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4" r:id="rId1"/>
    <p:sldMasterId id="2147483802" r:id="rId2"/>
    <p:sldMasterId id="2147483814" r:id="rId3"/>
    <p:sldMasterId id="2147483826" r:id="rId4"/>
    <p:sldMasterId id="2147483838" r:id="rId5"/>
    <p:sldMasterId id="2147483850" r:id="rId6"/>
    <p:sldMasterId id="2147483862" r:id="rId7"/>
    <p:sldMasterId id="2147483874" r:id="rId8"/>
  </p:sldMasterIdLst>
  <p:notesMasterIdLst>
    <p:notesMasterId r:id="rId54"/>
  </p:notesMasterIdLst>
  <p:sldIdLst>
    <p:sldId id="294" r:id="rId9"/>
    <p:sldId id="315" r:id="rId10"/>
    <p:sldId id="317" r:id="rId11"/>
    <p:sldId id="316" r:id="rId12"/>
    <p:sldId id="362" r:id="rId13"/>
    <p:sldId id="319" r:id="rId14"/>
    <p:sldId id="320" r:id="rId15"/>
    <p:sldId id="361" r:id="rId16"/>
    <p:sldId id="321" r:id="rId17"/>
    <p:sldId id="295" r:id="rId18"/>
    <p:sldId id="322" r:id="rId19"/>
    <p:sldId id="323" r:id="rId20"/>
    <p:sldId id="324" r:id="rId21"/>
    <p:sldId id="325" r:id="rId22"/>
    <p:sldId id="326" r:id="rId23"/>
    <p:sldId id="327" r:id="rId24"/>
    <p:sldId id="360" r:id="rId25"/>
    <p:sldId id="297" r:id="rId26"/>
    <p:sldId id="299" r:id="rId27"/>
    <p:sldId id="335" r:id="rId28"/>
    <p:sldId id="336" r:id="rId29"/>
    <p:sldId id="363" r:id="rId30"/>
    <p:sldId id="337" r:id="rId31"/>
    <p:sldId id="371" r:id="rId32"/>
    <p:sldId id="358" r:id="rId33"/>
    <p:sldId id="340" r:id="rId34"/>
    <p:sldId id="366" r:id="rId35"/>
    <p:sldId id="367" r:id="rId36"/>
    <p:sldId id="370" r:id="rId37"/>
    <p:sldId id="369" r:id="rId38"/>
    <p:sldId id="368" r:id="rId39"/>
    <p:sldId id="341" r:id="rId40"/>
    <p:sldId id="351" r:id="rId41"/>
    <p:sldId id="352" r:id="rId42"/>
    <p:sldId id="353" r:id="rId43"/>
    <p:sldId id="343" r:id="rId44"/>
    <p:sldId id="356" r:id="rId45"/>
    <p:sldId id="344" r:id="rId46"/>
    <p:sldId id="357" r:id="rId47"/>
    <p:sldId id="347" r:id="rId48"/>
    <p:sldId id="304" r:id="rId49"/>
    <p:sldId id="309" r:id="rId50"/>
    <p:sldId id="311" r:id="rId51"/>
    <p:sldId id="312" r:id="rId52"/>
    <p:sldId id="313"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44" autoAdjust="0"/>
    <p:restoredTop sz="94660"/>
  </p:normalViewPr>
  <p:slideViewPr>
    <p:cSldViewPr snapToGrid="0" showGuides="1">
      <p:cViewPr varScale="1">
        <p:scale>
          <a:sx n="73" d="100"/>
          <a:sy n="73" d="100"/>
        </p:scale>
        <p:origin x="55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CA4972-244E-4AB8-A27C-006BA7F25AEB}" type="doc">
      <dgm:prSet loTypeId="urn:microsoft.com/office/officeart/2011/layout/TabList" loCatId="list" qsTypeId="urn:microsoft.com/office/officeart/2005/8/quickstyle/simple4" qsCatId="simple" csTypeId="urn:microsoft.com/office/officeart/2005/8/colors/colorful4" csCatId="colorful" phldr="1"/>
      <dgm:spPr/>
      <dgm:t>
        <a:bodyPr/>
        <a:lstStyle/>
        <a:p>
          <a:endParaRPr lang="en-US"/>
        </a:p>
      </dgm:t>
    </dgm:pt>
    <dgm:pt modelId="{09ED826F-5379-43CF-B84C-4D756A79B135}">
      <dgm:prSet phldrT="[Text]"/>
      <dgm:spPr/>
      <dgm:t>
        <a:bodyPr/>
        <a:lstStyle/>
        <a:p>
          <a:pPr algn="ctr"/>
          <a:r>
            <a:rPr lang="en-US" b="1"/>
            <a:t>1</a:t>
          </a:r>
        </a:p>
      </dgm:t>
    </dgm:pt>
    <dgm:pt modelId="{3B4E121F-7C81-4F2C-9DAE-88EA21B5C4D0}" type="parTrans" cxnId="{CFB1D823-7ED9-4C67-8E12-E81645B317B3}">
      <dgm:prSet/>
      <dgm:spPr/>
      <dgm:t>
        <a:bodyPr/>
        <a:lstStyle/>
        <a:p>
          <a:pPr algn="just"/>
          <a:endParaRPr lang="en-US" b="1"/>
        </a:p>
      </dgm:t>
    </dgm:pt>
    <dgm:pt modelId="{58530CCC-153C-47C2-A226-99D4FBBF9FD8}" type="sibTrans" cxnId="{CFB1D823-7ED9-4C67-8E12-E81645B317B3}">
      <dgm:prSet/>
      <dgm:spPr/>
      <dgm:t>
        <a:bodyPr/>
        <a:lstStyle/>
        <a:p>
          <a:pPr algn="just"/>
          <a:endParaRPr lang="en-US" b="1"/>
        </a:p>
      </dgm:t>
    </dgm:pt>
    <dgm:pt modelId="{7C5F6FD1-D51F-4D4B-924F-892E874176C5}">
      <dgm:prSet phldrT="[Text]"/>
      <dgm:spPr/>
      <dgm:t>
        <a:bodyPr/>
        <a:lstStyle/>
        <a:p>
          <a:pPr algn="just"/>
          <a:r>
            <a:rPr lang="en-US" b="1" dirty="0" err="1"/>
            <a:t>Quá</a:t>
          </a:r>
          <a:r>
            <a:rPr lang="en-US" b="1" dirty="0"/>
            <a:t> </a:t>
          </a:r>
          <a:r>
            <a:rPr lang="en-US" b="1" dirty="0" err="1"/>
            <a:t>trình</a:t>
          </a:r>
          <a:r>
            <a:rPr lang="en-US" b="1" dirty="0"/>
            <a:t> </a:t>
          </a:r>
          <a:r>
            <a:rPr lang="en-US" b="1" dirty="0" err="1"/>
            <a:t>trao</a:t>
          </a:r>
          <a:r>
            <a:rPr lang="en-US" b="1" dirty="0"/>
            <a:t> </a:t>
          </a:r>
          <a:r>
            <a:rPr lang="en-US" b="1" dirty="0" err="1"/>
            <a:t>đổi</a:t>
          </a:r>
          <a:r>
            <a:rPr lang="en-US" b="1" dirty="0"/>
            <a:t> </a:t>
          </a:r>
          <a:r>
            <a:rPr lang="en-US" b="1" dirty="0" err="1"/>
            <a:t>nước</a:t>
          </a:r>
          <a:r>
            <a:rPr lang="en-US" b="1" dirty="0"/>
            <a:t> </a:t>
          </a:r>
          <a:r>
            <a:rPr lang="en-US" b="1" dirty="0" err="1"/>
            <a:t>và</a:t>
          </a:r>
          <a:r>
            <a:rPr lang="en-US" b="1" dirty="0"/>
            <a:t> </a:t>
          </a:r>
          <a:r>
            <a:rPr lang="en-US" b="1" dirty="0" err="1"/>
            <a:t>các</a:t>
          </a:r>
          <a:r>
            <a:rPr lang="en-US" b="1" dirty="0"/>
            <a:t> </a:t>
          </a:r>
          <a:r>
            <a:rPr lang="en-US" b="1" dirty="0" err="1"/>
            <a:t>chất</a:t>
          </a:r>
          <a:r>
            <a:rPr lang="en-US" b="1" dirty="0"/>
            <a:t> </a:t>
          </a:r>
          <a:r>
            <a:rPr lang="en-US" b="1" dirty="0" err="1"/>
            <a:t>dinh</a:t>
          </a:r>
          <a:r>
            <a:rPr lang="en-US" b="1" dirty="0"/>
            <a:t> </a:t>
          </a:r>
          <a:r>
            <a:rPr lang="en-US" b="1" dirty="0" err="1"/>
            <a:t>dưỡng</a:t>
          </a:r>
          <a:r>
            <a:rPr lang="en-US" b="1" dirty="0"/>
            <a:t> ở </a:t>
          </a:r>
          <a:r>
            <a:rPr lang="en-US" b="1" dirty="0" err="1"/>
            <a:t>thực</a:t>
          </a:r>
          <a:r>
            <a:rPr lang="en-US" b="1" dirty="0"/>
            <a:t> </a:t>
          </a:r>
          <a:r>
            <a:rPr lang="en-US" b="1" dirty="0" err="1" smtClean="0"/>
            <a:t>vật</a:t>
          </a:r>
          <a:r>
            <a:rPr lang="en-US" b="1" dirty="0" smtClean="0"/>
            <a:t> (2 </a:t>
          </a:r>
          <a:r>
            <a:rPr lang="en-US" b="1" dirty="0" err="1" smtClean="0"/>
            <a:t>tiết</a:t>
          </a:r>
          <a:r>
            <a:rPr lang="en-US" b="1" dirty="0" smtClean="0"/>
            <a:t>)</a:t>
          </a:r>
          <a:endParaRPr lang="en-US" b="1" dirty="0"/>
        </a:p>
      </dgm:t>
    </dgm:pt>
    <dgm:pt modelId="{39A9EC16-2803-4BD8-B891-8B85B35CE231}" type="parTrans" cxnId="{21414130-FAF7-461E-A1FC-58DC65B81948}">
      <dgm:prSet/>
      <dgm:spPr/>
      <dgm:t>
        <a:bodyPr/>
        <a:lstStyle/>
        <a:p>
          <a:pPr algn="just"/>
          <a:endParaRPr lang="en-US" b="1"/>
        </a:p>
      </dgm:t>
    </dgm:pt>
    <dgm:pt modelId="{34E30843-02F2-4863-9095-E12533FB6C02}" type="sibTrans" cxnId="{21414130-FAF7-461E-A1FC-58DC65B81948}">
      <dgm:prSet/>
      <dgm:spPr/>
      <dgm:t>
        <a:bodyPr/>
        <a:lstStyle/>
        <a:p>
          <a:pPr algn="just"/>
          <a:endParaRPr lang="en-US" b="1"/>
        </a:p>
      </dgm:t>
    </dgm:pt>
    <dgm:pt modelId="{E0D2010C-B961-4139-8CEF-261226757490}">
      <dgm:prSet phldrT="[Text]"/>
      <dgm:spPr/>
      <dgm:t>
        <a:bodyPr/>
        <a:lstStyle/>
        <a:p>
          <a:pPr algn="just"/>
          <a:r>
            <a:rPr lang="en-US" b="1" dirty="0" err="1"/>
            <a:t>Một</a:t>
          </a:r>
          <a:r>
            <a:rPr lang="en-US" b="1" dirty="0"/>
            <a:t> </a:t>
          </a:r>
          <a:r>
            <a:rPr lang="en-US" b="1" dirty="0" err="1"/>
            <a:t>số</a:t>
          </a:r>
          <a:r>
            <a:rPr lang="en-US" b="1" dirty="0"/>
            <a:t> </a:t>
          </a:r>
          <a:r>
            <a:rPr lang="en-US" b="1" dirty="0" err="1"/>
            <a:t>yếu</a:t>
          </a:r>
          <a:r>
            <a:rPr lang="en-US" b="1" dirty="0"/>
            <a:t> </a:t>
          </a:r>
          <a:r>
            <a:rPr lang="en-US" b="1" dirty="0" err="1"/>
            <a:t>tố</a:t>
          </a:r>
          <a:r>
            <a:rPr lang="en-US" b="1" dirty="0"/>
            <a:t> </a:t>
          </a:r>
          <a:r>
            <a:rPr lang="en-US" b="1" dirty="0" err="1"/>
            <a:t>chủ</a:t>
          </a:r>
          <a:r>
            <a:rPr lang="en-US" b="1" dirty="0"/>
            <a:t> </a:t>
          </a:r>
          <a:r>
            <a:rPr lang="en-US" b="1" dirty="0" err="1"/>
            <a:t>yếu</a:t>
          </a:r>
          <a:r>
            <a:rPr lang="en-US" b="1" dirty="0"/>
            <a:t> </a:t>
          </a:r>
          <a:r>
            <a:rPr lang="en-US" b="1" dirty="0" err="1"/>
            <a:t>ảnh</a:t>
          </a:r>
          <a:r>
            <a:rPr lang="en-US" b="1" dirty="0"/>
            <a:t> </a:t>
          </a:r>
          <a:r>
            <a:rPr lang="en-US" b="1" dirty="0" err="1" smtClean="0"/>
            <a:t>hưởng</a:t>
          </a:r>
          <a:r>
            <a:rPr lang="en-US" b="1" dirty="0" smtClean="0"/>
            <a:t> (1 </a:t>
          </a:r>
          <a:r>
            <a:rPr lang="en-US" b="1" dirty="0" err="1" smtClean="0"/>
            <a:t>tiết</a:t>
          </a:r>
          <a:r>
            <a:rPr lang="en-US" b="1" dirty="0" smtClean="0"/>
            <a:t>)</a:t>
          </a:r>
          <a:endParaRPr lang="en-US" b="1" dirty="0"/>
        </a:p>
      </dgm:t>
    </dgm:pt>
    <dgm:pt modelId="{53701FE6-759C-4668-ABE2-D78042881F3F}" type="parTrans" cxnId="{AC0F6C6A-1CB7-45E6-BC28-C0DC4D47FFEE}">
      <dgm:prSet/>
      <dgm:spPr/>
      <dgm:t>
        <a:bodyPr/>
        <a:lstStyle/>
        <a:p>
          <a:pPr algn="just"/>
          <a:endParaRPr lang="en-US" b="1"/>
        </a:p>
      </dgm:t>
    </dgm:pt>
    <dgm:pt modelId="{1C4A6212-BD14-42DD-B990-CD9F32841346}" type="sibTrans" cxnId="{AC0F6C6A-1CB7-45E6-BC28-C0DC4D47FFEE}">
      <dgm:prSet/>
      <dgm:spPr/>
      <dgm:t>
        <a:bodyPr/>
        <a:lstStyle/>
        <a:p>
          <a:pPr algn="just"/>
          <a:endParaRPr lang="en-US" b="1"/>
        </a:p>
      </dgm:t>
    </dgm:pt>
    <dgm:pt modelId="{6F135AA8-ED64-45A7-B8DE-49B67AF4B105}">
      <dgm:prSet phldrT="[Text]"/>
      <dgm:spPr/>
      <dgm:t>
        <a:bodyPr/>
        <a:lstStyle/>
        <a:p>
          <a:pPr algn="ctr"/>
          <a:r>
            <a:rPr lang="en-US" b="1"/>
            <a:t>3</a:t>
          </a:r>
        </a:p>
      </dgm:t>
    </dgm:pt>
    <dgm:pt modelId="{967A9186-CB40-4F88-84EB-AE6CF341545E}" type="parTrans" cxnId="{30A7BC06-C3F5-4992-B5AF-C43E80C8AE55}">
      <dgm:prSet/>
      <dgm:spPr/>
      <dgm:t>
        <a:bodyPr/>
        <a:lstStyle/>
        <a:p>
          <a:pPr algn="just"/>
          <a:endParaRPr lang="en-US" b="1"/>
        </a:p>
      </dgm:t>
    </dgm:pt>
    <dgm:pt modelId="{6543E41A-4466-415B-95F2-C7E41E8FEA11}" type="sibTrans" cxnId="{30A7BC06-C3F5-4992-B5AF-C43E80C8AE55}">
      <dgm:prSet/>
      <dgm:spPr/>
      <dgm:t>
        <a:bodyPr/>
        <a:lstStyle/>
        <a:p>
          <a:pPr algn="just"/>
          <a:endParaRPr lang="en-US" b="1"/>
        </a:p>
      </dgm:t>
    </dgm:pt>
    <dgm:pt modelId="{AF66E626-359E-40AB-9617-4587EC4FADEA}">
      <dgm:prSet phldrT="[Text]"/>
      <dgm:spPr/>
      <dgm:t>
        <a:bodyPr/>
        <a:lstStyle/>
        <a:p>
          <a:pPr algn="just"/>
          <a:r>
            <a:rPr lang="en-US" b="1" dirty="0" err="1"/>
            <a:t>Vận</a:t>
          </a:r>
          <a:r>
            <a:rPr lang="en-US" b="1" dirty="0"/>
            <a:t> </a:t>
          </a:r>
          <a:r>
            <a:rPr lang="en-US" b="1" dirty="0" err="1"/>
            <a:t>dụng</a:t>
          </a:r>
          <a:r>
            <a:rPr lang="en-US" b="1" dirty="0"/>
            <a:t> </a:t>
          </a:r>
          <a:r>
            <a:rPr lang="en-US" b="1" dirty="0" err="1"/>
            <a:t>hiểu</a:t>
          </a:r>
          <a:r>
            <a:rPr lang="en-US" b="1" dirty="0"/>
            <a:t> </a:t>
          </a:r>
          <a:r>
            <a:rPr lang="en-US" b="1" dirty="0" err="1"/>
            <a:t>biết</a:t>
          </a:r>
          <a:r>
            <a:rPr lang="en-US" b="1" dirty="0"/>
            <a:t> </a:t>
          </a:r>
          <a:r>
            <a:rPr lang="en-US" b="1" dirty="0" err="1"/>
            <a:t>về</a:t>
          </a:r>
          <a:r>
            <a:rPr lang="en-US" b="1" dirty="0"/>
            <a:t> </a:t>
          </a:r>
          <a:r>
            <a:rPr lang="en-US" b="1" dirty="0" err="1"/>
            <a:t>trao</a:t>
          </a:r>
          <a:r>
            <a:rPr lang="en-US" b="1" dirty="0"/>
            <a:t> </a:t>
          </a:r>
          <a:r>
            <a:rPr lang="en-US" b="1" dirty="0" err="1"/>
            <a:t>đổi</a:t>
          </a:r>
          <a:r>
            <a:rPr lang="en-US" b="1" dirty="0"/>
            <a:t> </a:t>
          </a:r>
          <a:r>
            <a:rPr lang="en-US" b="1" dirty="0" err="1"/>
            <a:t>chất</a:t>
          </a:r>
          <a:r>
            <a:rPr lang="en-US" b="1" dirty="0"/>
            <a:t> </a:t>
          </a:r>
          <a:r>
            <a:rPr lang="en-US" b="1" dirty="0" err="1"/>
            <a:t>và</a:t>
          </a:r>
          <a:r>
            <a:rPr lang="en-US" b="1" dirty="0"/>
            <a:t> </a:t>
          </a:r>
          <a:r>
            <a:rPr lang="en-US" b="1" dirty="0" err="1"/>
            <a:t>chuyển</a:t>
          </a:r>
          <a:r>
            <a:rPr lang="en-US" b="1" dirty="0"/>
            <a:t> </a:t>
          </a:r>
          <a:r>
            <a:rPr lang="en-US" b="1" dirty="0" err="1"/>
            <a:t>hóa</a:t>
          </a:r>
          <a:r>
            <a:rPr lang="en-US" b="1" dirty="0"/>
            <a:t> </a:t>
          </a:r>
          <a:r>
            <a:rPr lang="en-US" b="1" dirty="0" err="1"/>
            <a:t>năng</a:t>
          </a:r>
          <a:r>
            <a:rPr lang="en-US" b="1" dirty="0"/>
            <a:t> </a:t>
          </a:r>
          <a:r>
            <a:rPr lang="en-US" b="1" dirty="0" err="1"/>
            <a:t>lượng</a:t>
          </a:r>
          <a:r>
            <a:rPr lang="en-US" b="1" dirty="0"/>
            <a:t> ở </a:t>
          </a:r>
          <a:r>
            <a:rPr lang="en-US" b="1" dirty="0" err="1"/>
            <a:t>thực</a:t>
          </a:r>
          <a:r>
            <a:rPr lang="en-US" b="1" dirty="0"/>
            <a:t> </a:t>
          </a:r>
          <a:r>
            <a:rPr lang="en-US" b="1" dirty="0" err="1"/>
            <a:t>vật</a:t>
          </a:r>
          <a:r>
            <a:rPr lang="en-US" b="1" dirty="0"/>
            <a:t> </a:t>
          </a:r>
          <a:r>
            <a:rPr lang="en-US" b="1" dirty="0" err="1"/>
            <a:t>vào</a:t>
          </a:r>
          <a:r>
            <a:rPr lang="en-US" b="1" dirty="0"/>
            <a:t> </a:t>
          </a:r>
          <a:r>
            <a:rPr lang="en-US" b="1" dirty="0" err="1"/>
            <a:t>thực</a:t>
          </a:r>
          <a:r>
            <a:rPr lang="en-US" b="1" dirty="0"/>
            <a:t> </a:t>
          </a:r>
          <a:r>
            <a:rPr lang="en-US" b="1" dirty="0" err="1" smtClean="0"/>
            <a:t>tiễn</a:t>
          </a:r>
          <a:r>
            <a:rPr lang="en-US" b="1" dirty="0" smtClean="0"/>
            <a:t> ( 1 </a:t>
          </a:r>
          <a:r>
            <a:rPr lang="en-US" b="1" dirty="0" err="1" smtClean="0"/>
            <a:t>tiết</a:t>
          </a:r>
          <a:r>
            <a:rPr lang="en-US" b="1" dirty="0" smtClean="0"/>
            <a:t>) + 1 </a:t>
          </a:r>
          <a:r>
            <a:rPr lang="en-US" b="1" dirty="0" err="1" smtClean="0"/>
            <a:t>tiết</a:t>
          </a:r>
          <a:r>
            <a:rPr lang="en-US" b="1" dirty="0" smtClean="0"/>
            <a:t> </a:t>
          </a:r>
          <a:r>
            <a:rPr lang="en-US" b="1" dirty="0" err="1" smtClean="0"/>
            <a:t>luyện</a:t>
          </a:r>
          <a:r>
            <a:rPr lang="en-US" b="1" dirty="0" smtClean="0"/>
            <a:t> </a:t>
          </a:r>
          <a:r>
            <a:rPr lang="en-US" b="1" dirty="0" err="1" smtClean="0"/>
            <a:t>tập</a:t>
          </a:r>
          <a:endParaRPr lang="en-US" b="1" dirty="0"/>
        </a:p>
      </dgm:t>
    </dgm:pt>
    <dgm:pt modelId="{F021EA58-696D-4062-AE02-E70FF5D2A58E}" type="parTrans" cxnId="{A9516C09-7336-4058-8681-98325EC3EF54}">
      <dgm:prSet/>
      <dgm:spPr/>
      <dgm:t>
        <a:bodyPr/>
        <a:lstStyle/>
        <a:p>
          <a:pPr algn="just"/>
          <a:endParaRPr lang="en-US" b="1"/>
        </a:p>
      </dgm:t>
    </dgm:pt>
    <dgm:pt modelId="{EE3B7618-7113-4EB6-9D73-C5BA61AF956A}" type="sibTrans" cxnId="{A9516C09-7336-4058-8681-98325EC3EF54}">
      <dgm:prSet/>
      <dgm:spPr/>
      <dgm:t>
        <a:bodyPr/>
        <a:lstStyle/>
        <a:p>
          <a:pPr algn="just"/>
          <a:endParaRPr lang="en-US" b="1"/>
        </a:p>
      </dgm:t>
    </dgm:pt>
    <dgm:pt modelId="{3A972FF9-9E82-481F-933E-7159905B5386}">
      <dgm:prSet phldrT="[Text]"/>
      <dgm:spPr/>
      <dgm:t>
        <a:bodyPr/>
        <a:lstStyle/>
        <a:p>
          <a:pPr algn="ctr"/>
          <a:r>
            <a:rPr lang="en-US" b="1"/>
            <a:t>2</a:t>
          </a:r>
        </a:p>
      </dgm:t>
    </dgm:pt>
    <dgm:pt modelId="{8C5AEFCD-95E4-4748-B52A-D189986635DD}" type="sibTrans" cxnId="{6641C9A8-B52A-4770-92CF-55AF652778B0}">
      <dgm:prSet/>
      <dgm:spPr/>
      <dgm:t>
        <a:bodyPr/>
        <a:lstStyle/>
        <a:p>
          <a:pPr algn="just"/>
          <a:endParaRPr lang="en-US" b="1"/>
        </a:p>
      </dgm:t>
    </dgm:pt>
    <dgm:pt modelId="{9BB802E8-D51A-4BF2-B33A-5C42313AF7F9}" type="parTrans" cxnId="{6641C9A8-B52A-4770-92CF-55AF652778B0}">
      <dgm:prSet/>
      <dgm:spPr/>
      <dgm:t>
        <a:bodyPr/>
        <a:lstStyle/>
        <a:p>
          <a:pPr algn="just"/>
          <a:endParaRPr lang="en-US" b="1"/>
        </a:p>
      </dgm:t>
    </dgm:pt>
    <dgm:pt modelId="{1B30A8D8-5197-4971-A1D0-C6DBC01A2CAE}" type="pres">
      <dgm:prSet presAssocID="{B9CA4972-244E-4AB8-A27C-006BA7F25AEB}" presName="Name0" presStyleCnt="0">
        <dgm:presLayoutVars>
          <dgm:chMax/>
          <dgm:chPref val="3"/>
          <dgm:dir/>
          <dgm:animOne val="branch"/>
          <dgm:animLvl val="lvl"/>
        </dgm:presLayoutVars>
      </dgm:prSet>
      <dgm:spPr/>
      <dgm:t>
        <a:bodyPr/>
        <a:lstStyle/>
        <a:p>
          <a:endParaRPr lang="en-US"/>
        </a:p>
      </dgm:t>
    </dgm:pt>
    <dgm:pt modelId="{FDEE1A75-5756-4118-A05B-7D895E4B0FB4}" type="pres">
      <dgm:prSet presAssocID="{09ED826F-5379-43CF-B84C-4D756A79B135}" presName="composite" presStyleCnt="0"/>
      <dgm:spPr/>
    </dgm:pt>
    <dgm:pt modelId="{BDB09A5B-6063-4ACB-8352-CDE386CE2176}" type="pres">
      <dgm:prSet presAssocID="{09ED826F-5379-43CF-B84C-4D756A79B135}" presName="FirstChild" presStyleLbl="revTx" presStyleIdx="0" presStyleCnt="3" custScaleY="76448" custLinFactNeighborX="-4782" custLinFactNeighborY="4203">
        <dgm:presLayoutVars>
          <dgm:chMax val="0"/>
          <dgm:chPref val="0"/>
          <dgm:bulletEnabled val="1"/>
        </dgm:presLayoutVars>
      </dgm:prSet>
      <dgm:spPr/>
      <dgm:t>
        <a:bodyPr/>
        <a:lstStyle/>
        <a:p>
          <a:endParaRPr lang="en-US"/>
        </a:p>
      </dgm:t>
    </dgm:pt>
    <dgm:pt modelId="{8D34F111-8825-466B-9A91-9B90BA4B3644}" type="pres">
      <dgm:prSet presAssocID="{09ED826F-5379-43CF-B84C-4D756A79B135}" presName="Parent" presStyleLbl="alignNode1" presStyleIdx="0" presStyleCnt="3" custScaleX="76687" custLinFactNeighborX="-11656" custLinFactNeighborY="758">
        <dgm:presLayoutVars>
          <dgm:chMax val="3"/>
          <dgm:chPref val="3"/>
          <dgm:bulletEnabled val="1"/>
        </dgm:presLayoutVars>
      </dgm:prSet>
      <dgm:spPr/>
      <dgm:t>
        <a:bodyPr/>
        <a:lstStyle/>
        <a:p>
          <a:endParaRPr lang="en-US"/>
        </a:p>
      </dgm:t>
    </dgm:pt>
    <dgm:pt modelId="{D8B3433B-01A7-4CF9-A4CF-3B5FF0C306E2}" type="pres">
      <dgm:prSet presAssocID="{09ED826F-5379-43CF-B84C-4D756A79B135}" presName="Accent" presStyleLbl="parChTrans1D1" presStyleIdx="0" presStyleCnt="3"/>
      <dgm:spPr/>
    </dgm:pt>
    <dgm:pt modelId="{389FF076-DDCB-4BE4-9840-596467AF3760}" type="pres">
      <dgm:prSet presAssocID="{58530CCC-153C-47C2-A226-99D4FBBF9FD8}" presName="sibTrans" presStyleCnt="0"/>
      <dgm:spPr/>
    </dgm:pt>
    <dgm:pt modelId="{7ADD5B5B-EAD1-4B3A-8544-D18AD69FB414}" type="pres">
      <dgm:prSet presAssocID="{3A972FF9-9E82-481F-933E-7159905B5386}" presName="composite" presStyleCnt="0"/>
      <dgm:spPr/>
    </dgm:pt>
    <dgm:pt modelId="{9B92FAFA-7091-403B-A3B1-7E7D927B7B5C}" type="pres">
      <dgm:prSet presAssocID="{3A972FF9-9E82-481F-933E-7159905B5386}" presName="FirstChild" presStyleLbl="revTx" presStyleIdx="1" presStyleCnt="3" custScaleY="70280" custLinFactNeighborX="-4646" custLinFactNeighborY="600">
        <dgm:presLayoutVars>
          <dgm:chMax val="0"/>
          <dgm:chPref val="0"/>
          <dgm:bulletEnabled val="1"/>
        </dgm:presLayoutVars>
      </dgm:prSet>
      <dgm:spPr/>
      <dgm:t>
        <a:bodyPr/>
        <a:lstStyle/>
        <a:p>
          <a:endParaRPr lang="en-US"/>
        </a:p>
      </dgm:t>
    </dgm:pt>
    <dgm:pt modelId="{BA7E6C10-A35A-4459-885F-46AB4DBC045B}" type="pres">
      <dgm:prSet presAssocID="{3A972FF9-9E82-481F-933E-7159905B5386}" presName="Parent" presStyleLbl="alignNode1" presStyleIdx="1" presStyleCnt="3" custScaleX="76687" custLinFactNeighborX="-11656" custLinFactNeighborY="758">
        <dgm:presLayoutVars>
          <dgm:chMax val="3"/>
          <dgm:chPref val="3"/>
          <dgm:bulletEnabled val="1"/>
        </dgm:presLayoutVars>
      </dgm:prSet>
      <dgm:spPr/>
      <dgm:t>
        <a:bodyPr/>
        <a:lstStyle/>
        <a:p>
          <a:endParaRPr lang="en-US"/>
        </a:p>
      </dgm:t>
    </dgm:pt>
    <dgm:pt modelId="{BE89EC13-FFF2-43FD-ACC6-B66DDAFC8BC4}" type="pres">
      <dgm:prSet presAssocID="{3A972FF9-9E82-481F-933E-7159905B5386}" presName="Accent" presStyleLbl="parChTrans1D1" presStyleIdx="1" presStyleCnt="3"/>
      <dgm:spPr/>
    </dgm:pt>
    <dgm:pt modelId="{5E3D78BE-70D7-417F-B6A7-E01FA666A169}" type="pres">
      <dgm:prSet presAssocID="{8C5AEFCD-95E4-4748-B52A-D189986635DD}" presName="sibTrans" presStyleCnt="0"/>
      <dgm:spPr/>
    </dgm:pt>
    <dgm:pt modelId="{C4BF374E-F8C5-42FF-AA97-DF64FD6719B1}" type="pres">
      <dgm:prSet presAssocID="{6F135AA8-ED64-45A7-B8DE-49B67AF4B105}" presName="composite" presStyleCnt="0"/>
      <dgm:spPr/>
    </dgm:pt>
    <dgm:pt modelId="{0BC399C5-AEC8-4C15-AE3A-E4125B46702A}" type="pres">
      <dgm:prSet presAssocID="{6F135AA8-ED64-45A7-B8DE-49B67AF4B105}" presName="FirstChild" presStyleLbl="revTx" presStyleIdx="2" presStyleCnt="3" custLinFactNeighborX="-4236" custLinFactNeighborY="-600">
        <dgm:presLayoutVars>
          <dgm:chMax val="0"/>
          <dgm:chPref val="0"/>
          <dgm:bulletEnabled val="1"/>
        </dgm:presLayoutVars>
      </dgm:prSet>
      <dgm:spPr/>
      <dgm:t>
        <a:bodyPr/>
        <a:lstStyle/>
        <a:p>
          <a:endParaRPr lang="en-US"/>
        </a:p>
      </dgm:t>
    </dgm:pt>
    <dgm:pt modelId="{8256E77D-80E2-46F0-8763-5557E8231930}" type="pres">
      <dgm:prSet presAssocID="{6F135AA8-ED64-45A7-B8DE-49B67AF4B105}" presName="Parent" presStyleLbl="alignNode1" presStyleIdx="2" presStyleCnt="3" custScaleX="76687" custLinFactNeighborX="-11656" custLinFactNeighborY="758">
        <dgm:presLayoutVars>
          <dgm:chMax val="3"/>
          <dgm:chPref val="3"/>
          <dgm:bulletEnabled val="1"/>
        </dgm:presLayoutVars>
      </dgm:prSet>
      <dgm:spPr/>
      <dgm:t>
        <a:bodyPr/>
        <a:lstStyle/>
        <a:p>
          <a:endParaRPr lang="en-US"/>
        </a:p>
      </dgm:t>
    </dgm:pt>
    <dgm:pt modelId="{8F1ECB43-739B-481F-A54C-A1875FE476D7}" type="pres">
      <dgm:prSet presAssocID="{6F135AA8-ED64-45A7-B8DE-49B67AF4B105}" presName="Accent" presStyleLbl="parChTrans1D1" presStyleIdx="2" presStyleCnt="3"/>
      <dgm:spPr/>
    </dgm:pt>
  </dgm:ptLst>
  <dgm:cxnLst>
    <dgm:cxn modelId="{21414130-FAF7-461E-A1FC-58DC65B81948}" srcId="{09ED826F-5379-43CF-B84C-4D756A79B135}" destId="{7C5F6FD1-D51F-4D4B-924F-892E874176C5}" srcOrd="0" destOrd="0" parTransId="{39A9EC16-2803-4BD8-B891-8B85B35CE231}" sibTransId="{34E30843-02F2-4863-9095-E12533FB6C02}"/>
    <dgm:cxn modelId="{30A7BC06-C3F5-4992-B5AF-C43E80C8AE55}" srcId="{B9CA4972-244E-4AB8-A27C-006BA7F25AEB}" destId="{6F135AA8-ED64-45A7-B8DE-49B67AF4B105}" srcOrd="2" destOrd="0" parTransId="{967A9186-CB40-4F88-84EB-AE6CF341545E}" sibTransId="{6543E41A-4466-415B-95F2-C7E41E8FEA11}"/>
    <dgm:cxn modelId="{4FAC2D56-21DA-49B7-A303-972C538D9C19}" type="presOf" srcId="{7C5F6FD1-D51F-4D4B-924F-892E874176C5}" destId="{BDB09A5B-6063-4ACB-8352-CDE386CE2176}" srcOrd="0" destOrd="0" presId="urn:microsoft.com/office/officeart/2011/layout/TabList"/>
    <dgm:cxn modelId="{A9516C09-7336-4058-8681-98325EC3EF54}" srcId="{6F135AA8-ED64-45A7-B8DE-49B67AF4B105}" destId="{AF66E626-359E-40AB-9617-4587EC4FADEA}" srcOrd="0" destOrd="0" parTransId="{F021EA58-696D-4062-AE02-E70FF5D2A58E}" sibTransId="{EE3B7618-7113-4EB6-9D73-C5BA61AF956A}"/>
    <dgm:cxn modelId="{326A6513-CC98-44C1-9E23-6B35FC4BF875}" type="presOf" srcId="{B9CA4972-244E-4AB8-A27C-006BA7F25AEB}" destId="{1B30A8D8-5197-4971-A1D0-C6DBC01A2CAE}" srcOrd="0" destOrd="0" presId="urn:microsoft.com/office/officeart/2011/layout/TabList"/>
    <dgm:cxn modelId="{B3C355BE-9EAE-49C3-ACE9-6547F2AE7844}" type="presOf" srcId="{6F135AA8-ED64-45A7-B8DE-49B67AF4B105}" destId="{8256E77D-80E2-46F0-8763-5557E8231930}" srcOrd="0" destOrd="0" presId="urn:microsoft.com/office/officeart/2011/layout/TabList"/>
    <dgm:cxn modelId="{3711EAAD-A082-4DCD-874C-50C141453A69}" type="presOf" srcId="{3A972FF9-9E82-481F-933E-7159905B5386}" destId="{BA7E6C10-A35A-4459-885F-46AB4DBC045B}" srcOrd="0" destOrd="0" presId="urn:microsoft.com/office/officeart/2011/layout/TabList"/>
    <dgm:cxn modelId="{A3F40D4C-8317-4CFD-8D4F-33FADFBC19BB}" type="presOf" srcId="{09ED826F-5379-43CF-B84C-4D756A79B135}" destId="{8D34F111-8825-466B-9A91-9B90BA4B3644}" srcOrd="0" destOrd="0" presId="urn:microsoft.com/office/officeart/2011/layout/TabList"/>
    <dgm:cxn modelId="{6641C9A8-B52A-4770-92CF-55AF652778B0}" srcId="{B9CA4972-244E-4AB8-A27C-006BA7F25AEB}" destId="{3A972FF9-9E82-481F-933E-7159905B5386}" srcOrd="1" destOrd="0" parTransId="{9BB802E8-D51A-4BF2-B33A-5C42313AF7F9}" sibTransId="{8C5AEFCD-95E4-4748-B52A-D189986635DD}"/>
    <dgm:cxn modelId="{4509CB04-66B3-42FB-9DD4-E7006B95AAD2}" type="presOf" srcId="{AF66E626-359E-40AB-9617-4587EC4FADEA}" destId="{0BC399C5-AEC8-4C15-AE3A-E4125B46702A}" srcOrd="0" destOrd="0" presId="urn:microsoft.com/office/officeart/2011/layout/TabList"/>
    <dgm:cxn modelId="{CFB1D823-7ED9-4C67-8E12-E81645B317B3}" srcId="{B9CA4972-244E-4AB8-A27C-006BA7F25AEB}" destId="{09ED826F-5379-43CF-B84C-4D756A79B135}" srcOrd="0" destOrd="0" parTransId="{3B4E121F-7C81-4F2C-9DAE-88EA21B5C4D0}" sibTransId="{58530CCC-153C-47C2-A226-99D4FBBF9FD8}"/>
    <dgm:cxn modelId="{AC0F6C6A-1CB7-45E6-BC28-C0DC4D47FFEE}" srcId="{3A972FF9-9E82-481F-933E-7159905B5386}" destId="{E0D2010C-B961-4139-8CEF-261226757490}" srcOrd="0" destOrd="0" parTransId="{53701FE6-759C-4668-ABE2-D78042881F3F}" sibTransId="{1C4A6212-BD14-42DD-B990-CD9F32841346}"/>
    <dgm:cxn modelId="{203DFED7-8547-45F7-81E3-505BAC7BBE51}" type="presOf" srcId="{E0D2010C-B961-4139-8CEF-261226757490}" destId="{9B92FAFA-7091-403B-A3B1-7E7D927B7B5C}" srcOrd="0" destOrd="0" presId="urn:microsoft.com/office/officeart/2011/layout/TabList"/>
    <dgm:cxn modelId="{FEF20652-0715-4B9E-8003-7C8F2D0C42BB}" type="presParOf" srcId="{1B30A8D8-5197-4971-A1D0-C6DBC01A2CAE}" destId="{FDEE1A75-5756-4118-A05B-7D895E4B0FB4}" srcOrd="0" destOrd="0" presId="urn:microsoft.com/office/officeart/2011/layout/TabList"/>
    <dgm:cxn modelId="{229EEECB-32FB-4432-B352-75C7DEC4944B}" type="presParOf" srcId="{FDEE1A75-5756-4118-A05B-7D895E4B0FB4}" destId="{BDB09A5B-6063-4ACB-8352-CDE386CE2176}" srcOrd="0" destOrd="0" presId="urn:microsoft.com/office/officeart/2011/layout/TabList"/>
    <dgm:cxn modelId="{8421328F-23FE-4C14-AD5E-7371ACB1AE0A}" type="presParOf" srcId="{FDEE1A75-5756-4118-A05B-7D895E4B0FB4}" destId="{8D34F111-8825-466B-9A91-9B90BA4B3644}" srcOrd="1" destOrd="0" presId="urn:microsoft.com/office/officeart/2011/layout/TabList"/>
    <dgm:cxn modelId="{0B72FDE1-1348-46D1-BF54-F4454D4DE8BB}" type="presParOf" srcId="{FDEE1A75-5756-4118-A05B-7D895E4B0FB4}" destId="{D8B3433B-01A7-4CF9-A4CF-3B5FF0C306E2}" srcOrd="2" destOrd="0" presId="urn:microsoft.com/office/officeart/2011/layout/TabList"/>
    <dgm:cxn modelId="{44EA3771-73A3-4F93-BE68-D95FBEB861E3}" type="presParOf" srcId="{1B30A8D8-5197-4971-A1D0-C6DBC01A2CAE}" destId="{389FF076-DDCB-4BE4-9840-596467AF3760}" srcOrd="1" destOrd="0" presId="urn:microsoft.com/office/officeart/2011/layout/TabList"/>
    <dgm:cxn modelId="{5C70286D-E601-45B3-BFC0-B89B39DCF04E}" type="presParOf" srcId="{1B30A8D8-5197-4971-A1D0-C6DBC01A2CAE}" destId="{7ADD5B5B-EAD1-4B3A-8544-D18AD69FB414}" srcOrd="2" destOrd="0" presId="urn:microsoft.com/office/officeart/2011/layout/TabList"/>
    <dgm:cxn modelId="{95E9543B-AC4B-401D-9373-2B2AA62F117F}" type="presParOf" srcId="{7ADD5B5B-EAD1-4B3A-8544-D18AD69FB414}" destId="{9B92FAFA-7091-403B-A3B1-7E7D927B7B5C}" srcOrd="0" destOrd="0" presId="urn:microsoft.com/office/officeart/2011/layout/TabList"/>
    <dgm:cxn modelId="{96FE8E2B-AB43-4A89-A86F-AB90A9506A11}" type="presParOf" srcId="{7ADD5B5B-EAD1-4B3A-8544-D18AD69FB414}" destId="{BA7E6C10-A35A-4459-885F-46AB4DBC045B}" srcOrd="1" destOrd="0" presId="urn:microsoft.com/office/officeart/2011/layout/TabList"/>
    <dgm:cxn modelId="{D4970867-E20D-4ACD-A8B3-42582BA924B9}" type="presParOf" srcId="{7ADD5B5B-EAD1-4B3A-8544-D18AD69FB414}" destId="{BE89EC13-FFF2-43FD-ACC6-B66DDAFC8BC4}" srcOrd="2" destOrd="0" presId="urn:microsoft.com/office/officeart/2011/layout/TabList"/>
    <dgm:cxn modelId="{CF932332-0776-4408-BE42-1CEB3FE19F75}" type="presParOf" srcId="{1B30A8D8-5197-4971-A1D0-C6DBC01A2CAE}" destId="{5E3D78BE-70D7-417F-B6A7-E01FA666A169}" srcOrd="3" destOrd="0" presId="urn:microsoft.com/office/officeart/2011/layout/TabList"/>
    <dgm:cxn modelId="{DB1F9D81-B973-4C3B-A631-BBB3BA6F3D11}" type="presParOf" srcId="{1B30A8D8-5197-4971-A1D0-C6DBC01A2CAE}" destId="{C4BF374E-F8C5-42FF-AA97-DF64FD6719B1}" srcOrd="4" destOrd="0" presId="urn:microsoft.com/office/officeart/2011/layout/TabList"/>
    <dgm:cxn modelId="{2564DC96-6A06-466C-BE34-3C58B15D5BBF}" type="presParOf" srcId="{C4BF374E-F8C5-42FF-AA97-DF64FD6719B1}" destId="{0BC399C5-AEC8-4C15-AE3A-E4125B46702A}" srcOrd="0" destOrd="0" presId="urn:microsoft.com/office/officeart/2011/layout/TabList"/>
    <dgm:cxn modelId="{72138AB2-4535-4355-AD63-2F8732834FB3}" type="presParOf" srcId="{C4BF374E-F8C5-42FF-AA97-DF64FD6719B1}" destId="{8256E77D-80E2-46F0-8763-5557E8231930}" srcOrd="1" destOrd="0" presId="urn:microsoft.com/office/officeart/2011/layout/TabList"/>
    <dgm:cxn modelId="{247C671E-64B0-462E-8858-AA06D40892F4}" type="presParOf" srcId="{C4BF374E-F8C5-42FF-AA97-DF64FD6719B1}" destId="{8F1ECB43-739B-481F-A54C-A1875FE476D7}" srcOrd="2"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CA4972-244E-4AB8-A27C-006BA7F25AEB}" type="doc">
      <dgm:prSet loTypeId="urn:microsoft.com/office/officeart/2011/layout/TabList" loCatId="list" qsTypeId="urn:microsoft.com/office/officeart/2005/8/quickstyle/simple4" qsCatId="simple" csTypeId="urn:microsoft.com/office/officeart/2005/8/colors/colorful4" csCatId="colorful" phldr="1"/>
      <dgm:spPr/>
      <dgm:t>
        <a:bodyPr/>
        <a:lstStyle/>
        <a:p>
          <a:endParaRPr lang="en-US"/>
        </a:p>
      </dgm:t>
    </dgm:pt>
    <dgm:pt modelId="{09ED826F-5379-43CF-B84C-4D756A79B135}">
      <dgm:prSet phldrT="[Text]"/>
      <dgm:spPr/>
      <dgm:t>
        <a:bodyPr/>
        <a:lstStyle/>
        <a:p>
          <a:pPr algn="ctr"/>
          <a:r>
            <a:rPr lang="en-US" b="1" dirty="0"/>
            <a:t>1</a:t>
          </a:r>
        </a:p>
      </dgm:t>
    </dgm:pt>
    <dgm:pt modelId="{3B4E121F-7C81-4F2C-9DAE-88EA21B5C4D0}" type="parTrans" cxnId="{CFB1D823-7ED9-4C67-8E12-E81645B317B3}">
      <dgm:prSet/>
      <dgm:spPr/>
      <dgm:t>
        <a:bodyPr/>
        <a:lstStyle/>
        <a:p>
          <a:pPr algn="just"/>
          <a:endParaRPr lang="en-US" b="1"/>
        </a:p>
      </dgm:t>
    </dgm:pt>
    <dgm:pt modelId="{58530CCC-153C-47C2-A226-99D4FBBF9FD8}" type="sibTrans" cxnId="{CFB1D823-7ED9-4C67-8E12-E81645B317B3}">
      <dgm:prSet/>
      <dgm:spPr/>
      <dgm:t>
        <a:bodyPr/>
        <a:lstStyle/>
        <a:p>
          <a:pPr algn="just"/>
          <a:endParaRPr lang="en-US" b="1"/>
        </a:p>
      </dgm:t>
    </dgm:pt>
    <dgm:pt modelId="{7C5F6FD1-D51F-4D4B-924F-892E874176C5}">
      <dgm:prSet phldrT="[Text]" custT="1"/>
      <dgm:spPr/>
      <dgm:t>
        <a:bodyPr/>
        <a:lstStyle/>
        <a:p>
          <a:pPr algn="just"/>
          <a:endParaRPr lang="en-US" sz="2400" b="1" dirty="0" smtClean="0"/>
        </a:p>
        <a:p>
          <a:pPr algn="just"/>
          <a:r>
            <a:rPr lang="en-US" sz="2400" b="1" dirty="0" err="1" smtClean="0"/>
            <a:t>Quá</a:t>
          </a:r>
          <a:r>
            <a:rPr lang="en-US" sz="2400" b="1" dirty="0" smtClean="0"/>
            <a:t> </a:t>
          </a:r>
          <a:r>
            <a:rPr lang="en-US" sz="2400" b="1" dirty="0" err="1"/>
            <a:t>trình</a:t>
          </a:r>
          <a:r>
            <a:rPr lang="en-US" sz="2400" b="1" dirty="0"/>
            <a:t> </a:t>
          </a:r>
          <a:r>
            <a:rPr lang="en-US" sz="2400" b="1" dirty="0" err="1"/>
            <a:t>trao</a:t>
          </a:r>
          <a:r>
            <a:rPr lang="en-US" sz="2400" b="1" dirty="0"/>
            <a:t> </a:t>
          </a:r>
          <a:r>
            <a:rPr lang="en-US" sz="2400" b="1" dirty="0" err="1"/>
            <a:t>đổi</a:t>
          </a:r>
          <a:r>
            <a:rPr lang="en-US" sz="2400" b="1" dirty="0"/>
            <a:t> </a:t>
          </a:r>
          <a:r>
            <a:rPr lang="en-US" sz="2400" b="1" dirty="0" err="1"/>
            <a:t>nước</a:t>
          </a:r>
          <a:r>
            <a:rPr lang="en-US" sz="2400" b="1" dirty="0"/>
            <a:t> </a:t>
          </a:r>
          <a:r>
            <a:rPr lang="en-US" sz="2400" b="1" dirty="0" err="1"/>
            <a:t>và</a:t>
          </a:r>
          <a:r>
            <a:rPr lang="en-US" sz="2400" b="1" dirty="0"/>
            <a:t> </a:t>
          </a:r>
          <a:r>
            <a:rPr lang="en-US" sz="2400" b="1" dirty="0" err="1"/>
            <a:t>các</a:t>
          </a:r>
          <a:r>
            <a:rPr lang="en-US" sz="2400" b="1" dirty="0"/>
            <a:t> </a:t>
          </a:r>
          <a:r>
            <a:rPr lang="en-US" sz="2400" b="1" dirty="0" err="1"/>
            <a:t>chất</a:t>
          </a:r>
          <a:r>
            <a:rPr lang="en-US" sz="2400" b="1" dirty="0"/>
            <a:t> </a:t>
          </a:r>
          <a:r>
            <a:rPr lang="en-US" sz="2400" b="1" dirty="0" err="1"/>
            <a:t>dinh</a:t>
          </a:r>
          <a:r>
            <a:rPr lang="en-US" sz="2400" b="1" dirty="0"/>
            <a:t> </a:t>
          </a:r>
          <a:r>
            <a:rPr lang="en-US" sz="2400" b="1" dirty="0" err="1"/>
            <a:t>dưỡng</a:t>
          </a:r>
          <a:r>
            <a:rPr lang="en-US" sz="2400" b="1" dirty="0"/>
            <a:t> ở </a:t>
          </a:r>
          <a:r>
            <a:rPr lang="en-US" sz="2400" b="1" dirty="0" err="1"/>
            <a:t>thực</a:t>
          </a:r>
          <a:r>
            <a:rPr lang="en-US" sz="2400" b="1" dirty="0"/>
            <a:t> </a:t>
          </a:r>
          <a:r>
            <a:rPr lang="en-US" sz="2400" b="1" dirty="0" err="1" smtClean="0"/>
            <a:t>vật</a:t>
          </a:r>
          <a:r>
            <a:rPr lang="en-US" sz="2400" b="1" dirty="0" smtClean="0"/>
            <a:t> (2 </a:t>
          </a:r>
          <a:r>
            <a:rPr lang="en-US" sz="2400" b="1" dirty="0" err="1" smtClean="0"/>
            <a:t>tiết</a:t>
          </a:r>
          <a:r>
            <a:rPr lang="en-US" sz="2400" b="1" dirty="0" smtClean="0"/>
            <a:t>)</a:t>
          </a:r>
        </a:p>
      </dgm:t>
    </dgm:pt>
    <dgm:pt modelId="{39A9EC16-2803-4BD8-B891-8B85B35CE231}" type="parTrans" cxnId="{21414130-FAF7-461E-A1FC-58DC65B81948}">
      <dgm:prSet/>
      <dgm:spPr/>
      <dgm:t>
        <a:bodyPr/>
        <a:lstStyle/>
        <a:p>
          <a:pPr algn="just"/>
          <a:endParaRPr lang="en-US" b="1"/>
        </a:p>
      </dgm:t>
    </dgm:pt>
    <dgm:pt modelId="{34E30843-02F2-4863-9095-E12533FB6C02}" type="sibTrans" cxnId="{21414130-FAF7-461E-A1FC-58DC65B81948}">
      <dgm:prSet/>
      <dgm:spPr/>
      <dgm:t>
        <a:bodyPr/>
        <a:lstStyle/>
        <a:p>
          <a:pPr algn="just"/>
          <a:endParaRPr lang="en-US" b="1"/>
        </a:p>
      </dgm:t>
    </dgm:pt>
    <dgm:pt modelId="{1B30A8D8-5197-4971-A1D0-C6DBC01A2CAE}" type="pres">
      <dgm:prSet presAssocID="{B9CA4972-244E-4AB8-A27C-006BA7F25AEB}" presName="Name0" presStyleCnt="0">
        <dgm:presLayoutVars>
          <dgm:chMax/>
          <dgm:chPref val="3"/>
          <dgm:dir/>
          <dgm:animOne val="branch"/>
          <dgm:animLvl val="lvl"/>
        </dgm:presLayoutVars>
      </dgm:prSet>
      <dgm:spPr/>
      <dgm:t>
        <a:bodyPr/>
        <a:lstStyle/>
        <a:p>
          <a:endParaRPr lang="en-US"/>
        </a:p>
      </dgm:t>
    </dgm:pt>
    <dgm:pt modelId="{FDEE1A75-5756-4118-A05B-7D895E4B0FB4}" type="pres">
      <dgm:prSet presAssocID="{09ED826F-5379-43CF-B84C-4D756A79B135}" presName="composite" presStyleCnt="0"/>
      <dgm:spPr/>
    </dgm:pt>
    <dgm:pt modelId="{BDB09A5B-6063-4ACB-8352-CDE386CE2176}" type="pres">
      <dgm:prSet presAssocID="{09ED826F-5379-43CF-B84C-4D756A79B135}" presName="FirstChild" presStyleLbl="revTx" presStyleIdx="0" presStyleCnt="1" custScaleX="114882" custScaleY="76448" custLinFactNeighborX="-7133" custLinFactNeighborY="-87182">
        <dgm:presLayoutVars>
          <dgm:chMax val="0"/>
          <dgm:chPref val="0"/>
          <dgm:bulletEnabled val="1"/>
        </dgm:presLayoutVars>
      </dgm:prSet>
      <dgm:spPr/>
      <dgm:t>
        <a:bodyPr/>
        <a:lstStyle/>
        <a:p>
          <a:endParaRPr lang="en-US"/>
        </a:p>
      </dgm:t>
    </dgm:pt>
    <dgm:pt modelId="{8D34F111-8825-466B-9A91-9B90BA4B3644}" type="pres">
      <dgm:prSet presAssocID="{09ED826F-5379-43CF-B84C-4D756A79B135}" presName="Parent" presStyleLbl="alignNode1" presStyleIdx="0" presStyleCnt="1" custScaleX="24599" custScaleY="51050" custLinFactNeighborX="-7912" custLinFactNeighborY="-64250">
        <dgm:presLayoutVars>
          <dgm:chMax val="3"/>
          <dgm:chPref val="3"/>
          <dgm:bulletEnabled val="1"/>
        </dgm:presLayoutVars>
      </dgm:prSet>
      <dgm:spPr/>
      <dgm:t>
        <a:bodyPr/>
        <a:lstStyle/>
        <a:p>
          <a:endParaRPr lang="en-US"/>
        </a:p>
      </dgm:t>
    </dgm:pt>
    <dgm:pt modelId="{D8B3433B-01A7-4CF9-A4CF-3B5FF0C306E2}" type="pres">
      <dgm:prSet presAssocID="{09ED826F-5379-43CF-B84C-4D756A79B135}" presName="Accent" presStyleLbl="parChTrans1D1" presStyleIdx="0" presStyleCnt="1"/>
      <dgm:spPr/>
    </dgm:pt>
  </dgm:ptLst>
  <dgm:cxnLst>
    <dgm:cxn modelId="{A3F40D4C-8317-4CFD-8D4F-33FADFBC19BB}" type="presOf" srcId="{09ED826F-5379-43CF-B84C-4D756A79B135}" destId="{8D34F111-8825-466B-9A91-9B90BA4B3644}" srcOrd="0" destOrd="0" presId="urn:microsoft.com/office/officeart/2011/layout/TabList"/>
    <dgm:cxn modelId="{21414130-FAF7-461E-A1FC-58DC65B81948}" srcId="{09ED826F-5379-43CF-B84C-4D756A79B135}" destId="{7C5F6FD1-D51F-4D4B-924F-892E874176C5}" srcOrd="0" destOrd="0" parTransId="{39A9EC16-2803-4BD8-B891-8B85B35CE231}" sibTransId="{34E30843-02F2-4863-9095-E12533FB6C02}"/>
    <dgm:cxn modelId="{4FAC2D56-21DA-49B7-A303-972C538D9C19}" type="presOf" srcId="{7C5F6FD1-D51F-4D4B-924F-892E874176C5}" destId="{BDB09A5B-6063-4ACB-8352-CDE386CE2176}" srcOrd="0" destOrd="0" presId="urn:microsoft.com/office/officeart/2011/layout/TabList"/>
    <dgm:cxn modelId="{CFB1D823-7ED9-4C67-8E12-E81645B317B3}" srcId="{B9CA4972-244E-4AB8-A27C-006BA7F25AEB}" destId="{09ED826F-5379-43CF-B84C-4D756A79B135}" srcOrd="0" destOrd="0" parTransId="{3B4E121F-7C81-4F2C-9DAE-88EA21B5C4D0}" sibTransId="{58530CCC-153C-47C2-A226-99D4FBBF9FD8}"/>
    <dgm:cxn modelId="{326A6513-CC98-44C1-9E23-6B35FC4BF875}" type="presOf" srcId="{B9CA4972-244E-4AB8-A27C-006BA7F25AEB}" destId="{1B30A8D8-5197-4971-A1D0-C6DBC01A2CAE}" srcOrd="0" destOrd="0" presId="urn:microsoft.com/office/officeart/2011/layout/TabList"/>
    <dgm:cxn modelId="{FEF20652-0715-4B9E-8003-7C8F2D0C42BB}" type="presParOf" srcId="{1B30A8D8-5197-4971-A1D0-C6DBC01A2CAE}" destId="{FDEE1A75-5756-4118-A05B-7D895E4B0FB4}" srcOrd="0" destOrd="0" presId="urn:microsoft.com/office/officeart/2011/layout/TabList"/>
    <dgm:cxn modelId="{229EEECB-32FB-4432-B352-75C7DEC4944B}" type="presParOf" srcId="{FDEE1A75-5756-4118-A05B-7D895E4B0FB4}" destId="{BDB09A5B-6063-4ACB-8352-CDE386CE2176}" srcOrd="0" destOrd="0" presId="urn:microsoft.com/office/officeart/2011/layout/TabList"/>
    <dgm:cxn modelId="{8421328F-23FE-4C14-AD5E-7371ACB1AE0A}" type="presParOf" srcId="{FDEE1A75-5756-4118-A05B-7D895E4B0FB4}" destId="{8D34F111-8825-466B-9A91-9B90BA4B3644}" srcOrd="1" destOrd="0" presId="urn:microsoft.com/office/officeart/2011/layout/TabList"/>
    <dgm:cxn modelId="{0B72FDE1-1348-46D1-BF54-F4454D4DE8BB}" type="presParOf" srcId="{FDEE1A75-5756-4118-A05B-7D895E4B0FB4}" destId="{D8B3433B-01A7-4CF9-A4CF-3B5FF0C306E2}" srcOrd="2"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A07DF3-F6BD-4D26-B3C0-391A26B7C9BF}" type="doc">
      <dgm:prSet loTypeId="urn:microsoft.com/office/officeart/2005/8/layout/process1" loCatId="process" qsTypeId="urn:microsoft.com/office/officeart/2005/8/quickstyle/simple1" qsCatId="simple" csTypeId="urn:microsoft.com/office/officeart/2005/8/colors/colorful5" csCatId="colorful" phldr="1"/>
      <dgm:spPr/>
    </dgm:pt>
    <dgm:pt modelId="{5570C465-E874-48CB-86E9-DE4A14E0C53D}">
      <dgm:prSet phldrT="[Text]" custT="1"/>
      <dgm:spPr/>
      <dgm:t>
        <a:bodyPr/>
        <a:lstStyle/>
        <a:p>
          <a:r>
            <a:rPr lang="en-US" sz="2000" b="1"/>
            <a:t>Lông hút</a:t>
          </a:r>
        </a:p>
      </dgm:t>
    </dgm:pt>
    <dgm:pt modelId="{58C38376-13A3-4C1D-8BDA-B7BA277DE62B}" type="parTrans" cxnId="{91963EF6-337E-4819-A16F-E18C1DE36233}">
      <dgm:prSet/>
      <dgm:spPr/>
      <dgm:t>
        <a:bodyPr/>
        <a:lstStyle/>
        <a:p>
          <a:endParaRPr lang="en-US" sz="1800" b="1"/>
        </a:p>
      </dgm:t>
    </dgm:pt>
    <dgm:pt modelId="{D2E158F6-5F76-4823-B5DE-0BB6CCA42F35}" type="sibTrans" cxnId="{91963EF6-337E-4819-A16F-E18C1DE36233}">
      <dgm:prSet custT="1"/>
      <dgm:spPr/>
      <dgm:t>
        <a:bodyPr/>
        <a:lstStyle/>
        <a:p>
          <a:endParaRPr lang="en-US" sz="1400" b="1"/>
        </a:p>
      </dgm:t>
    </dgm:pt>
    <dgm:pt modelId="{675A8E6D-5DF3-4F74-A8A6-EBA23D6EA459}">
      <dgm:prSet phldrT="[Text]" custT="1"/>
      <dgm:spPr/>
      <dgm:t>
        <a:bodyPr/>
        <a:lstStyle/>
        <a:p>
          <a:r>
            <a:rPr lang="en-US" sz="2000" b="1" dirty="0" err="1"/>
            <a:t>biểu</a:t>
          </a:r>
          <a:r>
            <a:rPr lang="en-US" sz="2000" b="1" dirty="0"/>
            <a:t> </a:t>
          </a:r>
          <a:r>
            <a:rPr lang="en-US" sz="2000" b="1" dirty="0" err="1"/>
            <a:t>bì</a:t>
          </a:r>
          <a:endParaRPr lang="en-US" sz="2000" b="1" dirty="0"/>
        </a:p>
      </dgm:t>
    </dgm:pt>
    <dgm:pt modelId="{7BDBB2C0-8411-4074-93EB-36893D9226F7}" type="parTrans" cxnId="{48476EBB-819E-434D-9363-53C3A1A90FF9}">
      <dgm:prSet/>
      <dgm:spPr/>
      <dgm:t>
        <a:bodyPr/>
        <a:lstStyle/>
        <a:p>
          <a:endParaRPr lang="en-US" sz="1800" b="1"/>
        </a:p>
      </dgm:t>
    </dgm:pt>
    <dgm:pt modelId="{A2223800-CF0B-4407-9112-C01DFDBD0BD4}" type="sibTrans" cxnId="{48476EBB-819E-434D-9363-53C3A1A90FF9}">
      <dgm:prSet custT="1"/>
      <dgm:spPr/>
      <dgm:t>
        <a:bodyPr/>
        <a:lstStyle/>
        <a:p>
          <a:endParaRPr lang="en-US" sz="1400" b="1"/>
        </a:p>
      </dgm:t>
    </dgm:pt>
    <dgm:pt modelId="{6F8F89C3-79A3-4F04-A6DF-99D9B7AEC4E2}">
      <dgm:prSet phldrT="[Text]" custT="1"/>
      <dgm:spPr/>
      <dgm:t>
        <a:bodyPr/>
        <a:lstStyle/>
        <a:p>
          <a:r>
            <a:rPr lang="en-US" sz="2000" b="1">
              <a:sym typeface="Wingdings" panose="05000000000000000000" pitchFamily="2" charset="2"/>
            </a:rPr>
            <a:t>thịt vỏ</a:t>
          </a:r>
          <a:endParaRPr lang="en-US" sz="2000" b="1"/>
        </a:p>
      </dgm:t>
    </dgm:pt>
    <dgm:pt modelId="{2FECE75E-086D-419D-BBDE-372BB8CB12DD}" type="parTrans" cxnId="{4B4D5C42-56E7-4E74-99E7-353FA288A581}">
      <dgm:prSet/>
      <dgm:spPr/>
      <dgm:t>
        <a:bodyPr/>
        <a:lstStyle/>
        <a:p>
          <a:endParaRPr lang="en-US" sz="1800" b="1"/>
        </a:p>
      </dgm:t>
    </dgm:pt>
    <dgm:pt modelId="{446D5B59-3905-4016-B0E4-6259CC69F903}" type="sibTrans" cxnId="{4B4D5C42-56E7-4E74-99E7-353FA288A581}">
      <dgm:prSet custT="1"/>
      <dgm:spPr/>
      <dgm:t>
        <a:bodyPr/>
        <a:lstStyle/>
        <a:p>
          <a:endParaRPr lang="en-US" sz="1400" b="1"/>
        </a:p>
      </dgm:t>
    </dgm:pt>
    <dgm:pt modelId="{7C28436C-6E6A-4FDE-A5B7-9D66F1A0AA57}">
      <dgm:prSet phldrT="[Text]" custT="1"/>
      <dgm:spPr/>
      <dgm:t>
        <a:bodyPr/>
        <a:lstStyle/>
        <a:p>
          <a:r>
            <a:rPr lang="en-US" sz="2000" b="1" dirty="0" err="1">
              <a:sym typeface="Wingdings" panose="05000000000000000000" pitchFamily="2" charset="2"/>
            </a:rPr>
            <a:t>mạch</a:t>
          </a:r>
          <a:r>
            <a:rPr lang="en-US" sz="2000" b="1" dirty="0">
              <a:sym typeface="Wingdings" panose="05000000000000000000" pitchFamily="2" charset="2"/>
            </a:rPr>
            <a:t> </a:t>
          </a:r>
          <a:r>
            <a:rPr lang="en-US" sz="2000" b="1" dirty="0" err="1">
              <a:sym typeface="Wingdings" panose="05000000000000000000" pitchFamily="2" charset="2"/>
            </a:rPr>
            <a:t>gỗ</a:t>
          </a:r>
          <a:r>
            <a:rPr lang="en-US" sz="2000" b="1" dirty="0">
              <a:sym typeface="Wingdings" panose="05000000000000000000" pitchFamily="2" charset="2"/>
            </a:rPr>
            <a:t> ở </a:t>
          </a:r>
          <a:r>
            <a:rPr lang="en-US" sz="2000" b="1" dirty="0" err="1">
              <a:sym typeface="Wingdings" panose="05000000000000000000" pitchFamily="2" charset="2"/>
            </a:rPr>
            <a:t>rễ</a:t>
          </a:r>
          <a:endParaRPr lang="en-US" sz="2000" b="1" dirty="0"/>
        </a:p>
      </dgm:t>
    </dgm:pt>
    <dgm:pt modelId="{8FEF2E8E-F19E-424F-A661-1766774AEC89}" type="parTrans" cxnId="{4FFD06E0-E6DC-47A8-9AE9-10706EB179D2}">
      <dgm:prSet/>
      <dgm:spPr/>
      <dgm:t>
        <a:bodyPr/>
        <a:lstStyle/>
        <a:p>
          <a:endParaRPr lang="en-US" sz="1800" b="1"/>
        </a:p>
      </dgm:t>
    </dgm:pt>
    <dgm:pt modelId="{8BBD841A-FEAF-4D31-BAD4-A216748F6641}" type="sibTrans" cxnId="{4FFD06E0-E6DC-47A8-9AE9-10706EB179D2}">
      <dgm:prSet custT="1"/>
      <dgm:spPr/>
      <dgm:t>
        <a:bodyPr/>
        <a:lstStyle/>
        <a:p>
          <a:endParaRPr lang="en-US" sz="1400" b="1"/>
        </a:p>
      </dgm:t>
    </dgm:pt>
    <dgm:pt modelId="{6E45FAC1-F4CB-4179-8242-AD79099FDDF0}">
      <dgm:prSet phldrT="[Text]" custT="1"/>
      <dgm:spPr/>
      <dgm:t>
        <a:bodyPr/>
        <a:lstStyle/>
        <a:p>
          <a:r>
            <a:rPr lang="en-US" sz="2000" b="1">
              <a:sym typeface="Wingdings" panose="05000000000000000000" pitchFamily="2" charset="2"/>
            </a:rPr>
            <a:t>mạch gỗ ở thân</a:t>
          </a:r>
          <a:endParaRPr lang="en-US" sz="2000" b="1"/>
        </a:p>
      </dgm:t>
    </dgm:pt>
    <dgm:pt modelId="{9BB675D6-C9C4-4634-915E-CC7E76EB1292}" type="parTrans" cxnId="{3A6B6FC0-D9E6-49E1-94A5-90DD84FDB510}">
      <dgm:prSet/>
      <dgm:spPr/>
      <dgm:t>
        <a:bodyPr/>
        <a:lstStyle/>
        <a:p>
          <a:endParaRPr lang="en-US" sz="1800" b="1"/>
        </a:p>
      </dgm:t>
    </dgm:pt>
    <dgm:pt modelId="{4F3CFEC4-2677-492A-B849-6DF18CFC5D1E}" type="sibTrans" cxnId="{3A6B6FC0-D9E6-49E1-94A5-90DD84FDB510}">
      <dgm:prSet custT="1"/>
      <dgm:spPr/>
      <dgm:t>
        <a:bodyPr/>
        <a:lstStyle/>
        <a:p>
          <a:endParaRPr lang="en-US" sz="1400" b="1"/>
        </a:p>
      </dgm:t>
    </dgm:pt>
    <dgm:pt modelId="{8CD7DC03-FF4B-4A0F-BDC8-BA86A7678103}">
      <dgm:prSet phldrT="[Text]" custT="1"/>
      <dgm:spPr/>
      <dgm:t>
        <a:bodyPr/>
        <a:lstStyle/>
        <a:p>
          <a:r>
            <a:rPr lang="en-US" sz="2000" b="1">
              <a:sym typeface="Wingdings" panose="05000000000000000000" pitchFamily="2" charset="2"/>
            </a:rPr>
            <a:t> mạch gỗ ở lá</a:t>
          </a:r>
          <a:endParaRPr lang="en-US" sz="2000" b="1"/>
        </a:p>
      </dgm:t>
    </dgm:pt>
    <dgm:pt modelId="{488C4FCE-8960-4D62-9098-648F43003EC7}" type="parTrans" cxnId="{15C947DD-459D-4D15-A4CA-3F047F254E07}">
      <dgm:prSet/>
      <dgm:spPr/>
      <dgm:t>
        <a:bodyPr/>
        <a:lstStyle/>
        <a:p>
          <a:endParaRPr lang="en-US" sz="1800" b="1"/>
        </a:p>
      </dgm:t>
    </dgm:pt>
    <dgm:pt modelId="{7F8ABB34-6D21-49C1-BB1B-0DE02BFDF32F}" type="sibTrans" cxnId="{15C947DD-459D-4D15-A4CA-3F047F254E07}">
      <dgm:prSet/>
      <dgm:spPr/>
      <dgm:t>
        <a:bodyPr/>
        <a:lstStyle/>
        <a:p>
          <a:endParaRPr lang="en-US" sz="1800" b="1"/>
        </a:p>
      </dgm:t>
    </dgm:pt>
    <dgm:pt modelId="{E1581BE1-260D-4AF4-BC43-ABB6EDA875B4}" type="pres">
      <dgm:prSet presAssocID="{FEA07DF3-F6BD-4D26-B3C0-391A26B7C9BF}" presName="Name0" presStyleCnt="0">
        <dgm:presLayoutVars>
          <dgm:dir/>
          <dgm:resizeHandles val="exact"/>
        </dgm:presLayoutVars>
      </dgm:prSet>
      <dgm:spPr/>
    </dgm:pt>
    <dgm:pt modelId="{2B656D2B-B9DF-4169-B3FF-F2BC4AA1219A}" type="pres">
      <dgm:prSet presAssocID="{5570C465-E874-48CB-86E9-DE4A14E0C53D}" presName="node" presStyleLbl="node1" presStyleIdx="0" presStyleCnt="6">
        <dgm:presLayoutVars>
          <dgm:bulletEnabled val="1"/>
        </dgm:presLayoutVars>
      </dgm:prSet>
      <dgm:spPr/>
      <dgm:t>
        <a:bodyPr/>
        <a:lstStyle/>
        <a:p>
          <a:endParaRPr lang="en-US"/>
        </a:p>
      </dgm:t>
    </dgm:pt>
    <dgm:pt modelId="{7815F49A-2DC1-4E5A-95CC-1CF990298361}" type="pres">
      <dgm:prSet presAssocID="{D2E158F6-5F76-4823-B5DE-0BB6CCA42F35}" presName="sibTrans" presStyleLbl="sibTrans2D1" presStyleIdx="0" presStyleCnt="5"/>
      <dgm:spPr/>
      <dgm:t>
        <a:bodyPr/>
        <a:lstStyle/>
        <a:p>
          <a:endParaRPr lang="en-US"/>
        </a:p>
      </dgm:t>
    </dgm:pt>
    <dgm:pt modelId="{A33E901C-6277-4AA6-8F6B-E84D85F348DB}" type="pres">
      <dgm:prSet presAssocID="{D2E158F6-5F76-4823-B5DE-0BB6CCA42F35}" presName="connectorText" presStyleLbl="sibTrans2D1" presStyleIdx="0" presStyleCnt="5"/>
      <dgm:spPr/>
      <dgm:t>
        <a:bodyPr/>
        <a:lstStyle/>
        <a:p>
          <a:endParaRPr lang="en-US"/>
        </a:p>
      </dgm:t>
    </dgm:pt>
    <dgm:pt modelId="{EBF46BDA-8B33-46FF-B372-C2EB08B82807}" type="pres">
      <dgm:prSet presAssocID="{675A8E6D-5DF3-4F74-A8A6-EBA23D6EA459}" presName="node" presStyleLbl="node1" presStyleIdx="1" presStyleCnt="6">
        <dgm:presLayoutVars>
          <dgm:bulletEnabled val="1"/>
        </dgm:presLayoutVars>
      </dgm:prSet>
      <dgm:spPr/>
      <dgm:t>
        <a:bodyPr/>
        <a:lstStyle/>
        <a:p>
          <a:endParaRPr lang="en-US"/>
        </a:p>
      </dgm:t>
    </dgm:pt>
    <dgm:pt modelId="{139BF172-1189-475F-B6E9-4156B32400BB}" type="pres">
      <dgm:prSet presAssocID="{A2223800-CF0B-4407-9112-C01DFDBD0BD4}" presName="sibTrans" presStyleLbl="sibTrans2D1" presStyleIdx="1" presStyleCnt="5"/>
      <dgm:spPr/>
      <dgm:t>
        <a:bodyPr/>
        <a:lstStyle/>
        <a:p>
          <a:endParaRPr lang="en-US"/>
        </a:p>
      </dgm:t>
    </dgm:pt>
    <dgm:pt modelId="{5D26218A-129A-436B-8D73-33A5B7700386}" type="pres">
      <dgm:prSet presAssocID="{A2223800-CF0B-4407-9112-C01DFDBD0BD4}" presName="connectorText" presStyleLbl="sibTrans2D1" presStyleIdx="1" presStyleCnt="5"/>
      <dgm:spPr/>
      <dgm:t>
        <a:bodyPr/>
        <a:lstStyle/>
        <a:p>
          <a:endParaRPr lang="en-US"/>
        </a:p>
      </dgm:t>
    </dgm:pt>
    <dgm:pt modelId="{64521484-A67D-41EF-8B17-EBD086E09625}" type="pres">
      <dgm:prSet presAssocID="{6F8F89C3-79A3-4F04-A6DF-99D9B7AEC4E2}" presName="node" presStyleLbl="node1" presStyleIdx="2" presStyleCnt="6">
        <dgm:presLayoutVars>
          <dgm:bulletEnabled val="1"/>
        </dgm:presLayoutVars>
      </dgm:prSet>
      <dgm:spPr/>
      <dgm:t>
        <a:bodyPr/>
        <a:lstStyle/>
        <a:p>
          <a:endParaRPr lang="en-US"/>
        </a:p>
      </dgm:t>
    </dgm:pt>
    <dgm:pt modelId="{4D78AD8D-3A0F-4768-BE2B-A4C94D0140A2}" type="pres">
      <dgm:prSet presAssocID="{446D5B59-3905-4016-B0E4-6259CC69F903}" presName="sibTrans" presStyleLbl="sibTrans2D1" presStyleIdx="2" presStyleCnt="5"/>
      <dgm:spPr/>
      <dgm:t>
        <a:bodyPr/>
        <a:lstStyle/>
        <a:p>
          <a:endParaRPr lang="en-US"/>
        </a:p>
      </dgm:t>
    </dgm:pt>
    <dgm:pt modelId="{34D67BB1-062F-4CD3-982A-28A6AA93894A}" type="pres">
      <dgm:prSet presAssocID="{446D5B59-3905-4016-B0E4-6259CC69F903}" presName="connectorText" presStyleLbl="sibTrans2D1" presStyleIdx="2" presStyleCnt="5"/>
      <dgm:spPr/>
      <dgm:t>
        <a:bodyPr/>
        <a:lstStyle/>
        <a:p>
          <a:endParaRPr lang="en-US"/>
        </a:p>
      </dgm:t>
    </dgm:pt>
    <dgm:pt modelId="{B7FAEB34-9EE0-4A76-8DD2-952E7A8140A2}" type="pres">
      <dgm:prSet presAssocID="{7C28436C-6E6A-4FDE-A5B7-9D66F1A0AA57}" presName="node" presStyleLbl="node1" presStyleIdx="3" presStyleCnt="6">
        <dgm:presLayoutVars>
          <dgm:bulletEnabled val="1"/>
        </dgm:presLayoutVars>
      </dgm:prSet>
      <dgm:spPr/>
      <dgm:t>
        <a:bodyPr/>
        <a:lstStyle/>
        <a:p>
          <a:endParaRPr lang="en-US"/>
        </a:p>
      </dgm:t>
    </dgm:pt>
    <dgm:pt modelId="{77EBB2B2-7328-4A68-A40C-3E958EE285EB}" type="pres">
      <dgm:prSet presAssocID="{8BBD841A-FEAF-4D31-BAD4-A216748F6641}" presName="sibTrans" presStyleLbl="sibTrans2D1" presStyleIdx="3" presStyleCnt="5"/>
      <dgm:spPr/>
      <dgm:t>
        <a:bodyPr/>
        <a:lstStyle/>
        <a:p>
          <a:endParaRPr lang="en-US"/>
        </a:p>
      </dgm:t>
    </dgm:pt>
    <dgm:pt modelId="{2398EF8B-63B7-4E2D-A04A-9817C88E7575}" type="pres">
      <dgm:prSet presAssocID="{8BBD841A-FEAF-4D31-BAD4-A216748F6641}" presName="connectorText" presStyleLbl="sibTrans2D1" presStyleIdx="3" presStyleCnt="5"/>
      <dgm:spPr/>
      <dgm:t>
        <a:bodyPr/>
        <a:lstStyle/>
        <a:p>
          <a:endParaRPr lang="en-US"/>
        </a:p>
      </dgm:t>
    </dgm:pt>
    <dgm:pt modelId="{4D662B1B-41A5-49CD-8195-74DA170AA3F3}" type="pres">
      <dgm:prSet presAssocID="{6E45FAC1-F4CB-4179-8242-AD79099FDDF0}" presName="node" presStyleLbl="node1" presStyleIdx="4" presStyleCnt="6">
        <dgm:presLayoutVars>
          <dgm:bulletEnabled val="1"/>
        </dgm:presLayoutVars>
      </dgm:prSet>
      <dgm:spPr/>
      <dgm:t>
        <a:bodyPr/>
        <a:lstStyle/>
        <a:p>
          <a:endParaRPr lang="en-US"/>
        </a:p>
      </dgm:t>
    </dgm:pt>
    <dgm:pt modelId="{058BFEB3-3EAE-4CE7-984B-93094B544AAE}" type="pres">
      <dgm:prSet presAssocID="{4F3CFEC4-2677-492A-B849-6DF18CFC5D1E}" presName="sibTrans" presStyleLbl="sibTrans2D1" presStyleIdx="4" presStyleCnt="5"/>
      <dgm:spPr/>
      <dgm:t>
        <a:bodyPr/>
        <a:lstStyle/>
        <a:p>
          <a:endParaRPr lang="en-US"/>
        </a:p>
      </dgm:t>
    </dgm:pt>
    <dgm:pt modelId="{5EC223CC-EA5D-4905-B1FD-D2B6E6A1DB74}" type="pres">
      <dgm:prSet presAssocID="{4F3CFEC4-2677-492A-B849-6DF18CFC5D1E}" presName="connectorText" presStyleLbl="sibTrans2D1" presStyleIdx="4" presStyleCnt="5"/>
      <dgm:spPr/>
      <dgm:t>
        <a:bodyPr/>
        <a:lstStyle/>
        <a:p>
          <a:endParaRPr lang="en-US"/>
        </a:p>
      </dgm:t>
    </dgm:pt>
    <dgm:pt modelId="{DA7C82B1-317A-4E8D-B6B2-30D4DD1E1A02}" type="pres">
      <dgm:prSet presAssocID="{8CD7DC03-FF4B-4A0F-BDC8-BA86A7678103}" presName="node" presStyleLbl="node1" presStyleIdx="5" presStyleCnt="6">
        <dgm:presLayoutVars>
          <dgm:bulletEnabled val="1"/>
        </dgm:presLayoutVars>
      </dgm:prSet>
      <dgm:spPr/>
      <dgm:t>
        <a:bodyPr/>
        <a:lstStyle/>
        <a:p>
          <a:endParaRPr lang="en-US"/>
        </a:p>
      </dgm:t>
    </dgm:pt>
  </dgm:ptLst>
  <dgm:cxnLst>
    <dgm:cxn modelId="{345F944A-FE6A-4824-8A25-7F937D567BDA}" type="presOf" srcId="{A2223800-CF0B-4407-9112-C01DFDBD0BD4}" destId="{5D26218A-129A-436B-8D73-33A5B7700386}" srcOrd="1" destOrd="0" presId="urn:microsoft.com/office/officeart/2005/8/layout/process1"/>
    <dgm:cxn modelId="{39F53361-BE7C-40BF-BECE-CE8E629EA08F}" type="presOf" srcId="{5570C465-E874-48CB-86E9-DE4A14E0C53D}" destId="{2B656D2B-B9DF-4169-B3FF-F2BC4AA1219A}" srcOrd="0" destOrd="0" presId="urn:microsoft.com/office/officeart/2005/8/layout/process1"/>
    <dgm:cxn modelId="{A3B3A797-4016-4B9D-9993-FDD3A349A3AA}" type="presOf" srcId="{D2E158F6-5F76-4823-B5DE-0BB6CCA42F35}" destId="{7815F49A-2DC1-4E5A-95CC-1CF990298361}" srcOrd="0" destOrd="0" presId="urn:microsoft.com/office/officeart/2005/8/layout/process1"/>
    <dgm:cxn modelId="{574F2E8D-C422-4F97-9762-C7D515A72C3E}" type="presOf" srcId="{8CD7DC03-FF4B-4A0F-BDC8-BA86A7678103}" destId="{DA7C82B1-317A-4E8D-B6B2-30D4DD1E1A02}" srcOrd="0" destOrd="0" presId="urn:microsoft.com/office/officeart/2005/8/layout/process1"/>
    <dgm:cxn modelId="{2CF8B982-C51B-4ADC-BF3F-1074CFD5A647}" type="presOf" srcId="{7C28436C-6E6A-4FDE-A5B7-9D66F1A0AA57}" destId="{B7FAEB34-9EE0-4A76-8DD2-952E7A8140A2}" srcOrd="0" destOrd="0" presId="urn:microsoft.com/office/officeart/2005/8/layout/process1"/>
    <dgm:cxn modelId="{376DD363-A577-4D0D-9CA9-C1B72DE7C12D}" type="presOf" srcId="{675A8E6D-5DF3-4F74-A8A6-EBA23D6EA459}" destId="{EBF46BDA-8B33-46FF-B372-C2EB08B82807}" srcOrd="0" destOrd="0" presId="urn:microsoft.com/office/officeart/2005/8/layout/process1"/>
    <dgm:cxn modelId="{1E83340A-EFE2-43EF-9BC2-D71807AAFFA0}" type="presOf" srcId="{4F3CFEC4-2677-492A-B849-6DF18CFC5D1E}" destId="{5EC223CC-EA5D-4905-B1FD-D2B6E6A1DB74}" srcOrd="1" destOrd="0" presId="urn:microsoft.com/office/officeart/2005/8/layout/process1"/>
    <dgm:cxn modelId="{48476EBB-819E-434D-9363-53C3A1A90FF9}" srcId="{FEA07DF3-F6BD-4D26-B3C0-391A26B7C9BF}" destId="{675A8E6D-5DF3-4F74-A8A6-EBA23D6EA459}" srcOrd="1" destOrd="0" parTransId="{7BDBB2C0-8411-4074-93EB-36893D9226F7}" sibTransId="{A2223800-CF0B-4407-9112-C01DFDBD0BD4}"/>
    <dgm:cxn modelId="{4B4D5C42-56E7-4E74-99E7-353FA288A581}" srcId="{FEA07DF3-F6BD-4D26-B3C0-391A26B7C9BF}" destId="{6F8F89C3-79A3-4F04-A6DF-99D9B7AEC4E2}" srcOrd="2" destOrd="0" parTransId="{2FECE75E-086D-419D-BBDE-372BB8CB12DD}" sibTransId="{446D5B59-3905-4016-B0E4-6259CC69F903}"/>
    <dgm:cxn modelId="{3A6B6FC0-D9E6-49E1-94A5-90DD84FDB510}" srcId="{FEA07DF3-F6BD-4D26-B3C0-391A26B7C9BF}" destId="{6E45FAC1-F4CB-4179-8242-AD79099FDDF0}" srcOrd="4" destOrd="0" parTransId="{9BB675D6-C9C4-4634-915E-CC7E76EB1292}" sibTransId="{4F3CFEC4-2677-492A-B849-6DF18CFC5D1E}"/>
    <dgm:cxn modelId="{1283F4D8-A85C-45AF-906A-7D5065E2DC89}" type="presOf" srcId="{6F8F89C3-79A3-4F04-A6DF-99D9B7AEC4E2}" destId="{64521484-A67D-41EF-8B17-EBD086E09625}" srcOrd="0" destOrd="0" presId="urn:microsoft.com/office/officeart/2005/8/layout/process1"/>
    <dgm:cxn modelId="{CB4CFBFE-57C7-4B24-AF9B-50E5FE353763}" type="presOf" srcId="{8BBD841A-FEAF-4D31-BAD4-A216748F6641}" destId="{2398EF8B-63B7-4E2D-A04A-9817C88E7575}" srcOrd="1" destOrd="0" presId="urn:microsoft.com/office/officeart/2005/8/layout/process1"/>
    <dgm:cxn modelId="{BB15B376-370C-4BA0-88D3-BB8B20800E31}" type="presOf" srcId="{446D5B59-3905-4016-B0E4-6259CC69F903}" destId="{34D67BB1-062F-4CD3-982A-28A6AA93894A}" srcOrd="1" destOrd="0" presId="urn:microsoft.com/office/officeart/2005/8/layout/process1"/>
    <dgm:cxn modelId="{15C947DD-459D-4D15-A4CA-3F047F254E07}" srcId="{FEA07DF3-F6BD-4D26-B3C0-391A26B7C9BF}" destId="{8CD7DC03-FF4B-4A0F-BDC8-BA86A7678103}" srcOrd="5" destOrd="0" parTransId="{488C4FCE-8960-4D62-9098-648F43003EC7}" sibTransId="{7F8ABB34-6D21-49C1-BB1B-0DE02BFDF32F}"/>
    <dgm:cxn modelId="{7C3AB9AC-2233-49B5-84F1-921DE734B02C}" type="presOf" srcId="{A2223800-CF0B-4407-9112-C01DFDBD0BD4}" destId="{139BF172-1189-475F-B6E9-4156B32400BB}" srcOrd="0" destOrd="0" presId="urn:microsoft.com/office/officeart/2005/8/layout/process1"/>
    <dgm:cxn modelId="{79B7466B-8621-4F2A-BD3F-1DCB8BC695A8}" type="presOf" srcId="{6E45FAC1-F4CB-4179-8242-AD79099FDDF0}" destId="{4D662B1B-41A5-49CD-8195-74DA170AA3F3}" srcOrd="0" destOrd="0" presId="urn:microsoft.com/office/officeart/2005/8/layout/process1"/>
    <dgm:cxn modelId="{FFFA0F1C-AA6D-4AD2-A1BC-07F75DC22208}" type="presOf" srcId="{8BBD841A-FEAF-4D31-BAD4-A216748F6641}" destId="{77EBB2B2-7328-4A68-A40C-3E958EE285EB}" srcOrd="0" destOrd="0" presId="urn:microsoft.com/office/officeart/2005/8/layout/process1"/>
    <dgm:cxn modelId="{4FFD06E0-E6DC-47A8-9AE9-10706EB179D2}" srcId="{FEA07DF3-F6BD-4D26-B3C0-391A26B7C9BF}" destId="{7C28436C-6E6A-4FDE-A5B7-9D66F1A0AA57}" srcOrd="3" destOrd="0" parTransId="{8FEF2E8E-F19E-424F-A661-1766774AEC89}" sibTransId="{8BBD841A-FEAF-4D31-BAD4-A216748F6641}"/>
    <dgm:cxn modelId="{91963EF6-337E-4819-A16F-E18C1DE36233}" srcId="{FEA07DF3-F6BD-4D26-B3C0-391A26B7C9BF}" destId="{5570C465-E874-48CB-86E9-DE4A14E0C53D}" srcOrd="0" destOrd="0" parTransId="{58C38376-13A3-4C1D-8BDA-B7BA277DE62B}" sibTransId="{D2E158F6-5F76-4823-B5DE-0BB6CCA42F35}"/>
    <dgm:cxn modelId="{59CA0CB3-675A-4EE5-86AF-D18D05F556C6}" type="presOf" srcId="{446D5B59-3905-4016-B0E4-6259CC69F903}" destId="{4D78AD8D-3A0F-4768-BE2B-A4C94D0140A2}" srcOrd="0" destOrd="0" presId="urn:microsoft.com/office/officeart/2005/8/layout/process1"/>
    <dgm:cxn modelId="{6278ADD7-B40E-4550-A732-F96B8EB6F669}" type="presOf" srcId="{D2E158F6-5F76-4823-B5DE-0BB6CCA42F35}" destId="{A33E901C-6277-4AA6-8F6B-E84D85F348DB}" srcOrd="1" destOrd="0" presId="urn:microsoft.com/office/officeart/2005/8/layout/process1"/>
    <dgm:cxn modelId="{CF056A51-BFF2-4388-921D-C7800C767652}" type="presOf" srcId="{4F3CFEC4-2677-492A-B849-6DF18CFC5D1E}" destId="{058BFEB3-3EAE-4CE7-984B-93094B544AAE}" srcOrd="0" destOrd="0" presId="urn:microsoft.com/office/officeart/2005/8/layout/process1"/>
    <dgm:cxn modelId="{7E51E267-B9EF-4287-9324-C29E17909D7F}" type="presOf" srcId="{FEA07DF3-F6BD-4D26-B3C0-391A26B7C9BF}" destId="{E1581BE1-260D-4AF4-BC43-ABB6EDA875B4}" srcOrd="0" destOrd="0" presId="urn:microsoft.com/office/officeart/2005/8/layout/process1"/>
    <dgm:cxn modelId="{6E8C1282-9CEE-4039-A47E-C466533E7040}" type="presParOf" srcId="{E1581BE1-260D-4AF4-BC43-ABB6EDA875B4}" destId="{2B656D2B-B9DF-4169-B3FF-F2BC4AA1219A}" srcOrd="0" destOrd="0" presId="urn:microsoft.com/office/officeart/2005/8/layout/process1"/>
    <dgm:cxn modelId="{4AACAAD5-7673-458A-890B-EF654DAD2789}" type="presParOf" srcId="{E1581BE1-260D-4AF4-BC43-ABB6EDA875B4}" destId="{7815F49A-2DC1-4E5A-95CC-1CF990298361}" srcOrd="1" destOrd="0" presId="urn:microsoft.com/office/officeart/2005/8/layout/process1"/>
    <dgm:cxn modelId="{F2648482-C80D-4A6F-879A-510BE40DA5EE}" type="presParOf" srcId="{7815F49A-2DC1-4E5A-95CC-1CF990298361}" destId="{A33E901C-6277-4AA6-8F6B-E84D85F348DB}" srcOrd="0" destOrd="0" presId="urn:microsoft.com/office/officeart/2005/8/layout/process1"/>
    <dgm:cxn modelId="{D9AA23BA-594E-4749-B713-B89964C027BD}" type="presParOf" srcId="{E1581BE1-260D-4AF4-BC43-ABB6EDA875B4}" destId="{EBF46BDA-8B33-46FF-B372-C2EB08B82807}" srcOrd="2" destOrd="0" presId="urn:microsoft.com/office/officeart/2005/8/layout/process1"/>
    <dgm:cxn modelId="{2E83C998-50E6-4B42-968E-966DF63242DB}" type="presParOf" srcId="{E1581BE1-260D-4AF4-BC43-ABB6EDA875B4}" destId="{139BF172-1189-475F-B6E9-4156B32400BB}" srcOrd="3" destOrd="0" presId="urn:microsoft.com/office/officeart/2005/8/layout/process1"/>
    <dgm:cxn modelId="{7F5D79DD-0D9F-4446-8C02-55668EA3C6A4}" type="presParOf" srcId="{139BF172-1189-475F-B6E9-4156B32400BB}" destId="{5D26218A-129A-436B-8D73-33A5B7700386}" srcOrd="0" destOrd="0" presId="urn:microsoft.com/office/officeart/2005/8/layout/process1"/>
    <dgm:cxn modelId="{E27F7216-96DA-451A-B3EF-AF8C1894118F}" type="presParOf" srcId="{E1581BE1-260D-4AF4-BC43-ABB6EDA875B4}" destId="{64521484-A67D-41EF-8B17-EBD086E09625}" srcOrd="4" destOrd="0" presId="urn:microsoft.com/office/officeart/2005/8/layout/process1"/>
    <dgm:cxn modelId="{2D8E531D-C9AF-4C33-AD98-342D999C21CE}" type="presParOf" srcId="{E1581BE1-260D-4AF4-BC43-ABB6EDA875B4}" destId="{4D78AD8D-3A0F-4768-BE2B-A4C94D0140A2}" srcOrd="5" destOrd="0" presId="urn:microsoft.com/office/officeart/2005/8/layout/process1"/>
    <dgm:cxn modelId="{FCDF09DB-E94D-4F8B-BBCF-CE4EE01436FF}" type="presParOf" srcId="{4D78AD8D-3A0F-4768-BE2B-A4C94D0140A2}" destId="{34D67BB1-062F-4CD3-982A-28A6AA93894A}" srcOrd="0" destOrd="0" presId="urn:microsoft.com/office/officeart/2005/8/layout/process1"/>
    <dgm:cxn modelId="{1808D71D-DFDC-4115-91B8-059ACA42C107}" type="presParOf" srcId="{E1581BE1-260D-4AF4-BC43-ABB6EDA875B4}" destId="{B7FAEB34-9EE0-4A76-8DD2-952E7A8140A2}" srcOrd="6" destOrd="0" presId="urn:microsoft.com/office/officeart/2005/8/layout/process1"/>
    <dgm:cxn modelId="{1D603213-CD53-44CE-9D14-A77D2C27C37D}" type="presParOf" srcId="{E1581BE1-260D-4AF4-BC43-ABB6EDA875B4}" destId="{77EBB2B2-7328-4A68-A40C-3E958EE285EB}" srcOrd="7" destOrd="0" presId="urn:microsoft.com/office/officeart/2005/8/layout/process1"/>
    <dgm:cxn modelId="{FCDFA444-8C3D-447C-9122-206CDFB20329}" type="presParOf" srcId="{77EBB2B2-7328-4A68-A40C-3E958EE285EB}" destId="{2398EF8B-63B7-4E2D-A04A-9817C88E7575}" srcOrd="0" destOrd="0" presId="urn:microsoft.com/office/officeart/2005/8/layout/process1"/>
    <dgm:cxn modelId="{EC5ECCC8-1EC8-4B88-A6DE-9D8742E2440C}" type="presParOf" srcId="{E1581BE1-260D-4AF4-BC43-ABB6EDA875B4}" destId="{4D662B1B-41A5-49CD-8195-74DA170AA3F3}" srcOrd="8" destOrd="0" presId="urn:microsoft.com/office/officeart/2005/8/layout/process1"/>
    <dgm:cxn modelId="{B07DE6B8-7386-4292-A550-3270E8848834}" type="presParOf" srcId="{E1581BE1-260D-4AF4-BC43-ABB6EDA875B4}" destId="{058BFEB3-3EAE-4CE7-984B-93094B544AAE}" srcOrd="9" destOrd="0" presId="urn:microsoft.com/office/officeart/2005/8/layout/process1"/>
    <dgm:cxn modelId="{E3221E3A-D51F-463E-B440-67047E47F50C}" type="presParOf" srcId="{058BFEB3-3EAE-4CE7-984B-93094B544AAE}" destId="{5EC223CC-EA5D-4905-B1FD-D2B6E6A1DB74}" srcOrd="0" destOrd="0" presId="urn:microsoft.com/office/officeart/2005/8/layout/process1"/>
    <dgm:cxn modelId="{3F829567-0E38-4CD8-AA64-9C8AF6580304}" type="presParOf" srcId="{E1581BE1-260D-4AF4-BC43-ABB6EDA875B4}" destId="{DA7C82B1-317A-4E8D-B6B2-30D4DD1E1A02}"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1ECB43-739B-481F-A54C-A1875FE476D7}">
      <dsp:nvSpPr>
        <dsp:cNvPr id="0" name=""/>
        <dsp:cNvSpPr/>
      </dsp:nvSpPr>
      <dsp:spPr>
        <a:xfrm>
          <a:off x="0" y="5489389"/>
          <a:ext cx="11353800" cy="0"/>
        </a:xfrm>
        <a:prstGeom prst="line">
          <a:avLst/>
        </a:pr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E89EC13-FFF2-43FD-ACC6-B66DDAFC8BC4}">
      <dsp:nvSpPr>
        <dsp:cNvPr id="0" name=""/>
        <dsp:cNvSpPr/>
      </dsp:nvSpPr>
      <dsp:spPr>
        <a:xfrm>
          <a:off x="0" y="3630143"/>
          <a:ext cx="11353800" cy="0"/>
        </a:xfrm>
        <a:prstGeom prst="line">
          <a:avLst/>
        </a:pr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8B3433B-01A7-4CF9-A4CF-3B5FF0C306E2}">
      <dsp:nvSpPr>
        <dsp:cNvPr id="0" name=""/>
        <dsp:cNvSpPr/>
      </dsp:nvSpPr>
      <dsp:spPr>
        <a:xfrm>
          <a:off x="0" y="1770896"/>
          <a:ext cx="11353800" cy="0"/>
        </a:xfrm>
        <a:prstGeom prst="line">
          <a:avLst/>
        </a:pr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DB09A5B-6063-4ACB-8352-CDE386CE2176}">
      <dsp:nvSpPr>
        <dsp:cNvPr id="0" name=""/>
        <dsp:cNvSpPr/>
      </dsp:nvSpPr>
      <dsp:spPr>
        <a:xfrm>
          <a:off x="2550213" y="283127"/>
          <a:ext cx="8401812" cy="13536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lvl="0" algn="just" defTabSz="1689100">
            <a:lnSpc>
              <a:spcPct val="90000"/>
            </a:lnSpc>
            <a:spcBef>
              <a:spcPct val="0"/>
            </a:spcBef>
            <a:spcAft>
              <a:spcPct val="35000"/>
            </a:spcAft>
          </a:pPr>
          <a:r>
            <a:rPr lang="en-US" sz="3800" b="1" kern="1200" dirty="0" err="1"/>
            <a:t>Quá</a:t>
          </a:r>
          <a:r>
            <a:rPr lang="en-US" sz="3800" b="1" kern="1200" dirty="0"/>
            <a:t> </a:t>
          </a:r>
          <a:r>
            <a:rPr lang="en-US" sz="3800" b="1" kern="1200" dirty="0" err="1"/>
            <a:t>trình</a:t>
          </a:r>
          <a:r>
            <a:rPr lang="en-US" sz="3800" b="1" kern="1200" dirty="0"/>
            <a:t> </a:t>
          </a:r>
          <a:r>
            <a:rPr lang="en-US" sz="3800" b="1" kern="1200" dirty="0" err="1"/>
            <a:t>trao</a:t>
          </a:r>
          <a:r>
            <a:rPr lang="en-US" sz="3800" b="1" kern="1200" dirty="0"/>
            <a:t> </a:t>
          </a:r>
          <a:r>
            <a:rPr lang="en-US" sz="3800" b="1" kern="1200" dirty="0" err="1"/>
            <a:t>đổi</a:t>
          </a:r>
          <a:r>
            <a:rPr lang="en-US" sz="3800" b="1" kern="1200" dirty="0"/>
            <a:t> </a:t>
          </a:r>
          <a:r>
            <a:rPr lang="en-US" sz="3800" b="1" kern="1200" dirty="0" err="1"/>
            <a:t>nước</a:t>
          </a:r>
          <a:r>
            <a:rPr lang="en-US" sz="3800" b="1" kern="1200" dirty="0"/>
            <a:t> </a:t>
          </a:r>
          <a:r>
            <a:rPr lang="en-US" sz="3800" b="1" kern="1200" dirty="0" err="1"/>
            <a:t>và</a:t>
          </a:r>
          <a:r>
            <a:rPr lang="en-US" sz="3800" b="1" kern="1200" dirty="0"/>
            <a:t> </a:t>
          </a:r>
          <a:r>
            <a:rPr lang="en-US" sz="3800" b="1" kern="1200" dirty="0" err="1"/>
            <a:t>các</a:t>
          </a:r>
          <a:r>
            <a:rPr lang="en-US" sz="3800" b="1" kern="1200" dirty="0"/>
            <a:t> </a:t>
          </a:r>
          <a:r>
            <a:rPr lang="en-US" sz="3800" b="1" kern="1200" dirty="0" err="1"/>
            <a:t>chất</a:t>
          </a:r>
          <a:r>
            <a:rPr lang="en-US" sz="3800" b="1" kern="1200" dirty="0"/>
            <a:t> </a:t>
          </a:r>
          <a:r>
            <a:rPr lang="en-US" sz="3800" b="1" kern="1200" dirty="0" err="1"/>
            <a:t>dinh</a:t>
          </a:r>
          <a:r>
            <a:rPr lang="en-US" sz="3800" b="1" kern="1200" dirty="0"/>
            <a:t> </a:t>
          </a:r>
          <a:r>
            <a:rPr lang="en-US" sz="3800" b="1" kern="1200" dirty="0" err="1"/>
            <a:t>dưỡng</a:t>
          </a:r>
          <a:r>
            <a:rPr lang="en-US" sz="3800" b="1" kern="1200" dirty="0"/>
            <a:t> ở </a:t>
          </a:r>
          <a:r>
            <a:rPr lang="en-US" sz="3800" b="1" kern="1200" dirty="0" err="1"/>
            <a:t>thực</a:t>
          </a:r>
          <a:r>
            <a:rPr lang="en-US" sz="3800" b="1" kern="1200" dirty="0"/>
            <a:t> </a:t>
          </a:r>
          <a:r>
            <a:rPr lang="en-US" sz="3800" b="1" kern="1200" dirty="0" err="1" smtClean="0"/>
            <a:t>vật</a:t>
          </a:r>
          <a:r>
            <a:rPr lang="en-US" sz="3800" b="1" kern="1200" dirty="0" smtClean="0"/>
            <a:t> (2 </a:t>
          </a:r>
          <a:r>
            <a:rPr lang="en-US" sz="3800" b="1" kern="1200" dirty="0" err="1" smtClean="0"/>
            <a:t>tiết</a:t>
          </a:r>
          <a:r>
            <a:rPr lang="en-US" sz="3800" b="1" kern="1200" dirty="0" smtClean="0"/>
            <a:t>)</a:t>
          </a:r>
          <a:endParaRPr lang="en-US" sz="3800" b="1" kern="1200" dirty="0"/>
        </a:p>
      </dsp:txBody>
      <dsp:txXfrm>
        <a:off x="2550213" y="283127"/>
        <a:ext cx="8401812" cy="1353673"/>
      </dsp:txXfrm>
    </dsp:sp>
    <dsp:sp modelId="{8D34F111-8825-466B-9A91-9B90BA4B3644}">
      <dsp:nvSpPr>
        <dsp:cNvPr id="0" name=""/>
        <dsp:cNvSpPr/>
      </dsp:nvSpPr>
      <dsp:spPr>
        <a:xfrm>
          <a:off x="14" y="13607"/>
          <a:ext cx="2263791" cy="1770711"/>
        </a:xfrm>
        <a:prstGeom prst="round2SameRect">
          <a:avLst>
            <a:gd name="adj1" fmla="val 16670"/>
            <a:gd name="adj2" fmla="val 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3825" tIns="123825" rIns="123825" bIns="123825" numCol="1" spcCol="1270" anchor="ctr" anchorCtr="0">
          <a:noAutofit/>
        </a:bodyPr>
        <a:lstStyle/>
        <a:p>
          <a:pPr lvl="0" algn="ctr" defTabSz="2889250">
            <a:lnSpc>
              <a:spcPct val="90000"/>
            </a:lnSpc>
            <a:spcBef>
              <a:spcPct val="0"/>
            </a:spcBef>
            <a:spcAft>
              <a:spcPct val="35000"/>
            </a:spcAft>
          </a:pPr>
          <a:r>
            <a:rPr lang="en-US" sz="6500" b="1" kern="1200"/>
            <a:t>1</a:t>
          </a:r>
        </a:p>
      </dsp:txBody>
      <dsp:txXfrm>
        <a:off x="86469" y="100062"/>
        <a:ext cx="2090881" cy="1684256"/>
      </dsp:txXfrm>
    </dsp:sp>
    <dsp:sp modelId="{9B92FAFA-7091-403B-A3B1-7E7D927B7B5C}">
      <dsp:nvSpPr>
        <dsp:cNvPr id="0" name=""/>
        <dsp:cNvSpPr/>
      </dsp:nvSpPr>
      <dsp:spPr>
        <a:xfrm>
          <a:off x="2561639" y="2133183"/>
          <a:ext cx="8401812" cy="12444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lvl="0" algn="just" defTabSz="1689100">
            <a:lnSpc>
              <a:spcPct val="90000"/>
            </a:lnSpc>
            <a:spcBef>
              <a:spcPct val="0"/>
            </a:spcBef>
            <a:spcAft>
              <a:spcPct val="35000"/>
            </a:spcAft>
          </a:pPr>
          <a:r>
            <a:rPr lang="en-US" sz="3800" b="1" kern="1200" dirty="0" err="1"/>
            <a:t>Một</a:t>
          </a:r>
          <a:r>
            <a:rPr lang="en-US" sz="3800" b="1" kern="1200" dirty="0"/>
            <a:t> </a:t>
          </a:r>
          <a:r>
            <a:rPr lang="en-US" sz="3800" b="1" kern="1200" dirty="0" err="1"/>
            <a:t>số</a:t>
          </a:r>
          <a:r>
            <a:rPr lang="en-US" sz="3800" b="1" kern="1200" dirty="0"/>
            <a:t> </a:t>
          </a:r>
          <a:r>
            <a:rPr lang="en-US" sz="3800" b="1" kern="1200" dirty="0" err="1"/>
            <a:t>yếu</a:t>
          </a:r>
          <a:r>
            <a:rPr lang="en-US" sz="3800" b="1" kern="1200" dirty="0"/>
            <a:t> </a:t>
          </a:r>
          <a:r>
            <a:rPr lang="en-US" sz="3800" b="1" kern="1200" dirty="0" err="1"/>
            <a:t>tố</a:t>
          </a:r>
          <a:r>
            <a:rPr lang="en-US" sz="3800" b="1" kern="1200" dirty="0"/>
            <a:t> </a:t>
          </a:r>
          <a:r>
            <a:rPr lang="en-US" sz="3800" b="1" kern="1200" dirty="0" err="1"/>
            <a:t>chủ</a:t>
          </a:r>
          <a:r>
            <a:rPr lang="en-US" sz="3800" b="1" kern="1200" dirty="0"/>
            <a:t> </a:t>
          </a:r>
          <a:r>
            <a:rPr lang="en-US" sz="3800" b="1" kern="1200" dirty="0" err="1"/>
            <a:t>yếu</a:t>
          </a:r>
          <a:r>
            <a:rPr lang="en-US" sz="3800" b="1" kern="1200" dirty="0"/>
            <a:t> </a:t>
          </a:r>
          <a:r>
            <a:rPr lang="en-US" sz="3800" b="1" kern="1200" dirty="0" err="1"/>
            <a:t>ảnh</a:t>
          </a:r>
          <a:r>
            <a:rPr lang="en-US" sz="3800" b="1" kern="1200" dirty="0"/>
            <a:t> </a:t>
          </a:r>
          <a:r>
            <a:rPr lang="en-US" sz="3800" b="1" kern="1200" dirty="0" err="1" smtClean="0"/>
            <a:t>hưởng</a:t>
          </a:r>
          <a:r>
            <a:rPr lang="en-US" sz="3800" b="1" kern="1200" dirty="0" smtClean="0"/>
            <a:t> (1 </a:t>
          </a:r>
          <a:r>
            <a:rPr lang="en-US" sz="3800" b="1" kern="1200" dirty="0" err="1" smtClean="0"/>
            <a:t>tiết</a:t>
          </a:r>
          <a:r>
            <a:rPr lang="en-US" sz="3800" b="1" kern="1200" dirty="0" smtClean="0"/>
            <a:t>)</a:t>
          </a:r>
          <a:endParaRPr lang="en-US" sz="3800" b="1" kern="1200" dirty="0"/>
        </a:p>
      </dsp:txBody>
      <dsp:txXfrm>
        <a:off x="2561639" y="2133183"/>
        <a:ext cx="8401812" cy="1244455"/>
      </dsp:txXfrm>
    </dsp:sp>
    <dsp:sp modelId="{BA7E6C10-A35A-4459-885F-46AB4DBC045B}">
      <dsp:nvSpPr>
        <dsp:cNvPr id="0" name=""/>
        <dsp:cNvSpPr/>
      </dsp:nvSpPr>
      <dsp:spPr>
        <a:xfrm>
          <a:off x="14" y="1872853"/>
          <a:ext cx="2263791" cy="1770711"/>
        </a:xfrm>
        <a:prstGeom prst="round2SameRect">
          <a:avLst>
            <a:gd name="adj1" fmla="val 16670"/>
            <a:gd name="adj2" fmla="val 0"/>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w="6350" cap="flat" cmpd="sng" algn="ctr">
          <a:solidFill>
            <a:schemeClr val="accent4">
              <a:hueOff val="4900445"/>
              <a:satOff val="-20388"/>
              <a:lumOff val="4804"/>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3825" tIns="123825" rIns="123825" bIns="123825" numCol="1" spcCol="1270" anchor="ctr" anchorCtr="0">
          <a:noAutofit/>
        </a:bodyPr>
        <a:lstStyle/>
        <a:p>
          <a:pPr lvl="0" algn="ctr" defTabSz="2889250">
            <a:lnSpc>
              <a:spcPct val="90000"/>
            </a:lnSpc>
            <a:spcBef>
              <a:spcPct val="0"/>
            </a:spcBef>
            <a:spcAft>
              <a:spcPct val="35000"/>
            </a:spcAft>
          </a:pPr>
          <a:r>
            <a:rPr lang="en-US" sz="6500" b="1" kern="1200"/>
            <a:t>2</a:t>
          </a:r>
        </a:p>
      </dsp:txBody>
      <dsp:txXfrm>
        <a:off x="86469" y="1959308"/>
        <a:ext cx="2090881" cy="1684256"/>
      </dsp:txXfrm>
    </dsp:sp>
    <dsp:sp modelId="{0BC399C5-AEC8-4C15-AE3A-E4125B46702A}">
      <dsp:nvSpPr>
        <dsp:cNvPr id="0" name=""/>
        <dsp:cNvSpPr/>
      </dsp:nvSpPr>
      <dsp:spPr>
        <a:xfrm>
          <a:off x="2596087" y="3708054"/>
          <a:ext cx="8401812" cy="17707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lvl="0" algn="just" defTabSz="1689100">
            <a:lnSpc>
              <a:spcPct val="90000"/>
            </a:lnSpc>
            <a:spcBef>
              <a:spcPct val="0"/>
            </a:spcBef>
            <a:spcAft>
              <a:spcPct val="35000"/>
            </a:spcAft>
          </a:pPr>
          <a:r>
            <a:rPr lang="en-US" sz="3800" b="1" kern="1200" dirty="0" err="1"/>
            <a:t>Vận</a:t>
          </a:r>
          <a:r>
            <a:rPr lang="en-US" sz="3800" b="1" kern="1200" dirty="0"/>
            <a:t> </a:t>
          </a:r>
          <a:r>
            <a:rPr lang="en-US" sz="3800" b="1" kern="1200" dirty="0" err="1"/>
            <a:t>dụng</a:t>
          </a:r>
          <a:r>
            <a:rPr lang="en-US" sz="3800" b="1" kern="1200" dirty="0"/>
            <a:t> </a:t>
          </a:r>
          <a:r>
            <a:rPr lang="en-US" sz="3800" b="1" kern="1200" dirty="0" err="1"/>
            <a:t>hiểu</a:t>
          </a:r>
          <a:r>
            <a:rPr lang="en-US" sz="3800" b="1" kern="1200" dirty="0"/>
            <a:t> </a:t>
          </a:r>
          <a:r>
            <a:rPr lang="en-US" sz="3800" b="1" kern="1200" dirty="0" err="1"/>
            <a:t>biết</a:t>
          </a:r>
          <a:r>
            <a:rPr lang="en-US" sz="3800" b="1" kern="1200" dirty="0"/>
            <a:t> </a:t>
          </a:r>
          <a:r>
            <a:rPr lang="en-US" sz="3800" b="1" kern="1200" dirty="0" err="1"/>
            <a:t>về</a:t>
          </a:r>
          <a:r>
            <a:rPr lang="en-US" sz="3800" b="1" kern="1200" dirty="0"/>
            <a:t> </a:t>
          </a:r>
          <a:r>
            <a:rPr lang="en-US" sz="3800" b="1" kern="1200" dirty="0" err="1"/>
            <a:t>trao</a:t>
          </a:r>
          <a:r>
            <a:rPr lang="en-US" sz="3800" b="1" kern="1200" dirty="0"/>
            <a:t> </a:t>
          </a:r>
          <a:r>
            <a:rPr lang="en-US" sz="3800" b="1" kern="1200" dirty="0" err="1"/>
            <a:t>đổi</a:t>
          </a:r>
          <a:r>
            <a:rPr lang="en-US" sz="3800" b="1" kern="1200" dirty="0"/>
            <a:t> </a:t>
          </a:r>
          <a:r>
            <a:rPr lang="en-US" sz="3800" b="1" kern="1200" dirty="0" err="1"/>
            <a:t>chất</a:t>
          </a:r>
          <a:r>
            <a:rPr lang="en-US" sz="3800" b="1" kern="1200" dirty="0"/>
            <a:t> </a:t>
          </a:r>
          <a:r>
            <a:rPr lang="en-US" sz="3800" b="1" kern="1200" dirty="0" err="1"/>
            <a:t>và</a:t>
          </a:r>
          <a:r>
            <a:rPr lang="en-US" sz="3800" b="1" kern="1200" dirty="0"/>
            <a:t> </a:t>
          </a:r>
          <a:r>
            <a:rPr lang="en-US" sz="3800" b="1" kern="1200" dirty="0" err="1"/>
            <a:t>chuyển</a:t>
          </a:r>
          <a:r>
            <a:rPr lang="en-US" sz="3800" b="1" kern="1200" dirty="0"/>
            <a:t> </a:t>
          </a:r>
          <a:r>
            <a:rPr lang="en-US" sz="3800" b="1" kern="1200" dirty="0" err="1"/>
            <a:t>hóa</a:t>
          </a:r>
          <a:r>
            <a:rPr lang="en-US" sz="3800" b="1" kern="1200" dirty="0"/>
            <a:t> </a:t>
          </a:r>
          <a:r>
            <a:rPr lang="en-US" sz="3800" b="1" kern="1200" dirty="0" err="1"/>
            <a:t>năng</a:t>
          </a:r>
          <a:r>
            <a:rPr lang="en-US" sz="3800" b="1" kern="1200" dirty="0"/>
            <a:t> </a:t>
          </a:r>
          <a:r>
            <a:rPr lang="en-US" sz="3800" b="1" kern="1200" dirty="0" err="1"/>
            <a:t>lượng</a:t>
          </a:r>
          <a:r>
            <a:rPr lang="en-US" sz="3800" b="1" kern="1200" dirty="0"/>
            <a:t> ở </a:t>
          </a:r>
          <a:r>
            <a:rPr lang="en-US" sz="3800" b="1" kern="1200" dirty="0" err="1"/>
            <a:t>thực</a:t>
          </a:r>
          <a:r>
            <a:rPr lang="en-US" sz="3800" b="1" kern="1200" dirty="0"/>
            <a:t> </a:t>
          </a:r>
          <a:r>
            <a:rPr lang="en-US" sz="3800" b="1" kern="1200" dirty="0" err="1"/>
            <a:t>vật</a:t>
          </a:r>
          <a:r>
            <a:rPr lang="en-US" sz="3800" b="1" kern="1200" dirty="0"/>
            <a:t> </a:t>
          </a:r>
          <a:r>
            <a:rPr lang="en-US" sz="3800" b="1" kern="1200" dirty="0" err="1"/>
            <a:t>vào</a:t>
          </a:r>
          <a:r>
            <a:rPr lang="en-US" sz="3800" b="1" kern="1200" dirty="0"/>
            <a:t> </a:t>
          </a:r>
          <a:r>
            <a:rPr lang="en-US" sz="3800" b="1" kern="1200" dirty="0" err="1"/>
            <a:t>thực</a:t>
          </a:r>
          <a:r>
            <a:rPr lang="en-US" sz="3800" b="1" kern="1200" dirty="0"/>
            <a:t> </a:t>
          </a:r>
          <a:r>
            <a:rPr lang="en-US" sz="3800" b="1" kern="1200" dirty="0" err="1" smtClean="0"/>
            <a:t>tiễn</a:t>
          </a:r>
          <a:r>
            <a:rPr lang="en-US" sz="3800" b="1" kern="1200" dirty="0" smtClean="0"/>
            <a:t> ( 1 </a:t>
          </a:r>
          <a:r>
            <a:rPr lang="en-US" sz="3800" b="1" kern="1200" dirty="0" err="1" smtClean="0"/>
            <a:t>tiết</a:t>
          </a:r>
          <a:r>
            <a:rPr lang="en-US" sz="3800" b="1" kern="1200" dirty="0" smtClean="0"/>
            <a:t>) + 1 </a:t>
          </a:r>
          <a:r>
            <a:rPr lang="en-US" sz="3800" b="1" kern="1200" dirty="0" err="1" smtClean="0"/>
            <a:t>tiết</a:t>
          </a:r>
          <a:r>
            <a:rPr lang="en-US" sz="3800" b="1" kern="1200" dirty="0" smtClean="0"/>
            <a:t> </a:t>
          </a:r>
          <a:r>
            <a:rPr lang="en-US" sz="3800" b="1" kern="1200" dirty="0" err="1" smtClean="0"/>
            <a:t>luyện</a:t>
          </a:r>
          <a:r>
            <a:rPr lang="en-US" sz="3800" b="1" kern="1200" dirty="0" smtClean="0"/>
            <a:t> </a:t>
          </a:r>
          <a:r>
            <a:rPr lang="en-US" sz="3800" b="1" kern="1200" dirty="0" err="1" smtClean="0"/>
            <a:t>tập</a:t>
          </a:r>
          <a:endParaRPr lang="en-US" sz="3800" b="1" kern="1200" dirty="0"/>
        </a:p>
      </dsp:txBody>
      <dsp:txXfrm>
        <a:off x="2596087" y="3708054"/>
        <a:ext cx="8401812" cy="1770711"/>
      </dsp:txXfrm>
    </dsp:sp>
    <dsp:sp modelId="{8256E77D-80E2-46F0-8763-5557E8231930}">
      <dsp:nvSpPr>
        <dsp:cNvPr id="0" name=""/>
        <dsp:cNvSpPr/>
      </dsp:nvSpPr>
      <dsp:spPr>
        <a:xfrm>
          <a:off x="14" y="3718863"/>
          <a:ext cx="2263791" cy="1770711"/>
        </a:xfrm>
        <a:prstGeom prst="round2SameRect">
          <a:avLst>
            <a:gd name="adj1" fmla="val 16670"/>
            <a:gd name="adj2" fmla="val 0"/>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w="6350" cap="flat" cmpd="sng" algn="ctr">
          <a:solidFill>
            <a:schemeClr val="accent4">
              <a:hueOff val="9800891"/>
              <a:satOff val="-40777"/>
              <a:lumOff val="960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3825" tIns="123825" rIns="123825" bIns="123825" numCol="1" spcCol="1270" anchor="ctr" anchorCtr="0">
          <a:noAutofit/>
        </a:bodyPr>
        <a:lstStyle/>
        <a:p>
          <a:pPr lvl="0" algn="ctr" defTabSz="2889250">
            <a:lnSpc>
              <a:spcPct val="90000"/>
            </a:lnSpc>
            <a:spcBef>
              <a:spcPct val="0"/>
            </a:spcBef>
            <a:spcAft>
              <a:spcPct val="35000"/>
            </a:spcAft>
          </a:pPr>
          <a:r>
            <a:rPr lang="en-US" sz="6500" b="1" kern="1200"/>
            <a:t>3</a:t>
          </a:r>
        </a:p>
      </dsp:txBody>
      <dsp:txXfrm>
        <a:off x="86469" y="3805318"/>
        <a:ext cx="2090881" cy="16842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B3433B-01A7-4CF9-A4CF-3B5FF0C306E2}">
      <dsp:nvSpPr>
        <dsp:cNvPr id="0" name=""/>
        <dsp:cNvSpPr/>
      </dsp:nvSpPr>
      <dsp:spPr>
        <a:xfrm>
          <a:off x="-295566" y="3561431"/>
          <a:ext cx="10735491" cy="0"/>
        </a:xfrm>
        <a:prstGeom prst="line">
          <a:avLst/>
        </a:pr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DB09A5B-6063-4ACB-8352-CDE386CE2176}">
      <dsp:nvSpPr>
        <dsp:cNvPr id="0" name=""/>
        <dsp:cNvSpPr/>
      </dsp:nvSpPr>
      <dsp:spPr>
        <a:xfrm>
          <a:off x="1337864" y="345882"/>
          <a:ext cx="9126528" cy="1401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b" anchorCtr="0">
          <a:noAutofit/>
        </a:bodyPr>
        <a:lstStyle/>
        <a:p>
          <a:pPr lvl="0" algn="just" defTabSz="1066800">
            <a:lnSpc>
              <a:spcPct val="90000"/>
            </a:lnSpc>
            <a:spcBef>
              <a:spcPct val="0"/>
            </a:spcBef>
            <a:spcAft>
              <a:spcPct val="35000"/>
            </a:spcAft>
          </a:pPr>
          <a:endParaRPr lang="en-US" sz="2400" b="1" kern="1200" dirty="0" smtClean="0"/>
        </a:p>
        <a:p>
          <a:pPr lvl="0" algn="just" defTabSz="1066800">
            <a:lnSpc>
              <a:spcPct val="90000"/>
            </a:lnSpc>
            <a:spcBef>
              <a:spcPct val="0"/>
            </a:spcBef>
            <a:spcAft>
              <a:spcPct val="35000"/>
            </a:spcAft>
          </a:pPr>
          <a:r>
            <a:rPr lang="en-US" sz="2400" b="1" kern="1200" dirty="0" err="1" smtClean="0"/>
            <a:t>Quá</a:t>
          </a:r>
          <a:r>
            <a:rPr lang="en-US" sz="2400" b="1" kern="1200" dirty="0" smtClean="0"/>
            <a:t> </a:t>
          </a:r>
          <a:r>
            <a:rPr lang="en-US" sz="2400" b="1" kern="1200" dirty="0" err="1"/>
            <a:t>trình</a:t>
          </a:r>
          <a:r>
            <a:rPr lang="en-US" sz="2400" b="1" kern="1200" dirty="0"/>
            <a:t> </a:t>
          </a:r>
          <a:r>
            <a:rPr lang="en-US" sz="2400" b="1" kern="1200" dirty="0" err="1"/>
            <a:t>trao</a:t>
          </a:r>
          <a:r>
            <a:rPr lang="en-US" sz="2400" b="1" kern="1200" dirty="0"/>
            <a:t> </a:t>
          </a:r>
          <a:r>
            <a:rPr lang="en-US" sz="2400" b="1" kern="1200" dirty="0" err="1"/>
            <a:t>đổi</a:t>
          </a:r>
          <a:r>
            <a:rPr lang="en-US" sz="2400" b="1" kern="1200" dirty="0"/>
            <a:t> </a:t>
          </a:r>
          <a:r>
            <a:rPr lang="en-US" sz="2400" b="1" kern="1200" dirty="0" err="1"/>
            <a:t>nước</a:t>
          </a:r>
          <a:r>
            <a:rPr lang="en-US" sz="2400" b="1" kern="1200" dirty="0"/>
            <a:t> </a:t>
          </a:r>
          <a:r>
            <a:rPr lang="en-US" sz="2400" b="1" kern="1200" dirty="0" err="1"/>
            <a:t>và</a:t>
          </a:r>
          <a:r>
            <a:rPr lang="en-US" sz="2400" b="1" kern="1200" dirty="0"/>
            <a:t> </a:t>
          </a:r>
          <a:r>
            <a:rPr lang="en-US" sz="2400" b="1" kern="1200" dirty="0" err="1"/>
            <a:t>các</a:t>
          </a:r>
          <a:r>
            <a:rPr lang="en-US" sz="2400" b="1" kern="1200" dirty="0"/>
            <a:t> </a:t>
          </a:r>
          <a:r>
            <a:rPr lang="en-US" sz="2400" b="1" kern="1200" dirty="0" err="1"/>
            <a:t>chất</a:t>
          </a:r>
          <a:r>
            <a:rPr lang="en-US" sz="2400" b="1" kern="1200" dirty="0"/>
            <a:t> </a:t>
          </a:r>
          <a:r>
            <a:rPr lang="en-US" sz="2400" b="1" kern="1200" dirty="0" err="1"/>
            <a:t>dinh</a:t>
          </a:r>
          <a:r>
            <a:rPr lang="en-US" sz="2400" b="1" kern="1200" dirty="0"/>
            <a:t> </a:t>
          </a:r>
          <a:r>
            <a:rPr lang="en-US" sz="2400" b="1" kern="1200" dirty="0" err="1"/>
            <a:t>dưỡng</a:t>
          </a:r>
          <a:r>
            <a:rPr lang="en-US" sz="2400" b="1" kern="1200" dirty="0"/>
            <a:t> ở </a:t>
          </a:r>
          <a:r>
            <a:rPr lang="en-US" sz="2400" b="1" kern="1200" dirty="0" err="1"/>
            <a:t>thực</a:t>
          </a:r>
          <a:r>
            <a:rPr lang="en-US" sz="2400" b="1" kern="1200" dirty="0"/>
            <a:t> </a:t>
          </a:r>
          <a:r>
            <a:rPr lang="en-US" sz="2400" b="1" kern="1200" dirty="0" err="1" smtClean="0"/>
            <a:t>vật</a:t>
          </a:r>
          <a:r>
            <a:rPr lang="en-US" sz="2400" b="1" kern="1200" dirty="0" smtClean="0"/>
            <a:t> (2 </a:t>
          </a:r>
          <a:r>
            <a:rPr lang="en-US" sz="2400" b="1" kern="1200" dirty="0" err="1" smtClean="0"/>
            <a:t>tiết</a:t>
          </a:r>
          <a:r>
            <a:rPr lang="en-US" sz="2400" b="1" kern="1200" dirty="0" smtClean="0"/>
            <a:t>)</a:t>
          </a:r>
        </a:p>
      </dsp:txBody>
      <dsp:txXfrm>
        <a:off x="1337864" y="345882"/>
        <a:ext cx="9126528" cy="1401447"/>
      </dsp:txXfrm>
    </dsp:sp>
    <dsp:sp modelId="{8D34F111-8825-466B-9A91-9B90BA4B3644}">
      <dsp:nvSpPr>
        <dsp:cNvPr id="0" name=""/>
        <dsp:cNvSpPr/>
      </dsp:nvSpPr>
      <dsp:spPr>
        <a:xfrm>
          <a:off x="535898" y="999071"/>
          <a:ext cx="686614" cy="935850"/>
        </a:xfrm>
        <a:prstGeom prst="round2SameRect">
          <a:avLst>
            <a:gd name="adj1" fmla="val 16670"/>
            <a:gd name="adj2" fmla="val 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lvl="0" algn="ctr" defTabSz="2222500">
            <a:lnSpc>
              <a:spcPct val="90000"/>
            </a:lnSpc>
            <a:spcBef>
              <a:spcPct val="0"/>
            </a:spcBef>
            <a:spcAft>
              <a:spcPct val="35000"/>
            </a:spcAft>
          </a:pPr>
          <a:r>
            <a:rPr lang="en-US" sz="5000" b="1" kern="1200" dirty="0"/>
            <a:t>1</a:t>
          </a:r>
        </a:p>
      </dsp:txBody>
      <dsp:txXfrm>
        <a:off x="569422" y="1032595"/>
        <a:ext cx="619566" cy="9023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656D2B-B9DF-4169-B3FF-F2BC4AA1219A}">
      <dsp:nvSpPr>
        <dsp:cNvPr id="0" name=""/>
        <dsp:cNvSpPr/>
      </dsp:nvSpPr>
      <dsp:spPr>
        <a:xfrm>
          <a:off x="0" y="230462"/>
          <a:ext cx="1441062" cy="86463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a:t>Lông hút</a:t>
          </a:r>
        </a:p>
      </dsp:txBody>
      <dsp:txXfrm>
        <a:off x="25324" y="255786"/>
        <a:ext cx="1390414" cy="813989"/>
      </dsp:txXfrm>
    </dsp:sp>
    <dsp:sp modelId="{7815F49A-2DC1-4E5A-95CC-1CF990298361}">
      <dsp:nvSpPr>
        <dsp:cNvPr id="0" name=""/>
        <dsp:cNvSpPr/>
      </dsp:nvSpPr>
      <dsp:spPr>
        <a:xfrm>
          <a:off x="1585169" y="484089"/>
          <a:ext cx="305505" cy="357383"/>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a:p>
      </dsp:txBody>
      <dsp:txXfrm>
        <a:off x="1585169" y="555566"/>
        <a:ext cx="213854" cy="214429"/>
      </dsp:txXfrm>
    </dsp:sp>
    <dsp:sp modelId="{EBF46BDA-8B33-46FF-B372-C2EB08B82807}">
      <dsp:nvSpPr>
        <dsp:cNvPr id="0" name=""/>
        <dsp:cNvSpPr/>
      </dsp:nvSpPr>
      <dsp:spPr>
        <a:xfrm>
          <a:off x="2017487" y="230462"/>
          <a:ext cx="1441062" cy="864637"/>
        </a:xfrm>
        <a:prstGeom prst="roundRect">
          <a:avLst>
            <a:gd name="adj" fmla="val 10000"/>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err="1"/>
            <a:t>biểu</a:t>
          </a:r>
          <a:r>
            <a:rPr lang="en-US" sz="2000" b="1" kern="1200" dirty="0"/>
            <a:t> </a:t>
          </a:r>
          <a:r>
            <a:rPr lang="en-US" sz="2000" b="1" kern="1200" dirty="0" err="1"/>
            <a:t>bì</a:t>
          </a:r>
          <a:endParaRPr lang="en-US" sz="2000" b="1" kern="1200" dirty="0"/>
        </a:p>
      </dsp:txBody>
      <dsp:txXfrm>
        <a:off x="2042811" y="255786"/>
        <a:ext cx="1390414" cy="813989"/>
      </dsp:txXfrm>
    </dsp:sp>
    <dsp:sp modelId="{139BF172-1189-475F-B6E9-4156B32400BB}">
      <dsp:nvSpPr>
        <dsp:cNvPr id="0" name=""/>
        <dsp:cNvSpPr/>
      </dsp:nvSpPr>
      <dsp:spPr>
        <a:xfrm>
          <a:off x="3602656" y="484089"/>
          <a:ext cx="305505" cy="357383"/>
        </a:xfrm>
        <a:prstGeom prst="rightArrow">
          <a:avLst>
            <a:gd name="adj1" fmla="val 60000"/>
            <a:gd name="adj2" fmla="val 50000"/>
          </a:avLst>
        </a:prstGeom>
        <a:solidFill>
          <a:schemeClr val="accent5">
            <a:hueOff val="-1689636"/>
            <a:satOff val="-4355"/>
            <a:lumOff val="-294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a:p>
      </dsp:txBody>
      <dsp:txXfrm>
        <a:off x="3602656" y="555566"/>
        <a:ext cx="213854" cy="214429"/>
      </dsp:txXfrm>
    </dsp:sp>
    <dsp:sp modelId="{64521484-A67D-41EF-8B17-EBD086E09625}">
      <dsp:nvSpPr>
        <dsp:cNvPr id="0" name=""/>
        <dsp:cNvSpPr/>
      </dsp:nvSpPr>
      <dsp:spPr>
        <a:xfrm>
          <a:off x="4034975" y="230462"/>
          <a:ext cx="1441062" cy="864637"/>
        </a:xfrm>
        <a:prstGeom prst="roundRect">
          <a:avLst>
            <a:gd name="adj" fmla="val 10000"/>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a:sym typeface="Wingdings" panose="05000000000000000000" pitchFamily="2" charset="2"/>
            </a:rPr>
            <a:t>thịt vỏ</a:t>
          </a:r>
          <a:endParaRPr lang="en-US" sz="2000" b="1" kern="1200"/>
        </a:p>
      </dsp:txBody>
      <dsp:txXfrm>
        <a:off x="4060299" y="255786"/>
        <a:ext cx="1390414" cy="813989"/>
      </dsp:txXfrm>
    </dsp:sp>
    <dsp:sp modelId="{4D78AD8D-3A0F-4768-BE2B-A4C94D0140A2}">
      <dsp:nvSpPr>
        <dsp:cNvPr id="0" name=""/>
        <dsp:cNvSpPr/>
      </dsp:nvSpPr>
      <dsp:spPr>
        <a:xfrm>
          <a:off x="5620144" y="484089"/>
          <a:ext cx="305505" cy="357383"/>
        </a:xfrm>
        <a:prstGeom prst="rightArrow">
          <a:avLst>
            <a:gd name="adj1" fmla="val 60000"/>
            <a:gd name="adj2" fmla="val 50000"/>
          </a:avLst>
        </a:prstGeom>
        <a:solidFill>
          <a:schemeClr val="accent5">
            <a:hueOff val="-3379271"/>
            <a:satOff val="-8710"/>
            <a:lumOff val="-588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a:p>
      </dsp:txBody>
      <dsp:txXfrm>
        <a:off x="5620144" y="555566"/>
        <a:ext cx="213854" cy="214429"/>
      </dsp:txXfrm>
    </dsp:sp>
    <dsp:sp modelId="{B7FAEB34-9EE0-4A76-8DD2-952E7A8140A2}">
      <dsp:nvSpPr>
        <dsp:cNvPr id="0" name=""/>
        <dsp:cNvSpPr/>
      </dsp:nvSpPr>
      <dsp:spPr>
        <a:xfrm>
          <a:off x="6052463" y="230462"/>
          <a:ext cx="1441062" cy="864637"/>
        </a:xfrm>
        <a:prstGeom prst="roundRect">
          <a:avLst>
            <a:gd name="adj" fmla="val 10000"/>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err="1">
              <a:sym typeface="Wingdings" panose="05000000000000000000" pitchFamily="2" charset="2"/>
            </a:rPr>
            <a:t>mạch</a:t>
          </a:r>
          <a:r>
            <a:rPr lang="en-US" sz="2000" b="1" kern="1200" dirty="0">
              <a:sym typeface="Wingdings" panose="05000000000000000000" pitchFamily="2" charset="2"/>
            </a:rPr>
            <a:t> </a:t>
          </a:r>
          <a:r>
            <a:rPr lang="en-US" sz="2000" b="1" kern="1200" dirty="0" err="1">
              <a:sym typeface="Wingdings" panose="05000000000000000000" pitchFamily="2" charset="2"/>
            </a:rPr>
            <a:t>gỗ</a:t>
          </a:r>
          <a:r>
            <a:rPr lang="en-US" sz="2000" b="1" kern="1200" dirty="0">
              <a:sym typeface="Wingdings" panose="05000000000000000000" pitchFamily="2" charset="2"/>
            </a:rPr>
            <a:t> ở </a:t>
          </a:r>
          <a:r>
            <a:rPr lang="en-US" sz="2000" b="1" kern="1200" dirty="0" err="1">
              <a:sym typeface="Wingdings" panose="05000000000000000000" pitchFamily="2" charset="2"/>
            </a:rPr>
            <a:t>rễ</a:t>
          </a:r>
          <a:endParaRPr lang="en-US" sz="2000" b="1" kern="1200" dirty="0"/>
        </a:p>
      </dsp:txBody>
      <dsp:txXfrm>
        <a:off x="6077787" y="255786"/>
        <a:ext cx="1390414" cy="813989"/>
      </dsp:txXfrm>
    </dsp:sp>
    <dsp:sp modelId="{77EBB2B2-7328-4A68-A40C-3E958EE285EB}">
      <dsp:nvSpPr>
        <dsp:cNvPr id="0" name=""/>
        <dsp:cNvSpPr/>
      </dsp:nvSpPr>
      <dsp:spPr>
        <a:xfrm>
          <a:off x="7637632" y="484089"/>
          <a:ext cx="305505" cy="357383"/>
        </a:xfrm>
        <a:prstGeom prst="rightArrow">
          <a:avLst>
            <a:gd name="adj1" fmla="val 60000"/>
            <a:gd name="adj2" fmla="val 50000"/>
          </a:avLst>
        </a:prstGeom>
        <a:solidFill>
          <a:schemeClr val="accent5">
            <a:hueOff val="-5068907"/>
            <a:satOff val="-13064"/>
            <a:lumOff val="-882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a:p>
      </dsp:txBody>
      <dsp:txXfrm>
        <a:off x="7637632" y="555566"/>
        <a:ext cx="213854" cy="214429"/>
      </dsp:txXfrm>
    </dsp:sp>
    <dsp:sp modelId="{4D662B1B-41A5-49CD-8195-74DA170AA3F3}">
      <dsp:nvSpPr>
        <dsp:cNvPr id="0" name=""/>
        <dsp:cNvSpPr/>
      </dsp:nvSpPr>
      <dsp:spPr>
        <a:xfrm>
          <a:off x="8069951" y="230462"/>
          <a:ext cx="1441062" cy="864637"/>
        </a:xfrm>
        <a:prstGeom prst="roundRect">
          <a:avLst>
            <a:gd name="adj" fmla="val 10000"/>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a:sym typeface="Wingdings" panose="05000000000000000000" pitchFamily="2" charset="2"/>
            </a:rPr>
            <a:t>mạch gỗ ở thân</a:t>
          </a:r>
          <a:endParaRPr lang="en-US" sz="2000" b="1" kern="1200"/>
        </a:p>
      </dsp:txBody>
      <dsp:txXfrm>
        <a:off x="8095275" y="255786"/>
        <a:ext cx="1390414" cy="813989"/>
      </dsp:txXfrm>
    </dsp:sp>
    <dsp:sp modelId="{058BFEB3-3EAE-4CE7-984B-93094B544AAE}">
      <dsp:nvSpPr>
        <dsp:cNvPr id="0" name=""/>
        <dsp:cNvSpPr/>
      </dsp:nvSpPr>
      <dsp:spPr>
        <a:xfrm>
          <a:off x="9655120" y="484089"/>
          <a:ext cx="305505" cy="357383"/>
        </a:xfrm>
        <a:prstGeom prst="righ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b="1" kern="1200"/>
        </a:p>
      </dsp:txBody>
      <dsp:txXfrm>
        <a:off x="9655120" y="555566"/>
        <a:ext cx="213854" cy="214429"/>
      </dsp:txXfrm>
    </dsp:sp>
    <dsp:sp modelId="{DA7C82B1-317A-4E8D-B6B2-30D4DD1E1A02}">
      <dsp:nvSpPr>
        <dsp:cNvPr id="0" name=""/>
        <dsp:cNvSpPr/>
      </dsp:nvSpPr>
      <dsp:spPr>
        <a:xfrm>
          <a:off x="10087439" y="230462"/>
          <a:ext cx="1441062" cy="864637"/>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a:sym typeface="Wingdings" panose="05000000000000000000" pitchFamily="2" charset="2"/>
            </a:rPr>
            <a:t> mạch gỗ ở lá</a:t>
          </a:r>
          <a:endParaRPr lang="en-US" sz="2000" b="1" kern="1200"/>
        </a:p>
      </dsp:txBody>
      <dsp:txXfrm>
        <a:off x="10112763" y="255786"/>
        <a:ext cx="1390414" cy="813989"/>
      </dsp:txXfrm>
    </dsp:sp>
  </dsp:spTree>
</dsp:drawing>
</file>

<file path=ppt/diagrams/layout1.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22046C-A761-4D85-B44C-9CD4590197A3}" type="datetimeFigureOut">
              <a:rPr lang="en-US" smtClean="0"/>
              <a:pPr/>
              <a:t>20/3/2023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9045D0-2F8B-4D6A-BC05-B43828DC730E}" type="slidenum">
              <a:rPr lang="en-US" smtClean="0"/>
              <a:pPr/>
              <a:t>‹#›</a:t>
            </a:fld>
            <a:endParaRPr lang="en-US"/>
          </a:p>
        </p:txBody>
      </p:sp>
    </p:spTree>
    <p:extLst>
      <p:ext uri="{BB962C8B-B14F-4D97-AF65-F5344CB8AC3E}">
        <p14:creationId xmlns:p14="http://schemas.microsoft.com/office/powerpoint/2010/main" val="1894391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B54AA9-D1C5-4A71-8BC1-393246244D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0034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B54AA9-D1C5-4A71-8BC1-393246244DD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2054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ACDB02E-7C98-44AE-839A-48FAC42C1910}" type="datetime1">
              <a:rPr lang="vi-VN" smtClean="0"/>
              <a:pPr/>
              <a:t>20/03/2023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550FBC-925A-4527-853F-A102DE398EAD}" type="slidenum">
              <a:rPr lang="en-US" smtClean="0"/>
              <a:pPr/>
              <a:t>‹#›</a:t>
            </a:fld>
            <a:endParaRPr lang="en-US"/>
          </a:p>
        </p:txBody>
      </p:sp>
    </p:spTree>
    <p:extLst>
      <p:ext uri="{BB962C8B-B14F-4D97-AF65-F5344CB8AC3E}">
        <p14:creationId xmlns:p14="http://schemas.microsoft.com/office/powerpoint/2010/main" val="2712896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D4578DB-1803-4F5A-8F2B-722A736C4629}" type="datetime1">
              <a:rPr lang="vi-VN" smtClean="0"/>
              <a:pPr/>
              <a:t>20/03/2023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550FBC-925A-4527-853F-A102DE398EAD}" type="slidenum">
              <a:rPr lang="en-US" smtClean="0"/>
              <a:pPr/>
              <a:t>‹#›</a:t>
            </a:fld>
            <a:endParaRPr lang="en-US"/>
          </a:p>
        </p:txBody>
      </p:sp>
    </p:spTree>
    <p:extLst>
      <p:ext uri="{BB962C8B-B14F-4D97-AF65-F5344CB8AC3E}">
        <p14:creationId xmlns:p14="http://schemas.microsoft.com/office/powerpoint/2010/main" val="1538164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E1DB1C-3D9E-44BC-ADC2-FE9AA1B76087}" type="datetime1">
              <a:rPr lang="vi-VN" smtClean="0"/>
              <a:pPr/>
              <a:t>20/03/2023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550FBC-925A-4527-853F-A102DE398EAD}" type="slidenum">
              <a:rPr lang="en-US" smtClean="0"/>
              <a:pPr/>
              <a:t>‹#›</a:t>
            </a:fld>
            <a:endParaRPr lang="en-US"/>
          </a:p>
        </p:txBody>
      </p:sp>
    </p:spTree>
    <p:extLst>
      <p:ext uri="{BB962C8B-B14F-4D97-AF65-F5344CB8AC3E}">
        <p14:creationId xmlns:p14="http://schemas.microsoft.com/office/powerpoint/2010/main" val="2211561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BAA9C8-B357-40C5-B5F5-CE26563890A0}" type="datetime1">
              <a:rPr lang="vi-VN" smtClean="0"/>
              <a:pPr/>
              <a:t>20/03/2023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550FBC-925A-4527-853F-A102DE398EAD}" type="slidenum">
              <a:rPr lang="en-US" smtClean="0"/>
              <a:pPr/>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0585353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176EFC3-7B2A-45AA-A7D4-7A41E0575872}" type="datetime1">
              <a:rPr lang="vi-VN" smtClean="0"/>
              <a:pPr/>
              <a:t>20/03/2023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550FBC-925A-4527-853F-A102DE398EAD}" type="slidenum">
              <a:rPr lang="en-US" smtClean="0"/>
              <a:pPr/>
              <a:t>‹#›</a:t>
            </a:fld>
            <a:endParaRPr lang="en-US"/>
          </a:p>
        </p:txBody>
      </p:sp>
    </p:spTree>
    <p:extLst>
      <p:ext uri="{BB962C8B-B14F-4D97-AF65-F5344CB8AC3E}">
        <p14:creationId xmlns:p14="http://schemas.microsoft.com/office/powerpoint/2010/main" val="2777617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E313A26B-1E95-422C-9C48-F393A854D0F4}" type="datetime1">
              <a:rPr lang="vi-VN" smtClean="0"/>
              <a:pPr/>
              <a:t>20/03/2023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550FBC-925A-4527-853F-A102DE398EAD}" type="slidenum">
              <a:rPr lang="en-US" smtClean="0"/>
              <a:pPr/>
              <a:t>‹#›</a:t>
            </a:fld>
            <a:endParaRPr lang="en-US"/>
          </a:p>
        </p:txBody>
      </p:sp>
    </p:spTree>
    <p:extLst>
      <p:ext uri="{BB962C8B-B14F-4D97-AF65-F5344CB8AC3E}">
        <p14:creationId xmlns:p14="http://schemas.microsoft.com/office/powerpoint/2010/main" val="33856279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41C98E7-F1BF-4540-B55B-4F631298C069}" type="datetime1">
              <a:rPr lang="vi-VN" smtClean="0"/>
              <a:pPr/>
              <a:t>20/03/2023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550FBC-925A-4527-853F-A102DE398EAD}" type="slidenum">
              <a:rPr lang="en-US" smtClean="0"/>
              <a:pPr/>
              <a:t>‹#›</a:t>
            </a:fld>
            <a:endParaRPr lang="en-US"/>
          </a:p>
        </p:txBody>
      </p:sp>
    </p:spTree>
    <p:extLst>
      <p:ext uri="{BB962C8B-B14F-4D97-AF65-F5344CB8AC3E}">
        <p14:creationId xmlns:p14="http://schemas.microsoft.com/office/powerpoint/2010/main" val="1179892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BBEBA4C-1A9A-4FE0-B1F3-81E1693FE06F}" type="datetime1">
              <a:rPr lang="vi-VN" smtClean="0"/>
              <a:pPr/>
              <a:t>20/03/2023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550FBC-925A-4527-853F-A102DE398EAD}" type="slidenum">
              <a:rPr lang="en-US" smtClean="0"/>
              <a:pPr/>
              <a:t>‹#›</a:t>
            </a:fld>
            <a:endParaRPr lang="en-US"/>
          </a:p>
        </p:txBody>
      </p:sp>
    </p:spTree>
    <p:extLst>
      <p:ext uri="{BB962C8B-B14F-4D97-AF65-F5344CB8AC3E}">
        <p14:creationId xmlns:p14="http://schemas.microsoft.com/office/powerpoint/2010/main" val="33257517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46CC32-6DA1-425F-A040-D725BA25A19C}" type="datetime1">
              <a:rPr lang="vi-VN" smtClean="0"/>
              <a:pPr/>
              <a:t>20/03/2023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550FBC-925A-4527-853F-A102DE398EAD}" type="slidenum">
              <a:rPr lang="en-US" smtClean="0"/>
              <a:pPr/>
              <a:t>‹#›</a:t>
            </a:fld>
            <a:endParaRPr lang="en-US"/>
          </a:p>
        </p:txBody>
      </p:sp>
    </p:spTree>
    <p:extLst>
      <p:ext uri="{BB962C8B-B14F-4D97-AF65-F5344CB8AC3E}">
        <p14:creationId xmlns:p14="http://schemas.microsoft.com/office/powerpoint/2010/main" val="31902866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54A63-A1F2-6F20-805B-9631BF67A3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91F787-CED3-20CA-4873-B90D39C3C9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996C70-AF39-E7E6-FD4F-032F2ACE414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5C331F1-0EEE-A9AB-ABB4-5C99C3EDEF1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C86851D-A3F4-B882-0E90-3507618872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64649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87012-8792-8908-94D8-917A745C62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5E00D9-6CCB-DD3B-E3BE-D7BA788F23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10CD1-A673-2AFD-4DA2-E2EB993CD22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19F867C-ECDE-6F30-7E2D-EC7DA8D956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030CCD4-4C26-F63A-12BA-2A082271C8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1456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85D9E1-E85E-4D81-A9A4-6187CDD874DE}" type="datetime1">
              <a:rPr lang="vi-VN" smtClean="0"/>
              <a:pPr/>
              <a:t>20/03/2023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550FBC-925A-4527-853F-A102DE398EAD}" type="slidenum">
              <a:rPr lang="en-US" smtClean="0"/>
              <a:pPr/>
              <a:t>‹#›</a:t>
            </a:fld>
            <a:endParaRPr lang="en-US"/>
          </a:p>
        </p:txBody>
      </p:sp>
    </p:spTree>
    <p:extLst>
      <p:ext uri="{BB962C8B-B14F-4D97-AF65-F5344CB8AC3E}">
        <p14:creationId xmlns:p14="http://schemas.microsoft.com/office/powerpoint/2010/main" val="17204306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F5654-FBB7-9609-5F77-0424836855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6C4DDF-1ACB-9058-E4EB-3FA174C649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13A339-7DFD-10A5-41D9-6E3E68C98AD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33DB276-85F8-C869-6144-11600A76EE8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B9305E4-9FAF-2738-6A9A-834ACDC7B70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5038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BA8EA-57D2-DB44-0D87-FAA5FC21FE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5AE2C0-2D5A-03BF-BBE8-2749D75D4D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5B1ED4-A190-2D65-1D33-FE6291A737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D7A81C-B855-DCA4-35FC-DB067579E1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4378E77-9C53-FF06-C929-851EB88497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6869350-6CCC-7DF4-C3BB-74F626509D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30513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A06B9-6715-1A7B-0AE5-E8ABC67F94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91AAE2-DD91-2291-0972-EC9EB7D87D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78CD6-C31C-D3E7-9DEE-F3CF4DDFB7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9ABD0C-4773-8720-29C3-D794B0F6E4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4D8A76-3F56-D8B2-FAE9-2B0204B4E5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8D805C-3A26-2E74-EE15-1FB43969DB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20EAAA36-4965-7AD7-3079-A0F58B2F7F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057242C-1770-1BF0-7B64-A2D11D26EB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8169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2171B-79BF-87D6-4BC2-D079B295A0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B10496-A673-78CB-04C5-18DE2C87EDC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6E3F9676-4B02-E49C-C9C7-A5E80C36F0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BE060277-BA91-E89E-FD4E-E89109FF77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52646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6AA918-5671-4DF5-B177-8F7FC05766A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B210982D-9A0D-B50D-6EE7-01B3ECD69E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171DFC80-EB24-5940-5E37-38FC76EDED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778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E7221-343D-506A-4742-D45D7EAB80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B7AB19-158B-A8A1-6A76-ED330F2D7B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E0F109-6E53-965D-6468-0D3D293539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06303F-514E-6F4C-05F3-811614E9EE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FDFBE52-1B98-8DF8-24CA-487BBB8342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9181BEA-7427-B0F7-BA23-40F5D1F720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3551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359FE-A976-8215-AC0E-CD9D60AD81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5E7A4A-02D4-109E-045E-980B06ECB5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6F3AB5-745F-C887-2CEB-A23B24C1BC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B42C72-B653-AFBA-8AE1-7C407A4D71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8B43FD8-7336-CB4F-0873-DE056450D67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A2F06A9-AC5F-EF9B-7711-C24E65B196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09935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1EF58-A99B-39E5-CD76-FEF5E15FCE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DFC0E6-E1D1-E0CA-6842-16904A8AF1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6E88FB-C8FE-62E0-D0C8-B8AC3FD85E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1B39CC3-ABB9-631B-F62A-9372DB8D9C3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8BEA2EB-3967-381E-0B6E-74D0BC3B2C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61461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15ED03-3476-2275-7431-1704A705EC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33FBF1-8B77-7759-FBA9-439C4CFAD7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41CD87-CF6B-C7FE-5959-35B996D3EA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DDF127F-E5C7-AA42-5046-07CA5B4ADB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5FABCA1-F7F7-7433-6DCA-6153107DAF6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0722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54A63-A1F2-6F20-805B-9631BF67A3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91F787-CED3-20CA-4873-B90D39C3C9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996C70-AF39-E7E6-FD4F-032F2ACE414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5C331F1-0EEE-A9AB-ABB4-5C99C3EDEF1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C86851D-A3F4-B882-0E90-3507618872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471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425935-FDD1-434B-8ACF-BBA52C9B9657}" type="datetime1">
              <a:rPr lang="vi-VN" smtClean="0"/>
              <a:pPr/>
              <a:t>20/03/2023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550FBC-925A-4527-853F-A102DE398EAD}" type="slidenum">
              <a:rPr lang="en-US" smtClean="0"/>
              <a:pPr/>
              <a:t>‹#›</a:t>
            </a:fld>
            <a:endParaRPr lang="en-US"/>
          </a:p>
        </p:txBody>
      </p:sp>
    </p:spTree>
    <p:extLst>
      <p:ext uri="{BB962C8B-B14F-4D97-AF65-F5344CB8AC3E}">
        <p14:creationId xmlns:p14="http://schemas.microsoft.com/office/powerpoint/2010/main" val="25346999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87012-8792-8908-94D8-917A745C62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5E00D9-6CCB-DD3B-E3BE-D7BA788F23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10CD1-A673-2AFD-4DA2-E2EB993CD22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19F867C-ECDE-6F30-7E2D-EC7DA8D956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030CCD4-4C26-F63A-12BA-2A082271C8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15911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F5654-FBB7-9609-5F77-0424836855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6C4DDF-1ACB-9058-E4EB-3FA174C649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13A339-7DFD-10A5-41D9-6E3E68C98AD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33DB276-85F8-C869-6144-11600A76EE8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B9305E4-9FAF-2738-6A9A-834ACDC7B70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21817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BA8EA-57D2-DB44-0D87-FAA5FC21FE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5AE2C0-2D5A-03BF-BBE8-2749D75D4D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5B1ED4-A190-2D65-1D33-FE6291A737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D7A81C-B855-DCA4-35FC-DB067579E1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4378E77-9C53-FF06-C929-851EB88497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6869350-6CCC-7DF4-C3BB-74F626509D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334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A06B9-6715-1A7B-0AE5-E8ABC67F94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91AAE2-DD91-2291-0972-EC9EB7D87D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78CD6-C31C-D3E7-9DEE-F3CF4DDFB7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9ABD0C-4773-8720-29C3-D794B0F6E4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4D8A76-3F56-D8B2-FAE9-2B0204B4E5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8D805C-3A26-2E74-EE15-1FB43969DB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20EAAA36-4965-7AD7-3079-A0F58B2F7F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057242C-1770-1BF0-7B64-A2D11D26EB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15196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2171B-79BF-87D6-4BC2-D079B295A0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B10496-A673-78CB-04C5-18DE2C87EDC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6E3F9676-4B02-E49C-C9C7-A5E80C36F0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BE060277-BA91-E89E-FD4E-E89109FF77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97572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6AA918-5671-4DF5-B177-8F7FC05766A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B210982D-9A0D-B50D-6EE7-01B3ECD69E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171DFC80-EB24-5940-5E37-38FC76EDED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6317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E7221-343D-506A-4742-D45D7EAB80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B7AB19-158B-A8A1-6A76-ED330F2D7B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E0F109-6E53-965D-6468-0D3D293539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06303F-514E-6F4C-05F3-811614E9EE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FDFBE52-1B98-8DF8-24CA-487BBB8342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9181BEA-7427-B0F7-BA23-40F5D1F720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51058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359FE-A976-8215-AC0E-CD9D60AD81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5E7A4A-02D4-109E-045E-980B06ECB5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6F3AB5-745F-C887-2CEB-A23B24C1BC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B42C72-B653-AFBA-8AE1-7C407A4D71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8B43FD8-7336-CB4F-0873-DE056450D67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A2F06A9-AC5F-EF9B-7711-C24E65B196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84278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1EF58-A99B-39E5-CD76-FEF5E15FCE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DFC0E6-E1D1-E0CA-6842-16904A8AF1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6E88FB-C8FE-62E0-D0C8-B8AC3FD85E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1B39CC3-ABB9-631B-F62A-9372DB8D9C3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8BEA2EB-3967-381E-0B6E-74D0BC3B2C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15036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15ED03-3476-2275-7431-1704A705EC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33FBF1-8B77-7759-FBA9-439C4CFAD7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41CD87-CF6B-C7FE-5959-35B996D3EA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DDF127F-E5C7-AA42-5046-07CA5B4ADB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5FABCA1-F7F7-7433-6DCA-6153107DAF6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333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CCD8341-F74F-4EA2-84E7-B381810AFB3A}" type="datetime1">
              <a:rPr lang="vi-VN" smtClean="0"/>
              <a:pPr/>
              <a:t>20/03/2023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550FBC-925A-4527-853F-A102DE398EAD}" type="slidenum">
              <a:rPr lang="en-US" smtClean="0"/>
              <a:pPr/>
              <a:t>‹#›</a:t>
            </a:fld>
            <a:endParaRPr lang="en-US"/>
          </a:p>
        </p:txBody>
      </p:sp>
    </p:spTree>
    <p:extLst>
      <p:ext uri="{BB962C8B-B14F-4D97-AF65-F5344CB8AC3E}">
        <p14:creationId xmlns:p14="http://schemas.microsoft.com/office/powerpoint/2010/main" val="37456088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54A63-A1F2-6F20-805B-9631BF67A3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91F787-CED3-20CA-4873-B90D39C3C9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996C70-AF39-E7E6-FD4F-032F2ACE414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5C331F1-0EEE-A9AB-ABB4-5C99C3EDEF1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C86851D-A3F4-B882-0E90-3507618872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8287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87012-8792-8908-94D8-917A745C62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5E00D9-6CCB-DD3B-E3BE-D7BA788F23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10CD1-A673-2AFD-4DA2-E2EB993CD22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19F867C-ECDE-6F30-7E2D-EC7DA8D956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030CCD4-4C26-F63A-12BA-2A082271C8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31759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F5654-FBB7-9609-5F77-0424836855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6C4DDF-1ACB-9058-E4EB-3FA174C649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13A339-7DFD-10A5-41D9-6E3E68C98AD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33DB276-85F8-C869-6144-11600A76EE8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B9305E4-9FAF-2738-6A9A-834ACDC7B70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0269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BA8EA-57D2-DB44-0D87-FAA5FC21FE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5AE2C0-2D5A-03BF-BBE8-2749D75D4D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5B1ED4-A190-2D65-1D33-FE6291A737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D7A81C-B855-DCA4-35FC-DB067579E1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4378E77-9C53-FF06-C929-851EB88497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6869350-6CCC-7DF4-C3BB-74F626509D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35925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A06B9-6715-1A7B-0AE5-E8ABC67F94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91AAE2-DD91-2291-0972-EC9EB7D87D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78CD6-C31C-D3E7-9DEE-F3CF4DDFB7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9ABD0C-4773-8720-29C3-D794B0F6E4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4D8A76-3F56-D8B2-FAE9-2B0204B4E5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8D805C-3A26-2E74-EE15-1FB43969DB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20EAAA36-4965-7AD7-3079-A0F58B2F7F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057242C-1770-1BF0-7B64-A2D11D26EB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5093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2171B-79BF-87D6-4BC2-D079B295A0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B10496-A673-78CB-04C5-18DE2C87EDC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6E3F9676-4B02-E49C-C9C7-A5E80C36F0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BE060277-BA91-E89E-FD4E-E89109FF77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80741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6AA918-5671-4DF5-B177-8F7FC05766A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B210982D-9A0D-B50D-6EE7-01B3ECD69E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171DFC80-EB24-5940-5E37-38FC76EDED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83456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E7221-343D-506A-4742-D45D7EAB80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B7AB19-158B-A8A1-6A76-ED330F2D7B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E0F109-6E53-965D-6468-0D3D293539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06303F-514E-6F4C-05F3-811614E9EE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FDFBE52-1B98-8DF8-24CA-487BBB8342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9181BEA-7427-B0F7-BA23-40F5D1F720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09059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359FE-A976-8215-AC0E-CD9D60AD81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5E7A4A-02D4-109E-045E-980B06ECB5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6F3AB5-745F-C887-2CEB-A23B24C1BC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B42C72-B653-AFBA-8AE1-7C407A4D71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8B43FD8-7336-CB4F-0873-DE056450D67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A2F06A9-AC5F-EF9B-7711-C24E65B196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56633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1EF58-A99B-39E5-CD76-FEF5E15FCE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DFC0E6-E1D1-E0CA-6842-16904A8AF1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6E88FB-C8FE-62E0-D0C8-B8AC3FD85E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1B39CC3-ABB9-631B-F62A-9372DB8D9C3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8BEA2EB-3967-381E-0B6E-74D0BC3B2C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847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CA19F9-2AAB-4DDE-AE24-90E0B75AA161}" type="datetime1">
              <a:rPr lang="vi-VN" smtClean="0"/>
              <a:pPr/>
              <a:t>20/03/2023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550FBC-925A-4527-853F-A102DE398EAD}" type="slidenum">
              <a:rPr lang="en-US" smtClean="0"/>
              <a:pPr/>
              <a:t>‹#›</a:t>
            </a:fld>
            <a:endParaRPr lang="en-US"/>
          </a:p>
        </p:txBody>
      </p:sp>
    </p:spTree>
    <p:extLst>
      <p:ext uri="{BB962C8B-B14F-4D97-AF65-F5344CB8AC3E}">
        <p14:creationId xmlns:p14="http://schemas.microsoft.com/office/powerpoint/2010/main" val="20661473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15ED03-3476-2275-7431-1704A705EC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33FBF1-8B77-7759-FBA9-439C4CFAD7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41CD87-CF6B-C7FE-5959-35B996D3EA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DDF127F-E5C7-AA42-5046-07CA5B4ADB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5FABCA1-F7F7-7433-6DCA-6153107DAF6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4555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54A63-A1F2-6F20-805B-9631BF67A3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91F787-CED3-20CA-4873-B90D39C3C9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996C70-AF39-E7E6-FD4F-032F2ACE414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5C331F1-0EEE-A9AB-ABB4-5C99C3EDEF1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C86851D-A3F4-B882-0E90-3507618872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02839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87012-8792-8908-94D8-917A745C62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5E00D9-6CCB-DD3B-E3BE-D7BA788F23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10CD1-A673-2AFD-4DA2-E2EB993CD22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19F867C-ECDE-6F30-7E2D-EC7DA8D956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030CCD4-4C26-F63A-12BA-2A082271C8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84292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F5654-FBB7-9609-5F77-0424836855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6C4DDF-1ACB-9058-E4EB-3FA174C649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13A339-7DFD-10A5-41D9-6E3E68C98AD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33DB276-85F8-C869-6144-11600A76EE8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B9305E4-9FAF-2738-6A9A-834ACDC7B70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5435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BA8EA-57D2-DB44-0D87-FAA5FC21FE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5AE2C0-2D5A-03BF-BBE8-2749D75D4D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5B1ED4-A190-2D65-1D33-FE6291A737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D7A81C-B855-DCA4-35FC-DB067579E1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4378E77-9C53-FF06-C929-851EB88497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6869350-6CCC-7DF4-C3BB-74F626509D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4860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A06B9-6715-1A7B-0AE5-E8ABC67F94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91AAE2-DD91-2291-0972-EC9EB7D87D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78CD6-C31C-D3E7-9DEE-F3CF4DDFB7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9ABD0C-4773-8720-29C3-D794B0F6E4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4D8A76-3F56-D8B2-FAE9-2B0204B4E5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8D805C-3A26-2E74-EE15-1FB43969DB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20EAAA36-4965-7AD7-3079-A0F58B2F7F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057242C-1770-1BF0-7B64-A2D11D26EB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51978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2171B-79BF-87D6-4BC2-D079B295A0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B10496-A673-78CB-04C5-18DE2C87EDC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6E3F9676-4B02-E49C-C9C7-A5E80C36F0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BE060277-BA91-E89E-FD4E-E89109FF77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24885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6AA918-5671-4DF5-B177-8F7FC05766A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B210982D-9A0D-B50D-6EE7-01B3ECD69E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171DFC80-EB24-5940-5E37-38FC76EDED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65329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E7221-343D-506A-4742-D45D7EAB80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B7AB19-158B-A8A1-6A76-ED330F2D7B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E0F109-6E53-965D-6468-0D3D293539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06303F-514E-6F4C-05F3-811614E9EE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FDFBE52-1B98-8DF8-24CA-487BBB8342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9181BEA-7427-B0F7-BA23-40F5D1F720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10295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359FE-A976-8215-AC0E-CD9D60AD81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5E7A4A-02D4-109E-045E-980B06ECB5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6F3AB5-745F-C887-2CEB-A23B24C1BC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B42C72-B653-AFBA-8AE1-7C407A4D71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8B43FD8-7336-CB4F-0873-DE056450D67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A2F06A9-AC5F-EF9B-7711-C24E65B196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059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28F9306-8AD3-406E-87A6-49E2A6612D99}" type="datetime1">
              <a:rPr lang="vi-VN" smtClean="0"/>
              <a:pPr/>
              <a:t>20/03/2023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550FBC-925A-4527-853F-A102DE398EAD}" type="slidenum">
              <a:rPr lang="en-US" smtClean="0"/>
              <a:pPr/>
              <a:t>‹#›</a:t>
            </a:fld>
            <a:endParaRPr lang="en-US"/>
          </a:p>
        </p:txBody>
      </p:sp>
    </p:spTree>
    <p:extLst>
      <p:ext uri="{BB962C8B-B14F-4D97-AF65-F5344CB8AC3E}">
        <p14:creationId xmlns:p14="http://schemas.microsoft.com/office/powerpoint/2010/main" val="35087026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1EF58-A99B-39E5-CD76-FEF5E15FCE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DFC0E6-E1D1-E0CA-6842-16904A8AF1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6E88FB-C8FE-62E0-D0C8-B8AC3FD85E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1B39CC3-ABB9-631B-F62A-9372DB8D9C3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8BEA2EB-3967-381E-0B6E-74D0BC3B2C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26463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15ED03-3476-2275-7431-1704A705EC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33FBF1-8B77-7759-FBA9-439C4CFAD7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41CD87-CF6B-C7FE-5959-35B996D3EA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DDF127F-E5C7-AA42-5046-07CA5B4ADB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5FABCA1-F7F7-7433-6DCA-6153107DAF6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81869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54A63-A1F2-6F20-805B-9631BF67A3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91F787-CED3-20CA-4873-B90D39C3C9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996C70-AF39-E7E6-FD4F-032F2ACE414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5C331F1-0EEE-A9AB-ABB4-5C99C3EDEF1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C86851D-A3F4-B882-0E90-3507618872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2765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87012-8792-8908-94D8-917A745C62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5E00D9-6CCB-DD3B-E3BE-D7BA788F23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10CD1-A673-2AFD-4DA2-E2EB993CD22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19F867C-ECDE-6F30-7E2D-EC7DA8D956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030CCD4-4C26-F63A-12BA-2A082271C8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21715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F5654-FBB7-9609-5F77-0424836855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6C4DDF-1ACB-9058-E4EB-3FA174C649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13A339-7DFD-10A5-41D9-6E3E68C98AD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33DB276-85F8-C869-6144-11600A76EE8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B9305E4-9FAF-2738-6A9A-834ACDC7B70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96022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BA8EA-57D2-DB44-0D87-FAA5FC21FE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5AE2C0-2D5A-03BF-BBE8-2749D75D4D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5B1ED4-A190-2D65-1D33-FE6291A737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D7A81C-B855-DCA4-35FC-DB067579E1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4378E77-9C53-FF06-C929-851EB88497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6869350-6CCC-7DF4-C3BB-74F626509D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4177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A06B9-6715-1A7B-0AE5-E8ABC67F94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91AAE2-DD91-2291-0972-EC9EB7D87D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78CD6-C31C-D3E7-9DEE-F3CF4DDFB7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9ABD0C-4773-8720-29C3-D794B0F6E4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4D8A76-3F56-D8B2-FAE9-2B0204B4E5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8D805C-3A26-2E74-EE15-1FB43969DB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20EAAA36-4965-7AD7-3079-A0F58B2F7F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057242C-1770-1BF0-7B64-A2D11D26EB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8149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2171B-79BF-87D6-4BC2-D079B295A0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B10496-A673-78CB-04C5-18DE2C87EDC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6E3F9676-4B02-E49C-C9C7-A5E80C36F0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BE060277-BA91-E89E-FD4E-E89109FF77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90976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6AA918-5671-4DF5-B177-8F7FC05766A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B210982D-9A0D-B50D-6EE7-01B3ECD69E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171DFC80-EB24-5940-5E37-38FC76EDED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24146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E7221-343D-506A-4742-D45D7EAB80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B7AB19-158B-A8A1-6A76-ED330F2D7B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E0F109-6E53-965D-6468-0D3D293539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06303F-514E-6F4C-05F3-811614E9EE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FDFBE52-1B98-8DF8-24CA-487BBB8342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9181BEA-7427-B0F7-BA23-40F5D1F720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3118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E3E31F95-5964-45F4-A1A9-F05EBF0EBCD8}" type="datetime1">
              <a:rPr lang="vi-VN" smtClean="0"/>
              <a:pPr/>
              <a:t>20/03/2023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550FBC-925A-4527-853F-A102DE398EAD}" type="slidenum">
              <a:rPr lang="en-US" smtClean="0"/>
              <a:pPr/>
              <a:t>‹#›</a:t>
            </a:fld>
            <a:endParaRPr lang="en-US"/>
          </a:p>
        </p:txBody>
      </p:sp>
    </p:spTree>
    <p:extLst>
      <p:ext uri="{BB962C8B-B14F-4D97-AF65-F5344CB8AC3E}">
        <p14:creationId xmlns:p14="http://schemas.microsoft.com/office/powerpoint/2010/main" val="31178898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359FE-A976-8215-AC0E-CD9D60AD81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5E7A4A-02D4-109E-045E-980B06ECB5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6F3AB5-745F-C887-2CEB-A23B24C1BC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B42C72-B653-AFBA-8AE1-7C407A4D71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8B43FD8-7336-CB4F-0873-DE056450D67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A2F06A9-AC5F-EF9B-7711-C24E65B196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47484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1EF58-A99B-39E5-CD76-FEF5E15FCE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DFC0E6-E1D1-E0CA-6842-16904A8AF1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6E88FB-C8FE-62E0-D0C8-B8AC3FD85E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1B39CC3-ABB9-631B-F62A-9372DB8D9C3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8BEA2EB-3967-381E-0B6E-74D0BC3B2C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4520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15ED03-3476-2275-7431-1704A705EC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33FBF1-8B77-7759-FBA9-439C4CFAD7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41CD87-CF6B-C7FE-5959-35B996D3EA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DDF127F-E5C7-AA42-5046-07CA5B4ADB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5FABCA1-F7F7-7433-6DCA-6153107DAF6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61455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54A63-A1F2-6F20-805B-9631BF67A3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91F787-CED3-20CA-4873-B90D39C3C9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996C70-AF39-E7E6-FD4F-032F2ACE414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5C331F1-0EEE-A9AB-ABB4-5C99C3EDEF1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C86851D-A3F4-B882-0E90-3507618872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83972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87012-8792-8908-94D8-917A745C62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5E00D9-6CCB-DD3B-E3BE-D7BA788F23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10CD1-A673-2AFD-4DA2-E2EB993CD22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19F867C-ECDE-6F30-7E2D-EC7DA8D956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030CCD4-4C26-F63A-12BA-2A082271C8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56073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F5654-FBB7-9609-5F77-0424836855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6C4DDF-1ACB-9058-E4EB-3FA174C649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13A339-7DFD-10A5-41D9-6E3E68C98AD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33DB276-85F8-C869-6144-11600A76EE8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B9305E4-9FAF-2738-6A9A-834ACDC7B70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92847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BA8EA-57D2-DB44-0D87-FAA5FC21FE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5AE2C0-2D5A-03BF-BBE8-2749D75D4D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5B1ED4-A190-2D65-1D33-FE6291A737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D7A81C-B855-DCA4-35FC-DB067579E1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4378E77-9C53-FF06-C929-851EB88497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6869350-6CCC-7DF4-C3BB-74F626509D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10066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A06B9-6715-1A7B-0AE5-E8ABC67F94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91AAE2-DD91-2291-0972-EC9EB7D87D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78CD6-C31C-D3E7-9DEE-F3CF4DDFB7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9ABD0C-4773-8720-29C3-D794B0F6E4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4D8A76-3F56-D8B2-FAE9-2B0204B4E5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8D805C-3A26-2E74-EE15-1FB43969DB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20EAAA36-4965-7AD7-3079-A0F58B2F7F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057242C-1770-1BF0-7B64-A2D11D26EB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39768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2171B-79BF-87D6-4BC2-D079B295A0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B10496-A673-78CB-04C5-18DE2C87EDC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6E3F9676-4B02-E49C-C9C7-A5E80C36F0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BE060277-BA91-E89E-FD4E-E89109FF77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32689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6AA918-5671-4DF5-B177-8F7FC05766A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B210982D-9A0D-B50D-6EE7-01B3ECD69E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171DFC80-EB24-5940-5E37-38FC76EDED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5390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284B1D8-9FD2-41E3-B9B3-79685346891F}" type="datetime1">
              <a:rPr lang="vi-VN" smtClean="0"/>
              <a:pPr/>
              <a:t>20/03/2023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550FBC-925A-4527-853F-A102DE398EAD}" type="slidenum">
              <a:rPr lang="en-US" smtClean="0"/>
              <a:pPr/>
              <a:t>‹#›</a:t>
            </a:fld>
            <a:endParaRPr lang="en-US"/>
          </a:p>
        </p:txBody>
      </p:sp>
    </p:spTree>
    <p:extLst>
      <p:ext uri="{BB962C8B-B14F-4D97-AF65-F5344CB8AC3E}">
        <p14:creationId xmlns:p14="http://schemas.microsoft.com/office/powerpoint/2010/main" val="30734748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E7221-343D-506A-4742-D45D7EAB80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B7AB19-158B-A8A1-6A76-ED330F2D7B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E0F109-6E53-965D-6468-0D3D293539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06303F-514E-6F4C-05F3-811614E9EE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FDFBE52-1B98-8DF8-24CA-487BBB8342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9181BEA-7427-B0F7-BA23-40F5D1F720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31338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359FE-A976-8215-AC0E-CD9D60AD81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5E7A4A-02D4-109E-045E-980B06ECB5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6F3AB5-745F-C887-2CEB-A23B24C1BC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B42C72-B653-AFBA-8AE1-7C407A4D71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8B43FD8-7336-CB4F-0873-DE056450D67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A2F06A9-AC5F-EF9B-7711-C24E65B196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4371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1EF58-A99B-39E5-CD76-FEF5E15FCE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DFC0E6-E1D1-E0CA-6842-16904A8AF1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6E88FB-C8FE-62E0-D0C8-B8AC3FD85E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1B39CC3-ABB9-631B-F62A-9372DB8D9C3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8BEA2EB-3967-381E-0B6E-74D0BC3B2C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52504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15ED03-3476-2275-7431-1704A705EC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33FBF1-8B77-7759-FBA9-439C4CFAD7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41CD87-CF6B-C7FE-5959-35B996D3EA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DDF127F-E5C7-AA42-5046-07CA5B4ADB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5FABCA1-F7F7-7433-6DCA-6153107DAF6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70373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54A63-A1F2-6F20-805B-9631BF67A3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91F787-CED3-20CA-4873-B90D39C3C9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996C70-AF39-E7E6-FD4F-032F2ACE414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5C331F1-0EEE-A9AB-ABB4-5C99C3EDEF1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C86851D-A3F4-B882-0E90-35076188726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255552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87012-8792-8908-94D8-917A745C62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5E00D9-6CCB-DD3B-E3BE-D7BA788F23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10CD1-A673-2AFD-4DA2-E2EB993CD22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19F867C-ECDE-6F30-7E2D-EC7DA8D956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030CCD4-4C26-F63A-12BA-2A082271C8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81295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F5654-FBB7-9609-5F77-0424836855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6C4DDF-1ACB-9058-E4EB-3FA174C649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13A339-7DFD-10A5-41D9-6E3E68C98AD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33DB276-85F8-C869-6144-11600A76EE8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B9305E4-9FAF-2738-6A9A-834ACDC7B70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4692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BA8EA-57D2-DB44-0D87-FAA5FC21FE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5AE2C0-2D5A-03BF-BBE8-2749D75D4D1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5B1ED4-A190-2D65-1D33-FE6291A737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D7A81C-B855-DCA4-35FC-DB067579E1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4378E77-9C53-FF06-C929-851EB88497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6869350-6CCC-7DF4-C3BB-74F626509D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28679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A06B9-6715-1A7B-0AE5-E8ABC67F94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91AAE2-DD91-2291-0972-EC9EB7D87D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78CD6-C31C-D3E7-9DEE-F3CF4DDFB7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9ABD0C-4773-8720-29C3-D794B0F6E4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4D8A76-3F56-D8B2-FAE9-2B0204B4E5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8D805C-3A26-2E74-EE15-1FB43969DB3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20EAAA36-4965-7AD7-3079-A0F58B2F7FC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2057242C-1770-1BF0-7B64-A2D11D26EB7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3055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2171B-79BF-87D6-4BC2-D079B295A0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B10496-A673-78CB-04C5-18DE2C87EDC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6E3F9676-4B02-E49C-C9C7-A5E80C36F0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BE060277-BA91-E89E-FD4E-E89109FF77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734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F5D0CB8-733B-4028-8E52-3F1ACC6533D1}" type="datetime1">
              <a:rPr lang="vi-VN" smtClean="0"/>
              <a:pPr/>
              <a:t>20/03/2023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550FBC-925A-4527-853F-A102DE398EAD}" type="slidenum">
              <a:rPr lang="en-US" smtClean="0"/>
              <a:pPr/>
              <a:t>‹#›</a:t>
            </a:fld>
            <a:endParaRPr lang="en-US"/>
          </a:p>
        </p:txBody>
      </p:sp>
    </p:spTree>
    <p:extLst>
      <p:ext uri="{BB962C8B-B14F-4D97-AF65-F5344CB8AC3E}">
        <p14:creationId xmlns:p14="http://schemas.microsoft.com/office/powerpoint/2010/main" val="32733966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6AA918-5671-4DF5-B177-8F7FC05766A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B210982D-9A0D-B50D-6EE7-01B3ECD69E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171DFC80-EB24-5940-5E37-38FC76EDED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25001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E7221-343D-506A-4742-D45D7EAB80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B7AB19-158B-A8A1-6A76-ED330F2D7B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FE0F109-6E53-965D-6468-0D3D293539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06303F-514E-6F4C-05F3-811614E9EE9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EFDFBE52-1B98-8DF8-24CA-487BBB83422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A9181BEA-7427-B0F7-BA23-40F5D1F720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0518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359FE-A976-8215-AC0E-CD9D60AD81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5E7A4A-02D4-109E-045E-980B06ECB5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6F3AB5-745F-C887-2CEB-A23B24C1BC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B42C72-B653-AFBA-8AE1-7C407A4D71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8B43FD8-7336-CB4F-0873-DE056450D67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A2F06A9-AC5F-EF9B-7711-C24E65B196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47288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1EF58-A99B-39E5-CD76-FEF5E15FCE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DFC0E6-E1D1-E0CA-6842-16904A8AF1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6E88FB-C8FE-62E0-D0C8-B8AC3FD85E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1B39CC3-ABB9-631B-F62A-9372DB8D9C3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B8BEA2EB-3967-381E-0B6E-74D0BC3B2C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60512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15ED03-3476-2275-7431-1704A705EC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33FBF1-8B77-7759-FBA9-439C4CFAD7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41CD87-CF6B-C7FE-5959-35B996D3EAF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DDF127F-E5C7-AA42-5046-07CA5B4ADB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5FABCA1-F7F7-7433-6DCA-6153107DAF6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782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FBD5706-296F-4E67-B49A-4B421A86ECF9}" type="datetime1">
              <a:rPr lang="vi-VN" smtClean="0"/>
              <a:pPr/>
              <a:t>20/03/2023</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CC550FBC-925A-4527-853F-A102DE398EAD}" type="slidenum">
              <a:rPr lang="en-US" smtClean="0"/>
              <a:pPr/>
              <a:t>‹#›</a:t>
            </a:fld>
            <a:endParaRPr lang="en-US"/>
          </a:p>
        </p:txBody>
      </p:sp>
    </p:spTree>
    <p:extLst>
      <p:ext uri="{BB962C8B-B14F-4D97-AF65-F5344CB8AC3E}">
        <p14:creationId xmlns:p14="http://schemas.microsoft.com/office/powerpoint/2010/main" val="3581920123"/>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 id="2147483801" r:id="rId17"/>
  </p:sldLayoutIdLst>
  <p:hf hdr="0" ftr="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0B1E72-C521-A510-4904-23565422FA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DE489E-B3E3-5569-C938-31811C40B9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D8C6E1-7CBD-E53C-3D39-51B6C3C613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5DDA76A-06F4-82A4-4843-C9AEDB506B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7D39E0E-0849-BD24-69DA-14865C97C9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7885874"/>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0B1E72-C521-A510-4904-23565422FA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DE489E-B3E3-5569-C938-31811C40B9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D8C6E1-7CBD-E53C-3D39-51B6C3C613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5DDA76A-06F4-82A4-4843-C9AEDB506B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7D39E0E-0849-BD24-69DA-14865C97C9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3865279"/>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0B1E72-C521-A510-4904-23565422FA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DE489E-B3E3-5569-C938-31811C40B9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D8C6E1-7CBD-E53C-3D39-51B6C3C613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5DDA76A-06F4-82A4-4843-C9AEDB506B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7D39E0E-0849-BD24-69DA-14865C97C9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4713477"/>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0B1E72-C521-A510-4904-23565422FA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DE489E-B3E3-5569-C938-31811C40B9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D8C6E1-7CBD-E53C-3D39-51B6C3C613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5DDA76A-06F4-82A4-4843-C9AEDB506B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7D39E0E-0849-BD24-69DA-14865C97C9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5404352"/>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0B1E72-C521-A510-4904-23565422FA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DE489E-B3E3-5569-C938-31811C40B9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D8C6E1-7CBD-E53C-3D39-51B6C3C613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5DDA76A-06F4-82A4-4843-C9AEDB506B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7D39E0E-0849-BD24-69DA-14865C97C9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2401212"/>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0B1E72-C521-A510-4904-23565422FA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DE489E-B3E3-5569-C938-31811C40B9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D8C6E1-7CBD-E53C-3D39-51B6C3C613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5DDA76A-06F4-82A4-4843-C9AEDB506B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7D39E0E-0849-BD24-69DA-14865C97C9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5957039"/>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0B1E72-C521-A510-4904-23565422FA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DE489E-B3E3-5569-C938-31811C40B9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D8C6E1-7CBD-E53C-3D39-51B6C3C613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EC14083-05EA-4034-BC9B-FF0DF2C813DE}"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20/3/2023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5DDA76A-06F4-82A4-4843-C9AEDB506B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7D39E0E-0849-BD24-69DA-14865C97C9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7F8732F-F244-4A0A-8B08-67EA69C5490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0234466"/>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63.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3.xml"/><Relationship Id="rId4" Type="http://schemas.openxmlformats.org/officeDocument/2006/relationships/image" Target="../media/image18.gif"/></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74.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4.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4.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4.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9.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5.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85.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8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g"/><Relationship Id="rId1" Type="http://schemas.openxmlformats.org/officeDocument/2006/relationships/slideLayout" Target="../slideLayouts/slideLayout85.xml"/></Relationships>
</file>

<file path=ppt/slides/_rels/slide3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85.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85.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85.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5.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6.png"/><Relationship Id="rId1" Type="http://schemas.openxmlformats.org/officeDocument/2006/relationships/slideLayout" Target="../slideLayouts/slideLayout5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61702" y="952975"/>
            <a:ext cx="10959737" cy="830997"/>
          </a:xfrm>
          <a:prstGeom prst="rect">
            <a:avLst/>
          </a:prstGeom>
        </p:spPr>
        <p:txBody>
          <a:bodyPr wrap="square">
            <a:spAutoFit/>
          </a:bodyPr>
          <a:lstStyle/>
          <a:p>
            <a:pPr algn="ctr"/>
            <a:r>
              <a:rPr lang="en-US" sz="2400" b="1" dirty="0" smtClean="0">
                <a:latin typeface="Calibri" panose="020F0502020204030204" pitchFamily="34" charset="0"/>
                <a:cs typeface="Calibri" panose="020F0502020204030204" pitchFamily="34" charset="0"/>
              </a:rPr>
              <a:t>CHỦ ĐỀ </a:t>
            </a:r>
            <a:r>
              <a:rPr lang="vi-VN" sz="2400" b="1" dirty="0" smtClean="0">
                <a:latin typeface="Calibri" panose="020F0502020204030204" pitchFamily="34" charset="0"/>
                <a:cs typeface="Calibri" panose="020F0502020204030204" pitchFamily="34" charset="0"/>
              </a:rPr>
              <a:t>7</a:t>
            </a:r>
            <a:r>
              <a:rPr lang="vi-VN" sz="2400" b="1" dirty="0">
                <a:latin typeface="Calibri" panose="020F0502020204030204" pitchFamily="34" charset="0"/>
                <a:cs typeface="Calibri" panose="020F0502020204030204" pitchFamily="34" charset="0"/>
              </a:rPr>
              <a:t>: </a:t>
            </a:r>
            <a:r>
              <a:rPr lang="vi-VN" sz="2400" b="1" dirty="0" smtClean="0">
                <a:latin typeface="Calibri" panose="020F0502020204030204" pitchFamily="34" charset="0"/>
                <a:cs typeface="Calibri" panose="020F0502020204030204" pitchFamily="34" charset="0"/>
              </a:rPr>
              <a:t>TRAO </a:t>
            </a:r>
            <a:r>
              <a:rPr lang="vi-VN" sz="2400" b="1" dirty="0">
                <a:latin typeface="Calibri" panose="020F0502020204030204" pitchFamily="34" charset="0"/>
                <a:cs typeface="Calibri" panose="020F0502020204030204" pitchFamily="34" charset="0"/>
              </a:rPr>
              <a:t>ĐỔI CHẤT VÀ CHUYỂN HÓA NĂNG LƯỢNG Ở SINH </a:t>
            </a:r>
            <a:r>
              <a:rPr lang="vi-VN" sz="2400" b="1" dirty="0" smtClean="0">
                <a:latin typeface="Calibri" panose="020F0502020204030204" pitchFamily="34" charset="0"/>
                <a:cs typeface="Calibri" panose="020F0502020204030204" pitchFamily="34" charset="0"/>
              </a:rPr>
              <a:t>VẬT</a:t>
            </a:r>
            <a:endParaRPr lang="en-US" sz="2400" b="1" dirty="0" smtClean="0">
              <a:solidFill>
                <a:srgbClr val="FF0000"/>
              </a:solidFill>
              <a:latin typeface="Calibri" panose="020F0502020204030204" pitchFamily="34" charset="0"/>
              <a:cs typeface="Calibri" panose="020F0502020204030204" pitchFamily="34" charset="0"/>
            </a:endParaRPr>
          </a:p>
          <a:p>
            <a:pPr algn="ctr"/>
            <a:r>
              <a:rPr lang="vi-VN" sz="2400" b="1" dirty="0" smtClean="0">
                <a:solidFill>
                  <a:srgbClr val="FF0000"/>
                </a:solidFill>
                <a:latin typeface="Calibri" panose="020F0502020204030204" pitchFamily="34" charset="0"/>
                <a:cs typeface="Calibri" panose="020F0502020204030204" pitchFamily="34" charset="0"/>
              </a:rPr>
              <a:t>BÀI </a:t>
            </a:r>
            <a:r>
              <a:rPr lang="vi-VN" sz="2400" b="1" dirty="0">
                <a:solidFill>
                  <a:srgbClr val="FF0000"/>
                </a:solidFill>
                <a:latin typeface="Calibri" panose="020F0502020204030204" pitchFamily="34" charset="0"/>
                <a:cs typeface="Calibri" panose="020F0502020204030204" pitchFamily="34" charset="0"/>
              </a:rPr>
              <a:t>29: TRAO ĐỔI NƯỚC VÀ CÁC CHẤT DINH DƯỠNG Ở THỰC VẬT </a:t>
            </a:r>
            <a:r>
              <a:rPr lang="en-US" sz="2400" b="1" dirty="0" smtClean="0">
                <a:solidFill>
                  <a:srgbClr val="FF0000"/>
                </a:solidFill>
                <a:latin typeface="Calibri" panose="020F0502020204030204" pitchFamily="34" charset="0"/>
                <a:cs typeface="Calibri" panose="020F0502020204030204" pitchFamily="34" charset="0"/>
              </a:rPr>
              <a:t>( 5 </a:t>
            </a:r>
            <a:r>
              <a:rPr lang="en-US" sz="2400" b="1" dirty="0" err="1" smtClean="0">
                <a:solidFill>
                  <a:srgbClr val="FF0000"/>
                </a:solidFill>
                <a:latin typeface="Calibri" panose="020F0502020204030204" pitchFamily="34" charset="0"/>
                <a:cs typeface="Calibri" panose="020F0502020204030204" pitchFamily="34" charset="0"/>
              </a:rPr>
              <a:t>tiết</a:t>
            </a:r>
            <a:r>
              <a:rPr lang="en-US" sz="2400" b="1" dirty="0" smtClean="0">
                <a:solidFill>
                  <a:srgbClr val="FF0000"/>
                </a:solidFill>
                <a:latin typeface="Calibri" panose="020F0502020204030204" pitchFamily="34" charset="0"/>
                <a:cs typeface="Calibri" panose="020F0502020204030204" pitchFamily="34" charset="0"/>
              </a:rPr>
              <a:t>)</a:t>
            </a:r>
            <a:endParaRPr lang="vi-VN" sz="2400" b="1" dirty="0">
              <a:solidFill>
                <a:srgbClr val="FF0000"/>
              </a:solidFill>
              <a:latin typeface="Calibri" panose="020F0502020204030204" pitchFamily="34" charset="0"/>
              <a:cs typeface="Calibri" panose="020F0502020204030204" pitchFamily="34" charset="0"/>
            </a:endParaRPr>
          </a:p>
        </p:txBody>
      </p:sp>
      <p:pic>
        <p:nvPicPr>
          <p:cNvPr id="6" name="Content Placeholder 4" descr="Diagram&#10;&#10;Description automatically generated">
            <a:extLst>
              <a:ext uri="{FF2B5EF4-FFF2-40B4-BE49-F238E27FC236}">
                <a16:creationId xmlns:a16="http://schemas.microsoft.com/office/drawing/2014/main" id="{05964E3A-9946-BEC0-D379-28F2327B35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740" y="1783972"/>
            <a:ext cx="5494138" cy="4966318"/>
          </a:xfrm>
          <a:prstGeom prst="rect">
            <a:avLst/>
          </a:prstGeom>
        </p:spPr>
      </p:pic>
    </p:spTree>
    <p:extLst>
      <p:ext uri="{BB962C8B-B14F-4D97-AF65-F5344CB8AC3E}">
        <p14:creationId xmlns:p14="http://schemas.microsoft.com/office/powerpoint/2010/main" val="914178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2715" y="1205893"/>
            <a:ext cx="3853543" cy="402546"/>
          </a:xfrm>
          <a:prstGeom prst="rect">
            <a:avLst/>
          </a:prstGeom>
        </p:spPr>
        <p:txBody>
          <a:bodyPr wrap="square">
            <a:spAutoFit/>
          </a:bodyPr>
          <a:lstStyle/>
          <a:p>
            <a:pPr indent="254000">
              <a:lnSpc>
                <a:spcPct val="120000"/>
              </a:lnSpc>
              <a:spcAft>
                <a:spcPts val="0"/>
              </a:spcAft>
              <a:tabLst>
                <a:tab pos="542925" algn="l"/>
              </a:tabLst>
            </a:pPr>
            <a:r>
              <a:rPr lang="en-US" b="1" dirty="0" err="1" smtClean="0">
                <a:latin typeface="Calibri" panose="020F0502020204030204" pitchFamily="34" charset="0"/>
                <a:ea typeface="Times New Roman" panose="02020603050405020304" pitchFamily="18" charset="0"/>
                <a:cs typeface="Calibri" panose="020F0502020204030204" pitchFamily="34" charset="0"/>
              </a:rPr>
              <a:t>Kết</a:t>
            </a:r>
            <a:r>
              <a:rPr lang="en-US" b="1" dirty="0" smtClean="0">
                <a:latin typeface="Calibri" panose="020F0502020204030204" pitchFamily="34" charset="0"/>
                <a:ea typeface="Times New Roman" panose="02020603050405020304" pitchFamily="18" charset="0"/>
                <a:cs typeface="Calibri" panose="020F0502020204030204" pitchFamily="34" charset="0"/>
              </a:rPr>
              <a:t> </a:t>
            </a:r>
            <a:r>
              <a:rPr lang="en-US" b="1" dirty="0" err="1" smtClean="0">
                <a:latin typeface="Calibri" panose="020F0502020204030204" pitchFamily="34" charset="0"/>
                <a:ea typeface="Times New Roman" panose="02020603050405020304" pitchFamily="18" charset="0"/>
                <a:cs typeface="Calibri" panose="020F0502020204030204" pitchFamily="34" charset="0"/>
              </a:rPr>
              <a:t>luận</a:t>
            </a:r>
            <a:r>
              <a:rPr lang="en-US" b="1" dirty="0" smtClean="0">
                <a:latin typeface="Calibri" panose="020F0502020204030204" pitchFamily="34" charset="0"/>
                <a:ea typeface="Times New Roman" panose="02020603050405020304" pitchFamily="18" charset="0"/>
                <a:cs typeface="Calibri" panose="020F0502020204030204" pitchFamily="34" charset="0"/>
              </a:rPr>
              <a:t>:</a:t>
            </a:r>
            <a:endParaRPr lang="en-US" b="1" dirty="0">
              <a:effectLst/>
              <a:latin typeface="Calibri" panose="020F0502020204030204" pitchFamily="34" charset="0"/>
              <a:ea typeface="Segoe UI" panose="020B0502040204020203" pitchFamily="34" charset="0"/>
              <a:cs typeface="Calibri" panose="020F0502020204030204" pitchFamily="34" charset="0"/>
            </a:endParaRPr>
          </a:p>
        </p:txBody>
      </p:sp>
      <p:sp>
        <p:nvSpPr>
          <p:cNvPr id="3" name="Rectangle 2"/>
          <p:cNvSpPr/>
          <p:nvPr/>
        </p:nvSpPr>
        <p:spPr>
          <a:xfrm>
            <a:off x="226569" y="1625232"/>
            <a:ext cx="3746578" cy="4485202"/>
          </a:xfrm>
          <a:prstGeom prst="rect">
            <a:avLst/>
          </a:prstGeom>
        </p:spPr>
        <p:txBody>
          <a:bodyPr wrap="square">
            <a:spAutoFit/>
          </a:bodyPr>
          <a:lstStyle/>
          <a:p>
            <a:pPr algn="just">
              <a:lnSpc>
                <a:spcPct val="120000"/>
              </a:lnSpc>
              <a:tabLst>
                <a:tab pos="542925" algn="l"/>
              </a:tabLst>
            </a:pP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Nước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và</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muối</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khoáng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được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vận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chuyển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từ</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rPr>
              <a:t>môi</a:t>
            </a:r>
            <a:r>
              <a:rPr lang="en-US" sz="2400" dirty="0" smtClean="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trường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ngoài</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vào</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miền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hút</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bằng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lông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hút</a:t>
            </a:r>
            <a:r>
              <a:rPr lang="en-US" sz="2400" dirty="0">
                <a:solidFill>
                  <a:srgbClr val="FF0000"/>
                </a:solidFill>
                <a:latin typeface="Times New Roman" panose="02020603050405020304" pitchFamily="18" charset="0"/>
                <a:ea typeface="Times New Roman" panose="02020603050405020304" pitchFamily="18" charset="0"/>
              </a:rPr>
              <a:t> (do </a:t>
            </a:r>
            <a:r>
              <a:rPr lang="en-US" sz="2400" dirty="0" err="1">
                <a:solidFill>
                  <a:srgbClr val="FF0000"/>
                </a:solidFill>
                <a:latin typeface="Times New Roman" panose="02020603050405020304" pitchFamily="18" charset="0"/>
                <a:ea typeface="Times New Roman" panose="02020603050405020304" pitchFamily="18" charset="0"/>
              </a:rPr>
              <a:t>một</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số</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tế</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bào</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biểu</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bì</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kéo</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dài</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tạo</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thành</a:t>
            </a:r>
            <a:r>
              <a:rPr lang="en-US" sz="2400" dirty="0">
                <a:solidFill>
                  <a:srgbClr val="FF0000"/>
                </a:solidFill>
                <a:latin typeface="Times New Roman" panose="02020603050405020304" pitchFamily="18" charset="0"/>
                <a:ea typeface="Times New Roman" panose="02020603050405020304" pitchFamily="18" charset="0"/>
              </a:rPr>
              <a:t>). </a:t>
            </a:r>
            <a:endParaRPr lang="en-US" sz="2400" dirty="0">
              <a:solidFill>
                <a:srgbClr val="FF0000"/>
              </a:solidFill>
              <a:latin typeface="Segoe UI" panose="020B0502040204020203" pitchFamily="34" charset="0"/>
              <a:ea typeface="Segoe UI" panose="020B0502040204020203" pitchFamily="34" charset="0"/>
            </a:endParaRPr>
          </a:p>
          <a:p>
            <a:pPr algn="just">
              <a:lnSpc>
                <a:spcPct val="120000"/>
              </a:lnSpc>
              <a:tabLst>
                <a:tab pos="542925" algn="l"/>
              </a:tabLst>
            </a:pPr>
            <a:r>
              <a:rPr lang="en-US" sz="2400" dirty="0">
                <a:solidFill>
                  <a:srgbClr val="FF0000"/>
                </a:solidFill>
                <a:latin typeface="Times New Roman" panose="02020603050405020304" pitchFamily="18" charset="0"/>
                <a:ea typeface="Times New Roman" panose="02020603050405020304" pitchFamily="18" charset="0"/>
              </a:rPr>
              <a:t>+ Con </a:t>
            </a:r>
            <a:r>
              <a:rPr lang="en-US" sz="2400" dirty="0" err="1">
                <a:solidFill>
                  <a:srgbClr val="FF0000"/>
                </a:solidFill>
                <a:latin typeface="Times New Roman" panose="02020603050405020304" pitchFamily="18" charset="0"/>
                <a:ea typeface="Times New Roman" panose="02020603050405020304" pitchFamily="18" charset="0"/>
              </a:rPr>
              <a:t>đường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vận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chuyển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rPr>
              <a:t>Lông</a:t>
            </a:r>
            <a:r>
              <a:rPr lang="en-US" sz="2400" dirty="0" smtClean="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hút</a:t>
            </a:r>
            <a:r>
              <a:rPr lang="en-US" sz="2400" dirty="0">
                <a:solidFill>
                  <a:srgbClr val="FF0000"/>
                </a:solidFill>
                <a:latin typeface="Times New Roman" panose="02020603050405020304" pitchFamily="18" charset="0"/>
                <a:ea typeface="Times New Roman" panose="02020603050405020304" pitchFamily="18" charset="0"/>
              </a:rPr>
              <a:t> - </a:t>
            </a:r>
            <a:r>
              <a:rPr lang="en-US" sz="2400" dirty="0" err="1">
                <a:solidFill>
                  <a:srgbClr val="FF0000"/>
                </a:solidFill>
                <a:latin typeface="Times New Roman" panose="02020603050405020304" pitchFamily="18" charset="0"/>
                <a:ea typeface="Times New Roman" panose="02020603050405020304" pitchFamily="18" charset="0"/>
              </a:rPr>
              <a:t>Biểu</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bì</a:t>
            </a:r>
            <a:r>
              <a:rPr lang="en-US" sz="2400" dirty="0">
                <a:solidFill>
                  <a:srgbClr val="FF0000"/>
                </a:solidFill>
                <a:latin typeface="Times New Roman" panose="02020603050405020304" pitchFamily="18" charset="0"/>
                <a:ea typeface="Times New Roman" panose="02020603050405020304" pitchFamily="18" charset="0"/>
              </a:rPr>
              <a:t> - </a:t>
            </a:r>
            <a:r>
              <a:rPr lang="en-US" sz="2400" dirty="0" err="1">
                <a:solidFill>
                  <a:srgbClr val="FF0000"/>
                </a:solidFill>
                <a:latin typeface="Times New Roman" panose="02020603050405020304" pitchFamily="18" charset="0"/>
                <a:ea typeface="Times New Roman" panose="02020603050405020304" pitchFamily="18" charset="0"/>
              </a:rPr>
              <a:t>Thịt</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vỏ</a:t>
            </a:r>
            <a:r>
              <a:rPr lang="en-US" sz="2400" dirty="0">
                <a:solidFill>
                  <a:srgbClr val="FF0000"/>
                </a:solidFill>
                <a:latin typeface="Times New Roman" panose="02020603050405020304" pitchFamily="18" charset="0"/>
                <a:ea typeface="Times New Roman" panose="02020603050405020304" pitchFamily="18" charset="0"/>
              </a:rPr>
              <a:t> - </a:t>
            </a:r>
            <a:r>
              <a:rPr lang="en-US" sz="2400" dirty="0" err="1">
                <a:solidFill>
                  <a:srgbClr val="FF0000"/>
                </a:solidFill>
                <a:latin typeface="Times New Roman" panose="02020603050405020304" pitchFamily="18" charset="0"/>
                <a:ea typeface="Times New Roman" panose="02020603050405020304" pitchFamily="18" charset="0"/>
              </a:rPr>
              <a:t>Mạch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gỗ</a:t>
            </a:r>
            <a:r>
              <a:rPr lang="en-US" sz="2400" dirty="0">
                <a:solidFill>
                  <a:srgbClr val="FF0000"/>
                </a:solidFill>
                <a:latin typeface="Times New Roman" panose="02020603050405020304" pitchFamily="18" charset="0"/>
                <a:ea typeface="Times New Roman" panose="02020603050405020304" pitchFamily="18" charset="0"/>
              </a:rPr>
              <a:t> ở </a:t>
            </a:r>
            <a:r>
              <a:rPr lang="en-US" sz="2400" dirty="0" err="1">
                <a:solidFill>
                  <a:srgbClr val="FF0000"/>
                </a:solidFill>
                <a:latin typeface="Times New Roman" panose="02020603050405020304" pitchFamily="18" charset="0"/>
                <a:ea typeface="Times New Roman" panose="02020603050405020304" pitchFamily="18" charset="0"/>
              </a:rPr>
              <a:t>rễ</a:t>
            </a:r>
            <a:r>
              <a:rPr lang="en-US" sz="2400" dirty="0">
                <a:solidFill>
                  <a:srgbClr val="FF0000"/>
                </a:solidFill>
                <a:latin typeface="Times New Roman" panose="02020603050405020304" pitchFamily="18" charset="0"/>
                <a:ea typeface="Times New Roman" panose="02020603050405020304" pitchFamily="18" charset="0"/>
              </a:rPr>
              <a:t> - </a:t>
            </a:r>
            <a:r>
              <a:rPr lang="en-US" sz="2400" dirty="0" err="1">
                <a:solidFill>
                  <a:srgbClr val="FF0000"/>
                </a:solidFill>
                <a:latin typeface="Times New Roman" panose="02020603050405020304" pitchFamily="18" charset="0"/>
                <a:ea typeface="Times New Roman" panose="02020603050405020304" pitchFamily="18" charset="0"/>
              </a:rPr>
              <a:t>Mạch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gỗ</a:t>
            </a:r>
            <a:r>
              <a:rPr lang="en-US" sz="2400" dirty="0">
                <a:solidFill>
                  <a:srgbClr val="FF0000"/>
                </a:solidFill>
                <a:latin typeface="Times New Roman" panose="02020603050405020304" pitchFamily="18" charset="0"/>
                <a:ea typeface="Times New Roman" panose="02020603050405020304" pitchFamily="18" charset="0"/>
              </a:rPr>
              <a:t> ở </a:t>
            </a:r>
            <a:r>
              <a:rPr lang="en-US" sz="2400" dirty="0" err="1">
                <a:solidFill>
                  <a:srgbClr val="FF0000"/>
                </a:solidFill>
                <a:latin typeface="Times New Roman" panose="02020603050405020304" pitchFamily="18" charset="0"/>
                <a:ea typeface="Times New Roman" panose="02020603050405020304" pitchFamily="18" charset="0"/>
              </a:rPr>
              <a:t>thân</a:t>
            </a:r>
            <a:r>
              <a:rPr lang="en-US" sz="2400" dirty="0">
                <a:solidFill>
                  <a:srgbClr val="FF0000"/>
                </a:solidFill>
                <a:latin typeface="Times New Roman" panose="02020603050405020304" pitchFamily="18" charset="0"/>
                <a:ea typeface="Times New Roman" panose="02020603050405020304" pitchFamily="18" charset="0"/>
              </a:rPr>
              <a:t> -► </a:t>
            </a:r>
            <a:r>
              <a:rPr lang="en-US" sz="2400" dirty="0" err="1">
                <a:solidFill>
                  <a:srgbClr val="FF0000"/>
                </a:solidFill>
                <a:latin typeface="Times New Roman" panose="02020603050405020304" pitchFamily="18" charset="0"/>
                <a:ea typeface="Times New Roman" panose="02020603050405020304" pitchFamily="18" charset="0"/>
              </a:rPr>
              <a:t>Mạch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gỗ</a:t>
            </a:r>
            <a:r>
              <a:rPr lang="en-US" sz="2400" dirty="0">
                <a:solidFill>
                  <a:srgbClr val="FF0000"/>
                </a:solidFill>
                <a:latin typeface="Times New Roman" panose="02020603050405020304" pitchFamily="18" charset="0"/>
                <a:ea typeface="Times New Roman" panose="02020603050405020304" pitchFamily="18" charset="0"/>
              </a:rPr>
              <a:t> ở </a:t>
            </a:r>
            <a:r>
              <a:rPr lang="en-US" sz="2400" dirty="0" err="1">
                <a:solidFill>
                  <a:srgbClr val="FF0000"/>
                </a:solidFill>
                <a:latin typeface="Times New Roman" panose="02020603050405020304" pitchFamily="18" charset="0"/>
                <a:ea typeface="Times New Roman" panose="02020603050405020304" pitchFamily="18" charset="0"/>
              </a:rPr>
              <a:t>lá</a:t>
            </a:r>
            <a:r>
              <a:rPr lang="en-US" sz="2400" dirty="0">
                <a:solidFill>
                  <a:srgbClr val="FF0000"/>
                </a:solidFill>
                <a:latin typeface="Times New Roman" panose="02020603050405020304" pitchFamily="18" charset="0"/>
                <a:ea typeface="Times New Roman" panose="02020603050405020304" pitchFamily="18" charset="0"/>
              </a:rPr>
              <a:t>.</a:t>
            </a:r>
            <a:endParaRPr lang="en-US" sz="2400" dirty="0">
              <a:solidFill>
                <a:srgbClr val="FF0000"/>
              </a:solidFill>
              <a:effectLst/>
              <a:latin typeface="Segoe UI" panose="020B0502040204020203" pitchFamily="34" charset="0"/>
              <a:ea typeface="Segoe UI" panose="020B0502040204020203" pitchFamily="34" charset="0"/>
            </a:endParaRPr>
          </a:p>
        </p:txBody>
      </p:sp>
      <p:pic>
        <p:nvPicPr>
          <p:cNvPr id="5" name="Picture 2" descr="Củng cố kiến thức">
            <a:extLst>
              <a:ext uri="{FF2B5EF4-FFF2-40B4-BE49-F238E27FC236}">
                <a16:creationId xmlns:a16="http://schemas.microsoft.com/office/drawing/2014/main" id="{F650841B-DD48-C366-74F8-1E3FFB0B65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7001" y="-247917"/>
            <a:ext cx="63690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5366535" y="4052499"/>
            <a:ext cx="1103472" cy="499915"/>
          </a:xfrm>
          <a:prstGeom prst="rect">
            <a:avLst/>
          </a:prstGeom>
        </p:spPr>
      </p:pic>
      <p:sp>
        <p:nvSpPr>
          <p:cNvPr id="7" name="TextBox 6">
            <a:extLst>
              <a:ext uri="{FF2B5EF4-FFF2-40B4-BE49-F238E27FC236}">
                <a16:creationId xmlns:a16="http://schemas.microsoft.com/office/drawing/2014/main" id="{BC4383C7-4A29-5724-DBD6-4007B209A17D}"/>
              </a:ext>
            </a:extLst>
          </p:cNvPr>
          <p:cNvSpPr txBox="1"/>
          <p:nvPr/>
        </p:nvSpPr>
        <p:spPr>
          <a:xfrm>
            <a:off x="7042244" y="3867833"/>
            <a:ext cx="1509585" cy="369332"/>
          </a:xfrm>
          <a:prstGeom prst="rect">
            <a:avLst/>
          </a:prstGeom>
          <a:solidFill>
            <a:srgbClr val="FFC000">
              <a:lumMod val="20000"/>
              <a:lumOff val="8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prstClr val="black"/>
                </a:solidFill>
                <a:effectLst/>
                <a:uLnTx/>
                <a:uFillTx/>
                <a:latin typeface="Calibri" panose="020F0502020204030204"/>
              </a:rPr>
              <a:t>Mạch</a:t>
            </a:r>
            <a:r>
              <a:rPr kumimoji="0" lang="en-US" sz="1800" b="1" i="0" u="none" strike="noStrike" kern="0" cap="none" spc="0" normalizeH="0" baseline="0" noProof="0" dirty="0">
                <a:ln>
                  <a:noFill/>
                </a:ln>
                <a:solidFill>
                  <a:prstClr val="black"/>
                </a:solidFill>
                <a:effectLst/>
                <a:uLnTx/>
                <a:uFillTx/>
                <a:latin typeface="Calibri" panose="020F0502020204030204"/>
              </a:rPr>
              <a:t> </a:t>
            </a:r>
            <a:r>
              <a:rPr lang="en-US" b="1" kern="0" dirty="0" err="1" smtClean="0">
                <a:solidFill>
                  <a:prstClr val="black"/>
                </a:solidFill>
                <a:latin typeface="Calibri" panose="020F0502020204030204"/>
              </a:rPr>
              <a:t>rây</a:t>
            </a:r>
            <a:endParaRPr kumimoji="0" lang="en-US" sz="1800" b="1" i="0" u="none" strike="noStrike" kern="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334760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F6C66-D6D7-4A72-9928-967AEA400766}"/>
              </a:ext>
            </a:extLst>
          </p:cNvPr>
          <p:cNvSpPr>
            <a:spLocks noGrp="1"/>
          </p:cNvSpPr>
          <p:nvPr>
            <p:ph type="title"/>
          </p:nvPr>
        </p:nvSpPr>
        <p:spPr>
          <a:xfrm>
            <a:off x="8660189" y="643464"/>
            <a:ext cx="2888344" cy="5571071"/>
          </a:xfrm>
        </p:spPr>
        <p:txBody>
          <a:bodyPr>
            <a:normAutofit/>
          </a:bodyPr>
          <a:lstStyle/>
          <a:p>
            <a:r>
              <a:rPr lang="en-US" sz="4400" dirty="0">
                <a:solidFill>
                  <a:srgbClr val="FFFFFF"/>
                </a:solidFill>
              </a:rPr>
              <a:t>PEAK PLANTING SEASON</a:t>
            </a:r>
          </a:p>
        </p:txBody>
      </p:sp>
      <p:sp>
        <p:nvSpPr>
          <p:cNvPr id="3" name="TextBox 2">
            <a:extLst>
              <a:ext uri="{FF2B5EF4-FFF2-40B4-BE49-F238E27FC236}">
                <a16:creationId xmlns:a16="http://schemas.microsoft.com/office/drawing/2014/main" id="{2A499E4C-BA94-40CA-96B5-79E737C2BF88}"/>
              </a:ext>
            </a:extLst>
          </p:cNvPr>
          <p:cNvSpPr txBox="1"/>
          <p:nvPr/>
        </p:nvSpPr>
        <p:spPr>
          <a:xfrm>
            <a:off x="1026694" y="643464"/>
            <a:ext cx="3930316" cy="584775"/>
          </a:xfrm>
          <a:prstGeom prst="rect">
            <a:avLst/>
          </a:prstGeom>
          <a:solidFill>
            <a:schemeClr val="tx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Cây thông, sồi</a:t>
            </a:r>
            <a:endPar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C9C1611-081A-46A8-8EEC-91E27FA7C456}"/>
              </a:ext>
            </a:extLst>
          </p:cNvPr>
          <p:cNvSpPr txBox="1"/>
          <p:nvPr/>
        </p:nvSpPr>
        <p:spPr>
          <a:xfrm>
            <a:off x="838186" y="1922964"/>
            <a:ext cx="48447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Không có tế bào lông hút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3EEB2D2C-B61B-4E92-9F91-3ED7F6785E08}"/>
              </a:ext>
            </a:extLst>
          </p:cNvPr>
          <p:cNvSpPr txBox="1"/>
          <p:nvPr/>
        </p:nvSpPr>
        <p:spPr>
          <a:xfrm>
            <a:off x="851964" y="2711102"/>
            <a:ext cx="6527404" cy="397031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Có hệ nấm rễ (hoạt động tương tự hệ lông hút</a:t>
            </a:r>
            <a:r>
              <a:rPr kumimoji="0" lang="vi-VN"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Nấm</a:t>
            </a:r>
            <a:r>
              <a:rPr kumimoji="0" lang="en-US" sz="2800" b="1"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hút</a:t>
            </a:r>
            <a:r>
              <a:rPr kumimoji="0" lang="en-US" sz="2800" b="1"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nước</a:t>
            </a:r>
            <a:r>
              <a:rPr kumimoji="0" lang="en-US" sz="2800" b="1"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2800" b="1"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muối</a:t>
            </a:r>
            <a:r>
              <a:rPr kumimoji="0" lang="en-US" sz="2800" b="1"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khoáng</a:t>
            </a:r>
            <a:r>
              <a:rPr kumimoji="0" lang="en-US" sz="2800" b="1"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800" b="1"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đất</a:t>
            </a:r>
            <a:r>
              <a:rPr kumimoji="0" lang="en-US" sz="2800" b="1"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thông</a:t>
            </a:r>
            <a:r>
              <a:rPr kumimoji="0" lang="en-US" sz="2800" b="1"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qua </a:t>
            </a:r>
            <a:r>
              <a:rPr kumimoji="0" lang="en-US" sz="2800" b="1"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2800" b="1"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giác</a:t>
            </a:r>
            <a:r>
              <a:rPr kumimoji="0" lang="en-US" sz="2800" b="1"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hút</a:t>
            </a:r>
            <a:r>
              <a:rPr kumimoji="0" lang="en-US" sz="2800" b="1"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đâm</a:t>
            </a:r>
            <a:r>
              <a:rPr kumimoji="0" lang="en-US" sz="2800" b="1"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2800" b="1"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sz="2800" b="1"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tế</a:t>
            </a:r>
            <a:r>
              <a:rPr kumimoji="0" lang="en-US" sz="2800" b="1"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bào</a:t>
            </a:r>
            <a:r>
              <a:rPr kumimoji="0" lang="en-US" sz="2800" b="1"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rễ</a:t>
            </a:r>
            <a:r>
              <a:rPr kumimoji="0" lang="en-US" sz="2800" b="1"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cây</a:t>
            </a:r>
            <a:r>
              <a:rPr kumimoji="0" lang="en-US" sz="2800" b="1"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Ngược</a:t>
            </a:r>
            <a:r>
              <a:rPr kumimoji="0" lang="en-US" sz="2800" b="1"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lại</a:t>
            </a:r>
            <a:r>
              <a:rPr kumimoji="0" lang="en-US" sz="2800" b="1"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TV </a:t>
            </a:r>
            <a:r>
              <a:rPr kumimoji="0" lang="en-US" sz="2800" b="1"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lại</a:t>
            </a:r>
            <a:r>
              <a:rPr kumimoji="0" lang="en-US" sz="2800" b="1"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cung</a:t>
            </a:r>
            <a:r>
              <a:rPr kumimoji="0" lang="en-US" sz="2800" b="1"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cấp</a:t>
            </a:r>
            <a:r>
              <a:rPr kumimoji="0" lang="en-US" sz="2800" b="1"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cho</a:t>
            </a:r>
            <a:r>
              <a:rPr kumimoji="0" lang="en-US" sz="2800" b="1"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nấm</a:t>
            </a:r>
            <a:r>
              <a:rPr kumimoji="0" lang="en-US" sz="2800" b="1"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chất</a:t>
            </a:r>
            <a:r>
              <a:rPr kumimoji="0" lang="en-US" sz="2800" b="1"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hữu</a:t>
            </a:r>
            <a:r>
              <a:rPr kumimoji="0" lang="en-US" sz="2800" b="1"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cơ</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3"/>
          <a:stretch>
            <a:fillRect/>
          </a:stretch>
        </p:blipFill>
        <p:spPr>
          <a:xfrm>
            <a:off x="7550330" y="410773"/>
            <a:ext cx="4232367" cy="5496702"/>
          </a:xfrm>
          <a:prstGeom prst="rect">
            <a:avLst/>
          </a:prstGeom>
        </p:spPr>
      </p:pic>
    </p:spTree>
    <p:extLst>
      <p:ext uri="{BB962C8B-B14F-4D97-AF65-F5344CB8AC3E}">
        <p14:creationId xmlns:p14="http://schemas.microsoft.com/office/powerpoint/2010/main" val="61761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F6C66-D6D7-4A72-9928-967AEA400766}"/>
              </a:ext>
            </a:extLst>
          </p:cNvPr>
          <p:cNvSpPr>
            <a:spLocks noGrp="1"/>
          </p:cNvSpPr>
          <p:nvPr>
            <p:ph type="title"/>
          </p:nvPr>
        </p:nvSpPr>
        <p:spPr>
          <a:xfrm>
            <a:off x="8660189" y="643464"/>
            <a:ext cx="2888344" cy="5571071"/>
          </a:xfrm>
        </p:spPr>
        <p:txBody>
          <a:bodyPr>
            <a:normAutofit/>
          </a:bodyPr>
          <a:lstStyle/>
          <a:p>
            <a:r>
              <a:rPr lang="en-US" sz="4400" dirty="0">
                <a:solidFill>
                  <a:srgbClr val="FFFFFF"/>
                </a:solidFill>
              </a:rPr>
              <a:t>PEAK PLANTING SEASON</a:t>
            </a:r>
          </a:p>
        </p:txBody>
      </p:sp>
      <p:pic>
        <p:nvPicPr>
          <p:cNvPr id="13314" name="Picture 2" descr="Chuyện về cây bụt mọc ở vườn Bác tại Nam Cầu Kiền | baotintuc.vn">
            <a:extLst>
              <a:ext uri="{FF2B5EF4-FFF2-40B4-BE49-F238E27FC236}">
                <a16:creationId xmlns:a16="http://schemas.microsoft.com/office/drawing/2014/main" id="{2A6DD27B-CC0C-46BC-900D-5835359316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5589" y="0"/>
            <a:ext cx="5457825" cy="685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2" name="TextBox 11">
            <a:extLst>
              <a:ext uri="{FF2B5EF4-FFF2-40B4-BE49-F238E27FC236}">
                <a16:creationId xmlns:a16="http://schemas.microsoft.com/office/drawing/2014/main" id="{3A4732D7-7ACA-4E44-954D-A77E4CDC2973}"/>
              </a:ext>
            </a:extLst>
          </p:cNvPr>
          <p:cNvSpPr txBox="1"/>
          <p:nvPr/>
        </p:nvSpPr>
        <p:spPr>
          <a:xfrm>
            <a:off x="1657153" y="996390"/>
            <a:ext cx="393031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Cây Bụt mọc</a:t>
            </a:r>
            <a:endParaRPr kumimoji="0" lang="en-US" sz="3200" b="1" i="0"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335171CE-2C18-4410-B0D2-088BC85B28F4}"/>
              </a:ext>
            </a:extLst>
          </p:cNvPr>
          <p:cNvSpPr txBox="1"/>
          <p:nvPr/>
        </p:nvSpPr>
        <p:spPr>
          <a:xfrm>
            <a:off x="822018" y="1963019"/>
            <a:ext cx="6084729"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- 1 phần rễ mọc ngược lên khỏi mặt đất (rễ thở</a:t>
            </a:r>
            <a:r>
              <a:rPr kumimoji="0" lang="vi-VN"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800" b="1"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lấy</a:t>
            </a:r>
            <a:r>
              <a:rPr kumimoji="0" lang="en-US" sz="2800" b="1"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oxygen </a:t>
            </a:r>
            <a:r>
              <a:rPr kumimoji="0" lang="en-US" sz="2800" b="1"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800" b="1"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không</a:t>
            </a:r>
            <a:r>
              <a:rPr kumimoji="0" lang="en-US" sz="2800" b="1"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khí</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922EE413-63E9-454A-8945-D74E7CCDDF67}"/>
              </a:ext>
            </a:extLst>
          </p:cNvPr>
          <p:cNvSpPr txBox="1"/>
          <p:nvPr/>
        </p:nvSpPr>
        <p:spPr>
          <a:xfrm>
            <a:off x="766669" y="3879985"/>
            <a:ext cx="608472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Phần</a:t>
            </a:r>
            <a:r>
              <a:rPr kumimoji="0" lang="en-US" sz="2800" b="1"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còn</a:t>
            </a:r>
            <a:r>
              <a:rPr kumimoji="0" lang="en-US" sz="2800" b="1"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lại</a:t>
            </a:r>
            <a:r>
              <a:rPr kumimoji="0" lang="en-US" sz="2800" b="1"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ở </a:t>
            </a:r>
            <a:r>
              <a:rPr kumimoji="0" lang="en-US" sz="2800" b="1"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sz="2800" b="1"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noProof="0" dirty="0" err="1" smtClean="0">
                <a:ln>
                  <a:noFill/>
                </a:ln>
                <a:solidFill>
                  <a:prstClr val="black"/>
                </a:solidFill>
                <a:effectLst/>
                <a:uLnTx/>
                <a:uFillTx/>
                <a:latin typeface="Arial" panose="020B0604020202020204" pitchFamily="34" charset="0"/>
                <a:ea typeface="+mn-ea"/>
                <a:cs typeface="Arial" panose="020B0604020202020204" pitchFamily="34" charset="0"/>
              </a:rPr>
              <a:t>đất</a:t>
            </a:r>
            <a:r>
              <a:rPr kumimoji="0" lang="en-US" sz="2800" b="1"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a:t>
            </a:r>
            <a:r>
              <a:rPr kumimoji="0" lang="vi-VN" sz="2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Hút nước bằng phần rễ trong đất</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0005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8D600-AD2A-42EA-9FE7-4D69F81F1EF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2D0BE5B-1324-4B74-AE30-D90243C2B240}"/>
              </a:ext>
            </a:extLst>
          </p:cNvPr>
          <p:cNvSpPr>
            <a:spLocks noGrp="1"/>
          </p:cNvSpPr>
          <p:nvPr>
            <p:ph idx="1"/>
          </p:nvPr>
        </p:nvSpPr>
        <p:spPr>
          <a:xfrm>
            <a:off x="1692442" y="4307708"/>
            <a:ext cx="10058400" cy="745556"/>
          </a:xfrm>
        </p:spPr>
        <p:txBody>
          <a:bodyPr>
            <a:normAutofit/>
          </a:bodyPr>
          <a:lstStyle/>
          <a:p>
            <a:pPr marL="0" indent="0">
              <a:buNone/>
            </a:pPr>
            <a:r>
              <a:rPr lang="vi-VN" sz="2800" b="1" dirty="0"/>
              <a:t>CÂY RỪNG NGẬP MẶN (SÚ, VẸT, ĐƯỚC...)</a:t>
            </a:r>
            <a:endParaRPr lang="en-US" sz="2800" b="1" dirty="0"/>
          </a:p>
        </p:txBody>
      </p:sp>
      <p:pic>
        <p:nvPicPr>
          <p:cNvPr id="15362" name="Picture 2" descr="Rừng ngập mặn là gì? Hệ sinh thái rừng ngập mặn ở Việt Nam - KhoaHoc.tv">
            <a:extLst>
              <a:ext uri="{FF2B5EF4-FFF2-40B4-BE49-F238E27FC236}">
                <a16:creationId xmlns:a16="http://schemas.microsoft.com/office/drawing/2014/main" id="{6157D7B5-E5B1-47A4-9359-141D1202D7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542" y="259080"/>
            <a:ext cx="5715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Xuyên rừng đước ngập mặn đất mũi Cà Mau - Kênh truyền hình Đài Tiếng nói  Việt Nam - VOVTV">
            <a:extLst>
              <a:ext uri="{FF2B5EF4-FFF2-40B4-BE49-F238E27FC236}">
                <a16:creationId xmlns:a16="http://schemas.microsoft.com/office/drawing/2014/main" id="{479F96E1-A160-4B7B-8E50-546CAEB12F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59080"/>
            <a:ext cx="5879508" cy="39319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95BFD31-C081-4CFE-83A8-67D54CBAC7BE}"/>
              </a:ext>
            </a:extLst>
          </p:cNvPr>
          <p:cNvSpPr txBox="1"/>
          <p:nvPr/>
        </p:nvSpPr>
        <p:spPr>
          <a:xfrm>
            <a:off x="2831431" y="5291892"/>
            <a:ext cx="78846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Lông hút có khả năng tích lũy nhiều muối</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9" name="Picture 6" descr="hands up dancing GIF by Kochstrasse™">
            <a:extLst>
              <a:ext uri="{FF2B5EF4-FFF2-40B4-BE49-F238E27FC236}">
                <a16:creationId xmlns:a16="http://schemas.microsoft.com/office/drawing/2014/main" id="{A6242D07-A394-43C2-9215-4DCDA874740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06542" y="4829715"/>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10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1CE1E-0C91-A71C-EE00-B34D8EACFF5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DC1E8B6-8FA3-7168-8B3C-8893B0E1B8EC}"/>
              </a:ext>
            </a:extLst>
          </p:cNvPr>
          <p:cNvSpPr>
            <a:spLocks noGrp="1"/>
          </p:cNvSpPr>
          <p:nvPr>
            <p:ph idx="1"/>
          </p:nvPr>
        </p:nvSpPr>
        <p:spPr/>
        <p:txBody>
          <a:bodyPr/>
          <a:lstStyle/>
          <a:p>
            <a:endParaRPr lang="en-US"/>
          </a:p>
        </p:txBody>
      </p:sp>
      <p:pic>
        <p:nvPicPr>
          <p:cNvPr id="2050" name="Picture 2" descr="Củng cố kiến thức">
            <a:extLst>
              <a:ext uri="{FF2B5EF4-FFF2-40B4-BE49-F238E27FC236}">
                <a16:creationId xmlns:a16="http://schemas.microsoft.com/office/drawing/2014/main" id="{F650841B-DD48-C366-74F8-1E3FFB0B65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821" y="0"/>
            <a:ext cx="63690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óm tắt lý thuyết sinh học 11 – Chinh phục giảng đường">
            <a:extLst>
              <a:ext uri="{FF2B5EF4-FFF2-40B4-BE49-F238E27FC236}">
                <a16:creationId xmlns:a16="http://schemas.microsoft.com/office/drawing/2014/main" id="{8B7A5647-0EB7-CB6E-8AA5-487D471380D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37465" t="23728" r="8529"/>
          <a:stretch/>
        </p:blipFill>
        <p:spPr bwMode="auto">
          <a:xfrm>
            <a:off x="5532862" y="1027906"/>
            <a:ext cx="5820938" cy="565521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5FE3A3F-D77D-0D9E-E81E-6FC37D05C10B}"/>
              </a:ext>
            </a:extLst>
          </p:cNvPr>
          <p:cNvSpPr/>
          <p:nvPr/>
        </p:nvSpPr>
        <p:spPr>
          <a:xfrm>
            <a:off x="7081023" y="4795024"/>
            <a:ext cx="3969835" cy="124893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C4383C7-4A29-5724-DBD6-4007B209A17D}"/>
              </a:ext>
            </a:extLst>
          </p:cNvPr>
          <p:cNvSpPr txBox="1"/>
          <p:nvPr/>
        </p:nvSpPr>
        <p:spPr>
          <a:xfrm>
            <a:off x="1798058" y="4315521"/>
            <a:ext cx="1057507" cy="369332"/>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Mạch gỗ</a:t>
            </a:r>
          </a:p>
        </p:txBody>
      </p:sp>
      <p:sp>
        <p:nvSpPr>
          <p:cNvPr id="9" name="TextBox 8">
            <a:extLst>
              <a:ext uri="{FF2B5EF4-FFF2-40B4-BE49-F238E27FC236}">
                <a16:creationId xmlns:a16="http://schemas.microsoft.com/office/drawing/2014/main" id="{9DB5FE7A-59CA-4B50-F9CA-7C33CA1FCDAD}"/>
              </a:ext>
            </a:extLst>
          </p:cNvPr>
          <p:cNvSpPr txBox="1"/>
          <p:nvPr/>
        </p:nvSpPr>
        <p:spPr>
          <a:xfrm>
            <a:off x="3365812" y="4071537"/>
            <a:ext cx="1239644" cy="369332"/>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Mạch rây</a:t>
            </a:r>
          </a:p>
        </p:txBody>
      </p:sp>
    </p:spTree>
    <p:extLst>
      <p:ext uri="{BB962C8B-B14F-4D97-AF65-F5344CB8AC3E}">
        <p14:creationId xmlns:p14="http://schemas.microsoft.com/office/powerpoint/2010/main" val="165855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1" nodeType="clickEffect">
                                  <p:stCondLst>
                                    <p:cond delay="0"/>
                                  </p:stCondLst>
                                  <p:childTnLst>
                                    <p:animMotion origin="layout" path="M 4.16667E-7 3.7037E-6 L 0.01328 -0.26736 " pathEditMode="relative" rAng="0" ptsTypes="AA">
                                      <p:cBhvr>
                                        <p:cTn id="11" dur="2000" fill="hold"/>
                                        <p:tgtEl>
                                          <p:spTgt spid="4"/>
                                        </p:tgtEl>
                                        <p:attrNameLst>
                                          <p:attrName>ppt_x</p:attrName>
                                          <p:attrName>ppt_y</p:attrName>
                                        </p:attrNameLst>
                                      </p:cBhvr>
                                      <p:rCtr x="664" y="-1338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14CCC09-3257-335F-7C8B-F2F0CD154FF2}"/>
              </a:ext>
            </a:extLst>
          </p:cNvPr>
          <p:cNvSpPr/>
          <p:nvPr/>
        </p:nvSpPr>
        <p:spPr>
          <a:xfrm>
            <a:off x="212104" y="1978877"/>
            <a:ext cx="4176716" cy="3694229"/>
          </a:xfrm>
          <a:custGeom>
            <a:avLst/>
            <a:gdLst>
              <a:gd name="connsiteX0" fmla="*/ 0 w 4176716"/>
              <a:gd name="connsiteY0" fmla="*/ 0 h 3694229"/>
              <a:gd name="connsiteX1" fmla="*/ 779654 w 4176716"/>
              <a:gd name="connsiteY1" fmla="*/ 0 h 3694229"/>
              <a:gd name="connsiteX2" fmla="*/ 1517540 w 4176716"/>
              <a:gd name="connsiteY2" fmla="*/ 0 h 3694229"/>
              <a:gd name="connsiteX3" fmla="*/ 2130125 w 4176716"/>
              <a:gd name="connsiteY3" fmla="*/ 0 h 3694229"/>
              <a:gd name="connsiteX4" fmla="*/ 2909779 w 4176716"/>
              <a:gd name="connsiteY4" fmla="*/ 0 h 3694229"/>
              <a:gd name="connsiteX5" fmla="*/ 3564131 w 4176716"/>
              <a:gd name="connsiteY5" fmla="*/ 0 h 3694229"/>
              <a:gd name="connsiteX6" fmla="*/ 4176716 w 4176716"/>
              <a:gd name="connsiteY6" fmla="*/ 0 h 3694229"/>
              <a:gd name="connsiteX7" fmla="*/ 4176716 w 4176716"/>
              <a:gd name="connsiteY7" fmla="*/ 541820 h 3694229"/>
              <a:gd name="connsiteX8" fmla="*/ 4176716 w 4176716"/>
              <a:gd name="connsiteY8" fmla="*/ 1194467 h 3694229"/>
              <a:gd name="connsiteX9" fmla="*/ 4176716 w 4176716"/>
              <a:gd name="connsiteY9" fmla="*/ 1773230 h 3694229"/>
              <a:gd name="connsiteX10" fmla="*/ 4176716 w 4176716"/>
              <a:gd name="connsiteY10" fmla="*/ 2351992 h 3694229"/>
              <a:gd name="connsiteX11" fmla="*/ 4176716 w 4176716"/>
              <a:gd name="connsiteY11" fmla="*/ 3041582 h 3694229"/>
              <a:gd name="connsiteX12" fmla="*/ 4176716 w 4176716"/>
              <a:gd name="connsiteY12" fmla="*/ 3694229 h 3694229"/>
              <a:gd name="connsiteX13" fmla="*/ 3438830 w 4176716"/>
              <a:gd name="connsiteY13" fmla="*/ 3694229 h 3694229"/>
              <a:gd name="connsiteX14" fmla="*/ 2659176 w 4176716"/>
              <a:gd name="connsiteY14" fmla="*/ 3694229 h 3694229"/>
              <a:gd name="connsiteX15" fmla="*/ 1963057 w 4176716"/>
              <a:gd name="connsiteY15" fmla="*/ 3694229 h 3694229"/>
              <a:gd name="connsiteX16" fmla="*/ 1183403 w 4176716"/>
              <a:gd name="connsiteY16" fmla="*/ 3694229 h 3694229"/>
              <a:gd name="connsiteX17" fmla="*/ 612585 w 4176716"/>
              <a:gd name="connsiteY17" fmla="*/ 3694229 h 3694229"/>
              <a:gd name="connsiteX18" fmla="*/ 0 w 4176716"/>
              <a:gd name="connsiteY18" fmla="*/ 3694229 h 3694229"/>
              <a:gd name="connsiteX19" fmla="*/ 0 w 4176716"/>
              <a:gd name="connsiteY19" fmla="*/ 3041582 h 3694229"/>
              <a:gd name="connsiteX20" fmla="*/ 0 w 4176716"/>
              <a:gd name="connsiteY20" fmla="*/ 2462819 h 3694229"/>
              <a:gd name="connsiteX21" fmla="*/ 0 w 4176716"/>
              <a:gd name="connsiteY21" fmla="*/ 1847115 h 3694229"/>
              <a:gd name="connsiteX22" fmla="*/ 0 w 4176716"/>
              <a:gd name="connsiteY22" fmla="*/ 1305294 h 3694229"/>
              <a:gd name="connsiteX23" fmla="*/ 0 w 4176716"/>
              <a:gd name="connsiteY23" fmla="*/ 800416 h 3694229"/>
              <a:gd name="connsiteX24" fmla="*/ 0 w 4176716"/>
              <a:gd name="connsiteY24" fmla="*/ 0 h 369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76716" h="3694229" fill="none" extrusionOk="0">
                <a:moveTo>
                  <a:pt x="0" y="0"/>
                </a:moveTo>
                <a:cubicBezTo>
                  <a:pt x="268637" y="-11822"/>
                  <a:pt x="475103" y="34911"/>
                  <a:pt x="779654" y="0"/>
                </a:cubicBezTo>
                <a:cubicBezTo>
                  <a:pt x="1084205" y="-34911"/>
                  <a:pt x="1290708" y="-19195"/>
                  <a:pt x="1517540" y="0"/>
                </a:cubicBezTo>
                <a:cubicBezTo>
                  <a:pt x="1744372" y="19195"/>
                  <a:pt x="1871936" y="-23475"/>
                  <a:pt x="2130125" y="0"/>
                </a:cubicBezTo>
                <a:cubicBezTo>
                  <a:pt x="2388315" y="23475"/>
                  <a:pt x="2631251" y="-12358"/>
                  <a:pt x="2909779" y="0"/>
                </a:cubicBezTo>
                <a:cubicBezTo>
                  <a:pt x="3188307" y="12358"/>
                  <a:pt x="3272683" y="28506"/>
                  <a:pt x="3564131" y="0"/>
                </a:cubicBezTo>
                <a:cubicBezTo>
                  <a:pt x="3855579" y="-28506"/>
                  <a:pt x="3967373" y="-17225"/>
                  <a:pt x="4176716" y="0"/>
                </a:cubicBezTo>
                <a:cubicBezTo>
                  <a:pt x="4184146" y="173024"/>
                  <a:pt x="4201125" y="418053"/>
                  <a:pt x="4176716" y="541820"/>
                </a:cubicBezTo>
                <a:cubicBezTo>
                  <a:pt x="4152307" y="665587"/>
                  <a:pt x="4201869" y="947023"/>
                  <a:pt x="4176716" y="1194467"/>
                </a:cubicBezTo>
                <a:cubicBezTo>
                  <a:pt x="4151563" y="1441911"/>
                  <a:pt x="4182095" y="1552835"/>
                  <a:pt x="4176716" y="1773230"/>
                </a:cubicBezTo>
                <a:cubicBezTo>
                  <a:pt x="4171337" y="1993625"/>
                  <a:pt x="4172241" y="2124197"/>
                  <a:pt x="4176716" y="2351992"/>
                </a:cubicBezTo>
                <a:cubicBezTo>
                  <a:pt x="4181191" y="2579787"/>
                  <a:pt x="4154890" y="2817226"/>
                  <a:pt x="4176716" y="3041582"/>
                </a:cubicBezTo>
                <a:cubicBezTo>
                  <a:pt x="4198543" y="3265938"/>
                  <a:pt x="4158869" y="3419381"/>
                  <a:pt x="4176716" y="3694229"/>
                </a:cubicBezTo>
                <a:cubicBezTo>
                  <a:pt x="3856275" y="3730178"/>
                  <a:pt x="3595588" y="3668845"/>
                  <a:pt x="3438830" y="3694229"/>
                </a:cubicBezTo>
                <a:cubicBezTo>
                  <a:pt x="3282072" y="3719613"/>
                  <a:pt x="2860208" y="3661542"/>
                  <a:pt x="2659176" y="3694229"/>
                </a:cubicBezTo>
                <a:cubicBezTo>
                  <a:pt x="2458144" y="3726916"/>
                  <a:pt x="2281205" y="3710713"/>
                  <a:pt x="1963057" y="3694229"/>
                </a:cubicBezTo>
                <a:cubicBezTo>
                  <a:pt x="1644909" y="3677745"/>
                  <a:pt x="1522196" y="3671376"/>
                  <a:pt x="1183403" y="3694229"/>
                </a:cubicBezTo>
                <a:cubicBezTo>
                  <a:pt x="844610" y="3717082"/>
                  <a:pt x="860737" y="3713164"/>
                  <a:pt x="612585" y="3694229"/>
                </a:cubicBezTo>
                <a:cubicBezTo>
                  <a:pt x="364433" y="3675294"/>
                  <a:pt x="240048" y="3688977"/>
                  <a:pt x="0" y="3694229"/>
                </a:cubicBezTo>
                <a:cubicBezTo>
                  <a:pt x="16124" y="3501092"/>
                  <a:pt x="5372" y="3210444"/>
                  <a:pt x="0" y="3041582"/>
                </a:cubicBezTo>
                <a:cubicBezTo>
                  <a:pt x="-5372" y="2872720"/>
                  <a:pt x="-1092" y="2599050"/>
                  <a:pt x="0" y="2462819"/>
                </a:cubicBezTo>
                <a:cubicBezTo>
                  <a:pt x="1092" y="2326588"/>
                  <a:pt x="-12557" y="2153861"/>
                  <a:pt x="0" y="1847115"/>
                </a:cubicBezTo>
                <a:cubicBezTo>
                  <a:pt x="12557" y="1540369"/>
                  <a:pt x="15722" y="1573741"/>
                  <a:pt x="0" y="1305294"/>
                </a:cubicBezTo>
                <a:cubicBezTo>
                  <a:pt x="-15722" y="1036847"/>
                  <a:pt x="11220" y="927205"/>
                  <a:pt x="0" y="800416"/>
                </a:cubicBezTo>
                <a:cubicBezTo>
                  <a:pt x="-11220" y="673627"/>
                  <a:pt x="-8919" y="281917"/>
                  <a:pt x="0" y="0"/>
                </a:cubicBezTo>
                <a:close/>
              </a:path>
              <a:path w="4176716" h="3694229" stroke="0" extrusionOk="0">
                <a:moveTo>
                  <a:pt x="0" y="0"/>
                </a:moveTo>
                <a:cubicBezTo>
                  <a:pt x="263895" y="14694"/>
                  <a:pt x="381782" y="-31410"/>
                  <a:pt x="696119" y="0"/>
                </a:cubicBezTo>
                <a:cubicBezTo>
                  <a:pt x="1010456" y="31410"/>
                  <a:pt x="1089324" y="-15955"/>
                  <a:pt x="1350472" y="0"/>
                </a:cubicBezTo>
                <a:cubicBezTo>
                  <a:pt x="1611620" y="15955"/>
                  <a:pt x="1680078" y="-22441"/>
                  <a:pt x="1921289" y="0"/>
                </a:cubicBezTo>
                <a:cubicBezTo>
                  <a:pt x="2162500" y="22441"/>
                  <a:pt x="2319038" y="-22566"/>
                  <a:pt x="2492107" y="0"/>
                </a:cubicBezTo>
                <a:cubicBezTo>
                  <a:pt x="2665176" y="22566"/>
                  <a:pt x="2894511" y="27948"/>
                  <a:pt x="3229994" y="0"/>
                </a:cubicBezTo>
                <a:cubicBezTo>
                  <a:pt x="3565477" y="-27948"/>
                  <a:pt x="3928105" y="-24686"/>
                  <a:pt x="4176716" y="0"/>
                </a:cubicBezTo>
                <a:cubicBezTo>
                  <a:pt x="4167249" y="271771"/>
                  <a:pt x="4145142" y="522620"/>
                  <a:pt x="4176716" y="689589"/>
                </a:cubicBezTo>
                <a:cubicBezTo>
                  <a:pt x="4208290" y="856558"/>
                  <a:pt x="4177520" y="1026079"/>
                  <a:pt x="4176716" y="1342237"/>
                </a:cubicBezTo>
                <a:cubicBezTo>
                  <a:pt x="4175912" y="1658395"/>
                  <a:pt x="4177776" y="1661310"/>
                  <a:pt x="4176716" y="1847114"/>
                </a:cubicBezTo>
                <a:cubicBezTo>
                  <a:pt x="4175656" y="2032918"/>
                  <a:pt x="4197333" y="2220384"/>
                  <a:pt x="4176716" y="2351992"/>
                </a:cubicBezTo>
                <a:cubicBezTo>
                  <a:pt x="4156099" y="2483600"/>
                  <a:pt x="4165334" y="2677245"/>
                  <a:pt x="4176716" y="2930755"/>
                </a:cubicBezTo>
                <a:cubicBezTo>
                  <a:pt x="4188098" y="3184265"/>
                  <a:pt x="4197525" y="3321353"/>
                  <a:pt x="4176716" y="3694229"/>
                </a:cubicBezTo>
                <a:cubicBezTo>
                  <a:pt x="3871289" y="3726940"/>
                  <a:pt x="3669504" y="3698142"/>
                  <a:pt x="3480597" y="3694229"/>
                </a:cubicBezTo>
                <a:cubicBezTo>
                  <a:pt x="3291690" y="3690316"/>
                  <a:pt x="3082098" y="3718491"/>
                  <a:pt x="2868012" y="3694229"/>
                </a:cubicBezTo>
                <a:cubicBezTo>
                  <a:pt x="2653926" y="3669967"/>
                  <a:pt x="2375091" y="3692181"/>
                  <a:pt x="2088358" y="3694229"/>
                </a:cubicBezTo>
                <a:cubicBezTo>
                  <a:pt x="1801625" y="3696277"/>
                  <a:pt x="1795538" y="3668119"/>
                  <a:pt x="1517540" y="3694229"/>
                </a:cubicBezTo>
                <a:cubicBezTo>
                  <a:pt x="1239542" y="3720339"/>
                  <a:pt x="930916" y="3668830"/>
                  <a:pt x="737886" y="3694229"/>
                </a:cubicBezTo>
                <a:cubicBezTo>
                  <a:pt x="544856" y="3719628"/>
                  <a:pt x="250141" y="3702157"/>
                  <a:pt x="0" y="3694229"/>
                </a:cubicBezTo>
                <a:cubicBezTo>
                  <a:pt x="16262" y="3542278"/>
                  <a:pt x="5103" y="3427504"/>
                  <a:pt x="0" y="3189351"/>
                </a:cubicBezTo>
                <a:cubicBezTo>
                  <a:pt x="-5103" y="2951198"/>
                  <a:pt x="9975" y="2785858"/>
                  <a:pt x="0" y="2684473"/>
                </a:cubicBezTo>
                <a:cubicBezTo>
                  <a:pt x="-9975" y="2583088"/>
                  <a:pt x="16283" y="2338550"/>
                  <a:pt x="0" y="2142653"/>
                </a:cubicBezTo>
                <a:cubicBezTo>
                  <a:pt x="-16283" y="1946756"/>
                  <a:pt x="25537" y="1785319"/>
                  <a:pt x="0" y="1600833"/>
                </a:cubicBezTo>
                <a:cubicBezTo>
                  <a:pt x="-25537" y="1416347"/>
                  <a:pt x="-11311" y="1248740"/>
                  <a:pt x="0" y="1095955"/>
                </a:cubicBezTo>
                <a:cubicBezTo>
                  <a:pt x="11311" y="943170"/>
                  <a:pt x="4903" y="340913"/>
                  <a:pt x="0" y="0"/>
                </a:cubicBezTo>
                <a:close/>
              </a:path>
            </a:pathLst>
          </a:custGeom>
          <a:solidFill>
            <a:schemeClr val="accent2">
              <a:lumMod val="60000"/>
              <a:lumOff val="40000"/>
            </a:schemeClr>
          </a:solidFill>
          <a:ln>
            <a:extLst>
              <a:ext uri="{C807C97D-BFC1-408E-A445-0C87EB9F89A2}">
                <ask:lineSketchStyleProps xmlns:ask="http://schemas.microsoft.com/office/drawing/2018/sketchyshapes" xmlns="" sd="207387376">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THẢO LUẬN NHÓM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(3 phút)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1. Chiều vận chuyển của 2 mạch trong thân cây?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2. Thành phần của dịch mạch gỗ, mạch rây?</a:t>
            </a:r>
          </a:p>
        </p:txBody>
      </p:sp>
      <p:pic>
        <p:nvPicPr>
          <p:cNvPr id="6" name="Picture 5">
            <a:extLst>
              <a:ext uri="{FF2B5EF4-FFF2-40B4-BE49-F238E27FC236}">
                <a16:creationId xmlns:a16="http://schemas.microsoft.com/office/drawing/2014/main" id="{9AF8CAF8-0DF3-A27E-7D34-5E5E00AFF56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43746" t="21464" r="15396" b="22764"/>
          <a:stretch/>
        </p:blipFill>
        <p:spPr>
          <a:xfrm>
            <a:off x="4583151" y="1300398"/>
            <a:ext cx="6351074" cy="4876565"/>
          </a:xfrm>
          <a:prstGeom prst="rect">
            <a:avLst/>
          </a:prstGeom>
        </p:spPr>
      </p:pic>
      <p:sp>
        <p:nvSpPr>
          <p:cNvPr id="8" name="TextBox 7">
            <a:extLst>
              <a:ext uri="{FF2B5EF4-FFF2-40B4-BE49-F238E27FC236}">
                <a16:creationId xmlns:a16="http://schemas.microsoft.com/office/drawing/2014/main" id="{C96ED89E-879C-E0F8-D087-F63F6FF2D677}"/>
              </a:ext>
            </a:extLst>
          </p:cNvPr>
          <p:cNvSpPr txBox="1"/>
          <p:nvPr/>
        </p:nvSpPr>
        <p:spPr>
          <a:xfrm>
            <a:off x="10558574" y="2608044"/>
            <a:ext cx="117087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Hormone</a:t>
            </a:r>
          </a:p>
        </p:txBody>
      </p:sp>
      <p:sp>
        <p:nvSpPr>
          <p:cNvPr id="11" name="TextBox 10">
            <a:extLst>
              <a:ext uri="{FF2B5EF4-FFF2-40B4-BE49-F238E27FC236}">
                <a16:creationId xmlns:a16="http://schemas.microsoft.com/office/drawing/2014/main" id="{26EB4502-C048-059E-CAA1-86B11AC0C4BD}"/>
              </a:ext>
            </a:extLst>
          </p:cNvPr>
          <p:cNvSpPr txBox="1"/>
          <p:nvPr/>
        </p:nvSpPr>
        <p:spPr>
          <a:xfrm>
            <a:off x="10644067" y="3456660"/>
            <a:ext cx="117087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Vitamin</a:t>
            </a:r>
          </a:p>
        </p:txBody>
      </p:sp>
      <p:cxnSp>
        <p:nvCxnSpPr>
          <p:cNvPr id="10" name="Straight Arrow Connector 9">
            <a:extLst>
              <a:ext uri="{FF2B5EF4-FFF2-40B4-BE49-F238E27FC236}">
                <a16:creationId xmlns:a16="http://schemas.microsoft.com/office/drawing/2014/main" id="{556E2157-B5F1-9811-6655-5943BB7B5839}"/>
              </a:ext>
            </a:extLst>
          </p:cNvPr>
          <p:cNvCxnSpPr/>
          <p:nvPr/>
        </p:nvCxnSpPr>
        <p:spPr>
          <a:xfrm flipH="1">
            <a:off x="10169912" y="2899317"/>
            <a:ext cx="474155" cy="2676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38E5CEC-C504-07B9-50F8-D1596CDF17AB}"/>
              </a:ext>
            </a:extLst>
          </p:cNvPr>
          <p:cNvCxnSpPr>
            <a:cxnSpLocks/>
            <a:stCxn id="11" idx="1"/>
          </p:cNvCxnSpPr>
          <p:nvPr/>
        </p:nvCxnSpPr>
        <p:spPr>
          <a:xfrm flipH="1">
            <a:off x="10169912" y="3641326"/>
            <a:ext cx="474155" cy="1184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3">
            <a:extLst>
              <a:ext uri="{FF2B5EF4-FFF2-40B4-BE49-F238E27FC236}">
                <a16:creationId xmlns:a16="http://schemas.microsoft.com/office/drawing/2014/main" id="{7033ED83-5BC4-38AB-9CA3-2ECEFDD2CC5F}"/>
              </a:ext>
            </a:extLst>
          </p:cNvPr>
          <p:cNvSpPr>
            <a:spLocks noGrp="1"/>
          </p:cNvSpPr>
          <p:nvPr>
            <p:ph type="title"/>
          </p:nvPr>
        </p:nvSpPr>
        <p:spPr>
          <a:xfrm>
            <a:off x="713906" y="376710"/>
            <a:ext cx="10515600" cy="1325563"/>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Calibri" panose="020F0502020204030204"/>
                <a:ea typeface="+mn-ea"/>
                <a:cs typeface="+mn-cs"/>
              </a:rPr>
              <a:t>b. </a:t>
            </a:r>
            <a:r>
              <a:rPr kumimoji="0" lang="en-US" sz="2800" b="1" i="0" u="none" strike="noStrike" kern="1200" cap="none" spc="0" normalizeH="0" baseline="0" noProof="0" dirty="0" err="1" smtClean="0">
                <a:ln>
                  <a:noFill/>
                </a:ln>
                <a:solidFill>
                  <a:prstClr val="white"/>
                </a:solidFill>
                <a:effectLst/>
                <a:uLnTx/>
                <a:uFillTx/>
                <a:latin typeface="Calibri" panose="020F0502020204030204"/>
                <a:ea typeface="+mn-ea"/>
                <a:cs typeface="+mn-cs"/>
              </a:rPr>
              <a:t>Tìm</a:t>
            </a:r>
            <a:r>
              <a:rPr kumimoji="0" lang="en-US" sz="2800" b="1" i="0" u="none" strike="noStrike" kern="1200" cap="none" spc="0" normalizeH="0" baseline="0" noProof="0" dirty="0" smtClean="0">
                <a:ln>
                  <a:noFill/>
                </a:ln>
                <a:solidFill>
                  <a:prstClr val="white"/>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hiểu</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quá</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trình</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vận</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chuyển</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các</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chất</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1" i="0" u="none" strike="noStrike" kern="1200" cap="none" spc="0" normalizeH="0" baseline="0" noProof="0" dirty="0" err="1" smtClean="0">
                <a:ln>
                  <a:noFill/>
                </a:ln>
                <a:solidFill>
                  <a:prstClr val="white"/>
                </a:solidFill>
                <a:effectLst/>
                <a:uLnTx/>
                <a:uFillTx/>
                <a:latin typeface="Calibri" panose="020F0502020204030204"/>
                <a:ea typeface="+mn-ea"/>
                <a:cs typeface="+mn-cs"/>
              </a:rPr>
              <a:t>trong</a:t>
            </a:r>
            <a:r>
              <a:rPr lang="en-US" sz="2800" b="1" dirty="0">
                <a:solidFill>
                  <a:prstClr val="white"/>
                </a:solidFill>
                <a:latin typeface="Calibri" panose="020F0502020204030204"/>
              </a:rPr>
              <a:t> </a:t>
            </a:r>
            <a:r>
              <a:rPr lang="en-US" sz="2800" b="1" dirty="0" err="1" smtClean="0">
                <a:solidFill>
                  <a:prstClr val="white"/>
                </a:solidFill>
                <a:latin typeface="Calibri" panose="020F0502020204030204"/>
              </a:rPr>
              <a:t>mạch</a:t>
            </a:r>
            <a:r>
              <a:rPr lang="en-US" sz="2800" b="1" dirty="0" smtClean="0">
                <a:solidFill>
                  <a:prstClr val="white"/>
                </a:solidFill>
                <a:latin typeface="Calibri" panose="020F0502020204030204"/>
              </a:rPr>
              <a:t> </a:t>
            </a:r>
            <a:r>
              <a:rPr lang="en-US" sz="2800" b="1" dirty="0" err="1" smtClean="0">
                <a:solidFill>
                  <a:prstClr val="white"/>
                </a:solidFill>
                <a:latin typeface="Calibri" panose="020F0502020204030204"/>
              </a:rPr>
              <a:t>gỗ</a:t>
            </a:r>
            <a:r>
              <a:rPr lang="en-US" sz="2800" b="1" dirty="0" smtClean="0">
                <a:solidFill>
                  <a:prstClr val="white"/>
                </a:solidFill>
                <a:latin typeface="Calibri" panose="020F0502020204030204"/>
              </a:rPr>
              <a:t> </a:t>
            </a:r>
            <a:r>
              <a:rPr lang="en-US" sz="2800" b="1" dirty="0" err="1" smtClean="0">
                <a:solidFill>
                  <a:prstClr val="white"/>
                </a:solidFill>
                <a:latin typeface="Calibri" panose="020F0502020204030204"/>
              </a:rPr>
              <a:t>và</a:t>
            </a:r>
            <a:r>
              <a:rPr lang="en-US" sz="2800" b="1" dirty="0" smtClean="0">
                <a:solidFill>
                  <a:prstClr val="white"/>
                </a:solidFill>
                <a:latin typeface="Calibri" panose="020F0502020204030204"/>
              </a:rPr>
              <a:t> </a:t>
            </a:r>
            <a:r>
              <a:rPr lang="en-US" sz="2800" b="1" dirty="0" err="1" smtClean="0">
                <a:solidFill>
                  <a:prstClr val="white"/>
                </a:solidFill>
                <a:latin typeface="Calibri" panose="020F0502020204030204"/>
              </a:rPr>
              <a:t>mạch</a:t>
            </a:r>
            <a:r>
              <a:rPr lang="en-US" sz="2800" b="1" dirty="0" smtClean="0">
                <a:solidFill>
                  <a:prstClr val="white"/>
                </a:solidFill>
                <a:latin typeface="Calibri" panose="020F0502020204030204"/>
              </a:rPr>
              <a:t> </a:t>
            </a:r>
            <a:r>
              <a:rPr lang="en-US" sz="2800" b="1" dirty="0" err="1" smtClean="0">
                <a:solidFill>
                  <a:prstClr val="white"/>
                </a:solidFill>
                <a:latin typeface="Calibri" panose="020F0502020204030204"/>
              </a:rPr>
              <a:t>rây</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96492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B74CF-02AF-B930-D4A9-15BD8C9D0AE0}"/>
              </a:ext>
            </a:extLst>
          </p:cNvPr>
          <p:cNvSpPr>
            <a:spLocks noGrp="1"/>
          </p:cNvSpPr>
          <p:nvPr>
            <p:ph type="title"/>
          </p:nvPr>
        </p:nvSpPr>
        <p:spPr/>
        <p:txBody>
          <a:bodyPr/>
          <a:lstStyle/>
          <a:p>
            <a:endParaRPr lang="en-US"/>
          </a:p>
        </p:txBody>
      </p:sp>
      <p:sp>
        <p:nvSpPr>
          <p:cNvPr id="4" name="Rectangle: Rounded Corners 3">
            <a:extLst>
              <a:ext uri="{FF2B5EF4-FFF2-40B4-BE49-F238E27FC236}">
                <a16:creationId xmlns:a16="http://schemas.microsoft.com/office/drawing/2014/main" id="{7033ED83-5BC4-38AB-9CA3-2ECEFDD2CC5F}"/>
              </a:ext>
            </a:extLst>
          </p:cNvPr>
          <p:cNvSpPr/>
          <p:nvPr/>
        </p:nvSpPr>
        <p:spPr>
          <a:xfrm>
            <a:off x="340212" y="482149"/>
            <a:ext cx="11825177" cy="78094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Calibri" panose="020F0502020204030204"/>
                <a:ea typeface="+mn-ea"/>
                <a:cs typeface="+mn-cs"/>
              </a:rPr>
              <a:t>b. </a:t>
            </a:r>
            <a:r>
              <a:rPr kumimoji="0" lang="en-US" sz="2800" b="1" i="0" u="none" strike="noStrike" kern="1200" cap="none" spc="0" normalizeH="0" baseline="0" noProof="0" dirty="0" err="1" smtClean="0">
                <a:ln>
                  <a:noFill/>
                </a:ln>
                <a:solidFill>
                  <a:prstClr val="white"/>
                </a:solidFill>
                <a:effectLst/>
                <a:uLnTx/>
                <a:uFillTx/>
                <a:latin typeface="Calibri" panose="020F0502020204030204"/>
                <a:ea typeface="+mn-ea"/>
                <a:cs typeface="+mn-cs"/>
              </a:rPr>
              <a:t>Tìm</a:t>
            </a:r>
            <a:r>
              <a:rPr kumimoji="0" lang="en-US" sz="2800" b="1" i="0" u="none" strike="noStrike" kern="1200" cap="none" spc="0" normalizeH="0" baseline="0" noProof="0" dirty="0" smtClean="0">
                <a:ln>
                  <a:noFill/>
                </a:ln>
                <a:solidFill>
                  <a:prstClr val="white"/>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hiểu</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quá</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trình</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vận</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chuyển</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các</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chất</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1" i="0" u="none" strike="noStrike" kern="1200" cap="none" spc="0" normalizeH="0" baseline="0" noProof="0" dirty="0" err="1" smtClean="0">
                <a:ln>
                  <a:noFill/>
                </a:ln>
                <a:solidFill>
                  <a:prstClr val="white"/>
                </a:solidFill>
                <a:effectLst/>
                <a:uLnTx/>
                <a:uFillTx/>
                <a:latin typeface="Calibri" panose="020F0502020204030204"/>
                <a:ea typeface="+mn-ea"/>
                <a:cs typeface="+mn-cs"/>
              </a:rPr>
              <a:t>trong</a:t>
            </a:r>
            <a:r>
              <a:rPr lang="en-US" sz="2800" b="1" dirty="0">
                <a:solidFill>
                  <a:prstClr val="white"/>
                </a:solidFill>
                <a:latin typeface="Calibri" panose="020F0502020204030204"/>
              </a:rPr>
              <a:t> </a:t>
            </a:r>
            <a:r>
              <a:rPr lang="en-US" sz="2800" b="1" dirty="0" err="1" smtClean="0">
                <a:solidFill>
                  <a:prstClr val="white"/>
                </a:solidFill>
                <a:latin typeface="Calibri" panose="020F0502020204030204"/>
              </a:rPr>
              <a:t>mạch</a:t>
            </a:r>
            <a:r>
              <a:rPr lang="en-US" sz="2800" b="1" dirty="0" smtClean="0">
                <a:solidFill>
                  <a:prstClr val="white"/>
                </a:solidFill>
                <a:latin typeface="Calibri" panose="020F0502020204030204"/>
              </a:rPr>
              <a:t> </a:t>
            </a:r>
            <a:r>
              <a:rPr lang="en-US" sz="2800" b="1" dirty="0" err="1" smtClean="0">
                <a:solidFill>
                  <a:prstClr val="white"/>
                </a:solidFill>
                <a:latin typeface="Calibri" panose="020F0502020204030204"/>
              </a:rPr>
              <a:t>gỗ</a:t>
            </a:r>
            <a:r>
              <a:rPr lang="en-US" sz="2800" b="1" dirty="0" smtClean="0">
                <a:solidFill>
                  <a:prstClr val="white"/>
                </a:solidFill>
                <a:latin typeface="Calibri" panose="020F0502020204030204"/>
              </a:rPr>
              <a:t> </a:t>
            </a:r>
            <a:r>
              <a:rPr lang="en-US" sz="2800" b="1" dirty="0" err="1" smtClean="0">
                <a:solidFill>
                  <a:prstClr val="white"/>
                </a:solidFill>
                <a:latin typeface="Calibri" panose="020F0502020204030204"/>
              </a:rPr>
              <a:t>và</a:t>
            </a:r>
            <a:r>
              <a:rPr lang="en-US" sz="2800" b="1" dirty="0" smtClean="0">
                <a:solidFill>
                  <a:prstClr val="white"/>
                </a:solidFill>
                <a:latin typeface="Calibri" panose="020F0502020204030204"/>
              </a:rPr>
              <a:t> </a:t>
            </a:r>
            <a:r>
              <a:rPr lang="en-US" sz="2800" b="1" dirty="0" err="1" smtClean="0">
                <a:solidFill>
                  <a:prstClr val="white"/>
                </a:solidFill>
                <a:latin typeface="Calibri" panose="020F0502020204030204"/>
              </a:rPr>
              <a:t>mạch</a:t>
            </a:r>
            <a:r>
              <a:rPr lang="en-US" sz="2800" b="1" dirty="0" smtClean="0">
                <a:solidFill>
                  <a:prstClr val="white"/>
                </a:solidFill>
                <a:latin typeface="Calibri" panose="020F0502020204030204"/>
              </a:rPr>
              <a:t> </a:t>
            </a:r>
            <a:r>
              <a:rPr lang="en-US" sz="2800" b="1" dirty="0" err="1" smtClean="0">
                <a:solidFill>
                  <a:prstClr val="white"/>
                </a:solidFill>
                <a:latin typeface="Calibri" panose="020F0502020204030204"/>
              </a:rPr>
              <a:t>rây</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14CCC09-3257-335F-7C8B-F2F0CD154FF2}"/>
              </a:ext>
            </a:extLst>
          </p:cNvPr>
          <p:cNvSpPr/>
          <p:nvPr/>
        </p:nvSpPr>
        <p:spPr>
          <a:xfrm>
            <a:off x="130246" y="1300398"/>
            <a:ext cx="5058440" cy="5291788"/>
          </a:xfrm>
          <a:custGeom>
            <a:avLst/>
            <a:gdLst>
              <a:gd name="connsiteX0" fmla="*/ 0 w 5058440"/>
              <a:gd name="connsiteY0" fmla="*/ 0 h 5291788"/>
              <a:gd name="connsiteX1" fmla="*/ 511464 w 5058440"/>
              <a:gd name="connsiteY1" fmla="*/ 0 h 5291788"/>
              <a:gd name="connsiteX2" fmla="*/ 1124098 w 5058440"/>
              <a:gd name="connsiteY2" fmla="*/ 0 h 5291788"/>
              <a:gd name="connsiteX3" fmla="*/ 1686147 w 5058440"/>
              <a:gd name="connsiteY3" fmla="*/ 0 h 5291788"/>
              <a:gd name="connsiteX4" fmla="*/ 2248196 w 5058440"/>
              <a:gd name="connsiteY4" fmla="*/ 0 h 5291788"/>
              <a:gd name="connsiteX5" fmla="*/ 2810244 w 5058440"/>
              <a:gd name="connsiteY5" fmla="*/ 0 h 5291788"/>
              <a:gd name="connsiteX6" fmla="*/ 3321709 w 5058440"/>
              <a:gd name="connsiteY6" fmla="*/ 0 h 5291788"/>
              <a:gd name="connsiteX7" fmla="*/ 3782589 w 5058440"/>
              <a:gd name="connsiteY7" fmla="*/ 0 h 5291788"/>
              <a:gd name="connsiteX8" fmla="*/ 4294054 w 5058440"/>
              <a:gd name="connsiteY8" fmla="*/ 0 h 5291788"/>
              <a:gd name="connsiteX9" fmla="*/ 5058440 w 5058440"/>
              <a:gd name="connsiteY9" fmla="*/ 0 h 5291788"/>
              <a:gd name="connsiteX10" fmla="*/ 5058440 w 5058440"/>
              <a:gd name="connsiteY10" fmla="*/ 482141 h 5291788"/>
              <a:gd name="connsiteX11" fmla="*/ 5058440 w 5058440"/>
              <a:gd name="connsiteY11" fmla="*/ 1175953 h 5291788"/>
              <a:gd name="connsiteX12" fmla="*/ 5058440 w 5058440"/>
              <a:gd name="connsiteY12" fmla="*/ 1605176 h 5291788"/>
              <a:gd name="connsiteX13" fmla="*/ 5058440 w 5058440"/>
              <a:gd name="connsiteY13" fmla="*/ 2193152 h 5291788"/>
              <a:gd name="connsiteX14" fmla="*/ 5058440 w 5058440"/>
              <a:gd name="connsiteY14" fmla="*/ 2886964 h 5291788"/>
              <a:gd name="connsiteX15" fmla="*/ 5058440 w 5058440"/>
              <a:gd name="connsiteY15" fmla="*/ 3580777 h 5291788"/>
              <a:gd name="connsiteX16" fmla="*/ 5058440 w 5058440"/>
              <a:gd name="connsiteY16" fmla="*/ 4274589 h 5291788"/>
              <a:gd name="connsiteX17" fmla="*/ 5058440 w 5058440"/>
              <a:gd name="connsiteY17" fmla="*/ 5291788 h 5291788"/>
              <a:gd name="connsiteX18" fmla="*/ 4597560 w 5058440"/>
              <a:gd name="connsiteY18" fmla="*/ 5291788 h 5291788"/>
              <a:gd name="connsiteX19" fmla="*/ 4136680 w 5058440"/>
              <a:gd name="connsiteY19" fmla="*/ 5291788 h 5291788"/>
              <a:gd name="connsiteX20" fmla="*/ 3524047 w 5058440"/>
              <a:gd name="connsiteY20" fmla="*/ 5291788 h 5291788"/>
              <a:gd name="connsiteX21" fmla="*/ 3063166 w 5058440"/>
              <a:gd name="connsiteY21" fmla="*/ 5291788 h 5291788"/>
              <a:gd name="connsiteX22" fmla="*/ 2551702 w 5058440"/>
              <a:gd name="connsiteY22" fmla="*/ 5291788 h 5291788"/>
              <a:gd name="connsiteX23" fmla="*/ 1939069 w 5058440"/>
              <a:gd name="connsiteY23" fmla="*/ 5291788 h 5291788"/>
              <a:gd name="connsiteX24" fmla="*/ 1427604 w 5058440"/>
              <a:gd name="connsiteY24" fmla="*/ 5291788 h 5291788"/>
              <a:gd name="connsiteX25" fmla="*/ 1017308 w 5058440"/>
              <a:gd name="connsiteY25" fmla="*/ 5291788 h 5291788"/>
              <a:gd name="connsiteX26" fmla="*/ 607013 w 5058440"/>
              <a:gd name="connsiteY26" fmla="*/ 5291788 h 5291788"/>
              <a:gd name="connsiteX27" fmla="*/ 0 w 5058440"/>
              <a:gd name="connsiteY27" fmla="*/ 5291788 h 5291788"/>
              <a:gd name="connsiteX28" fmla="*/ 0 w 5058440"/>
              <a:gd name="connsiteY28" fmla="*/ 4809647 h 5291788"/>
              <a:gd name="connsiteX29" fmla="*/ 0 w 5058440"/>
              <a:gd name="connsiteY29" fmla="*/ 4221671 h 5291788"/>
              <a:gd name="connsiteX30" fmla="*/ 0 w 5058440"/>
              <a:gd name="connsiteY30" fmla="*/ 3633694 h 5291788"/>
              <a:gd name="connsiteX31" fmla="*/ 0 w 5058440"/>
              <a:gd name="connsiteY31" fmla="*/ 3098636 h 5291788"/>
              <a:gd name="connsiteX32" fmla="*/ 0 w 5058440"/>
              <a:gd name="connsiteY32" fmla="*/ 2457742 h 5291788"/>
              <a:gd name="connsiteX33" fmla="*/ 0 w 5058440"/>
              <a:gd name="connsiteY33" fmla="*/ 1763929 h 5291788"/>
              <a:gd name="connsiteX34" fmla="*/ 0 w 5058440"/>
              <a:gd name="connsiteY34" fmla="*/ 1070117 h 5291788"/>
              <a:gd name="connsiteX35" fmla="*/ 0 w 5058440"/>
              <a:gd name="connsiteY35" fmla="*/ 0 h 529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58440" h="5291788" fill="none" extrusionOk="0">
                <a:moveTo>
                  <a:pt x="0" y="0"/>
                </a:moveTo>
                <a:cubicBezTo>
                  <a:pt x="235570" y="-34919"/>
                  <a:pt x="364871" y="59216"/>
                  <a:pt x="511464" y="0"/>
                </a:cubicBezTo>
                <a:cubicBezTo>
                  <a:pt x="658057" y="-59216"/>
                  <a:pt x="941988" y="2565"/>
                  <a:pt x="1124098" y="0"/>
                </a:cubicBezTo>
                <a:cubicBezTo>
                  <a:pt x="1306208" y="-2565"/>
                  <a:pt x="1548663" y="38022"/>
                  <a:pt x="1686147" y="0"/>
                </a:cubicBezTo>
                <a:cubicBezTo>
                  <a:pt x="1823631" y="-38022"/>
                  <a:pt x="1999794" y="20063"/>
                  <a:pt x="2248196" y="0"/>
                </a:cubicBezTo>
                <a:cubicBezTo>
                  <a:pt x="2496598" y="-20063"/>
                  <a:pt x="2608995" y="63400"/>
                  <a:pt x="2810244" y="0"/>
                </a:cubicBezTo>
                <a:cubicBezTo>
                  <a:pt x="3011493" y="-63400"/>
                  <a:pt x="3167095" y="2341"/>
                  <a:pt x="3321709" y="0"/>
                </a:cubicBezTo>
                <a:cubicBezTo>
                  <a:pt x="3476324" y="-2341"/>
                  <a:pt x="3649121" y="36871"/>
                  <a:pt x="3782589" y="0"/>
                </a:cubicBezTo>
                <a:cubicBezTo>
                  <a:pt x="3916057" y="-36871"/>
                  <a:pt x="4132331" y="27424"/>
                  <a:pt x="4294054" y="0"/>
                </a:cubicBezTo>
                <a:cubicBezTo>
                  <a:pt x="4455777" y="-27424"/>
                  <a:pt x="4872338" y="55371"/>
                  <a:pt x="5058440" y="0"/>
                </a:cubicBezTo>
                <a:cubicBezTo>
                  <a:pt x="5067477" y="105500"/>
                  <a:pt x="5003133" y="371106"/>
                  <a:pt x="5058440" y="482141"/>
                </a:cubicBezTo>
                <a:cubicBezTo>
                  <a:pt x="5113747" y="593176"/>
                  <a:pt x="5035875" y="898283"/>
                  <a:pt x="5058440" y="1175953"/>
                </a:cubicBezTo>
                <a:cubicBezTo>
                  <a:pt x="5081005" y="1453623"/>
                  <a:pt x="5013997" y="1430222"/>
                  <a:pt x="5058440" y="1605176"/>
                </a:cubicBezTo>
                <a:cubicBezTo>
                  <a:pt x="5102883" y="1780130"/>
                  <a:pt x="5049620" y="2051267"/>
                  <a:pt x="5058440" y="2193152"/>
                </a:cubicBezTo>
                <a:cubicBezTo>
                  <a:pt x="5067260" y="2335037"/>
                  <a:pt x="4980696" y="2717718"/>
                  <a:pt x="5058440" y="2886964"/>
                </a:cubicBezTo>
                <a:cubicBezTo>
                  <a:pt x="5136184" y="3056210"/>
                  <a:pt x="5004933" y="3249925"/>
                  <a:pt x="5058440" y="3580777"/>
                </a:cubicBezTo>
                <a:cubicBezTo>
                  <a:pt x="5111947" y="3911629"/>
                  <a:pt x="4994428" y="4131461"/>
                  <a:pt x="5058440" y="4274589"/>
                </a:cubicBezTo>
                <a:cubicBezTo>
                  <a:pt x="5122452" y="4417717"/>
                  <a:pt x="5007410" y="4964838"/>
                  <a:pt x="5058440" y="5291788"/>
                </a:cubicBezTo>
                <a:cubicBezTo>
                  <a:pt x="4910418" y="5316479"/>
                  <a:pt x="4775436" y="5275301"/>
                  <a:pt x="4597560" y="5291788"/>
                </a:cubicBezTo>
                <a:cubicBezTo>
                  <a:pt x="4419684" y="5308275"/>
                  <a:pt x="4269102" y="5277771"/>
                  <a:pt x="4136680" y="5291788"/>
                </a:cubicBezTo>
                <a:cubicBezTo>
                  <a:pt x="4004258" y="5305805"/>
                  <a:pt x="3685387" y="5242601"/>
                  <a:pt x="3524047" y="5291788"/>
                </a:cubicBezTo>
                <a:cubicBezTo>
                  <a:pt x="3362707" y="5340975"/>
                  <a:pt x="3179973" y="5275809"/>
                  <a:pt x="3063166" y="5291788"/>
                </a:cubicBezTo>
                <a:cubicBezTo>
                  <a:pt x="2946359" y="5307767"/>
                  <a:pt x="2696671" y="5278572"/>
                  <a:pt x="2551702" y="5291788"/>
                </a:cubicBezTo>
                <a:cubicBezTo>
                  <a:pt x="2406733" y="5305004"/>
                  <a:pt x="2123200" y="5281184"/>
                  <a:pt x="1939069" y="5291788"/>
                </a:cubicBezTo>
                <a:cubicBezTo>
                  <a:pt x="1754938" y="5302392"/>
                  <a:pt x="1541489" y="5232977"/>
                  <a:pt x="1427604" y="5291788"/>
                </a:cubicBezTo>
                <a:cubicBezTo>
                  <a:pt x="1313720" y="5350599"/>
                  <a:pt x="1142810" y="5263855"/>
                  <a:pt x="1017308" y="5291788"/>
                </a:cubicBezTo>
                <a:cubicBezTo>
                  <a:pt x="891806" y="5319721"/>
                  <a:pt x="709013" y="5287795"/>
                  <a:pt x="607013" y="5291788"/>
                </a:cubicBezTo>
                <a:cubicBezTo>
                  <a:pt x="505014" y="5295781"/>
                  <a:pt x="267801" y="5235960"/>
                  <a:pt x="0" y="5291788"/>
                </a:cubicBezTo>
                <a:cubicBezTo>
                  <a:pt x="-56795" y="5139685"/>
                  <a:pt x="1305" y="5046691"/>
                  <a:pt x="0" y="4809647"/>
                </a:cubicBezTo>
                <a:cubicBezTo>
                  <a:pt x="-1305" y="4572603"/>
                  <a:pt x="41985" y="4431986"/>
                  <a:pt x="0" y="4221671"/>
                </a:cubicBezTo>
                <a:cubicBezTo>
                  <a:pt x="-41985" y="4011356"/>
                  <a:pt x="50921" y="3904407"/>
                  <a:pt x="0" y="3633694"/>
                </a:cubicBezTo>
                <a:cubicBezTo>
                  <a:pt x="-50921" y="3362981"/>
                  <a:pt x="35640" y="3277826"/>
                  <a:pt x="0" y="3098636"/>
                </a:cubicBezTo>
                <a:cubicBezTo>
                  <a:pt x="-35640" y="2919446"/>
                  <a:pt x="65460" y="2640522"/>
                  <a:pt x="0" y="2457742"/>
                </a:cubicBezTo>
                <a:cubicBezTo>
                  <a:pt x="-65460" y="2274962"/>
                  <a:pt x="36702" y="2103180"/>
                  <a:pt x="0" y="1763929"/>
                </a:cubicBezTo>
                <a:cubicBezTo>
                  <a:pt x="-36702" y="1424678"/>
                  <a:pt x="65787" y="1312637"/>
                  <a:pt x="0" y="1070117"/>
                </a:cubicBezTo>
                <a:cubicBezTo>
                  <a:pt x="-65787" y="827597"/>
                  <a:pt x="47387" y="448547"/>
                  <a:pt x="0" y="0"/>
                </a:cubicBezTo>
                <a:close/>
              </a:path>
              <a:path w="5058440" h="5291788" stroke="0" extrusionOk="0">
                <a:moveTo>
                  <a:pt x="0" y="0"/>
                </a:moveTo>
                <a:cubicBezTo>
                  <a:pt x="274714" y="-18572"/>
                  <a:pt x="363101" y="51974"/>
                  <a:pt x="562049" y="0"/>
                </a:cubicBezTo>
                <a:cubicBezTo>
                  <a:pt x="760997" y="-51974"/>
                  <a:pt x="847229" y="9904"/>
                  <a:pt x="1073513" y="0"/>
                </a:cubicBezTo>
                <a:cubicBezTo>
                  <a:pt x="1299797" y="-9904"/>
                  <a:pt x="1359020" y="35028"/>
                  <a:pt x="1483809" y="0"/>
                </a:cubicBezTo>
                <a:cubicBezTo>
                  <a:pt x="1608598" y="-35028"/>
                  <a:pt x="1711654" y="29210"/>
                  <a:pt x="1894105" y="0"/>
                </a:cubicBezTo>
                <a:cubicBezTo>
                  <a:pt x="2076556" y="-29210"/>
                  <a:pt x="2381619" y="28878"/>
                  <a:pt x="2506738" y="0"/>
                </a:cubicBezTo>
                <a:cubicBezTo>
                  <a:pt x="2631857" y="-28878"/>
                  <a:pt x="2761930" y="23995"/>
                  <a:pt x="2917034" y="0"/>
                </a:cubicBezTo>
                <a:cubicBezTo>
                  <a:pt x="3072138" y="-23995"/>
                  <a:pt x="3381838" y="67105"/>
                  <a:pt x="3580251" y="0"/>
                </a:cubicBezTo>
                <a:cubicBezTo>
                  <a:pt x="3778664" y="-67105"/>
                  <a:pt x="4058252" y="39347"/>
                  <a:pt x="4192885" y="0"/>
                </a:cubicBezTo>
                <a:cubicBezTo>
                  <a:pt x="4327518" y="-39347"/>
                  <a:pt x="4666163" y="101726"/>
                  <a:pt x="5058440" y="0"/>
                </a:cubicBezTo>
                <a:cubicBezTo>
                  <a:pt x="5082181" y="197392"/>
                  <a:pt x="5019991" y="231223"/>
                  <a:pt x="5058440" y="429223"/>
                </a:cubicBezTo>
                <a:cubicBezTo>
                  <a:pt x="5096889" y="627223"/>
                  <a:pt x="4994290" y="705360"/>
                  <a:pt x="5058440" y="964281"/>
                </a:cubicBezTo>
                <a:cubicBezTo>
                  <a:pt x="5122590" y="1223202"/>
                  <a:pt x="5055304" y="1356480"/>
                  <a:pt x="5058440" y="1552258"/>
                </a:cubicBezTo>
                <a:cubicBezTo>
                  <a:pt x="5061576" y="1748036"/>
                  <a:pt x="5029692" y="1884347"/>
                  <a:pt x="5058440" y="2140234"/>
                </a:cubicBezTo>
                <a:cubicBezTo>
                  <a:pt x="5087188" y="2396121"/>
                  <a:pt x="5058181" y="2465248"/>
                  <a:pt x="5058440" y="2728211"/>
                </a:cubicBezTo>
                <a:cubicBezTo>
                  <a:pt x="5058699" y="2991174"/>
                  <a:pt x="4998963" y="3213028"/>
                  <a:pt x="5058440" y="3422023"/>
                </a:cubicBezTo>
                <a:cubicBezTo>
                  <a:pt x="5117917" y="3631018"/>
                  <a:pt x="5055298" y="3675714"/>
                  <a:pt x="5058440" y="3904164"/>
                </a:cubicBezTo>
                <a:cubicBezTo>
                  <a:pt x="5061582" y="4132614"/>
                  <a:pt x="5011273" y="4148186"/>
                  <a:pt x="5058440" y="4386304"/>
                </a:cubicBezTo>
                <a:cubicBezTo>
                  <a:pt x="5105607" y="4624422"/>
                  <a:pt x="4994294" y="4964659"/>
                  <a:pt x="5058440" y="5291788"/>
                </a:cubicBezTo>
                <a:cubicBezTo>
                  <a:pt x="4890496" y="5343471"/>
                  <a:pt x="4773832" y="5291590"/>
                  <a:pt x="4597560" y="5291788"/>
                </a:cubicBezTo>
                <a:cubicBezTo>
                  <a:pt x="4421288" y="5291986"/>
                  <a:pt x="4252049" y="5276223"/>
                  <a:pt x="4136680" y="5291788"/>
                </a:cubicBezTo>
                <a:cubicBezTo>
                  <a:pt x="4021311" y="5307353"/>
                  <a:pt x="3750273" y="5284156"/>
                  <a:pt x="3574631" y="5291788"/>
                </a:cubicBezTo>
                <a:cubicBezTo>
                  <a:pt x="3398989" y="5299420"/>
                  <a:pt x="3196597" y="5257954"/>
                  <a:pt x="2911413" y="5291788"/>
                </a:cubicBezTo>
                <a:cubicBezTo>
                  <a:pt x="2626229" y="5325622"/>
                  <a:pt x="2456416" y="5269686"/>
                  <a:pt x="2248196" y="5291788"/>
                </a:cubicBezTo>
                <a:cubicBezTo>
                  <a:pt x="2039976" y="5313890"/>
                  <a:pt x="1728562" y="5229982"/>
                  <a:pt x="1584978" y="5291788"/>
                </a:cubicBezTo>
                <a:cubicBezTo>
                  <a:pt x="1441394" y="5353594"/>
                  <a:pt x="1232273" y="5249146"/>
                  <a:pt x="1073513" y="5291788"/>
                </a:cubicBezTo>
                <a:cubicBezTo>
                  <a:pt x="914754" y="5334430"/>
                  <a:pt x="216408" y="5280782"/>
                  <a:pt x="0" y="5291788"/>
                </a:cubicBezTo>
                <a:cubicBezTo>
                  <a:pt x="-19516" y="5146967"/>
                  <a:pt x="2145" y="5052285"/>
                  <a:pt x="0" y="4862565"/>
                </a:cubicBezTo>
                <a:cubicBezTo>
                  <a:pt x="-2145" y="4672845"/>
                  <a:pt x="2039" y="4511325"/>
                  <a:pt x="0" y="4380425"/>
                </a:cubicBezTo>
                <a:cubicBezTo>
                  <a:pt x="-2039" y="4249525"/>
                  <a:pt x="14363" y="3834686"/>
                  <a:pt x="0" y="3686612"/>
                </a:cubicBezTo>
                <a:cubicBezTo>
                  <a:pt x="-14363" y="3538538"/>
                  <a:pt x="16429" y="3412066"/>
                  <a:pt x="0" y="3257390"/>
                </a:cubicBezTo>
                <a:cubicBezTo>
                  <a:pt x="-16429" y="3102714"/>
                  <a:pt x="69979" y="2711038"/>
                  <a:pt x="0" y="2563577"/>
                </a:cubicBezTo>
                <a:cubicBezTo>
                  <a:pt x="-69979" y="2416116"/>
                  <a:pt x="53044" y="2152139"/>
                  <a:pt x="0" y="1975601"/>
                </a:cubicBezTo>
                <a:cubicBezTo>
                  <a:pt x="-53044" y="1799063"/>
                  <a:pt x="21041" y="1574304"/>
                  <a:pt x="0" y="1440542"/>
                </a:cubicBezTo>
                <a:cubicBezTo>
                  <a:pt x="-21041" y="1306780"/>
                  <a:pt x="7201" y="1118965"/>
                  <a:pt x="0" y="799648"/>
                </a:cubicBezTo>
                <a:cubicBezTo>
                  <a:pt x="-7201" y="480331"/>
                  <a:pt x="75504" y="310093"/>
                  <a:pt x="0" y="0"/>
                </a:cubicBezTo>
                <a:close/>
              </a:path>
            </a:pathLst>
          </a:custGeom>
          <a:solidFill>
            <a:schemeClr val="accent2">
              <a:lumMod val="60000"/>
              <a:lumOff val="40000"/>
            </a:schemeClr>
          </a:solidFill>
          <a:ln>
            <a:extLst>
              <a:ext uri="{C807C97D-BFC1-408E-A445-0C87EB9F89A2}">
                <ask:lineSketchStyleProps xmlns:ask="http://schemas.microsoft.com/office/drawing/2018/sketchyshapes" xmlns="" sd="20738737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Chiều</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vận</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chuyển</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của</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2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mạch</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trong</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thân</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cây</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Mạch</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gỗ</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vận</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chuyển</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chất</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từ</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rễ</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sym typeface="Wingdings" panose="05000000000000000000" pitchFamily="2" charset="2"/>
              </a:rPr>
              <a:t>thân</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 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sym typeface="Wingdings" panose="05000000000000000000" pitchFamily="2" charset="2"/>
              </a:rPr>
              <a:t>lá</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sym typeface="Wingdings" panose="05000000000000000000" pitchFamily="2" charset="2"/>
              </a:rPr>
              <a:t>chiều</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sym typeface="Wingdings" panose="05000000000000000000" pitchFamily="2" charset="2"/>
              </a:rPr>
              <a:t>đi</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sym typeface="Wingdings" panose="05000000000000000000" pitchFamily="2" charset="2"/>
              </a:rPr>
              <a:t>lên</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sym typeface="Wingdings" panose="05000000000000000000" pitchFamily="2" charset="2"/>
              </a:rPr>
              <a:t>Mạch</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sym typeface="Wingdings" panose="05000000000000000000" pitchFamily="2" charset="2"/>
              </a:rPr>
              <a:t>rây</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sym typeface="Wingdings" panose="05000000000000000000" pitchFamily="2" charset="2"/>
              </a:rPr>
              <a:t>vận</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sym typeface="Wingdings" panose="05000000000000000000" pitchFamily="2" charset="2"/>
              </a:rPr>
              <a:t>chuyển</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sym typeface="Wingdings" panose="05000000000000000000" pitchFamily="2" charset="2"/>
              </a:rPr>
              <a:t>các</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sym typeface="Wingdings" panose="05000000000000000000" pitchFamily="2" charset="2"/>
              </a:rPr>
              <a:t>chất</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sym typeface="Wingdings" panose="05000000000000000000" pitchFamily="2" charset="2"/>
              </a:rPr>
              <a:t>từ</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sym typeface="Wingdings" panose="05000000000000000000" pitchFamily="2" charset="2"/>
              </a:rPr>
              <a:t>lá</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 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sym typeface="Wingdings" panose="05000000000000000000" pitchFamily="2" charset="2"/>
              </a:rPr>
              <a:t>thân</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sym typeface="Wingdings" panose="05000000000000000000" pitchFamily="2" charset="2"/>
              </a:rPr>
              <a:t>rễ</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sym typeface="Wingdings" panose="05000000000000000000" pitchFamily="2" charset="2"/>
              </a:rPr>
              <a:t>chiều</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sym typeface="Wingdings" panose="05000000000000000000" pitchFamily="2" charset="2"/>
              </a:rPr>
              <a:t>đi</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sym typeface="Wingdings" panose="05000000000000000000" pitchFamily="2" charset="2"/>
              </a:rPr>
              <a:t>xuống</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2. </a:t>
            </a:r>
            <a:r>
              <a:rPr kumimoji="0" lang="en-US" sz="2400" b="0" i="0" u="none" strike="noStrike" kern="1200" cap="none" spc="0" normalizeH="0" baseline="0" noProof="0" dirty="0" err="1" smtClean="0">
                <a:ln>
                  <a:noFill/>
                </a:ln>
                <a:solidFill>
                  <a:prstClr val="white"/>
                </a:solidFill>
                <a:effectLst/>
                <a:uLnTx/>
                <a:uFillTx/>
                <a:latin typeface="Calibri" panose="020F0502020204030204"/>
                <a:ea typeface="+mn-ea"/>
                <a:cs typeface="+mn-cs"/>
              </a:rPr>
              <a:t>Các</a:t>
            </a:r>
            <a:r>
              <a:rPr kumimoji="0" lang="en-US" sz="2400" b="0" i="0" u="none" strike="noStrike" kern="1200" cap="none" spc="0" normalizeH="0" noProof="0" dirty="0" smtClean="0">
                <a:ln>
                  <a:noFill/>
                </a:ln>
                <a:solidFill>
                  <a:prstClr val="white"/>
                </a:solidFill>
                <a:effectLst/>
                <a:uLnTx/>
                <a:uFillTx/>
                <a:latin typeface="Calibri" panose="020F0502020204030204"/>
                <a:ea typeface="+mn-ea"/>
                <a:cs typeface="+mn-cs"/>
              </a:rPr>
              <a:t> </a:t>
            </a:r>
            <a:r>
              <a:rPr kumimoji="0" lang="en-US" sz="2400" b="0" i="0" u="none" strike="noStrike" kern="1200" cap="none" spc="0" normalizeH="0" noProof="0" dirty="0" err="1" smtClean="0">
                <a:ln>
                  <a:noFill/>
                </a:ln>
                <a:solidFill>
                  <a:prstClr val="white"/>
                </a:solidFill>
                <a:effectLst/>
                <a:uLnTx/>
                <a:uFillTx/>
                <a:latin typeface="Calibri" panose="020F0502020204030204"/>
                <a:ea typeface="+mn-ea"/>
                <a:cs typeface="+mn-cs"/>
              </a:rPr>
              <a:t>chất</a:t>
            </a:r>
            <a:r>
              <a:rPr kumimoji="0" lang="en-US" sz="2400" b="0" i="0" u="none" strike="noStrike" kern="1200" cap="none" spc="0" normalizeH="0" noProof="0" dirty="0" smtClean="0">
                <a:ln>
                  <a:noFill/>
                </a:ln>
                <a:solidFill>
                  <a:prstClr val="white"/>
                </a:solidFill>
                <a:effectLst/>
                <a:uLnTx/>
                <a:uFillTx/>
                <a:latin typeface="Calibri" panose="020F0502020204030204"/>
                <a:ea typeface="+mn-ea"/>
                <a:cs typeface="+mn-cs"/>
              </a:rPr>
              <a:t> </a:t>
            </a:r>
            <a:r>
              <a:rPr kumimoji="0" lang="en-US" sz="2400" b="0" i="0" u="none" strike="noStrike" kern="1200" cap="none" spc="0" normalizeH="0" noProof="0" dirty="0" err="1" smtClean="0">
                <a:ln>
                  <a:noFill/>
                </a:ln>
                <a:solidFill>
                  <a:prstClr val="white"/>
                </a:solidFill>
                <a:effectLst/>
                <a:uLnTx/>
                <a:uFillTx/>
                <a:latin typeface="Calibri" panose="020F0502020204030204"/>
                <a:ea typeface="+mn-ea"/>
                <a:cs typeface="+mn-cs"/>
              </a:rPr>
              <a:t>có</a:t>
            </a:r>
            <a:r>
              <a:rPr kumimoji="0" lang="en-US" sz="2400" b="0" i="0" u="none" strike="noStrike" kern="1200" cap="none" spc="0" normalizeH="0" noProof="0" dirty="0" smtClean="0">
                <a:ln>
                  <a:noFill/>
                </a:ln>
                <a:solidFill>
                  <a:prstClr val="white"/>
                </a:solidFill>
                <a:effectLst/>
                <a:uLnTx/>
                <a:uFillTx/>
                <a:latin typeface="Calibri" panose="020F0502020204030204"/>
                <a:ea typeface="+mn-ea"/>
                <a:cs typeface="+mn-cs"/>
              </a:rPr>
              <a:t> </a:t>
            </a:r>
            <a:r>
              <a:rPr kumimoji="0" lang="en-US" sz="2400" b="0" i="0" u="none" strike="noStrike" kern="1200" cap="none" spc="0" normalizeH="0" noProof="0" dirty="0" err="1" smtClean="0">
                <a:ln>
                  <a:noFill/>
                </a:ln>
                <a:solidFill>
                  <a:prstClr val="white"/>
                </a:solidFill>
                <a:effectLst/>
                <a:uLnTx/>
                <a:uFillTx/>
                <a:latin typeface="Calibri" panose="020F0502020204030204"/>
                <a:ea typeface="+mn-ea"/>
                <a:cs typeface="+mn-cs"/>
              </a:rPr>
              <a:t>trong</a:t>
            </a:r>
            <a:r>
              <a:rPr kumimoji="0" lang="en-US" sz="2400" b="0" i="0" u="none" strike="noStrike" kern="1200" cap="none" spc="0" normalizeH="0" noProof="0" dirty="0" smtClean="0">
                <a:ln>
                  <a:noFill/>
                </a:ln>
                <a:solidFill>
                  <a:prstClr val="white"/>
                </a:solidFill>
                <a:effectLst/>
                <a:uLnTx/>
                <a:uFillTx/>
                <a:latin typeface="Calibri" panose="020F0502020204030204"/>
                <a:ea typeface="+mn-ea"/>
                <a:cs typeface="+mn-cs"/>
              </a:rPr>
              <a:t> </a:t>
            </a:r>
            <a:r>
              <a:rPr lang="en-US" sz="2400" dirty="0">
                <a:solidFill>
                  <a:prstClr val="white"/>
                </a:solidFill>
                <a:latin typeface="Calibri" panose="020F0502020204030204"/>
              </a:rPr>
              <a:t>t</a:t>
            </a:r>
            <a:r>
              <a:rPr kumimoji="0" lang="en-US" sz="2400" b="0" i="0" u="none" strike="noStrike" kern="1200" cap="none" spc="0" normalizeH="0" baseline="0" noProof="0" dirty="0" err="1" smtClean="0">
                <a:ln>
                  <a:noFill/>
                </a:ln>
                <a:solidFill>
                  <a:prstClr val="white"/>
                </a:solidFill>
                <a:effectLst/>
                <a:uLnTx/>
                <a:uFillTx/>
                <a:latin typeface="Calibri" panose="020F0502020204030204"/>
                <a:ea typeface="+mn-ea"/>
                <a:cs typeface="+mn-cs"/>
              </a:rPr>
              <a:t>hành</a:t>
            </a:r>
            <a:r>
              <a:rPr kumimoji="0" lang="en-US" sz="24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phần</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của</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dịch</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mạch</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gỗ</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mạch</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white"/>
                </a:solidFill>
                <a:effectLst/>
                <a:uLnTx/>
                <a:uFillTx/>
                <a:latin typeface="Calibri" panose="020F0502020204030204"/>
                <a:ea typeface="+mn-ea"/>
                <a:cs typeface="+mn-cs"/>
              </a:rPr>
              <a:t>rây</a:t>
            </a: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Thành</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phần</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dịch</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mạch</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gỗ</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nước</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và</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muối</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khoáng</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Thành</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phần</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dịch</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mạch</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rây</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chất</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hữu</a:t>
            </a: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1" i="0" u="none" strike="noStrike" kern="1200" cap="none" spc="0" normalizeH="0" baseline="0" noProof="0" dirty="0" err="1">
                <a:ln>
                  <a:noFill/>
                </a:ln>
                <a:solidFill>
                  <a:srgbClr val="FF0000"/>
                </a:solidFill>
                <a:effectLst/>
                <a:uLnTx/>
                <a:uFillTx/>
                <a:latin typeface="Calibri" panose="020F0502020204030204"/>
                <a:ea typeface="+mn-ea"/>
                <a:cs typeface="+mn-cs"/>
              </a:rPr>
              <a:t>cơ</a:t>
            </a:r>
            <a:endPar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AF8CAF8-0DF3-A27E-7D34-5E5E00AFF56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45179" t="21464" r="15396" b="22764"/>
          <a:stretch/>
        </p:blipFill>
        <p:spPr>
          <a:xfrm>
            <a:off x="5241850" y="1300399"/>
            <a:ext cx="6128311" cy="3618610"/>
          </a:xfrm>
          <a:prstGeom prst="rect">
            <a:avLst/>
          </a:prstGeom>
        </p:spPr>
      </p:pic>
      <p:sp>
        <p:nvSpPr>
          <p:cNvPr id="8" name="TextBox 7">
            <a:extLst>
              <a:ext uri="{FF2B5EF4-FFF2-40B4-BE49-F238E27FC236}">
                <a16:creationId xmlns:a16="http://schemas.microsoft.com/office/drawing/2014/main" id="{C96ED89E-879C-E0F8-D087-F63F6FF2D677}"/>
              </a:ext>
            </a:extLst>
          </p:cNvPr>
          <p:cNvSpPr txBox="1"/>
          <p:nvPr/>
        </p:nvSpPr>
        <p:spPr>
          <a:xfrm>
            <a:off x="10994511" y="2608044"/>
            <a:ext cx="117087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Hormone</a:t>
            </a:r>
          </a:p>
        </p:txBody>
      </p:sp>
      <p:sp>
        <p:nvSpPr>
          <p:cNvPr id="11" name="TextBox 10">
            <a:extLst>
              <a:ext uri="{FF2B5EF4-FFF2-40B4-BE49-F238E27FC236}">
                <a16:creationId xmlns:a16="http://schemas.microsoft.com/office/drawing/2014/main" id="{26EB4502-C048-059E-CAA1-86B11AC0C4BD}"/>
              </a:ext>
            </a:extLst>
          </p:cNvPr>
          <p:cNvSpPr txBox="1"/>
          <p:nvPr/>
        </p:nvSpPr>
        <p:spPr>
          <a:xfrm>
            <a:off x="11080004" y="3456660"/>
            <a:ext cx="117087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Vitamin</a:t>
            </a:r>
          </a:p>
        </p:txBody>
      </p:sp>
      <p:cxnSp>
        <p:nvCxnSpPr>
          <p:cNvPr id="10" name="Straight Arrow Connector 9">
            <a:extLst>
              <a:ext uri="{FF2B5EF4-FFF2-40B4-BE49-F238E27FC236}">
                <a16:creationId xmlns:a16="http://schemas.microsoft.com/office/drawing/2014/main" id="{556E2157-B5F1-9811-6655-5943BB7B5839}"/>
              </a:ext>
            </a:extLst>
          </p:cNvPr>
          <p:cNvCxnSpPr/>
          <p:nvPr/>
        </p:nvCxnSpPr>
        <p:spPr>
          <a:xfrm flipH="1">
            <a:off x="10605849" y="2899317"/>
            <a:ext cx="474155" cy="2676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38E5CEC-C504-07B9-50F8-D1596CDF17AB}"/>
              </a:ext>
            </a:extLst>
          </p:cNvPr>
          <p:cNvCxnSpPr>
            <a:cxnSpLocks/>
            <a:stCxn id="11" idx="1"/>
          </p:cNvCxnSpPr>
          <p:nvPr/>
        </p:nvCxnSpPr>
        <p:spPr>
          <a:xfrm flipH="1">
            <a:off x="10605849" y="3641326"/>
            <a:ext cx="474155" cy="1184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630091" y="4919008"/>
            <a:ext cx="6535297" cy="1631216"/>
          </a:xfrm>
          <a:prstGeom prst="rect">
            <a:avLst/>
          </a:prstGeom>
        </p:spPr>
        <p:txBody>
          <a:bodyPr wrap="square">
            <a:spAutoFit/>
          </a:bodyPr>
          <a:lstStyle/>
          <a:p>
            <a:r>
              <a:rPr lang="en-US" sz="2000" dirty="0" err="1" smtClean="0">
                <a:solidFill>
                  <a:srgbClr val="FF0000"/>
                </a:solidFill>
                <a:latin typeface="Times New Roman" panose="02020603050405020304" pitchFamily="18" charset="0"/>
                <a:ea typeface="Times New Roman" panose="02020603050405020304" pitchFamily="18" charset="0"/>
              </a:rPr>
              <a:t>Mạch</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gỗ</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chủ</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yếu</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vận</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chuyển</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nước</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và</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muối</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khoáng</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ngoài</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ra</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còn</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có</a:t>
            </a:r>
            <a:r>
              <a:rPr lang="en-US" sz="2000" dirty="0" smtClean="0">
                <a:solidFill>
                  <a:srgbClr val="FF0000"/>
                </a:solidFill>
                <a:latin typeface="Times New Roman" panose="02020603050405020304" pitchFamily="18" charset="0"/>
                <a:ea typeface="Times New Roman" panose="02020603050405020304" pitchFamily="18" charset="0"/>
              </a:rPr>
              <a:t> 1 </a:t>
            </a:r>
            <a:r>
              <a:rPr lang="en-US" sz="2000" dirty="0" err="1" smtClean="0">
                <a:solidFill>
                  <a:srgbClr val="FF0000"/>
                </a:solidFill>
                <a:latin typeface="Times New Roman" panose="02020603050405020304" pitchFamily="18" charset="0"/>
                <a:ea typeface="Times New Roman" panose="02020603050405020304" pitchFamily="18" charset="0"/>
              </a:rPr>
              <a:t>số</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ít</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các</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chất</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hữu</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cơ</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hocmon</a:t>
            </a:r>
            <a:r>
              <a:rPr lang="en-US" sz="2000" dirty="0" smtClean="0">
                <a:solidFill>
                  <a:srgbClr val="FF0000"/>
                </a:solidFill>
                <a:latin typeface="Times New Roman" panose="02020603050405020304" pitchFamily="18" charset="0"/>
                <a:ea typeface="Times New Roman" panose="02020603050405020304" pitchFamily="18" charset="0"/>
              </a:rPr>
              <a:t>, VTM..) </a:t>
            </a:r>
            <a:r>
              <a:rPr lang="en-US" sz="2000" dirty="0" err="1" smtClean="0">
                <a:solidFill>
                  <a:srgbClr val="FF0000"/>
                </a:solidFill>
                <a:latin typeface="Times New Roman" panose="02020603050405020304" pitchFamily="18" charset="0"/>
                <a:ea typeface="Times New Roman" panose="02020603050405020304" pitchFamily="18" charset="0"/>
              </a:rPr>
              <a:t>được</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tổng</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hợp</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từ</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rễ</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Mạch</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rây</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vận</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chuyển</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chủ</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yêú</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là</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các</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chất</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hữu</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cơ</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được</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tổng</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hợp</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từ</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lá</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ngoài</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ra</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còn</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vận</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chuyển</a:t>
            </a:r>
            <a:r>
              <a:rPr lang="en-US" sz="2000" dirty="0" smtClean="0">
                <a:solidFill>
                  <a:srgbClr val="FF0000"/>
                </a:solidFill>
                <a:latin typeface="Times New Roman" panose="02020603050405020304" pitchFamily="18" charset="0"/>
                <a:ea typeface="Times New Roman" panose="02020603050405020304" pitchFamily="18" charset="0"/>
              </a:rPr>
              <a:t> 1 </a:t>
            </a:r>
            <a:r>
              <a:rPr lang="en-US" sz="2000" dirty="0" err="1" smtClean="0">
                <a:solidFill>
                  <a:srgbClr val="FF0000"/>
                </a:solidFill>
                <a:latin typeface="Times New Roman" panose="02020603050405020304" pitchFamily="18" charset="0"/>
                <a:ea typeface="Times New Roman" panose="02020603050405020304" pitchFamily="18" charset="0"/>
              </a:rPr>
              <a:t>số</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ít</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hocmon</a:t>
            </a:r>
            <a:r>
              <a:rPr lang="en-US" sz="2000" dirty="0" smtClean="0">
                <a:solidFill>
                  <a:srgbClr val="FF0000"/>
                </a:solidFill>
                <a:latin typeface="Times New Roman" panose="02020603050405020304" pitchFamily="18" charset="0"/>
                <a:ea typeface="Times New Roman" panose="02020603050405020304" pitchFamily="18" charset="0"/>
              </a:rPr>
              <a:t>, VTM, ATP </a:t>
            </a:r>
            <a:r>
              <a:rPr lang="en-US" sz="2000" dirty="0" err="1" smtClean="0">
                <a:solidFill>
                  <a:srgbClr val="FF0000"/>
                </a:solidFill>
                <a:latin typeface="Times New Roman" panose="02020603050405020304" pitchFamily="18" charset="0"/>
                <a:ea typeface="Times New Roman" panose="02020603050405020304" pitchFamily="18" charset="0"/>
              </a:rPr>
              <a:t>và</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một</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số</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muối</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khoáng</a:t>
            </a:r>
            <a:r>
              <a:rPr lang="en-US" sz="2000" dirty="0" smtClean="0">
                <a:solidFill>
                  <a:srgbClr val="FF0000"/>
                </a:solidFill>
                <a:latin typeface="Times New Roman" panose="02020603050405020304" pitchFamily="18" charset="0"/>
                <a:ea typeface="Times New Roman" panose="02020603050405020304" pitchFamily="18" charset="0"/>
              </a:rPr>
              <a:t>..</a:t>
            </a:r>
            <a:endParaRPr lang="en-US" sz="2000" dirty="0">
              <a:solidFill>
                <a:srgbClr val="FF0000"/>
              </a:solidFill>
              <a:latin typeface="Tw Cen MT"/>
            </a:endParaRPr>
          </a:p>
        </p:txBody>
      </p:sp>
    </p:spTree>
    <p:extLst>
      <p:ext uri="{BB962C8B-B14F-4D97-AF65-F5344CB8AC3E}">
        <p14:creationId xmlns:p14="http://schemas.microsoft.com/office/powerpoint/2010/main" val="53365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31521"/>
            <a:ext cx="10515600" cy="959167"/>
          </a:xfrm>
        </p:spPr>
        <p:txBody>
          <a:bodyPr>
            <a:normAutofit/>
          </a:bodyPr>
          <a:lstStyle/>
          <a:p>
            <a:r>
              <a:rPr lang="en-US" sz="3600" dirty="0" err="1" smtClean="0"/>
              <a:t>Lưu</a:t>
            </a:r>
            <a:r>
              <a:rPr lang="en-US" sz="3600" dirty="0" smtClean="0"/>
              <a:t> ý:</a:t>
            </a:r>
            <a:endParaRPr lang="en-US" sz="3600" dirty="0"/>
          </a:p>
        </p:txBody>
      </p:sp>
      <p:sp>
        <p:nvSpPr>
          <p:cNvPr id="5" name="Content Placeholder 4"/>
          <p:cNvSpPr>
            <a:spLocks noGrp="1"/>
          </p:cNvSpPr>
          <p:nvPr>
            <p:ph idx="1"/>
          </p:nvPr>
        </p:nvSpPr>
        <p:spPr>
          <a:xfrm>
            <a:off x="838200" y="1825625"/>
            <a:ext cx="5066211" cy="4351338"/>
          </a:xfrm>
        </p:spPr>
        <p:txBody>
          <a:bodyPr/>
          <a:lstStyle/>
          <a:p>
            <a:r>
              <a:rPr lang="en-US" dirty="0" err="1" smtClean="0"/>
              <a:t>Dòng</a:t>
            </a:r>
            <a:r>
              <a:rPr lang="en-US" dirty="0" smtClean="0"/>
              <a:t> </a:t>
            </a:r>
            <a:r>
              <a:rPr lang="en-US" dirty="0" err="1" smtClean="0"/>
              <a:t>mạch</a:t>
            </a:r>
            <a:r>
              <a:rPr lang="en-US" dirty="0" smtClean="0"/>
              <a:t> </a:t>
            </a:r>
            <a:r>
              <a:rPr lang="en-US" dirty="0" err="1" smtClean="0"/>
              <a:t>gỗ</a:t>
            </a:r>
            <a:r>
              <a:rPr lang="en-US" dirty="0" smtClean="0"/>
              <a:t> </a:t>
            </a:r>
            <a:r>
              <a:rPr lang="en-US" dirty="0" err="1" smtClean="0"/>
              <a:t>và</a:t>
            </a:r>
            <a:r>
              <a:rPr lang="en-US" dirty="0" smtClean="0"/>
              <a:t> </a:t>
            </a:r>
            <a:r>
              <a:rPr lang="en-US" dirty="0" err="1" smtClean="0"/>
              <a:t>dòng</a:t>
            </a:r>
            <a:r>
              <a:rPr lang="en-US" dirty="0" smtClean="0"/>
              <a:t> </a:t>
            </a:r>
            <a:r>
              <a:rPr lang="en-US" dirty="0" err="1" smtClean="0"/>
              <a:t>mạch</a:t>
            </a:r>
            <a:r>
              <a:rPr lang="en-US" dirty="0" smtClean="0"/>
              <a:t> </a:t>
            </a:r>
            <a:r>
              <a:rPr lang="en-US" dirty="0" err="1" smtClean="0"/>
              <a:t>rây</a:t>
            </a:r>
            <a:r>
              <a:rPr lang="en-US" dirty="0" smtClean="0"/>
              <a:t> </a:t>
            </a:r>
            <a:r>
              <a:rPr lang="en-US" dirty="0" err="1" smtClean="0"/>
              <a:t>là</a:t>
            </a:r>
            <a:r>
              <a:rPr lang="en-US" dirty="0" smtClean="0"/>
              <a:t> 2 con </a:t>
            </a:r>
            <a:r>
              <a:rPr lang="en-US" dirty="0" err="1" smtClean="0"/>
              <a:t>đường</a:t>
            </a:r>
            <a:r>
              <a:rPr lang="en-US" dirty="0" smtClean="0"/>
              <a:t> </a:t>
            </a:r>
            <a:r>
              <a:rPr lang="en-US" dirty="0" err="1" smtClean="0"/>
              <a:t>dẫn</a:t>
            </a:r>
            <a:r>
              <a:rPr lang="en-US" dirty="0" smtClean="0"/>
              <a:t> </a:t>
            </a:r>
            <a:r>
              <a:rPr lang="en-US" dirty="0" err="1" smtClean="0"/>
              <a:t>truyền</a:t>
            </a:r>
            <a:r>
              <a:rPr lang="en-US" dirty="0" smtClean="0"/>
              <a:t> </a:t>
            </a:r>
            <a:r>
              <a:rPr lang="en-US" dirty="0" err="1" smtClean="0"/>
              <a:t>các</a:t>
            </a:r>
            <a:r>
              <a:rPr lang="en-US" dirty="0" smtClean="0"/>
              <a:t> </a:t>
            </a:r>
            <a:r>
              <a:rPr lang="en-US" dirty="0" err="1" smtClean="0"/>
              <a:t>chất</a:t>
            </a:r>
            <a:r>
              <a:rPr lang="en-US" dirty="0" smtClean="0"/>
              <a:t> </a:t>
            </a:r>
            <a:r>
              <a:rPr lang="en-US" dirty="0" err="1" smtClean="0"/>
              <a:t>không</a:t>
            </a:r>
            <a:r>
              <a:rPr lang="en-US" dirty="0" smtClean="0"/>
              <a:t> </a:t>
            </a:r>
            <a:r>
              <a:rPr lang="en-US" dirty="0" err="1" smtClean="0"/>
              <a:t>hoàn</a:t>
            </a:r>
            <a:r>
              <a:rPr lang="en-US" dirty="0" smtClean="0"/>
              <a:t> </a:t>
            </a:r>
            <a:r>
              <a:rPr lang="en-US" dirty="0" err="1" smtClean="0"/>
              <a:t>toàn</a:t>
            </a:r>
            <a:r>
              <a:rPr lang="en-US" dirty="0" smtClean="0"/>
              <a:t> </a:t>
            </a:r>
            <a:r>
              <a:rPr lang="en-US" dirty="0" err="1" smtClean="0"/>
              <a:t>độc</a:t>
            </a:r>
            <a:r>
              <a:rPr lang="en-US" dirty="0" smtClean="0"/>
              <a:t> </a:t>
            </a:r>
            <a:r>
              <a:rPr lang="en-US" dirty="0" err="1" smtClean="0"/>
              <a:t>lập</a:t>
            </a:r>
            <a:r>
              <a:rPr lang="en-US" dirty="0" smtClean="0"/>
              <a:t> </a:t>
            </a:r>
            <a:r>
              <a:rPr lang="en-US" dirty="0" err="1" smtClean="0"/>
              <a:t>trong</a:t>
            </a:r>
            <a:r>
              <a:rPr lang="en-US" dirty="0" smtClean="0"/>
              <a:t> </a:t>
            </a:r>
            <a:r>
              <a:rPr lang="en-US" dirty="0" err="1" smtClean="0"/>
              <a:t>cây</a:t>
            </a:r>
            <a:r>
              <a:rPr lang="en-US" dirty="0" smtClean="0"/>
              <a:t>.</a:t>
            </a:r>
          </a:p>
          <a:p>
            <a:r>
              <a:rPr lang="en-US" dirty="0" err="1" smtClean="0"/>
              <a:t>Nước</a:t>
            </a:r>
            <a:r>
              <a:rPr lang="en-US" dirty="0" smtClean="0"/>
              <a:t> </a:t>
            </a:r>
            <a:r>
              <a:rPr lang="en-US" dirty="0" err="1" smtClean="0"/>
              <a:t>có</a:t>
            </a:r>
            <a:r>
              <a:rPr lang="en-US" dirty="0" smtClean="0"/>
              <a:t> </a:t>
            </a:r>
            <a:r>
              <a:rPr lang="en-US" dirty="0" err="1" smtClean="0"/>
              <a:t>thể</a:t>
            </a:r>
            <a:r>
              <a:rPr lang="en-US" dirty="0" smtClean="0"/>
              <a:t> </a:t>
            </a:r>
            <a:r>
              <a:rPr lang="en-US" dirty="0" err="1" smtClean="0"/>
              <a:t>từ</a:t>
            </a:r>
            <a:r>
              <a:rPr lang="en-US" dirty="0" smtClean="0"/>
              <a:t> </a:t>
            </a:r>
            <a:r>
              <a:rPr lang="en-US" dirty="0" err="1" smtClean="0"/>
              <a:t>mạch</a:t>
            </a:r>
            <a:r>
              <a:rPr lang="en-US" dirty="0" smtClean="0"/>
              <a:t> </a:t>
            </a:r>
            <a:r>
              <a:rPr lang="en-US" dirty="0" err="1" smtClean="0"/>
              <a:t>gỗ</a:t>
            </a:r>
            <a:r>
              <a:rPr lang="en-US" dirty="0" smtClean="0"/>
              <a:t> sang </a:t>
            </a:r>
            <a:r>
              <a:rPr lang="en-US" dirty="0" err="1" smtClean="0"/>
              <a:t>mạch</a:t>
            </a:r>
            <a:r>
              <a:rPr lang="en-US" dirty="0" smtClean="0"/>
              <a:t> </a:t>
            </a:r>
            <a:r>
              <a:rPr lang="en-US" dirty="0" err="1" smtClean="0"/>
              <a:t>rây</a:t>
            </a:r>
            <a:r>
              <a:rPr lang="en-US" dirty="0" smtClean="0"/>
              <a:t> </a:t>
            </a:r>
            <a:r>
              <a:rPr lang="en-US" dirty="0" err="1" smtClean="0"/>
              <a:t>và</a:t>
            </a:r>
            <a:r>
              <a:rPr lang="en-US" dirty="0" smtClean="0"/>
              <a:t> </a:t>
            </a:r>
            <a:r>
              <a:rPr lang="en-US" dirty="0" err="1" smtClean="0"/>
              <a:t>từ</a:t>
            </a:r>
            <a:r>
              <a:rPr lang="en-US" dirty="0" smtClean="0"/>
              <a:t> </a:t>
            </a:r>
            <a:r>
              <a:rPr lang="en-US" dirty="0" err="1" smtClean="0"/>
              <a:t>mạch</a:t>
            </a:r>
            <a:r>
              <a:rPr lang="en-US" dirty="0" smtClean="0"/>
              <a:t> </a:t>
            </a:r>
            <a:r>
              <a:rPr lang="en-US" dirty="0" err="1" smtClean="0"/>
              <a:t>rây</a:t>
            </a:r>
            <a:r>
              <a:rPr lang="en-US" dirty="0" smtClean="0"/>
              <a:t> sang </a:t>
            </a:r>
            <a:r>
              <a:rPr lang="en-US" dirty="0" err="1" smtClean="0"/>
              <a:t>mạch</a:t>
            </a:r>
            <a:r>
              <a:rPr lang="en-US" dirty="0" smtClean="0"/>
              <a:t> </a:t>
            </a:r>
            <a:r>
              <a:rPr lang="en-US" dirty="0" err="1" smtClean="0"/>
              <a:t>gỗ</a:t>
            </a:r>
            <a:r>
              <a:rPr lang="en-US" dirty="0" smtClean="0"/>
              <a:t> </a:t>
            </a:r>
            <a:r>
              <a:rPr lang="en-US" dirty="0" err="1" smtClean="0"/>
              <a:t>theo</a:t>
            </a:r>
            <a:r>
              <a:rPr lang="en-US" dirty="0" smtClean="0"/>
              <a:t> con </a:t>
            </a:r>
            <a:r>
              <a:rPr lang="en-US" dirty="0" err="1" smtClean="0"/>
              <a:t>đường</a:t>
            </a:r>
            <a:r>
              <a:rPr lang="en-US" dirty="0" smtClean="0"/>
              <a:t> </a:t>
            </a:r>
            <a:r>
              <a:rPr lang="en-US" dirty="0" err="1" smtClean="0"/>
              <a:t>vận</a:t>
            </a:r>
            <a:r>
              <a:rPr lang="en-US" dirty="0" smtClean="0"/>
              <a:t> </a:t>
            </a:r>
            <a:r>
              <a:rPr lang="en-US" dirty="0" err="1" smtClean="0"/>
              <a:t>chuyển</a:t>
            </a:r>
            <a:r>
              <a:rPr lang="en-US" dirty="0" smtClean="0"/>
              <a:t> </a:t>
            </a:r>
            <a:r>
              <a:rPr lang="en-US" dirty="0" err="1" smtClean="0"/>
              <a:t>ngang</a:t>
            </a:r>
            <a:r>
              <a:rPr lang="en-US" dirty="0" smtClean="0"/>
              <a:t> (</a:t>
            </a:r>
            <a:r>
              <a:rPr lang="en-US" dirty="0" err="1" smtClean="0"/>
              <a:t>chỉ</a:t>
            </a:r>
            <a:r>
              <a:rPr lang="en-US" dirty="0" smtClean="0"/>
              <a:t> 1 </a:t>
            </a:r>
            <a:r>
              <a:rPr lang="en-US" dirty="0" err="1" smtClean="0"/>
              <a:t>phần</a:t>
            </a:r>
            <a:r>
              <a:rPr lang="en-US" dirty="0" smtClean="0"/>
              <a:t> </a:t>
            </a:r>
            <a:r>
              <a:rPr lang="en-US" dirty="0" err="1" smtClean="0"/>
              <a:t>nhỏ</a:t>
            </a:r>
            <a:r>
              <a:rPr lang="en-US" dirty="0" smtClean="0"/>
              <a:t>)</a:t>
            </a:r>
            <a:endParaRPr lang="en-US" dirty="0"/>
          </a:p>
        </p:txBody>
      </p:sp>
      <p:pic>
        <p:nvPicPr>
          <p:cNvPr id="6" name="Picture 5"/>
          <p:cNvPicPr>
            <a:picLocks noChangeAspect="1"/>
          </p:cNvPicPr>
          <p:nvPr/>
        </p:nvPicPr>
        <p:blipFill>
          <a:blip r:embed="rId2"/>
          <a:stretch>
            <a:fillRect/>
          </a:stretch>
        </p:blipFill>
        <p:spPr>
          <a:xfrm>
            <a:off x="5749568" y="731521"/>
            <a:ext cx="5876375" cy="5445442"/>
          </a:xfrm>
          <a:prstGeom prst="rect">
            <a:avLst/>
          </a:prstGeom>
        </p:spPr>
      </p:pic>
    </p:spTree>
    <p:extLst>
      <p:ext uri="{BB962C8B-B14F-4D97-AF65-F5344CB8AC3E}">
        <p14:creationId xmlns:p14="http://schemas.microsoft.com/office/powerpoint/2010/main" val="17310606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695406" y="1149531"/>
            <a:ext cx="6361610" cy="4807132"/>
          </a:xfrm>
          <a:prstGeom prst="rect">
            <a:avLst/>
          </a:prstGeom>
        </p:spPr>
      </p:pic>
      <p:sp>
        <p:nvSpPr>
          <p:cNvPr id="5" name="Rectangle 4"/>
          <p:cNvSpPr/>
          <p:nvPr/>
        </p:nvSpPr>
        <p:spPr>
          <a:xfrm>
            <a:off x="0" y="1144326"/>
            <a:ext cx="5264331" cy="848566"/>
          </a:xfrm>
          <a:prstGeom prst="rect">
            <a:avLst/>
          </a:prstGeom>
        </p:spPr>
        <p:txBody>
          <a:bodyPr wrap="square">
            <a:spAutoFit/>
          </a:bodyPr>
          <a:lstStyle/>
          <a:p>
            <a:r>
              <a:rPr lang="en-US" sz="2400" b="1" dirty="0" smtClean="0">
                <a:latin typeface="Calibri" panose="020F0502020204030204" pitchFamily="34" charset="0"/>
                <a:ea typeface="Times New Roman" panose="02020603050405020304" pitchFamily="18" charset="0"/>
                <a:cs typeface="Calibri" panose="020F0502020204030204" pitchFamily="34" charset="0"/>
              </a:rPr>
              <a:t>? </a:t>
            </a:r>
            <a:r>
              <a:rPr lang="en-US" sz="2400" b="1" dirty="0" err="1" smtClean="0">
                <a:latin typeface="Calibri" panose="020F0502020204030204" pitchFamily="34" charset="0"/>
                <a:ea typeface="Times New Roman" panose="02020603050405020304" pitchFamily="18" charset="0"/>
                <a:cs typeface="Calibri" panose="020F0502020204030204" pitchFamily="34" charset="0"/>
              </a:rPr>
              <a:t>Tại</a:t>
            </a:r>
            <a:r>
              <a:rPr lang="en-US" sz="2400" b="1" dirty="0" smtClean="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sao</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vào</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những</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ngày</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trời</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nắng</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đứng</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514" b="1" dirty="0" err="1">
                <a:latin typeface="Calibri" panose="020F0502020204030204" pitchFamily="34" charset="0"/>
                <a:ea typeface="Times New Roman" panose="02020603050405020304" pitchFamily="18" charset="0"/>
                <a:cs typeface="Calibri" panose="020F0502020204030204" pitchFamily="34" charset="0"/>
              </a:rPr>
              <a:t>dưới</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bóng</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cây</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lại</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thấy</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smtClean="0">
                <a:latin typeface="Calibri" panose="020F0502020204030204" pitchFamily="34" charset="0"/>
                <a:ea typeface="Times New Roman" panose="02020603050405020304" pitchFamily="18" charset="0"/>
                <a:cs typeface="Calibri" panose="020F0502020204030204" pitchFamily="34" charset="0"/>
              </a:rPr>
              <a:t>mát</a:t>
            </a:r>
            <a:r>
              <a:rPr lang="en-US" sz="2400" b="1" dirty="0" smtClean="0">
                <a:latin typeface="Calibri" panose="020F0502020204030204" pitchFamily="34" charset="0"/>
                <a:ea typeface="Times New Roman" panose="02020603050405020304" pitchFamily="18" charset="0"/>
                <a:cs typeface="Calibri" panose="020F0502020204030204" pitchFamily="34" charset="0"/>
              </a:rPr>
              <a:t>?</a:t>
            </a:r>
            <a:endParaRPr lang="en-US" sz="2400" b="1" dirty="0">
              <a:latin typeface="Calibri" panose="020F0502020204030204" pitchFamily="34" charset="0"/>
              <a:cs typeface="Calibri" panose="020F0502020204030204" pitchFamily="34" charset="0"/>
            </a:endParaRPr>
          </a:p>
        </p:txBody>
      </p:sp>
      <p:sp>
        <p:nvSpPr>
          <p:cNvPr id="6" name="Rectangle 5"/>
          <p:cNvSpPr/>
          <p:nvPr/>
        </p:nvSpPr>
        <p:spPr>
          <a:xfrm>
            <a:off x="3230049" y="6006053"/>
            <a:ext cx="8580875" cy="461665"/>
          </a:xfrm>
          <a:prstGeom prst="rect">
            <a:avLst/>
          </a:prstGeom>
        </p:spPr>
        <p:txBody>
          <a:bodyPr wrap="none">
            <a:spAutoFit/>
          </a:bodyPr>
          <a:lstStyle/>
          <a:p>
            <a:pPr marL="1935480">
              <a:spcBef>
                <a:spcPts val="470"/>
              </a:spcBef>
              <a:spcAft>
                <a:spcPts val="0"/>
              </a:spcAft>
              <a:tabLst>
                <a:tab pos="2119630" algn="l"/>
              </a:tabLst>
            </a:pPr>
            <a:r>
              <a:rPr lang="vi-VN" sz="2400" b="1" dirty="0">
                <a:solidFill>
                  <a:srgbClr val="C00000"/>
                </a:solidFill>
                <a:ea typeface="Times New Roman" panose="02020603050405020304" pitchFamily="18" charset="0"/>
                <a:cs typeface="Times New Roman" panose="02020603050405020304" pitchFamily="18" charset="0"/>
              </a:rPr>
              <a:t>Hình</a:t>
            </a:r>
            <a:r>
              <a:rPr lang="vi-VN" sz="2400" b="1" spc="-55" dirty="0">
                <a:solidFill>
                  <a:srgbClr val="C00000"/>
                </a:solidFill>
                <a:ea typeface="Times New Roman" panose="02020603050405020304" pitchFamily="18" charset="0"/>
                <a:cs typeface="Times New Roman" panose="02020603050405020304" pitchFamily="18" charset="0"/>
              </a:rPr>
              <a:t> </a:t>
            </a:r>
            <a:r>
              <a:rPr lang="vi-VN" sz="2400" b="1" dirty="0">
                <a:solidFill>
                  <a:srgbClr val="C00000"/>
                </a:solidFill>
                <a:ea typeface="Times New Roman" panose="02020603050405020304" pitchFamily="18" charset="0"/>
                <a:cs typeface="Times New Roman" panose="02020603050405020304" pitchFamily="18" charset="0"/>
              </a:rPr>
              <a:t>29.3</a:t>
            </a:r>
            <a:r>
              <a:rPr lang="en-US" sz="2400"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 </a:t>
            </a:r>
            <a:r>
              <a:rPr lang="en-US" sz="2400" b="1" dirty="0" err="1">
                <a:solidFill>
                  <a:srgbClr val="C00000"/>
                </a:solidFill>
                <a:latin typeface="Arial" panose="020B0604020202020204" pitchFamily="34" charset="0"/>
                <a:ea typeface="Times New Roman" panose="02020603050405020304" pitchFamily="18" charset="0"/>
                <a:cs typeface="Times New Roman" panose="02020603050405020304" pitchFamily="18" charset="0"/>
              </a:rPr>
              <a:t>Quá</a:t>
            </a:r>
            <a:r>
              <a:rPr lang="en-US" sz="2400"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 </a:t>
            </a:r>
            <a:r>
              <a:rPr lang="en-US" sz="2400" b="1" dirty="0" err="1">
                <a:solidFill>
                  <a:srgbClr val="C00000"/>
                </a:solidFill>
                <a:latin typeface="Arial" panose="020B0604020202020204" pitchFamily="34" charset="0"/>
                <a:ea typeface="Times New Roman" panose="02020603050405020304" pitchFamily="18" charset="0"/>
                <a:cs typeface="Times New Roman" panose="02020603050405020304" pitchFamily="18" charset="0"/>
              </a:rPr>
              <a:t>trình</a:t>
            </a:r>
            <a:r>
              <a:rPr lang="en-US" sz="2400"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 </a:t>
            </a:r>
            <a:r>
              <a:rPr lang="en-US" sz="2400" b="1" dirty="0" err="1">
                <a:solidFill>
                  <a:srgbClr val="C00000"/>
                </a:solidFill>
                <a:latin typeface="Arial" panose="020B0604020202020204" pitchFamily="34" charset="0"/>
                <a:ea typeface="Times New Roman" panose="02020603050405020304" pitchFamily="18" charset="0"/>
                <a:cs typeface="Times New Roman" panose="02020603050405020304" pitchFamily="18" charset="0"/>
              </a:rPr>
              <a:t>thoát</a:t>
            </a:r>
            <a:r>
              <a:rPr lang="en-US" sz="2400"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 </a:t>
            </a:r>
            <a:r>
              <a:rPr lang="en-US" sz="2400" b="1" dirty="0" err="1">
                <a:solidFill>
                  <a:srgbClr val="C00000"/>
                </a:solidFill>
                <a:latin typeface="Arial" panose="020B0604020202020204" pitchFamily="34" charset="0"/>
                <a:ea typeface="Times New Roman" panose="02020603050405020304" pitchFamily="18" charset="0"/>
                <a:cs typeface="Times New Roman" panose="02020603050405020304" pitchFamily="18" charset="0"/>
              </a:rPr>
              <a:t>hơi</a:t>
            </a:r>
            <a:r>
              <a:rPr lang="en-US" sz="2400"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 </a:t>
            </a:r>
            <a:r>
              <a:rPr lang="en-US" sz="2400" b="1" dirty="0" err="1">
                <a:solidFill>
                  <a:srgbClr val="C00000"/>
                </a:solidFill>
                <a:latin typeface="Arial" panose="020B0604020202020204" pitchFamily="34" charset="0"/>
                <a:ea typeface="Times New Roman" panose="02020603050405020304" pitchFamily="18" charset="0"/>
                <a:cs typeface="Times New Roman" panose="02020603050405020304" pitchFamily="18" charset="0"/>
              </a:rPr>
              <a:t>nước</a:t>
            </a:r>
            <a:r>
              <a:rPr lang="en-US" sz="2400"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 ở </a:t>
            </a:r>
            <a:r>
              <a:rPr lang="en-US" sz="2400" b="1" dirty="0" err="1">
                <a:solidFill>
                  <a:srgbClr val="C00000"/>
                </a:solidFill>
                <a:latin typeface="Arial" panose="020B0604020202020204" pitchFamily="34" charset="0"/>
                <a:ea typeface="Times New Roman" panose="02020603050405020304" pitchFamily="18" charset="0"/>
                <a:cs typeface="Times New Roman" panose="02020603050405020304" pitchFamily="18" charset="0"/>
              </a:rPr>
              <a:t>lá</a:t>
            </a:r>
            <a:r>
              <a:rPr lang="en-US" sz="2400"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 </a:t>
            </a:r>
            <a:r>
              <a:rPr lang="en-US" sz="2400" b="1" dirty="0" err="1">
                <a:solidFill>
                  <a:srgbClr val="C00000"/>
                </a:solidFill>
                <a:latin typeface="Arial" panose="020B0604020202020204" pitchFamily="34" charset="0"/>
                <a:ea typeface="Times New Roman" panose="02020603050405020304" pitchFamily="18" charset="0"/>
                <a:cs typeface="Times New Roman" panose="02020603050405020304" pitchFamily="18" charset="0"/>
              </a:rPr>
              <a:t>cây</a:t>
            </a:r>
            <a:endParaRPr lang="en-US" sz="2400" b="1" dirty="0">
              <a:solidFill>
                <a:srgbClr val="C00000"/>
              </a:solidFill>
              <a:effectLst/>
              <a:latin typeface="Times New Roman" panose="02020603050405020304" pitchFamily="18" charset="0"/>
              <a:ea typeface="Times New Roman" panose="02020603050405020304" pitchFamily="18" charset="0"/>
            </a:endParaRPr>
          </a:p>
        </p:txBody>
      </p:sp>
      <p:sp>
        <p:nvSpPr>
          <p:cNvPr id="7" name="Rectangle 6"/>
          <p:cNvSpPr/>
          <p:nvPr/>
        </p:nvSpPr>
        <p:spPr>
          <a:xfrm>
            <a:off x="117565" y="3745194"/>
            <a:ext cx="4702629" cy="1938992"/>
          </a:xfrm>
          <a:prstGeom prst="rect">
            <a:avLst/>
          </a:prstGeom>
        </p:spPr>
        <p:txBody>
          <a:bodyPr wrap="square">
            <a:spAutoFit/>
          </a:bodyPr>
          <a:lstStyle/>
          <a:p>
            <a:pPr algn="just"/>
            <a:r>
              <a:rPr lang="en-US" sz="2400" b="1" dirty="0" smtClean="0">
                <a:latin typeface="Calibri" panose="020F0502020204030204" pitchFamily="34" charset="0"/>
                <a:ea typeface="Times New Roman" panose="02020603050405020304" pitchFamily="18" charset="0"/>
                <a:cs typeface="Calibri" panose="020F0502020204030204" pitchFamily="34" charset="0"/>
              </a:rPr>
              <a:t>? </a:t>
            </a:r>
            <a:r>
              <a:rPr lang="en-US" sz="2400" b="1" dirty="0" err="1" smtClean="0">
                <a:latin typeface="Calibri" panose="020F0502020204030204" pitchFamily="34" charset="0"/>
                <a:ea typeface="Times New Roman" panose="02020603050405020304" pitchFamily="18" charset="0"/>
                <a:cs typeface="Calibri" panose="020F0502020204030204" pitchFamily="34" charset="0"/>
              </a:rPr>
              <a:t>Nhờ</a:t>
            </a:r>
            <a:r>
              <a:rPr lang="en-US" sz="2400" b="1" dirty="0" smtClean="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lực</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hút</a:t>
            </a:r>
            <a:r>
              <a:rPr lang="en-US" sz="2400" b="1" dirty="0">
                <a:latin typeface="Calibri" panose="020F0502020204030204" pitchFamily="34" charset="0"/>
                <a:ea typeface="Times New Roman" panose="02020603050405020304" pitchFamily="18" charset="0"/>
                <a:cs typeface="Calibri" panose="020F0502020204030204" pitchFamily="34" charset="0"/>
              </a:rPr>
              <a:t> hay </a:t>
            </a:r>
            <a:r>
              <a:rPr lang="en-US" sz="2400" b="1" dirty="0" err="1">
                <a:latin typeface="Calibri" panose="020F0502020204030204" pitchFamily="34" charset="0"/>
                <a:ea typeface="Times New Roman" panose="02020603050405020304" pitchFamily="18" charset="0"/>
                <a:cs typeface="Calibri" panose="020F0502020204030204" pitchFamily="34" charset="0"/>
              </a:rPr>
              <a:t>lực</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đẩy</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mà</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quá</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trình</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thoát</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hơi</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nước</a:t>
            </a:r>
            <a:r>
              <a:rPr lang="en-US" sz="2400" b="1" dirty="0">
                <a:latin typeface="Calibri" panose="020F0502020204030204" pitchFamily="34" charset="0"/>
                <a:ea typeface="Times New Roman" panose="02020603050405020304" pitchFamily="18" charset="0"/>
                <a:cs typeface="Calibri" panose="020F0502020204030204" pitchFamily="34" charset="0"/>
              </a:rPr>
              <a:t> qua </a:t>
            </a:r>
            <a:r>
              <a:rPr lang="en-US" sz="2400" b="1" dirty="0" err="1">
                <a:latin typeface="Calibri" panose="020F0502020204030204" pitchFamily="34" charset="0"/>
                <a:ea typeface="Times New Roman" panose="02020603050405020304" pitchFamily="18" charset="0"/>
                <a:cs typeface="Calibri" panose="020F0502020204030204" pitchFamily="34" charset="0"/>
              </a:rPr>
              <a:t>khí</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khổng</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có</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thể</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giúp</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các</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chất</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được</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vận</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chuyển</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trong</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mạch</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gỗ</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một</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cách</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dễ</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smtClean="0">
                <a:latin typeface="Calibri" panose="020F0502020204030204" pitchFamily="34" charset="0"/>
                <a:ea typeface="Times New Roman" panose="02020603050405020304" pitchFamily="18" charset="0"/>
                <a:cs typeface="Calibri" panose="020F0502020204030204" pitchFamily="34" charset="0"/>
              </a:rPr>
              <a:t>dàng</a:t>
            </a:r>
            <a:r>
              <a:rPr lang="en-US" sz="2400" b="1" dirty="0" smtClean="0">
                <a:latin typeface="Calibri" panose="020F0502020204030204" pitchFamily="34" charset="0"/>
                <a:ea typeface="Times New Roman" panose="02020603050405020304" pitchFamily="18" charset="0"/>
                <a:cs typeface="Calibri" panose="020F0502020204030204" pitchFamily="34" charset="0"/>
              </a:rPr>
              <a:t>?</a:t>
            </a:r>
            <a:endParaRPr lang="en-US" sz="2400" b="1" dirty="0">
              <a:latin typeface="Calibri" panose="020F0502020204030204" pitchFamily="34" charset="0"/>
              <a:cs typeface="Calibri" panose="020F0502020204030204" pitchFamily="34" charset="0"/>
            </a:endParaRPr>
          </a:p>
        </p:txBody>
      </p:sp>
      <p:sp>
        <p:nvSpPr>
          <p:cNvPr id="8" name="Rectangle 7"/>
          <p:cNvSpPr/>
          <p:nvPr/>
        </p:nvSpPr>
        <p:spPr>
          <a:xfrm>
            <a:off x="0" y="2076899"/>
            <a:ext cx="4820194" cy="1618905"/>
          </a:xfrm>
          <a:prstGeom prst="rect">
            <a:avLst/>
          </a:prstGeom>
        </p:spPr>
        <p:txBody>
          <a:bodyPr wrap="square">
            <a:spAutoFit/>
          </a:bodyPr>
          <a:lstStyle/>
          <a:p>
            <a:pPr indent="254000" algn="just">
              <a:lnSpc>
                <a:spcPct val="124000"/>
              </a:lnSpc>
              <a:spcAft>
                <a:spcPts val="0"/>
              </a:spcAft>
              <a:tabLst>
                <a:tab pos="545465" algn="l"/>
              </a:tabLst>
            </a:pPr>
            <a:r>
              <a:rPr lang="en-US" sz="20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Do ở </a:t>
            </a:r>
            <a:r>
              <a:rPr lang="en-US" sz="20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lá</a:t>
            </a:r>
            <a:r>
              <a:rPr lang="en-US" sz="20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cây</a:t>
            </a:r>
            <a:r>
              <a:rPr lang="en-US" sz="20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có</a:t>
            </a:r>
            <a:r>
              <a:rPr lang="en-US" sz="20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quá</a:t>
            </a:r>
            <a:r>
              <a:rPr lang="en-US" sz="20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trình</a:t>
            </a:r>
            <a:r>
              <a:rPr lang="en-US" sz="20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thoát</a:t>
            </a:r>
            <a:r>
              <a:rPr lang="en-US" sz="20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hơi</a:t>
            </a:r>
            <a:r>
              <a:rPr lang="en-US" sz="20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nước</a:t>
            </a:r>
            <a:r>
              <a:rPr lang="en-US" sz="20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khí</a:t>
            </a:r>
            <a:r>
              <a:rPr lang="en-US" sz="20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khổng</a:t>
            </a:r>
            <a:r>
              <a:rPr lang="en-US" sz="20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tập</a:t>
            </a:r>
            <a:r>
              <a:rPr lang="en-US" sz="20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trung</a:t>
            </a:r>
            <a:r>
              <a:rPr lang="en-US" sz="20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nhiều</a:t>
            </a:r>
            <a:r>
              <a:rPr lang="en-US" sz="20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ở </a:t>
            </a:r>
            <a:r>
              <a:rPr lang="en-US" sz="20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mặt</a:t>
            </a:r>
            <a:r>
              <a:rPr lang="en-US" sz="20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dưới</a:t>
            </a:r>
            <a:r>
              <a:rPr lang="en-US" sz="20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nên</a:t>
            </a:r>
            <a:r>
              <a:rPr lang="en-US" sz="20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hơi</a:t>
            </a:r>
            <a:r>
              <a:rPr lang="en-US" sz="20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nước</a:t>
            </a:r>
            <a:r>
              <a:rPr lang="en-US" sz="20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thoát</a:t>
            </a:r>
            <a:r>
              <a:rPr lang="en-US" sz="20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ra</a:t>
            </a:r>
            <a:r>
              <a:rPr lang="en-US" sz="20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làm</a:t>
            </a:r>
            <a:r>
              <a:rPr lang="en-US" sz="20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giảm</a:t>
            </a:r>
            <a:r>
              <a:rPr lang="en-US" sz="20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nhiệt</a:t>
            </a:r>
            <a:r>
              <a:rPr lang="en-US" sz="20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độ</a:t>
            </a:r>
            <a:r>
              <a:rPr lang="en-US" sz="20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môi</a:t>
            </a:r>
            <a:r>
              <a:rPr lang="en-US" sz="20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trường</a:t>
            </a:r>
            <a:r>
              <a:rPr lang="en-US" sz="20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xung</a:t>
            </a:r>
            <a:r>
              <a:rPr lang="en-US" sz="20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quanh</a:t>
            </a:r>
            <a:r>
              <a:rPr lang="en-US" sz="20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nên</a:t>
            </a:r>
            <a:r>
              <a:rPr lang="en-US" sz="20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ta </a:t>
            </a:r>
            <a:r>
              <a:rPr lang="en-US" sz="20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thấy</a:t>
            </a:r>
            <a:r>
              <a:rPr lang="en-US" sz="20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mát</a:t>
            </a:r>
            <a:r>
              <a:rPr lang="en-US" sz="20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hơn</a:t>
            </a:r>
            <a:r>
              <a:rPr lang="en-US" sz="20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a:t>
            </a:r>
            <a:endParaRPr lang="en-US" sz="2000" b="1" dirty="0">
              <a:solidFill>
                <a:srgbClr val="C00000"/>
              </a:solidFill>
              <a:effectLst/>
              <a:latin typeface="Calibri" panose="020F0502020204030204" pitchFamily="34" charset="0"/>
              <a:ea typeface="Segoe UI" panose="020B0502040204020203" pitchFamily="34" charset="0"/>
              <a:cs typeface="Calibri" panose="020F0502020204030204" pitchFamily="34" charset="0"/>
            </a:endParaRPr>
          </a:p>
        </p:txBody>
      </p:sp>
      <p:sp>
        <p:nvSpPr>
          <p:cNvPr id="9" name="Rectangle 8"/>
          <p:cNvSpPr/>
          <p:nvPr/>
        </p:nvSpPr>
        <p:spPr>
          <a:xfrm>
            <a:off x="0" y="5503799"/>
            <a:ext cx="5257800" cy="1237262"/>
          </a:xfrm>
          <a:prstGeom prst="rect">
            <a:avLst/>
          </a:prstGeom>
        </p:spPr>
        <p:txBody>
          <a:bodyPr wrap="square">
            <a:spAutoFit/>
          </a:bodyPr>
          <a:lstStyle/>
          <a:p>
            <a:pPr indent="254000" algn="just">
              <a:lnSpc>
                <a:spcPct val="124000"/>
              </a:lnSpc>
              <a:spcAft>
                <a:spcPts val="0"/>
              </a:spcAft>
              <a:tabLst>
                <a:tab pos="545465" algn="l"/>
              </a:tabLst>
            </a:pPr>
            <a:r>
              <a:rPr lang="en-US" sz="2000" b="1"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Sự</a:t>
            </a:r>
            <a:r>
              <a:rPr lang="en-US" sz="20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thoát</a:t>
            </a:r>
            <a:r>
              <a:rPr lang="en-US" sz="20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hơi</a:t>
            </a:r>
            <a:r>
              <a:rPr lang="en-US" sz="20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nước</a:t>
            </a:r>
            <a:r>
              <a:rPr lang="en-US" sz="20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đã</a:t>
            </a:r>
            <a:r>
              <a:rPr lang="en-US" sz="20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tạo</a:t>
            </a:r>
            <a:r>
              <a:rPr lang="en-US" sz="20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ra</a:t>
            </a:r>
            <a:r>
              <a:rPr lang="en-US" sz="20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một</a:t>
            </a:r>
            <a:r>
              <a:rPr lang="en-US" sz="20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sức</a:t>
            </a:r>
            <a:r>
              <a:rPr lang="en-US" sz="20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hút</a:t>
            </a:r>
            <a:r>
              <a:rPr lang="en-US" sz="20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nước</a:t>
            </a:r>
            <a:r>
              <a:rPr lang="en-US" sz="20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vì</a:t>
            </a:r>
            <a:r>
              <a:rPr lang="en-US" sz="20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sự</a:t>
            </a:r>
            <a:r>
              <a:rPr lang="en-US" sz="20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chênh</a:t>
            </a:r>
            <a:r>
              <a:rPr lang="en-US" sz="20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lệch</a:t>
            </a:r>
            <a:r>
              <a:rPr lang="en-US" sz="20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nước</a:t>
            </a:r>
            <a:r>
              <a:rPr lang="en-US" sz="20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khi</a:t>
            </a:r>
            <a:r>
              <a:rPr lang="en-US" sz="20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lá</a:t>
            </a:r>
            <a:r>
              <a:rPr lang="en-US" sz="20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cây</a:t>
            </a:r>
            <a:r>
              <a:rPr lang="en-US" sz="20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thoát</a:t>
            </a:r>
            <a:r>
              <a:rPr lang="en-US" sz="20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hơi</a:t>
            </a:r>
            <a:r>
              <a:rPr lang="en-US" sz="20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nước</a:t>
            </a:r>
            <a:r>
              <a:rPr lang="en-US" sz="20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tạo</a:t>
            </a:r>
            <a:r>
              <a:rPr lang="en-US" sz="20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nên</a:t>
            </a:r>
            <a:r>
              <a:rPr lang="en-US" sz="20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lực</a:t>
            </a:r>
            <a:r>
              <a:rPr lang="en-US" sz="20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hút</a:t>
            </a:r>
            <a:r>
              <a:rPr lang="en-US" sz="20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nước</a:t>
            </a:r>
            <a:r>
              <a:rPr lang="en-US" sz="20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từ</a:t>
            </a:r>
            <a:r>
              <a:rPr lang="en-US" sz="20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rễ</a:t>
            </a:r>
            <a:r>
              <a:rPr lang="en-US" sz="20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lên</a:t>
            </a:r>
            <a:r>
              <a:rPr lang="en-US" sz="20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000" b="1"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lá</a:t>
            </a:r>
            <a:endParaRPr lang="en-US" sz="2000" b="1" dirty="0">
              <a:solidFill>
                <a:srgbClr val="C00000"/>
              </a:solidFill>
              <a:effectLst/>
              <a:latin typeface="Calibri" panose="020F0502020204030204" pitchFamily="34" charset="0"/>
              <a:ea typeface="Segoe UI" panose="020B0502040204020203" pitchFamily="34" charset="0"/>
              <a:cs typeface="Calibri" panose="020F0502020204030204" pitchFamily="34" charset="0"/>
            </a:endParaRPr>
          </a:p>
        </p:txBody>
      </p:sp>
      <p:sp>
        <p:nvSpPr>
          <p:cNvPr id="10" name="Rectangle: Rounded Corners 3">
            <a:extLst>
              <a:ext uri="{FF2B5EF4-FFF2-40B4-BE49-F238E27FC236}">
                <a16:creationId xmlns:a16="http://schemas.microsoft.com/office/drawing/2014/main" id="{7033ED83-5BC4-38AB-9CA3-2ECEFDD2CC5F}"/>
              </a:ext>
            </a:extLst>
          </p:cNvPr>
          <p:cNvSpPr/>
          <p:nvPr/>
        </p:nvSpPr>
        <p:spPr>
          <a:xfrm>
            <a:off x="366823" y="363386"/>
            <a:ext cx="11825177" cy="780940"/>
          </a:xfrm>
          <a:prstGeom prst="roundRect">
            <a:avLst/>
          </a:prstGeom>
          <a:solidFill>
            <a:srgbClr val="00B05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dirty="0">
                <a:solidFill>
                  <a:prstClr val="white"/>
                </a:solidFill>
                <a:latin typeface="Calibri" panose="020F0502020204030204"/>
              </a:rPr>
              <a:t>c</a:t>
            </a:r>
            <a:r>
              <a:rPr kumimoji="0" lang="en-US" sz="2800" b="1" i="0" u="none" strike="noStrike" kern="0" cap="none" spc="0" normalizeH="0" baseline="0" noProof="0" dirty="0" smtClean="0">
                <a:ln>
                  <a:noFill/>
                </a:ln>
                <a:solidFill>
                  <a:prstClr val="white"/>
                </a:solidFill>
                <a:effectLst/>
                <a:uLnTx/>
                <a:uFillTx/>
                <a:latin typeface="Calibri" panose="020F0502020204030204"/>
                <a:ea typeface="+mn-ea"/>
                <a:cs typeface="+mn-cs"/>
              </a:rPr>
              <a:t>. </a:t>
            </a:r>
            <a:r>
              <a:rPr kumimoji="0" lang="en-US" sz="2800" b="1" i="0" u="none" strike="noStrike" kern="0" cap="none" spc="0" normalizeH="0" baseline="0" noProof="0" dirty="0" err="1" smtClean="0">
                <a:ln>
                  <a:noFill/>
                </a:ln>
                <a:solidFill>
                  <a:prstClr val="white"/>
                </a:solidFill>
                <a:effectLst/>
                <a:uLnTx/>
                <a:uFillTx/>
                <a:latin typeface="Calibri" panose="020F0502020204030204"/>
                <a:ea typeface="+mn-ea"/>
                <a:cs typeface="+mn-cs"/>
              </a:rPr>
              <a:t>Tìm</a:t>
            </a:r>
            <a:r>
              <a:rPr kumimoji="0" lang="en-US" sz="2800" b="1" i="0" u="none" strike="noStrike" kern="0" cap="none" spc="0" normalizeH="0" baseline="0" noProof="0" dirty="0" smtClean="0">
                <a:ln>
                  <a:noFill/>
                </a:ln>
                <a:solidFill>
                  <a:prstClr val="white"/>
                </a:solidFill>
                <a:effectLst/>
                <a:uLnTx/>
                <a:uFillTx/>
                <a:latin typeface="Calibri" panose="020F0502020204030204"/>
                <a:ea typeface="+mn-ea"/>
                <a:cs typeface="+mn-cs"/>
              </a:rPr>
              <a:t> </a:t>
            </a:r>
            <a:r>
              <a:rPr kumimoji="0" lang="en-US" sz="2800" b="1" i="0" u="none" strike="noStrike" kern="0" cap="none" spc="0" normalizeH="0" baseline="0" noProof="0" dirty="0" err="1" smtClean="0">
                <a:ln>
                  <a:noFill/>
                </a:ln>
                <a:solidFill>
                  <a:prstClr val="white"/>
                </a:solidFill>
                <a:effectLst/>
                <a:uLnTx/>
                <a:uFillTx/>
                <a:latin typeface="Calibri" panose="020F0502020204030204"/>
                <a:ea typeface="+mn-ea"/>
                <a:cs typeface="+mn-cs"/>
              </a:rPr>
              <a:t>hiểu</a:t>
            </a:r>
            <a:r>
              <a:rPr kumimoji="0" lang="en-US" sz="2800" b="1" i="0" u="none" strike="noStrike" kern="0" cap="none" spc="0" normalizeH="0" baseline="0" noProof="0" dirty="0" smtClean="0">
                <a:ln>
                  <a:noFill/>
                </a:ln>
                <a:solidFill>
                  <a:prstClr val="white"/>
                </a:solidFill>
                <a:effectLst/>
                <a:uLnTx/>
                <a:uFillTx/>
                <a:latin typeface="Calibri" panose="020F0502020204030204"/>
                <a:ea typeface="+mn-ea"/>
                <a:cs typeface="+mn-cs"/>
              </a:rPr>
              <a:t> </a:t>
            </a:r>
            <a:r>
              <a:rPr kumimoji="0" lang="en-US" sz="2800" b="1" i="0" u="none" strike="noStrike" kern="0" cap="none" spc="0" normalizeH="0" baseline="0" noProof="0" dirty="0" err="1" smtClean="0">
                <a:ln>
                  <a:noFill/>
                </a:ln>
                <a:solidFill>
                  <a:prstClr val="white"/>
                </a:solidFill>
                <a:effectLst/>
                <a:uLnTx/>
                <a:uFillTx/>
                <a:latin typeface="Calibri" panose="020F0502020204030204"/>
                <a:ea typeface="+mn-ea"/>
                <a:cs typeface="+mn-cs"/>
              </a:rPr>
              <a:t>vai</a:t>
            </a:r>
            <a:r>
              <a:rPr kumimoji="0" lang="en-US" sz="2800" b="1" i="0" u="none" strike="noStrike" kern="0" cap="none" spc="0" normalizeH="0" noProof="0" dirty="0" smtClean="0">
                <a:ln>
                  <a:noFill/>
                </a:ln>
                <a:solidFill>
                  <a:prstClr val="white"/>
                </a:solidFill>
                <a:effectLst/>
                <a:uLnTx/>
                <a:uFillTx/>
                <a:latin typeface="Calibri" panose="020F0502020204030204"/>
                <a:ea typeface="+mn-ea"/>
                <a:cs typeface="+mn-cs"/>
              </a:rPr>
              <a:t> </a:t>
            </a:r>
            <a:r>
              <a:rPr kumimoji="0" lang="en-US" sz="2800" b="1" i="0" u="none" strike="noStrike" kern="0" cap="none" spc="0" normalizeH="0" noProof="0" dirty="0" err="1" smtClean="0">
                <a:ln>
                  <a:noFill/>
                </a:ln>
                <a:solidFill>
                  <a:prstClr val="white"/>
                </a:solidFill>
                <a:effectLst/>
                <a:uLnTx/>
                <a:uFillTx/>
                <a:latin typeface="Calibri" panose="020F0502020204030204"/>
                <a:ea typeface="+mn-ea"/>
                <a:cs typeface="+mn-cs"/>
              </a:rPr>
              <a:t>trò</a:t>
            </a:r>
            <a:r>
              <a:rPr kumimoji="0" lang="en-US" sz="2800" b="1" i="0" u="none" strike="noStrike" kern="0" cap="none" spc="0" normalizeH="0" noProof="0" dirty="0" smtClean="0">
                <a:ln>
                  <a:noFill/>
                </a:ln>
                <a:solidFill>
                  <a:prstClr val="white"/>
                </a:solidFill>
                <a:effectLst/>
                <a:uLnTx/>
                <a:uFillTx/>
                <a:latin typeface="Calibri" panose="020F0502020204030204"/>
                <a:ea typeface="+mn-ea"/>
                <a:cs typeface="+mn-cs"/>
              </a:rPr>
              <a:t> </a:t>
            </a:r>
            <a:r>
              <a:rPr kumimoji="0" lang="en-US" sz="2800" b="1" i="0" u="none" strike="noStrike" kern="0" cap="none" spc="0" normalizeH="0" noProof="0" dirty="0" err="1" smtClean="0">
                <a:ln>
                  <a:noFill/>
                </a:ln>
                <a:solidFill>
                  <a:prstClr val="white"/>
                </a:solidFill>
                <a:effectLst/>
                <a:uLnTx/>
                <a:uFillTx/>
                <a:latin typeface="Calibri" panose="020F0502020204030204"/>
                <a:ea typeface="+mn-ea"/>
                <a:cs typeface="+mn-cs"/>
              </a:rPr>
              <a:t>của</a:t>
            </a:r>
            <a:r>
              <a:rPr kumimoji="0" lang="en-US" sz="2800" b="1" i="0" u="none" strike="noStrike" kern="0" cap="none" spc="0" normalizeH="0" noProof="0" dirty="0" smtClean="0">
                <a:ln>
                  <a:noFill/>
                </a:ln>
                <a:solidFill>
                  <a:prstClr val="white"/>
                </a:solidFill>
                <a:effectLst/>
                <a:uLnTx/>
                <a:uFillTx/>
                <a:latin typeface="Calibri" panose="020F0502020204030204"/>
                <a:ea typeface="+mn-ea"/>
                <a:cs typeface="+mn-cs"/>
              </a:rPr>
              <a:t> </a:t>
            </a:r>
            <a:r>
              <a:rPr kumimoji="0" lang="en-US" sz="2800" b="1" i="0" u="none" strike="noStrike" kern="0" cap="none" spc="0" normalizeH="0" noProof="0" dirty="0" err="1" smtClean="0">
                <a:ln>
                  <a:noFill/>
                </a:ln>
                <a:solidFill>
                  <a:prstClr val="white"/>
                </a:solidFill>
                <a:effectLst/>
                <a:uLnTx/>
                <a:uFillTx/>
                <a:latin typeface="Calibri" panose="020F0502020204030204"/>
                <a:ea typeface="+mn-ea"/>
                <a:cs typeface="+mn-cs"/>
              </a:rPr>
              <a:t>sự</a:t>
            </a:r>
            <a:r>
              <a:rPr kumimoji="0" lang="en-US" sz="2800" b="1" i="0" u="none" strike="noStrike" kern="0" cap="none" spc="0" normalizeH="0" noProof="0" dirty="0" smtClean="0">
                <a:ln>
                  <a:noFill/>
                </a:ln>
                <a:solidFill>
                  <a:prstClr val="white"/>
                </a:solidFill>
                <a:effectLst/>
                <a:uLnTx/>
                <a:uFillTx/>
                <a:latin typeface="Calibri" panose="020F0502020204030204"/>
                <a:ea typeface="+mn-ea"/>
                <a:cs typeface="+mn-cs"/>
              </a:rPr>
              <a:t> </a:t>
            </a:r>
            <a:r>
              <a:rPr kumimoji="0" lang="en-US" sz="2800" b="1" i="0" u="none" strike="noStrike" kern="0" cap="none" spc="0" normalizeH="0" noProof="0" dirty="0" err="1" smtClean="0">
                <a:ln>
                  <a:noFill/>
                </a:ln>
                <a:solidFill>
                  <a:prstClr val="white"/>
                </a:solidFill>
                <a:effectLst/>
                <a:uLnTx/>
                <a:uFillTx/>
                <a:latin typeface="Calibri" panose="020F0502020204030204"/>
                <a:ea typeface="+mn-ea"/>
                <a:cs typeface="+mn-cs"/>
              </a:rPr>
              <a:t>thoát</a:t>
            </a:r>
            <a:r>
              <a:rPr kumimoji="0" lang="en-US" sz="2800" b="1" i="0" u="none" strike="noStrike" kern="0" cap="none" spc="0" normalizeH="0" noProof="0" dirty="0" smtClean="0">
                <a:ln>
                  <a:noFill/>
                </a:ln>
                <a:solidFill>
                  <a:prstClr val="white"/>
                </a:solidFill>
                <a:effectLst/>
                <a:uLnTx/>
                <a:uFillTx/>
                <a:latin typeface="Calibri" panose="020F0502020204030204"/>
                <a:ea typeface="+mn-ea"/>
                <a:cs typeface="+mn-cs"/>
              </a:rPr>
              <a:t> </a:t>
            </a:r>
            <a:r>
              <a:rPr kumimoji="0" lang="en-US" sz="2800" b="1" i="0" u="none" strike="noStrike" kern="0" cap="none" spc="0" normalizeH="0" noProof="0" dirty="0" err="1" smtClean="0">
                <a:ln>
                  <a:noFill/>
                </a:ln>
                <a:solidFill>
                  <a:prstClr val="white"/>
                </a:solidFill>
                <a:effectLst/>
                <a:uLnTx/>
                <a:uFillTx/>
                <a:latin typeface="Calibri" panose="020F0502020204030204"/>
                <a:ea typeface="+mn-ea"/>
                <a:cs typeface="+mn-cs"/>
              </a:rPr>
              <a:t>hơi</a:t>
            </a:r>
            <a:r>
              <a:rPr kumimoji="0" lang="en-US" sz="2800" b="1" i="0" u="none" strike="noStrike" kern="0" cap="none" spc="0" normalizeH="0" noProof="0" dirty="0" smtClean="0">
                <a:ln>
                  <a:noFill/>
                </a:ln>
                <a:solidFill>
                  <a:prstClr val="white"/>
                </a:solidFill>
                <a:effectLst/>
                <a:uLnTx/>
                <a:uFillTx/>
                <a:latin typeface="Calibri" panose="020F0502020204030204"/>
                <a:ea typeface="+mn-ea"/>
                <a:cs typeface="+mn-cs"/>
              </a:rPr>
              <a:t> </a:t>
            </a:r>
            <a:r>
              <a:rPr kumimoji="0" lang="en-US" sz="2800" b="1" i="0" u="none" strike="noStrike" kern="0" cap="none" spc="0" normalizeH="0" noProof="0" dirty="0" err="1" smtClean="0">
                <a:ln>
                  <a:noFill/>
                </a:ln>
                <a:solidFill>
                  <a:prstClr val="white"/>
                </a:solidFill>
                <a:effectLst/>
                <a:uLnTx/>
                <a:uFillTx/>
                <a:latin typeface="Calibri" panose="020F0502020204030204"/>
                <a:ea typeface="+mn-ea"/>
                <a:cs typeface="+mn-cs"/>
              </a:rPr>
              <a:t>nước</a:t>
            </a:r>
            <a:r>
              <a:rPr kumimoji="0" lang="en-US" sz="2800" b="1" i="0" u="none" strike="noStrike" kern="0" cap="none" spc="0" normalizeH="0" noProof="0" dirty="0" smtClean="0">
                <a:ln>
                  <a:noFill/>
                </a:ln>
                <a:solidFill>
                  <a:prstClr val="white"/>
                </a:solidFill>
                <a:effectLst/>
                <a:uLnTx/>
                <a:uFillTx/>
                <a:latin typeface="Calibri" panose="020F0502020204030204"/>
                <a:ea typeface="+mn-ea"/>
                <a:cs typeface="+mn-cs"/>
              </a:rPr>
              <a:t> ở </a:t>
            </a:r>
            <a:r>
              <a:rPr kumimoji="0" lang="en-US" sz="2800" b="1" i="0" u="none" strike="noStrike" kern="0" cap="none" spc="0" normalizeH="0" noProof="0" dirty="0" err="1" smtClean="0">
                <a:ln>
                  <a:noFill/>
                </a:ln>
                <a:solidFill>
                  <a:prstClr val="white"/>
                </a:solidFill>
                <a:effectLst/>
                <a:uLnTx/>
                <a:uFillTx/>
                <a:latin typeface="Calibri" panose="020F0502020204030204"/>
                <a:ea typeface="+mn-ea"/>
                <a:cs typeface="+mn-cs"/>
              </a:rPr>
              <a:t>lá</a:t>
            </a:r>
            <a:r>
              <a:rPr kumimoji="0" lang="en-US" sz="2800" b="1" i="0" u="none" strike="noStrike" kern="0" cap="none" spc="0" normalizeH="0" noProof="0" dirty="0" smtClean="0">
                <a:ln>
                  <a:noFill/>
                </a:ln>
                <a:solidFill>
                  <a:prstClr val="white"/>
                </a:solidFill>
                <a:effectLst/>
                <a:uLnTx/>
                <a:uFillTx/>
                <a:latin typeface="Calibri" panose="020F0502020204030204"/>
                <a:ea typeface="+mn-ea"/>
                <a:cs typeface="+mn-cs"/>
              </a:rPr>
              <a:t> </a:t>
            </a:r>
            <a:r>
              <a:rPr kumimoji="0" lang="en-US" sz="2800" b="1" i="0" u="none" strike="noStrike" kern="0" cap="none" spc="0" normalizeH="0" noProof="0" dirty="0" err="1" smtClean="0">
                <a:ln>
                  <a:noFill/>
                </a:ln>
                <a:solidFill>
                  <a:prstClr val="white"/>
                </a:solidFill>
                <a:effectLst/>
                <a:uLnTx/>
                <a:uFillTx/>
                <a:latin typeface="Calibri" panose="020F0502020204030204"/>
                <a:ea typeface="+mn-ea"/>
                <a:cs typeface="+mn-cs"/>
              </a:rPr>
              <a:t>cây</a:t>
            </a:r>
            <a:endParaRPr kumimoji="0" lang="en-US" sz="2800" b="1" i="0" u="none" strike="noStrike" kern="0" cap="none" spc="0" normalizeH="0" baseline="0" noProof="0" dirty="0" smtClean="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988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773783" y="901337"/>
            <a:ext cx="6283232" cy="5055326"/>
          </a:xfrm>
          <a:prstGeom prst="rect">
            <a:avLst/>
          </a:prstGeom>
        </p:spPr>
      </p:pic>
      <p:sp>
        <p:nvSpPr>
          <p:cNvPr id="6" name="Rectangle 5"/>
          <p:cNvSpPr/>
          <p:nvPr/>
        </p:nvSpPr>
        <p:spPr>
          <a:xfrm>
            <a:off x="4263856" y="6262131"/>
            <a:ext cx="7793159" cy="461665"/>
          </a:xfrm>
          <a:prstGeom prst="rect">
            <a:avLst/>
          </a:prstGeom>
        </p:spPr>
        <p:txBody>
          <a:bodyPr wrap="none">
            <a:spAutoFit/>
          </a:bodyPr>
          <a:lstStyle/>
          <a:p>
            <a:pPr marL="1935480" marR="0" lvl="0" indent="0" algn="l" defTabSz="457200" rtl="0" eaLnBrk="1" fontAlgn="auto" latinLnBrk="0" hangingPunct="1">
              <a:lnSpc>
                <a:spcPct val="100000"/>
              </a:lnSpc>
              <a:spcBef>
                <a:spcPts val="470"/>
              </a:spcBef>
              <a:spcAft>
                <a:spcPts val="0"/>
              </a:spcAft>
              <a:buClrTx/>
              <a:buSzTx/>
              <a:buFontTx/>
              <a:buNone/>
              <a:tabLst>
                <a:tab pos="2119630" algn="l"/>
              </a:tabLst>
              <a:defRPr/>
            </a:pPr>
            <a:r>
              <a:rPr kumimoji="0" lang="vi-VN" sz="24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Hình</a:t>
            </a:r>
            <a:r>
              <a:rPr kumimoji="0" lang="vi-VN" sz="2400" b="1" i="0" u="none" strike="noStrike" kern="1200" cap="none" spc="-55"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24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29.3</a:t>
            </a:r>
            <a:r>
              <a:rPr kumimoji="0" lang="en-US" sz="24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1200" cap="none" spc="0" normalizeH="0" baseline="0" noProof="0" dirty="0" err="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Quá</a:t>
            </a:r>
            <a:r>
              <a:rPr kumimoji="0" lang="en-US" sz="24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1200" cap="none" spc="0" normalizeH="0" baseline="0" noProof="0" dirty="0" err="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trình</a:t>
            </a:r>
            <a:r>
              <a:rPr kumimoji="0" lang="en-US" sz="24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1200" cap="none" spc="0" normalizeH="0" baseline="0" noProof="0" dirty="0" err="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thoát</a:t>
            </a:r>
            <a:r>
              <a:rPr kumimoji="0" lang="en-US" sz="24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1200" cap="none" spc="0" normalizeH="0" baseline="0" noProof="0" dirty="0" err="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hơi</a:t>
            </a:r>
            <a:r>
              <a:rPr kumimoji="0" lang="en-US" sz="24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1200" cap="none" spc="0" normalizeH="0" baseline="0" noProof="0" dirty="0" err="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nước</a:t>
            </a:r>
            <a:r>
              <a:rPr kumimoji="0" lang="en-US" sz="24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ở </a:t>
            </a:r>
            <a:r>
              <a:rPr kumimoji="0" lang="en-US" sz="2400" b="1" i="0" u="none" strike="noStrike" kern="1200" cap="none" spc="0" normalizeH="0" baseline="0" noProof="0" dirty="0" err="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lá</a:t>
            </a:r>
            <a:r>
              <a:rPr kumimoji="0" lang="en-US" sz="24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1200" cap="none" spc="0" normalizeH="0" baseline="0" noProof="0" dirty="0" err="1">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rPr>
              <a:t>cây</a:t>
            </a:r>
            <a:endParaRPr kumimoji="0" lang="en-US" sz="2400" b="1" i="0" u="none" strike="noStrike" kern="1200" cap="none" spc="0" normalizeH="0" baseline="0" noProof="0" dirty="0">
              <a:ln>
                <a:noFill/>
              </a:ln>
              <a:solidFill>
                <a:srgbClr val="C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2" name="Rectangle 1"/>
          <p:cNvSpPr/>
          <p:nvPr/>
        </p:nvSpPr>
        <p:spPr>
          <a:xfrm>
            <a:off x="127471" y="606640"/>
            <a:ext cx="5309361" cy="1200329"/>
          </a:xfrm>
          <a:prstGeom prst="rect">
            <a:avLst/>
          </a:prstGeom>
        </p:spPr>
        <p:txBody>
          <a:bodyPr wrap="square">
            <a:spAutoFit/>
          </a:bodyPr>
          <a:lstStyle/>
          <a:p>
            <a:r>
              <a:rPr lang="en-US" sz="2400" b="1" i="1" dirty="0" smtClean="0">
                <a:latin typeface="Calibri" panose="020F0502020204030204" pitchFamily="34" charset="0"/>
                <a:ea typeface="Times New Roman" panose="02020603050405020304" pitchFamily="18" charset="0"/>
                <a:cs typeface="Calibri" panose="020F0502020204030204" pitchFamily="34" charset="0"/>
              </a:rPr>
              <a:t>? </a:t>
            </a:r>
            <a:r>
              <a:rPr lang="en-US" sz="2400" b="1" i="1" dirty="0" err="1" smtClean="0">
                <a:latin typeface="Calibri" panose="020F0502020204030204" pitchFamily="34" charset="0"/>
                <a:ea typeface="Times New Roman" panose="02020603050405020304" pitchFamily="18" charset="0"/>
                <a:cs typeface="Calibri" panose="020F0502020204030204" pitchFamily="34" charset="0"/>
              </a:rPr>
              <a:t>Nếu</a:t>
            </a:r>
            <a:r>
              <a:rPr lang="en-US" sz="2400" b="1" i="1" dirty="0" smtClean="0">
                <a:latin typeface="Calibri" panose="020F0502020204030204" pitchFamily="34" charset="0"/>
                <a:ea typeface="Times New Roman" panose="02020603050405020304" pitchFamily="18" charset="0"/>
                <a:cs typeface="Calibri" panose="020F0502020204030204" pitchFamily="34" charset="0"/>
              </a:rPr>
              <a:t> </a:t>
            </a:r>
            <a:r>
              <a:rPr lang="en-US" sz="2400" b="1" i="1" dirty="0" err="1">
                <a:latin typeface="Calibri" panose="020F0502020204030204" pitchFamily="34" charset="0"/>
                <a:ea typeface="Times New Roman" panose="02020603050405020304" pitchFamily="18" charset="0"/>
                <a:cs typeface="Calibri" panose="020F0502020204030204" pitchFamily="34" charset="0"/>
              </a:rPr>
              <a:t>cây</a:t>
            </a:r>
            <a:r>
              <a:rPr lang="en-US" sz="2400" b="1" i="1" dirty="0">
                <a:latin typeface="Calibri" panose="020F0502020204030204" pitchFamily="34" charset="0"/>
                <a:ea typeface="Times New Roman" panose="02020603050405020304" pitchFamily="18" charset="0"/>
                <a:cs typeface="Calibri" panose="020F0502020204030204" pitchFamily="34" charset="0"/>
              </a:rPr>
              <a:t> </a:t>
            </a:r>
            <a:r>
              <a:rPr lang="en-US" sz="2400" b="1" i="1" dirty="0" err="1">
                <a:latin typeface="Calibri" panose="020F0502020204030204" pitchFamily="34" charset="0"/>
                <a:ea typeface="Times New Roman" panose="02020603050405020304" pitchFamily="18" charset="0"/>
                <a:cs typeface="Calibri" panose="020F0502020204030204" pitchFamily="34" charset="0"/>
              </a:rPr>
              <a:t>không</a:t>
            </a:r>
            <a:r>
              <a:rPr lang="en-US" sz="2400" b="1" i="1" dirty="0">
                <a:latin typeface="Calibri" panose="020F0502020204030204" pitchFamily="34" charset="0"/>
                <a:ea typeface="Times New Roman" panose="02020603050405020304" pitchFamily="18" charset="0"/>
                <a:cs typeface="Calibri" panose="020F0502020204030204" pitchFamily="34" charset="0"/>
              </a:rPr>
              <a:t> </a:t>
            </a:r>
            <a:r>
              <a:rPr lang="en-US" sz="2400" b="1" i="1" dirty="0" err="1">
                <a:latin typeface="Calibri" panose="020F0502020204030204" pitchFamily="34" charset="0"/>
                <a:ea typeface="Times New Roman" panose="02020603050405020304" pitchFamily="18" charset="0"/>
                <a:cs typeface="Calibri" panose="020F0502020204030204" pitchFamily="34" charset="0"/>
              </a:rPr>
              <a:t>thoát</a:t>
            </a:r>
            <a:r>
              <a:rPr lang="en-US" sz="2400" b="1" i="1" dirty="0">
                <a:latin typeface="Calibri" panose="020F0502020204030204" pitchFamily="34" charset="0"/>
                <a:ea typeface="Times New Roman" panose="02020603050405020304" pitchFamily="18" charset="0"/>
                <a:cs typeface="Calibri" panose="020F0502020204030204" pitchFamily="34" charset="0"/>
              </a:rPr>
              <a:t> </a:t>
            </a:r>
            <a:r>
              <a:rPr lang="en-US" sz="2400" b="1" i="1" dirty="0" err="1">
                <a:latin typeface="Calibri" panose="020F0502020204030204" pitchFamily="34" charset="0"/>
                <a:ea typeface="Times New Roman" panose="02020603050405020304" pitchFamily="18" charset="0"/>
                <a:cs typeface="Calibri" panose="020F0502020204030204" pitchFamily="34" charset="0"/>
              </a:rPr>
              <a:t>hơi</a:t>
            </a:r>
            <a:r>
              <a:rPr lang="en-US" sz="2400" b="1" i="1" dirty="0">
                <a:latin typeface="Calibri" panose="020F0502020204030204" pitchFamily="34" charset="0"/>
                <a:ea typeface="Times New Roman" panose="02020603050405020304" pitchFamily="18" charset="0"/>
                <a:cs typeface="Calibri" panose="020F0502020204030204" pitchFamily="34" charset="0"/>
              </a:rPr>
              <a:t> </a:t>
            </a:r>
            <a:r>
              <a:rPr lang="en-US" sz="2400" b="1" i="1" dirty="0" err="1">
                <a:latin typeface="Calibri" panose="020F0502020204030204" pitchFamily="34" charset="0"/>
                <a:ea typeface="Times New Roman" panose="02020603050405020304" pitchFamily="18" charset="0"/>
                <a:cs typeface="Calibri" panose="020F0502020204030204" pitchFamily="34" charset="0"/>
              </a:rPr>
              <a:t>nước</a:t>
            </a:r>
            <a:r>
              <a:rPr lang="en-US" sz="2400" b="1" i="1" dirty="0">
                <a:latin typeface="Calibri" panose="020F0502020204030204" pitchFamily="34" charset="0"/>
                <a:ea typeface="Times New Roman" panose="02020603050405020304" pitchFamily="18" charset="0"/>
                <a:cs typeface="Calibri" panose="020F0502020204030204" pitchFamily="34" charset="0"/>
              </a:rPr>
              <a:t> </a:t>
            </a:r>
            <a:r>
              <a:rPr lang="en-US" sz="2400" b="1" i="1" dirty="0" err="1">
                <a:latin typeface="Calibri" panose="020F0502020204030204" pitchFamily="34" charset="0"/>
                <a:ea typeface="Times New Roman" panose="02020603050405020304" pitchFamily="18" charset="0"/>
                <a:cs typeface="Calibri" panose="020F0502020204030204" pitchFamily="34" charset="0"/>
              </a:rPr>
              <a:t>thì</a:t>
            </a:r>
            <a:r>
              <a:rPr lang="en-US" sz="2400" b="1" i="1" dirty="0">
                <a:latin typeface="Calibri" panose="020F0502020204030204" pitchFamily="34" charset="0"/>
                <a:ea typeface="Times New Roman" panose="02020603050405020304" pitchFamily="18" charset="0"/>
                <a:cs typeface="Calibri" panose="020F0502020204030204" pitchFamily="34" charset="0"/>
              </a:rPr>
              <a:t> </a:t>
            </a:r>
            <a:r>
              <a:rPr lang="en-US" sz="2400" b="1" i="1" dirty="0" err="1">
                <a:latin typeface="Calibri" panose="020F0502020204030204" pitchFamily="34" charset="0"/>
                <a:ea typeface="Times New Roman" panose="02020603050405020304" pitchFamily="18" charset="0"/>
                <a:cs typeface="Calibri" panose="020F0502020204030204" pitchFamily="34" charset="0"/>
              </a:rPr>
              <a:t>cây</a:t>
            </a:r>
            <a:r>
              <a:rPr lang="en-US" sz="2400" b="1" i="1" dirty="0">
                <a:latin typeface="Calibri" panose="020F0502020204030204" pitchFamily="34" charset="0"/>
                <a:ea typeface="Times New Roman" panose="02020603050405020304" pitchFamily="18" charset="0"/>
                <a:cs typeface="Calibri" panose="020F0502020204030204" pitchFamily="34" charset="0"/>
              </a:rPr>
              <a:t> </a:t>
            </a:r>
            <a:r>
              <a:rPr lang="en-US" sz="2400" b="1" i="1" dirty="0" err="1">
                <a:latin typeface="Calibri" panose="020F0502020204030204" pitchFamily="34" charset="0"/>
                <a:ea typeface="Times New Roman" panose="02020603050405020304" pitchFamily="18" charset="0"/>
                <a:cs typeface="Calibri" panose="020F0502020204030204" pitchFamily="34" charset="0"/>
              </a:rPr>
              <a:t>có</a:t>
            </a:r>
            <a:r>
              <a:rPr lang="en-US" sz="2400" b="1" i="1" dirty="0">
                <a:latin typeface="Calibri" panose="020F0502020204030204" pitchFamily="34" charset="0"/>
                <a:ea typeface="Times New Roman" panose="02020603050405020304" pitchFamily="18" charset="0"/>
                <a:cs typeface="Calibri" panose="020F0502020204030204" pitchFamily="34" charset="0"/>
              </a:rPr>
              <a:t> </a:t>
            </a:r>
            <a:r>
              <a:rPr lang="en-US" sz="2400" b="1" i="1" dirty="0" err="1">
                <a:latin typeface="Calibri" panose="020F0502020204030204" pitchFamily="34" charset="0"/>
                <a:ea typeface="Times New Roman" panose="02020603050405020304" pitchFamily="18" charset="0"/>
                <a:cs typeface="Calibri" panose="020F0502020204030204" pitchFamily="34" charset="0"/>
              </a:rPr>
              <a:t>lấy</a:t>
            </a:r>
            <a:r>
              <a:rPr lang="en-US" sz="2400" b="1" i="1" dirty="0">
                <a:latin typeface="Calibri" panose="020F0502020204030204" pitchFamily="34" charset="0"/>
                <a:ea typeface="Times New Roman" panose="02020603050405020304" pitchFamily="18" charset="0"/>
                <a:cs typeface="Calibri" panose="020F0502020204030204" pitchFamily="34" charset="0"/>
              </a:rPr>
              <a:t> </a:t>
            </a:r>
            <a:r>
              <a:rPr lang="en-US" sz="2400" b="1" i="1" dirty="0" err="1">
                <a:latin typeface="Calibri" panose="020F0502020204030204" pitchFamily="34" charset="0"/>
                <a:ea typeface="Times New Roman" panose="02020603050405020304" pitchFamily="18" charset="0"/>
                <a:cs typeface="Calibri" panose="020F0502020204030204" pitchFamily="34" charset="0"/>
              </a:rPr>
              <a:t>được</a:t>
            </a:r>
            <a:r>
              <a:rPr lang="en-US" sz="2400" b="1" i="1" dirty="0">
                <a:latin typeface="Calibri" panose="020F0502020204030204" pitchFamily="34" charset="0"/>
                <a:ea typeface="Times New Roman" panose="02020603050405020304" pitchFamily="18" charset="0"/>
                <a:cs typeface="Calibri" panose="020F0502020204030204" pitchFamily="34" charset="0"/>
              </a:rPr>
              <a:t> </a:t>
            </a:r>
            <a:r>
              <a:rPr lang="en-US" sz="2400" b="1" i="1" dirty="0" err="1">
                <a:latin typeface="Calibri" panose="020F0502020204030204" pitchFamily="34" charset="0"/>
                <a:ea typeface="Times New Roman" panose="02020603050405020304" pitchFamily="18" charset="0"/>
                <a:cs typeface="Calibri" panose="020F0502020204030204" pitchFamily="34" charset="0"/>
              </a:rPr>
              <a:t>khí</a:t>
            </a:r>
            <a:r>
              <a:rPr lang="en-US" sz="2400" b="1" i="1" dirty="0">
                <a:latin typeface="Calibri" panose="020F0502020204030204" pitchFamily="34" charset="0"/>
                <a:ea typeface="Times New Roman" panose="02020603050405020304" pitchFamily="18" charset="0"/>
                <a:cs typeface="Calibri" panose="020F0502020204030204" pitchFamily="34" charset="0"/>
              </a:rPr>
              <a:t> carbon dioxide </a:t>
            </a:r>
            <a:r>
              <a:rPr lang="en-US" sz="2400" b="1" i="1" dirty="0" err="1">
                <a:latin typeface="Calibri" panose="020F0502020204030204" pitchFamily="34" charset="0"/>
                <a:ea typeface="Times New Roman" panose="02020603050405020304" pitchFamily="18" charset="0"/>
                <a:cs typeface="Calibri" panose="020F0502020204030204" pitchFamily="34" charset="0"/>
              </a:rPr>
              <a:t>không</a:t>
            </a:r>
            <a:r>
              <a:rPr lang="en-US" sz="2400" b="1" i="1" dirty="0">
                <a:latin typeface="Calibri" panose="020F0502020204030204" pitchFamily="34" charset="0"/>
                <a:ea typeface="Times New Roman" panose="02020603050405020304" pitchFamily="18" charset="0"/>
                <a:cs typeface="Calibri" panose="020F0502020204030204" pitchFamily="34" charset="0"/>
              </a:rPr>
              <a:t>? </a:t>
            </a:r>
            <a:r>
              <a:rPr lang="en-US" sz="2400" b="1" i="1" dirty="0" err="1">
                <a:latin typeface="Calibri" panose="020F0502020204030204" pitchFamily="34" charset="0"/>
                <a:ea typeface="Times New Roman" panose="02020603050405020304" pitchFamily="18" charset="0"/>
                <a:cs typeface="Calibri" panose="020F0502020204030204" pitchFamily="34" charset="0"/>
              </a:rPr>
              <a:t>Vì</a:t>
            </a:r>
            <a:r>
              <a:rPr lang="en-US" sz="2400" b="1" i="1" dirty="0">
                <a:latin typeface="Calibri" panose="020F0502020204030204" pitchFamily="34" charset="0"/>
                <a:ea typeface="Times New Roman" panose="02020603050405020304" pitchFamily="18" charset="0"/>
                <a:cs typeface="Calibri" panose="020F0502020204030204" pitchFamily="34" charset="0"/>
              </a:rPr>
              <a:t> </a:t>
            </a:r>
            <a:r>
              <a:rPr lang="en-US" sz="2400" b="1" i="1" dirty="0" err="1">
                <a:latin typeface="Calibri" panose="020F0502020204030204" pitchFamily="34" charset="0"/>
                <a:ea typeface="Times New Roman" panose="02020603050405020304" pitchFamily="18" charset="0"/>
                <a:cs typeface="Calibri" panose="020F0502020204030204" pitchFamily="34" charset="0"/>
              </a:rPr>
              <a:t>sao</a:t>
            </a:r>
            <a:r>
              <a:rPr lang="en-US" sz="2400" b="1" i="1" dirty="0">
                <a:latin typeface="Calibri" panose="020F0502020204030204" pitchFamily="34" charset="0"/>
                <a:ea typeface="Times New Roman" panose="02020603050405020304" pitchFamily="18" charset="0"/>
                <a:cs typeface="Calibri" panose="020F0502020204030204" pitchFamily="34" charset="0"/>
              </a:rPr>
              <a:t>?</a:t>
            </a:r>
            <a:endParaRPr lang="en-US" sz="2400" b="1" i="1" dirty="0">
              <a:latin typeface="Calibri" panose="020F0502020204030204" pitchFamily="34" charset="0"/>
              <a:cs typeface="Calibri" panose="020F0502020204030204" pitchFamily="34" charset="0"/>
            </a:endParaRPr>
          </a:p>
        </p:txBody>
      </p:sp>
      <p:sp>
        <p:nvSpPr>
          <p:cNvPr id="3" name="Rectangle 2"/>
          <p:cNvSpPr/>
          <p:nvPr/>
        </p:nvSpPr>
        <p:spPr>
          <a:xfrm>
            <a:off x="85599" y="3734468"/>
            <a:ext cx="5646312" cy="830997"/>
          </a:xfrm>
          <a:prstGeom prst="rect">
            <a:avLst/>
          </a:prstGeom>
        </p:spPr>
        <p:txBody>
          <a:bodyPr wrap="square">
            <a:spAutoFit/>
          </a:bodyPr>
          <a:lstStyle/>
          <a:p>
            <a:r>
              <a:rPr lang="en-US" sz="2400" b="1" i="1" dirty="0" smtClean="0">
                <a:latin typeface="Calibri" panose="020F0502020204030204" pitchFamily="34" charset="0"/>
                <a:ea typeface="Times New Roman" panose="02020603050405020304" pitchFamily="18" charset="0"/>
                <a:cs typeface="Calibri" panose="020F0502020204030204" pitchFamily="34" charset="0"/>
              </a:rPr>
              <a:t>? </a:t>
            </a:r>
            <a:r>
              <a:rPr lang="en-US" sz="2400" b="1" i="1" dirty="0" err="1" smtClean="0">
                <a:latin typeface="Calibri" panose="020F0502020204030204" pitchFamily="34" charset="0"/>
                <a:ea typeface="Times New Roman" panose="02020603050405020304" pitchFamily="18" charset="0"/>
                <a:cs typeface="Calibri" panose="020F0502020204030204" pitchFamily="34" charset="0"/>
              </a:rPr>
              <a:t>Hãy</a:t>
            </a:r>
            <a:r>
              <a:rPr lang="en-US" sz="2400" b="1" i="1" dirty="0" smtClean="0">
                <a:latin typeface="Calibri" panose="020F0502020204030204" pitchFamily="34" charset="0"/>
                <a:ea typeface="Times New Roman" panose="02020603050405020304" pitchFamily="18" charset="0"/>
                <a:cs typeface="Calibri" panose="020F0502020204030204" pitchFamily="34" charset="0"/>
              </a:rPr>
              <a:t> </a:t>
            </a:r>
            <a:r>
              <a:rPr lang="en-US" sz="2400" b="1" i="1" dirty="0" err="1">
                <a:latin typeface="Calibri" panose="020F0502020204030204" pitchFamily="34" charset="0"/>
                <a:ea typeface="Times New Roman" panose="02020603050405020304" pitchFamily="18" charset="0"/>
                <a:cs typeface="Calibri" panose="020F0502020204030204" pitchFamily="34" charset="0"/>
              </a:rPr>
              <a:t>cho</a:t>
            </a:r>
            <a:r>
              <a:rPr lang="en-US" sz="2400" b="1" i="1" dirty="0">
                <a:latin typeface="Calibri" panose="020F0502020204030204" pitchFamily="34" charset="0"/>
                <a:ea typeface="Times New Roman" panose="02020603050405020304" pitchFamily="18" charset="0"/>
                <a:cs typeface="Calibri" panose="020F0502020204030204" pitchFamily="34" charset="0"/>
              </a:rPr>
              <a:t> </a:t>
            </a:r>
            <a:r>
              <a:rPr lang="en-US" sz="2400" b="1" i="1" dirty="0" err="1">
                <a:latin typeface="Calibri" panose="020F0502020204030204" pitchFamily="34" charset="0"/>
                <a:ea typeface="Times New Roman" panose="02020603050405020304" pitchFamily="18" charset="0"/>
                <a:cs typeface="Calibri" panose="020F0502020204030204" pitchFamily="34" charset="0"/>
              </a:rPr>
              <a:t>biết</a:t>
            </a:r>
            <a:r>
              <a:rPr lang="en-US" sz="2400" b="1" i="1" dirty="0">
                <a:latin typeface="Calibri" panose="020F0502020204030204" pitchFamily="34" charset="0"/>
                <a:ea typeface="Times New Roman" panose="02020603050405020304" pitchFamily="18" charset="0"/>
                <a:cs typeface="Calibri" panose="020F0502020204030204" pitchFamily="34" charset="0"/>
              </a:rPr>
              <a:t> </a:t>
            </a:r>
            <a:r>
              <a:rPr lang="en-US" sz="2400" b="1" i="1" dirty="0" err="1">
                <a:latin typeface="Calibri" panose="020F0502020204030204" pitchFamily="34" charset="0"/>
                <a:ea typeface="Times New Roman" panose="02020603050405020304" pitchFamily="18" charset="0"/>
                <a:cs typeface="Calibri" panose="020F0502020204030204" pitchFamily="34" charset="0"/>
              </a:rPr>
              <a:t>những</a:t>
            </a:r>
            <a:r>
              <a:rPr lang="en-US" sz="2400" b="1" i="1" dirty="0">
                <a:latin typeface="Calibri" panose="020F0502020204030204" pitchFamily="34" charset="0"/>
                <a:ea typeface="Times New Roman" panose="02020603050405020304" pitchFamily="18" charset="0"/>
                <a:cs typeface="Calibri" panose="020F0502020204030204" pitchFamily="34" charset="0"/>
              </a:rPr>
              <a:t> </a:t>
            </a:r>
            <a:r>
              <a:rPr lang="en-US" sz="2400" b="1" i="1" dirty="0" err="1">
                <a:latin typeface="Calibri" panose="020F0502020204030204" pitchFamily="34" charset="0"/>
                <a:ea typeface="Times New Roman" panose="02020603050405020304" pitchFamily="18" charset="0"/>
                <a:cs typeface="Calibri" panose="020F0502020204030204" pitchFamily="34" charset="0"/>
              </a:rPr>
              <a:t>vai</a:t>
            </a:r>
            <a:r>
              <a:rPr lang="en-US" sz="2400" b="1" i="1" dirty="0">
                <a:latin typeface="Calibri" panose="020F0502020204030204" pitchFamily="34" charset="0"/>
                <a:ea typeface="Times New Roman" panose="02020603050405020304" pitchFamily="18" charset="0"/>
                <a:cs typeface="Calibri" panose="020F0502020204030204" pitchFamily="34" charset="0"/>
              </a:rPr>
              <a:t> </a:t>
            </a:r>
            <a:r>
              <a:rPr lang="en-US" sz="2400" b="1" i="1" dirty="0" err="1">
                <a:latin typeface="Calibri" panose="020F0502020204030204" pitchFamily="34" charset="0"/>
                <a:ea typeface="Times New Roman" panose="02020603050405020304" pitchFamily="18" charset="0"/>
                <a:cs typeface="Calibri" panose="020F0502020204030204" pitchFamily="34" charset="0"/>
              </a:rPr>
              <a:t>trò</a:t>
            </a:r>
            <a:r>
              <a:rPr lang="en-US" sz="2400" b="1" i="1" dirty="0">
                <a:latin typeface="Calibri" panose="020F0502020204030204" pitchFamily="34" charset="0"/>
                <a:ea typeface="Times New Roman" panose="02020603050405020304" pitchFamily="18" charset="0"/>
                <a:cs typeface="Calibri" panose="020F0502020204030204" pitchFamily="34" charset="0"/>
              </a:rPr>
              <a:t> </a:t>
            </a:r>
            <a:r>
              <a:rPr lang="en-US" sz="2400" b="1" i="1" dirty="0" err="1">
                <a:latin typeface="Calibri" panose="020F0502020204030204" pitchFamily="34" charset="0"/>
                <a:ea typeface="Times New Roman" panose="02020603050405020304" pitchFamily="18" charset="0"/>
                <a:cs typeface="Calibri" panose="020F0502020204030204" pitchFamily="34" charset="0"/>
              </a:rPr>
              <a:t>của</a:t>
            </a:r>
            <a:r>
              <a:rPr lang="en-US" sz="2400" b="1" i="1" dirty="0">
                <a:latin typeface="Calibri" panose="020F0502020204030204" pitchFamily="34" charset="0"/>
                <a:ea typeface="Times New Roman" panose="02020603050405020304" pitchFamily="18" charset="0"/>
                <a:cs typeface="Calibri" panose="020F0502020204030204" pitchFamily="34" charset="0"/>
              </a:rPr>
              <a:t> </a:t>
            </a:r>
            <a:r>
              <a:rPr lang="en-US" sz="2400" b="1" i="1" dirty="0" err="1">
                <a:latin typeface="Calibri" panose="020F0502020204030204" pitchFamily="34" charset="0"/>
                <a:ea typeface="Times New Roman" panose="02020603050405020304" pitchFamily="18" charset="0"/>
                <a:cs typeface="Calibri" panose="020F0502020204030204" pitchFamily="34" charset="0"/>
              </a:rPr>
              <a:t>quá</a:t>
            </a:r>
            <a:r>
              <a:rPr lang="en-US" sz="2400" b="1" i="1" dirty="0">
                <a:latin typeface="Calibri" panose="020F0502020204030204" pitchFamily="34" charset="0"/>
                <a:ea typeface="Times New Roman" panose="02020603050405020304" pitchFamily="18" charset="0"/>
                <a:cs typeface="Calibri" panose="020F0502020204030204" pitchFamily="34" charset="0"/>
              </a:rPr>
              <a:t> </a:t>
            </a:r>
            <a:r>
              <a:rPr lang="en-US" sz="2400" b="1" i="1" dirty="0" err="1">
                <a:latin typeface="Calibri" panose="020F0502020204030204" pitchFamily="34" charset="0"/>
                <a:ea typeface="Times New Roman" panose="02020603050405020304" pitchFamily="18" charset="0"/>
                <a:cs typeface="Calibri" panose="020F0502020204030204" pitchFamily="34" charset="0"/>
              </a:rPr>
              <a:t>trình</a:t>
            </a:r>
            <a:r>
              <a:rPr lang="en-US" sz="2400" b="1" i="1" dirty="0">
                <a:latin typeface="Calibri" panose="020F0502020204030204" pitchFamily="34" charset="0"/>
                <a:ea typeface="Times New Roman" panose="02020603050405020304" pitchFamily="18" charset="0"/>
                <a:cs typeface="Calibri" panose="020F0502020204030204" pitchFamily="34" charset="0"/>
              </a:rPr>
              <a:t> </a:t>
            </a:r>
            <a:r>
              <a:rPr lang="en-US" sz="2400" b="1" i="1" dirty="0" err="1">
                <a:latin typeface="Calibri" panose="020F0502020204030204" pitchFamily="34" charset="0"/>
                <a:ea typeface="Times New Roman" panose="02020603050405020304" pitchFamily="18" charset="0"/>
                <a:cs typeface="Calibri" panose="020F0502020204030204" pitchFamily="34" charset="0"/>
              </a:rPr>
              <a:t>thoát</a:t>
            </a:r>
            <a:r>
              <a:rPr lang="en-US" sz="2400" b="1" i="1" dirty="0">
                <a:latin typeface="Calibri" panose="020F0502020204030204" pitchFamily="34" charset="0"/>
                <a:ea typeface="Times New Roman" panose="02020603050405020304" pitchFamily="18" charset="0"/>
                <a:cs typeface="Calibri" panose="020F0502020204030204" pitchFamily="34" charset="0"/>
              </a:rPr>
              <a:t> </a:t>
            </a:r>
            <a:r>
              <a:rPr lang="en-US" sz="2400" b="1" i="1" dirty="0" err="1">
                <a:latin typeface="Calibri" panose="020F0502020204030204" pitchFamily="34" charset="0"/>
                <a:ea typeface="Times New Roman" panose="02020603050405020304" pitchFamily="18" charset="0"/>
                <a:cs typeface="Calibri" panose="020F0502020204030204" pitchFamily="34" charset="0"/>
              </a:rPr>
              <a:t>hơi</a:t>
            </a:r>
            <a:r>
              <a:rPr lang="en-US" sz="2400" b="1" i="1" dirty="0">
                <a:latin typeface="Calibri" panose="020F0502020204030204" pitchFamily="34" charset="0"/>
                <a:ea typeface="Times New Roman" panose="02020603050405020304" pitchFamily="18" charset="0"/>
                <a:cs typeface="Calibri" panose="020F0502020204030204" pitchFamily="34" charset="0"/>
              </a:rPr>
              <a:t> </a:t>
            </a:r>
            <a:r>
              <a:rPr lang="en-US" sz="2400" b="1" i="1" dirty="0" err="1">
                <a:latin typeface="Calibri" panose="020F0502020204030204" pitchFamily="34" charset="0"/>
                <a:ea typeface="Times New Roman" panose="02020603050405020304" pitchFamily="18" charset="0"/>
                <a:cs typeface="Calibri" panose="020F0502020204030204" pitchFamily="34" charset="0"/>
              </a:rPr>
              <a:t>nước</a:t>
            </a:r>
            <a:r>
              <a:rPr lang="en-US" sz="2400" b="1" i="1" dirty="0">
                <a:latin typeface="Calibri" panose="020F0502020204030204" pitchFamily="34" charset="0"/>
                <a:ea typeface="Times New Roman" panose="02020603050405020304" pitchFamily="18" charset="0"/>
                <a:cs typeface="Calibri" panose="020F0502020204030204" pitchFamily="34" charset="0"/>
              </a:rPr>
              <a:t> </a:t>
            </a:r>
            <a:r>
              <a:rPr lang="en-US" sz="2400" b="1" i="1" dirty="0" err="1">
                <a:latin typeface="Calibri" panose="020F0502020204030204" pitchFamily="34" charset="0"/>
                <a:ea typeface="Times New Roman" panose="02020603050405020304" pitchFamily="18" charset="0"/>
                <a:cs typeface="Calibri" panose="020F0502020204030204" pitchFamily="34" charset="0"/>
              </a:rPr>
              <a:t>đối</a:t>
            </a:r>
            <a:r>
              <a:rPr lang="en-US" sz="2400" b="1" i="1" dirty="0">
                <a:latin typeface="Calibri" panose="020F0502020204030204" pitchFamily="34" charset="0"/>
                <a:ea typeface="Times New Roman" panose="02020603050405020304" pitchFamily="18" charset="0"/>
                <a:cs typeface="Calibri" panose="020F0502020204030204" pitchFamily="34" charset="0"/>
              </a:rPr>
              <a:t> </a:t>
            </a:r>
            <a:r>
              <a:rPr lang="en-US" sz="2400" b="1" i="1" dirty="0" err="1">
                <a:latin typeface="Calibri" panose="020F0502020204030204" pitchFamily="34" charset="0"/>
                <a:ea typeface="Times New Roman" panose="02020603050405020304" pitchFamily="18" charset="0"/>
                <a:cs typeface="Calibri" panose="020F0502020204030204" pitchFamily="34" charset="0"/>
              </a:rPr>
              <a:t>với</a:t>
            </a:r>
            <a:r>
              <a:rPr lang="en-US" sz="2400" b="1" i="1" dirty="0">
                <a:latin typeface="Calibri" panose="020F0502020204030204" pitchFamily="34" charset="0"/>
                <a:ea typeface="Times New Roman" panose="02020603050405020304" pitchFamily="18" charset="0"/>
                <a:cs typeface="Calibri" panose="020F0502020204030204" pitchFamily="34" charset="0"/>
              </a:rPr>
              <a:t> </a:t>
            </a:r>
            <a:r>
              <a:rPr lang="en-US" sz="2400" b="1" i="1" dirty="0" err="1" smtClean="0">
                <a:latin typeface="Calibri" panose="020F0502020204030204" pitchFamily="34" charset="0"/>
                <a:ea typeface="Times New Roman" panose="02020603050405020304" pitchFamily="18" charset="0"/>
                <a:cs typeface="Calibri" panose="020F0502020204030204" pitchFamily="34" charset="0"/>
              </a:rPr>
              <a:t>cây</a:t>
            </a:r>
            <a:r>
              <a:rPr lang="en-US" sz="2400" b="1" i="1" dirty="0" smtClean="0">
                <a:latin typeface="Calibri" panose="020F0502020204030204" pitchFamily="34" charset="0"/>
                <a:ea typeface="Times New Roman" panose="02020603050405020304" pitchFamily="18" charset="0"/>
                <a:cs typeface="Calibri" panose="020F0502020204030204" pitchFamily="34" charset="0"/>
              </a:rPr>
              <a:t>?</a:t>
            </a:r>
            <a:endParaRPr lang="en-US" sz="2400" b="1" i="1" dirty="0">
              <a:latin typeface="Calibri" panose="020F0502020204030204" pitchFamily="34" charset="0"/>
              <a:cs typeface="Calibri" panose="020F0502020204030204" pitchFamily="34" charset="0"/>
            </a:endParaRPr>
          </a:p>
        </p:txBody>
      </p:sp>
      <p:sp>
        <p:nvSpPr>
          <p:cNvPr id="5" name="Rectangle 4"/>
          <p:cNvSpPr/>
          <p:nvPr/>
        </p:nvSpPr>
        <p:spPr>
          <a:xfrm>
            <a:off x="106535" y="1765980"/>
            <a:ext cx="5646312" cy="1968488"/>
          </a:xfrm>
          <a:prstGeom prst="rect">
            <a:avLst/>
          </a:prstGeom>
        </p:spPr>
        <p:txBody>
          <a:bodyPr wrap="square">
            <a:spAutoFit/>
          </a:bodyPr>
          <a:lstStyle/>
          <a:p>
            <a:pPr algn="just">
              <a:lnSpc>
                <a:spcPct val="127000"/>
              </a:lnSpc>
              <a:tabLst>
                <a:tab pos="545465" algn="l"/>
              </a:tabLst>
            </a:pPr>
            <a:r>
              <a:rPr lang="en-US" sz="2400" dirty="0" err="1">
                <a:solidFill>
                  <a:srgbClr val="FF0000"/>
                </a:solidFill>
                <a:latin typeface="Times New Roman" panose="02020603050405020304" pitchFamily="18" charset="0"/>
                <a:ea typeface="Times New Roman" panose="02020603050405020304" pitchFamily="18" charset="0"/>
              </a:rPr>
              <a:t>Nếu</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không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thoát</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hơi</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nước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thì</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cây</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không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lây</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được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khí</a:t>
            </a:r>
            <a:r>
              <a:rPr lang="en-US" sz="2400" dirty="0">
                <a:solidFill>
                  <a:srgbClr val="FF0000"/>
                </a:solidFill>
                <a:latin typeface="Times New Roman" panose="02020603050405020304" pitchFamily="18" charset="0"/>
                <a:ea typeface="Times New Roman" panose="02020603050405020304" pitchFamily="18" charset="0"/>
              </a:rPr>
              <a:t> carbon dioxide </a:t>
            </a:r>
            <a:r>
              <a:rPr lang="en-US" sz="2400" dirty="0" err="1">
                <a:solidFill>
                  <a:srgbClr val="FF0000"/>
                </a:solidFill>
                <a:latin typeface="Times New Roman" panose="02020603050405020304" pitchFamily="18" charset="0"/>
                <a:ea typeface="Times New Roman" panose="02020603050405020304" pitchFamily="18" charset="0"/>
              </a:rPr>
              <a:t>vì</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lúc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này</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khí</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rPr>
              <a:t>khổng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rPr>
              <a:t>đóng</a:t>
            </a:r>
            <a:r>
              <a:rPr lang="en-US" sz="2400" dirty="0" smtClean="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nên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khí</a:t>
            </a:r>
            <a:r>
              <a:rPr lang="en-US" sz="2400" dirty="0">
                <a:solidFill>
                  <a:srgbClr val="FF0000"/>
                </a:solidFill>
                <a:latin typeface="Times New Roman" panose="02020603050405020304" pitchFamily="18" charset="0"/>
                <a:ea typeface="Times New Roman" panose="02020603050405020304" pitchFamily="18" charset="0"/>
              </a:rPr>
              <a:t> carbon dioxide </a:t>
            </a:r>
            <a:r>
              <a:rPr lang="en-US" sz="2400" dirty="0" err="1">
                <a:solidFill>
                  <a:srgbClr val="FF0000"/>
                </a:solidFill>
                <a:latin typeface="Times New Roman" panose="02020603050405020304" pitchFamily="18" charset="0"/>
                <a:ea typeface="Times New Roman" panose="02020603050405020304" pitchFamily="18" charset="0"/>
              </a:rPr>
              <a:t>không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khuếch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tán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vào</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trong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lá</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được</a:t>
            </a:r>
            <a:r>
              <a:rPr lang="en-US" sz="2400" dirty="0">
                <a:solidFill>
                  <a:srgbClr val="FF0000"/>
                </a:solidFill>
                <a:latin typeface="Times New Roman" panose="02020603050405020304" pitchFamily="18" charset="0"/>
                <a:ea typeface="Times New Roman" panose="02020603050405020304" pitchFamily="18" charset="0"/>
              </a:rPr>
              <a:t>.</a:t>
            </a:r>
            <a:endParaRPr lang="en-US" sz="2400" dirty="0">
              <a:solidFill>
                <a:srgbClr val="FF0000"/>
              </a:solidFill>
              <a:effectLst/>
              <a:latin typeface="Segoe UI" panose="020B0502040204020203" pitchFamily="34" charset="0"/>
              <a:ea typeface="Segoe UI" panose="020B0502040204020203" pitchFamily="34" charset="0"/>
            </a:endParaRPr>
          </a:p>
        </p:txBody>
      </p:sp>
      <p:sp>
        <p:nvSpPr>
          <p:cNvPr id="7" name="Rectangle 6"/>
          <p:cNvSpPr/>
          <p:nvPr/>
        </p:nvSpPr>
        <p:spPr>
          <a:xfrm>
            <a:off x="127471" y="4644301"/>
            <a:ext cx="5604440" cy="2000548"/>
          </a:xfrm>
          <a:prstGeom prst="rect">
            <a:avLst/>
          </a:prstGeom>
        </p:spPr>
        <p:txBody>
          <a:bodyPr wrap="square">
            <a:spAutoFit/>
          </a:bodyPr>
          <a:lstStyle/>
          <a:p>
            <a:pPr algn="just">
              <a:lnSpc>
                <a:spcPct val="124000"/>
              </a:lnSpc>
              <a:tabLst>
                <a:tab pos="575945" algn="l"/>
              </a:tabLst>
            </a:pPr>
            <a:r>
              <a:rPr lang="en-US" sz="2000" dirty="0" err="1">
                <a:solidFill>
                  <a:srgbClr val="FF0000"/>
                </a:solidFill>
                <a:latin typeface="Times New Roman" panose="02020603050405020304" pitchFamily="18" charset="0"/>
                <a:ea typeface="Times New Roman" panose="02020603050405020304" pitchFamily="18" charset="0"/>
              </a:rPr>
              <a:t>Quá</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trình</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thoát</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hơi</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nước</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tạo</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động</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lực</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cho</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sự</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vận</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chuyển</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nước</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và</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muối</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khoáng</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trong</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cây</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điều</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hoà</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nhiệt</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độ</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bề</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mặt</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lá</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giúp</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khí</a:t>
            </a:r>
            <a:r>
              <a:rPr lang="en-US" sz="2000" dirty="0">
                <a:solidFill>
                  <a:srgbClr val="FF0000"/>
                </a:solidFill>
                <a:latin typeface="Times New Roman" panose="02020603050405020304" pitchFamily="18" charset="0"/>
                <a:ea typeface="Times New Roman" panose="02020603050405020304" pitchFamily="18" charset="0"/>
              </a:rPr>
              <a:t> carbon dioxide </a:t>
            </a:r>
            <a:r>
              <a:rPr lang="en-US" sz="2000" dirty="0" err="1">
                <a:solidFill>
                  <a:srgbClr val="FF0000"/>
                </a:solidFill>
                <a:latin typeface="Times New Roman" panose="02020603050405020304" pitchFamily="18" charset="0"/>
                <a:ea typeface="Times New Roman" panose="02020603050405020304" pitchFamily="18" charset="0"/>
              </a:rPr>
              <a:t>đi</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vào</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trong</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lá</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để</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cung</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cấp</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cho</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quá</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trình</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quang</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hợp</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và</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giải</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phóng</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khí</a:t>
            </a:r>
            <a:r>
              <a:rPr lang="en-US" sz="2000" dirty="0">
                <a:solidFill>
                  <a:srgbClr val="FF0000"/>
                </a:solidFill>
                <a:latin typeface="Times New Roman" panose="02020603050405020304" pitchFamily="18" charset="0"/>
                <a:ea typeface="Times New Roman" panose="02020603050405020304" pitchFamily="18" charset="0"/>
              </a:rPr>
              <a:t> oxygen </a:t>
            </a:r>
            <a:r>
              <a:rPr lang="en-US" sz="2000" dirty="0" err="1">
                <a:solidFill>
                  <a:srgbClr val="FF0000"/>
                </a:solidFill>
                <a:latin typeface="Times New Roman" panose="02020603050405020304" pitchFamily="18" charset="0"/>
                <a:ea typeface="Times New Roman" panose="02020603050405020304" pitchFamily="18" charset="0"/>
              </a:rPr>
              <a:t>ra</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ngoài</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môi</a:t>
            </a:r>
            <a:r>
              <a:rPr lang="en-US" sz="2000" dirty="0" smtClean="0">
                <a:solidFill>
                  <a:srgbClr val="FF0000"/>
                </a:solidFill>
                <a:latin typeface="Times New Roman" panose="02020603050405020304" pitchFamily="18" charset="0"/>
                <a:ea typeface="Times New Roman" panose="02020603050405020304" pitchFamily="18" charset="0"/>
              </a:rPr>
              <a:t> </a:t>
            </a:r>
            <a:r>
              <a:rPr lang="en-US" sz="2000" dirty="0" err="1" smtClean="0">
                <a:solidFill>
                  <a:srgbClr val="FF0000"/>
                </a:solidFill>
                <a:latin typeface="Times New Roman" panose="02020603050405020304" pitchFamily="18" charset="0"/>
                <a:ea typeface="Times New Roman" panose="02020603050405020304" pitchFamily="18" charset="0"/>
              </a:rPr>
              <a:t>trường</a:t>
            </a:r>
            <a:r>
              <a:rPr lang="en-US" sz="2000" dirty="0">
                <a:solidFill>
                  <a:srgbClr val="FF0000"/>
                </a:solidFill>
                <a:latin typeface="Times New Roman" panose="02020603050405020304" pitchFamily="18" charset="0"/>
                <a:ea typeface="Times New Roman" panose="02020603050405020304" pitchFamily="18" charset="0"/>
              </a:rPr>
              <a:t>.</a:t>
            </a:r>
            <a:endParaRPr lang="en-US" sz="2000" dirty="0">
              <a:solidFill>
                <a:srgbClr val="FF0000"/>
              </a:solidFill>
              <a:effectLst/>
              <a:latin typeface="Segoe UI" panose="020B0502040204020203" pitchFamily="34" charset="0"/>
              <a:ea typeface="Segoe UI" panose="020B0502040204020203" pitchFamily="34" charset="0"/>
            </a:endParaRPr>
          </a:p>
        </p:txBody>
      </p:sp>
    </p:spTree>
    <p:extLst>
      <p:ext uri="{BB962C8B-B14F-4D97-AF65-F5344CB8AC3E}">
        <p14:creationId xmlns:p14="http://schemas.microsoft.com/office/powerpoint/2010/main" val="402562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animEffect transition="in" filter="barn(inVertical)">
                                      <p:cBhvr>
                                        <p:cTn id="33" dur="500"/>
                                        <p:tgtEl>
                                          <p:spTgt spid="5">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7">
                                            <p:txEl>
                                              <p:pRg st="0" end="0"/>
                                            </p:txEl>
                                          </p:spTgt>
                                        </p:tgtEl>
                                        <p:attrNameLst>
                                          <p:attrName>style.visibility</p:attrName>
                                        </p:attrNameLst>
                                      </p:cBhvr>
                                      <p:to>
                                        <p:strVal val="visible"/>
                                      </p:to>
                                    </p:set>
                                    <p:animEffect transition="in" filter="wipe(down)">
                                      <p:cBhvr>
                                        <p:cTn id="38"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3C7CB-75CB-A899-0118-E01302B91526}"/>
              </a:ext>
            </a:extLst>
          </p:cNvPr>
          <p:cNvSpPr>
            <a:spLocks noGrp="1"/>
          </p:cNvSpPr>
          <p:nvPr>
            <p:ph type="title"/>
          </p:nvPr>
        </p:nvSpPr>
        <p:spPr>
          <a:xfrm>
            <a:off x="838200" y="365126"/>
            <a:ext cx="10515600" cy="748118"/>
          </a:xfrm>
        </p:spPr>
        <p:txBody>
          <a:bodyPr/>
          <a:lstStyle/>
          <a:p>
            <a:pPr algn="ctr"/>
            <a:r>
              <a:rPr lang="en-US" b="1">
                <a:solidFill>
                  <a:srgbClr val="00B050"/>
                </a:solidFill>
              </a:rPr>
              <a:t>NỘI DUNG BÀI HỌC</a:t>
            </a:r>
          </a:p>
        </p:txBody>
      </p:sp>
      <p:graphicFrame>
        <p:nvGraphicFramePr>
          <p:cNvPr id="4" name="Content Placeholder 3">
            <a:extLst>
              <a:ext uri="{FF2B5EF4-FFF2-40B4-BE49-F238E27FC236}">
                <a16:creationId xmlns:a16="http://schemas.microsoft.com/office/drawing/2014/main" id="{2ADB9984-9722-F6A8-B75D-6DB506869E08}"/>
              </a:ext>
            </a:extLst>
          </p:cNvPr>
          <p:cNvGraphicFramePr>
            <a:graphicFrameLocks noGrp="1"/>
          </p:cNvGraphicFramePr>
          <p:nvPr>
            <p:ph idx="1"/>
            <p:extLst>
              <p:ext uri="{D42A27DB-BD31-4B8C-83A1-F6EECF244321}">
                <p14:modId xmlns:p14="http://schemas.microsoft.com/office/powerpoint/2010/main" val="292813797"/>
              </p:ext>
            </p:extLst>
          </p:nvPr>
        </p:nvGraphicFramePr>
        <p:xfrm>
          <a:off x="838200" y="1113243"/>
          <a:ext cx="11353800" cy="5489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3160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graphicEl>
                                              <a:dgm id="{D8B3433B-01A7-4CF9-A4CF-3B5FF0C306E2}"/>
                                            </p:graphicEl>
                                          </p:spTgt>
                                        </p:tgtEl>
                                        <p:attrNameLst>
                                          <p:attrName>style.visibility</p:attrName>
                                        </p:attrNameLst>
                                      </p:cBhvr>
                                      <p:to>
                                        <p:strVal val="visible"/>
                                      </p:to>
                                    </p:set>
                                    <p:animEffect transition="in" filter="barn(inVertical)">
                                      <p:cBhvr>
                                        <p:cTn id="7" dur="500"/>
                                        <p:tgtEl>
                                          <p:spTgt spid="4">
                                            <p:graphicEl>
                                              <a:dgm id="{D8B3433B-01A7-4CF9-A4CF-3B5FF0C306E2}"/>
                                            </p:graphic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graphicEl>
                                              <a:dgm id="{8D34F111-8825-466B-9A91-9B90BA4B3644}"/>
                                            </p:graphicEl>
                                          </p:spTgt>
                                        </p:tgtEl>
                                        <p:attrNameLst>
                                          <p:attrName>style.visibility</p:attrName>
                                        </p:attrNameLst>
                                      </p:cBhvr>
                                      <p:to>
                                        <p:strVal val="visible"/>
                                      </p:to>
                                    </p:set>
                                    <p:animEffect transition="in" filter="barn(inVertical)">
                                      <p:cBhvr>
                                        <p:cTn id="10" dur="500"/>
                                        <p:tgtEl>
                                          <p:spTgt spid="4">
                                            <p:graphicEl>
                                              <a:dgm id="{8D34F111-8825-466B-9A91-9B90BA4B3644}"/>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graphicEl>
                                              <a:dgm id="{BDB09A5B-6063-4ACB-8352-CDE386CE2176}"/>
                                            </p:graphicEl>
                                          </p:spTgt>
                                        </p:tgtEl>
                                        <p:attrNameLst>
                                          <p:attrName>style.visibility</p:attrName>
                                        </p:attrNameLst>
                                      </p:cBhvr>
                                      <p:to>
                                        <p:strVal val="visible"/>
                                      </p:to>
                                    </p:set>
                                    <p:animEffect transition="in" filter="barn(inVertical)">
                                      <p:cBhvr>
                                        <p:cTn id="15" dur="500"/>
                                        <p:tgtEl>
                                          <p:spTgt spid="4">
                                            <p:graphicEl>
                                              <a:dgm id="{BDB09A5B-6063-4ACB-8352-CDE386CE2176}"/>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graphicEl>
                                              <a:dgm id="{BE89EC13-FFF2-43FD-ACC6-B66DDAFC8BC4}"/>
                                            </p:graphicEl>
                                          </p:spTgt>
                                        </p:tgtEl>
                                        <p:attrNameLst>
                                          <p:attrName>style.visibility</p:attrName>
                                        </p:attrNameLst>
                                      </p:cBhvr>
                                      <p:to>
                                        <p:strVal val="visible"/>
                                      </p:to>
                                    </p:set>
                                    <p:animEffect transition="in" filter="barn(inVertical)">
                                      <p:cBhvr>
                                        <p:cTn id="20" dur="500"/>
                                        <p:tgtEl>
                                          <p:spTgt spid="4">
                                            <p:graphicEl>
                                              <a:dgm id="{BE89EC13-FFF2-43FD-ACC6-B66DDAFC8BC4}"/>
                                            </p:graphic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graphicEl>
                                              <a:dgm id="{BA7E6C10-A35A-4459-885F-46AB4DBC045B}"/>
                                            </p:graphicEl>
                                          </p:spTgt>
                                        </p:tgtEl>
                                        <p:attrNameLst>
                                          <p:attrName>style.visibility</p:attrName>
                                        </p:attrNameLst>
                                      </p:cBhvr>
                                      <p:to>
                                        <p:strVal val="visible"/>
                                      </p:to>
                                    </p:set>
                                    <p:animEffect transition="in" filter="barn(inVertical)">
                                      <p:cBhvr>
                                        <p:cTn id="23" dur="500"/>
                                        <p:tgtEl>
                                          <p:spTgt spid="4">
                                            <p:graphicEl>
                                              <a:dgm id="{BA7E6C10-A35A-4459-885F-46AB4DBC045B}"/>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graphicEl>
                                              <a:dgm id="{9B92FAFA-7091-403B-A3B1-7E7D927B7B5C}"/>
                                            </p:graphicEl>
                                          </p:spTgt>
                                        </p:tgtEl>
                                        <p:attrNameLst>
                                          <p:attrName>style.visibility</p:attrName>
                                        </p:attrNameLst>
                                      </p:cBhvr>
                                      <p:to>
                                        <p:strVal val="visible"/>
                                      </p:to>
                                    </p:set>
                                    <p:animEffect transition="in" filter="barn(inVertical)">
                                      <p:cBhvr>
                                        <p:cTn id="28" dur="500"/>
                                        <p:tgtEl>
                                          <p:spTgt spid="4">
                                            <p:graphicEl>
                                              <a:dgm id="{9B92FAFA-7091-403B-A3B1-7E7D927B7B5C}"/>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
                                            <p:graphicEl>
                                              <a:dgm id="{8F1ECB43-739B-481F-A54C-A1875FE476D7}"/>
                                            </p:graphicEl>
                                          </p:spTgt>
                                        </p:tgtEl>
                                        <p:attrNameLst>
                                          <p:attrName>style.visibility</p:attrName>
                                        </p:attrNameLst>
                                      </p:cBhvr>
                                      <p:to>
                                        <p:strVal val="visible"/>
                                      </p:to>
                                    </p:set>
                                    <p:animEffect transition="in" filter="barn(inVertical)">
                                      <p:cBhvr>
                                        <p:cTn id="33" dur="500"/>
                                        <p:tgtEl>
                                          <p:spTgt spid="4">
                                            <p:graphicEl>
                                              <a:dgm id="{8F1ECB43-739B-481F-A54C-A1875FE476D7}"/>
                                            </p:graphicEl>
                                          </p:spTgt>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4">
                                            <p:graphicEl>
                                              <a:dgm id="{8256E77D-80E2-46F0-8763-5557E8231930}"/>
                                            </p:graphicEl>
                                          </p:spTgt>
                                        </p:tgtEl>
                                        <p:attrNameLst>
                                          <p:attrName>style.visibility</p:attrName>
                                        </p:attrNameLst>
                                      </p:cBhvr>
                                      <p:to>
                                        <p:strVal val="visible"/>
                                      </p:to>
                                    </p:set>
                                    <p:animEffect transition="in" filter="barn(inVertical)">
                                      <p:cBhvr>
                                        <p:cTn id="36" dur="500"/>
                                        <p:tgtEl>
                                          <p:spTgt spid="4">
                                            <p:graphicEl>
                                              <a:dgm id="{8256E77D-80E2-46F0-8763-5557E8231930}"/>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
                                            <p:graphicEl>
                                              <a:dgm id="{0BC399C5-AEC8-4C15-AE3A-E4125B46702A}"/>
                                            </p:graphicEl>
                                          </p:spTgt>
                                        </p:tgtEl>
                                        <p:attrNameLst>
                                          <p:attrName>style.visibility</p:attrName>
                                        </p:attrNameLst>
                                      </p:cBhvr>
                                      <p:to>
                                        <p:strVal val="visible"/>
                                      </p:to>
                                    </p:set>
                                    <p:animEffect transition="in" filter="barn(inVertical)">
                                      <p:cBhvr>
                                        <p:cTn id="41" dur="500"/>
                                        <p:tgtEl>
                                          <p:spTgt spid="4">
                                            <p:graphicEl>
                                              <a:dgm id="{0BC399C5-AEC8-4C15-AE3A-E4125B46702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B74CF-02AF-B930-D4A9-15BD8C9D0AE0}"/>
              </a:ext>
            </a:extLst>
          </p:cNvPr>
          <p:cNvSpPr>
            <a:spLocks noGrp="1"/>
          </p:cNvSpPr>
          <p:nvPr>
            <p:ph type="title"/>
          </p:nvPr>
        </p:nvSpPr>
        <p:spPr/>
        <p:txBody>
          <a:bodyPr/>
          <a:lstStyle/>
          <a:p>
            <a:endParaRPr lang="en-US"/>
          </a:p>
        </p:txBody>
      </p:sp>
      <p:pic>
        <p:nvPicPr>
          <p:cNvPr id="9" name="Picture 8">
            <a:extLst>
              <a:ext uri="{FF2B5EF4-FFF2-40B4-BE49-F238E27FC236}">
                <a16:creationId xmlns:a16="http://schemas.microsoft.com/office/drawing/2014/main" id="{393945B9-DF05-D7CC-96BB-89DFEA2C3B6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6875" t="18914" r="65029" b="27752"/>
          <a:stretch/>
        </p:blipFill>
        <p:spPr>
          <a:xfrm>
            <a:off x="289071" y="920714"/>
            <a:ext cx="4779706" cy="5103628"/>
          </a:xfrm>
          <a:prstGeom prst="rect">
            <a:avLst/>
          </a:prstGeom>
        </p:spPr>
      </p:pic>
      <p:sp>
        <p:nvSpPr>
          <p:cNvPr id="12" name="TextBox 11">
            <a:extLst>
              <a:ext uri="{FF2B5EF4-FFF2-40B4-BE49-F238E27FC236}">
                <a16:creationId xmlns:a16="http://schemas.microsoft.com/office/drawing/2014/main" id="{8D181930-1E69-A522-E1DD-3466FE2430A2}"/>
              </a:ext>
            </a:extLst>
          </p:cNvPr>
          <p:cNvSpPr txBox="1"/>
          <p:nvPr/>
        </p:nvSpPr>
        <p:spPr>
          <a:xfrm>
            <a:off x="5571460" y="2133700"/>
            <a:ext cx="6071191" cy="3108543"/>
          </a:xfrm>
          <a:custGeom>
            <a:avLst/>
            <a:gdLst>
              <a:gd name="connsiteX0" fmla="*/ 0 w 6071191"/>
              <a:gd name="connsiteY0" fmla="*/ 0 h 3108543"/>
              <a:gd name="connsiteX1" fmla="*/ 491215 w 6071191"/>
              <a:gd name="connsiteY1" fmla="*/ 0 h 3108543"/>
              <a:gd name="connsiteX2" fmla="*/ 1164565 w 6071191"/>
              <a:gd name="connsiteY2" fmla="*/ 0 h 3108543"/>
              <a:gd name="connsiteX3" fmla="*/ 1655779 w 6071191"/>
              <a:gd name="connsiteY3" fmla="*/ 0 h 3108543"/>
              <a:gd name="connsiteX4" fmla="*/ 2086282 w 6071191"/>
              <a:gd name="connsiteY4" fmla="*/ 0 h 3108543"/>
              <a:gd name="connsiteX5" fmla="*/ 2698920 w 6071191"/>
              <a:gd name="connsiteY5" fmla="*/ 0 h 3108543"/>
              <a:gd name="connsiteX6" fmla="*/ 3129423 w 6071191"/>
              <a:gd name="connsiteY6" fmla="*/ 0 h 3108543"/>
              <a:gd name="connsiteX7" fmla="*/ 3620638 w 6071191"/>
              <a:gd name="connsiteY7" fmla="*/ 0 h 3108543"/>
              <a:gd name="connsiteX8" fmla="*/ 3990428 w 6071191"/>
              <a:gd name="connsiteY8" fmla="*/ 0 h 3108543"/>
              <a:gd name="connsiteX9" fmla="*/ 4603067 w 6071191"/>
              <a:gd name="connsiteY9" fmla="*/ 0 h 3108543"/>
              <a:gd name="connsiteX10" fmla="*/ 5154993 w 6071191"/>
              <a:gd name="connsiteY10" fmla="*/ 0 h 3108543"/>
              <a:gd name="connsiteX11" fmla="*/ 6071191 w 6071191"/>
              <a:gd name="connsiteY11" fmla="*/ 0 h 3108543"/>
              <a:gd name="connsiteX12" fmla="*/ 6071191 w 6071191"/>
              <a:gd name="connsiteY12" fmla="*/ 580261 h 3108543"/>
              <a:gd name="connsiteX13" fmla="*/ 6071191 w 6071191"/>
              <a:gd name="connsiteY13" fmla="*/ 1005096 h 3108543"/>
              <a:gd name="connsiteX14" fmla="*/ 6071191 w 6071191"/>
              <a:gd name="connsiteY14" fmla="*/ 1554272 h 3108543"/>
              <a:gd name="connsiteX15" fmla="*/ 6071191 w 6071191"/>
              <a:gd name="connsiteY15" fmla="*/ 1979106 h 3108543"/>
              <a:gd name="connsiteX16" fmla="*/ 6071191 w 6071191"/>
              <a:gd name="connsiteY16" fmla="*/ 2559367 h 3108543"/>
              <a:gd name="connsiteX17" fmla="*/ 6071191 w 6071191"/>
              <a:gd name="connsiteY17" fmla="*/ 3108543 h 3108543"/>
              <a:gd name="connsiteX18" fmla="*/ 5397841 w 6071191"/>
              <a:gd name="connsiteY18" fmla="*/ 3108543 h 3108543"/>
              <a:gd name="connsiteX19" fmla="*/ 4845914 w 6071191"/>
              <a:gd name="connsiteY19" fmla="*/ 3108543 h 3108543"/>
              <a:gd name="connsiteX20" fmla="*/ 4476124 w 6071191"/>
              <a:gd name="connsiteY20" fmla="*/ 3108543 h 3108543"/>
              <a:gd name="connsiteX21" fmla="*/ 3924197 w 6071191"/>
              <a:gd name="connsiteY21" fmla="*/ 3108543 h 3108543"/>
              <a:gd name="connsiteX22" fmla="*/ 3493694 w 6071191"/>
              <a:gd name="connsiteY22" fmla="*/ 3108543 h 3108543"/>
              <a:gd name="connsiteX23" fmla="*/ 3002480 w 6071191"/>
              <a:gd name="connsiteY23" fmla="*/ 3108543 h 3108543"/>
              <a:gd name="connsiteX24" fmla="*/ 2511265 w 6071191"/>
              <a:gd name="connsiteY24" fmla="*/ 3108543 h 3108543"/>
              <a:gd name="connsiteX25" fmla="*/ 2020051 w 6071191"/>
              <a:gd name="connsiteY25" fmla="*/ 3108543 h 3108543"/>
              <a:gd name="connsiteX26" fmla="*/ 1468124 w 6071191"/>
              <a:gd name="connsiteY26" fmla="*/ 3108543 h 3108543"/>
              <a:gd name="connsiteX27" fmla="*/ 976910 w 6071191"/>
              <a:gd name="connsiteY27" fmla="*/ 3108543 h 3108543"/>
              <a:gd name="connsiteX28" fmla="*/ 0 w 6071191"/>
              <a:gd name="connsiteY28" fmla="*/ 3108543 h 3108543"/>
              <a:gd name="connsiteX29" fmla="*/ 0 w 6071191"/>
              <a:gd name="connsiteY29" fmla="*/ 2559367 h 3108543"/>
              <a:gd name="connsiteX30" fmla="*/ 0 w 6071191"/>
              <a:gd name="connsiteY30" fmla="*/ 2134533 h 3108543"/>
              <a:gd name="connsiteX31" fmla="*/ 0 w 6071191"/>
              <a:gd name="connsiteY31" fmla="*/ 1616442 h 3108543"/>
              <a:gd name="connsiteX32" fmla="*/ 0 w 6071191"/>
              <a:gd name="connsiteY32" fmla="*/ 1160523 h 3108543"/>
              <a:gd name="connsiteX33" fmla="*/ 0 w 6071191"/>
              <a:gd name="connsiteY33" fmla="*/ 704603 h 3108543"/>
              <a:gd name="connsiteX34" fmla="*/ 0 w 6071191"/>
              <a:gd name="connsiteY34" fmla="*/ 0 h 3108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071191" h="3108543" extrusionOk="0">
                <a:moveTo>
                  <a:pt x="0" y="0"/>
                </a:moveTo>
                <a:cubicBezTo>
                  <a:pt x="136613" y="-48845"/>
                  <a:pt x="277184" y="54705"/>
                  <a:pt x="491215" y="0"/>
                </a:cubicBezTo>
                <a:cubicBezTo>
                  <a:pt x="705247" y="-54705"/>
                  <a:pt x="904061" y="11229"/>
                  <a:pt x="1164565" y="0"/>
                </a:cubicBezTo>
                <a:cubicBezTo>
                  <a:pt x="1425069" y="-11229"/>
                  <a:pt x="1541695" y="55239"/>
                  <a:pt x="1655779" y="0"/>
                </a:cubicBezTo>
                <a:cubicBezTo>
                  <a:pt x="1769863" y="-55239"/>
                  <a:pt x="2000152" y="15284"/>
                  <a:pt x="2086282" y="0"/>
                </a:cubicBezTo>
                <a:cubicBezTo>
                  <a:pt x="2172412" y="-15284"/>
                  <a:pt x="2490756" y="56090"/>
                  <a:pt x="2698920" y="0"/>
                </a:cubicBezTo>
                <a:cubicBezTo>
                  <a:pt x="2907084" y="-56090"/>
                  <a:pt x="2994713" y="35361"/>
                  <a:pt x="3129423" y="0"/>
                </a:cubicBezTo>
                <a:cubicBezTo>
                  <a:pt x="3264133" y="-35361"/>
                  <a:pt x="3519287" y="36358"/>
                  <a:pt x="3620638" y="0"/>
                </a:cubicBezTo>
                <a:cubicBezTo>
                  <a:pt x="3721989" y="-36358"/>
                  <a:pt x="3830968" y="42388"/>
                  <a:pt x="3990428" y="0"/>
                </a:cubicBezTo>
                <a:cubicBezTo>
                  <a:pt x="4149888" y="-42388"/>
                  <a:pt x="4310479" y="54242"/>
                  <a:pt x="4603067" y="0"/>
                </a:cubicBezTo>
                <a:cubicBezTo>
                  <a:pt x="4895655" y="-54242"/>
                  <a:pt x="4950147" y="62371"/>
                  <a:pt x="5154993" y="0"/>
                </a:cubicBezTo>
                <a:cubicBezTo>
                  <a:pt x="5359839" y="-62371"/>
                  <a:pt x="5760353" y="13506"/>
                  <a:pt x="6071191" y="0"/>
                </a:cubicBezTo>
                <a:cubicBezTo>
                  <a:pt x="6133789" y="194184"/>
                  <a:pt x="6055455" y="399883"/>
                  <a:pt x="6071191" y="580261"/>
                </a:cubicBezTo>
                <a:cubicBezTo>
                  <a:pt x="6086927" y="760639"/>
                  <a:pt x="6053213" y="880482"/>
                  <a:pt x="6071191" y="1005096"/>
                </a:cubicBezTo>
                <a:cubicBezTo>
                  <a:pt x="6089169" y="1129710"/>
                  <a:pt x="6044055" y="1348393"/>
                  <a:pt x="6071191" y="1554272"/>
                </a:cubicBezTo>
                <a:cubicBezTo>
                  <a:pt x="6098327" y="1760151"/>
                  <a:pt x="6040850" y="1777378"/>
                  <a:pt x="6071191" y="1979106"/>
                </a:cubicBezTo>
                <a:cubicBezTo>
                  <a:pt x="6101532" y="2180834"/>
                  <a:pt x="6029734" y="2417322"/>
                  <a:pt x="6071191" y="2559367"/>
                </a:cubicBezTo>
                <a:cubicBezTo>
                  <a:pt x="6112648" y="2701412"/>
                  <a:pt x="6041255" y="2972622"/>
                  <a:pt x="6071191" y="3108543"/>
                </a:cubicBezTo>
                <a:cubicBezTo>
                  <a:pt x="5920683" y="3168122"/>
                  <a:pt x="5687310" y="3083420"/>
                  <a:pt x="5397841" y="3108543"/>
                </a:cubicBezTo>
                <a:cubicBezTo>
                  <a:pt x="5108372" y="3133666"/>
                  <a:pt x="4999406" y="3057614"/>
                  <a:pt x="4845914" y="3108543"/>
                </a:cubicBezTo>
                <a:cubicBezTo>
                  <a:pt x="4692422" y="3159472"/>
                  <a:pt x="4616942" y="3089262"/>
                  <a:pt x="4476124" y="3108543"/>
                </a:cubicBezTo>
                <a:cubicBezTo>
                  <a:pt x="4335306" y="3127824"/>
                  <a:pt x="4064237" y="3083332"/>
                  <a:pt x="3924197" y="3108543"/>
                </a:cubicBezTo>
                <a:cubicBezTo>
                  <a:pt x="3784157" y="3133754"/>
                  <a:pt x="3651944" y="3074033"/>
                  <a:pt x="3493694" y="3108543"/>
                </a:cubicBezTo>
                <a:cubicBezTo>
                  <a:pt x="3335444" y="3143053"/>
                  <a:pt x="3134190" y="3106028"/>
                  <a:pt x="3002480" y="3108543"/>
                </a:cubicBezTo>
                <a:cubicBezTo>
                  <a:pt x="2870770" y="3111058"/>
                  <a:pt x="2613522" y="3107408"/>
                  <a:pt x="2511265" y="3108543"/>
                </a:cubicBezTo>
                <a:cubicBezTo>
                  <a:pt x="2409008" y="3109678"/>
                  <a:pt x="2141399" y="3055380"/>
                  <a:pt x="2020051" y="3108543"/>
                </a:cubicBezTo>
                <a:cubicBezTo>
                  <a:pt x="1898703" y="3161706"/>
                  <a:pt x="1635279" y="3046960"/>
                  <a:pt x="1468124" y="3108543"/>
                </a:cubicBezTo>
                <a:cubicBezTo>
                  <a:pt x="1300969" y="3170126"/>
                  <a:pt x="1097430" y="3097893"/>
                  <a:pt x="976910" y="3108543"/>
                </a:cubicBezTo>
                <a:cubicBezTo>
                  <a:pt x="856390" y="3119193"/>
                  <a:pt x="453717" y="3089814"/>
                  <a:pt x="0" y="3108543"/>
                </a:cubicBezTo>
                <a:cubicBezTo>
                  <a:pt x="-39113" y="2920094"/>
                  <a:pt x="39712" y="2762246"/>
                  <a:pt x="0" y="2559367"/>
                </a:cubicBezTo>
                <a:cubicBezTo>
                  <a:pt x="-39712" y="2356488"/>
                  <a:pt x="12847" y="2250735"/>
                  <a:pt x="0" y="2134533"/>
                </a:cubicBezTo>
                <a:cubicBezTo>
                  <a:pt x="-12847" y="2018331"/>
                  <a:pt x="12854" y="1861394"/>
                  <a:pt x="0" y="1616442"/>
                </a:cubicBezTo>
                <a:cubicBezTo>
                  <a:pt x="-12854" y="1371490"/>
                  <a:pt x="865" y="1295175"/>
                  <a:pt x="0" y="1160523"/>
                </a:cubicBezTo>
                <a:cubicBezTo>
                  <a:pt x="-865" y="1025871"/>
                  <a:pt x="34348" y="844935"/>
                  <a:pt x="0" y="704603"/>
                </a:cubicBezTo>
                <a:cubicBezTo>
                  <a:pt x="-34348" y="564271"/>
                  <a:pt x="14058" y="339149"/>
                  <a:pt x="0" y="0"/>
                </a:cubicBezTo>
                <a:close/>
              </a:path>
            </a:pathLst>
          </a:custGeom>
          <a:noFill/>
          <a:ln w="57150">
            <a:solidFill>
              <a:schemeClr val="accent2">
                <a:lumMod val="60000"/>
                <a:lumOff val="40000"/>
              </a:schemeClr>
            </a:solidFill>
            <a:extLst>
              <a:ext uri="{C807C97D-BFC1-408E-A445-0C87EB9F89A2}">
                <ask:lineSketchStyleProps xmlns:ask="http://schemas.microsoft.com/office/drawing/2018/sketchyshapes" xmlns="" sd="1195134255">
                  <a:prstGeom prst="rect">
                    <a:avLst/>
                  </a:prstGeom>
                  <ask:type>
                    <ask:lineSketchScribble/>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trò</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thoát</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hơi</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nước</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Tạo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lực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hút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vận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chuyển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chất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rễ</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thân</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Giúp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cây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bị</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đốt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cháy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dưới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ánh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nắng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mặt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trời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342900" algn="just"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Giúp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trao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đổi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khí</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lấy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CO2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cung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cấp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quá</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quang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thải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O2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ngoài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môi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trường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43966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B74CF-02AF-B930-D4A9-15BD8C9D0AE0}"/>
              </a:ext>
            </a:extLst>
          </p:cNvPr>
          <p:cNvSpPr>
            <a:spLocks noGrp="1"/>
          </p:cNvSpPr>
          <p:nvPr>
            <p:ph type="title"/>
          </p:nvPr>
        </p:nvSpPr>
        <p:spPr/>
        <p:txBody>
          <a:bodyPr/>
          <a:lstStyle/>
          <a:p>
            <a:endParaRPr lang="en-US"/>
          </a:p>
        </p:txBody>
      </p:sp>
      <p:sp>
        <p:nvSpPr>
          <p:cNvPr id="4" name="Rectangle: Rounded Corners 3">
            <a:extLst>
              <a:ext uri="{FF2B5EF4-FFF2-40B4-BE49-F238E27FC236}">
                <a16:creationId xmlns:a16="http://schemas.microsoft.com/office/drawing/2014/main" id="{7033ED83-5BC4-38AB-9CA3-2ECEFDD2CC5F}"/>
              </a:ext>
            </a:extLst>
          </p:cNvPr>
          <p:cNvSpPr/>
          <p:nvPr/>
        </p:nvSpPr>
        <p:spPr>
          <a:xfrm>
            <a:off x="183411" y="440679"/>
            <a:ext cx="11825177" cy="78094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smtClean="0">
                <a:solidFill>
                  <a:prstClr val="white"/>
                </a:solidFill>
                <a:latin typeface="Calibri" panose="020F0502020204030204"/>
              </a:rPr>
              <a:t>d.</a:t>
            </a:r>
            <a:r>
              <a:rPr kumimoji="0" lang="en-US" sz="2800" b="1" i="0" u="none" strike="noStrike" kern="1200" cap="none" spc="0" normalizeH="0" baseline="0" noProof="0" dirty="0" smtClean="0">
                <a:ln>
                  <a:noFill/>
                </a:ln>
                <a:solidFill>
                  <a:prstClr val="white"/>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Tìm</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hiểu</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hoạt</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động</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đóng</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mở</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của</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khí</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khổng</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097FA99-C7B4-3270-8ACF-317EF70C7193}"/>
              </a:ext>
            </a:extLst>
          </p:cNvPr>
          <p:cNvPicPr>
            <a:picLocks noChangeAspect="1"/>
          </p:cNvPicPr>
          <p:nvPr/>
        </p:nvPicPr>
        <p:blipFill rotWithShape="1">
          <a:blip r:embed="rId2"/>
          <a:srcRect l="10117" t="50000" r="49069" b="15969"/>
          <a:stretch/>
        </p:blipFill>
        <p:spPr>
          <a:xfrm>
            <a:off x="1567542" y="1221619"/>
            <a:ext cx="8059783" cy="3976577"/>
          </a:xfrm>
          <a:prstGeom prst="rect">
            <a:avLst/>
          </a:prstGeom>
        </p:spPr>
      </p:pic>
      <p:sp>
        <p:nvSpPr>
          <p:cNvPr id="8" name="TextBox 7">
            <a:extLst>
              <a:ext uri="{FF2B5EF4-FFF2-40B4-BE49-F238E27FC236}">
                <a16:creationId xmlns:a16="http://schemas.microsoft.com/office/drawing/2014/main" id="{78DB69AD-0D9F-0010-B30E-B08FCDFFABE5}"/>
              </a:ext>
            </a:extLst>
          </p:cNvPr>
          <p:cNvSpPr txBox="1"/>
          <p:nvPr/>
        </p:nvSpPr>
        <p:spPr>
          <a:xfrm>
            <a:off x="-1" y="4963886"/>
            <a:ext cx="9888584" cy="1754326"/>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US" sz="2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Mô</a:t>
            </a:r>
            <a:r>
              <a:rPr kumimoji="0" lang="en-US" sz="24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2400" b="0" i="0" u="none" strike="noStrike" kern="1200" cap="none" spc="0" normalizeH="0" noProof="0" dirty="0" err="1" smtClean="0">
                <a:ln>
                  <a:noFill/>
                </a:ln>
                <a:solidFill>
                  <a:prstClr val="black"/>
                </a:solidFill>
                <a:effectLst/>
                <a:uLnTx/>
                <a:uFillTx/>
                <a:latin typeface="Calibri" panose="020F0502020204030204"/>
                <a:ea typeface="+mn-ea"/>
                <a:cs typeface="+mn-cs"/>
              </a:rPr>
              <a:t>tả</a:t>
            </a:r>
            <a:r>
              <a:rPr kumimoji="0" lang="en-US" sz="2400" b="0" i="0" u="none" strike="noStrike" kern="1200" cap="none" spc="0" normalizeH="0" noProof="0" dirty="0" smtClean="0">
                <a:ln>
                  <a:noFill/>
                </a:ln>
                <a:solidFill>
                  <a:prstClr val="black"/>
                </a:solidFill>
                <a:effectLst/>
                <a:uLnTx/>
                <a:uFillTx/>
                <a:latin typeface="Calibri" panose="020F0502020204030204"/>
                <a:ea typeface="+mn-ea"/>
                <a:cs typeface="+mn-cs"/>
              </a:rPr>
              <a:t> </a:t>
            </a:r>
            <a:r>
              <a:rPr lang="en-US" sz="2400" dirty="0" err="1" smtClean="0">
                <a:solidFill>
                  <a:prstClr val="black"/>
                </a:solidFill>
                <a:latin typeface="Calibri" panose="020F0502020204030204"/>
              </a:rPr>
              <a:t>hình</a:t>
            </a:r>
            <a:r>
              <a:rPr lang="en-US" sz="2400" dirty="0" smtClean="0">
                <a:solidFill>
                  <a:prstClr val="black"/>
                </a:solidFill>
                <a:latin typeface="Calibri" panose="020F0502020204030204"/>
              </a:rPr>
              <a:t> </a:t>
            </a:r>
            <a:r>
              <a:rPr lang="en-US" sz="2400" dirty="0" err="1" smtClean="0">
                <a:solidFill>
                  <a:prstClr val="black"/>
                </a:solidFill>
                <a:latin typeface="Calibri" panose="020F0502020204030204"/>
              </a:rPr>
              <a:t>dạng</a:t>
            </a:r>
            <a:r>
              <a:rPr lang="en-US" sz="2400" dirty="0" smtClean="0">
                <a:solidFill>
                  <a:prstClr val="black"/>
                </a:solidFill>
                <a:latin typeface="Calibri" panose="020F0502020204030204"/>
              </a:rPr>
              <a:t> </a:t>
            </a:r>
            <a:r>
              <a:rPr lang="en-US" sz="2400" dirty="0" err="1" smtClean="0">
                <a:solidFill>
                  <a:prstClr val="black"/>
                </a:solidFill>
                <a:latin typeface="Calibri" panose="020F0502020204030204"/>
              </a:rPr>
              <a:t>của</a:t>
            </a:r>
            <a:r>
              <a:rPr lang="en-US" sz="2400" dirty="0" smtClean="0">
                <a:solidFill>
                  <a:prstClr val="black"/>
                </a:solidFill>
                <a:latin typeface="Calibri" panose="020F0502020204030204"/>
              </a:rPr>
              <a:t> </a:t>
            </a:r>
            <a:r>
              <a:rPr lang="en-US" sz="2400" dirty="0" err="1" smtClean="0">
                <a:solidFill>
                  <a:prstClr val="black"/>
                </a:solidFill>
                <a:latin typeface="Calibri" panose="020F0502020204030204"/>
              </a:rPr>
              <a:t>tế</a:t>
            </a:r>
            <a:r>
              <a:rPr lang="en-US" sz="2400" dirty="0" smtClean="0">
                <a:solidFill>
                  <a:prstClr val="black"/>
                </a:solidFill>
                <a:latin typeface="Calibri" panose="020F0502020204030204"/>
              </a:rPr>
              <a:t> </a:t>
            </a:r>
            <a:r>
              <a:rPr lang="en-US" sz="2400" dirty="0" err="1" smtClean="0">
                <a:solidFill>
                  <a:prstClr val="black"/>
                </a:solidFill>
                <a:latin typeface="Calibri" panose="020F0502020204030204"/>
              </a:rPr>
              <a:t>bào</a:t>
            </a:r>
            <a:r>
              <a:rPr lang="en-US" sz="2400" dirty="0" smtClean="0">
                <a:solidFill>
                  <a:prstClr val="black"/>
                </a:solidFill>
                <a:latin typeface="Calibri" panose="020F0502020204030204"/>
              </a:rPr>
              <a:t> </a:t>
            </a:r>
            <a:r>
              <a:rPr lang="en-US" sz="2400" dirty="0" err="1" smtClean="0">
                <a:solidFill>
                  <a:prstClr val="black"/>
                </a:solidFill>
                <a:latin typeface="Calibri" panose="020F0502020204030204"/>
              </a:rPr>
              <a:t>khí</a:t>
            </a:r>
            <a:r>
              <a:rPr lang="en-US" sz="2400" dirty="0" smtClean="0">
                <a:solidFill>
                  <a:prstClr val="black"/>
                </a:solidFill>
                <a:latin typeface="Calibri" panose="020F0502020204030204"/>
              </a:rPr>
              <a:t> </a:t>
            </a:r>
            <a:r>
              <a:rPr lang="en-US" sz="2400" dirty="0" err="1" smtClean="0">
                <a:solidFill>
                  <a:prstClr val="black"/>
                </a:solidFill>
                <a:latin typeface="Calibri" panose="020F0502020204030204"/>
              </a:rPr>
              <a:t>khổng</a:t>
            </a:r>
            <a:r>
              <a:rPr lang="en-US" sz="2400" dirty="0" smtClean="0">
                <a:solidFill>
                  <a:prstClr val="black"/>
                </a:solidFill>
                <a:latin typeface="Calibri" panose="020F0502020204030204"/>
              </a:rPr>
              <a:t> </a:t>
            </a:r>
            <a:r>
              <a:rPr lang="en-US" sz="2400" dirty="0" err="1" smtClean="0">
                <a:solidFill>
                  <a:prstClr val="black"/>
                </a:solidFill>
                <a:latin typeface="Calibri" panose="020F0502020204030204"/>
              </a:rPr>
              <a:t>khi</a:t>
            </a:r>
            <a:r>
              <a:rPr lang="en-US" sz="2400" dirty="0" smtClean="0">
                <a:solidFill>
                  <a:prstClr val="black"/>
                </a:solidFill>
                <a:latin typeface="Calibri" panose="020F0502020204030204"/>
              </a:rPr>
              <a:t> </a:t>
            </a:r>
            <a:r>
              <a:rPr lang="en-US" sz="2400" dirty="0" err="1" smtClean="0">
                <a:solidFill>
                  <a:prstClr val="black"/>
                </a:solidFill>
                <a:latin typeface="Calibri" panose="020F0502020204030204"/>
              </a:rPr>
              <a:t>đóng</a:t>
            </a:r>
            <a:r>
              <a:rPr lang="en-US" sz="2400" dirty="0" smtClean="0">
                <a:solidFill>
                  <a:prstClr val="black"/>
                </a:solidFill>
                <a:latin typeface="Calibri" panose="020F0502020204030204"/>
              </a:rPr>
              <a:t>, </a:t>
            </a:r>
            <a:r>
              <a:rPr lang="en-US" sz="2400" dirty="0" err="1" smtClean="0">
                <a:solidFill>
                  <a:prstClr val="black"/>
                </a:solidFill>
                <a:latin typeface="Calibri" panose="020F0502020204030204"/>
              </a:rPr>
              <a:t>mở</a:t>
            </a:r>
            <a:r>
              <a:rPr lang="en-US" sz="2400" dirty="0" smtClean="0">
                <a:solidFill>
                  <a:prstClr val="black"/>
                </a:solidFill>
                <a:latin typeface="Calibri" panose="020F0502020204030204"/>
              </a:rPr>
              <a:t>?</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US" sz="2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Nguyên</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nhân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chủ</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yếu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dẫn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tới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sự</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đóng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mở</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khí</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khổng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gì</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R="0" lvl="0" algn="l" defTabSz="914400" rtl="0" eaLnBrk="1" fontAlgn="auto" latinLnBrk="0" hangingPunct="1">
              <a:lnSpc>
                <a:spcPct val="150000"/>
              </a:lnSpc>
              <a:spcBef>
                <a:spcPts val="0"/>
              </a:spcBef>
              <a:spcAft>
                <a:spcPts val="0"/>
              </a:spcAft>
              <a:buClrTx/>
              <a:buSzTx/>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08482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328749" y="1825625"/>
            <a:ext cx="6633754" cy="5032375"/>
          </a:xfrm>
        </p:spPr>
        <p:txBody>
          <a:bodyPr>
            <a:normAutofit/>
          </a:bodyPr>
          <a:lstStyle/>
          <a:p>
            <a:pPr algn="just"/>
            <a:r>
              <a:rPr lang="en-US" dirty="0" smtClean="0"/>
              <a:t>1. </a:t>
            </a:r>
            <a:r>
              <a:rPr lang="en-US" dirty="0" err="1" smtClean="0"/>
              <a:t>Khi</a:t>
            </a:r>
            <a:r>
              <a:rPr lang="en-US" dirty="0" smtClean="0"/>
              <a:t> 2 </a:t>
            </a:r>
            <a:r>
              <a:rPr lang="en-US" dirty="0" err="1" smtClean="0"/>
              <a:t>tế</a:t>
            </a:r>
            <a:r>
              <a:rPr lang="en-US" dirty="0" smtClean="0"/>
              <a:t> </a:t>
            </a:r>
            <a:r>
              <a:rPr lang="en-US" dirty="0" err="1" smtClean="0"/>
              <a:t>bào</a:t>
            </a:r>
            <a:r>
              <a:rPr lang="en-US" dirty="0" smtClean="0"/>
              <a:t> </a:t>
            </a:r>
            <a:r>
              <a:rPr lang="en-US" dirty="0" err="1" smtClean="0"/>
              <a:t>hình</a:t>
            </a:r>
            <a:r>
              <a:rPr lang="en-US" dirty="0" smtClean="0"/>
              <a:t> </a:t>
            </a:r>
            <a:r>
              <a:rPr lang="en-US" dirty="0" err="1" smtClean="0"/>
              <a:t>hạt</a:t>
            </a:r>
            <a:r>
              <a:rPr lang="en-US" dirty="0" smtClean="0"/>
              <a:t> </a:t>
            </a:r>
            <a:r>
              <a:rPr lang="en-US" dirty="0" err="1" smtClean="0"/>
              <a:t>đậu</a:t>
            </a:r>
            <a:r>
              <a:rPr lang="en-US" dirty="0" smtClean="0"/>
              <a:t> </a:t>
            </a:r>
            <a:r>
              <a:rPr lang="en-US" dirty="0" err="1" smtClean="0"/>
              <a:t>cấu</a:t>
            </a:r>
            <a:r>
              <a:rPr lang="en-US" dirty="0" smtClean="0"/>
              <a:t> </a:t>
            </a:r>
            <a:r>
              <a:rPr lang="en-US" dirty="0" err="1" smtClean="0"/>
              <a:t>tạo</a:t>
            </a:r>
            <a:r>
              <a:rPr lang="en-US" dirty="0" smtClean="0"/>
              <a:t> </a:t>
            </a:r>
            <a:r>
              <a:rPr lang="en-US" dirty="0" err="1" smtClean="0"/>
              <a:t>nên</a:t>
            </a:r>
            <a:r>
              <a:rPr lang="en-US" dirty="0" smtClean="0"/>
              <a:t> </a:t>
            </a:r>
            <a:r>
              <a:rPr lang="en-US" dirty="0" err="1" smtClean="0"/>
              <a:t>khí</a:t>
            </a:r>
            <a:r>
              <a:rPr lang="en-US" dirty="0" smtClean="0"/>
              <a:t> </a:t>
            </a:r>
            <a:r>
              <a:rPr lang="en-US" dirty="0" err="1" smtClean="0"/>
              <a:t>khổng</a:t>
            </a:r>
            <a:r>
              <a:rPr lang="en-US" dirty="0" smtClean="0"/>
              <a:t> </a:t>
            </a:r>
            <a:r>
              <a:rPr lang="en-US" dirty="0" err="1" smtClean="0"/>
              <a:t>trương</a:t>
            </a:r>
            <a:r>
              <a:rPr lang="en-US" dirty="0" smtClean="0"/>
              <a:t> </a:t>
            </a:r>
            <a:r>
              <a:rPr lang="en-US" dirty="0" err="1" smtClean="0"/>
              <a:t>nước</a:t>
            </a:r>
            <a:r>
              <a:rPr lang="en-US" dirty="0" smtClean="0"/>
              <a:t>, </a:t>
            </a:r>
            <a:r>
              <a:rPr lang="en-US" dirty="0" err="1" smtClean="0"/>
              <a:t>thành</a:t>
            </a:r>
            <a:r>
              <a:rPr lang="en-US" dirty="0" smtClean="0"/>
              <a:t> </a:t>
            </a:r>
            <a:r>
              <a:rPr lang="en-US" dirty="0" err="1" smtClean="0"/>
              <a:t>mỏng</a:t>
            </a:r>
            <a:r>
              <a:rPr lang="en-US" dirty="0" smtClean="0"/>
              <a:t> </a:t>
            </a:r>
            <a:r>
              <a:rPr lang="en-US" dirty="0" err="1" smtClean="0"/>
              <a:t>của</a:t>
            </a:r>
            <a:r>
              <a:rPr lang="en-US" dirty="0" smtClean="0"/>
              <a:t> </a:t>
            </a:r>
            <a:r>
              <a:rPr lang="en-US" dirty="0" err="1" smtClean="0"/>
              <a:t>tế</a:t>
            </a:r>
            <a:r>
              <a:rPr lang="en-US" dirty="0" smtClean="0"/>
              <a:t> </a:t>
            </a:r>
            <a:r>
              <a:rPr lang="en-US" dirty="0" err="1" smtClean="0"/>
              <a:t>bào</a:t>
            </a:r>
            <a:r>
              <a:rPr lang="en-US" dirty="0" smtClean="0"/>
              <a:t> </a:t>
            </a:r>
            <a:r>
              <a:rPr lang="en-US" dirty="0" err="1" smtClean="0"/>
              <a:t>hình</a:t>
            </a:r>
            <a:r>
              <a:rPr lang="en-US" dirty="0" smtClean="0"/>
              <a:t> </a:t>
            </a:r>
            <a:r>
              <a:rPr lang="en-US" dirty="0" err="1" smtClean="0"/>
              <a:t>hạt</a:t>
            </a:r>
            <a:r>
              <a:rPr lang="en-US" dirty="0" smtClean="0"/>
              <a:t> </a:t>
            </a:r>
            <a:r>
              <a:rPr lang="en-US" dirty="0" err="1" smtClean="0"/>
              <a:t>đậu</a:t>
            </a:r>
            <a:r>
              <a:rPr lang="en-US" dirty="0" smtClean="0"/>
              <a:t> </a:t>
            </a:r>
            <a:r>
              <a:rPr lang="en-US" dirty="0" err="1" smtClean="0"/>
              <a:t>căng</a:t>
            </a:r>
            <a:r>
              <a:rPr lang="en-US" dirty="0" smtClean="0"/>
              <a:t> </a:t>
            </a:r>
            <a:r>
              <a:rPr lang="en-US" dirty="0" err="1" smtClean="0"/>
              <a:t>ra</a:t>
            </a:r>
            <a:r>
              <a:rPr lang="en-US" dirty="0" smtClean="0"/>
              <a:t> </a:t>
            </a:r>
            <a:r>
              <a:rPr lang="en-US" dirty="0" err="1" smtClean="0"/>
              <a:t>làm</a:t>
            </a:r>
            <a:r>
              <a:rPr lang="en-US" dirty="0" smtClean="0"/>
              <a:t> </a:t>
            </a:r>
            <a:r>
              <a:rPr lang="en-US" dirty="0" err="1" smtClean="0"/>
              <a:t>cho</a:t>
            </a:r>
            <a:r>
              <a:rPr lang="en-US" dirty="0" smtClean="0"/>
              <a:t> </a:t>
            </a:r>
            <a:r>
              <a:rPr lang="en-US" dirty="0" err="1" smtClean="0"/>
              <a:t>thành</a:t>
            </a:r>
            <a:r>
              <a:rPr lang="en-US" dirty="0" smtClean="0"/>
              <a:t> </a:t>
            </a:r>
            <a:r>
              <a:rPr lang="en-US" dirty="0" err="1" smtClean="0"/>
              <a:t>dày</a:t>
            </a:r>
            <a:r>
              <a:rPr lang="en-US" dirty="0" smtClean="0"/>
              <a:t> </a:t>
            </a:r>
            <a:r>
              <a:rPr lang="en-US" dirty="0" err="1" smtClean="0"/>
              <a:t>cong</a:t>
            </a:r>
            <a:r>
              <a:rPr lang="en-US" dirty="0" smtClean="0"/>
              <a:t> </a:t>
            </a:r>
            <a:r>
              <a:rPr lang="en-US" dirty="0" err="1" smtClean="0"/>
              <a:t>nên</a:t>
            </a:r>
            <a:r>
              <a:rPr lang="en-US" dirty="0" smtClean="0"/>
              <a:t> </a:t>
            </a:r>
            <a:r>
              <a:rPr lang="en-US" dirty="0" err="1" smtClean="0"/>
              <a:t>khiến</a:t>
            </a:r>
            <a:r>
              <a:rPr lang="en-US" dirty="0" smtClean="0"/>
              <a:t> </a:t>
            </a:r>
            <a:r>
              <a:rPr lang="en-US" dirty="0" err="1" smtClean="0"/>
              <a:t>khí</a:t>
            </a:r>
            <a:r>
              <a:rPr lang="en-US" dirty="0" smtClean="0"/>
              <a:t> </a:t>
            </a:r>
            <a:r>
              <a:rPr lang="en-US" dirty="0" err="1" smtClean="0"/>
              <a:t>khổng</a:t>
            </a:r>
            <a:r>
              <a:rPr lang="en-US" dirty="0" smtClean="0"/>
              <a:t> </a:t>
            </a:r>
            <a:r>
              <a:rPr lang="en-US" dirty="0" err="1" smtClean="0"/>
              <a:t>mở</a:t>
            </a:r>
            <a:r>
              <a:rPr lang="en-US" dirty="0" smtClean="0"/>
              <a:t>. </a:t>
            </a:r>
            <a:r>
              <a:rPr lang="en-US" dirty="0" err="1" smtClean="0"/>
              <a:t>Khi</a:t>
            </a:r>
            <a:r>
              <a:rPr lang="en-US" dirty="0" smtClean="0"/>
              <a:t> </a:t>
            </a:r>
            <a:r>
              <a:rPr lang="en-US" dirty="0" err="1" smtClean="0"/>
              <a:t>mất</a:t>
            </a:r>
            <a:r>
              <a:rPr lang="en-US" dirty="0" smtClean="0"/>
              <a:t> </a:t>
            </a:r>
            <a:r>
              <a:rPr lang="en-US" dirty="0" err="1" smtClean="0"/>
              <a:t>nước</a:t>
            </a:r>
            <a:r>
              <a:rPr lang="en-US" dirty="0" smtClean="0"/>
              <a:t> </a:t>
            </a:r>
            <a:r>
              <a:rPr lang="en-US" dirty="0" err="1" smtClean="0"/>
              <a:t>thành</a:t>
            </a:r>
            <a:r>
              <a:rPr lang="en-US" dirty="0" smtClean="0"/>
              <a:t> </a:t>
            </a:r>
            <a:r>
              <a:rPr lang="en-US" dirty="0" err="1" smtClean="0"/>
              <a:t>mỏng</a:t>
            </a:r>
            <a:r>
              <a:rPr lang="en-US" dirty="0" smtClean="0"/>
              <a:t> </a:t>
            </a:r>
            <a:r>
              <a:rPr lang="en-US" dirty="0" err="1" smtClean="0"/>
              <a:t>hết</a:t>
            </a:r>
            <a:r>
              <a:rPr lang="en-US" dirty="0" smtClean="0"/>
              <a:t> </a:t>
            </a:r>
            <a:r>
              <a:rPr lang="en-US" dirty="0" err="1" smtClean="0"/>
              <a:t>căng</a:t>
            </a:r>
            <a:r>
              <a:rPr lang="en-US" dirty="0" smtClean="0"/>
              <a:t> </a:t>
            </a:r>
            <a:r>
              <a:rPr lang="en-US" dirty="0" err="1" smtClean="0"/>
              <a:t>và</a:t>
            </a:r>
            <a:r>
              <a:rPr lang="en-US" dirty="0" smtClean="0"/>
              <a:t> </a:t>
            </a:r>
            <a:r>
              <a:rPr lang="en-US" dirty="0" err="1" smtClean="0"/>
              <a:t>thành</a:t>
            </a:r>
            <a:r>
              <a:rPr lang="en-US" dirty="0" smtClean="0"/>
              <a:t> </a:t>
            </a:r>
            <a:r>
              <a:rPr lang="en-US" dirty="0" err="1" smtClean="0"/>
              <a:t>dày</a:t>
            </a:r>
            <a:r>
              <a:rPr lang="en-US" dirty="0" smtClean="0"/>
              <a:t> </a:t>
            </a:r>
            <a:r>
              <a:rPr lang="en-US" dirty="0" err="1" smtClean="0"/>
              <a:t>duỗi</a:t>
            </a:r>
            <a:r>
              <a:rPr lang="en-US" dirty="0" smtClean="0"/>
              <a:t> </a:t>
            </a:r>
            <a:r>
              <a:rPr lang="en-US" dirty="0" err="1" smtClean="0"/>
              <a:t>thẳng</a:t>
            </a:r>
            <a:r>
              <a:rPr lang="en-US" dirty="0" smtClean="0"/>
              <a:t> </a:t>
            </a:r>
            <a:r>
              <a:rPr lang="en-US" dirty="0" err="1" smtClean="0"/>
              <a:t>thì</a:t>
            </a:r>
            <a:r>
              <a:rPr lang="en-US" dirty="0" smtClean="0"/>
              <a:t> </a:t>
            </a:r>
            <a:r>
              <a:rPr lang="en-US" dirty="0" err="1" smtClean="0"/>
              <a:t>khí</a:t>
            </a:r>
            <a:r>
              <a:rPr lang="en-US" dirty="0" smtClean="0"/>
              <a:t> </a:t>
            </a:r>
            <a:r>
              <a:rPr lang="en-US" dirty="0" err="1" smtClean="0"/>
              <a:t>khổng</a:t>
            </a:r>
            <a:r>
              <a:rPr lang="en-US" dirty="0" smtClean="0"/>
              <a:t> </a:t>
            </a:r>
            <a:r>
              <a:rPr lang="en-US" dirty="0" err="1" smtClean="0"/>
              <a:t>đóng</a:t>
            </a:r>
            <a:r>
              <a:rPr lang="en-US" dirty="0" smtClean="0"/>
              <a:t> </a:t>
            </a:r>
            <a:r>
              <a:rPr lang="en-US" dirty="0" err="1" smtClean="0"/>
              <a:t>lại</a:t>
            </a:r>
            <a:r>
              <a:rPr lang="en-US" dirty="0" smtClean="0"/>
              <a:t>.</a:t>
            </a:r>
          </a:p>
          <a:p>
            <a:pPr algn="just"/>
            <a:r>
              <a:rPr lang="en-US" dirty="0" smtClean="0"/>
              <a:t>2. </a:t>
            </a:r>
            <a:r>
              <a:rPr lang="en-US" dirty="0" err="1" smtClean="0"/>
              <a:t>Nguyên</a:t>
            </a:r>
            <a:r>
              <a:rPr lang="en-US" dirty="0" smtClean="0"/>
              <a:t> </a:t>
            </a:r>
            <a:r>
              <a:rPr lang="en-US" dirty="0" err="1" smtClean="0"/>
              <a:t>nhân</a:t>
            </a:r>
            <a:r>
              <a:rPr lang="en-US" dirty="0" smtClean="0"/>
              <a:t> </a:t>
            </a:r>
            <a:r>
              <a:rPr lang="en-US" dirty="0" err="1" smtClean="0"/>
              <a:t>chủ</a:t>
            </a:r>
            <a:r>
              <a:rPr lang="en-US" dirty="0" smtClean="0"/>
              <a:t> </a:t>
            </a:r>
            <a:r>
              <a:rPr lang="en-US" dirty="0" err="1" smtClean="0"/>
              <a:t>yếu</a:t>
            </a:r>
            <a:r>
              <a:rPr lang="en-US" dirty="0" smtClean="0"/>
              <a:t> </a:t>
            </a:r>
            <a:r>
              <a:rPr lang="en-US" dirty="0" err="1" smtClean="0"/>
              <a:t>làm</a:t>
            </a:r>
            <a:r>
              <a:rPr lang="en-US" dirty="0" smtClean="0"/>
              <a:t> </a:t>
            </a:r>
            <a:r>
              <a:rPr lang="en-US" dirty="0" err="1" smtClean="0"/>
              <a:t>cho</a:t>
            </a:r>
            <a:r>
              <a:rPr lang="en-US" dirty="0" smtClean="0"/>
              <a:t> </a:t>
            </a:r>
            <a:r>
              <a:rPr lang="en-US" dirty="0" err="1" smtClean="0"/>
              <a:t>khí</a:t>
            </a:r>
            <a:r>
              <a:rPr lang="en-US" dirty="0" smtClean="0"/>
              <a:t> </a:t>
            </a:r>
            <a:r>
              <a:rPr lang="en-US" dirty="0" err="1" smtClean="0"/>
              <a:t>khổng</a:t>
            </a:r>
            <a:r>
              <a:rPr lang="en-US" dirty="0" smtClean="0"/>
              <a:t> </a:t>
            </a:r>
            <a:r>
              <a:rPr lang="en-US" dirty="0" err="1" smtClean="0"/>
              <a:t>đóng</a:t>
            </a:r>
            <a:r>
              <a:rPr lang="en-US" dirty="0" smtClean="0"/>
              <a:t> hay </a:t>
            </a:r>
            <a:r>
              <a:rPr lang="en-US" dirty="0" err="1" smtClean="0"/>
              <a:t>mở</a:t>
            </a:r>
            <a:r>
              <a:rPr lang="en-US" dirty="0" smtClean="0"/>
              <a:t> </a:t>
            </a:r>
            <a:r>
              <a:rPr lang="en-US" dirty="0" err="1" smtClean="0"/>
              <a:t>là</a:t>
            </a:r>
            <a:r>
              <a:rPr lang="en-US" dirty="0" smtClean="0"/>
              <a:t> do </a:t>
            </a:r>
            <a:r>
              <a:rPr lang="en-US" dirty="0" err="1" smtClean="0"/>
              <a:t>sự</a:t>
            </a:r>
            <a:r>
              <a:rPr lang="en-US" dirty="0" smtClean="0"/>
              <a:t> </a:t>
            </a:r>
            <a:r>
              <a:rPr lang="en-US" dirty="0" err="1" smtClean="0"/>
              <a:t>chênh</a:t>
            </a:r>
            <a:r>
              <a:rPr lang="en-US" dirty="0" smtClean="0"/>
              <a:t> </a:t>
            </a:r>
            <a:r>
              <a:rPr lang="en-US" dirty="0" err="1" smtClean="0"/>
              <a:t>lệch</a:t>
            </a:r>
            <a:r>
              <a:rPr lang="en-US" dirty="0" smtClean="0"/>
              <a:t> </a:t>
            </a:r>
            <a:r>
              <a:rPr lang="en-US" dirty="0" err="1" smtClean="0"/>
              <a:t>nồng</a:t>
            </a:r>
            <a:r>
              <a:rPr lang="en-US" dirty="0" smtClean="0"/>
              <a:t> </a:t>
            </a:r>
            <a:r>
              <a:rPr lang="en-US" dirty="0" err="1" smtClean="0"/>
              <a:t>độ</a:t>
            </a:r>
            <a:r>
              <a:rPr lang="en-US" dirty="0" smtClean="0"/>
              <a:t> </a:t>
            </a:r>
            <a:r>
              <a:rPr lang="en-US" dirty="0" err="1" smtClean="0"/>
              <a:t>các</a:t>
            </a:r>
            <a:r>
              <a:rPr lang="en-US" dirty="0" smtClean="0"/>
              <a:t> </a:t>
            </a:r>
            <a:r>
              <a:rPr lang="en-US" dirty="0" err="1" smtClean="0"/>
              <a:t>chất</a:t>
            </a:r>
            <a:r>
              <a:rPr lang="en-US" dirty="0" smtClean="0"/>
              <a:t> tan ở </a:t>
            </a:r>
            <a:r>
              <a:rPr lang="en-US" dirty="0" err="1" smtClean="0"/>
              <a:t>tế</a:t>
            </a:r>
            <a:r>
              <a:rPr lang="en-US" dirty="0" smtClean="0"/>
              <a:t> </a:t>
            </a:r>
            <a:r>
              <a:rPr lang="en-US" dirty="0" err="1" smtClean="0"/>
              <a:t>bào</a:t>
            </a:r>
            <a:r>
              <a:rPr lang="en-US" dirty="0" smtClean="0"/>
              <a:t> </a:t>
            </a:r>
            <a:r>
              <a:rPr lang="en-US" dirty="0" err="1" smtClean="0"/>
              <a:t>hạt</a:t>
            </a:r>
            <a:r>
              <a:rPr lang="en-US" dirty="0" smtClean="0"/>
              <a:t> </a:t>
            </a:r>
            <a:r>
              <a:rPr lang="en-US" dirty="0" err="1" smtClean="0"/>
              <a:t>đậu</a:t>
            </a:r>
            <a:endParaRPr lang="en-US" dirty="0" smtClean="0"/>
          </a:p>
          <a:p>
            <a:endParaRPr lang="en-US" dirty="0"/>
          </a:p>
        </p:txBody>
      </p:sp>
      <p:pic>
        <p:nvPicPr>
          <p:cNvPr id="4" name="Picture 3"/>
          <p:cNvPicPr>
            <a:picLocks noChangeAspect="1"/>
          </p:cNvPicPr>
          <p:nvPr/>
        </p:nvPicPr>
        <p:blipFill>
          <a:blip r:embed="rId2"/>
          <a:stretch>
            <a:fillRect/>
          </a:stretch>
        </p:blipFill>
        <p:spPr>
          <a:xfrm>
            <a:off x="6962503" y="1180274"/>
            <a:ext cx="5229497" cy="5011520"/>
          </a:xfrm>
          <a:prstGeom prst="rect">
            <a:avLst/>
          </a:prstGeom>
        </p:spPr>
      </p:pic>
    </p:spTree>
    <p:extLst>
      <p:ext uri="{BB962C8B-B14F-4D97-AF65-F5344CB8AC3E}">
        <p14:creationId xmlns:p14="http://schemas.microsoft.com/office/powerpoint/2010/main" val="1690649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B74CF-02AF-B930-D4A9-15BD8C9D0AE0}"/>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0097FA99-C7B4-3270-8ACF-317EF70C7193}"/>
              </a:ext>
            </a:extLst>
          </p:cNvPr>
          <p:cNvPicPr>
            <a:picLocks noChangeAspect="1"/>
          </p:cNvPicPr>
          <p:nvPr/>
        </p:nvPicPr>
        <p:blipFill rotWithShape="1">
          <a:blip r:embed="rId2"/>
          <a:srcRect l="11141" t="49818" r="70945" b="22156"/>
          <a:stretch/>
        </p:blipFill>
        <p:spPr>
          <a:xfrm>
            <a:off x="2374603" y="1339704"/>
            <a:ext cx="3721396" cy="3274827"/>
          </a:xfrm>
          <a:prstGeom prst="rect">
            <a:avLst/>
          </a:prstGeom>
        </p:spPr>
      </p:pic>
      <p:sp>
        <p:nvSpPr>
          <p:cNvPr id="8" name="TextBox 7">
            <a:extLst>
              <a:ext uri="{FF2B5EF4-FFF2-40B4-BE49-F238E27FC236}">
                <a16:creationId xmlns:a16="http://schemas.microsoft.com/office/drawing/2014/main" id="{78DB69AD-0D9F-0010-B30E-B08FCDFFABE5}"/>
              </a:ext>
            </a:extLst>
          </p:cNvPr>
          <p:cNvSpPr txBox="1"/>
          <p:nvPr/>
        </p:nvSpPr>
        <p:spPr>
          <a:xfrm>
            <a:off x="2731901" y="5081156"/>
            <a:ext cx="6728196" cy="1318181"/>
          </a:xfrm>
          <a:prstGeom prst="rect">
            <a:avLst/>
          </a:prstGeom>
          <a:noFill/>
          <a:ln w="38100">
            <a:solidFill>
              <a:schemeClr val="accent2">
                <a:lumMod val="60000"/>
                <a:lumOff val="40000"/>
              </a:schemeClr>
            </a:solidFill>
            <a:prstDash val="sysDot"/>
          </a:ln>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Giúp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điều</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chỉnh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tốc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độ</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thoát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hơi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nước</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Tx/>
              <a:buChar char="-"/>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Tạo</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điều</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kiện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cho</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trao</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đổi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khí</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9" name="TextBox 8">
            <a:extLst>
              <a:ext uri="{FF2B5EF4-FFF2-40B4-BE49-F238E27FC236}">
                <a16:creationId xmlns:a16="http://schemas.microsoft.com/office/drawing/2014/main" id="{E70058AF-B4D8-1020-CF67-1E271C2082B7}"/>
              </a:ext>
            </a:extLst>
          </p:cNvPr>
          <p:cNvSpPr txBox="1"/>
          <p:nvPr/>
        </p:nvSpPr>
        <p:spPr>
          <a:xfrm>
            <a:off x="-266700" y="1807629"/>
            <a:ext cx="3072809" cy="169706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alibri" panose="020F0502020204030204"/>
                <a:ea typeface="+mn-ea"/>
                <a:cs typeface="+mn-cs"/>
              </a:rPr>
              <a:t>Khi tế bào hạt đậu trương nước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alibri" panose="020F0502020204030204"/>
                <a:ea typeface="+mn-ea"/>
                <a:cs typeface="+mn-cs"/>
                <a:sym typeface="Wingdings" panose="05000000000000000000" pitchFamily="2" charset="2"/>
              </a:rPr>
              <a:t> khí khổng mở</a:t>
            </a:r>
          </a:p>
        </p:txBody>
      </p:sp>
      <p:pic>
        <p:nvPicPr>
          <p:cNvPr id="10" name="Picture 9">
            <a:extLst>
              <a:ext uri="{FF2B5EF4-FFF2-40B4-BE49-F238E27FC236}">
                <a16:creationId xmlns:a16="http://schemas.microsoft.com/office/drawing/2014/main" id="{699B2C05-114C-7E26-6EEE-E142CC3FD00A}"/>
              </a:ext>
            </a:extLst>
          </p:cNvPr>
          <p:cNvPicPr>
            <a:picLocks noChangeAspect="1"/>
          </p:cNvPicPr>
          <p:nvPr/>
        </p:nvPicPr>
        <p:blipFill rotWithShape="1">
          <a:blip r:embed="rId2"/>
          <a:srcRect l="32820" t="49818" r="49266" b="22156"/>
          <a:stretch/>
        </p:blipFill>
        <p:spPr>
          <a:xfrm>
            <a:off x="5857653" y="1327341"/>
            <a:ext cx="3721396" cy="3274827"/>
          </a:xfrm>
          <a:prstGeom prst="rect">
            <a:avLst/>
          </a:prstGeom>
        </p:spPr>
      </p:pic>
      <p:sp>
        <p:nvSpPr>
          <p:cNvPr id="11" name="TextBox 10">
            <a:extLst>
              <a:ext uri="{FF2B5EF4-FFF2-40B4-BE49-F238E27FC236}">
                <a16:creationId xmlns:a16="http://schemas.microsoft.com/office/drawing/2014/main" id="{86A0FE79-AC81-79C6-5B4B-A73AAFB2CE00}"/>
              </a:ext>
            </a:extLst>
          </p:cNvPr>
          <p:cNvSpPr txBox="1"/>
          <p:nvPr/>
        </p:nvSpPr>
        <p:spPr>
          <a:xfrm>
            <a:off x="9022612" y="1731932"/>
            <a:ext cx="2887626" cy="169706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alibri" panose="020F0502020204030204"/>
                <a:ea typeface="+mn-ea"/>
                <a:cs typeface="+mn-cs"/>
              </a:rPr>
              <a:t>Khi tế bào hạt đậu mất nước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Calibri" panose="020F0502020204030204"/>
                <a:ea typeface="+mn-ea"/>
                <a:cs typeface="+mn-cs"/>
                <a:sym typeface="Wingdings" panose="05000000000000000000" pitchFamily="2" charset="2"/>
              </a:rPr>
              <a:t> khí khổng đóng</a:t>
            </a:r>
          </a:p>
        </p:txBody>
      </p:sp>
      <p:sp>
        <p:nvSpPr>
          <p:cNvPr id="6" name="TextBox 5">
            <a:extLst>
              <a:ext uri="{FF2B5EF4-FFF2-40B4-BE49-F238E27FC236}">
                <a16:creationId xmlns:a16="http://schemas.microsoft.com/office/drawing/2014/main" id="{F4211A1D-5540-DD19-CE7B-111F01ACA8D4}"/>
              </a:ext>
            </a:extLst>
          </p:cNvPr>
          <p:cNvSpPr txBox="1"/>
          <p:nvPr/>
        </p:nvSpPr>
        <p:spPr>
          <a:xfrm>
            <a:off x="404037" y="2519916"/>
            <a:ext cx="1743740" cy="523220"/>
          </a:xfrm>
          <a:prstGeom prst="rect">
            <a:avLst/>
          </a:prstGeom>
          <a:solidFill>
            <a:schemeClr val="accent2">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(1)</a:t>
            </a:r>
          </a:p>
        </p:txBody>
      </p:sp>
      <p:sp>
        <p:nvSpPr>
          <p:cNvPr id="12" name="TextBox 11">
            <a:extLst>
              <a:ext uri="{FF2B5EF4-FFF2-40B4-BE49-F238E27FC236}">
                <a16:creationId xmlns:a16="http://schemas.microsoft.com/office/drawing/2014/main" id="{599EC8DC-51B5-3E36-7160-F0B9D2F38AD6}"/>
              </a:ext>
            </a:extLst>
          </p:cNvPr>
          <p:cNvSpPr txBox="1"/>
          <p:nvPr/>
        </p:nvSpPr>
        <p:spPr>
          <a:xfrm>
            <a:off x="9610060" y="2312657"/>
            <a:ext cx="1743740" cy="523220"/>
          </a:xfrm>
          <a:prstGeom prst="rect">
            <a:avLst/>
          </a:prstGeom>
          <a:solidFill>
            <a:schemeClr val="accent2">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(2)</a:t>
            </a:r>
          </a:p>
        </p:txBody>
      </p:sp>
    </p:spTree>
    <p:extLst>
      <p:ext uri="{BB962C8B-B14F-4D97-AF65-F5344CB8AC3E}">
        <p14:creationId xmlns:p14="http://schemas.microsoft.com/office/powerpoint/2010/main" val="231555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xit" presetSubtype="21" fill="hold" grpId="0" nodeType="clickEffect">
                                  <p:stCondLst>
                                    <p:cond delay="0"/>
                                  </p:stCondLst>
                                  <p:childTnLst>
                                    <p:animEffect transition="out" filter="barn(inVertical)">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6" presetClass="exit" presetSubtype="21" fill="hold" grpId="0" nodeType="clickEffect">
                                  <p:stCondLst>
                                    <p:cond delay="0"/>
                                  </p:stCondLst>
                                  <p:childTnLst>
                                    <p:animEffect transition="out" filter="barn(inVertical)">
                                      <p:cBhvr>
                                        <p:cTn id="33" dur="500"/>
                                        <p:tgtEl>
                                          <p:spTgt spid="12"/>
                                        </p:tgtEl>
                                      </p:cBhvr>
                                    </p:animEffect>
                                    <p:set>
                                      <p:cBhvr>
                                        <p:cTn id="34" dur="1" fill="hold">
                                          <p:stCondLst>
                                            <p:cond delay="499"/>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p:bldP spid="6"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03EAC-B468-710F-DBA4-C8E7CE38D792}"/>
              </a:ext>
            </a:extLst>
          </p:cNvPr>
          <p:cNvSpPr>
            <a:spLocks noGrp="1"/>
          </p:cNvSpPr>
          <p:nvPr>
            <p:ph type="title"/>
          </p:nvPr>
        </p:nvSpPr>
        <p:spPr>
          <a:xfrm>
            <a:off x="6007394" y="365125"/>
            <a:ext cx="5847907" cy="1916334"/>
          </a:xfrm>
          <a:custGeom>
            <a:avLst/>
            <a:gdLst>
              <a:gd name="connsiteX0" fmla="*/ 0 w 5847907"/>
              <a:gd name="connsiteY0" fmla="*/ 0 h 1655061"/>
              <a:gd name="connsiteX1" fmla="*/ 409353 w 5847907"/>
              <a:gd name="connsiteY1" fmla="*/ 0 h 1655061"/>
              <a:gd name="connsiteX2" fmla="*/ 818707 w 5847907"/>
              <a:gd name="connsiteY2" fmla="*/ 0 h 1655061"/>
              <a:gd name="connsiteX3" fmla="*/ 1461977 w 5847907"/>
              <a:gd name="connsiteY3" fmla="*/ 0 h 1655061"/>
              <a:gd name="connsiteX4" fmla="*/ 2163726 w 5847907"/>
              <a:gd name="connsiteY4" fmla="*/ 0 h 1655061"/>
              <a:gd name="connsiteX5" fmla="*/ 2690037 w 5847907"/>
              <a:gd name="connsiteY5" fmla="*/ 0 h 1655061"/>
              <a:gd name="connsiteX6" fmla="*/ 3274828 w 5847907"/>
              <a:gd name="connsiteY6" fmla="*/ 0 h 1655061"/>
              <a:gd name="connsiteX7" fmla="*/ 3801140 w 5847907"/>
              <a:gd name="connsiteY7" fmla="*/ 0 h 1655061"/>
              <a:gd name="connsiteX8" fmla="*/ 4385930 w 5847907"/>
              <a:gd name="connsiteY8" fmla="*/ 0 h 1655061"/>
              <a:gd name="connsiteX9" fmla="*/ 4970721 w 5847907"/>
              <a:gd name="connsiteY9" fmla="*/ 0 h 1655061"/>
              <a:gd name="connsiteX10" fmla="*/ 5847907 w 5847907"/>
              <a:gd name="connsiteY10" fmla="*/ 0 h 1655061"/>
              <a:gd name="connsiteX11" fmla="*/ 5847907 w 5847907"/>
              <a:gd name="connsiteY11" fmla="*/ 584788 h 1655061"/>
              <a:gd name="connsiteX12" fmla="*/ 5847907 w 5847907"/>
              <a:gd name="connsiteY12" fmla="*/ 1086823 h 1655061"/>
              <a:gd name="connsiteX13" fmla="*/ 5847907 w 5847907"/>
              <a:gd name="connsiteY13" fmla="*/ 1655061 h 1655061"/>
              <a:gd name="connsiteX14" fmla="*/ 5438554 w 5847907"/>
              <a:gd name="connsiteY14" fmla="*/ 1655061 h 1655061"/>
              <a:gd name="connsiteX15" fmla="*/ 4912242 w 5847907"/>
              <a:gd name="connsiteY15" fmla="*/ 1655061 h 1655061"/>
              <a:gd name="connsiteX16" fmla="*/ 4385930 w 5847907"/>
              <a:gd name="connsiteY16" fmla="*/ 1655061 h 1655061"/>
              <a:gd name="connsiteX17" fmla="*/ 3859619 w 5847907"/>
              <a:gd name="connsiteY17" fmla="*/ 1655061 h 1655061"/>
              <a:gd name="connsiteX18" fmla="*/ 3391786 w 5847907"/>
              <a:gd name="connsiteY18" fmla="*/ 1655061 h 1655061"/>
              <a:gd name="connsiteX19" fmla="*/ 2748516 w 5847907"/>
              <a:gd name="connsiteY19" fmla="*/ 1655061 h 1655061"/>
              <a:gd name="connsiteX20" fmla="*/ 2046767 w 5847907"/>
              <a:gd name="connsiteY20" fmla="*/ 1655061 h 1655061"/>
              <a:gd name="connsiteX21" fmla="*/ 1520456 w 5847907"/>
              <a:gd name="connsiteY21" fmla="*/ 1655061 h 1655061"/>
              <a:gd name="connsiteX22" fmla="*/ 1111102 w 5847907"/>
              <a:gd name="connsiteY22" fmla="*/ 1655061 h 1655061"/>
              <a:gd name="connsiteX23" fmla="*/ 643270 w 5847907"/>
              <a:gd name="connsiteY23" fmla="*/ 1655061 h 1655061"/>
              <a:gd name="connsiteX24" fmla="*/ 0 w 5847907"/>
              <a:gd name="connsiteY24" fmla="*/ 1655061 h 1655061"/>
              <a:gd name="connsiteX25" fmla="*/ 0 w 5847907"/>
              <a:gd name="connsiteY25" fmla="*/ 1086823 h 1655061"/>
              <a:gd name="connsiteX26" fmla="*/ 0 w 5847907"/>
              <a:gd name="connsiteY26" fmla="*/ 568238 h 1655061"/>
              <a:gd name="connsiteX27" fmla="*/ 0 w 5847907"/>
              <a:gd name="connsiteY27" fmla="*/ 0 h 1655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47907" h="1655061" fill="none" extrusionOk="0">
                <a:moveTo>
                  <a:pt x="0" y="0"/>
                </a:moveTo>
                <a:cubicBezTo>
                  <a:pt x="194204" y="-6628"/>
                  <a:pt x="309663" y="20043"/>
                  <a:pt x="409353" y="0"/>
                </a:cubicBezTo>
                <a:cubicBezTo>
                  <a:pt x="509043" y="-20043"/>
                  <a:pt x="632931" y="40293"/>
                  <a:pt x="818707" y="0"/>
                </a:cubicBezTo>
                <a:cubicBezTo>
                  <a:pt x="1004483" y="-40293"/>
                  <a:pt x="1205553" y="69764"/>
                  <a:pt x="1461977" y="0"/>
                </a:cubicBezTo>
                <a:cubicBezTo>
                  <a:pt x="1718401" y="-69764"/>
                  <a:pt x="1912806" y="18750"/>
                  <a:pt x="2163726" y="0"/>
                </a:cubicBezTo>
                <a:cubicBezTo>
                  <a:pt x="2414646" y="-18750"/>
                  <a:pt x="2547791" y="12929"/>
                  <a:pt x="2690037" y="0"/>
                </a:cubicBezTo>
                <a:cubicBezTo>
                  <a:pt x="2832283" y="-12929"/>
                  <a:pt x="3105868" y="42923"/>
                  <a:pt x="3274828" y="0"/>
                </a:cubicBezTo>
                <a:cubicBezTo>
                  <a:pt x="3443788" y="-42923"/>
                  <a:pt x="3580249" y="52164"/>
                  <a:pt x="3801140" y="0"/>
                </a:cubicBezTo>
                <a:cubicBezTo>
                  <a:pt x="4022031" y="-52164"/>
                  <a:pt x="4237455" y="59402"/>
                  <a:pt x="4385930" y="0"/>
                </a:cubicBezTo>
                <a:cubicBezTo>
                  <a:pt x="4534405" y="-59402"/>
                  <a:pt x="4804725" y="7035"/>
                  <a:pt x="4970721" y="0"/>
                </a:cubicBezTo>
                <a:cubicBezTo>
                  <a:pt x="5136717" y="-7035"/>
                  <a:pt x="5661034" y="95587"/>
                  <a:pt x="5847907" y="0"/>
                </a:cubicBezTo>
                <a:cubicBezTo>
                  <a:pt x="5891853" y="256550"/>
                  <a:pt x="5815252" y="396601"/>
                  <a:pt x="5847907" y="584788"/>
                </a:cubicBezTo>
                <a:cubicBezTo>
                  <a:pt x="5880562" y="772975"/>
                  <a:pt x="5843373" y="889619"/>
                  <a:pt x="5847907" y="1086823"/>
                </a:cubicBezTo>
                <a:cubicBezTo>
                  <a:pt x="5852441" y="1284027"/>
                  <a:pt x="5801922" y="1494023"/>
                  <a:pt x="5847907" y="1655061"/>
                </a:cubicBezTo>
                <a:cubicBezTo>
                  <a:pt x="5676437" y="1671793"/>
                  <a:pt x="5550761" y="1638926"/>
                  <a:pt x="5438554" y="1655061"/>
                </a:cubicBezTo>
                <a:cubicBezTo>
                  <a:pt x="5326347" y="1671196"/>
                  <a:pt x="5033379" y="1634676"/>
                  <a:pt x="4912242" y="1655061"/>
                </a:cubicBezTo>
                <a:cubicBezTo>
                  <a:pt x="4791105" y="1675446"/>
                  <a:pt x="4499763" y="1609522"/>
                  <a:pt x="4385930" y="1655061"/>
                </a:cubicBezTo>
                <a:cubicBezTo>
                  <a:pt x="4272097" y="1700600"/>
                  <a:pt x="4057890" y="1654937"/>
                  <a:pt x="3859619" y="1655061"/>
                </a:cubicBezTo>
                <a:cubicBezTo>
                  <a:pt x="3661348" y="1655185"/>
                  <a:pt x="3575624" y="1638646"/>
                  <a:pt x="3391786" y="1655061"/>
                </a:cubicBezTo>
                <a:cubicBezTo>
                  <a:pt x="3207948" y="1671476"/>
                  <a:pt x="2982328" y="1638763"/>
                  <a:pt x="2748516" y="1655061"/>
                </a:cubicBezTo>
                <a:cubicBezTo>
                  <a:pt x="2514704" y="1671359"/>
                  <a:pt x="2188559" y="1633860"/>
                  <a:pt x="2046767" y="1655061"/>
                </a:cubicBezTo>
                <a:cubicBezTo>
                  <a:pt x="1904975" y="1676262"/>
                  <a:pt x="1648513" y="1634053"/>
                  <a:pt x="1520456" y="1655061"/>
                </a:cubicBezTo>
                <a:cubicBezTo>
                  <a:pt x="1392399" y="1676069"/>
                  <a:pt x="1211641" y="1647895"/>
                  <a:pt x="1111102" y="1655061"/>
                </a:cubicBezTo>
                <a:cubicBezTo>
                  <a:pt x="1010563" y="1662227"/>
                  <a:pt x="758967" y="1619124"/>
                  <a:pt x="643270" y="1655061"/>
                </a:cubicBezTo>
                <a:cubicBezTo>
                  <a:pt x="527573" y="1690998"/>
                  <a:pt x="239020" y="1587503"/>
                  <a:pt x="0" y="1655061"/>
                </a:cubicBezTo>
                <a:cubicBezTo>
                  <a:pt x="-46566" y="1496690"/>
                  <a:pt x="23266" y="1287904"/>
                  <a:pt x="0" y="1086823"/>
                </a:cubicBezTo>
                <a:cubicBezTo>
                  <a:pt x="-23266" y="885742"/>
                  <a:pt x="39839" y="815535"/>
                  <a:pt x="0" y="568238"/>
                </a:cubicBezTo>
                <a:cubicBezTo>
                  <a:pt x="-39839" y="320942"/>
                  <a:pt x="56697" y="273751"/>
                  <a:pt x="0" y="0"/>
                </a:cubicBezTo>
                <a:close/>
              </a:path>
              <a:path w="5847907" h="1655061" stroke="0" extrusionOk="0">
                <a:moveTo>
                  <a:pt x="0" y="0"/>
                </a:moveTo>
                <a:cubicBezTo>
                  <a:pt x="176735" y="-21018"/>
                  <a:pt x="500011" y="34393"/>
                  <a:pt x="701749" y="0"/>
                </a:cubicBezTo>
                <a:cubicBezTo>
                  <a:pt x="903487" y="-34393"/>
                  <a:pt x="1017634" y="41044"/>
                  <a:pt x="1169581" y="0"/>
                </a:cubicBezTo>
                <a:cubicBezTo>
                  <a:pt x="1321528" y="-41044"/>
                  <a:pt x="1415549" y="36940"/>
                  <a:pt x="1578935" y="0"/>
                </a:cubicBezTo>
                <a:cubicBezTo>
                  <a:pt x="1742321" y="-36940"/>
                  <a:pt x="1935048" y="4182"/>
                  <a:pt x="2163726" y="0"/>
                </a:cubicBezTo>
                <a:cubicBezTo>
                  <a:pt x="2392404" y="-4182"/>
                  <a:pt x="2508590" y="19532"/>
                  <a:pt x="2631558" y="0"/>
                </a:cubicBezTo>
                <a:cubicBezTo>
                  <a:pt x="2754526" y="-19532"/>
                  <a:pt x="2934814" y="17792"/>
                  <a:pt x="3157870" y="0"/>
                </a:cubicBezTo>
                <a:cubicBezTo>
                  <a:pt x="3380926" y="-17792"/>
                  <a:pt x="3486146" y="47552"/>
                  <a:pt x="3801140" y="0"/>
                </a:cubicBezTo>
                <a:cubicBezTo>
                  <a:pt x="4116134" y="-47552"/>
                  <a:pt x="4190551" y="6402"/>
                  <a:pt x="4444409" y="0"/>
                </a:cubicBezTo>
                <a:cubicBezTo>
                  <a:pt x="4698267" y="-6402"/>
                  <a:pt x="4671028" y="19004"/>
                  <a:pt x="4853763" y="0"/>
                </a:cubicBezTo>
                <a:cubicBezTo>
                  <a:pt x="5036498" y="-19004"/>
                  <a:pt x="5110789" y="54052"/>
                  <a:pt x="5321595" y="0"/>
                </a:cubicBezTo>
                <a:cubicBezTo>
                  <a:pt x="5532401" y="-54052"/>
                  <a:pt x="5609310" y="5229"/>
                  <a:pt x="5847907" y="0"/>
                </a:cubicBezTo>
                <a:cubicBezTo>
                  <a:pt x="5876764" y="138409"/>
                  <a:pt x="5791956" y="269387"/>
                  <a:pt x="5847907" y="518586"/>
                </a:cubicBezTo>
                <a:cubicBezTo>
                  <a:pt x="5903858" y="767785"/>
                  <a:pt x="5809639" y="811647"/>
                  <a:pt x="5847907" y="1070273"/>
                </a:cubicBezTo>
                <a:cubicBezTo>
                  <a:pt x="5886175" y="1328899"/>
                  <a:pt x="5799512" y="1378893"/>
                  <a:pt x="5847907" y="1655061"/>
                </a:cubicBezTo>
                <a:cubicBezTo>
                  <a:pt x="5751167" y="1692622"/>
                  <a:pt x="5566113" y="1654536"/>
                  <a:pt x="5438554" y="1655061"/>
                </a:cubicBezTo>
                <a:cubicBezTo>
                  <a:pt x="5310995" y="1655586"/>
                  <a:pt x="4977602" y="1597828"/>
                  <a:pt x="4736805" y="1655061"/>
                </a:cubicBezTo>
                <a:cubicBezTo>
                  <a:pt x="4496008" y="1712294"/>
                  <a:pt x="4336476" y="1586153"/>
                  <a:pt x="4152014" y="1655061"/>
                </a:cubicBezTo>
                <a:cubicBezTo>
                  <a:pt x="3967552" y="1723969"/>
                  <a:pt x="3720190" y="1640156"/>
                  <a:pt x="3450265" y="1655061"/>
                </a:cubicBezTo>
                <a:cubicBezTo>
                  <a:pt x="3180340" y="1669966"/>
                  <a:pt x="3110664" y="1643247"/>
                  <a:pt x="2806995" y="1655061"/>
                </a:cubicBezTo>
                <a:cubicBezTo>
                  <a:pt x="2503326" y="1666875"/>
                  <a:pt x="2287570" y="1620284"/>
                  <a:pt x="2105247" y="1655061"/>
                </a:cubicBezTo>
                <a:cubicBezTo>
                  <a:pt x="1922924" y="1689838"/>
                  <a:pt x="1777812" y="1601523"/>
                  <a:pt x="1578935" y="1655061"/>
                </a:cubicBezTo>
                <a:cubicBezTo>
                  <a:pt x="1380058" y="1708599"/>
                  <a:pt x="1318692" y="1635373"/>
                  <a:pt x="1169581" y="1655061"/>
                </a:cubicBezTo>
                <a:cubicBezTo>
                  <a:pt x="1020470" y="1674749"/>
                  <a:pt x="663334" y="1592298"/>
                  <a:pt x="526312" y="1655061"/>
                </a:cubicBezTo>
                <a:cubicBezTo>
                  <a:pt x="389290" y="1717824"/>
                  <a:pt x="186604" y="1595728"/>
                  <a:pt x="0" y="1655061"/>
                </a:cubicBezTo>
                <a:cubicBezTo>
                  <a:pt x="-1400" y="1487376"/>
                  <a:pt x="34907" y="1225456"/>
                  <a:pt x="0" y="1086823"/>
                </a:cubicBezTo>
                <a:cubicBezTo>
                  <a:pt x="-34907" y="948190"/>
                  <a:pt x="47698" y="686007"/>
                  <a:pt x="0" y="584788"/>
                </a:cubicBezTo>
                <a:cubicBezTo>
                  <a:pt x="-47698" y="483570"/>
                  <a:pt x="36328" y="254039"/>
                  <a:pt x="0" y="0"/>
                </a:cubicBezTo>
                <a:close/>
              </a:path>
            </a:pathLst>
          </a:custGeom>
          <a:ln w="38100">
            <a:solidFill>
              <a:schemeClr val="accent2">
                <a:lumMod val="60000"/>
                <a:lumOff val="40000"/>
              </a:schemeClr>
            </a:solidFill>
            <a:extLst>
              <a:ext uri="{C807C97D-BFC1-408E-A445-0C87EB9F89A2}">
                <ask:lineSketchStyleProps xmlns:ask="http://schemas.microsoft.com/office/drawing/2018/sketchyshapes" xmlns="" sd="248531763">
                  <ask:type>
                    <ask:lineSketchScribble/>
                  </ask:type>
                </ask:lineSketchStyleProps>
              </a:ext>
            </a:extLst>
          </a:ln>
        </p:spPr>
        <p:txBody>
          <a:bodyPr>
            <a:noAutofit/>
          </a:bodyPr>
          <a:lstStyle/>
          <a:p>
            <a:pPr algn="just"/>
            <a:r>
              <a:rPr lang="en-US" sz="2800" dirty="0" err="1">
                <a:latin typeface="Calibri "/>
              </a:rPr>
              <a:t>Vào</a:t>
            </a:r>
            <a:r>
              <a:rPr lang="en-US" sz="2800" dirty="0">
                <a:latin typeface="Calibri "/>
              </a:rPr>
              <a:t> </a:t>
            </a:r>
            <a:r>
              <a:rPr lang="en-US" sz="2800" dirty="0" err="1">
                <a:latin typeface="Calibri "/>
              </a:rPr>
              <a:t>ngày</a:t>
            </a:r>
            <a:r>
              <a:rPr lang="en-US" sz="2800" dirty="0">
                <a:latin typeface="Calibri "/>
              </a:rPr>
              <a:t> </a:t>
            </a:r>
            <a:r>
              <a:rPr lang="en-US" sz="2800" dirty="0" err="1">
                <a:latin typeface="Calibri "/>
              </a:rPr>
              <a:t>hè</a:t>
            </a:r>
            <a:r>
              <a:rPr lang="en-US" sz="2800" dirty="0">
                <a:latin typeface="Calibri "/>
              </a:rPr>
              <a:t> </a:t>
            </a:r>
            <a:r>
              <a:rPr lang="en-US" sz="2800" dirty="0" err="1">
                <a:latin typeface="Calibri "/>
              </a:rPr>
              <a:t>nóng</a:t>
            </a:r>
            <a:r>
              <a:rPr lang="en-US" sz="2800" dirty="0">
                <a:latin typeface="Calibri "/>
              </a:rPr>
              <a:t> </a:t>
            </a:r>
            <a:r>
              <a:rPr lang="en-US" sz="2800" dirty="0" err="1">
                <a:latin typeface="Calibri "/>
              </a:rPr>
              <a:t>bức</a:t>
            </a:r>
            <a:r>
              <a:rPr lang="en-US" sz="2800" dirty="0">
                <a:latin typeface="Calibri "/>
              </a:rPr>
              <a:t>, </a:t>
            </a:r>
            <a:r>
              <a:rPr lang="en-US" sz="2800" dirty="0" err="1">
                <a:latin typeface="Calibri "/>
              </a:rPr>
              <a:t>cây</a:t>
            </a:r>
            <a:r>
              <a:rPr lang="en-US" sz="2800" dirty="0">
                <a:latin typeface="Calibri "/>
              </a:rPr>
              <a:t> </a:t>
            </a:r>
            <a:r>
              <a:rPr lang="en-US" sz="2800" dirty="0" err="1">
                <a:latin typeface="Calibri "/>
              </a:rPr>
              <a:t>thoát</a:t>
            </a:r>
            <a:r>
              <a:rPr lang="en-US" sz="2800" dirty="0">
                <a:latin typeface="Calibri "/>
              </a:rPr>
              <a:t> </a:t>
            </a:r>
            <a:r>
              <a:rPr lang="en-US" sz="2800" dirty="0" err="1">
                <a:latin typeface="Calibri "/>
              </a:rPr>
              <a:t>hơi</a:t>
            </a:r>
            <a:r>
              <a:rPr lang="en-US" sz="2800" dirty="0">
                <a:latin typeface="Calibri "/>
              </a:rPr>
              <a:t> </a:t>
            </a:r>
            <a:r>
              <a:rPr lang="en-US" sz="2800" dirty="0" err="1">
                <a:latin typeface="Calibri "/>
              </a:rPr>
              <a:t>nước</a:t>
            </a:r>
            <a:r>
              <a:rPr lang="en-US" sz="2800" dirty="0">
                <a:latin typeface="Calibri "/>
              </a:rPr>
              <a:t> </a:t>
            </a:r>
            <a:r>
              <a:rPr lang="en-US" sz="2800" dirty="0" err="1">
                <a:latin typeface="Calibri "/>
              </a:rPr>
              <a:t>nhiều</a:t>
            </a:r>
            <a:r>
              <a:rPr lang="en-US" sz="2800" dirty="0">
                <a:latin typeface="Calibri "/>
              </a:rPr>
              <a:t> </a:t>
            </a:r>
            <a:r>
              <a:rPr lang="en-US" sz="2800" dirty="0" err="1">
                <a:latin typeface="Calibri "/>
              </a:rPr>
              <a:t>hơn</a:t>
            </a:r>
            <a:r>
              <a:rPr lang="en-US" sz="2800" dirty="0">
                <a:latin typeface="Calibri "/>
              </a:rPr>
              <a:t> </a:t>
            </a:r>
            <a:r>
              <a:rPr lang="en-US" sz="2800" dirty="0" err="1">
                <a:latin typeface="Calibri "/>
              </a:rPr>
              <a:t>để</a:t>
            </a:r>
            <a:r>
              <a:rPr lang="en-US" sz="2800" dirty="0">
                <a:latin typeface="Calibri "/>
              </a:rPr>
              <a:t> </a:t>
            </a:r>
            <a:r>
              <a:rPr lang="en-US" sz="2800" dirty="0" err="1">
                <a:latin typeface="Calibri "/>
              </a:rPr>
              <a:t>giảm</a:t>
            </a:r>
            <a:r>
              <a:rPr lang="en-US" sz="2800" dirty="0">
                <a:latin typeface="Calibri "/>
              </a:rPr>
              <a:t> </a:t>
            </a:r>
            <a:r>
              <a:rPr lang="en-US" sz="2800" dirty="0" err="1">
                <a:latin typeface="Calibri "/>
              </a:rPr>
              <a:t>nhiệt</a:t>
            </a:r>
            <a:r>
              <a:rPr lang="en-US" sz="2800" dirty="0">
                <a:latin typeface="Calibri "/>
              </a:rPr>
              <a:t> </a:t>
            </a:r>
            <a:r>
              <a:rPr lang="en-US" sz="2800" dirty="0" err="1">
                <a:latin typeface="Calibri "/>
              </a:rPr>
              <a:t>độ</a:t>
            </a:r>
            <a:r>
              <a:rPr lang="en-US" sz="2800" dirty="0">
                <a:latin typeface="Calibri "/>
              </a:rPr>
              <a:t> </a:t>
            </a:r>
            <a:r>
              <a:rPr lang="en-US" sz="2800" dirty="0" err="1">
                <a:latin typeface="Calibri "/>
              </a:rPr>
              <a:t>bề</a:t>
            </a:r>
            <a:r>
              <a:rPr lang="en-US" sz="2800" dirty="0">
                <a:latin typeface="Calibri "/>
              </a:rPr>
              <a:t> </a:t>
            </a:r>
            <a:r>
              <a:rPr lang="en-US" sz="2800" dirty="0" err="1">
                <a:latin typeface="Calibri "/>
              </a:rPr>
              <a:t>mặt</a:t>
            </a:r>
            <a:r>
              <a:rPr lang="en-US" sz="2800" dirty="0">
                <a:latin typeface="Calibri "/>
              </a:rPr>
              <a:t> </a:t>
            </a:r>
            <a:r>
              <a:rPr lang="en-US" sz="2800" dirty="0" err="1">
                <a:latin typeface="Calibri "/>
              </a:rPr>
              <a:t>lá</a:t>
            </a:r>
            <a:r>
              <a:rPr lang="en-US" sz="2800" dirty="0">
                <a:latin typeface="Calibri "/>
              </a:rPr>
              <a:t> do </a:t>
            </a:r>
            <a:r>
              <a:rPr lang="en-US" sz="2800" dirty="0" err="1">
                <a:latin typeface="Calibri "/>
              </a:rPr>
              <a:t>đó</a:t>
            </a:r>
            <a:r>
              <a:rPr lang="en-US" sz="2800" dirty="0">
                <a:latin typeface="Calibri "/>
              </a:rPr>
              <a:t> </a:t>
            </a:r>
            <a:r>
              <a:rPr lang="en-US" sz="2800" dirty="0" err="1">
                <a:latin typeface="Calibri "/>
              </a:rPr>
              <a:t>cần</a:t>
            </a:r>
            <a:r>
              <a:rPr lang="en-US" sz="2800" dirty="0">
                <a:latin typeface="Calibri "/>
              </a:rPr>
              <a:t> </a:t>
            </a:r>
            <a:r>
              <a:rPr lang="en-US" sz="2800" dirty="0" err="1">
                <a:latin typeface="Calibri "/>
              </a:rPr>
              <a:t>tưới</a:t>
            </a:r>
            <a:r>
              <a:rPr lang="en-US" sz="2800" dirty="0">
                <a:latin typeface="Calibri "/>
              </a:rPr>
              <a:t> </a:t>
            </a:r>
            <a:r>
              <a:rPr lang="en-US" sz="2800" dirty="0" err="1">
                <a:latin typeface="Calibri "/>
              </a:rPr>
              <a:t>nước</a:t>
            </a:r>
            <a:r>
              <a:rPr lang="en-US" sz="2800" dirty="0">
                <a:latin typeface="Calibri "/>
              </a:rPr>
              <a:t> </a:t>
            </a:r>
            <a:r>
              <a:rPr lang="en-US" sz="2800" dirty="0" err="1">
                <a:latin typeface="Calibri "/>
              </a:rPr>
              <a:t>nhiều</a:t>
            </a:r>
            <a:r>
              <a:rPr lang="en-US" sz="2800" dirty="0">
                <a:latin typeface="Calibri "/>
              </a:rPr>
              <a:t> </a:t>
            </a:r>
            <a:r>
              <a:rPr lang="en-US" sz="2800" dirty="0" err="1">
                <a:latin typeface="Calibri "/>
              </a:rPr>
              <a:t>hơn</a:t>
            </a:r>
            <a:r>
              <a:rPr lang="en-US" sz="2800" dirty="0">
                <a:latin typeface="Calibri "/>
              </a:rPr>
              <a:t> </a:t>
            </a:r>
            <a:r>
              <a:rPr lang="en-US" sz="2800" dirty="0" err="1">
                <a:latin typeface="Calibri "/>
              </a:rPr>
              <a:t>cho</a:t>
            </a:r>
            <a:r>
              <a:rPr lang="en-US" sz="2800" dirty="0">
                <a:latin typeface="Calibri "/>
              </a:rPr>
              <a:t> </a:t>
            </a:r>
            <a:r>
              <a:rPr lang="en-US" sz="2800" dirty="0" err="1">
                <a:latin typeface="Calibri "/>
              </a:rPr>
              <a:t>cây</a:t>
            </a:r>
            <a:r>
              <a:rPr lang="en-US" sz="2800" dirty="0">
                <a:latin typeface="Calibri "/>
              </a:rPr>
              <a:t> </a:t>
            </a:r>
            <a:r>
              <a:rPr lang="en-US" sz="2800" dirty="0" err="1">
                <a:latin typeface="Calibri "/>
              </a:rPr>
              <a:t>bù</a:t>
            </a:r>
            <a:r>
              <a:rPr lang="en-US" sz="2800" dirty="0">
                <a:latin typeface="Calibri "/>
              </a:rPr>
              <a:t> </a:t>
            </a:r>
            <a:r>
              <a:rPr lang="en-US" sz="2800" dirty="0" err="1">
                <a:latin typeface="Calibri "/>
              </a:rPr>
              <a:t>lại</a:t>
            </a:r>
            <a:r>
              <a:rPr lang="en-US" sz="2800" dirty="0">
                <a:latin typeface="Calibri "/>
              </a:rPr>
              <a:t> </a:t>
            </a:r>
            <a:r>
              <a:rPr lang="en-US" sz="2800" dirty="0" err="1">
                <a:latin typeface="Calibri "/>
              </a:rPr>
              <a:t>lượng</a:t>
            </a:r>
            <a:r>
              <a:rPr lang="en-US" sz="2800" dirty="0">
                <a:latin typeface="Calibri "/>
              </a:rPr>
              <a:t> </a:t>
            </a:r>
            <a:r>
              <a:rPr lang="en-US" sz="2800" dirty="0" err="1">
                <a:latin typeface="Calibri "/>
              </a:rPr>
              <a:t>nước</a:t>
            </a:r>
            <a:r>
              <a:rPr lang="en-US" sz="2800" dirty="0">
                <a:latin typeface="Calibri "/>
              </a:rPr>
              <a:t> </a:t>
            </a:r>
            <a:r>
              <a:rPr lang="en-US" sz="2800" dirty="0" err="1">
                <a:latin typeface="Calibri "/>
              </a:rPr>
              <a:t>bị</a:t>
            </a:r>
            <a:r>
              <a:rPr lang="en-US" sz="2800" dirty="0">
                <a:latin typeface="Calibri "/>
              </a:rPr>
              <a:t> </a:t>
            </a:r>
            <a:r>
              <a:rPr lang="en-US" sz="2800" dirty="0" err="1">
                <a:latin typeface="Calibri "/>
              </a:rPr>
              <a:t>mất</a:t>
            </a:r>
            <a:r>
              <a:rPr lang="en-US" sz="2800" dirty="0">
                <a:latin typeface="Calibri "/>
              </a:rPr>
              <a:t>.</a:t>
            </a:r>
          </a:p>
        </p:txBody>
      </p:sp>
      <p:pic>
        <p:nvPicPr>
          <p:cNvPr id="6" name="Content Placeholder 5" descr="A picture containing toy, vector graphics&#10;&#10;Description automatically generated">
            <a:extLst>
              <a:ext uri="{FF2B5EF4-FFF2-40B4-BE49-F238E27FC236}">
                <a16:creationId xmlns:a16="http://schemas.microsoft.com/office/drawing/2014/main" id="{D5DB8E6E-245D-55C8-ECFE-41DD4CD245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506662"/>
            <a:ext cx="4351338" cy="4351338"/>
          </a:xfrm>
        </p:spPr>
      </p:pic>
      <p:sp>
        <p:nvSpPr>
          <p:cNvPr id="4" name="Thought Bubble: Cloud 3">
            <a:extLst>
              <a:ext uri="{FF2B5EF4-FFF2-40B4-BE49-F238E27FC236}">
                <a16:creationId xmlns:a16="http://schemas.microsoft.com/office/drawing/2014/main" id="{E1A6AE59-A3B8-EB21-1826-0534C5A55F48}"/>
              </a:ext>
            </a:extLst>
          </p:cNvPr>
          <p:cNvSpPr/>
          <p:nvPr/>
        </p:nvSpPr>
        <p:spPr>
          <a:xfrm>
            <a:off x="1531087" y="365125"/>
            <a:ext cx="4019107" cy="2413591"/>
          </a:xfrm>
          <a:prstGeom prst="cloudCallou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Tại sao vào những ngày hè nóng bức, người ta thường tưới nhiều nước cho cây?</a:t>
            </a:r>
          </a:p>
        </p:txBody>
      </p:sp>
      <p:pic>
        <p:nvPicPr>
          <p:cNvPr id="1026" name="Picture 2" descr="8 tuyệt chiêu để chăm sóc cây cảnh vào mùa hè nắng gắt?">
            <a:extLst>
              <a:ext uri="{FF2B5EF4-FFF2-40B4-BE49-F238E27FC236}">
                <a16:creationId xmlns:a16="http://schemas.microsoft.com/office/drawing/2014/main" id="{B95C57BD-24E2-9B46-F3F1-953D74B59E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0539" y="2281459"/>
            <a:ext cx="6861461" cy="45765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257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4722C-A8A1-EF47-F43D-4094B4A1794B}"/>
              </a:ext>
            </a:extLst>
          </p:cNvPr>
          <p:cNvSpPr>
            <a:spLocks noGrp="1"/>
          </p:cNvSpPr>
          <p:nvPr>
            <p:ph type="title"/>
          </p:nvPr>
        </p:nvSpPr>
        <p:spPr>
          <a:xfrm>
            <a:off x="348216" y="27416"/>
            <a:ext cx="11495567" cy="1325563"/>
          </a:xfrm>
        </p:spPr>
        <p:txBody>
          <a:bodyPr>
            <a:noAutofit/>
          </a:bodyPr>
          <a:lstStyle/>
          <a:p>
            <a:pPr algn="ctr"/>
            <a:r>
              <a:rPr lang="en-US" sz="2800">
                <a:latin typeface="+mn-lt"/>
              </a:rPr>
              <a:t>Dựa vào nhu cầu nước người ta chia thành 3 loại thực vật: </a:t>
            </a:r>
            <a:br>
              <a:rPr lang="en-US" sz="2800">
                <a:latin typeface="+mn-lt"/>
              </a:rPr>
            </a:br>
            <a:r>
              <a:rPr lang="en-US" sz="2800" b="1">
                <a:latin typeface="+mn-lt"/>
              </a:rPr>
              <a:t>thực vật ẩm sinh, thực vật trung sinh và thực vật hạn sinh. Em hãy dự đoán 3 loại cây dưới đây thuộc loại thực vật nào? </a:t>
            </a:r>
          </a:p>
        </p:txBody>
      </p:sp>
      <p:sp>
        <p:nvSpPr>
          <p:cNvPr id="3" name="Content Placeholder 2">
            <a:extLst>
              <a:ext uri="{FF2B5EF4-FFF2-40B4-BE49-F238E27FC236}">
                <a16:creationId xmlns:a16="http://schemas.microsoft.com/office/drawing/2014/main" id="{9B2D75F4-6983-9378-A04B-D18E3B864E16}"/>
              </a:ext>
            </a:extLst>
          </p:cNvPr>
          <p:cNvSpPr>
            <a:spLocks noGrp="1"/>
          </p:cNvSpPr>
          <p:nvPr>
            <p:ph idx="1"/>
          </p:nvPr>
        </p:nvSpPr>
        <p:spPr>
          <a:xfrm>
            <a:off x="838200" y="2155236"/>
            <a:ext cx="10515600" cy="4351338"/>
          </a:xfrm>
        </p:spPr>
        <p:txBody>
          <a:bodyPr/>
          <a:lstStyle/>
          <a:p>
            <a:endParaRPr lang="en-US"/>
          </a:p>
        </p:txBody>
      </p:sp>
      <p:pic>
        <p:nvPicPr>
          <p:cNvPr id="16386" name="Picture 2" descr="Cây Bèo Cái">
            <a:extLst>
              <a:ext uri="{FF2B5EF4-FFF2-40B4-BE49-F238E27FC236}">
                <a16:creationId xmlns:a16="http://schemas.microsoft.com/office/drawing/2014/main" id="{BAD8B6B7-851E-D22F-DECD-1B9A13A1EC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2651"/>
          <a:stretch/>
        </p:blipFill>
        <p:spPr bwMode="auto">
          <a:xfrm>
            <a:off x="76644" y="1594885"/>
            <a:ext cx="2587436" cy="3383812"/>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Bạn có thể uống nước từ cây xương rồng?">
            <a:extLst>
              <a:ext uri="{FF2B5EF4-FFF2-40B4-BE49-F238E27FC236}">
                <a16:creationId xmlns:a16="http://schemas.microsoft.com/office/drawing/2014/main" id="{58487054-7DBD-5C32-7EB5-493DA6C0B5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599" y="1594885"/>
            <a:ext cx="4647757" cy="3485818"/>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Cây xoài - Hướng dẫn trồng và chăm sóc cây xanh Việt Nam">
            <a:extLst>
              <a:ext uri="{FF2B5EF4-FFF2-40B4-BE49-F238E27FC236}">
                <a16:creationId xmlns:a16="http://schemas.microsoft.com/office/drawing/2014/main" id="{E2A8CEEA-C9FB-86C7-104F-3CB70AC9F18A}"/>
              </a:ext>
            </a:extLst>
          </p:cNvPr>
          <p:cNvSpPr>
            <a:spLocks noChangeAspect="1" noChangeArrowheads="1"/>
          </p:cNvSpPr>
          <p:nvPr/>
        </p:nvSpPr>
        <p:spPr bwMode="auto">
          <a:xfrm>
            <a:off x="4263619" y="2432868"/>
            <a:ext cx="204672" cy="20467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392" name="Picture 8" descr="Những thông tin thú vị về phong thủy cây xoài | Tập đoàn Trần Anh Group">
            <a:extLst>
              <a:ext uri="{FF2B5EF4-FFF2-40B4-BE49-F238E27FC236}">
                <a16:creationId xmlns:a16="http://schemas.microsoft.com/office/drawing/2014/main" id="{89CE6172-5CC0-F6B5-6E55-E40EA5954E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5636" y="1594885"/>
            <a:ext cx="3485818" cy="34858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52D8561-1400-8E8C-8AED-B4FA4B42E2E8}"/>
              </a:ext>
            </a:extLst>
          </p:cNvPr>
          <p:cNvSpPr txBox="1"/>
          <p:nvPr/>
        </p:nvSpPr>
        <p:spPr>
          <a:xfrm>
            <a:off x="405145" y="5075869"/>
            <a:ext cx="19304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Cây bèo cái</a:t>
            </a:r>
          </a:p>
        </p:txBody>
      </p:sp>
      <p:sp>
        <p:nvSpPr>
          <p:cNvPr id="10" name="TextBox 9">
            <a:extLst>
              <a:ext uri="{FF2B5EF4-FFF2-40B4-BE49-F238E27FC236}">
                <a16:creationId xmlns:a16="http://schemas.microsoft.com/office/drawing/2014/main" id="{9EDD0F2B-4C25-2837-E251-B1B2318A6A0C}"/>
              </a:ext>
            </a:extLst>
          </p:cNvPr>
          <p:cNvSpPr txBox="1"/>
          <p:nvPr/>
        </p:nvSpPr>
        <p:spPr>
          <a:xfrm>
            <a:off x="4429582" y="5134749"/>
            <a:ext cx="147792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Cây xoài</a:t>
            </a:r>
          </a:p>
        </p:txBody>
      </p:sp>
      <p:sp>
        <p:nvSpPr>
          <p:cNvPr id="11" name="TextBox 10">
            <a:extLst>
              <a:ext uri="{FF2B5EF4-FFF2-40B4-BE49-F238E27FC236}">
                <a16:creationId xmlns:a16="http://schemas.microsoft.com/office/drawing/2014/main" id="{5762700C-B1FD-A1DD-32C1-AFF2CED5E429}"/>
              </a:ext>
            </a:extLst>
          </p:cNvPr>
          <p:cNvSpPr txBox="1"/>
          <p:nvPr/>
        </p:nvSpPr>
        <p:spPr>
          <a:xfrm>
            <a:off x="8410130" y="5134748"/>
            <a:ext cx="276269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Cây xương rồng</a:t>
            </a:r>
          </a:p>
        </p:txBody>
      </p:sp>
      <p:sp>
        <p:nvSpPr>
          <p:cNvPr id="7" name="TextBox 6">
            <a:extLst>
              <a:ext uri="{FF2B5EF4-FFF2-40B4-BE49-F238E27FC236}">
                <a16:creationId xmlns:a16="http://schemas.microsoft.com/office/drawing/2014/main" id="{90B56EF7-259B-984C-5037-A80690F3CA5C}"/>
              </a:ext>
            </a:extLst>
          </p:cNvPr>
          <p:cNvSpPr txBox="1"/>
          <p:nvPr/>
        </p:nvSpPr>
        <p:spPr>
          <a:xfrm>
            <a:off x="-25475" y="5555028"/>
            <a:ext cx="2791671" cy="523220"/>
          </a:xfrm>
          <a:prstGeom prst="rect">
            <a:avLst/>
          </a:prstGeom>
          <a:noFill/>
          <a:ln w="38100">
            <a:solidFill>
              <a:schemeClr val="accent2">
                <a:lumMod val="60000"/>
                <a:lumOff val="4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Calibri" panose="020F0502020204030204"/>
                <a:ea typeface="+mn-ea"/>
                <a:cs typeface="+mn-cs"/>
              </a:rPr>
              <a:t>Thực vật ẩm sinh</a:t>
            </a:r>
          </a:p>
        </p:txBody>
      </p:sp>
      <p:sp>
        <p:nvSpPr>
          <p:cNvPr id="13" name="TextBox 12">
            <a:extLst>
              <a:ext uri="{FF2B5EF4-FFF2-40B4-BE49-F238E27FC236}">
                <a16:creationId xmlns:a16="http://schemas.microsoft.com/office/drawing/2014/main" id="{1FC1FB01-D1CB-0B7A-5DB4-7126F9571445}"/>
              </a:ext>
            </a:extLst>
          </p:cNvPr>
          <p:cNvSpPr txBox="1"/>
          <p:nvPr/>
        </p:nvSpPr>
        <p:spPr>
          <a:xfrm>
            <a:off x="3752755" y="5549716"/>
            <a:ext cx="3240198" cy="523220"/>
          </a:xfrm>
          <a:prstGeom prst="rect">
            <a:avLst/>
          </a:prstGeom>
          <a:noFill/>
          <a:ln w="38100">
            <a:solidFill>
              <a:schemeClr val="accent2">
                <a:lumMod val="60000"/>
                <a:lumOff val="4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Calibri" panose="020F0502020204030204"/>
                <a:ea typeface="+mn-ea"/>
                <a:cs typeface="+mn-cs"/>
              </a:rPr>
              <a:t>Thực vật trung sinh</a:t>
            </a:r>
          </a:p>
        </p:txBody>
      </p:sp>
      <p:sp>
        <p:nvSpPr>
          <p:cNvPr id="14" name="TextBox 13">
            <a:extLst>
              <a:ext uri="{FF2B5EF4-FFF2-40B4-BE49-F238E27FC236}">
                <a16:creationId xmlns:a16="http://schemas.microsoft.com/office/drawing/2014/main" id="{81C118C9-8AA2-BAAF-F426-E3493E0F9AC7}"/>
              </a:ext>
            </a:extLst>
          </p:cNvPr>
          <p:cNvSpPr txBox="1"/>
          <p:nvPr/>
        </p:nvSpPr>
        <p:spPr>
          <a:xfrm>
            <a:off x="8171377" y="5564514"/>
            <a:ext cx="3240198" cy="523220"/>
          </a:xfrm>
          <a:prstGeom prst="rect">
            <a:avLst/>
          </a:prstGeom>
          <a:noFill/>
          <a:ln w="38100">
            <a:solidFill>
              <a:schemeClr val="accent2">
                <a:lumMod val="60000"/>
                <a:lumOff val="4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Calibri" panose="020F0502020204030204"/>
                <a:ea typeface="+mn-ea"/>
                <a:cs typeface="+mn-cs"/>
              </a:rPr>
              <a:t>Thực vật hạn sinh</a:t>
            </a:r>
          </a:p>
        </p:txBody>
      </p:sp>
    </p:spTree>
    <p:extLst>
      <p:ext uri="{BB962C8B-B14F-4D97-AF65-F5344CB8AC3E}">
        <p14:creationId xmlns:p14="http://schemas.microsoft.com/office/powerpoint/2010/main" val="4108221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C9B6E2-1825-E843-7DAF-56EDC6ACBD63}"/>
              </a:ext>
            </a:extLst>
          </p:cNvPr>
          <p:cNvSpPr>
            <a:spLocks noGrp="1"/>
          </p:cNvSpPr>
          <p:nvPr>
            <p:ph idx="1"/>
          </p:nvPr>
        </p:nvSpPr>
        <p:spPr>
          <a:xfrm>
            <a:off x="838200" y="5629255"/>
            <a:ext cx="10515600" cy="957652"/>
          </a:xfr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normAutofit/>
          </a:bodyPr>
          <a:lstStyle/>
          <a:p>
            <a:pPr marL="0" indent="0" algn="ctr">
              <a:buNone/>
            </a:pPr>
            <a:r>
              <a:rPr lang="en-US" dirty="0" err="1" smtClean="0"/>
              <a:t>Hãy</a:t>
            </a:r>
            <a:r>
              <a:rPr lang="en-US" dirty="0" smtClean="0"/>
              <a:t> </a:t>
            </a:r>
            <a:r>
              <a:rPr lang="en-US" dirty="0" err="1" smtClean="0"/>
              <a:t>cho</a:t>
            </a:r>
            <a:r>
              <a:rPr lang="en-US" dirty="0" smtClean="0"/>
              <a:t> </a:t>
            </a:r>
            <a:r>
              <a:rPr lang="en-US" dirty="0" err="1" smtClean="0"/>
              <a:t>biết</a:t>
            </a:r>
            <a:r>
              <a:rPr lang="en-US" dirty="0" smtClean="0"/>
              <a:t> </a:t>
            </a:r>
            <a:r>
              <a:rPr lang="en-US" dirty="0" err="1" smtClean="0"/>
              <a:t>các</a:t>
            </a:r>
            <a:r>
              <a:rPr lang="en-US" dirty="0" smtClean="0"/>
              <a:t> </a:t>
            </a:r>
            <a:r>
              <a:rPr lang="en-US" dirty="0" err="1"/>
              <a:t>yếu</a:t>
            </a:r>
            <a:r>
              <a:rPr lang="en-US" dirty="0"/>
              <a:t> </a:t>
            </a:r>
            <a:r>
              <a:rPr lang="en-US" dirty="0" err="1"/>
              <a:t>tố</a:t>
            </a:r>
            <a:r>
              <a:rPr lang="en-US" dirty="0"/>
              <a:t> </a:t>
            </a:r>
            <a:r>
              <a:rPr lang="en-US" dirty="0" err="1"/>
              <a:t>ảnh</a:t>
            </a:r>
            <a:r>
              <a:rPr lang="en-US" dirty="0"/>
              <a:t> </a:t>
            </a:r>
            <a:r>
              <a:rPr lang="en-US" dirty="0" err="1"/>
              <a:t>hưởng</a:t>
            </a:r>
            <a:r>
              <a:rPr lang="en-US" dirty="0"/>
              <a:t> </a:t>
            </a:r>
            <a:r>
              <a:rPr lang="en-US" dirty="0" err="1"/>
              <a:t>đến</a:t>
            </a:r>
            <a:r>
              <a:rPr lang="en-US" dirty="0"/>
              <a:t> </a:t>
            </a:r>
            <a:r>
              <a:rPr lang="en-US" dirty="0" err="1"/>
              <a:t>quá</a:t>
            </a:r>
            <a:r>
              <a:rPr lang="en-US" dirty="0"/>
              <a:t> </a:t>
            </a:r>
            <a:r>
              <a:rPr lang="en-US" dirty="0" err="1"/>
              <a:t>trình</a:t>
            </a:r>
            <a:r>
              <a:rPr lang="en-US" dirty="0"/>
              <a:t> </a:t>
            </a:r>
            <a:r>
              <a:rPr lang="en-US" dirty="0" err="1"/>
              <a:t>trao</a:t>
            </a:r>
            <a:r>
              <a:rPr lang="en-US" dirty="0"/>
              <a:t> </a:t>
            </a:r>
            <a:r>
              <a:rPr lang="en-US" dirty="0" err="1"/>
              <a:t>đổi</a:t>
            </a:r>
            <a:r>
              <a:rPr lang="en-US" dirty="0"/>
              <a:t> </a:t>
            </a:r>
            <a:r>
              <a:rPr lang="en-US" dirty="0" err="1"/>
              <a:t>nước</a:t>
            </a:r>
            <a:r>
              <a:rPr lang="en-US" dirty="0"/>
              <a:t>, </a:t>
            </a:r>
            <a:r>
              <a:rPr lang="en-US" dirty="0" err="1"/>
              <a:t>muối</a:t>
            </a:r>
            <a:r>
              <a:rPr lang="en-US" dirty="0"/>
              <a:t> </a:t>
            </a:r>
            <a:r>
              <a:rPr lang="en-US" dirty="0" err="1"/>
              <a:t>khoáng</a:t>
            </a:r>
            <a:r>
              <a:rPr lang="en-US" dirty="0"/>
              <a:t> </a:t>
            </a:r>
            <a:r>
              <a:rPr lang="en-US" dirty="0" err="1"/>
              <a:t>của</a:t>
            </a:r>
            <a:r>
              <a:rPr lang="en-US" dirty="0"/>
              <a:t> </a:t>
            </a:r>
            <a:r>
              <a:rPr lang="en-US" dirty="0" err="1"/>
              <a:t>cây</a:t>
            </a:r>
            <a:r>
              <a:rPr lang="en-US" dirty="0"/>
              <a:t>? </a:t>
            </a:r>
          </a:p>
        </p:txBody>
      </p:sp>
      <p:sp>
        <p:nvSpPr>
          <p:cNvPr id="4" name="Rectangle: Rounded Corners 3">
            <a:extLst>
              <a:ext uri="{FF2B5EF4-FFF2-40B4-BE49-F238E27FC236}">
                <a16:creationId xmlns:a16="http://schemas.microsoft.com/office/drawing/2014/main" id="{D24F6241-0AD4-1A0C-235F-767C08B98C7F}"/>
              </a:ext>
            </a:extLst>
          </p:cNvPr>
          <p:cNvSpPr/>
          <p:nvPr/>
        </p:nvSpPr>
        <p:spPr>
          <a:xfrm>
            <a:off x="183410" y="307982"/>
            <a:ext cx="11825177" cy="78094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rPr>
              <a:t>2. </a:t>
            </a:r>
            <a:r>
              <a:rPr kumimoji="0" lang="en-US" sz="3000" b="1" i="0" u="none" strike="noStrike" kern="1200" cap="none" spc="0" normalizeH="0" baseline="0" noProof="0" dirty="0" err="1">
                <a:ln>
                  <a:noFill/>
                </a:ln>
                <a:solidFill>
                  <a:prstClr val="white"/>
                </a:solidFill>
                <a:effectLst/>
                <a:uLnTx/>
                <a:uFillTx/>
                <a:latin typeface="Calibri" panose="020F0502020204030204"/>
                <a:ea typeface="+mn-ea"/>
                <a:cs typeface="+mn-cs"/>
              </a:rPr>
              <a:t>Một</a:t>
            </a:r>
            <a:r>
              <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prstClr val="white"/>
                </a:solidFill>
                <a:effectLst/>
                <a:uLnTx/>
                <a:uFillTx/>
                <a:latin typeface="Calibri" panose="020F0502020204030204"/>
                <a:ea typeface="+mn-ea"/>
                <a:cs typeface="+mn-cs"/>
              </a:rPr>
              <a:t>số</a:t>
            </a:r>
            <a:r>
              <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prstClr val="white"/>
                </a:solidFill>
                <a:effectLst/>
                <a:uLnTx/>
                <a:uFillTx/>
                <a:latin typeface="Calibri" panose="020F0502020204030204"/>
                <a:ea typeface="+mn-ea"/>
                <a:cs typeface="+mn-cs"/>
              </a:rPr>
              <a:t>yếu</a:t>
            </a:r>
            <a:r>
              <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prstClr val="white"/>
                </a:solidFill>
                <a:effectLst/>
                <a:uLnTx/>
                <a:uFillTx/>
                <a:latin typeface="Calibri" panose="020F0502020204030204"/>
                <a:ea typeface="+mn-ea"/>
                <a:cs typeface="+mn-cs"/>
              </a:rPr>
              <a:t>tố</a:t>
            </a:r>
            <a:r>
              <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prstClr val="white"/>
                </a:solidFill>
                <a:effectLst/>
                <a:uLnTx/>
                <a:uFillTx/>
                <a:latin typeface="Calibri" panose="020F0502020204030204"/>
                <a:ea typeface="+mn-ea"/>
                <a:cs typeface="+mn-cs"/>
              </a:rPr>
              <a:t>ảnh</a:t>
            </a:r>
            <a:r>
              <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prstClr val="white"/>
                </a:solidFill>
                <a:effectLst/>
                <a:uLnTx/>
                <a:uFillTx/>
                <a:latin typeface="Calibri" panose="020F0502020204030204"/>
                <a:ea typeface="+mn-ea"/>
                <a:cs typeface="+mn-cs"/>
              </a:rPr>
              <a:t>hưởng</a:t>
            </a:r>
            <a:r>
              <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prstClr val="white"/>
                </a:solidFill>
                <a:effectLst/>
                <a:uLnTx/>
                <a:uFillTx/>
                <a:latin typeface="Calibri" panose="020F0502020204030204"/>
                <a:ea typeface="+mn-ea"/>
                <a:cs typeface="+mn-cs"/>
              </a:rPr>
              <a:t>tới</a:t>
            </a:r>
            <a:r>
              <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prstClr val="white"/>
                </a:solidFill>
                <a:effectLst/>
                <a:uLnTx/>
                <a:uFillTx/>
                <a:latin typeface="Calibri" panose="020F0502020204030204"/>
                <a:ea typeface="+mn-ea"/>
                <a:cs typeface="+mn-cs"/>
              </a:rPr>
              <a:t>quá</a:t>
            </a:r>
            <a:r>
              <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prstClr val="white"/>
                </a:solidFill>
                <a:effectLst/>
                <a:uLnTx/>
                <a:uFillTx/>
                <a:latin typeface="Calibri" panose="020F0502020204030204"/>
                <a:ea typeface="+mn-ea"/>
                <a:cs typeface="+mn-cs"/>
              </a:rPr>
              <a:t>trình</a:t>
            </a:r>
            <a:r>
              <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prstClr val="white"/>
                </a:solidFill>
                <a:effectLst/>
                <a:uLnTx/>
                <a:uFillTx/>
                <a:latin typeface="Calibri" panose="020F0502020204030204"/>
                <a:ea typeface="+mn-ea"/>
                <a:cs typeface="+mn-cs"/>
              </a:rPr>
              <a:t>trao</a:t>
            </a:r>
            <a:r>
              <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prstClr val="white"/>
                </a:solidFill>
                <a:effectLst/>
                <a:uLnTx/>
                <a:uFillTx/>
                <a:latin typeface="Calibri" panose="020F0502020204030204"/>
                <a:ea typeface="+mn-ea"/>
                <a:cs typeface="+mn-cs"/>
              </a:rPr>
              <a:t>đổi</a:t>
            </a:r>
            <a:r>
              <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prstClr val="white"/>
                </a:solidFill>
                <a:effectLst/>
                <a:uLnTx/>
                <a:uFillTx/>
                <a:latin typeface="Calibri" panose="020F0502020204030204"/>
                <a:ea typeface="+mn-ea"/>
                <a:cs typeface="+mn-cs"/>
              </a:rPr>
              <a:t>nước</a:t>
            </a:r>
            <a:r>
              <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prstClr val="white"/>
                </a:solidFill>
                <a:effectLst/>
                <a:uLnTx/>
                <a:uFillTx/>
                <a:latin typeface="Calibri" panose="020F0502020204030204"/>
                <a:ea typeface="+mn-ea"/>
                <a:cs typeface="+mn-cs"/>
              </a:rPr>
              <a:t>muối</a:t>
            </a:r>
            <a:r>
              <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000" b="1" i="0" u="none" strike="noStrike" kern="1200" cap="none" spc="0" normalizeH="0" baseline="0" noProof="0" dirty="0" err="1" smtClean="0">
                <a:ln>
                  <a:noFill/>
                </a:ln>
                <a:solidFill>
                  <a:prstClr val="white"/>
                </a:solidFill>
                <a:effectLst/>
                <a:uLnTx/>
                <a:uFillTx/>
                <a:latin typeface="Calibri" panose="020F0502020204030204"/>
                <a:ea typeface="+mn-ea"/>
                <a:cs typeface="+mn-cs"/>
              </a:rPr>
              <a:t>khoáng</a:t>
            </a:r>
            <a:r>
              <a:rPr kumimoji="0" lang="en-US" sz="3000" b="1" i="0" u="none" strike="noStrike" kern="1200" cap="none" spc="0" normalizeH="0" baseline="0" noProof="0" dirty="0" smtClean="0">
                <a:ln>
                  <a:noFill/>
                </a:ln>
                <a:solidFill>
                  <a:prstClr val="white"/>
                </a:solidFill>
                <a:effectLst/>
                <a:uLnTx/>
                <a:uFillTx/>
                <a:latin typeface="Calibri" panose="020F0502020204030204"/>
                <a:ea typeface="+mn-ea"/>
                <a:cs typeface="+mn-cs"/>
              </a:rPr>
              <a:t> ( 1 </a:t>
            </a:r>
            <a:r>
              <a:rPr kumimoji="0" lang="en-US" sz="3000" b="1" i="0" u="none" strike="noStrike" kern="1200" cap="none" spc="0" normalizeH="0" baseline="0" noProof="0" dirty="0" err="1" smtClean="0">
                <a:ln>
                  <a:noFill/>
                </a:ln>
                <a:solidFill>
                  <a:prstClr val="white"/>
                </a:solidFill>
                <a:effectLst/>
                <a:uLnTx/>
                <a:uFillTx/>
                <a:latin typeface="Calibri" panose="020F0502020204030204"/>
                <a:ea typeface="+mn-ea"/>
                <a:cs typeface="+mn-cs"/>
              </a:rPr>
              <a:t>tiết</a:t>
            </a:r>
            <a:r>
              <a:rPr kumimoji="0" lang="en-US" sz="3000" b="1" i="0" u="none" strike="noStrike" kern="1200" cap="none" spc="0" normalizeH="0" baseline="0" noProof="0" dirty="0" smtClean="0">
                <a:ln>
                  <a:noFill/>
                </a:ln>
                <a:solidFill>
                  <a:prstClr val="white"/>
                </a:solidFill>
                <a:effectLst/>
                <a:uLnTx/>
                <a:uFillTx/>
                <a:latin typeface="Calibri" panose="020F0502020204030204"/>
                <a:ea typeface="+mn-ea"/>
                <a:cs typeface="+mn-cs"/>
              </a:rPr>
              <a:t>)</a:t>
            </a:r>
            <a:endPar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052" name="Picture 4" descr="Dạy con từ một cái cây">
            <a:extLst>
              <a:ext uri="{FF2B5EF4-FFF2-40B4-BE49-F238E27FC236}">
                <a16:creationId xmlns:a16="http://schemas.microsoft.com/office/drawing/2014/main" id="{7D9F2288-AB46-5099-FBF1-69CD5115EB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0696" y="1188595"/>
            <a:ext cx="6610606" cy="43575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Flowchart: Alternate Process 4">
            <a:extLst>
              <a:ext uri="{FF2B5EF4-FFF2-40B4-BE49-F238E27FC236}">
                <a16:creationId xmlns:a16="http://schemas.microsoft.com/office/drawing/2014/main" id="{C9E71303-EC02-28BD-411A-78722FF4B045}"/>
              </a:ext>
            </a:extLst>
          </p:cNvPr>
          <p:cNvSpPr/>
          <p:nvPr/>
        </p:nvSpPr>
        <p:spPr>
          <a:xfrm>
            <a:off x="648585" y="1403497"/>
            <a:ext cx="1382233" cy="60605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Ánh sáng</a:t>
            </a:r>
          </a:p>
        </p:txBody>
      </p:sp>
      <p:cxnSp>
        <p:nvCxnSpPr>
          <p:cNvPr id="8" name="Straight Arrow Connector 7">
            <a:extLst>
              <a:ext uri="{FF2B5EF4-FFF2-40B4-BE49-F238E27FC236}">
                <a16:creationId xmlns:a16="http://schemas.microsoft.com/office/drawing/2014/main" id="{EA52DD88-0E70-8946-51A7-47E7F90339A4}"/>
              </a:ext>
            </a:extLst>
          </p:cNvPr>
          <p:cNvCxnSpPr>
            <a:stCxn id="5" idx="3"/>
          </p:cNvCxnSpPr>
          <p:nvPr/>
        </p:nvCxnSpPr>
        <p:spPr>
          <a:xfrm>
            <a:off x="2030818" y="1706525"/>
            <a:ext cx="2009554" cy="654624"/>
          </a:xfrm>
          <a:prstGeom prst="straightConnector1">
            <a:avLst/>
          </a:prstGeom>
          <a:ln w="38100">
            <a:solidFill>
              <a:schemeClr val="accent2">
                <a:lumMod val="60000"/>
                <a:lumOff val="4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1" name="Flowchart: Alternate Process 10">
            <a:extLst>
              <a:ext uri="{FF2B5EF4-FFF2-40B4-BE49-F238E27FC236}">
                <a16:creationId xmlns:a16="http://schemas.microsoft.com/office/drawing/2014/main" id="{74F8C726-D01B-2B82-B5B6-9E7692D09F35}"/>
              </a:ext>
            </a:extLst>
          </p:cNvPr>
          <p:cNvSpPr/>
          <p:nvPr/>
        </p:nvSpPr>
        <p:spPr>
          <a:xfrm>
            <a:off x="992371" y="2664177"/>
            <a:ext cx="1382233" cy="60605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Nhiệt độ</a:t>
            </a:r>
          </a:p>
        </p:txBody>
      </p:sp>
      <p:cxnSp>
        <p:nvCxnSpPr>
          <p:cNvPr id="12" name="Straight Arrow Connector 11">
            <a:extLst>
              <a:ext uri="{FF2B5EF4-FFF2-40B4-BE49-F238E27FC236}">
                <a16:creationId xmlns:a16="http://schemas.microsoft.com/office/drawing/2014/main" id="{1626CE24-6AB1-C814-B426-E3DE1B798CB0}"/>
              </a:ext>
            </a:extLst>
          </p:cNvPr>
          <p:cNvCxnSpPr>
            <a:cxnSpLocks/>
            <a:stCxn id="11" idx="3"/>
          </p:cNvCxnSpPr>
          <p:nvPr/>
        </p:nvCxnSpPr>
        <p:spPr>
          <a:xfrm>
            <a:off x="2374604" y="2967205"/>
            <a:ext cx="1963480" cy="658497"/>
          </a:xfrm>
          <a:prstGeom prst="straightConnector1">
            <a:avLst/>
          </a:prstGeom>
          <a:ln w="38100">
            <a:solidFill>
              <a:schemeClr val="accent2">
                <a:lumMod val="60000"/>
                <a:lumOff val="4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4" name="Flowchart: Alternate Process 13">
            <a:extLst>
              <a:ext uri="{FF2B5EF4-FFF2-40B4-BE49-F238E27FC236}">
                <a16:creationId xmlns:a16="http://schemas.microsoft.com/office/drawing/2014/main" id="{E0A9C7AA-2A3F-80C6-FBE2-86B234C605F9}"/>
              </a:ext>
            </a:extLst>
          </p:cNvPr>
          <p:cNvSpPr/>
          <p:nvPr/>
        </p:nvSpPr>
        <p:spPr>
          <a:xfrm>
            <a:off x="443021" y="3970917"/>
            <a:ext cx="1382233" cy="60605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Độ ẩm</a:t>
            </a:r>
          </a:p>
        </p:txBody>
      </p:sp>
      <p:cxnSp>
        <p:nvCxnSpPr>
          <p:cNvPr id="15" name="Straight Arrow Connector 14">
            <a:extLst>
              <a:ext uri="{FF2B5EF4-FFF2-40B4-BE49-F238E27FC236}">
                <a16:creationId xmlns:a16="http://schemas.microsoft.com/office/drawing/2014/main" id="{F3AEC245-1A16-1C4A-56A7-57FC7D69772B}"/>
              </a:ext>
            </a:extLst>
          </p:cNvPr>
          <p:cNvCxnSpPr>
            <a:stCxn id="14" idx="3"/>
          </p:cNvCxnSpPr>
          <p:nvPr/>
        </p:nvCxnSpPr>
        <p:spPr>
          <a:xfrm>
            <a:off x="1825254" y="4273945"/>
            <a:ext cx="2009554" cy="654624"/>
          </a:xfrm>
          <a:prstGeom prst="straightConnector1">
            <a:avLst/>
          </a:prstGeom>
          <a:ln w="38100">
            <a:solidFill>
              <a:schemeClr val="accent2">
                <a:lumMod val="60000"/>
                <a:lumOff val="4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Flowchart: Alternate Process 15">
            <a:extLst>
              <a:ext uri="{FF2B5EF4-FFF2-40B4-BE49-F238E27FC236}">
                <a16:creationId xmlns:a16="http://schemas.microsoft.com/office/drawing/2014/main" id="{3641C39A-36C7-20C2-7842-CF47278D8D4E}"/>
              </a:ext>
            </a:extLst>
          </p:cNvPr>
          <p:cNvSpPr/>
          <p:nvPr/>
        </p:nvSpPr>
        <p:spPr>
          <a:xfrm>
            <a:off x="10161180" y="1188595"/>
            <a:ext cx="1847407" cy="132068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Hàm lượng nước, muối khoáng</a:t>
            </a:r>
          </a:p>
        </p:txBody>
      </p:sp>
      <p:cxnSp>
        <p:nvCxnSpPr>
          <p:cNvPr id="17" name="Straight Arrow Connector 16">
            <a:extLst>
              <a:ext uri="{FF2B5EF4-FFF2-40B4-BE49-F238E27FC236}">
                <a16:creationId xmlns:a16="http://schemas.microsoft.com/office/drawing/2014/main" id="{2297D8FA-83AA-28A3-6D59-1C5C653F7913}"/>
              </a:ext>
            </a:extLst>
          </p:cNvPr>
          <p:cNvCxnSpPr>
            <a:cxnSpLocks/>
            <a:stCxn id="16" idx="1"/>
          </p:cNvCxnSpPr>
          <p:nvPr/>
        </p:nvCxnSpPr>
        <p:spPr>
          <a:xfrm flipH="1">
            <a:off x="7953153" y="1848940"/>
            <a:ext cx="2208027" cy="660344"/>
          </a:xfrm>
          <a:prstGeom prst="straightConnector1">
            <a:avLst/>
          </a:prstGeom>
          <a:ln w="38100">
            <a:solidFill>
              <a:schemeClr val="accent2">
                <a:lumMod val="60000"/>
                <a:lumOff val="4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 name="Flowchart: Alternate Process 20">
            <a:extLst>
              <a:ext uri="{FF2B5EF4-FFF2-40B4-BE49-F238E27FC236}">
                <a16:creationId xmlns:a16="http://schemas.microsoft.com/office/drawing/2014/main" id="{E5585888-9DEC-A7A0-959A-63DB1FDE3D9E}"/>
              </a:ext>
            </a:extLst>
          </p:cNvPr>
          <p:cNvSpPr/>
          <p:nvPr/>
        </p:nvSpPr>
        <p:spPr>
          <a:xfrm>
            <a:off x="10366743" y="2733154"/>
            <a:ext cx="1307805" cy="957652"/>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Độ xốp của đất</a:t>
            </a:r>
          </a:p>
        </p:txBody>
      </p:sp>
      <p:cxnSp>
        <p:nvCxnSpPr>
          <p:cNvPr id="22" name="Straight Arrow Connector 21">
            <a:extLst>
              <a:ext uri="{FF2B5EF4-FFF2-40B4-BE49-F238E27FC236}">
                <a16:creationId xmlns:a16="http://schemas.microsoft.com/office/drawing/2014/main" id="{86959636-A03B-3DCA-5C41-A310339EB0C6}"/>
              </a:ext>
            </a:extLst>
          </p:cNvPr>
          <p:cNvCxnSpPr>
            <a:cxnSpLocks/>
          </p:cNvCxnSpPr>
          <p:nvPr/>
        </p:nvCxnSpPr>
        <p:spPr>
          <a:xfrm flipH="1">
            <a:off x="7759996" y="3350414"/>
            <a:ext cx="2565990" cy="593786"/>
          </a:xfrm>
          <a:prstGeom prst="straightConnector1">
            <a:avLst/>
          </a:prstGeom>
          <a:ln w="38100">
            <a:solidFill>
              <a:schemeClr val="accent2">
                <a:lumMod val="60000"/>
                <a:lumOff val="4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3" name="Flowchart: Alternate Process 22">
            <a:extLst>
              <a:ext uri="{FF2B5EF4-FFF2-40B4-BE49-F238E27FC236}">
                <a16:creationId xmlns:a16="http://schemas.microsoft.com/office/drawing/2014/main" id="{B6D3646D-0355-34A0-3FF1-2CDB022A1773}"/>
              </a:ext>
            </a:extLst>
          </p:cNvPr>
          <p:cNvSpPr/>
          <p:nvPr/>
        </p:nvSpPr>
        <p:spPr>
          <a:xfrm>
            <a:off x="10559901" y="4304386"/>
            <a:ext cx="1024272" cy="900879"/>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Độ pH</a:t>
            </a:r>
          </a:p>
        </p:txBody>
      </p:sp>
      <p:cxnSp>
        <p:nvCxnSpPr>
          <p:cNvPr id="24" name="Straight Arrow Connector 23">
            <a:extLst>
              <a:ext uri="{FF2B5EF4-FFF2-40B4-BE49-F238E27FC236}">
                <a16:creationId xmlns:a16="http://schemas.microsoft.com/office/drawing/2014/main" id="{1FA75489-29AA-3CE9-D273-F205DE83E8AC}"/>
              </a:ext>
            </a:extLst>
          </p:cNvPr>
          <p:cNvCxnSpPr>
            <a:cxnSpLocks/>
          </p:cNvCxnSpPr>
          <p:nvPr/>
        </p:nvCxnSpPr>
        <p:spPr>
          <a:xfrm flipH="1">
            <a:off x="7666074" y="4754826"/>
            <a:ext cx="2853069" cy="173743"/>
          </a:xfrm>
          <a:prstGeom prst="straightConnector1">
            <a:avLst/>
          </a:prstGeom>
          <a:ln w="38100">
            <a:solidFill>
              <a:schemeClr val="accent2">
                <a:lumMod val="60000"/>
                <a:lumOff val="4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826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500" fill="hold"/>
                                        <p:tgtEl>
                                          <p:spTgt spid="21"/>
                                        </p:tgtEl>
                                        <p:attrNameLst>
                                          <p:attrName>ppt_x</p:attrName>
                                        </p:attrNameLst>
                                      </p:cBhvr>
                                      <p:tavLst>
                                        <p:tav tm="0">
                                          <p:val>
                                            <p:strVal val="#ppt_x"/>
                                          </p:val>
                                        </p:tav>
                                        <p:tav tm="100000">
                                          <p:val>
                                            <p:strVal val="#ppt_x"/>
                                          </p:val>
                                        </p:tav>
                                      </p:tavLst>
                                    </p:anim>
                                    <p:anim calcmode="lin" valueType="num">
                                      <p:cBhvr additive="base">
                                        <p:cTn id="48" dur="500" fill="hold"/>
                                        <p:tgtEl>
                                          <p:spTgt spid="21"/>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500" fill="hold"/>
                                        <p:tgtEl>
                                          <p:spTgt spid="22"/>
                                        </p:tgtEl>
                                        <p:attrNameLst>
                                          <p:attrName>ppt_x</p:attrName>
                                        </p:attrNameLst>
                                      </p:cBhvr>
                                      <p:tavLst>
                                        <p:tav tm="0">
                                          <p:val>
                                            <p:strVal val="#ppt_x"/>
                                          </p:val>
                                        </p:tav>
                                        <p:tav tm="100000">
                                          <p:val>
                                            <p:strVal val="#ppt_x"/>
                                          </p:val>
                                        </p:tav>
                                      </p:tavLst>
                                    </p:anim>
                                    <p:anim calcmode="lin" valueType="num">
                                      <p:cBhvr additive="base">
                                        <p:cTn id="5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additive="base">
                                        <p:cTn id="57" dur="500" fill="hold"/>
                                        <p:tgtEl>
                                          <p:spTgt spid="23"/>
                                        </p:tgtEl>
                                        <p:attrNameLst>
                                          <p:attrName>ppt_x</p:attrName>
                                        </p:attrNameLst>
                                      </p:cBhvr>
                                      <p:tavLst>
                                        <p:tav tm="0">
                                          <p:val>
                                            <p:strVal val="#ppt_x"/>
                                          </p:val>
                                        </p:tav>
                                        <p:tav tm="100000">
                                          <p:val>
                                            <p:strVal val="#ppt_x"/>
                                          </p:val>
                                        </p:tav>
                                      </p:tavLst>
                                    </p:anim>
                                    <p:anim calcmode="lin" valueType="num">
                                      <p:cBhvr additive="base">
                                        <p:cTn id="58" dur="500" fill="hold"/>
                                        <p:tgtEl>
                                          <p:spTgt spid="23"/>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additive="base">
                                        <p:cTn id="61" dur="500" fill="hold"/>
                                        <p:tgtEl>
                                          <p:spTgt spid="24"/>
                                        </p:tgtEl>
                                        <p:attrNameLst>
                                          <p:attrName>ppt_x</p:attrName>
                                        </p:attrNameLst>
                                      </p:cBhvr>
                                      <p:tavLst>
                                        <p:tav tm="0">
                                          <p:val>
                                            <p:strVal val="#ppt_x"/>
                                          </p:val>
                                        </p:tav>
                                        <p:tav tm="100000">
                                          <p:val>
                                            <p:strVal val="#ppt_x"/>
                                          </p:val>
                                        </p:tav>
                                      </p:tavLst>
                                    </p:anim>
                                    <p:anim calcmode="lin" valueType="num">
                                      <p:cBhvr additive="base">
                                        <p:cTn id="6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4" grpId="0" animBg="1"/>
      <p:bldP spid="16" grpId="0" animBg="1"/>
      <p:bldP spid="21" grpId="0" animBg="1"/>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4325" y="914402"/>
            <a:ext cx="10515600" cy="5680574"/>
          </a:xfrm>
        </p:spPr>
        <p:txBody>
          <a:bodyPr>
            <a:normAutofit lnSpcReduction="10000"/>
          </a:bodyPr>
          <a:lstStyle/>
          <a:p>
            <a:pPr algn="just"/>
            <a:r>
              <a:rPr lang="en-US" dirty="0" err="1" smtClean="0">
                <a:latin typeface="Arial" panose="020B0604020202020204" pitchFamily="34" charset="0"/>
                <a:cs typeface="Arial" panose="020B0604020202020204" pitchFamily="34" charset="0"/>
              </a:rPr>
              <a:t>Ánh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sáng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và</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nhiệt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độ</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ảnh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hưởng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đến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quá</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trình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đóng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mở</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khí</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khổng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sự</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trao</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đổi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nước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và</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hấp</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thụ</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các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chất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dinh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dưỡng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của</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cây</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ảnh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hưởng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đến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hô</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hấp</a:t>
            </a:r>
            <a:r>
              <a:rPr lang="en-US" dirty="0" smtClean="0">
                <a:latin typeface="Arial" panose="020B0604020202020204" pitchFamily="34" charset="0"/>
                <a:cs typeface="Arial" panose="020B0604020202020204" pitchFamily="34" charset="0"/>
              </a:rPr>
              <a:t> ở </a:t>
            </a:r>
            <a:r>
              <a:rPr lang="en-US" dirty="0" err="1" smtClean="0">
                <a:latin typeface="Arial" panose="020B0604020202020204" pitchFamily="34" charset="0"/>
                <a:cs typeface="Arial" panose="020B0604020202020204" pitchFamily="34" charset="0"/>
              </a:rPr>
              <a:t>rễ</a:t>
            </a:r>
            <a:r>
              <a:rPr lang="en-US" dirty="0" smtClean="0">
                <a:latin typeface="Arial" panose="020B0604020202020204" pitchFamily="34" charset="0"/>
                <a:cs typeface="Arial" panose="020B0604020202020204" pitchFamily="34" charset="0"/>
              </a:rPr>
              <a:t>..</a:t>
            </a:r>
          </a:p>
          <a:p>
            <a:pPr marL="0" indent="0" algn="just">
              <a:buNone/>
            </a:pP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Vd</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Ánh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sáng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vào</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những</a:t>
            </a:r>
            <a:r>
              <a:rPr lang="en-US" dirty="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ngày</a:t>
            </a:r>
            <a:r>
              <a:rPr lang="en-US" dirty="0" smtClean="0">
                <a:latin typeface="Arial" panose="020B0604020202020204" pitchFamily="34" charset="0"/>
                <a:cs typeface="Arial" panose="020B0604020202020204" pitchFamily="34" charset="0"/>
              </a:rPr>
              <a:t> oi, </a:t>
            </a:r>
            <a:r>
              <a:rPr lang="en-US" dirty="0" err="1" smtClean="0">
                <a:latin typeface="Arial" panose="020B0604020202020204" pitchFamily="34" charset="0"/>
                <a:cs typeface="Arial" panose="020B0604020202020204" pitchFamily="34" charset="0"/>
              </a:rPr>
              <a:t>nhiệt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độ</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tăng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cao</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cây</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thoát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hơi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nước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nhiều</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nên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đất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bị</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khô</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nhanh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hơn</a:t>
            </a:r>
            <a:r>
              <a:rPr lang="en-US" dirty="0" smtClean="0">
                <a:latin typeface="Arial" panose="020B0604020202020204" pitchFamily="34" charset="0"/>
                <a:cs typeface="Arial" panose="020B0604020202020204" pitchFamily="34" charset="0"/>
              </a:rPr>
              <a:t> so </a:t>
            </a:r>
            <a:r>
              <a:rPr lang="en-US" dirty="0" err="1" smtClean="0">
                <a:latin typeface="Arial" panose="020B0604020202020204" pitchFamily="34" charset="0"/>
                <a:cs typeface="Arial" panose="020B0604020202020204" pitchFamily="34" charset="0"/>
              </a:rPr>
              <a:t>với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nhiệt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độ</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ánh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sáng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vừa</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phải</a:t>
            </a:r>
            <a:endParaRPr lang="en-US" dirty="0" smtClean="0">
              <a:latin typeface="Arial" panose="020B0604020202020204" pitchFamily="34" charset="0"/>
              <a:cs typeface="Arial" panose="020B0604020202020204" pitchFamily="34" charset="0"/>
            </a:endParaRPr>
          </a:p>
          <a:p>
            <a:pPr algn="just"/>
            <a:r>
              <a:rPr lang="en-US" dirty="0" err="1" smtClean="0">
                <a:latin typeface="Arial" panose="020B0604020202020204" pitchFamily="34" charset="0"/>
                <a:cs typeface="Arial" panose="020B0604020202020204" pitchFamily="34" charset="0"/>
              </a:rPr>
              <a:t>Độ</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ẩm</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không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khí</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ảnh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hưởng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đến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quá</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trình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trao</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đổi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nước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thông</a:t>
            </a:r>
            <a:r>
              <a:rPr lang="en-US" dirty="0" smtClean="0">
                <a:latin typeface="Arial" panose="020B0604020202020204" pitchFamily="34" charset="0"/>
                <a:cs typeface="Arial" panose="020B0604020202020204" pitchFamily="34" charset="0"/>
              </a:rPr>
              <a:t> qua </a:t>
            </a:r>
            <a:r>
              <a:rPr lang="en-US" dirty="0" err="1" smtClean="0">
                <a:latin typeface="Arial" panose="020B0604020202020204" pitchFamily="34" charset="0"/>
                <a:cs typeface="Arial" panose="020B0604020202020204" pitchFamily="34" charset="0"/>
              </a:rPr>
              <a:t>quá</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trình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thoát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hơi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nước</a:t>
            </a:r>
            <a:endParaRPr lang="en-US" dirty="0" smtClean="0">
              <a:latin typeface="Arial" panose="020B0604020202020204" pitchFamily="34" charset="0"/>
              <a:cs typeface="Arial" panose="020B0604020202020204" pitchFamily="34" charset="0"/>
            </a:endParaRPr>
          </a:p>
          <a:p>
            <a:pPr algn="just"/>
            <a:r>
              <a:rPr lang="en-US" dirty="0" err="1" smtClean="0">
                <a:latin typeface="Arial" panose="020B0604020202020204" pitchFamily="34" charset="0"/>
                <a:cs typeface="Arial" panose="020B0604020202020204" pitchFamily="34" charset="0"/>
              </a:rPr>
              <a:t>Độ</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tơi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xốp</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thoáng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khí</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của</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đất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giúp</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tăng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hàm</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lượng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khí</a:t>
            </a:r>
            <a:r>
              <a:rPr lang="en-US" dirty="0" smtClean="0">
                <a:latin typeface="Arial" panose="020B0604020202020204" pitchFamily="34" charset="0"/>
                <a:cs typeface="Arial" panose="020B0604020202020204" pitchFamily="34" charset="0"/>
              </a:rPr>
              <a:t> oxygen </a:t>
            </a:r>
            <a:r>
              <a:rPr lang="en-US" dirty="0" err="1" smtClean="0">
                <a:latin typeface="Arial" panose="020B0604020202020204" pitchFamily="34" charset="0"/>
                <a:cs typeface="Arial" panose="020B0604020202020204" pitchFamily="34" charset="0"/>
              </a:rPr>
              <a:t>trong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đất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giúp</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rễ</a:t>
            </a:r>
            <a:r>
              <a:rPr lang="en-US" dirty="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hô</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hấp</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mạnh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thúc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đẩy</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quá</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trình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hấp</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thụ</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nước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và</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muối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khoáng</a:t>
            </a:r>
            <a:r>
              <a:rPr lang="en-US" dirty="0" smtClean="0">
                <a:latin typeface="Arial" panose="020B0604020202020204" pitchFamily="34" charset="0"/>
                <a:cs typeface="Arial" panose="020B0604020202020204" pitchFamily="34" charset="0"/>
              </a:rPr>
              <a:t>. </a:t>
            </a:r>
          </a:p>
          <a:p>
            <a:pPr marL="0" indent="0" algn="just">
              <a:buNone/>
            </a:pP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Vd</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Cây</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trồng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không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được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cải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tạo</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đất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thường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xuyên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thì</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cây</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còi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cọc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kém</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phát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triển</a:t>
            </a:r>
            <a:r>
              <a:rPr lang="en-US" dirty="0" smtClean="0">
                <a:latin typeface="Arial" panose="020B0604020202020204" pitchFamily="34" charset="0"/>
                <a:cs typeface="Arial" panose="020B0604020202020204" pitchFamily="34" charset="0"/>
              </a:rPr>
              <a:t> do </a:t>
            </a:r>
            <a:r>
              <a:rPr lang="en-US" dirty="0" err="1" smtClean="0">
                <a:latin typeface="Arial" panose="020B0604020202020204" pitchFamily="34" charset="0"/>
                <a:cs typeface="Arial" panose="020B0604020202020204" pitchFamily="34" charset="0"/>
              </a:rPr>
              <a:t>lượng</a:t>
            </a:r>
            <a:r>
              <a:rPr lang="en-US" dirty="0" smtClean="0">
                <a:latin typeface="Arial" panose="020B0604020202020204" pitchFamily="34" charset="0"/>
                <a:cs typeface="Arial" panose="020B0604020202020204" pitchFamily="34" charset="0"/>
              </a:rPr>
              <a:t> oxygen </a:t>
            </a:r>
            <a:r>
              <a:rPr lang="en-US" dirty="0" err="1" smtClean="0">
                <a:latin typeface="Arial" panose="020B0604020202020204" pitchFamily="34" charset="0"/>
                <a:cs typeface="Arial" panose="020B0604020202020204" pitchFamily="34" charset="0"/>
              </a:rPr>
              <a:t>trong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đất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thấp</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làm</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giảm</a:t>
            </a:r>
            <a:r>
              <a:rPr lang="en-US" dirty="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khả</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năng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hô</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hấp</a:t>
            </a:r>
            <a:r>
              <a:rPr lang="en-US" dirty="0" smtClean="0">
                <a:latin typeface="Arial" panose="020B0604020202020204" pitchFamily="34" charset="0"/>
                <a:cs typeface="Arial" panose="020B0604020202020204" pitchFamily="34" charset="0"/>
              </a:rPr>
              <a:t> ở </a:t>
            </a:r>
            <a:r>
              <a:rPr lang="en-US" dirty="0" err="1" smtClean="0">
                <a:latin typeface="Arial" panose="020B0604020202020204" pitchFamily="34" charset="0"/>
                <a:cs typeface="Arial" panose="020B0604020202020204" pitchFamily="34" charset="0"/>
              </a:rPr>
              <a:t>rễ</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85756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4325" y="914402"/>
            <a:ext cx="10515600" cy="5680574"/>
          </a:xfrm>
        </p:spPr>
        <p:txBody>
          <a:bodyPr>
            <a:normAutofit/>
          </a:bodyPr>
          <a:lstStyle/>
          <a:p>
            <a:r>
              <a:rPr lang="en-US" dirty="0" err="1" smtClean="0">
                <a:latin typeface="Arial" panose="020B0604020202020204" pitchFamily="34" charset="0"/>
                <a:cs typeface="Arial" panose="020B0604020202020204" pitchFamily="34" charset="0"/>
              </a:rPr>
              <a:t>Độ</a:t>
            </a:r>
            <a:r>
              <a:rPr lang="en-US" dirty="0" smtClean="0">
                <a:latin typeface="Arial" panose="020B0604020202020204" pitchFamily="34" charset="0"/>
                <a:cs typeface="Arial" panose="020B0604020202020204" pitchFamily="34" charset="0"/>
              </a:rPr>
              <a:t> pH </a:t>
            </a:r>
            <a:r>
              <a:rPr lang="en-US" dirty="0" err="1" smtClean="0">
                <a:latin typeface="Arial" panose="020B0604020202020204" pitchFamily="34" charset="0"/>
                <a:cs typeface="Arial" panose="020B0604020202020204" pitchFamily="34" charset="0"/>
              </a:rPr>
              <a:t>của</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đất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ảnh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hưởng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đến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sự</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hoà</a:t>
            </a:r>
            <a:r>
              <a:rPr lang="en-US" dirty="0" smtClean="0">
                <a:latin typeface="Arial" panose="020B0604020202020204" pitchFamily="34" charset="0"/>
                <a:cs typeface="Arial" panose="020B0604020202020204" pitchFamily="34" charset="0"/>
              </a:rPr>
              <a:t> tan </a:t>
            </a:r>
            <a:r>
              <a:rPr lang="en-US" dirty="0" err="1" smtClean="0">
                <a:latin typeface="Arial" panose="020B0604020202020204" pitchFamily="34" charset="0"/>
                <a:cs typeface="Arial" panose="020B0604020202020204" pitchFamily="34" charset="0"/>
              </a:rPr>
              <a:t>của</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muối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khoáng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trong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đất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Đất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có</a:t>
            </a:r>
            <a:r>
              <a:rPr lang="en-US" dirty="0" smtClean="0">
                <a:latin typeface="Arial" panose="020B0604020202020204" pitchFamily="34" charset="0"/>
                <a:cs typeface="Arial" panose="020B0604020202020204" pitchFamily="34" charset="0"/>
              </a:rPr>
              <a:t> pH= 6 -  6,5 </a:t>
            </a:r>
            <a:r>
              <a:rPr lang="en-US" dirty="0" err="1" smtClean="0">
                <a:latin typeface="Arial" panose="020B0604020202020204" pitchFamily="34" charset="0"/>
                <a:cs typeface="Arial" panose="020B0604020202020204" pitchFamily="34" charset="0"/>
              </a:rPr>
              <a:t>là</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phù</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hợp</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với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việc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hấp</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thụ</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các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chất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khoáng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Đất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quá</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axit</a:t>
            </a:r>
            <a:r>
              <a:rPr lang="en-US" dirty="0" smtClean="0">
                <a:latin typeface="Arial" panose="020B0604020202020204" pitchFamily="34" charset="0"/>
                <a:cs typeface="Arial" panose="020B0604020202020204" pitchFamily="34" charset="0"/>
              </a:rPr>
              <a:t> hay </a:t>
            </a:r>
            <a:r>
              <a:rPr lang="en-US" dirty="0" err="1" smtClean="0">
                <a:latin typeface="Arial" panose="020B0604020202020204" pitchFamily="34" charset="0"/>
                <a:cs typeface="Arial" panose="020B0604020202020204" pitchFamily="34" charset="0"/>
              </a:rPr>
              <a:t>quá</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kiềm</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khiến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cây</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dễ</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bị</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ngộ</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độc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cây</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kém</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phát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triển</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hoặc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có</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thể</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gây</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chết</a:t>
            </a:r>
            <a:endParaRPr lang="en-US" dirty="0" smtClean="0">
              <a:latin typeface="Arial" panose="020B0604020202020204" pitchFamily="34" charset="0"/>
              <a:cs typeface="Arial" panose="020B0604020202020204" pitchFamily="34" charset="0"/>
            </a:endParaRPr>
          </a:p>
          <a:p>
            <a:r>
              <a:rPr lang="en-US" dirty="0" err="1" smtClean="0">
                <a:latin typeface="Arial" panose="020B0604020202020204" pitchFamily="34" charset="0"/>
                <a:cs typeface="Arial" panose="020B0604020202020204" pitchFamily="34" charset="0"/>
              </a:rPr>
              <a:t>Chỉ</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số</a:t>
            </a:r>
            <a:r>
              <a:rPr lang="en-US" dirty="0" smtClean="0">
                <a:latin typeface="Arial" panose="020B0604020202020204" pitchFamily="34" charset="0"/>
                <a:cs typeface="Arial" panose="020B0604020202020204" pitchFamily="34" charset="0"/>
              </a:rPr>
              <a:t> pH </a:t>
            </a:r>
            <a:r>
              <a:rPr lang="en-US" dirty="0" err="1" smtClean="0">
                <a:latin typeface="Arial" panose="020B0604020202020204" pitchFamily="34" charset="0"/>
                <a:cs typeface="Arial" panose="020B0604020202020204" pitchFamily="34" charset="0"/>
              </a:rPr>
              <a:t>là</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chỉ</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số</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đánh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giá</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mức</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độ</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chua</a:t>
            </a:r>
            <a:r>
              <a:rPr lang="en-US" dirty="0" smtClean="0">
                <a:latin typeface="Arial" panose="020B0604020202020204" pitchFamily="34" charset="0"/>
                <a:cs typeface="Arial" panose="020B0604020202020204" pitchFamily="34" charset="0"/>
              </a:rPr>
              <a:t> hay </a:t>
            </a:r>
            <a:r>
              <a:rPr lang="en-US" dirty="0" err="1" smtClean="0">
                <a:latin typeface="Arial" panose="020B0604020202020204" pitchFamily="34" charset="0"/>
                <a:cs typeface="Arial" panose="020B0604020202020204" pitchFamily="34" charset="0"/>
              </a:rPr>
              <a:t>kiềm</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của</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đất</a:t>
            </a:r>
            <a:r>
              <a:rPr lang="en-US" dirty="0" smtClean="0">
                <a:latin typeface="Arial" panose="020B0604020202020204" pitchFamily="34" charset="0"/>
                <a:cs typeface="Arial" panose="020B0604020202020204" pitchFamily="34" charset="0"/>
              </a:rPr>
              <a:t>.</a:t>
            </a:r>
          </a:p>
          <a:p>
            <a:pPr marL="0" indent="0">
              <a:buNone/>
            </a:pPr>
            <a:r>
              <a:rPr lang="en-US" dirty="0" smtClean="0">
                <a:latin typeface="Arial" panose="020B0604020202020204" pitchFamily="34" charset="0"/>
                <a:cs typeface="Arial" panose="020B0604020202020204" pitchFamily="34" charset="0"/>
              </a:rPr>
              <a:t>+ pH = 7 </a:t>
            </a:r>
            <a:r>
              <a:rPr lang="en-US" dirty="0" err="1" smtClean="0">
                <a:latin typeface="Arial" panose="020B0604020202020204" pitchFamily="34" charset="0"/>
                <a:cs typeface="Arial" panose="020B0604020202020204" pitchFamily="34" charset="0"/>
              </a:rPr>
              <a:t>Đất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trung</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tính</a:t>
            </a:r>
            <a:endParaRPr lang="en-US" dirty="0" smtClean="0">
              <a:latin typeface="Arial" panose="020B0604020202020204" pitchFamily="34" charset="0"/>
              <a:cs typeface="Arial" panose="020B0604020202020204" pitchFamily="34" charset="0"/>
            </a:endParaRPr>
          </a:p>
          <a:p>
            <a:pPr marL="0" indent="0">
              <a:buNone/>
            </a:pPr>
            <a:r>
              <a:rPr lang="en-US" dirty="0" smtClean="0">
                <a:latin typeface="Arial" panose="020B0604020202020204" pitchFamily="34" charset="0"/>
                <a:cs typeface="Arial" panose="020B0604020202020204" pitchFamily="34" charset="0"/>
              </a:rPr>
              <a:t>+ pH &gt;7 </a:t>
            </a:r>
            <a:r>
              <a:rPr lang="en-US" dirty="0" err="1" smtClean="0">
                <a:latin typeface="Arial" panose="020B0604020202020204" pitchFamily="34" charset="0"/>
                <a:cs typeface="Arial" panose="020B0604020202020204" pitchFamily="34" charset="0"/>
              </a:rPr>
              <a:t>Đất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có</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tính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kiềm</a:t>
            </a:r>
            <a:endParaRPr lang="en-US" dirty="0">
              <a:latin typeface="Arial" panose="020B0604020202020204" pitchFamily="34" charset="0"/>
              <a:cs typeface="Arial" panose="020B0604020202020204" pitchFamily="34" charset="0"/>
            </a:endParaRPr>
          </a:p>
          <a:p>
            <a:pPr marL="0" indent="0">
              <a:buNone/>
            </a:pPr>
            <a:r>
              <a:rPr lang="en-US" dirty="0" smtClean="0">
                <a:latin typeface="Arial" panose="020B0604020202020204" pitchFamily="34" charset="0"/>
                <a:cs typeface="Arial" panose="020B0604020202020204" pitchFamily="34" charset="0"/>
              </a:rPr>
              <a:t>+ pH&lt;7 </a:t>
            </a:r>
            <a:r>
              <a:rPr lang="en-US" dirty="0" err="1" smtClean="0">
                <a:latin typeface="Arial" panose="020B0604020202020204" pitchFamily="34" charset="0"/>
                <a:cs typeface="Arial" panose="020B0604020202020204" pitchFamily="34" charset="0"/>
              </a:rPr>
              <a:t>Đất</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có</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tính</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axit</a:t>
            </a:r>
            <a:endParaRPr lang="en-US" dirty="0" smtClean="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983387" y="4898571"/>
            <a:ext cx="10277475" cy="2230553"/>
          </a:xfrm>
          <a:prstGeom prst="rect">
            <a:avLst/>
          </a:prstGeom>
        </p:spPr>
      </p:pic>
    </p:spTree>
    <p:extLst>
      <p:ext uri="{BB962C8B-B14F-4D97-AF65-F5344CB8AC3E}">
        <p14:creationId xmlns:p14="http://schemas.microsoft.com/office/powerpoint/2010/main" val="18726826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23DA2-4F83-9391-07E4-D1A1E9B9EAB7}"/>
              </a:ext>
            </a:extLst>
          </p:cNvPr>
          <p:cNvSpPr>
            <a:spLocks noGrp="1"/>
          </p:cNvSpPr>
          <p:nvPr>
            <p:ph type="title"/>
          </p:nvPr>
        </p:nvSpPr>
        <p:spPr/>
        <p:txBody>
          <a:bodyPr/>
          <a:lstStyle/>
          <a:p>
            <a:endParaRPr lang="en-US"/>
          </a:p>
        </p:txBody>
      </p:sp>
      <p:pic>
        <p:nvPicPr>
          <p:cNvPr id="4098" name="Picture 2" descr="Cây Xoài: Hình ảnh, đặc điểm và cách trồng ra nhiều quả">
            <a:extLst>
              <a:ext uri="{FF2B5EF4-FFF2-40B4-BE49-F238E27FC236}">
                <a16:creationId xmlns:a16="http://schemas.microsoft.com/office/drawing/2014/main" id="{0CEFD101-8FAB-F7EC-1A3A-4C9934740B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6142" y="1002701"/>
            <a:ext cx="3730280" cy="279771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ây Cà Chua - Đặc điểm Và Công Dụng Trong đời Sống Hiện Nay">
            <a:extLst>
              <a:ext uri="{FF2B5EF4-FFF2-40B4-BE49-F238E27FC236}">
                <a16:creationId xmlns:a16="http://schemas.microsoft.com/office/drawing/2014/main" id="{AB92F913-EFF4-BBD7-48AA-BAB6D7737B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2109" y="1002701"/>
            <a:ext cx="2164373" cy="286388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Trồng xà lách cho năng suất cao | Cổng TTĐT Tài năng trẻ Quốc gia">
            <a:extLst>
              <a:ext uri="{FF2B5EF4-FFF2-40B4-BE49-F238E27FC236}">
                <a16:creationId xmlns:a16="http://schemas.microsoft.com/office/drawing/2014/main" id="{2423BB9D-8C1D-C4D3-8AE4-B70945C46B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3658"/>
          <a:stretch/>
        </p:blipFill>
        <p:spPr bwMode="auto">
          <a:xfrm>
            <a:off x="3781848" y="4631406"/>
            <a:ext cx="2464914" cy="208054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ây Lưỡi Hổ">
            <a:extLst>
              <a:ext uri="{FF2B5EF4-FFF2-40B4-BE49-F238E27FC236}">
                <a16:creationId xmlns:a16="http://schemas.microsoft.com/office/drawing/2014/main" id="{5C974C42-1BD7-95AF-DB6F-9B395AF2916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846" r="15490" b="22668"/>
          <a:stretch/>
        </p:blipFill>
        <p:spPr bwMode="auto">
          <a:xfrm>
            <a:off x="431167" y="983290"/>
            <a:ext cx="2392325" cy="375661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AFAE31A-F26A-EA11-3990-39374F4D4C13}"/>
              </a:ext>
            </a:extLst>
          </p:cNvPr>
          <p:cNvSpPr txBox="1"/>
          <p:nvPr/>
        </p:nvSpPr>
        <p:spPr>
          <a:xfrm>
            <a:off x="195819" y="4874842"/>
            <a:ext cx="3185334"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333333"/>
                </a:solidFill>
                <a:effectLst/>
                <a:uLnTx/>
                <a:uFillTx/>
                <a:latin typeface="tahoma" panose="020B0604030504040204" pitchFamily="34" charset="0"/>
                <a:ea typeface="+mn-ea"/>
                <a:cs typeface="+mn-cs"/>
              </a:rPr>
              <a:t> </a:t>
            </a:r>
            <a:r>
              <a:rPr kumimoji="0" lang="vi-VN" sz="1800" b="0" i="0" u="none" strike="noStrike" kern="1200" cap="none" spc="0" normalizeH="0" baseline="0" noProof="0" dirty="0" smtClean="0">
                <a:ln>
                  <a:noFill/>
                </a:ln>
                <a:solidFill>
                  <a:srgbClr val="333333"/>
                </a:solidFill>
                <a:effectLst/>
                <a:uLnTx/>
                <a:uFillTx/>
                <a:latin typeface="tahoma" panose="020B0604030504040204" pitchFamily="34" charset="0"/>
                <a:ea typeface="+mn-ea"/>
                <a:cs typeface="+mn-cs"/>
              </a:rPr>
              <a:t>Cây </a:t>
            </a:r>
            <a:r>
              <a:rPr kumimoji="0" lang="vi-VN" sz="1800" b="0" i="0" u="none" strike="noStrike" kern="1200" cap="none" spc="0" normalizeH="0" baseline="0" noProof="0" dirty="0">
                <a:ln>
                  <a:noFill/>
                </a:ln>
                <a:solidFill>
                  <a:srgbClr val="333333"/>
                </a:solidFill>
                <a:effectLst/>
                <a:uLnTx/>
                <a:uFillTx/>
                <a:latin typeface="tahoma" panose="020B0604030504040204" pitchFamily="34" charset="0"/>
                <a:ea typeface="+mn-ea"/>
                <a:cs typeface="+mn-cs"/>
              </a:rPr>
              <a:t>lưỡi hổ thuộc dạng cây ưa ánh nắng nhẹ, ưa bóng nhiều hơn</a:t>
            </a:r>
            <a:r>
              <a:rPr kumimoji="0" lang="en-US" sz="1800" b="0" i="0" u="none" strike="noStrike" kern="1200" cap="none" spc="0" normalizeH="0" baseline="0" noProof="0" dirty="0">
                <a:ln>
                  <a:noFill/>
                </a:ln>
                <a:solidFill>
                  <a:srgbClr val="333333"/>
                </a:solidFill>
                <a:effectLst/>
                <a:uLnTx/>
                <a:uFillTx/>
                <a:latin typeface="tahoma" panose="020B0604030504040204" pitchFamily="34" charset="0"/>
                <a:ea typeface="+mn-ea"/>
                <a:cs typeface="+mn-cs"/>
              </a:rPr>
              <a:t>. </a:t>
            </a:r>
            <a:r>
              <a:rPr kumimoji="0" lang="vi-VN" sz="1800" b="0" i="0" u="none" strike="noStrike" kern="1200" cap="none" spc="0" normalizeH="0" baseline="0" noProof="0" dirty="0">
                <a:ln>
                  <a:noFill/>
                </a:ln>
                <a:solidFill>
                  <a:srgbClr val="333333"/>
                </a:solidFill>
                <a:effectLst/>
                <a:uLnTx/>
                <a:uFillTx/>
                <a:latin typeface="tahoma" panose="020B0604030504040204" pitchFamily="34" charset="0"/>
                <a:ea typeface="+mn-ea"/>
                <a:cs typeface="+mn-cs"/>
              </a:rPr>
              <a:t>Cây chịu hạn và chịu lạnh tốt.</a:t>
            </a:r>
            <a:endParaRPr kumimoji="0" lang="vi-VN" sz="18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03CD83A0-39B0-B0B6-4080-7E522D667E89}"/>
              </a:ext>
            </a:extLst>
          </p:cNvPr>
          <p:cNvSpPr txBox="1"/>
          <p:nvPr/>
        </p:nvSpPr>
        <p:spPr>
          <a:xfrm>
            <a:off x="6335564" y="5314154"/>
            <a:ext cx="387959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smtClean="0">
                <a:ln>
                  <a:noFill/>
                </a:ln>
                <a:solidFill>
                  <a:srgbClr val="333333"/>
                </a:solidFill>
                <a:effectLst/>
                <a:uLnTx/>
                <a:uFillTx/>
                <a:latin typeface="Calibri" panose="020F0502020204030204"/>
                <a:ea typeface="+mn-ea"/>
                <a:cs typeface="+mn-cs"/>
              </a:rPr>
              <a:t>Xà</a:t>
            </a:r>
            <a:r>
              <a:rPr kumimoji="0" lang="en-US" sz="2000" b="0" i="0" u="none" strike="noStrike" kern="1200" cap="none" spc="0" normalizeH="0" baseline="0" noProof="0" dirty="0" smtClean="0">
                <a:ln>
                  <a:noFill/>
                </a:ln>
                <a:solidFill>
                  <a:srgbClr val="333333"/>
                </a:solidFill>
                <a:effectLst/>
                <a:uLnTx/>
                <a:uFillTx/>
                <a:latin typeface="Calibri" panose="020F0502020204030204"/>
                <a:ea typeface="+mn-ea"/>
                <a:cs typeface="+mn-cs"/>
              </a:rPr>
              <a:t> </a:t>
            </a:r>
            <a:r>
              <a:rPr kumimoji="0" lang="en-US" sz="2000" b="0" i="0" u="none" strike="noStrike" kern="1200" cap="none" spc="0" normalizeH="0" baseline="0" noProof="0" dirty="0" err="1" smtClean="0">
                <a:ln>
                  <a:noFill/>
                </a:ln>
                <a:solidFill>
                  <a:srgbClr val="333333"/>
                </a:solidFill>
                <a:effectLst/>
                <a:uLnTx/>
                <a:uFillTx/>
                <a:latin typeface="Calibri" panose="020F0502020204030204"/>
                <a:ea typeface="+mn-ea"/>
                <a:cs typeface="+mn-cs"/>
              </a:rPr>
              <a:t>lách</a:t>
            </a:r>
            <a:r>
              <a:rPr kumimoji="0" lang="en-US" sz="2000" b="0" i="0" u="none" strike="noStrike" kern="1200" cap="none" spc="0" normalizeH="0" baseline="0" noProof="0" dirty="0" smtClean="0">
                <a:ln>
                  <a:noFill/>
                </a:ln>
                <a:solidFill>
                  <a:srgbClr val="333333"/>
                </a:solidFill>
                <a:effectLst/>
                <a:uLnTx/>
                <a:uFillTx/>
                <a:latin typeface="Calibri" panose="020F0502020204030204"/>
                <a:ea typeface="+mn-ea"/>
                <a:cs typeface="+mn-cs"/>
              </a:rPr>
              <a:t>: </a:t>
            </a:r>
            <a:r>
              <a:rPr kumimoji="0" lang="vi-VN" sz="2000" b="0" i="0" u="none" strike="noStrike" kern="1200" cap="none" spc="0" normalizeH="0" baseline="0" noProof="0" dirty="0" smtClean="0">
                <a:ln>
                  <a:noFill/>
                </a:ln>
                <a:solidFill>
                  <a:srgbClr val="333333"/>
                </a:solidFill>
                <a:effectLst/>
                <a:uLnTx/>
                <a:uFillTx/>
                <a:latin typeface="Arial" panose="020B0604020202020204" pitchFamily="34" charset="0"/>
                <a:ea typeface="+mn-ea"/>
                <a:cs typeface="+mn-cs"/>
              </a:rPr>
              <a:t>là </a:t>
            </a:r>
            <a:r>
              <a:rPr kumimoji="0" lang="vi-VN" sz="20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một loại rau ưa thời tiết mát mẻ và thích nhiệt độ từ 15 đến 20 độ C. </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EB6AC24-3DFD-44E3-E944-80313C00B4DC}"/>
              </a:ext>
            </a:extLst>
          </p:cNvPr>
          <p:cNvSpPr txBox="1"/>
          <p:nvPr/>
        </p:nvSpPr>
        <p:spPr>
          <a:xfrm>
            <a:off x="3106142" y="3892743"/>
            <a:ext cx="373028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smtClean="0">
                <a:ln>
                  <a:noFill/>
                </a:ln>
                <a:solidFill>
                  <a:srgbClr val="333333"/>
                </a:solidFill>
                <a:effectLst/>
                <a:uLnTx/>
                <a:uFillTx/>
                <a:latin typeface="Arial" panose="020B0604020202020204" pitchFamily="34" charset="0"/>
                <a:ea typeface="+mn-ea"/>
                <a:cs typeface="+mn-cs"/>
              </a:rPr>
              <a:t>Xoài</a:t>
            </a:r>
            <a:r>
              <a:rPr kumimoji="0" lang="en-US" sz="1800" b="0" i="0" u="none" strike="noStrike" kern="1200" cap="none" spc="0" normalizeH="0" baseline="0" noProof="0" dirty="0" smtClean="0">
                <a:ln>
                  <a:noFill/>
                </a:ln>
                <a:solidFill>
                  <a:srgbClr val="333333"/>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smtClean="0">
                <a:ln>
                  <a:noFill/>
                </a:ln>
                <a:solidFill>
                  <a:srgbClr val="333333"/>
                </a:solidFill>
                <a:effectLst/>
                <a:uLnTx/>
                <a:uFillTx/>
                <a:latin typeface="Arial" panose="020B0604020202020204" pitchFamily="34" charset="0"/>
                <a:ea typeface="+mn-ea"/>
                <a:cs typeface="+mn-cs"/>
              </a:rPr>
              <a:t>Là</a:t>
            </a:r>
            <a:r>
              <a:rPr kumimoji="0" lang="en-US" sz="1800" b="0" i="0" u="none" strike="noStrike" kern="1200" cap="none" spc="0" normalizeH="0" baseline="0" noProof="0" dirty="0" smtClean="0">
                <a:ln>
                  <a:noFill/>
                </a:ln>
                <a:solidFill>
                  <a:srgbClr val="333333"/>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srgbClr val="333333"/>
                </a:solidFill>
                <a:effectLst/>
                <a:uLnTx/>
                <a:uFillTx/>
                <a:latin typeface="Arial" panose="020B0604020202020204" pitchFamily="34" charset="0"/>
                <a:ea typeface="+mn-ea"/>
                <a:cs typeface="+mn-cs"/>
              </a:rPr>
              <a:t>cây</a:t>
            </a:r>
            <a:r>
              <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srgbClr val="333333"/>
                </a:solidFill>
                <a:effectLst/>
                <a:uLnTx/>
                <a:uFillTx/>
                <a:latin typeface="Arial" panose="020B0604020202020204" pitchFamily="34" charset="0"/>
                <a:ea typeface="+mn-ea"/>
                <a:cs typeface="+mn-cs"/>
              </a:rPr>
              <a:t>ưa</a:t>
            </a:r>
            <a:r>
              <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srgbClr val="333333"/>
                </a:solidFill>
                <a:effectLst/>
                <a:uLnTx/>
                <a:uFillTx/>
                <a:latin typeface="Arial" panose="020B0604020202020204" pitchFamily="34" charset="0"/>
                <a:ea typeface="+mn-ea"/>
                <a:cs typeface="+mn-cs"/>
              </a:rPr>
              <a:t>sáng</a:t>
            </a:r>
            <a:r>
              <a:rPr kumimoji="0" lang="en-US" sz="18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 </a:t>
            </a:r>
            <a:r>
              <a:rPr kumimoji="0" lang="vi-VN" sz="18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Nhiệt độ lý tưởng là từ 20 – 27 độ C</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4C3D69AA-9470-2242-C085-827F81FC7ED9}"/>
              </a:ext>
            </a:extLst>
          </p:cNvPr>
          <p:cNvSpPr txBox="1"/>
          <p:nvPr/>
        </p:nvSpPr>
        <p:spPr>
          <a:xfrm>
            <a:off x="6754333" y="3957118"/>
            <a:ext cx="2740541"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33333"/>
                </a:solidFill>
                <a:effectLst/>
                <a:uLnTx/>
                <a:uFillTx/>
                <a:latin typeface="Roboto-Regular"/>
                <a:ea typeface="+mn-ea"/>
                <a:cs typeface="+mn-cs"/>
              </a:rPr>
              <a:t> </a:t>
            </a:r>
            <a:r>
              <a:rPr kumimoji="0" lang="en-US" sz="1800" b="0" i="0" u="none" strike="noStrike" kern="1200" cap="none" spc="0" normalizeH="0" baseline="0" noProof="0" dirty="0" err="1">
                <a:ln>
                  <a:noFill/>
                </a:ln>
                <a:solidFill>
                  <a:srgbClr val="333333"/>
                </a:solidFill>
                <a:effectLst/>
                <a:uLnTx/>
                <a:uFillTx/>
                <a:latin typeface="Roboto-Regular"/>
                <a:ea typeface="+mn-ea"/>
                <a:cs typeface="+mn-cs"/>
              </a:rPr>
              <a:t>nhiệt</a:t>
            </a:r>
            <a:r>
              <a:rPr kumimoji="0" lang="en-US" sz="1800" b="0" i="0" u="none" strike="noStrike" kern="1200" cap="none" spc="0" normalizeH="0" baseline="0" noProof="0" dirty="0">
                <a:ln>
                  <a:noFill/>
                </a:ln>
                <a:solidFill>
                  <a:srgbClr val="333333"/>
                </a:solidFill>
                <a:effectLst/>
                <a:uLnTx/>
                <a:uFillTx/>
                <a:latin typeface="Roboto-Regular"/>
                <a:ea typeface="+mn-ea"/>
                <a:cs typeface="+mn-cs"/>
              </a:rPr>
              <a:t> </a:t>
            </a:r>
            <a:r>
              <a:rPr kumimoji="0" lang="en-US" sz="1800" b="0" i="0" u="none" strike="noStrike" kern="1200" cap="none" spc="0" normalizeH="0" baseline="0" noProof="0" dirty="0" err="1">
                <a:ln>
                  <a:noFill/>
                </a:ln>
                <a:solidFill>
                  <a:srgbClr val="333333"/>
                </a:solidFill>
                <a:effectLst/>
                <a:uLnTx/>
                <a:uFillTx/>
                <a:latin typeface="Roboto-Regular"/>
                <a:ea typeface="+mn-ea"/>
                <a:cs typeface="+mn-cs"/>
              </a:rPr>
              <a:t>độ</a:t>
            </a:r>
            <a:r>
              <a:rPr kumimoji="0" lang="en-US" sz="1800" b="0" i="0" u="none" strike="noStrike" kern="1200" cap="none" spc="0" normalizeH="0" baseline="0" noProof="0" dirty="0">
                <a:ln>
                  <a:noFill/>
                </a:ln>
                <a:solidFill>
                  <a:srgbClr val="333333"/>
                </a:solidFill>
                <a:effectLst/>
                <a:uLnTx/>
                <a:uFillTx/>
                <a:latin typeface="Roboto-Regular"/>
                <a:ea typeface="+mn-ea"/>
                <a:cs typeface="+mn-cs"/>
              </a:rPr>
              <a:t> </a:t>
            </a:r>
            <a:r>
              <a:rPr kumimoji="0" lang="en-US" sz="1800" b="0" i="0" u="none" strike="noStrike" kern="1200" cap="none" spc="0" normalizeH="0" baseline="0" noProof="0" dirty="0" err="1">
                <a:ln>
                  <a:noFill/>
                </a:ln>
                <a:solidFill>
                  <a:srgbClr val="333333"/>
                </a:solidFill>
                <a:effectLst/>
                <a:uLnTx/>
                <a:uFillTx/>
                <a:latin typeface="Roboto-Regular"/>
                <a:ea typeface="+mn-ea"/>
                <a:cs typeface="+mn-cs"/>
              </a:rPr>
              <a:t>thích</a:t>
            </a:r>
            <a:r>
              <a:rPr kumimoji="0" lang="en-US" sz="1800" b="0" i="0" u="none" strike="noStrike" kern="1200" cap="none" spc="0" normalizeH="0" baseline="0" noProof="0" dirty="0">
                <a:ln>
                  <a:noFill/>
                </a:ln>
                <a:solidFill>
                  <a:srgbClr val="333333"/>
                </a:solidFill>
                <a:effectLst/>
                <a:uLnTx/>
                <a:uFillTx/>
                <a:latin typeface="Roboto-Regular"/>
                <a:ea typeface="+mn-ea"/>
                <a:cs typeface="+mn-cs"/>
              </a:rPr>
              <a:t> </a:t>
            </a:r>
            <a:r>
              <a:rPr kumimoji="0" lang="en-US" sz="1800" b="0" i="0" u="none" strike="noStrike" kern="1200" cap="none" spc="0" normalizeH="0" baseline="0" noProof="0" dirty="0" err="1">
                <a:ln>
                  <a:noFill/>
                </a:ln>
                <a:solidFill>
                  <a:srgbClr val="333333"/>
                </a:solidFill>
                <a:effectLst/>
                <a:uLnTx/>
                <a:uFillTx/>
                <a:latin typeface="Roboto-Regular"/>
                <a:ea typeface="+mn-ea"/>
                <a:cs typeface="+mn-cs"/>
              </a:rPr>
              <a:t>hợp</a:t>
            </a:r>
            <a:r>
              <a:rPr kumimoji="0" lang="en-US" sz="1800" b="0" i="0" u="none" strike="noStrike" kern="1200" cap="none" spc="0" normalizeH="0" baseline="0" noProof="0" dirty="0">
                <a:ln>
                  <a:noFill/>
                </a:ln>
                <a:solidFill>
                  <a:srgbClr val="333333"/>
                </a:solidFill>
                <a:effectLst/>
                <a:uLnTx/>
                <a:uFillTx/>
                <a:latin typeface="Roboto-Regular"/>
                <a:ea typeface="+mn-ea"/>
                <a:cs typeface="+mn-cs"/>
              </a:rPr>
              <a:t> </a:t>
            </a:r>
            <a:r>
              <a:rPr kumimoji="0" lang="en-US" sz="1800" b="0" i="0" u="none" strike="noStrike" kern="1200" cap="none" spc="0" normalizeH="0" baseline="0" noProof="0" dirty="0" err="1">
                <a:ln>
                  <a:noFill/>
                </a:ln>
                <a:solidFill>
                  <a:srgbClr val="333333"/>
                </a:solidFill>
                <a:effectLst/>
                <a:uLnTx/>
                <a:uFillTx/>
                <a:latin typeface="Roboto-Regular"/>
                <a:ea typeface="+mn-ea"/>
                <a:cs typeface="+mn-cs"/>
              </a:rPr>
              <a:t>cho</a:t>
            </a:r>
            <a:r>
              <a:rPr kumimoji="0" lang="en-US" sz="1800" b="0" i="0" u="none" strike="noStrike" kern="1200" cap="none" spc="0" normalizeH="0" baseline="0" noProof="0" dirty="0">
                <a:ln>
                  <a:noFill/>
                </a:ln>
                <a:solidFill>
                  <a:srgbClr val="333333"/>
                </a:solidFill>
                <a:effectLst/>
                <a:uLnTx/>
                <a:uFillTx/>
                <a:latin typeface="Roboto-Regular"/>
                <a:ea typeface="+mn-ea"/>
                <a:cs typeface="+mn-cs"/>
              </a:rPr>
              <a:t> </a:t>
            </a:r>
            <a:r>
              <a:rPr kumimoji="0" lang="en-US" sz="1800" b="0" i="0" u="none" strike="noStrike" kern="1200" cap="none" spc="0" normalizeH="0" baseline="0" noProof="0" dirty="0" err="1">
                <a:ln>
                  <a:noFill/>
                </a:ln>
                <a:solidFill>
                  <a:srgbClr val="333333"/>
                </a:solidFill>
                <a:effectLst/>
                <a:uLnTx/>
                <a:uFillTx/>
                <a:latin typeface="Roboto-Regular"/>
                <a:ea typeface="+mn-ea"/>
                <a:cs typeface="+mn-cs"/>
              </a:rPr>
              <a:t>cà</a:t>
            </a:r>
            <a:r>
              <a:rPr kumimoji="0" lang="en-US" sz="1800" b="0" i="0" u="none" strike="noStrike" kern="1200" cap="none" spc="0" normalizeH="0" baseline="0" noProof="0" dirty="0">
                <a:ln>
                  <a:noFill/>
                </a:ln>
                <a:solidFill>
                  <a:srgbClr val="333333"/>
                </a:solidFill>
                <a:effectLst/>
                <a:uLnTx/>
                <a:uFillTx/>
                <a:latin typeface="Roboto-Regular"/>
                <a:ea typeface="+mn-ea"/>
                <a:cs typeface="+mn-cs"/>
              </a:rPr>
              <a:t> </a:t>
            </a:r>
            <a:r>
              <a:rPr kumimoji="0" lang="en-US" sz="1800" b="0" i="0" u="none" strike="noStrike" kern="1200" cap="none" spc="0" normalizeH="0" baseline="0" noProof="0" dirty="0" err="1">
                <a:ln>
                  <a:noFill/>
                </a:ln>
                <a:solidFill>
                  <a:srgbClr val="333333"/>
                </a:solidFill>
                <a:effectLst/>
                <a:uLnTx/>
                <a:uFillTx/>
                <a:latin typeface="Roboto-Regular"/>
                <a:ea typeface="+mn-ea"/>
                <a:cs typeface="+mn-cs"/>
              </a:rPr>
              <a:t>chua</a:t>
            </a:r>
            <a:r>
              <a:rPr kumimoji="0" lang="en-US" sz="1800" b="0" i="0" u="none" strike="noStrike" kern="1200" cap="none" spc="0" normalizeH="0" baseline="0" noProof="0" dirty="0">
                <a:ln>
                  <a:noFill/>
                </a:ln>
                <a:solidFill>
                  <a:srgbClr val="333333"/>
                </a:solidFill>
                <a:effectLst/>
                <a:uLnTx/>
                <a:uFillTx/>
                <a:latin typeface="Roboto-Regular"/>
                <a:ea typeface="+mn-ea"/>
                <a:cs typeface="+mn-cs"/>
              </a:rPr>
              <a:t> </a:t>
            </a:r>
            <a:r>
              <a:rPr kumimoji="0" lang="en-US" sz="1800" b="0" i="0" u="none" strike="noStrike" kern="1200" cap="none" spc="0" normalizeH="0" baseline="0" noProof="0" dirty="0" smtClean="0">
                <a:ln>
                  <a:noFill/>
                </a:ln>
                <a:solidFill>
                  <a:srgbClr val="333333"/>
                </a:solidFill>
                <a:effectLst/>
                <a:uLnTx/>
                <a:uFillTx/>
                <a:latin typeface="Roboto-Regular"/>
                <a:ea typeface="+mn-ea"/>
                <a:cs typeface="+mn-cs"/>
              </a:rPr>
              <a:t>21-24</a:t>
            </a:r>
            <a:r>
              <a:rPr kumimoji="0" lang="en-US" sz="1800" b="0" i="0" u="none" strike="noStrike" kern="1200" cap="none" spc="0" normalizeH="0" baseline="30000" noProof="0" dirty="0" smtClean="0">
                <a:ln>
                  <a:noFill/>
                </a:ln>
                <a:solidFill>
                  <a:srgbClr val="333333"/>
                </a:solidFill>
                <a:effectLst/>
                <a:uLnTx/>
                <a:uFillTx/>
                <a:latin typeface="Roboto-Regular"/>
                <a:ea typeface="+mn-ea"/>
                <a:cs typeface="+mn-cs"/>
              </a:rPr>
              <a:t>o</a:t>
            </a:r>
            <a:r>
              <a:rPr kumimoji="0" lang="en-US" sz="1800" b="0" i="0" u="none" strike="noStrike" kern="1200" cap="none" spc="0" normalizeH="0" baseline="0" noProof="0" dirty="0" smtClean="0">
                <a:ln>
                  <a:noFill/>
                </a:ln>
                <a:solidFill>
                  <a:srgbClr val="333333"/>
                </a:solidFill>
                <a:effectLst/>
                <a:uLnTx/>
                <a:uFillTx/>
                <a:latin typeface="Roboto-Regular"/>
                <a:ea typeface="+mn-ea"/>
                <a:cs typeface="+mn-cs"/>
              </a:rPr>
              <a:t>C, </a:t>
            </a:r>
            <a:r>
              <a:rPr kumimoji="0" lang="vi-VN" sz="1800" b="0" i="0" u="none" strike="noStrike" kern="1200" cap="none" spc="0" normalizeH="0" baseline="0" noProof="0" dirty="0" smtClean="0">
                <a:ln>
                  <a:noFill/>
                </a:ln>
                <a:solidFill>
                  <a:srgbClr val="333333"/>
                </a:solidFill>
                <a:effectLst/>
                <a:uLnTx/>
                <a:uFillTx/>
                <a:latin typeface="Roboto-Regular"/>
                <a:ea typeface="+mn-ea"/>
                <a:cs typeface="+mn-cs"/>
              </a:rPr>
              <a:t>cây </a:t>
            </a:r>
            <a:r>
              <a:rPr kumimoji="0" lang="vi-VN" sz="1800" b="0" i="0" u="none" strike="noStrike" kern="1200" cap="none" spc="0" normalizeH="0" baseline="0" noProof="0" dirty="0">
                <a:ln>
                  <a:noFill/>
                </a:ln>
                <a:solidFill>
                  <a:srgbClr val="333333"/>
                </a:solidFill>
                <a:effectLst/>
                <a:uLnTx/>
                <a:uFillTx/>
                <a:latin typeface="Roboto-Regular"/>
                <a:ea typeface="+mn-ea"/>
                <a:cs typeface="+mn-cs"/>
              </a:rPr>
              <a:t>chịu úng kém, nhưng yêu cầu độ ẩm đất cao</a:t>
            </a:r>
            <a:r>
              <a:rPr kumimoji="0" lang="en-US" sz="1800" b="0" i="0" u="none" strike="noStrike" kern="1200" cap="none" spc="0" normalizeH="0" baseline="0" noProof="0" dirty="0">
                <a:ln>
                  <a:noFill/>
                </a:ln>
                <a:solidFill>
                  <a:srgbClr val="333333"/>
                </a:solidFill>
                <a:effectLst/>
                <a:uLnTx/>
                <a:uFillTx/>
                <a:latin typeface="Roboto-Regular"/>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Bật mí bí kíp trồng ngô ngọt thành công không bị thưa hạt">
            <a:extLst>
              <a:ext uri="{FF2B5EF4-FFF2-40B4-BE49-F238E27FC236}">
                <a16:creationId xmlns:a16="http://schemas.microsoft.com/office/drawing/2014/main" id="{011E0A3D-B394-1703-3812-C92AB126763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7163" r="35815"/>
          <a:stretch/>
        </p:blipFill>
        <p:spPr bwMode="auto">
          <a:xfrm>
            <a:off x="9361080" y="1222564"/>
            <a:ext cx="2830920" cy="243573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8D8B4C1-CFB7-43DE-19DF-A67D8506491A}"/>
              </a:ext>
            </a:extLst>
          </p:cNvPr>
          <p:cNvSpPr txBox="1"/>
          <p:nvPr/>
        </p:nvSpPr>
        <p:spPr>
          <a:xfrm>
            <a:off x="9622246" y="3658296"/>
            <a:ext cx="2386341" cy="13234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smtClean="0">
                <a:ln>
                  <a:noFill/>
                </a:ln>
                <a:solidFill>
                  <a:srgbClr val="333333"/>
                </a:solidFill>
                <a:effectLst/>
                <a:uLnTx/>
                <a:uFillTx/>
                <a:latin typeface="Calibri" panose="020F0502020204030204"/>
                <a:ea typeface="+mn-ea"/>
                <a:cs typeface="+mn-cs"/>
              </a:rPr>
              <a:t>Ngô</a:t>
            </a:r>
            <a:r>
              <a:rPr kumimoji="0" lang="en-US" sz="2000" b="0" i="0" u="none" strike="noStrike" kern="1200" cap="none" spc="0" normalizeH="0" baseline="0" noProof="0" dirty="0" smtClean="0">
                <a:ln>
                  <a:noFill/>
                </a:ln>
                <a:solidFill>
                  <a:srgbClr val="333333"/>
                </a:solidFill>
                <a:effectLst/>
                <a:uLnTx/>
                <a:uFillTx/>
                <a:latin typeface="Calibri" panose="020F0502020204030204"/>
                <a:ea typeface="+mn-ea"/>
                <a:cs typeface="+mn-cs"/>
              </a:rPr>
              <a:t>: </a:t>
            </a:r>
            <a:r>
              <a:rPr kumimoji="0" lang="vi-VN" sz="2000" b="0" i="0" u="none" strike="noStrike" kern="1200" cap="none" spc="0" normalizeH="0" baseline="0" noProof="0" dirty="0" smtClean="0">
                <a:ln>
                  <a:noFill/>
                </a:ln>
                <a:solidFill>
                  <a:srgbClr val="333333"/>
                </a:solidFill>
                <a:effectLst/>
                <a:uLnTx/>
                <a:uFillTx/>
                <a:latin typeface="Arial" panose="020B0604020202020204" pitchFamily="34" charset="0"/>
                <a:ea typeface="+mn-ea"/>
                <a:cs typeface="+mn-cs"/>
              </a:rPr>
              <a:t>Là</a:t>
            </a:r>
            <a:r>
              <a:rPr kumimoji="0" lang="en-US" sz="2000" b="0" i="0" u="none" strike="noStrike" kern="1200" cap="none" spc="0" normalizeH="0" baseline="0" noProof="0" dirty="0" smtClean="0">
                <a:ln>
                  <a:noFill/>
                </a:ln>
                <a:solidFill>
                  <a:srgbClr val="333333"/>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333333"/>
                </a:solidFill>
                <a:effectLst/>
                <a:uLnTx/>
                <a:uFillTx/>
                <a:latin typeface="Calibri" panose="020F0502020204030204"/>
                <a:ea typeface="+mn-ea"/>
                <a:cs typeface="+mn-cs"/>
              </a:rPr>
              <a:t>loại</a:t>
            </a:r>
            <a:r>
              <a:rPr kumimoji="0" lang="en-US" sz="2000" b="0" i="0" u="none" strike="noStrike" kern="1200" cap="none" spc="0" normalizeH="0" baseline="0" noProof="0" dirty="0">
                <a:ln>
                  <a:noFill/>
                </a:ln>
                <a:solidFill>
                  <a:srgbClr val="333333"/>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333333"/>
                </a:solidFill>
                <a:effectLst/>
                <a:uLnTx/>
                <a:uFillTx/>
                <a:latin typeface="Calibri" panose="020F0502020204030204"/>
                <a:ea typeface="+mn-ea"/>
                <a:cs typeface="+mn-cs"/>
              </a:rPr>
              <a:t>cây</a:t>
            </a:r>
            <a:r>
              <a:rPr kumimoji="0" lang="en-US" sz="2000" b="0" i="0" u="none" strike="noStrike" kern="1200" cap="none" spc="0" normalizeH="0" baseline="0" noProof="0" dirty="0">
                <a:ln>
                  <a:noFill/>
                </a:ln>
                <a:solidFill>
                  <a:srgbClr val="333333"/>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333333"/>
                </a:solidFill>
                <a:effectLst/>
                <a:uLnTx/>
                <a:uFillTx/>
                <a:latin typeface="Calibri" panose="020F0502020204030204"/>
                <a:ea typeface="+mn-ea"/>
                <a:cs typeface="+mn-cs"/>
              </a:rPr>
              <a:t>lương</a:t>
            </a:r>
            <a:r>
              <a:rPr kumimoji="0" lang="en-US" sz="2000" b="0" i="0" u="none" strike="noStrike" kern="1200" cap="none" spc="0" normalizeH="0" baseline="0" noProof="0" dirty="0">
                <a:ln>
                  <a:noFill/>
                </a:ln>
                <a:solidFill>
                  <a:srgbClr val="333333"/>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333333"/>
                </a:solidFill>
                <a:effectLst/>
                <a:uLnTx/>
                <a:uFillTx/>
                <a:latin typeface="Calibri" panose="020F0502020204030204"/>
                <a:ea typeface="+mn-ea"/>
                <a:cs typeface="+mn-cs"/>
              </a:rPr>
              <a:t>thực</a:t>
            </a:r>
            <a:r>
              <a:rPr kumimoji="0" lang="en-US" sz="2000" b="0" i="0" u="none" strike="noStrike" kern="1200" cap="none" spc="0" normalizeH="0" baseline="0" noProof="0" dirty="0">
                <a:ln>
                  <a:noFill/>
                </a:ln>
                <a:solidFill>
                  <a:srgbClr val="333333"/>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333333"/>
                </a:solidFill>
                <a:effectLst/>
                <a:uLnTx/>
                <a:uFillTx/>
                <a:latin typeface="Calibri" panose="020F0502020204030204"/>
                <a:ea typeface="+mn-ea"/>
                <a:cs typeface="+mn-cs"/>
              </a:rPr>
              <a:t>ưa</a:t>
            </a:r>
            <a:r>
              <a:rPr kumimoji="0" lang="en-US" sz="2000" b="0" i="0" u="none" strike="noStrike" kern="1200" cap="none" spc="0" normalizeH="0" baseline="0" noProof="0" dirty="0">
                <a:ln>
                  <a:noFill/>
                </a:ln>
                <a:solidFill>
                  <a:srgbClr val="333333"/>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333333"/>
                </a:solidFill>
                <a:effectLst/>
                <a:uLnTx/>
                <a:uFillTx/>
                <a:latin typeface="Calibri" panose="020F0502020204030204"/>
                <a:ea typeface="+mn-ea"/>
                <a:cs typeface="+mn-cs"/>
              </a:rPr>
              <a:t>sáng</a:t>
            </a:r>
            <a:r>
              <a:rPr kumimoji="0" lang="en-US" sz="2000" b="0" i="0" u="none" strike="noStrike" kern="1200" cap="none" spc="0" normalizeH="0" baseline="0" noProof="0" dirty="0">
                <a:ln>
                  <a:noFill/>
                </a:ln>
                <a:solidFill>
                  <a:srgbClr val="333333"/>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333333"/>
                </a:solidFill>
                <a:effectLst/>
                <a:uLnTx/>
                <a:uFillTx/>
                <a:latin typeface="Calibri" panose="020F0502020204030204"/>
                <a:ea typeface="+mn-ea"/>
                <a:cs typeface="+mn-cs"/>
              </a:rPr>
              <a:t>chịu</a:t>
            </a:r>
            <a:r>
              <a:rPr kumimoji="0" lang="en-US" sz="2000" b="0" i="0" u="none" strike="noStrike" kern="1200" cap="none" spc="0" normalizeH="0" baseline="0" noProof="0" dirty="0">
                <a:ln>
                  <a:noFill/>
                </a:ln>
                <a:solidFill>
                  <a:srgbClr val="333333"/>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333333"/>
                </a:solidFill>
                <a:effectLst/>
                <a:uLnTx/>
                <a:uFillTx/>
                <a:latin typeface="Calibri" panose="020F0502020204030204"/>
                <a:ea typeface="+mn-ea"/>
                <a:cs typeface="+mn-cs"/>
              </a:rPr>
              <a:t>hạn</a:t>
            </a:r>
            <a:r>
              <a:rPr kumimoji="0" lang="en-US" sz="2000" b="0" i="0" u="none" strike="noStrike" kern="1200" cap="none" spc="0" normalizeH="0" baseline="0" noProof="0" dirty="0">
                <a:ln>
                  <a:noFill/>
                </a:ln>
                <a:solidFill>
                  <a:srgbClr val="333333"/>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333333"/>
                </a:solidFill>
                <a:effectLst/>
                <a:uLnTx/>
                <a:uFillTx/>
                <a:latin typeface="Calibri" panose="020F0502020204030204"/>
                <a:ea typeface="+mn-ea"/>
                <a:cs typeface="+mn-cs"/>
              </a:rPr>
              <a:t>tốt</a:t>
            </a:r>
            <a:r>
              <a:rPr kumimoji="0" lang="en-US" sz="2000" b="0" i="0" u="none" strike="noStrike" kern="1200" cap="none" spc="0" normalizeH="0" baseline="0" noProof="0" dirty="0">
                <a:ln>
                  <a:noFill/>
                </a:ln>
                <a:solidFill>
                  <a:srgbClr val="333333"/>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333333"/>
                </a:solidFill>
                <a:effectLst/>
                <a:uLnTx/>
                <a:uFillTx/>
                <a:latin typeface="Calibri" panose="020F0502020204030204"/>
                <a:ea typeface="+mn-ea"/>
                <a:cs typeface="+mn-cs"/>
              </a:rPr>
              <a:t>và</a:t>
            </a:r>
            <a:r>
              <a:rPr kumimoji="0" lang="en-US" sz="2000" b="0" i="0" u="none" strike="noStrike" kern="1200" cap="none" spc="0" normalizeH="0" baseline="0" noProof="0" dirty="0">
                <a:ln>
                  <a:noFill/>
                </a:ln>
                <a:solidFill>
                  <a:srgbClr val="333333"/>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333333"/>
                </a:solidFill>
                <a:effectLst/>
                <a:uLnTx/>
                <a:uFillTx/>
                <a:latin typeface="Calibri" panose="020F0502020204030204"/>
                <a:ea typeface="+mn-ea"/>
                <a:cs typeface="+mn-cs"/>
              </a:rPr>
              <a:t>rất</a:t>
            </a:r>
            <a:r>
              <a:rPr kumimoji="0" lang="en-US" sz="2000" b="0" i="0" u="none" strike="noStrike" kern="1200" cap="none" spc="0" normalizeH="0" baseline="0" noProof="0" dirty="0">
                <a:ln>
                  <a:noFill/>
                </a:ln>
                <a:solidFill>
                  <a:srgbClr val="333333"/>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333333"/>
                </a:solidFill>
                <a:effectLst/>
                <a:uLnTx/>
                <a:uFillTx/>
                <a:latin typeface="Calibri" panose="020F0502020204030204"/>
                <a:ea typeface="+mn-ea"/>
                <a:cs typeface="+mn-cs"/>
              </a:rPr>
              <a:t>sợ</a:t>
            </a:r>
            <a:r>
              <a:rPr kumimoji="0" lang="en-US" sz="2000" b="0" i="0" u="none" strike="noStrike" kern="1200" cap="none" spc="0" normalizeH="0" baseline="0" noProof="0" dirty="0">
                <a:ln>
                  <a:noFill/>
                </a:ln>
                <a:solidFill>
                  <a:srgbClr val="333333"/>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333333"/>
                </a:solidFill>
                <a:effectLst/>
                <a:uLnTx/>
                <a:uFillTx/>
                <a:latin typeface="Calibri" panose="020F0502020204030204"/>
                <a:ea typeface="+mn-ea"/>
                <a:cs typeface="+mn-cs"/>
              </a:rPr>
              <a:t>úng</a:t>
            </a:r>
            <a:r>
              <a:rPr kumimoji="0" lang="en-US" sz="2000" b="0" i="0" u="none" strike="noStrike" kern="1200" cap="none" spc="0" normalizeH="0" baseline="0" noProof="0" dirty="0">
                <a:ln>
                  <a:noFill/>
                </a:ln>
                <a:solidFill>
                  <a:srgbClr val="333333"/>
                </a:solidFill>
                <a:effectLst/>
                <a:uLnTx/>
                <a:uFillTx/>
                <a:latin typeface="Calibri" panose="020F0502020204030204"/>
                <a:ea typeface="+mn-ea"/>
                <a:cs typeface="+mn-cs"/>
              </a:rPr>
              <a:t>.</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812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ADB9984-9722-F6A8-B75D-6DB506869E08}"/>
              </a:ext>
            </a:extLst>
          </p:cNvPr>
          <p:cNvGraphicFramePr>
            <a:graphicFrameLocks noGrp="1"/>
          </p:cNvGraphicFramePr>
          <p:nvPr>
            <p:ph idx="1"/>
            <p:extLst>
              <p:ext uri="{D42A27DB-BD31-4B8C-83A1-F6EECF244321}">
                <p14:modId xmlns:p14="http://schemas.microsoft.com/office/powerpoint/2010/main" val="3776568105"/>
              </p:ext>
            </p:extLst>
          </p:nvPr>
        </p:nvGraphicFramePr>
        <p:xfrm>
          <a:off x="759822" y="927464"/>
          <a:ext cx="10735491" cy="55055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340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graphicEl>
                                              <a:dgm id="{D8B3433B-01A7-4CF9-A4CF-3B5FF0C306E2}"/>
                                            </p:graphicEl>
                                          </p:spTgt>
                                        </p:tgtEl>
                                        <p:attrNameLst>
                                          <p:attrName>style.visibility</p:attrName>
                                        </p:attrNameLst>
                                      </p:cBhvr>
                                      <p:to>
                                        <p:strVal val="visible"/>
                                      </p:to>
                                    </p:set>
                                    <p:animEffect transition="in" filter="barn(inVertical)">
                                      <p:cBhvr>
                                        <p:cTn id="7" dur="500"/>
                                        <p:tgtEl>
                                          <p:spTgt spid="4">
                                            <p:graphicEl>
                                              <a:dgm id="{D8B3433B-01A7-4CF9-A4CF-3B5FF0C306E2}"/>
                                            </p:graphic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graphicEl>
                                              <a:dgm id="{8D34F111-8825-466B-9A91-9B90BA4B3644}"/>
                                            </p:graphicEl>
                                          </p:spTgt>
                                        </p:tgtEl>
                                        <p:attrNameLst>
                                          <p:attrName>style.visibility</p:attrName>
                                        </p:attrNameLst>
                                      </p:cBhvr>
                                      <p:to>
                                        <p:strVal val="visible"/>
                                      </p:to>
                                    </p:set>
                                    <p:animEffect transition="in" filter="barn(inVertical)">
                                      <p:cBhvr>
                                        <p:cTn id="10" dur="500"/>
                                        <p:tgtEl>
                                          <p:spTgt spid="4">
                                            <p:graphicEl>
                                              <a:dgm id="{8D34F111-8825-466B-9A91-9B90BA4B3644}"/>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graphicEl>
                                              <a:dgm id="{BDB09A5B-6063-4ACB-8352-CDE386CE2176}"/>
                                            </p:graphicEl>
                                          </p:spTgt>
                                        </p:tgtEl>
                                        <p:attrNameLst>
                                          <p:attrName>style.visibility</p:attrName>
                                        </p:attrNameLst>
                                      </p:cBhvr>
                                      <p:to>
                                        <p:strVal val="visible"/>
                                      </p:to>
                                    </p:set>
                                    <p:animEffect transition="in" filter="barn(inVertical)">
                                      <p:cBhvr>
                                        <p:cTn id="15" dur="500"/>
                                        <p:tgtEl>
                                          <p:spTgt spid="4">
                                            <p:graphicEl>
                                              <a:dgm id="{BDB09A5B-6063-4ACB-8352-CDE386CE217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760" y="1775913"/>
            <a:ext cx="10515600" cy="1325563"/>
          </a:xfrm>
        </p:spPr>
        <p:txBody>
          <a:bodyPr>
            <a:normAutofit/>
          </a:bodyPr>
          <a:lstStyle/>
          <a:p>
            <a:pPr algn="just"/>
            <a:r>
              <a:rPr lang="en-US" sz="2800" b="1" dirty="0" err="1" smtClean="0"/>
              <a:t>Kết</a:t>
            </a:r>
            <a:r>
              <a:rPr lang="en-US" sz="2800" b="1" dirty="0" smtClean="0"/>
              <a:t> </a:t>
            </a:r>
            <a:r>
              <a:rPr lang="en-US" sz="2800" b="1" dirty="0" err="1" smtClean="0"/>
              <a:t>luận</a:t>
            </a:r>
            <a:r>
              <a:rPr lang="en-US" sz="2800" b="1" dirty="0" smtClean="0"/>
              <a:t>: </a:t>
            </a:r>
            <a:r>
              <a:rPr lang="en-US" sz="2800" dirty="0" err="1" smtClean="0"/>
              <a:t>Một</a:t>
            </a:r>
            <a:r>
              <a:rPr lang="en-US" sz="2800" dirty="0" smtClean="0"/>
              <a:t> </a:t>
            </a:r>
            <a:r>
              <a:rPr lang="en-US" sz="2800" dirty="0" err="1" smtClean="0"/>
              <a:t>số</a:t>
            </a:r>
            <a:r>
              <a:rPr lang="en-US" sz="2800" dirty="0" smtClean="0"/>
              <a:t> </a:t>
            </a:r>
            <a:r>
              <a:rPr lang="en-US" sz="2800" dirty="0" err="1" smtClean="0"/>
              <a:t>yếu</a:t>
            </a:r>
            <a:r>
              <a:rPr lang="en-US" sz="2800" dirty="0" smtClean="0"/>
              <a:t> </a:t>
            </a:r>
            <a:r>
              <a:rPr lang="en-US" sz="2800" dirty="0" err="1" smtClean="0"/>
              <a:t>tố</a:t>
            </a:r>
            <a:r>
              <a:rPr lang="en-US" sz="2800" dirty="0" smtClean="0"/>
              <a:t> </a:t>
            </a:r>
            <a:r>
              <a:rPr lang="en-US" sz="2800" dirty="0" err="1" smtClean="0"/>
              <a:t>ảnh</a:t>
            </a:r>
            <a:r>
              <a:rPr lang="en-US" sz="2800" dirty="0" smtClean="0"/>
              <a:t> </a:t>
            </a:r>
            <a:r>
              <a:rPr lang="en-US" sz="2800" dirty="0" err="1" smtClean="0"/>
              <a:t>hưởng</a:t>
            </a:r>
            <a:r>
              <a:rPr lang="en-US" sz="2800" dirty="0" smtClean="0"/>
              <a:t> </a:t>
            </a:r>
            <a:r>
              <a:rPr lang="en-US" sz="2800" dirty="0" err="1" smtClean="0"/>
              <a:t>đến</a:t>
            </a:r>
            <a:r>
              <a:rPr lang="en-US" sz="2800" dirty="0" smtClean="0"/>
              <a:t> </a:t>
            </a:r>
            <a:r>
              <a:rPr lang="en-US" sz="2800" dirty="0" err="1" smtClean="0"/>
              <a:t>trao</a:t>
            </a:r>
            <a:r>
              <a:rPr lang="en-US" sz="2800" dirty="0" smtClean="0"/>
              <a:t> </a:t>
            </a:r>
            <a:r>
              <a:rPr lang="en-US" sz="2800" dirty="0" err="1" smtClean="0"/>
              <a:t>đổi</a:t>
            </a:r>
            <a:r>
              <a:rPr lang="en-US" sz="2800" dirty="0" smtClean="0"/>
              <a:t> </a:t>
            </a:r>
            <a:r>
              <a:rPr lang="en-US" sz="2800" dirty="0" err="1" smtClean="0"/>
              <a:t>nước</a:t>
            </a:r>
            <a:r>
              <a:rPr lang="en-US" sz="2800" dirty="0" smtClean="0"/>
              <a:t> </a:t>
            </a:r>
            <a:r>
              <a:rPr lang="en-US" sz="2800" dirty="0" err="1" smtClean="0"/>
              <a:t>và</a:t>
            </a:r>
            <a:r>
              <a:rPr lang="en-US" sz="2800" dirty="0" smtClean="0"/>
              <a:t> </a:t>
            </a:r>
            <a:r>
              <a:rPr lang="en-US" sz="2800" dirty="0" err="1" smtClean="0"/>
              <a:t>các</a:t>
            </a:r>
            <a:r>
              <a:rPr lang="en-US" sz="2800" dirty="0" smtClean="0"/>
              <a:t> </a:t>
            </a:r>
            <a:r>
              <a:rPr lang="en-US" sz="2800" dirty="0" err="1" smtClean="0"/>
              <a:t>chất</a:t>
            </a:r>
            <a:r>
              <a:rPr lang="en-US" sz="2800" dirty="0" smtClean="0"/>
              <a:t> </a:t>
            </a:r>
            <a:r>
              <a:rPr lang="en-US" sz="2800" dirty="0" err="1" smtClean="0"/>
              <a:t>dinh</a:t>
            </a:r>
            <a:r>
              <a:rPr lang="en-US" sz="2800" dirty="0" smtClean="0"/>
              <a:t> </a:t>
            </a:r>
            <a:r>
              <a:rPr lang="en-US" sz="2800" dirty="0" err="1" smtClean="0"/>
              <a:t>dưỡng</a:t>
            </a:r>
            <a:r>
              <a:rPr lang="en-US" sz="2800" dirty="0" smtClean="0"/>
              <a:t> ở </a:t>
            </a:r>
            <a:r>
              <a:rPr lang="en-US" sz="2800" dirty="0" err="1" smtClean="0"/>
              <a:t>thực</a:t>
            </a:r>
            <a:r>
              <a:rPr lang="en-US" sz="2800" dirty="0" smtClean="0"/>
              <a:t> </a:t>
            </a:r>
            <a:r>
              <a:rPr lang="en-US" sz="2800" dirty="0" err="1" smtClean="0"/>
              <a:t>vật</a:t>
            </a:r>
            <a:r>
              <a:rPr lang="en-US" sz="2800" dirty="0" smtClean="0"/>
              <a:t> </a:t>
            </a:r>
            <a:r>
              <a:rPr lang="en-US" sz="2800" dirty="0" err="1" smtClean="0"/>
              <a:t>gồm</a:t>
            </a:r>
            <a:r>
              <a:rPr lang="en-US" sz="2800" dirty="0" smtClean="0"/>
              <a:t>: </a:t>
            </a:r>
            <a:r>
              <a:rPr lang="en-US" sz="2800" dirty="0" err="1" smtClean="0"/>
              <a:t>Ánh</a:t>
            </a:r>
            <a:r>
              <a:rPr lang="en-US" sz="2800" dirty="0" smtClean="0"/>
              <a:t> </a:t>
            </a:r>
            <a:r>
              <a:rPr lang="en-US" sz="2800" dirty="0" err="1" smtClean="0"/>
              <a:t>áng</a:t>
            </a:r>
            <a:r>
              <a:rPr lang="en-US" sz="2800" dirty="0" smtClean="0"/>
              <a:t>, </a:t>
            </a:r>
            <a:r>
              <a:rPr lang="en-US" sz="2800" dirty="0" err="1" smtClean="0"/>
              <a:t>nhiệt</a:t>
            </a:r>
            <a:r>
              <a:rPr lang="en-US" sz="2800" dirty="0" smtClean="0"/>
              <a:t> </a:t>
            </a:r>
            <a:r>
              <a:rPr lang="en-US" sz="2800" dirty="0" err="1" smtClean="0"/>
              <a:t>độ</a:t>
            </a:r>
            <a:r>
              <a:rPr lang="en-US" sz="2800" dirty="0" smtClean="0"/>
              <a:t>, </a:t>
            </a:r>
            <a:r>
              <a:rPr lang="en-US" sz="2800" dirty="0" err="1" smtClean="0"/>
              <a:t>độ</a:t>
            </a:r>
            <a:r>
              <a:rPr lang="en-US" sz="2800" dirty="0" smtClean="0"/>
              <a:t> </a:t>
            </a:r>
            <a:r>
              <a:rPr lang="en-US" sz="2800" dirty="0" err="1" smtClean="0"/>
              <a:t>ẩm</a:t>
            </a:r>
            <a:r>
              <a:rPr lang="en-US" sz="2800" dirty="0" smtClean="0"/>
              <a:t>, </a:t>
            </a:r>
            <a:r>
              <a:rPr lang="en-US" sz="2800" dirty="0" err="1" smtClean="0"/>
              <a:t>độ</a:t>
            </a:r>
            <a:r>
              <a:rPr lang="en-US" sz="2800" dirty="0" smtClean="0"/>
              <a:t> </a:t>
            </a:r>
            <a:r>
              <a:rPr lang="en-US" sz="2800" dirty="0" err="1" smtClean="0"/>
              <a:t>tơi</a:t>
            </a:r>
            <a:r>
              <a:rPr lang="en-US" sz="2800" dirty="0" smtClean="0"/>
              <a:t> </a:t>
            </a:r>
            <a:r>
              <a:rPr lang="en-US" sz="2800" dirty="0" err="1" smtClean="0"/>
              <a:t>xốp</a:t>
            </a:r>
            <a:r>
              <a:rPr lang="en-US" sz="2800" dirty="0" smtClean="0"/>
              <a:t> </a:t>
            </a:r>
            <a:r>
              <a:rPr lang="en-US" sz="2800" dirty="0" err="1" smtClean="0"/>
              <a:t>của</a:t>
            </a:r>
            <a:r>
              <a:rPr lang="en-US" sz="2800" dirty="0" smtClean="0"/>
              <a:t> </a:t>
            </a:r>
            <a:r>
              <a:rPr lang="en-US" sz="2800" dirty="0" err="1" smtClean="0"/>
              <a:t>đất</a:t>
            </a:r>
            <a:r>
              <a:rPr lang="en-US" sz="2800" dirty="0" smtClean="0"/>
              <a:t>, </a:t>
            </a:r>
            <a:r>
              <a:rPr lang="en-US" sz="2800" dirty="0" err="1" smtClean="0"/>
              <a:t>hàm</a:t>
            </a:r>
            <a:r>
              <a:rPr lang="en-US" sz="2800" dirty="0" smtClean="0"/>
              <a:t> </a:t>
            </a:r>
            <a:r>
              <a:rPr lang="en-US" sz="2800" dirty="0" err="1" smtClean="0"/>
              <a:t>lượng</a:t>
            </a:r>
            <a:r>
              <a:rPr lang="en-US" sz="2800" dirty="0" smtClean="0"/>
              <a:t> </a:t>
            </a:r>
            <a:r>
              <a:rPr lang="en-US" sz="2800" dirty="0" err="1" smtClean="0"/>
              <a:t>khoáng</a:t>
            </a:r>
            <a:r>
              <a:rPr lang="en-US" sz="2800" dirty="0" smtClean="0"/>
              <a:t> </a:t>
            </a:r>
            <a:r>
              <a:rPr lang="en-US" sz="2800" dirty="0" err="1" smtClean="0"/>
              <a:t>và</a:t>
            </a:r>
            <a:r>
              <a:rPr lang="en-US" sz="2800" dirty="0" smtClean="0"/>
              <a:t> </a:t>
            </a:r>
            <a:r>
              <a:rPr lang="en-US" sz="2800" dirty="0" err="1" smtClean="0"/>
              <a:t>độ</a:t>
            </a:r>
            <a:r>
              <a:rPr lang="en-US" sz="2800" dirty="0" smtClean="0"/>
              <a:t> pH </a:t>
            </a:r>
            <a:r>
              <a:rPr lang="en-US" sz="2800" dirty="0" err="1" smtClean="0"/>
              <a:t>của</a:t>
            </a:r>
            <a:r>
              <a:rPr lang="en-US" sz="2800" dirty="0" smtClean="0"/>
              <a:t> </a:t>
            </a:r>
            <a:r>
              <a:rPr lang="en-US" sz="2800" dirty="0" err="1" smtClean="0"/>
              <a:t>đất</a:t>
            </a:r>
            <a:r>
              <a:rPr lang="en-US" sz="2800" dirty="0" smtClean="0"/>
              <a:t>….</a:t>
            </a:r>
            <a:endParaRPr lang="en-US" sz="2800" dirty="0"/>
          </a:p>
        </p:txBody>
      </p:sp>
    </p:spTree>
    <p:extLst>
      <p:ext uri="{BB962C8B-B14F-4D97-AF65-F5344CB8AC3E}">
        <p14:creationId xmlns:p14="http://schemas.microsoft.com/office/powerpoint/2010/main" val="21277159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9823" y="1762850"/>
            <a:ext cx="10515600" cy="1325563"/>
          </a:xfrm>
        </p:spPr>
        <p:txBody>
          <a:bodyPr/>
          <a:lstStyle/>
          <a:p>
            <a:r>
              <a:rPr lang="en-US" dirty="0" smtClean="0"/>
              <a:t>3. </a:t>
            </a:r>
            <a:r>
              <a:rPr lang="en-US" dirty="0" err="1" smtClean="0"/>
              <a:t>Vận</a:t>
            </a:r>
            <a:r>
              <a:rPr lang="en-US" dirty="0" smtClean="0"/>
              <a:t> </a:t>
            </a:r>
            <a:r>
              <a:rPr lang="en-US" dirty="0" err="1" smtClean="0"/>
              <a:t>dụng</a:t>
            </a:r>
            <a:r>
              <a:rPr lang="en-US" dirty="0" smtClean="0"/>
              <a:t> </a:t>
            </a:r>
            <a:r>
              <a:rPr lang="en-US" dirty="0" err="1" smtClean="0"/>
              <a:t>hiểu</a:t>
            </a:r>
            <a:r>
              <a:rPr lang="en-US" dirty="0" smtClean="0"/>
              <a:t> </a:t>
            </a:r>
            <a:r>
              <a:rPr lang="en-US" dirty="0" err="1" smtClean="0"/>
              <a:t>biết</a:t>
            </a:r>
            <a:r>
              <a:rPr lang="en-US" dirty="0" smtClean="0"/>
              <a:t> </a:t>
            </a:r>
            <a:r>
              <a:rPr lang="en-US" dirty="0" err="1" smtClean="0"/>
              <a:t>về</a:t>
            </a:r>
            <a:r>
              <a:rPr lang="en-US" dirty="0" smtClean="0"/>
              <a:t> TĐC </a:t>
            </a:r>
            <a:r>
              <a:rPr lang="en-US" dirty="0" err="1" smtClean="0"/>
              <a:t>và</a:t>
            </a:r>
            <a:r>
              <a:rPr lang="en-US" dirty="0" smtClean="0"/>
              <a:t> </a:t>
            </a:r>
            <a:r>
              <a:rPr lang="en-US" dirty="0" err="1" smtClean="0"/>
              <a:t>chuyển</a:t>
            </a:r>
            <a:r>
              <a:rPr lang="en-US" dirty="0" smtClean="0"/>
              <a:t> </a:t>
            </a:r>
            <a:r>
              <a:rPr lang="en-US" dirty="0" err="1" smtClean="0"/>
              <a:t>hoá</a:t>
            </a:r>
            <a:r>
              <a:rPr lang="en-US" dirty="0" smtClean="0"/>
              <a:t> </a:t>
            </a:r>
            <a:r>
              <a:rPr lang="en-US" dirty="0" err="1" smtClean="0"/>
              <a:t>năng</a:t>
            </a:r>
            <a:r>
              <a:rPr lang="en-US" dirty="0" smtClean="0"/>
              <a:t> </a:t>
            </a:r>
            <a:r>
              <a:rPr lang="en-US" dirty="0" err="1" smtClean="0"/>
              <a:t>lượng</a:t>
            </a:r>
            <a:r>
              <a:rPr lang="en-US" dirty="0" smtClean="0"/>
              <a:t> ở </a:t>
            </a:r>
            <a:r>
              <a:rPr lang="en-US" dirty="0" err="1" smtClean="0"/>
              <a:t>thực</a:t>
            </a:r>
            <a:r>
              <a:rPr lang="en-US" dirty="0" smtClean="0"/>
              <a:t> </a:t>
            </a:r>
            <a:r>
              <a:rPr lang="en-US" dirty="0" err="1" smtClean="0"/>
              <a:t>vật</a:t>
            </a:r>
            <a:r>
              <a:rPr lang="en-US" dirty="0" smtClean="0"/>
              <a:t> </a:t>
            </a:r>
            <a:r>
              <a:rPr lang="en-US" dirty="0" err="1" smtClean="0"/>
              <a:t>vào</a:t>
            </a:r>
            <a:r>
              <a:rPr lang="en-US" dirty="0" smtClean="0"/>
              <a:t> </a:t>
            </a:r>
            <a:r>
              <a:rPr lang="en-US" dirty="0" err="1" smtClean="0"/>
              <a:t>thực</a:t>
            </a:r>
            <a:r>
              <a:rPr lang="en-US" dirty="0" smtClean="0"/>
              <a:t> </a:t>
            </a:r>
            <a:r>
              <a:rPr lang="en-US" dirty="0" err="1" smtClean="0"/>
              <a:t>tiễn</a:t>
            </a:r>
            <a:r>
              <a:rPr lang="en-US" dirty="0" smtClean="0"/>
              <a:t> (1 </a:t>
            </a:r>
            <a:r>
              <a:rPr lang="en-US" dirty="0" err="1" smtClean="0"/>
              <a:t>tiết</a:t>
            </a:r>
            <a:r>
              <a:rPr lang="en-US" smtClean="0"/>
              <a:t>)</a:t>
            </a:r>
            <a:endParaRPr lang="en-US" dirty="0"/>
          </a:p>
        </p:txBody>
      </p:sp>
    </p:spTree>
    <p:extLst>
      <p:ext uri="{BB962C8B-B14F-4D97-AF65-F5344CB8AC3E}">
        <p14:creationId xmlns:p14="http://schemas.microsoft.com/office/powerpoint/2010/main" val="9049526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D7041743-7071-4EC0-DC46-57495BF5BF07}"/>
              </a:ext>
            </a:extLst>
          </p:cNvPr>
          <p:cNvSpPr/>
          <p:nvPr/>
        </p:nvSpPr>
        <p:spPr>
          <a:xfrm>
            <a:off x="183409" y="1084521"/>
            <a:ext cx="4133409" cy="978195"/>
          </a:xfrm>
          <a:prstGeom prst="wedgeRoundRectCallout">
            <a:avLst>
              <a:gd name="adj1" fmla="val 99364"/>
              <a:gd name="adj2" fmla="val 52913"/>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Đề xuất biện pháp tưới và bón phân hợp lí?</a:t>
            </a:r>
          </a:p>
        </p:txBody>
      </p:sp>
      <p:sp>
        <p:nvSpPr>
          <p:cNvPr id="7" name="TextBox 6">
            <a:extLst>
              <a:ext uri="{FF2B5EF4-FFF2-40B4-BE49-F238E27FC236}">
                <a16:creationId xmlns:a16="http://schemas.microsoft.com/office/drawing/2014/main" id="{61ECAC3D-DFDF-918D-A386-F7472F474A06}"/>
              </a:ext>
            </a:extLst>
          </p:cNvPr>
          <p:cNvSpPr txBox="1"/>
          <p:nvPr/>
        </p:nvSpPr>
        <p:spPr>
          <a:xfrm>
            <a:off x="795200" y="5137489"/>
            <a:ext cx="543235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Hình 1. Ruộng lúa bị hư hại khi bón phân quá liều</a:t>
            </a:r>
          </a:p>
        </p:txBody>
      </p:sp>
      <p:pic>
        <p:nvPicPr>
          <p:cNvPr id="3078" name="Picture 6" descr="Lạm dụng phân bón: Lợi bất cập hại">
            <a:extLst>
              <a:ext uri="{FF2B5EF4-FFF2-40B4-BE49-F238E27FC236}">
                <a16:creationId xmlns:a16="http://schemas.microsoft.com/office/drawing/2014/main" id="{6024D68D-20F0-F8BF-C322-6D0EBC9D2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2716" y="2117126"/>
            <a:ext cx="4837321" cy="303138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ây bị úng nước - những biểu hiệu và cách khắc phục tình trạng">
            <a:extLst>
              <a:ext uri="{FF2B5EF4-FFF2-40B4-BE49-F238E27FC236}">
                <a16:creationId xmlns:a16="http://schemas.microsoft.com/office/drawing/2014/main" id="{28982B7B-4E9D-51A4-5949-A7FBF45CC88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9535"/>
          <a:stretch/>
        </p:blipFill>
        <p:spPr bwMode="auto">
          <a:xfrm>
            <a:off x="7181802" y="1187197"/>
            <a:ext cx="3751521" cy="222220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27BAB11C-7E95-AC80-4A11-657D39708DAD}"/>
              </a:ext>
            </a:extLst>
          </p:cNvPr>
          <p:cNvSpPr txBox="1"/>
          <p:nvPr/>
        </p:nvSpPr>
        <p:spPr>
          <a:xfrm>
            <a:off x="5930037" y="3429000"/>
            <a:ext cx="609600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Hình 2. Dấu hiệu cây được tưới thiếu và thừa nước</a:t>
            </a:r>
          </a:p>
        </p:txBody>
      </p:sp>
      <p:sp>
        <p:nvSpPr>
          <p:cNvPr id="9" name="TextBox 8">
            <a:extLst>
              <a:ext uri="{FF2B5EF4-FFF2-40B4-BE49-F238E27FC236}">
                <a16:creationId xmlns:a16="http://schemas.microsoft.com/office/drawing/2014/main" id="{856987DE-D9E6-56C5-F281-65A900B32F66}"/>
              </a:ext>
            </a:extLst>
          </p:cNvPr>
          <p:cNvSpPr txBox="1"/>
          <p:nvPr/>
        </p:nvSpPr>
        <p:spPr>
          <a:xfrm>
            <a:off x="592295" y="5537599"/>
            <a:ext cx="5635256" cy="1200329"/>
          </a:xfrm>
          <a:custGeom>
            <a:avLst/>
            <a:gdLst>
              <a:gd name="connsiteX0" fmla="*/ 0 w 5635256"/>
              <a:gd name="connsiteY0" fmla="*/ 0 h 1200329"/>
              <a:gd name="connsiteX1" fmla="*/ 563526 w 5635256"/>
              <a:gd name="connsiteY1" fmla="*/ 0 h 1200329"/>
              <a:gd name="connsiteX2" fmla="*/ 1239756 w 5635256"/>
              <a:gd name="connsiteY2" fmla="*/ 0 h 1200329"/>
              <a:gd name="connsiteX3" fmla="*/ 1803282 w 5635256"/>
              <a:gd name="connsiteY3" fmla="*/ 0 h 1200329"/>
              <a:gd name="connsiteX4" fmla="*/ 2197750 w 5635256"/>
              <a:gd name="connsiteY4" fmla="*/ 0 h 1200329"/>
              <a:gd name="connsiteX5" fmla="*/ 2873981 w 5635256"/>
              <a:gd name="connsiteY5" fmla="*/ 0 h 1200329"/>
              <a:gd name="connsiteX6" fmla="*/ 3493859 w 5635256"/>
              <a:gd name="connsiteY6" fmla="*/ 0 h 1200329"/>
              <a:gd name="connsiteX7" fmla="*/ 4057384 w 5635256"/>
              <a:gd name="connsiteY7" fmla="*/ 0 h 1200329"/>
              <a:gd name="connsiteX8" fmla="*/ 4451852 w 5635256"/>
              <a:gd name="connsiteY8" fmla="*/ 0 h 1200329"/>
              <a:gd name="connsiteX9" fmla="*/ 5128083 w 5635256"/>
              <a:gd name="connsiteY9" fmla="*/ 0 h 1200329"/>
              <a:gd name="connsiteX10" fmla="*/ 5635256 w 5635256"/>
              <a:gd name="connsiteY10" fmla="*/ 0 h 1200329"/>
              <a:gd name="connsiteX11" fmla="*/ 5635256 w 5635256"/>
              <a:gd name="connsiteY11" fmla="*/ 364100 h 1200329"/>
              <a:gd name="connsiteX12" fmla="*/ 5635256 w 5635256"/>
              <a:gd name="connsiteY12" fmla="*/ 728200 h 1200329"/>
              <a:gd name="connsiteX13" fmla="*/ 5635256 w 5635256"/>
              <a:gd name="connsiteY13" fmla="*/ 1200329 h 1200329"/>
              <a:gd name="connsiteX14" fmla="*/ 5015378 w 5635256"/>
              <a:gd name="connsiteY14" fmla="*/ 1200329 h 1200329"/>
              <a:gd name="connsiteX15" fmla="*/ 4451852 w 5635256"/>
              <a:gd name="connsiteY15" fmla="*/ 1200329 h 1200329"/>
              <a:gd name="connsiteX16" fmla="*/ 3944679 w 5635256"/>
              <a:gd name="connsiteY16" fmla="*/ 1200329 h 1200329"/>
              <a:gd name="connsiteX17" fmla="*/ 3324801 w 5635256"/>
              <a:gd name="connsiteY17" fmla="*/ 1200329 h 1200329"/>
              <a:gd name="connsiteX18" fmla="*/ 2761275 w 5635256"/>
              <a:gd name="connsiteY18" fmla="*/ 1200329 h 1200329"/>
              <a:gd name="connsiteX19" fmla="*/ 2310455 w 5635256"/>
              <a:gd name="connsiteY19" fmla="*/ 1200329 h 1200329"/>
              <a:gd name="connsiteX20" fmla="*/ 1859634 w 5635256"/>
              <a:gd name="connsiteY20" fmla="*/ 1200329 h 1200329"/>
              <a:gd name="connsiteX21" fmla="*/ 1352461 w 5635256"/>
              <a:gd name="connsiteY21" fmla="*/ 1200329 h 1200329"/>
              <a:gd name="connsiteX22" fmla="*/ 845288 w 5635256"/>
              <a:gd name="connsiteY22" fmla="*/ 1200329 h 1200329"/>
              <a:gd name="connsiteX23" fmla="*/ 0 w 5635256"/>
              <a:gd name="connsiteY23" fmla="*/ 1200329 h 1200329"/>
              <a:gd name="connsiteX24" fmla="*/ 0 w 5635256"/>
              <a:gd name="connsiteY24" fmla="*/ 824226 h 1200329"/>
              <a:gd name="connsiteX25" fmla="*/ 0 w 5635256"/>
              <a:gd name="connsiteY25" fmla="*/ 424116 h 1200329"/>
              <a:gd name="connsiteX26" fmla="*/ 0 w 5635256"/>
              <a:gd name="connsiteY26"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35256" h="1200329" fill="none" extrusionOk="0">
                <a:moveTo>
                  <a:pt x="0" y="0"/>
                </a:moveTo>
                <a:cubicBezTo>
                  <a:pt x="275429" y="-22318"/>
                  <a:pt x="387951" y="458"/>
                  <a:pt x="563526" y="0"/>
                </a:cubicBezTo>
                <a:cubicBezTo>
                  <a:pt x="739101" y="-458"/>
                  <a:pt x="1050606" y="57785"/>
                  <a:pt x="1239756" y="0"/>
                </a:cubicBezTo>
                <a:cubicBezTo>
                  <a:pt x="1428906" y="-57785"/>
                  <a:pt x="1608692" y="2100"/>
                  <a:pt x="1803282" y="0"/>
                </a:cubicBezTo>
                <a:cubicBezTo>
                  <a:pt x="1997872" y="-2100"/>
                  <a:pt x="2000764" y="13334"/>
                  <a:pt x="2197750" y="0"/>
                </a:cubicBezTo>
                <a:cubicBezTo>
                  <a:pt x="2394736" y="-13334"/>
                  <a:pt x="2546112" y="28448"/>
                  <a:pt x="2873981" y="0"/>
                </a:cubicBezTo>
                <a:cubicBezTo>
                  <a:pt x="3201850" y="-28448"/>
                  <a:pt x="3211313" y="670"/>
                  <a:pt x="3493859" y="0"/>
                </a:cubicBezTo>
                <a:cubicBezTo>
                  <a:pt x="3776405" y="-670"/>
                  <a:pt x="3922972" y="60739"/>
                  <a:pt x="4057384" y="0"/>
                </a:cubicBezTo>
                <a:cubicBezTo>
                  <a:pt x="4191797" y="-60739"/>
                  <a:pt x="4337217" y="11542"/>
                  <a:pt x="4451852" y="0"/>
                </a:cubicBezTo>
                <a:cubicBezTo>
                  <a:pt x="4566487" y="-11542"/>
                  <a:pt x="4923559" y="76822"/>
                  <a:pt x="5128083" y="0"/>
                </a:cubicBezTo>
                <a:cubicBezTo>
                  <a:pt x="5332607" y="-76822"/>
                  <a:pt x="5440294" y="10774"/>
                  <a:pt x="5635256" y="0"/>
                </a:cubicBezTo>
                <a:cubicBezTo>
                  <a:pt x="5639402" y="98337"/>
                  <a:pt x="5629284" y="216228"/>
                  <a:pt x="5635256" y="364100"/>
                </a:cubicBezTo>
                <a:cubicBezTo>
                  <a:pt x="5641228" y="511972"/>
                  <a:pt x="5634829" y="565115"/>
                  <a:pt x="5635256" y="728200"/>
                </a:cubicBezTo>
                <a:cubicBezTo>
                  <a:pt x="5635683" y="891285"/>
                  <a:pt x="5603758" y="1058694"/>
                  <a:pt x="5635256" y="1200329"/>
                </a:cubicBezTo>
                <a:cubicBezTo>
                  <a:pt x="5476931" y="1227254"/>
                  <a:pt x="5319923" y="1125954"/>
                  <a:pt x="5015378" y="1200329"/>
                </a:cubicBezTo>
                <a:cubicBezTo>
                  <a:pt x="4710833" y="1274704"/>
                  <a:pt x="4679250" y="1167559"/>
                  <a:pt x="4451852" y="1200329"/>
                </a:cubicBezTo>
                <a:cubicBezTo>
                  <a:pt x="4224454" y="1233099"/>
                  <a:pt x="4123071" y="1186740"/>
                  <a:pt x="3944679" y="1200329"/>
                </a:cubicBezTo>
                <a:cubicBezTo>
                  <a:pt x="3766287" y="1213918"/>
                  <a:pt x="3617905" y="1172499"/>
                  <a:pt x="3324801" y="1200329"/>
                </a:cubicBezTo>
                <a:cubicBezTo>
                  <a:pt x="3031697" y="1228159"/>
                  <a:pt x="2951046" y="1185173"/>
                  <a:pt x="2761275" y="1200329"/>
                </a:cubicBezTo>
                <a:cubicBezTo>
                  <a:pt x="2571504" y="1215485"/>
                  <a:pt x="2512138" y="1181658"/>
                  <a:pt x="2310455" y="1200329"/>
                </a:cubicBezTo>
                <a:cubicBezTo>
                  <a:pt x="2108772" y="1219000"/>
                  <a:pt x="2026272" y="1193488"/>
                  <a:pt x="1859634" y="1200329"/>
                </a:cubicBezTo>
                <a:cubicBezTo>
                  <a:pt x="1692996" y="1207170"/>
                  <a:pt x="1505133" y="1159025"/>
                  <a:pt x="1352461" y="1200329"/>
                </a:cubicBezTo>
                <a:cubicBezTo>
                  <a:pt x="1199789" y="1241633"/>
                  <a:pt x="992306" y="1149329"/>
                  <a:pt x="845288" y="1200329"/>
                </a:cubicBezTo>
                <a:cubicBezTo>
                  <a:pt x="698270" y="1251329"/>
                  <a:pt x="207144" y="1113214"/>
                  <a:pt x="0" y="1200329"/>
                </a:cubicBezTo>
                <a:cubicBezTo>
                  <a:pt x="-148" y="1019527"/>
                  <a:pt x="26082" y="936461"/>
                  <a:pt x="0" y="824226"/>
                </a:cubicBezTo>
                <a:cubicBezTo>
                  <a:pt x="-26082" y="711991"/>
                  <a:pt x="47385" y="510293"/>
                  <a:pt x="0" y="424116"/>
                </a:cubicBezTo>
                <a:cubicBezTo>
                  <a:pt x="-47385" y="337939"/>
                  <a:pt x="11969" y="95268"/>
                  <a:pt x="0" y="0"/>
                </a:cubicBezTo>
                <a:close/>
              </a:path>
              <a:path w="5635256" h="1200329" stroke="0" extrusionOk="0">
                <a:moveTo>
                  <a:pt x="0" y="0"/>
                </a:moveTo>
                <a:cubicBezTo>
                  <a:pt x="168174" y="-54641"/>
                  <a:pt x="380199" y="42515"/>
                  <a:pt x="563526" y="0"/>
                </a:cubicBezTo>
                <a:cubicBezTo>
                  <a:pt x="746853" y="-42515"/>
                  <a:pt x="931883" y="2611"/>
                  <a:pt x="1070699" y="0"/>
                </a:cubicBezTo>
                <a:cubicBezTo>
                  <a:pt x="1209515" y="-2611"/>
                  <a:pt x="1383809" y="28091"/>
                  <a:pt x="1521519" y="0"/>
                </a:cubicBezTo>
                <a:cubicBezTo>
                  <a:pt x="1659229" y="-28091"/>
                  <a:pt x="1830093" y="55757"/>
                  <a:pt x="2028692" y="0"/>
                </a:cubicBezTo>
                <a:cubicBezTo>
                  <a:pt x="2227291" y="-55757"/>
                  <a:pt x="2282329" y="14572"/>
                  <a:pt x="2479513" y="0"/>
                </a:cubicBezTo>
                <a:cubicBezTo>
                  <a:pt x="2676697" y="-14572"/>
                  <a:pt x="2801277" y="10137"/>
                  <a:pt x="2986686" y="0"/>
                </a:cubicBezTo>
                <a:cubicBezTo>
                  <a:pt x="3172095" y="-10137"/>
                  <a:pt x="3326514" y="5647"/>
                  <a:pt x="3493859" y="0"/>
                </a:cubicBezTo>
                <a:cubicBezTo>
                  <a:pt x="3661204" y="-5647"/>
                  <a:pt x="3739133" y="8331"/>
                  <a:pt x="3888327" y="0"/>
                </a:cubicBezTo>
                <a:cubicBezTo>
                  <a:pt x="4037521" y="-8331"/>
                  <a:pt x="4296333" y="70408"/>
                  <a:pt x="4564557" y="0"/>
                </a:cubicBezTo>
                <a:cubicBezTo>
                  <a:pt x="4832781" y="-70408"/>
                  <a:pt x="4873705" y="29772"/>
                  <a:pt x="5071730" y="0"/>
                </a:cubicBezTo>
                <a:cubicBezTo>
                  <a:pt x="5269755" y="-29772"/>
                  <a:pt x="5454285" y="10589"/>
                  <a:pt x="5635256" y="0"/>
                </a:cubicBezTo>
                <a:cubicBezTo>
                  <a:pt x="5653266" y="84468"/>
                  <a:pt x="5602062" y="193299"/>
                  <a:pt x="5635256" y="376103"/>
                </a:cubicBezTo>
                <a:cubicBezTo>
                  <a:pt x="5668450" y="558907"/>
                  <a:pt x="5630290" y="595680"/>
                  <a:pt x="5635256" y="740203"/>
                </a:cubicBezTo>
                <a:cubicBezTo>
                  <a:pt x="5640222" y="884726"/>
                  <a:pt x="5635121" y="1004314"/>
                  <a:pt x="5635256" y="1200329"/>
                </a:cubicBezTo>
                <a:cubicBezTo>
                  <a:pt x="5368161" y="1247345"/>
                  <a:pt x="5114489" y="1197246"/>
                  <a:pt x="4959025" y="1200329"/>
                </a:cubicBezTo>
                <a:cubicBezTo>
                  <a:pt x="4803561" y="1203412"/>
                  <a:pt x="4595268" y="1170214"/>
                  <a:pt x="4395500" y="1200329"/>
                </a:cubicBezTo>
                <a:cubicBezTo>
                  <a:pt x="4195732" y="1230444"/>
                  <a:pt x="3934079" y="1135436"/>
                  <a:pt x="3775622" y="1200329"/>
                </a:cubicBezTo>
                <a:cubicBezTo>
                  <a:pt x="3617165" y="1265222"/>
                  <a:pt x="3501179" y="1191526"/>
                  <a:pt x="3324801" y="1200329"/>
                </a:cubicBezTo>
                <a:cubicBezTo>
                  <a:pt x="3148423" y="1209132"/>
                  <a:pt x="2861866" y="1184164"/>
                  <a:pt x="2704923" y="1200329"/>
                </a:cubicBezTo>
                <a:cubicBezTo>
                  <a:pt x="2547980" y="1216494"/>
                  <a:pt x="2395937" y="1148202"/>
                  <a:pt x="2197750" y="1200329"/>
                </a:cubicBezTo>
                <a:cubicBezTo>
                  <a:pt x="1999563" y="1252456"/>
                  <a:pt x="1901374" y="1195974"/>
                  <a:pt x="1746929" y="1200329"/>
                </a:cubicBezTo>
                <a:cubicBezTo>
                  <a:pt x="1592484" y="1204684"/>
                  <a:pt x="1372470" y="1163490"/>
                  <a:pt x="1183404" y="1200329"/>
                </a:cubicBezTo>
                <a:cubicBezTo>
                  <a:pt x="994339" y="1237168"/>
                  <a:pt x="807507" y="1142399"/>
                  <a:pt x="676231" y="1200329"/>
                </a:cubicBezTo>
                <a:cubicBezTo>
                  <a:pt x="544955" y="1258259"/>
                  <a:pt x="314380" y="1127692"/>
                  <a:pt x="0" y="1200329"/>
                </a:cubicBezTo>
                <a:cubicBezTo>
                  <a:pt x="-14490" y="1118401"/>
                  <a:pt x="33066" y="930267"/>
                  <a:pt x="0" y="836229"/>
                </a:cubicBezTo>
                <a:cubicBezTo>
                  <a:pt x="-33066" y="742191"/>
                  <a:pt x="7004" y="601156"/>
                  <a:pt x="0" y="460126"/>
                </a:cubicBezTo>
                <a:cubicBezTo>
                  <a:pt x="-7004" y="319096"/>
                  <a:pt x="54069" y="125345"/>
                  <a:pt x="0" y="0"/>
                </a:cubicBezTo>
                <a:close/>
              </a:path>
            </a:pathLst>
          </a:custGeom>
          <a:solidFill>
            <a:srgbClr val="C00000"/>
          </a:solidFill>
          <a:ln>
            <a:solidFill>
              <a:schemeClr val="tx1"/>
            </a:solidFill>
            <a:extLst>
              <a:ext uri="{C807C97D-BFC1-408E-A445-0C87EB9F89A2}">
                <ask:lineSketchStyleProps xmlns:ask="http://schemas.microsoft.com/office/drawing/2018/sketchyshapes" xmlns="" sd="2185668346">
                  <a:prstGeom prst="rect">
                    <a:avLst/>
                  </a:prstGeom>
                  <ask:type>
                    <ask:lineSketchScribble/>
                  </ask:type>
                </ask:lineSketchStyleProps>
              </a:ext>
            </a:extLst>
          </a:ln>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Không bón phân quá liều (cây không hấp thụ được nước, ô nhiễm môi trường).</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Khi bón phân cần kết hợp với tưới nước.</a:t>
            </a:r>
          </a:p>
        </p:txBody>
      </p:sp>
      <p:sp>
        <p:nvSpPr>
          <p:cNvPr id="26" name="TextBox 25">
            <a:extLst>
              <a:ext uri="{FF2B5EF4-FFF2-40B4-BE49-F238E27FC236}">
                <a16:creationId xmlns:a16="http://schemas.microsoft.com/office/drawing/2014/main" id="{C0E2482C-214C-AF74-9382-17640B03E155}"/>
              </a:ext>
            </a:extLst>
          </p:cNvPr>
          <p:cNvSpPr txBox="1"/>
          <p:nvPr/>
        </p:nvSpPr>
        <p:spPr>
          <a:xfrm>
            <a:off x="6525066" y="3948185"/>
            <a:ext cx="5432351" cy="1200329"/>
          </a:xfrm>
          <a:custGeom>
            <a:avLst/>
            <a:gdLst>
              <a:gd name="connsiteX0" fmla="*/ 0 w 5432351"/>
              <a:gd name="connsiteY0" fmla="*/ 0 h 1200329"/>
              <a:gd name="connsiteX1" fmla="*/ 543235 w 5432351"/>
              <a:gd name="connsiteY1" fmla="*/ 0 h 1200329"/>
              <a:gd name="connsiteX2" fmla="*/ 1195117 w 5432351"/>
              <a:gd name="connsiteY2" fmla="*/ 0 h 1200329"/>
              <a:gd name="connsiteX3" fmla="*/ 1738352 w 5432351"/>
              <a:gd name="connsiteY3" fmla="*/ 0 h 1200329"/>
              <a:gd name="connsiteX4" fmla="*/ 2118617 w 5432351"/>
              <a:gd name="connsiteY4" fmla="*/ 0 h 1200329"/>
              <a:gd name="connsiteX5" fmla="*/ 2770499 w 5432351"/>
              <a:gd name="connsiteY5" fmla="*/ 0 h 1200329"/>
              <a:gd name="connsiteX6" fmla="*/ 3368058 w 5432351"/>
              <a:gd name="connsiteY6" fmla="*/ 0 h 1200329"/>
              <a:gd name="connsiteX7" fmla="*/ 3911293 w 5432351"/>
              <a:gd name="connsiteY7" fmla="*/ 0 h 1200329"/>
              <a:gd name="connsiteX8" fmla="*/ 4291557 w 5432351"/>
              <a:gd name="connsiteY8" fmla="*/ 0 h 1200329"/>
              <a:gd name="connsiteX9" fmla="*/ 4943439 w 5432351"/>
              <a:gd name="connsiteY9" fmla="*/ 0 h 1200329"/>
              <a:gd name="connsiteX10" fmla="*/ 5432351 w 5432351"/>
              <a:gd name="connsiteY10" fmla="*/ 0 h 1200329"/>
              <a:gd name="connsiteX11" fmla="*/ 5432351 w 5432351"/>
              <a:gd name="connsiteY11" fmla="*/ 364100 h 1200329"/>
              <a:gd name="connsiteX12" fmla="*/ 5432351 w 5432351"/>
              <a:gd name="connsiteY12" fmla="*/ 728200 h 1200329"/>
              <a:gd name="connsiteX13" fmla="*/ 5432351 w 5432351"/>
              <a:gd name="connsiteY13" fmla="*/ 1200329 h 1200329"/>
              <a:gd name="connsiteX14" fmla="*/ 4834792 w 5432351"/>
              <a:gd name="connsiteY14" fmla="*/ 1200329 h 1200329"/>
              <a:gd name="connsiteX15" fmla="*/ 4291557 w 5432351"/>
              <a:gd name="connsiteY15" fmla="*/ 1200329 h 1200329"/>
              <a:gd name="connsiteX16" fmla="*/ 3802646 w 5432351"/>
              <a:gd name="connsiteY16" fmla="*/ 1200329 h 1200329"/>
              <a:gd name="connsiteX17" fmla="*/ 3205087 w 5432351"/>
              <a:gd name="connsiteY17" fmla="*/ 1200329 h 1200329"/>
              <a:gd name="connsiteX18" fmla="*/ 2661852 w 5432351"/>
              <a:gd name="connsiteY18" fmla="*/ 1200329 h 1200329"/>
              <a:gd name="connsiteX19" fmla="*/ 2227264 w 5432351"/>
              <a:gd name="connsiteY19" fmla="*/ 1200329 h 1200329"/>
              <a:gd name="connsiteX20" fmla="*/ 1792676 w 5432351"/>
              <a:gd name="connsiteY20" fmla="*/ 1200329 h 1200329"/>
              <a:gd name="connsiteX21" fmla="*/ 1303764 w 5432351"/>
              <a:gd name="connsiteY21" fmla="*/ 1200329 h 1200329"/>
              <a:gd name="connsiteX22" fmla="*/ 814853 w 5432351"/>
              <a:gd name="connsiteY22" fmla="*/ 1200329 h 1200329"/>
              <a:gd name="connsiteX23" fmla="*/ 0 w 5432351"/>
              <a:gd name="connsiteY23" fmla="*/ 1200329 h 1200329"/>
              <a:gd name="connsiteX24" fmla="*/ 0 w 5432351"/>
              <a:gd name="connsiteY24" fmla="*/ 824226 h 1200329"/>
              <a:gd name="connsiteX25" fmla="*/ 0 w 5432351"/>
              <a:gd name="connsiteY25" fmla="*/ 424116 h 1200329"/>
              <a:gd name="connsiteX26" fmla="*/ 0 w 5432351"/>
              <a:gd name="connsiteY26"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2351" h="1200329" fill="none" extrusionOk="0">
                <a:moveTo>
                  <a:pt x="0" y="0"/>
                </a:moveTo>
                <a:cubicBezTo>
                  <a:pt x="147071" y="-7399"/>
                  <a:pt x="338417" y="38253"/>
                  <a:pt x="543235" y="0"/>
                </a:cubicBezTo>
                <a:cubicBezTo>
                  <a:pt x="748053" y="-38253"/>
                  <a:pt x="1039415" y="48010"/>
                  <a:pt x="1195117" y="0"/>
                </a:cubicBezTo>
                <a:cubicBezTo>
                  <a:pt x="1350819" y="-48010"/>
                  <a:pt x="1626613" y="56762"/>
                  <a:pt x="1738352" y="0"/>
                </a:cubicBezTo>
                <a:cubicBezTo>
                  <a:pt x="1850092" y="-56762"/>
                  <a:pt x="2002350" y="12635"/>
                  <a:pt x="2118617" y="0"/>
                </a:cubicBezTo>
                <a:cubicBezTo>
                  <a:pt x="2234884" y="-12635"/>
                  <a:pt x="2473013" y="56965"/>
                  <a:pt x="2770499" y="0"/>
                </a:cubicBezTo>
                <a:cubicBezTo>
                  <a:pt x="3067985" y="-56965"/>
                  <a:pt x="3164848" y="6349"/>
                  <a:pt x="3368058" y="0"/>
                </a:cubicBezTo>
                <a:cubicBezTo>
                  <a:pt x="3571268" y="-6349"/>
                  <a:pt x="3699301" y="36407"/>
                  <a:pt x="3911293" y="0"/>
                </a:cubicBezTo>
                <a:cubicBezTo>
                  <a:pt x="4123285" y="-36407"/>
                  <a:pt x="4134571" y="39642"/>
                  <a:pt x="4291557" y="0"/>
                </a:cubicBezTo>
                <a:cubicBezTo>
                  <a:pt x="4448543" y="-39642"/>
                  <a:pt x="4657598" y="38394"/>
                  <a:pt x="4943439" y="0"/>
                </a:cubicBezTo>
                <a:cubicBezTo>
                  <a:pt x="5229280" y="-38394"/>
                  <a:pt x="5196128" y="43488"/>
                  <a:pt x="5432351" y="0"/>
                </a:cubicBezTo>
                <a:cubicBezTo>
                  <a:pt x="5436497" y="98337"/>
                  <a:pt x="5426379" y="216228"/>
                  <a:pt x="5432351" y="364100"/>
                </a:cubicBezTo>
                <a:cubicBezTo>
                  <a:pt x="5438323" y="511972"/>
                  <a:pt x="5431924" y="565115"/>
                  <a:pt x="5432351" y="728200"/>
                </a:cubicBezTo>
                <a:cubicBezTo>
                  <a:pt x="5432778" y="891285"/>
                  <a:pt x="5400853" y="1058694"/>
                  <a:pt x="5432351" y="1200329"/>
                </a:cubicBezTo>
                <a:cubicBezTo>
                  <a:pt x="5256766" y="1206239"/>
                  <a:pt x="4980287" y="1159216"/>
                  <a:pt x="4834792" y="1200329"/>
                </a:cubicBezTo>
                <a:cubicBezTo>
                  <a:pt x="4689297" y="1241442"/>
                  <a:pt x="4467709" y="1157359"/>
                  <a:pt x="4291557" y="1200329"/>
                </a:cubicBezTo>
                <a:cubicBezTo>
                  <a:pt x="4115405" y="1243299"/>
                  <a:pt x="4005388" y="1200093"/>
                  <a:pt x="3802646" y="1200329"/>
                </a:cubicBezTo>
                <a:cubicBezTo>
                  <a:pt x="3599904" y="1200565"/>
                  <a:pt x="3352670" y="1197287"/>
                  <a:pt x="3205087" y="1200329"/>
                </a:cubicBezTo>
                <a:cubicBezTo>
                  <a:pt x="3057504" y="1203371"/>
                  <a:pt x="2788420" y="1169124"/>
                  <a:pt x="2661852" y="1200329"/>
                </a:cubicBezTo>
                <a:cubicBezTo>
                  <a:pt x="2535284" y="1231534"/>
                  <a:pt x="2428638" y="1178270"/>
                  <a:pt x="2227264" y="1200329"/>
                </a:cubicBezTo>
                <a:cubicBezTo>
                  <a:pt x="2025890" y="1222388"/>
                  <a:pt x="1890050" y="1186095"/>
                  <a:pt x="1792676" y="1200329"/>
                </a:cubicBezTo>
                <a:cubicBezTo>
                  <a:pt x="1695302" y="1214563"/>
                  <a:pt x="1539657" y="1173950"/>
                  <a:pt x="1303764" y="1200329"/>
                </a:cubicBezTo>
                <a:cubicBezTo>
                  <a:pt x="1067871" y="1226708"/>
                  <a:pt x="1008439" y="1189393"/>
                  <a:pt x="814853" y="1200329"/>
                </a:cubicBezTo>
                <a:cubicBezTo>
                  <a:pt x="621267" y="1211265"/>
                  <a:pt x="274693" y="1149377"/>
                  <a:pt x="0" y="1200329"/>
                </a:cubicBezTo>
                <a:cubicBezTo>
                  <a:pt x="-148" y="1019527"/>
                  <a:pt x="26082" y="936461"/>
                  <a:pt x="0" y="824226"/>
                </a:cubicBezTo>
                <a:cubicBezTo>
                  <a:pt x="-26082" y="711991"/>
                  <a:pt x="47385" y="510293"/>
                  <a:pt x="0" y="424116"/>
                </a:cubicBezTo>
                <a:cubicBezTo>
                  <a:pt x="-47385" y="337939"/>
                  <a:pt x="11969" y="95268"/>
                  <a:pt x="0" y="0"/>
                </a:cubicBezTo>
                <a:close/>
              </a:path>
              <a:path w="5432351" h="1200329" stroke="0" extrusionOk="0">
                <a:moveTo>
                  <a:pt x="0" y="0"/>
                </a:moveTo>
                <a:cubicBezTo>
                  <a:pt x="174422" y="-56739"/>
                  <a:pt x="278293" y="38221"/>
                  <a:pt x="543235" y="0"/>
                </a:cubicBezTo>
                <a:cubicBezTo>
                  <a:pt x="808178" y="-38221"/>
                  <a:pt x="872453" y="12159"/>
                  <a:pt x="1032147" y="0"/>
                </a:cubicBezTo>
                <a:cubicBezTo>
                  <a:pt x="1191841" y="-12159"/>
                  <a:pt x="1284507" y="45082"/>
                  <a:pt x="1466735" y="0"/>
                </a:cubicBezTo>
                <a:cubicBezTo>
                  <a:pt x="1648963" y="-45082"/>
                  <a:pt x="1817644" y="28002"/>
                  <a:pt x="1955646" y="0"/>
                </a:cubicBezTo>
                <a:cubicBezTo>
                  <a:pt x="2093648" y="-28002"/>
                  <a:pt x="2244886" y="39600"/>
                  <a:pt x="2390234" y="0"/>
                </a:cubicBezTo>
                <a:cubicBezTo>
                  <a:pt x="2535582" y="-39600"/>
                  <a:pt x="2659270" y="25021"/>
                  <a:pt x="2879146" y="0"/>
                </a:cubicBezTo>
                <a:cubicBezTo>
                  <a:pt x="3099022" y="-25021"/>
                  <a:pt x="3153681" y="39663"/>
                  <a:pt x="3368058" y="0"/>
                </a:cubicBezTo>
                <a:cubicBezTo>
                  <a:pt x="3582435" y="-39663"/>
                  <a:pt x="3627319" y="4011"/>
                  <a:pt x="3748322" y="0"/>
                </a:cubicBezTo>
                <a:cubicBezTo>
                  <a:pt x="3869325" y="-4011"/>
                  <a:pt x="4195848" y="1469"/>
                  <a:pt x="4400204" y="0"/>
                </a:cubicBezTo>
                <a:cubicBezTo>
                  <a:pt x="4604560" y="-1469"/>
                  <a:pt x="4748851" y="12739"/>
                  <a:pt x="4889116" y="0"/>
                </a:cubicBezTo>
                <a:cubicBezTo>
                  <a:pt x="5029381" y="-12739"/>
                  <a:pt x="5220207" y="42482"/>
                  <a:pt x="5432351" y="0"/>
                </a:cubicBezTo>
                <a:cubicBezTo>
                  <a:pt x="5450361" y="84468"/>
                  <a:pt x="5399157" y="193299"/>
                  <a:pt x="5432351" y="376103"/>
                </a:cubicBezTo>
                <a:cubicBezTo>
                  <a:pt x="5465545" y="558907"/>
                  <a:pt x="5427385" y="595680"/>
                  <a:pt x="5432351" y="740203"/>
                </a:cubicBezTo>
                <a:cubicBezTo>
                  <a:pt x="5437317" y="884726"/>
                  <a:pt x="5432216" y="1004314"/>
                  <a:pt x="5432351" y="1200329"/>
                </a:cubicBezTo>
                <a:cubicBezTo>
                  <a:pt x="5144070" y="1254464"/>
                  <a:pt x="5048731" y="1196899"/>
                  <a:pt x="4780469" y="1200329"/>
                </a:cubicBezTo>
                <a:cubicBezTo>
                  <a:pt x="4512207" y="1203759"/>
                  <a:pt x="4389311" y="1195197"/>
                  <a:pt x="4237234" y="1200329"/>
                </a:cubicBezTo>
                <a:cubicBezTo>
                  <a:pt x="4085157" y="1205461"/>
                  <a:pt x="3779754" y="1166810"/>
                  <a:pt x="3639675" y="1200329"/>
                </a:cubicBezTo>
                <a:cubicBezTo>
                  <a:pt x="3499596" y="1233848"/>
                  <a:pt x="3348613" y="1164930"/>
                  <a:pt x="3205087" y="1200329"/>
                </a:cubicBezTo>
                <a:cubicBezTo>
                  <a:pt x="3061561" y="1235728"/>
                  <a:pt x="2826212" y="1163299"/>
                  <a:pt x="2607528" y="1200329"/>
                </a:cubicBezTo>
                <a:cubicBezTo>
                  <a:pt x="2388844" y="1237359"/>
                  <a:pt x="2308647" y="1151937"/>
                  <a:pt x="2118617" y="1200329"/>
                </a:cubicBezTo>
                <a:cubicBezTo>
                  <a:pt x="1928587" y="1248721"/>
                  <a:pt x="1785993" y="1163585"/>
                  <a:pt x="1684029" y="1200329"/>
                </a:cubicBezTo>
                <a:cubicBezTo>
                  <a:pt x="1582065" y="1237073"/>
                  <a:pt x="1411722" y="1141422"/>
                  <a:pt x="1140794" y="1200329"/>
                </a:cubicBezTo>
                <a:cubicBezTo>
                  <a:pt x="869866" y="1259236"/>
                  <a:pt x="790677" y="1185433"/>
                  <a:pt x="651882" y="1200329"/>
                </a:cubicBezTo>
                <a:cubicBezTo>
                  <a:pt x="513087" y="1215225"/>
                  <a:pt x="219957" y="1191811"/>
                  <a:pt x="0" y="1200329"/>
                </a:cubicBezTo>
                <a:cubicBezTo>
                  <a:pt x="-14490" y="1118401"/>
                  <a:pt x="33066" y="930267"/>
                  <a:pt x="0" y="836229"/>
                </a:cubicBezTo>
                <a:cubicBezTo>
                  <a:pt x="-33066" y="742191"/>
                  <a:pt x="7004" y="601156"/>
                  <a:pt x="0" y="460126"/>
                </a:cubicBezTo>
                <a:cubicBezTo>
                  <a:pt x="-7004" y="319096"/>
                  <a:pt x="54069" y="125345"/>
                  <a:pt x="0" y="0"/>
                </a:cubicBezTo>
                <a:close/>
              </a:path>
            </a:pathLst>
          </a:custGeom>
          <a:solidFill>
            <a:srgbClr val="C00000"/>
          </a:solidFill>
          <a:ln>
            <a:solidFill>
              <a:schemeClr val="tx1"/>
            </a:solidFill>
            <a:extLst>
              <a:ext uri="{C807C97D-BFC1-408E-A445-0C87EB9F89A2}">
                <ask:lineSketchStyleProps xmlns:ask="http://schemas.microsoft.com/office/drawing/2018/sketchyshapes" xmlns="" sd="2185668346">
                  <a:prstGeom prst="rect">
                    <a:avLst/>
                  </a:prstGeom>
                  <ask:type>
                    <ask:lineSketchScribble/>
                  </ask:type>
                </ask:lineSketchStyleProps>
              </a:ext>
            </a:extLst>
          </a:ln>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Không tưới quá nhiều (cây bị ngập úng) hay tưới quá ít (cây bị thiếu nước).</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Không tưới nước khi trời nắng gắt.</a:t>
            </a:r>
          </a:p>
        </p:txBody>
      </p:sp>
    </p:spTree>
    <p:extLst>
      <p:ext uri="{BB962C8B-B14F-4D97-AF65-F5344CB8AC3E}">
        <p14:creationId xmlns:p14="http://schemas.microsoft.com/office/powerpoint/2010/main" val="362981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9508" y="405825"/>
            <a:ext cx="10876824" cy="535531"/>
          </a:xfrm>
          <a:prstGeom prst="rect">
            <a:avLst/>
          </a:prstGeom>
        </p:spPr>
        <p:txBody>
          <a:bodyPr wrap="none">
            <a:spAutoFit/>
          </a:bodyPr>
          <a:lstStyle/>
          <a:p>
            <a:pPr marL="0" marR="0" lvl="0" indent="0" algn="just" defTabSz="457200" rtl="0" eaLnBrk="1" fontAlgn="auto" latinLnBrk="0" hangingPunct="1">
              <a:lnSpc>
                <a:spcPct val="120000"/>
              </a:lnSpc>
              <a:spcBef>
                <a:spcPts val="0"/>
              </a:spcBef>
              <a:spcAft>
                <a:spcPts val="0"/>
              </a:spcAft>
              <a:buClrTx/>
              <a:buSzTx/>
              <a:buFontTx/>
              <a:buNone/>
              <a:tabLst>
                <a:tab pos="180340" algn="l"/>
                <a:tab pos="540385" algn="l"/>
              </a:tabLst>
              <a:defRPr/>
            </a:pPr>
            <a:r>
              <a:rPr lang="en-US"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a:t>
            </a:r>
            <a:r>
              <a:rPr kumimoji="0" lang="en-US" sz="2400" b="1" i="0" u="none" strike="noStrike" kern="1200" cap="none" spc="0" normalizeH="0" baseline="0" noProof="0" dirty="0" smtClean="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2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Để tưới nước và bón phân hợp lí cho cây </a:t>
            </a:r>
            <a:r>
              <a:rPr kumimoji="0" lang="vi-VN" sz="2400" b="1" i="0" u="none" strike="noStrike" kern="1200" cap="none" spc="0" normalizeH="0" baseline="0" noProof="0" dirty="0" smtClean="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a:t>
            </a:r>
            <a:r>
              <a:rPr lang="en-US" sz="2400" b="1" noProof="0" dirty="0" err="1" smtClean="0">
                <a:solidFill>
                  <a:prstClr val="black"/>
                </a:solidFill>
                <a:latin typeface="Calibri" panose="020F0502020204030204" pitchFamily="34" charset="0"/>
                <a:ea typeface="Times New Roman" panose="02020603050405020304" pitchFamily="18" charset="0"/>
                <a:cs typeface="Calibri" panose="020F0502020204030204" pitchFamily="34" charset="0"/>
              </a:rPr>
              <a:t>ồn</a:t>
            </a:r>
            <a:r>
              <a:rPr kumimoji="0" lang="vi-VN" sz="2400" b="1" i="0" u="none" strike="noStrike" kern="1200" cap="none" spc="0" normalizeH="0" baseline="0" noProof="0" dirty="0" smtClean="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g</a:t>
            </a:r>
            <a:r>
              <a:rPr kumimoji="0" lang="vi-VN" sz="2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cần dựa vào những yếu </a:t>
            </a:r>
            <a:r>
              <a:rPr kumimoji="0" lang="vi-VN" sz="2400" b="1" i="0" u="none" strike="noStrike" kern="1200" cap="none" spc="0" normalizeH="0" baseline="0" noProof="0" dirty="0" smtClean="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a:t>
            </a:r>
            <a:r>
              <a:rPr lang="en-US" sz="2400" b="1" noProof="0" dirty="0" smtClean="0">
                <a:solidFill>
                  <a:prstClr val="black"/>
                </a:solidFill>
                <a:latin typeface="Calibri" panose="020F0502020204030204" pitchFamily="34" charset="0"/>
                <a:ea typeface="Times New Roman" panose="02020603050405020304" pitchFamily="18" charset="0"/>
                <a:cs typeface="Calibri" panose="020F0502020204030204" pitchFamily="34" charset="0"/>
              </a:rPr>
              <a:t>ố</a:t>
            </a:r>
            <a:r>
              <a:rPr kumimoji="0" lang="vi-VN" sz="2400" b="1" i="0" u="none" strike="noStrike" kern="1200" cap="none" spc="0" normalizeH="0" baseline="0" noProof="0" dirty="0" smtClean="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2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nào?</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p:cNvSpPr/>
          <p:nvPr/>
        </p:nvSpPr>
        <p:spPr>
          <a:xfrm>
            <a:off x="405717" y="1971337"/>
            <a:ext cx="11207931" cy="978729"/>
          </a:xfrm>
          <a:prstGeom prst="rect">
            <a:avLst/>
          </a:prstGeom>
        </p:spPr>
        <p:txBody>
          <a:bodyPr wrap="square">
            <a:spAutoFit/>
          </a:bodyPr>
          <a:lstStyle/>
          <a:p>
            <a:pPr marL="0" marR="0" lvl="0" indent="0" algn="just" defTabSz="457200" rtl="0" eaLnBrk="1" fontAlgn="auto" latinLnBrk="0" hangingPunct="1">
              <a:lnSpc>
                <a:spcPct val="120000"/>
              </a:lnSpc>
              <a:spcBef>
                <a:spcPts val="0"/>
              </a:spcBef>
              <a:spcAft>
                <a:spcPts val="0"/>
              </a:spcAft>
              <a:buClrTx/>
              <a:buSzTx/>
              <a:buFontTx/>
              <a:buNone/>
              <a:tabLst>
                <a:tab pos="180340" algn="l"/>
                <a:tab pos="540385" algn="l"/>
              </a:tabLst>
              <a:defRPr/>
            </a:pPr>
            <a:r>
              <a:rPr lang="en-US"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a:t>
            </a:r>
            <a:r>
              <a:rPr kumimoji="0" lang="en-US" sz="2400" b="1" i="0" u="none" strike="noStrike" kern="1200" cap="none" spc="0" normalizeH="0" baseline="0" noProof="0" dirty="0" smtClean="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2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Điều gì sẽ xảy ra với cây khi lượng nước cây hâp thụ được ở rễ bằng, lớn hơn hoặc bé hơn lượng nước mất đi qua quá trình thoát hơi nước ở lá? Giải thích.</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Rectangle 5"/>
          <p:cNvSpPr/>
          <p:nvPr/>
        </p:nvSpPr>
        <p:spPr>
          <a:xfrm>
            <a:off x="405717" y="4648008"/>
            <a:ext cx="7863499" cy="535531"/>
          </a:xfrm>
          <a:prstGeom prst="rect">
            <a:avLst/>
          </a:prstGeom>
        </p:spPr>
        <p:txBody>
          <a:bodyPr wrap="none">
            <a:spAutoFit/>
          </a:bodyPr>
          <a:lstStyle/>
          <a:p>
            <a:pPr marL="0" marR="0" lvl="0" indent="0" algn="just" defTabSz="457200" rtl="0" eaLnBrk="1" fontAlgn="auto" latinLnBrk="0" hangingPunct="1">
              <a:lnSpc>
                <a:spcPct val="120000"/>
              </a:lnSpc>
              <a:spcBef>
                <a:spcPts val="0"/>
              </a:spcBef>
              <a:spcAft>
                <a:spcPts val="0"/>
              </a:spcAft>
              <a:buClrTx/>
              <a:buSzTx/>
              <a:buFontTx/>
              <a:buNone/>
              <a:tabLst>
                <a:tab pos="180340" algn="l"/>
                <a:tab pos="540385" algn="l"/>
              </a:tabLst>
              <a:defRPr/>
            </a:pPr>
            <a:r>
              <a:rPr kumimoji="0" lang="en-US" sz="2400" b="1" i="0" u="none" strike="noStrike" kern="1200" cap="none" spc="0" normalizeH="0" baseline="0" noProof="0" dirty="0" smtClean="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2400" b="1" i="0" u="none" strike="noStrike" kern="1200" cap="none" spc="0" normalizeH="0" baseline="0" noProof="0" dirty="0" smtClean="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Các </a:t>
            </a:r>
            <a:r>
              <a:rPr kumimoji="0" lang="vi-VN" sz="2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giai đoạn nào </a:t>
            </a:r>
            <a:r>
              <a:rPr lang="en-US" sz="2400" b="1" dirty="0" err="1" smtClean="0">
                <a:solidFill>
                  <a:prstClr val="black"/>
                </a:solidFill>
                <a:latin typeface="Calibri" panose="020F0502020204030204" pitchFamily="34" charset="0"/>
                <a:ea typeface="Times New Roman" panose="02020603050405020304" pitchFamily="18" charset="0"/>
                <a:cs typeface="Calibri" panose="020F0502020204030204" pitchFamily="34" charset="0"/>
              </a:rPr>
              <a:t>cần</a:t>
            </a:r>
            <a:r>
              <a:rPr kumimoji="0" lang="vi-VN" sz="2400" b="1" i="0" u="none" strike="noStrike" kern="1200" cap="none" spc="0" normalizeH="0" baseline="0" noProof="0" dirty="0" smtClean="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2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tưới nhiều nước cho cây? Giải thích.</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Rectangle 6"/>
          <p:cNvSpPr/>
          <p:nvPr/>
        </p:nvSpPr>
        <p:spPr>
          <a:xfrm>
            <a:off x="1111624" y="1044697"/>
            <a:ext cx="9578788"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24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Dựa vào nhu cầu của từng loài cây, giai đoạn sinh trưởng và phát triển, đặc điểm loại đất trổng và thời tiết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5" name="Rectangle 14"/>
          <p:cNvSpPr/>
          <p:nvPr/>
        </p:nvSpPr>
        <p:spPr>
          <a:xfrm>
            <a:off x="524436" y="3053407"/>
            <a:ext cx="10744200" cy="15696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Gọi A là lượng nước cây hấp thụ được ở rễ và B là lượng nước mất đi qua quá trình thoát hơi nước ở lá. Ta có: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  </a:t>
            </a:r>
            <a:r>
              <a:rPr kumimoji="0" lang="en-US" sz="2400" b="1" i="0" u="none" strike="noStrike" kern="1200" cap="none" spc="0" normalizeH="0" baseline="0" noProof="0" dirty="0" smtClean="0">
                <a:ln>
                  <a:noFill/>
                </a:ln>
                <a:solidFill>
                  <a:srgbClr val="FF0000"/>
                </a:solidFill>
                <a:effectLst/>
                <a:uLnTx/>
                <a:uFillTx/>
                <a:latin typeface="Calibri" panose="020F0502020204030204" pitchFamily="34" charset="0"/>
                <a:ea typeface="+mn-ea"/>
                <a:cs typeface="Calibri" panose="020F0502020204030204" pitchFamily="34" charset="0"/>
              </a:rPr>
              <a:t>=</a:t>
            </a:r>
            <a:r>
              <a:rPr kumimoji="0" lang="vi-VN" sz="2400" b="1" i="0" u="none" strike="noStrike" kern="1200" cap="none" spc="0" normalizeH="0" baseline="0" noProof="0" dirty="0" smtClean="0">
                <a:ln>
                  <a:noFill/>
                </a:ln>
                <a:solidFill>
                  <a:srgbClr val="FF0000"/>
                </a:solidFill>
                <a:effectLst/>
                <a:uLnTx/>
                <a:uFillTx/>
                <a:latin typeface="Calibri" panose="020F0502020204030204" pitchFamily="34" charset="0"/>
                <a:ea typeface="+mn-ea"/>
                <a:cs typeface="Calibri" panose="020F0502020204030204" pitchFamily="34" charset="0"/>
              </a:rPr>
              <a:t> B</a:t>
            </a:r>
            <a:r>
              <a:rPr kumimoji="0" lang="en-US" sz="2400" b="1" i="0" u="none" strike="noStrike" kern="1200" cap="none" spc="0" normalizeH="0" baseline="0" noProof="0" dirty="0" smtClean="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400" b="1" i="0" u="none" strike="noStrike" kern="1200" cap="none" spc="0" normalizeH="0" baseline="0" noProof="0" dirty="0" err="1" smtClean="0">
                <a:ln>
                  <a:noFill/>
                </a:ln>
                <a:solidFill>
                  <a:srgbClr val="FF0000"/>
                </a:solidFill>
                <a:effectLst/>
                <a:uLnTx/>
                <a:uFillTx/>
                <a:latin typeface="Calibri" panose="020F0502020204030204" pitchFamily="34" charset="0"/>
                <a:ea typeface="+mn-ea"/>
                <a:cs typeface="Calibri" panose="020F0502020204030204" pitchFamily="34" charset="0"/>
              </a:rPr>
              <a:t>hoặc</a:t>
            </a:r>
            <a:r>
              <a:rPr kumimoji="0" lang="en-US" sz="2400" b="1" i="0" u="none" strike="noStrike" kern="1200" cap="none" spc="0" normalizeH="0" noProof="0" dirty="0" smtClean="0">
                <a:ln>
                  <a:noFill/>
                </a:ln>
                <a:solidFill>
                  <a:srgbClr val="FF0000"/>
                </a:solidFill>
                <a:effectLst/>
                <a:uLnTx/>
                <a:uFillTx/>
                <a:latin typeface="Calibri" panose="020F0502020204030204" pitchFamily="34" charset="0"/>
                <a:ea typeface="+mn-ea"/>
                <a:cs typeface="Calibri" panose="020F0502020204030204" pitchFamily="34" charset="0"/>
              </a:rPr>
              <a:t> A&gt;B</a:t>
            </a:r>
            <a:r>
              <a:rPr kumimoji="0" lang="vi-VN" sz="2400" b="1" i="0" u="none" strike="noStrike" kern="1200" cap="none" spc="0" normalizeH="0" baseline="0" noProof="0" dirty="0" smtClean="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Cây phát triển bình thường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 &lt; B: Cây chết</a:t>
            </a:r>
          </a:p>
        </p:txBody>
      </p:sp>
      <p:sp>
        <p:nvSpPr>
          <p:cNvPr id="16" name="Rectangle 15"/>
          <p:cNvSpPr/>
          <p:nvPr/>
        </p:nvSpPr>
        <p:spPr>
          <a:xfrm>
            <a:off x="358587" y="5093582"/>
            <a:ext cx="11246225" cy="1421928"/>
          </a:xfrm>
          <a:prstGeom prst="rect">
            <a:avLst/>
          </a:prstGeom>
        </p:spPr>
        <p:txBody>
          <a:bodyPr wrap="square">
            <a:spAutoFit/>
          </a:bodyPr>
          <a:lstStyle/>
          <a:p>
            <a:pPr marL="0" marR="0" lvl="0" indent="0" algn="just" defTabSz="457200" rtl="0" eaLnBrk="1" fontAlgn="auto" latinLnBrk="0" hangingPunct="1">
              <a:lnSpc>
                <a:spcPct val="120000"/>
              </a:lnSpc>
              <a:spcBef>
                <a:spcPts val="0"/>
              </a:spcBef>
              <a:spcAft>
                <a:spcPts val="0"/>
              </a:spcAft>
              <a:buClrTx/>
              <a:buSzTx/>
              <a:buFontTx/>
              <a:buNone/>
              <a:tabLst>
                <a:tab pos="180340" algn="l"/>
                <a:tab pos="540385" algn="l"/>
              </a:tabLst>
              <a:defRPr/>
            </a:pP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24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Cây </a:t>
            </a:r>
            <a:r>
              <a:rPr kumimoji="0" lang="vi-VN" sz="2400" b="1" i="0" u="none" strike="noStrike" kern="1200" cap="none" spc="0" normalizeH="0" baseline="0" noProof="0" dirty="0" smtClean="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c</a:t>
            </a:r>
            <a:r>
              <a:rPr kumimoji="0" lang="en-US" sz="2400" b="1" i="0" u="none" strike="noStrike" kern="1200" cap="none" spc="0" normalizeH="0" baseline="0" noProof="0" dirty="0" smtClean="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ầ</a:t>
            </a:r>
            <a:r>
              <a:rPr kumimoji="0" lang="vi-VN" sz="2400" b="1" i="0" u="none" strike="noStrike" kern="1200" cap="none" spc="0" normalizeH="0" baseline="0" noProof="0" dirty="0" smtClean="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n </a:t>
            </a:r>
            <a:r>
              <a:rPr kumimoji="0" lang="vi-VN" sz="24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nhiều nước vào các thời kì sinh trưởng mạnh như thời kì chuẩn bị ra hoa, đâm chồi, đẻ nhánh vì trong những thời kì này, cây cần tổng hợp đẩy đủ các chất dinh dưỡng cần thiết cho quá trình sinh trưởng.</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30793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5" grpId="0"/>
      <p:bldP spid="1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887019"/>
            <a:ext cx="10842812" cy="1421928"/>
          </a:xfrm>
          <a:prstGeom prst="rect">
            <a:avLst/>
          </a:prstGeom>
        </p:spPr>
        <p:txBody>
          <a:bodyPr wrap="square">
            <a:spAutoFit/>
          </a:bodyPr>
          <a:lstStyle/>
          <a:p>
            <a:pPr marL="0" marR="0" lvl="0" indent="0" algn="just" defTabSz="457200" rtl="0" eaLnBrk="1" fontAlgn="auto" latinLnBrk="0" hangingPunct="1">
              <a:lnSpc>
                <a:spcPct val="120000"/>
              </a:lnSpc>
              <a:spcBef>
                <a:spcPts val="0"/>
              </a:spcBef>
              <a:spcAft>
                <a:spcPts val="0"/>
              </a:spcAft>
              <a:buClrTx/>
              <a:buSzTx/>
              <a:buFontTx/>
              <a:buNone/>
              <a:tabLst>
                <a:tab pos="180340" algn="l"/>
                <a:tab pos="540385" algn="l"/>
              </a:tabLst>
              <a:defRPr/>
            </a:pPr>
            <a:r>
              <a:rPr lang="en-US"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a:t>
            </a:r>
            <a:r>
              <a:rPr kumimoji="0" lang="en-US" sz="2400" b="1" i="0" u="none" strike="noStrike" kern="1200" cap="none" spc="0" normalizeH="0" baseline="0" noProof="0" dirty="0" smtClean="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2400" b="1" i="0" u="none" strike="noStrike" kern="1200" cap="none" spc="0" normalizeH="0" baseline="0" noProof="0" dirty="0" smtClean="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Điểu gì sẽ xảy ra nếu:</a:t>
            </a:r>
            <a:endParaRPr kumimoji="0" lang="en-US" sz="2400" b="1" i="0" u="none" strike="noStrike" kern="1200" cap="none" spc="0" normalizeH="0" baseline="0" noProof="0" dirty="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200" marR="0" lvl="0" indent="-457200" algn="just" defTabSz="457200" rtl="0" eaLnBrk="1" fontAlgn="auto" latinLnBrk="0" hangingPunct="1">
              <a:lnSpc>
                <a:spcPct val="120000"/>
              </a:lnSpc>
              <a:spcBef>
                <a:spcPts val="0"/>
              </a:spcBef>
              <a:spcAft>
                <a:spcPts val="0"/>
              </a:spcAft>
              <a:buClrTx/>
              <a:buSzTx/>
              <a:buFontTx/>
              <a:buAutoNum type="alphaLcParenR"/>
              <a:tabLst>
                <a:tab pos="180340" algn="l"/>
                <a:tab pos="540385" algn="l"/>
              </a:tabLst>
              <a:defRPr/>
            </a:pPr>
            <a:r>
              <a:rPr kumimoji="0" lang="vi-VN" sz="2400" b="1" i="0" u="none" strike="noStrike" kern="1200" cap="none" spc="0" normalizeH="0" baseline="0" noProof="0" dirty="0" smtClean="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Bón phân không đủ</a:t>
            </a:r>
            <a:r>
              <a:rPr kumimoji="0" lang="en-US" sz="2400" b="1" i="0" u="none" strike="noStrike" kern="1200" cap="none" spc="0" normalizeH="0" baseline="0" noProof="0" dirty="0" smtClean="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0" marR="0" lvl="0" indent="0" algn="just" defTabSz="457200" rtl="0" eaLnBrk="1" fontAlgn="auto" latinLnBrk="0" hangingPunct="1">
              <a:lnSpc>
                <a:spcPct val="120000"/>
              </a:lnSpc>
              <a:spcBef>
                <a:spcPts val="0"/>
              </a:spcBef>
              <a:spcAft>
                <a:spcPts val="0"/>
              </a:spcAft>
              <a:buClrTx/>
              <a:buSzTx/>
              <a:buFontTx/>
              <a:buNone/>
              <a:tabLst>
                <a:tab pos="180340" algn="l"/>
                <a:tab pos="540385" algn="l"/>
              </a:tabLst>
              <a:defRPr/>
            </a:pPr>
            <a:r>
              <a:rPr kumimoji="0" lang="en-US" sz="2400" b="1" i="0" u="none" strike="noStrike" kern="1200" cap="none" spc="0" normalizeH="0" baseline="0" noProof="0" dirty="0" smtClean="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b) </a:t>
            </a:r>
            <a:r>
              <a:rPr kumimoji="0" lang="vi-VN" sz="2400" b="1" i="0" u="none" strike="noStrike" kern="1200" cap="none" spc="0" normalizeH="0" baseline="0" noProof="0" dirty="0" smtClean="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Bón phân quá nhi</a:t>
            </a:r>
            <a:r>
              <a:rPr kumimoji="0" lang="en-US" sz="2400" b="1" i="0" u="none" strike="noStrike" kern="1200" cap="none" spc="0" normalizeH="0" baseline="0" noProof="0" dirty="0" smtClean="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ề</a:t>
            </a:r>
            <a:r>
              <a:rPr kumimoji="0" lang="vi-VN" sz="2400" b="1" i="0" u="none" strike="noStrike" kern="1200" cap="none" spc="0" normalizeH="0" baseline="0" noProof="0" dirty="0" smtClean="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u</a:t>
            </a:r>
            <a:r>
              <a:rPr kumimoji="0" lang="en-US" sz="2400" b="1" i="0" u="none" strike="noStrike" kern="1200" cap="none" spc="0" normalizeH="0" baseline="0" noProof="0" dirty="0" smtClean="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p:cNvSpPr/>
          <p:nvPr/>
        </p:nvSpPr>
        <p:spPr>
          <a:xfrm>
            <a:off x="306430" y="2442914"/>
            <a:ext cx="10185289" cy="535531"/>
          </a:xfrm>
          <a:prstGeom prst="rect">
            <a:avLst/>
          </a:prstGeom>
        </p:spPr>
        <p:txBody>
          <a:bodyPr wrap="none">
            <a:spAutoFit/>
          </a:bodyPr>
          <a:lstStyle/>
          <a:p>
            <a:pPr marL="0" marR="0" lvl="0" indent="0" algn="just" defTabSz="457200" rtl="0" eaLnBrk="1" fontAlgn="auto" latinLnBrk="0" hangingPunct="1">
              <a:lnSpc>
                <a:spcPct val="120000"/>
              </a:lnSpc>
              <a:spcBef>
                <a:spcPts val="0"/>
              </a:spcBef>
              <a:spcAft>
                <a:spcPts val="0"/>
              </a:spcAft>
              <a:buClrTx/>
              <a:buSzTx/>
              <a:buFontTx/>
              <a:buNone/>
              <a:tabLst>
                <a:tab pos="180340" algn="l"/>
                <a:tab pos="540385" algn="l"/>
              </a:tabLst>
              <a:defRPr/>
            </a:pPr>
            <a:r>
              <a:rPr lang="en-US"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a:t>
            </a:r>
            <a:r>
              <a:rPr kumimoji="0" lang="vi-VN" sz="2400" b="1" i="0" u="none" strike="noStrike" kern="1200" cap="none" spc="0" normalizeH="0" baseline="0" noProof="0" dirty="0" smtClean="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Để </a:t>
            </a:r>
            <a:r>
              <a:rPr kumimoji="0" lang="vi-VN" sz="2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đảm bảo bón phân hợp lí cho cây </a:t>
            </a:r>
            <a:r>
              <a:rPr kumimoji="0" lang="vi-VN" sz="2400" b="1" i="0" u="none" strike="noStrike" kern="1200" cap="none" spc="0" normalizeH="0" baseline="0" noProof="0" dirty="0" smtClean="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a:t>
            </a:r>
            <a:r>
              <a:rPr lang="en-US" sz="2400" b="1" noProof="0" dirty="0" err="1" smtClean="0">
                <a:solidFill>
                  <a:prstClr val="black"/>
                </a:solidFill>
                <a:latin typeface="Calibri" panose="020F0502020204030204" pitchFamily="34" charset="0"/>
                <a:ea typeface="Times New Roman" panose="02020603050405020304" pitchFamily="18" charset="0"/>
                <a:cs typeface="Calibri" panose="020F0502020204030204" pitchFamily="34" charset="0"/>
              </a:rPr>
              <a:t>ồng</a:t>
            </a:r>
            <a:r>
              <a:rPr kumimoji="0" lang="vi-VN" sz="2400" b="1" i="0" u="none" strike="noStrike" kern="1200" cap="none" spc="0" normalizeH="0" baseline="0" noProof="0" dirty="0" smtClean="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2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cẩn phải tuân theo nguyên tắc gì?</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Rectangle 5"/>
          <p:cNvSpPr/>
          <p:nvPr/>
        </p:nvSpPr>
        <p:spPr>
          <a:xfrm>
            <a:off x="167738" y="4435769"/>
            <a:ext cx="11499045" cy="535531"/>
          </a:xfrm>
          <a:prstGeom prst="rect">
            <a:avLst/>
          </a:prstGeom>
        </p:spPr>
        <p:txBody>
          <a:bodyPr wrap="none">
            <a:spAutoFit/>
          </a:bodyPr>
          <a:lstStyle/>
          <a:p>
            <a:pPr marL="0" marR="0" lvl="0" indent="0" algn="just" defTabSz="457200" rtl="0" eaLnBrk="1" fontAlgn="auto" latinLnBrk="0" hangingPunct="1">
              <a:lnSpc>
                <a:spcPct val="120000"/>
              </a:lnSpc>
              <a:spcBef>
                <a:spcPts val="0"/>
              </a:spcBef>
              <a:spcAft>
                <a:spcPts val="0"/>
              </a:spcAft>
              <a:buClrTx/>
              <a:buSzTx/>
              <a:buFontTx/>
              <a:buNone/>
              <a:tabLst>
                <a:tab pos="180340" algn="l"/>
                <a:tab pos="540385" algn="l"/>
              </a:tabLst>
              <a:defRPr/>
            </a:pPr>
            <a:r>
              <a:rPr lang="en-US" sz="2400" b="1" dirty="0">
                <a:solidFill>
                  <a:prstClr val="black"/>
                </a:solidFill>
                <a:latin typeface="Calibri" panose="020F0502020204030204" pitchFamily="34" charset="0"/>
                <a:ea typeface="Times New Roman" panose="02020603050405020304" pitchFamily="18" charset="0"/>
                <a:cs typeface="Calibri" panose="020F0502020204030204" pitchFamily="34" charset="0"/>
              </a:rPr>
              <a:t>?</a:t>
            </a:r>
            <a:r>
              <a:rPr kumimoji="0" lang="vi-VN" sz="2400" b="1" i="0" u="none" strike="noStrike" kern="1200" cap="none" spc="0" normalizeH="0" baseline="0" noProof="0" dirty="0" smtClean="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Nếu </a:t>
            </a:r>
            <a:r>
              <a:rPr kumimoji="0" lang="vi-VN" sz="2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tưới nước và bón phân không hợp lí </a:t>
            </a:r>
            <a:r>
              <a:rPr kumimoji="0" lang="vi-VN" sz="2400" b="1" i="0" u="none" strike="noStrike" kern="1200" cap="none" spc="0" normalizeH="0" baseline="0" noProof="0" dirty="0" smtClean="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ẽ</a:t>
            </a:r>
            <a:r>
              <a:rPr kumimoji="0" lang="vi-VN" sz="2400" b="1" i="0" u="none" strike="noStrike" kern="1200" cap="none" spc="0" normalizeH="0" baseline="0" noProof="0" dirty="0" smtClean="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2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dẫn đến những hậu quả gì cho cây </a:t>
            </a:r>
            <a:r>
              <a:rPr kumimoji="0" lang="vi-VN" sz="2400" b="1" i="0" u="none" strike="noStrike" kern="1200" cap="none" spc="0" normalizeH="0" baseline="0" noProof="0" dirty="0" smtClean="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a:t>
            </a:r>
            <a:r>
              <a:rPr kumimoji="0" lang="en-US" sz="2400" b="1" i="0" u="none" strike="noStrike" kern="1200" cap="none" spc="0" normalizeH="0" baseline="0" noProof="0" dirty="0" smtClean="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ồ</a:t>
            </a:r>
            <a:r>
              <a:rPr kumimoji="0" lang="vi-VN" sz="2400" b="1" i="0" u="none" strike="noStrike" kern="1200" cap="none" spc="0" normalizeH="0" baseline="0" noProof="0" dirty="0" smtClean="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ng</a:t>
            </a:r>
            <a:r>
              <a:rPr kumimoji="0" lang="vi-VN" sz="2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Rectangle 6"/>
          <p:cNvSpPr/>
          <p:nvPr/>
        </p:nvSpPr>
        <p:spPr>
          <a:xfrm>
            <a:off x="3095897" y="1368688"/>
            <a:ext cx="9096103" cy="461665"/>
          </a:xfrm>
          <a:prstGeom prst="rect">
            <a:avLst/>
          </a:prstGeom>
        </p:spPr>
        <p:txBody>
          <a:bodyPr wrap="square">
            <a:spAutoFit/>
          </a:bodyPr>
          <a:lstStyle/>
          <a:p>
            <a:pPr marL="0" marR="0" lvl="0" indent="0" algn="just" defTabSz="457200" rtl="0" eaLnBrk="1" fontAlgn="auto" latinLnBrk="0" hangingPunct="1">
              <a:lnSpc>
                <a:spcPct val="120000"/>
              </a:lnSpc>
              <a:spcBef>
                <a:spcPts val="0"/>
              </a:spcBef>
              <a:spcAft>
                <a:spcPts val="0"/>
              </a:spcAft>
              <a:buClrTx/>
              <a:buSzTx/>
              <a:buFontTx/>
              <a:buNone/>
              <a:tabLst>
                <a:tab pos="180340" algn="l"/>
                <a:tab pos="540385" algn="l"/>
              </a:tabLst>
              <a:defRPr/>
            </a:pPr>
            <a:r>
              <a:rPr kumimoji="0" lang="vi-VN" sz="20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Cây sẽ thiếu chất dinh dưỡng làm chậm quá trình </a:t>
            </a:r>
            <a:r>
              <a:rPr kumimoji="0" lang="en-US" sz="2000" b="1" i="0" u="none" strike="noStrike" kern="1200" cap="none" spc="0" normalizeH="0" baseline="0" noProof="0" dirty="0" err="1" smtClean="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sinh</a:t>
            </a:r>
            <a:r>
              <a:rPr kumimoji="0" lang="en-US" sz="2000" b="1" i="0" u="none" strike="noStrike" kern="1200" cap="none" spc="0" normalizeH="0" baseline="0" noProof="0" dirty="0" smtClean="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000" b="1" i="0" u="none" strike="noStrike" kern="1200" cap="none" spc="0" normalizeH="0" baseline="0" noProof="0" dirty="0" err="1" smtClean="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trưởng</a:t>
            </a:r>
            <a:r>
              <a:rPr kumimoji="0" lang="en-US" sz="2000" b="1" i="0" u="none" strike="noStrike" kern="1200" cap="none" spc="0" normalizeH="0" baseline="0" noProof="0" dirty="0" smtClean="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2000" b="1" i="0" u="none" strike="noStrike" kern="1200" cap="none" spc="0" normalizeH="0" baseline="0" noProof="0" dirty="0" smtClean="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và </a:t>
            </a:r>
            <a:r>
              <a:rPr kumimoji="0" lang="vi-VN" sz="20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phát triển của cây.</a:t>
            </a:r>
            <a:endPar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Rectangle 7"/>
          <p:cNvSpPr/>
          <p:nvPr/>
        </p:nvSpPr>
        <p:spPr>
          <a:xfrm>
            <a:off x="3520679" y="1780577"/>
            <a:ext cx="7023269" cy="4001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Cây sẽ không hấp thụ được nước-&gt; cây chết, gây </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ô</a:t>
            </a:r>
            <a:r>
              <a:rPr kumimoji="0" lang="vi-VN" sz="2000" b="1" i="0" u="none" strike="noStrike" kern="1200" cap="none" spc="0" normalizeH="0" baseline="0" noProof="0" dirty="0" smtClean="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20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nhiễm </a:t>
            </a:r>
            <a:r>
              <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MT. </a:t>
            </a:r>
            <a:endParaRPr kumimoji="0" lang="en-US" sz="2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9" name="Rectangle 8"/>
          <p:cNvSpPr/>
          <p:nvPr/>
        </p:nvSpPr>
        <p:spPr>
          <a:xfrm>
            <a:off x="121919" y="2996609"/>
            <a:ext cx="11347269" cy="1421928"/>
          </a:xfrm>
          <a:prstGeom prst="rect">
            <a:avLst/>
          </a:prstGeom>
        </p:spPr>
        <p:txBody>
          <a:bodyPr wrap="square">
            <a:spAutoFit/>
          </a:bodyPr>
          <a:lstStyle/>
          <a:p>
            <a:pPr marL="0" marR="0" lvl="0" indent="0" algn="just" defTabSz="457200" rtl="0" eaLnBrk="1" fontAlgn="auto" latinLnBrk="0" hangingPunct="1">
              <a:lnSpc>
                <a:spcPct val="120000"/>
              </a:lnSpc>
              <a:spcBef>
                <a:spcPts val="0"/>
              </a:spcBef>
              <a:spcAft>
                <a:spcPts val="0"/>
              </a:spcAft>
              <a:buClrTx/>
              <a:buSzTx/>
              <a:buFontTx/>
              <a:buNone/>
              <a:tabLst>
                <a:tab pos="180340" algn="l"/>
                <a:tab pos="540385" algn="l"/>
              </a:tabLst>
              <a:defRPr/>
            </a:pPr>
            <a:r>
              <a:rPr kumimoji="0" lang="vi-VN" sz="24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Các nguyên tắc khi bón phân: đúng loại, đúng liểu lượng và thành phần dinh dưỡng, đúng nhu cầu của giống và loài cây, đúng lúc và phù hợp với điều kiện đất đai cũng như thời tiết, mùa vụ.</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p:cNvSpPr/>
          <p:nvPr/>
        </p:nvSpPr>
        <p:spPr>
          <a:xfrm>
            <a:off x="0" y="5005822"/>
            <a:ext cx="11547566" cy="1865126"/>
          </a:xfrm>
          <a:prstGeom prst="rect">
            <a:avLst/>
          </a:prstGeom>
        </p:spPr>
        <p:txBody>
          <a:bodyPr wrap="square">
            <a:spAutoFit/>
          </a:bodyPr>
          <a:lstStyle/>
          <a:p>
            <a:pPr marL="0" marR="0" lvl="0" indent="0" algn="just" defTabSz="457200" rtl="0" eaLnBrk="1" fontAlgn="auto" latinLnBrk="0" hangingPunct="1">
              <a:lnSpc>
                <a:spcPct val="120000"/>
              </a:lnSpc>
              <a:spcBef>
                <a:spcPts val="0"/>
              </a:spcBef>
              <a:spcAft>
                <a:spcPts val="0"/>
              </a:spcAft>
              <a:buClrTx/>
              <a:buSzTx/>
              <a:buFontTx/>
              <a:buNone/>
              <a:tabLst>
                <a:tab pos="180340" algn="l"/>
                <a:tab pos="540385" algn="l"/>
              </a:tabLst>
              <a:defRPr/>
            </a:pPr>
            <a:r>
              <a:rPr kumimoji="0" lang="vi-VN" sz="24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Nếu bị thiếu nước và chất dinh dưỡng dẫn đến cây không sinh trưởng và phát triển tốt, giảm năng suất, héo và có thể chết.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457200" rtl="0" eaLnBrk="1" fontAlgn="auto" latinLnBrk="0" hangingPunct="1">
              <a:lnSpc>
                <a:spcPct val="120000"/>
              </a:lnSpc>
              <a:spcBef>
                <a:spcPts val="0"/>
              </a:spcBef>
              <a:spcAft>
                <a:spcPts val="0"/>
              </a:spcAft>
              <a:buClrTx/>
              <a:buSzTx/>
              <a:buFontTx/>
              <a:buNone/>
              <a:tabLst>
                <a:tab pos="180340" algn="l"/>
                <a:tab pos="540385" algn="l"/>
              </a:tabLst>
              <a:defRPr/>
            </a:pPr>
            <a:r>
              <a:rPr kumimoji="0" lang="vi-VN" sz="24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Nếu thừa nước và chất dinh dưỡng có thể gây ngập úng, cây không hút được nước -&gt; cây chết.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0180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6008" y="624104"/>
            <a:ext cx="10081606" cy="504049"/>
          </a:xfrm>
          <a:prstGeom prst="rect">
            <a:avLst/>
          </a:prstGeom>
        </p:spPr>
        <p:txBody>
          <a:bodyPr wrap="none">
            <a:spAutoFit/>
          </a:bodyPr>
          <a:lstStyle/>
          <a:p>
            <a:pPr marL="0" marR="0" lvl="0" indent="0" algn="just" defTabSz="457200" rtl="0" eaLnBrk="1" fontAlgn="auto" latinLnBrk="0" hangingPunct="1">
              <a:lnSpc>
                <a:spcPct val="120000"/>
              </a:lnSpc>
              <a:spcBef>
                <a:spcPts val="0"/>
              </a:spcBef>
              <a:spcAft>
                <a:spcPts val="0"/>
              </a:spcAft>
              <a:buClrTx/>
              <a:buSzTx/>
              <a:buFontTx/>
              <a:buNone/>
              <a:tabLst>
                <a:tab pos="180340" algn="l"/>
                <a:tab pos="540385" algn="l"/>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Tại</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sao</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người</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ta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thường</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khoét</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lỗ</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bên</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dưới</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đáy</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các</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chậu</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dùng</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để</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trổng</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cây</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2"/>
          <a:stretch>
            <a:fillRect/>
          </a:stretch>
        </p:blipFill>
        <p:spPr>
          <a:xfrm>
            <a:off x="4676503" y="1306285"/>
            <a:ext cx="7393576" cy="5264332"/>
          </a:xfrm>
          <a:prstGeom prst="rect">
            <a:avLst/>
          </a:prstGeom>
        </p:spPr>
      </p:pic>
      <p:sp>
        <p:nvSpPr>
          <p:cNvPr id="6" name="Rectangle 5"/>
          <p:cNvSpPr/>
          <p:nvPr/>
        </p:nvSpPr>
        <p:spPr>
          <a:xfrm>
            <a:off x="0" y="1927922"/>
            <a:ext cx="4441371" cy="2751522"/>
          </a:xfrm>
          <a:prstGeom prst="rect">
            <a:avLst/>
          </a:prstGeom>
        </p:spPr>
        <p:txBody>
          <a:bodyPr wrap="square">
            <a:spAutoFit/>
          </a:bodyPr>
          <a:lstStyle/>
          <a:p>
            <a:pPr marL="0" marR="0" lvl="0" indent="0" algn="just" defTabSz="457200" rtl="0" eaLnBrk="1" fontAlgn="auto" latinLnBrk="0" hangingPunct="1">
              <a:lnSpc>
                <a:spcPct val="120000"/>
              </a:lnSpc>
              <a:spcBef>
                <a:spcPts val="0"/>
              </a:spcBef>
              <a:spcAft>
                <a:spcPts val="0"/>
              </a:spcAft>
              <a:buClrTx/>
              <a:buSzTx/>
              <a:buFontTx/>
              <a:buNone/>
              <a:tabLst>
                <a:tab pos="180340" algn="l"/>
                <a:tab pos="540385" algn="l"/>
              </a:tabLst>
              <a:defRPr/>
            </a:pP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Người</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ta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thường</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khoét</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lỗ</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bên</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dưới</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đáy</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các</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chậu</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dùng</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để</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1200" cap="none" spc="0" normalizeH="0" baseline="0" noProof="0" dirty="0" err="1" smtClean="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trồng</a:t>
            </a:r>
            <a:r>
              <a:rPr kumimoji="0" lang="en-US" sz="2400" b="1" i="0" u="none" strike="noStrike" kern="1200" cap="none" spc="0" normalizeH="0" baseline="0" noProof="0" dirty="0" smtClean="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cây</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giúp</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thoát</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bớt</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lượng</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nước</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dư</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thừa</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mà</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đất</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không</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giữ</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được</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tránh</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gây</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ngập</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úng</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rễ</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và</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làm</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chết</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400" b="1" i="0" u="none" strike="noStrike" kern="1200" cap="none" spc="0" normalizeH="0" baseline="0" noProof="0" dirty="0" err="1">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cây</a:t>
            </a:r>
            <a:r>
              <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24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5631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BB9E"/>
        </a:solidFill>
        <a:effectLst/>
      </p:bgPr>
    </p:bg>
    <p:spTree>
      <p:nvGrpSpPr>
        <p:cNvPr id="1" name=""/>
        <p:cNvGrpSpPr/>
        <p:nvPr/>
      </p:nvGrpSpPr>
      <p:grpSpPr>
        <a:xfrm>
          <a:off x="0" y="0"/>
          <a:ext cx="0" cy="0"/>
          <a:chOff x="0" y="0"/>
          <a:chExt cx="0" cy="0"/>
        </a:xfrm>
      </p:grpSpPr>
      <p:pic>
        <p:nvPicPr>
          <p:cNvPr id="5" name="Content Placeholder 4" descr="Shape&#10;&#10;Description automatically generated with medium confidence">
            <a:extLst>
              <a:ext uri="{FF2B5EF4-FFF2-40B4-BE49-F238E27FC236}">
                <a16:creationId xmlns:a16="http://schemas.microsoft.com/office/drawing/2014/main" id="{FEACF5D9-CA6B-B9F7-4C61-EEA671CE903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8005"/>
          <a:stretch/>
        </p:blipFill>
        <p:spPr>
          <a:xfrm>
            <a:off x="691116" y="879328"/>
            <a:ext cx="3320533" cy="3054719"/>
          </a:xfrm>
          <a:prstGeom prst="rect">
            <a:avLst/>
          </a:prstGeom>
          <a:ln>
            <a:noFill/>
          </a:ln>
          <a:effectLst>
            <a:softEdge rad="112500"/>
          </a:effectLst>
        </p:spPr>
      </p:pic>
      <p:pic>
        <p:nvPicPr>
          <p:cNvPr id="2052" name="Picture 4" descr="Free Vector | Cycle of growth of tomato plant illustration">
            <a:extLst>
              <a:ext uri="{FF2B5EF4-FFF2-40B4-BE49-F238E27FC236}">
                <a16:creationId xmlns:a16="http://schemas.microsoft.com/office/drawing/2014/main" id="{E2232F8E-B900-FD39-EE59-70123B5419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9088" y="0"/>
            <a:ext cx="7962912" cy="40704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D8605BE-77C0-2743-0565-E3FACDBDCE8A}"/>
              </a:ext>
            </a:extLst>
          </p:cNvPr>
          <p:cNvSpPr txBox="1"/>
          <p:nvPr/>
        </p:nvSpPr>
        <p:spPr>
          <a:xfrm>
            <a:off x="5020776" y="4022284"/>
            <a:ext cx="637953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Calibri" panose="020F0502020204030204"/>
                <a:ea typeface="+mn-ea"/>
                <a:cs typeface="+mn-cs"/>
              </a:rPr>
              <a:t>Hình. Các giai đoạn sinh trưởng và phát triển ở cây cà chua</a:t>
            </a:r>
          </a:p>
        </p:txBody>
      </p:sp>
      <p:sp>
        <p:nvSpPr>
          <p:cNvPr id="2" name="Title 1">
            <a:extLst>
              <a:ext uri="{FF2B5EF4-FFF2-40B4-BE49-F238E27FC236}">
                <a16:creationId xmlns:a16="http://schemas.microsoft.com/office/drawing/2014/main" id="{48A54276-7763-7894-6C16-C9D87E9209A5}"/>
              </a:ext>
            </a:extLst>
          </p:cNvPr>
          <p:cNvSpPr>
            <a:spLocks noGrp="1"/>
          </p:cNvSpPr>
          <p:nvPr>
            <p:ph type="title"/>
          </p:nvPr>
        </p:nvSpPr>
        <p:spPr>
          <a:xfrm>
            <a:off x="1841863" y="5124142"/>
            <a:ext cx="10350137" cy="1325563"/>
          </a:xfrm>
          <a:solidFill>
            <a:srgbClr val="FF7373"/>
          </a:solidFill>
          <a:effectLst>
            <a:softEdge rad="31750"/>
          </a:effectLst>
        </p:spPr>
        <p:txBody>
          <a:bodyPr>
            <a:normAutofit fontScale="90000"/>
          </a:bodyPr>
          <a:lstStyle/>
          <a:p>
            <a:pPr>
              <a:lnSpc>
                <a:spcPct val="150000"/>
              </a:lnSpc>
            </a:pPr>
            <a:r>
              <a:rPr lang="en-US" sz="2400" dirty="0">
                <a:solidFill>
                  <a:schemeClr val="bg1"/>
                </a:solidFill>
                <a:latin typeface="Calibri "/>
              </a:rPr>
              <a:t>- Theo </a:t>
            </a:r>
            <a:r>
              <a:rPr lang="en-US" sz="2400" dirty="0" err="1">
                <a:solidFill>
                  <a:schemeClr val="bg1"/>
                </a:solidFill>
                <a:latin typeface="Calibri "/>
              </a:rPr>
              <a:t>em</a:t>
            </a:r>
            <a:r>
              <a:rPr lang="en-US" sz="2400" dirty="0">
                <a:solidFill>
                  <a:schemeClr val="bg1"/>
                </a:solidFill>
                <a:latin typeface="Calibri "/>
              </a:rPr>
              <a:t>, </a:t>
            </a:r>
            <a:r>
              <a:rPr lang="en-US" sz="2400" dirty="0" err="1">
                <a:solidFill>
                  <a:schemeClr val="bg1"/>
                </a:solidFill>
                <a:latin typeface="Calibri "/>
              </a:rPr>
              <a:t>nhu</a:t>
            </a:r>
            <a:r>
              <a:rPr lang="en-US" sz="2400" dirty="0">
                <a:solidFill>
                  <a:schemeClr val="bg1"/>
                </a:solidFill>
                <a:latin typeface="Calibri "/>
              </a:rPr>
              <a:t> </a:t>
            </a:r>
            <a:r>
              <a:rPr lang="en-US" sz="2400" dirty="0" err="1">
                <a:solidFill>
                  <a:schemeClr val="bg1"/>
                </a:solidFill>
                <a:latin typeface="Calibri "/>
              </a:rPr>
              <a:t>cầu</a:t>
            </a:r>
            <a:r>
              <a:rPr lang="en-US" sz="2400" dirty="0">
                <a:solidFill>
                  <a:schemeClr val="bg1"/>
                </a:solidFill>
                <a:latin typeface="Calibri "/>
              </a:rPr>
              <a:t> </a:t>
            </a:r>
            <a:r>
              <a:rPr lang="en-US" sz="2400" dirty="0" err="1">
                <a:solidFill>
                  <a:schemeClr val="bg1"/>
                </a:solidFill>
                <a:latin typeface="Calibri "/>
              </a:rPr>
              <a:t>nước</a:t>
            </a:r>
            <a:r>
              <a:rPr lang="en-US" sz="2400" dirty="0">
                <a:solidFill>
                  <a:schemeClr val="bg1"/>
                </a:solidFill>
                <a:latin typeface="Calibri "/>
              </a:rPr>
              <a:t> ở </a:t>
            </a:r>
            <a:r>
              <a:rPr lang="en-US" sz="2400" dirty="0" err="1">
                <a:solidFill>
                  <a:schemeClr val="bg1"/>
                </a:solidFill>
                <a:latin typeface="Calibri "/>
              </a:rPr>
              <a:t>các</a:t>
            </a:r>
            <a:r>
              <a:rPr lang="en-US" sz="2400" dirty="0">
                <a:solidFill>
                  <a:schemeClr val="bg1"/>
                </a:solidFill>
                <a:latin typeface="Calibri "/>
              </a:rPr>
              <a:t> </a:t>
            </a:r>
            <a:r>
              <a:rPr lang="en-US" sz="2400" dirty="0" err="1">
                <a:solidFill>
                  <a:schemeClr val="bg1"/>
                </a:solidFill>
                <a:latin typeface="Calibri "/>
              </a:rPr>
              <a:t>giai</a:t>
            </a:r>
            <a:r>
              <a:rPr lang="en-US" sz="2400" dirty="0">
                <a:solidFill>
                  <a:schemeClr val="bg1"/>
                </a:solidFill>
                <a:latin typeface="Calibri "/>
              </a:rPr>
              <a:t> </a:t>
            </a:r>
            <a:r>
              <a:rPr lang="en-US" sz="2400" dirty="0" err="1">
                <a:solidFill>
                  <a:schemeClr val="bg1"/>
                </a:solidFill>
                <a:latin typeface="Calibri "/>
              </a:rPr>
              <a:t>đoạn</a:t>
            </a:r>
            <a:r>
              <a:rPr lang="en-US" sz="2400" dirty="0">
                <a:solidFill>
                  <a:schemeClr val="bg1"/>
                </a:solidFill>
                <a:latin typeface="Calibri "/>
              </a:rPr>
              <a:t> </a:t>
            </a:r>
            <a:r>
              <a:rPr lang="en-US" sz="2400" dirty="0" err="1">
                <a:solidFill>
                  <a:schemeClr val="bg1"/>
                </a:solidFill>
                <a:latin typeface="Calibri "/>
              </a:rPr>
              <a:t>trên</a:t>
            </a:r>
            <a:r>
              <a:rPr lang="en-US" sz="2400" dirty="0">
                <a:solidFill>
                  <a:schemeClr val="bg1"/>
                </a:solidFill>
                <a:latin typeface="Calibri "/>
              </a:rPr>
              <a:t> </a:t>
            </a:r>
            <a:r>
              <a:rPr lang="en-US" sz="2400" dirty="0" err="1">
                <a:solidFill>
                  <a:schemeClr val="bg1"/>
                </a:solidFill>
                <a:latin typeface="Calibri "/>
              </a:rPr>
              <a:t>là</a:t>
            </a:r>
            <a:r>
              <a:rPr lang="en-US" sz="2400" dirty="0">
                <a:solidFill>
                  <a:schemeClr val="bg1"/>
                </a:solidFill>
                <a:latin typeface="Calibri "/>
              </a:rPr>
              <a:t> </a:t>
            </a:r>
            <a:r>
              <a:rPr lang="en-US" sz="2400" dirty="0" err="1">
                <a:solidFill>
                  <a:schemeClr val="bg1"/>
                </a:solidFill>
                <a:latin typeface="Calibri "/>
              </a:rPr>
              <a:t>như</a:t>
            </a:r>
            <a:r>
              <a:rPr lang="en-US" sz="2400" dirty="0">
                <a:solidFill>
                  <a:schemeClr val="bg1"/>
                </a:solidFill>
                <a:latin typeface="Calibri "/>
              </a:rPr>
              <a:t> </a:t>
            </a:r>
            <a:r>
              <a:rPr lang="en-US" sz="2400" dirty="0" err="1">
                <a:solidFill>
                  <a:schemeClr val="bg1"/>
                </a:solidFill>
                <a:latin typeface="Calibri "/>
              </a:rPr>
              <a:t>nhau</a:t>
            </a:r>
            <a:r>
              <a:rPr lang="en-US" sz="2400" dirty="0">
                <a:solidFill>
                  <a:schemeClr val="bg1"/>
                </a:solidFill>
                <a:latin typeface="Calibri "/>
              </a:rPr>
              <a:t> hay </a:t>
            </a:r>
            <a:r>
              <a:rPr lang="en-US" sz="2400" dirty="0" err="1">
                <a:solidFill>
                  <a:schemeClr val="bg1"/>
                </a:solidFill>
                <a:latin typeface="Calibri "/>
              </a:rPr>
              <a:t>khác</a:t>
            </a:r>
            <a:r>
              <a:rPr lang="en-US" sz="2400" dirty="0">
                <a:solidFill>
                  <a:schemeClr val="bg1"/>
                </a:solidFill>
                <a:latin typeface="Calibri "/>
              </a:rPr>
              <a:t> </a:t>
            </a:r>
            <a:r>
              <a:rPr lang="en-US" sz="2400" dirty="0" err="1">
                <a:solidFill>
                  <a:schemeClr val="bg1"/>
                </a:solidFill>
                <a:latin typeface="Calibri "/>
              </a:rPr>
              <a:t>nhau</a:t>
            </a:r>
            <a:r>
              <a:rPr lang="en-US" sz="2400" dirty="0">
                <a:solidFill>
                  <a:schemeClr val="bg1"/>
                </a:solidFill>
                <a:latin typeface="Calibri "/>
              </a:rPr>
              <a:t>?</a:t>
            </a:r>
            <a:br>
              <a:rPr lang="en-US" sz="2400" dirty="0">
                <a:solidFill>
                  <a:schemeClr val="bg1"/>
                </a:solidFill>
                <a:latin typeface="Calibri "/>
              </a:rPr>
            </a:br>
            <a:r>
              <a:rPr lang="en-US" sz="2400" dirty="0">
                <a:solidFill>
                  <a:schemeClr val="bg1"/>
                </a:solidFill>
                <a:latin typeface="Calibri "/>
              </a:rPr>
              <a:t>- </a:t>
            </a:r>
            <a:r>
              <a:rPr lang="en-US" sz="2400" dirty="0" err="1">
                <a:solidFill>
                  <a:schemeClr val="bg1"/>
                </a:solidFill>
                <a:latin typeface="Calibri "/>
              </a:rPr>
              <a:t>Giai</a:t>
            </a:r>
            <a:r>
              <a:rPr lang="en-US" sz="2400" dirty="0">
                <a:solidFill>
                  <a:schemeClr val="bg1"/>
                </a:solidFill>
                <a:latin typeface="Calibri "/>
              </a:rPr>
              <a:t> </a:t>
            </a:r>
            <a:r>
              <a:rPr lang="en-US" sz="2400" dirty="0" err="1">
                <a:solidFill>
                  <a:schemeClr val="bg1"/>
                </a:solidFill>
                <a:latin typeface="Calibri "/>
              </a:rPr>
              <a:t>đoạn</a:t>
            </a:r>
            <a:r>
              <a:rPr lang="en-US" sz="2400" dirty="0">
                <a:solidFill>
                  <a:schemeClr val="bg1"/>
                </a:solidFill>
                <a:latin typeface="Calibri "/>
              </a:rPr>
              <a:t> </a:t>
            </a:r>
            <a:r>
              <a:rPr lang="en-US" sz="2400" dirty="0" err="1">
                <a:solidFill>
                  <a:schemeClr val="bg1"/>
                </a:solidFill>
                <a:latin typeface="Calibri "/>
              </a:rPr>
              <a:t>nào</a:t>
            </a:r>
            <a:r>
              <a:rPr lang="en-US" sz="2400" dirty="0">
                <a:solidFill>
                  <a:schemeClr val="bg1"/>
                </a:solidFill>
                <a:latin typeface="Calibri "/>
              </a:rPr>
              <a:t> </a:t>
            </a:r>
            <a:r>
              <a:rPr lang="en-US" sz="2400" dirty="0" err="1">
                <a:solidFill>
                  <a:schemeClr val="bg1"/>
                </a:solidFill>
                <a:latin typeface="Calibri "/>
              </a:rPr>
              <a:t>cần</a:t>
            </a:r>
            <a:r>
              <a:rPr lang="en-US" sz="2400" dirty="0">
                <a:solidFill>
                  <a:schemeClr val="bg1"/>
                </a:solidFill>
                <a:latin typeface="Calibri "/>
              </a:rPr>
              <a:t> </a:t>
            </a:r>
            <a:r>
              <a:rPr lang="en-US" sz="2400" dirty="0" err="1">
                <a:solidFill>
                  <a:schemeClr val="bg1"/>
                </a:solidFill>
                <a:latin typeface="Calibri "/>
              </a:rPr>
              <a:t>nhiều</a:t>
            </a:r>
            <a:r>
              <a:rPr lang="en-US" sz="2400" dirty="0">
                <a:solidFill>
                  <a:schemeClr val="bg1"/>
                </a:solidFill>
                <a:latin typeface="Calibri "/>
              </a:rPr>
              <a:t> </a:t>
            </a:r>
            <a:r>
              <a:rPr lang="en-US" sz="2400" dirty="0" err="1">
                <a:solidFill>
                  <a:schemeClr val="bg1"/>
                </a:solidFill>
                <a:latin typeface="Calibri "/>
              </a:rPr>
              <a:t>nước</a:t>
            </a:r>
            <a:r>
              <a:rPr lang="en-US" sz="2400" dirty="0">
                <a:solidFill>
                  <a:schemeClr val="bg1"/>
                </a:solidFill>
                <a:latin typeface="Calibri "/>
              </a:rPr>
              <a:t>, </a:t>
            </a:r>
            <a:r>
              <a:rPr lang="en-US" sz="2400" dirty="0" err="1">
                <a:solidFill>
                  <a:schemeClr val="bg1"/>
                </a:solidFill>
                <a:latin typeface="Calibri "/>
              </a:rPr>
              <a:t>ít</a:t>
            </a:r>
            <a:r>
              <a:rPr lang="en-US" sz="2400" dirty="0">
                <a:solidFill>
                  <a:schemeClr val="bg1"/>
                </a:solidFill>
                <a:latin typeface="Calibri "/>
              </a:rPr>
              <a:t> </a:t>
            </a:r>
            <a:r>
              <a:rPr lang="en-US" sz="2400" dirty="0" err="1">
                <a:solidFill>
                  <a:schemeClr val="bg1"/>
                </a:solidFill>
                <a:latin typeface="Calibri "/>
              </a:rPr>
              <a:t>nước</a:t>
            </a:r>
            <a:r>
              <a:rPr lang="en-US" sz="2400" dirty="0">
                <a:solidFill>
                  <a:schemeClr val="bg1"/>
                </a:solidFill>
                <a:latin typeface="Calibri "/>
              </a:rPr>
              <a:t> </a:t>
            </a:r>
            <a:r>
              <a:rPr lang="en-US" sz="2400" dirty="0" err="1">
                <a:solidFill>
                  <a:schemeClr val="bg1"/>
                </a:solidFill>
                <a:latin typeface="Calibri "/>
              </a:rPr>
              <a:t>nhất</a:t>
            </a:r>
            <a:r>
              <a:rPr lang="en-US" sz="2400" dirty="0">
                <a:solidFill>
                  <a:schemeClr val="bg1"/>
                </a:solidFill>
                <a:latin typeface="Calibri "/>
              </a:rPr>
              <a:t>? </a:t>
            </a:r>
            <a:r>
              <a:rPr lang="en-US" sz="2400" dirty="0" err="1">
                <a:solidFill>
                  <a:schemeClr val="bg1"/>
                </a:solidFill>
                <a:latin typeface="Calibri "/>
              </a:rPr>
              <a:t>Vì</a:t>
            </a:r>
            <a:r>
              <a:rPr lang="en-US" sz="2400" dirty="0">
                <a:solidFill>
                  <a:schemeClr val="bg1"/>
                </a:solidFill>
                <a:latin typeface="Calibri "/>
              </a:rPr>
              <a:t> </a:t>
            </a:r>
            <a:r>
              <a:rPr lang="en-US" sz="2400" dirty="0" err="1">
                <a:solidFill>
                  <a:schemeClr val="bg1"/>
                </a:solidFill>
                <a:latin typeface="Calibri "/>
              </a:rPr>
              <a:t>sao</a:t>
            </a:r>
            <a:r>
              <a:rPr lang="en-US" sz="2400" dirty="0">
                <a:solidFill>
                  <a:schemeClr val="bg1"/>
                </a:solidFill>
                <a:latin typeface="Calibri "/>
              </a:rPr>
              <a:t>?</a:t>
            </a:r>
          </a:p>
        </p:txBody>
      </p:sp>
    </p:spTree>
    <p:extLst>
      <p:ext uri="{BB962C8B-B14F-4D97-AF65-F5344CB8AC3E}">
        <p14:creationId xmlns:p14="http://schemas.microsoft.com/office/powerpoint/2010/main" val="60106069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A824A-59FC-3F84-1806-AE68E5B3153D}"/>
              </a:ext>
            </a:extLst>
          </p:cNvPr>
          <p:cNvSpPr>
            <a:spLocks noGrp="1"/>
          </p:cNvSpPr>
          <p:nvPr>
            <p:ph type="title"/>
          </p:nvPr>
        </p:nvSpPr>
        <p:spPr/>
        <p:txBody>
          <a:bodyPr/>
          <a:lstStyle/>
          <a:p>
            <a:endParaRPr lang="en-US"/>
          </a:p>
        </p:txBody>
      </p:sp>
      <p:sp>
        <p:nvSpPr>
          <p:cNvPr id="5" name="Content Placeholder 4">
            <a:extLst>
              <a:ext uri="{FF2B5EF4-FFF2-40B4-BE49-F238E27FC236}">
                <a16:creationId xmlns:a16="http://schemas.microsoft.com/office/drawing/2014/main" id="{2BFD139B-9218-1760-3536-7B29F30806C1}"/>
              </a:ext>
            </a:extLst>
          </p:cNvPr>
          <p:cNvSpPr>
            <a:spLocks noGrp="1"/>
          </p:cNvSpPr>
          <p:nvPr>
            <p:ph idx="1"/>
          </p:nvPr>
        </p:nvSpPr>
        <p:spPr/>
        <p:txBody>
          <a:bodyPr/>
          <a:lstStyle/>
          <a:p>
            <a:pPr marL="0" indent="0">
              <a:buNone/>
            </a:pPr>
            <a:r>
              <a:rPr lang="en-US"/>
              <a:t>Nguyên tắc để tưới nước và bón phân hợp lí - </a:t>
            </a:r>
            <a:r>
              <a:rPr lang="en-US" b="1"/>
              <a:t>4Đ</a:t>
            </a:r>
            <a:r>
              <a:rPr lang="en-US"/>
              <a:t>:</a:t>
            </a:r>
          </a:p>
          <a:p>
            <a:pPr marL="514350" indent="-514350">
              <a:buFont typeface="+mj-lt"/>
              <a:buAutoNum type="arabicPeriod"/>
            </a:pPr>
            <a:r>
              <a:rPr lang="en-US"/>
              <a:t>Đúng nhu cầu</a:t>
            </a:r>
          </a:p>
          <a:p>
            <a:pPr marL="514350" indent="-514350">
              <a:buFont typeface="+mj-lt"/>
              <a:buAutoNum type="arabicPeriod"/>
            </a:pPr>
            <a:r>
              <a:rPr lang="en-US"/>
              <a:t>Đúng thời điểm</a:t>
            </a:r>
          </a:p>
          <a:p>
            <a:pPr marL="514350" indent="-514350">
              <a:buFont typeface="+mj-lt"/>
              <a:buAutoNum type="arabicPeriod"/>
            </a:pPr>
            <a:r>
              <a:rPr lang="en-US"/>
              <a:t>Đúng hàm lượng</a:t>
            </a:r>
          </a:p>
          <a:p>
            <a:pPr marL="514350" indent="-514350">
              <a:buFont typeface="+mj-lt"/>
              <a:buAutoNum type="arabicPeriod"/>
            </a:pPr>
            <a:r>
              <a:rPr lang="en-US"/>
              <a:t>Đúng cách</a:t>
            </a:r>
          </a:p>
        </p:txBody>
      </p:sp>
      <p:pic>
        <p:nvPicPr>
          <p:cNvPr id="4098" name="Picture 2" descr="Hướng dẫn cách lắp đặt hệ thống tưới phun mưa đúng kỹ thuật">
            <a:extLst>
              <a:ext uri="{FF2B5EF4-FFF2-40B4-BE49-F238E27FC236}">
                <a16:creationId xmlns:a16="http://schemas.microsoft.com/office/drawing/2014/main" id="{2F30F59B-289C-1274-59FB-6F18FB9444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2550" y="2568318"/>
            <a:ext cx="6191250" cy="41243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3945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90F4C-A69C-6FB2-444D-01EF813471E6}"/>
              </a:ext>
            </a:extLst>
          </p:cNvPr>
          <p:cNvSpPr>
            <a:spLocks noGrp="1"/>
          </p:cNvSpPr>
          <p:nvPr>
            <p:ph type="title"/>
          </p:nvPr>
        </p:nvSpPr>
        <p:spPr/>
        <p:txBody>
          <a:bodyPr/>
          <a:lstStyle/>
          <a:p>
            <a:endParaRPr lang="en-US"/>
          </a:p>
        </p:txBody>
      </p:sp>
      <p:pic>
        <p:nvPicPr>
          <p:cNvPr id="5126" name="Picture 6" descr="Cây Bị Ngộ độc đạm - Cách Nhận Biết Và Giải Pháp">
            <a:extLst>
              <a:ext uri="{FF2B5EF4-FFF2-40B4-BE49-F238E27FC236}">
                <a16:creationId xmlns:a16="http://schemas.microsoft.com/office/drawing/2014/main" id="{90D2DA22-B3ED-0034-C3A8-79B32473A0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9062" y="531071"/>
            <a:ext cx="7018694" cy="304815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a:extLst>
              <a:ext uri="{FF2B5EF4-FFF2-40B4-BE49-F238E27FC236}">
                <a16:creationId xmlns:a16="http://schemas.microsoft.com/office/drawing/2014/main" id="{184120A1-BF3E-D34D-C544-4097602441BF}"/>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54960" b="55781"/>
          <a:stretch/>
        </p:blipFill>
        <p:spPr bwMode="auto">
          <a:xfrm>
            <a:off x="2299062" y="3745168"/>
            <a:ext cx="7018694" cy="27995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C2B775A-32F5-B6B1-8779-C7B28E21FBBA}"/>
              </a:ext>
            </a:extLst>
          </p:cNvPr>
          <p:cNvSpPr txBox="1"/>
          <p:nvPr/>
        </p:nvSpPr>
        <p:spPr>
          <a:xfrm>
            <a:off x="10311886" y="1277366"/>
            <a:ext cx="150627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Cây thừa đạm</a:t>
            </a:r>
          </a:p>
        </p:txBody>
      </p:sp>
      <p:sp>
        <p:nvSpPr>
          <p:cNvPr id="9" name="TextBox 8">
            <a:extLst>
              <a:ext uri="{FF2B5EF4-FFF2-40B4-BE49-F238E27FC236}">
                <a16:creationId xmlns:a16="http://schemas.microsoft.com/office/drawing/2014/main" id="{867C450C-9668-C02F-D495-E57F14395359}"/>
              </a:ext>
            </a:extLst>
          </p:cNvPr>
          <p:cNvSpPr txBox="1"/>
          <p:nvPr/>
        </p:nvSpPr>
        <p:spPr>
          <a:xfrm>
            <a:off x="10192968" y="3797490"/>
            <a:ext cx="150627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Cây thừa sắt</a:t>
            </a:r>
          </a:p>
        </p:txBody>
      </p:sp>
    </p:spTree>
    <p:extLst>
      <p:ext uri="{BB962C8B-B14F-4D97-AF65-F5344CB8AC3E}">
        <p14:creationId xmlns:p14="http://schemas.microsoft.com/office/powerpoint/2010/main" val="29042901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38234-6896-175F-F807-5818C998DA2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22B6EE2-B51E-B232-3AD5-EA7D42463272}"/>
              </a:ext>
            </a:extLst>
          </p:cNvPr>
          <p:cNvSpPr>
            <a:spLocks noGrp="1"/>
          </p:cNvSpPr>
          <p:nvPr>
            <p:ph idx="1"/>
          </p:nvPr>
        </p:nvSpPr>
        <p:spPr>
          <a:xfrm>
            <a:off x="580363" y="4916469"/>
            <a:ext cx="10954193" cy="1466740"/>
          </a:xfrm>
          <a:custGeom>
            <a:avLst/>
            <a:gdLst>
              <a:gd name="connsiteX0" fmla="*/ 0 w 10954193"/>
              <a:gd name="connsiteY0" fmla="*/ 0 h 1466740"/>
              <a:gd name="connsiteX1" fmla="*/ 356011 w 10954193"/>
              <a:gd name="connsiteY1" fmla="*/ 0 h 1466740"/>
              <a:gd name="connsiteX2" fmla="*/ 1150190 w 10954193"/>
              <a:gd name="connsiteY2" fmla="*/ 0 h 1466740"/>
              <a:gd name="connsiteX3" fmla="*/ 1834827 w 10954193"/>
              <a:gd name="connsiteY3" fmla="*/ 0 h 1466740"/>
              <a:gd name="connsiteX4" fmla="*/ 2519464 w 10954193"/>
              <a:gd name="connsiteY4" fmla="*/ 0 h 1466740"/>
              <a:gd name="connsiteX5" fmla="*/ 3313643 w 10954193"/>
              <a:gd name="connsiteY5" fmla="*/ 0 h 1466740"/>
              <a:gd name="connsiteX6" fmla="*/ 4107822 w 10954193"/>
              <a:gd name="connsiteY6" fmla="*/ 0 h 1466740"/>
              <a:gd name="connsiteX7" fmla="*/ 4463834 w 10954193"/>
              <a:gd name="connsiteY7" fmla="*/ 0 h 1466740"/>
              <a:gd name="connsiteX8" fmla="*/ 5367555 w 10954193"/>
              <a:gd name="connsiteY8" fmla="*/ 0 h 1466740"/>
              <a:gd name="connsiteX9" fmla="*/ 6271275 w 10954193"/>
              <a:gd name="connsiteY9" fmla="*/ 0 h 1466740"/>
              <a:gd name="connsiteX10" fmla="*/ 6627287 w 10954193"/>
              <a:gd name="connsiteY10" fmla="*/ 0 h 1466740"/>
              <a:gd name="connsiteX11" fmla="*/ 7092840 w 10954193"/>
              <a:gd name="connsiteY11" fmla="*/ 0 h 1466740"/>
              <a:gd name="connsiteX12" fmla="*/ 7448851 w 10954193"/>
              <a:gd name="connsiteY12" fmla="*/ 0 h 1466740"/>
              <a:gd name="connsiteX13" fmla="*/ 8023946 w 10954193"/>
              <a:gd name="connsiteY13" fmla="*/ 0 h 1466740"/>
              <a:gd name="connsiteX14" fmla="*/ 8818125 w 10954193"/>
              <a:gd name="connsiteY14" fmla="*/ 0 h 1466740"/>
              <a:gd name="connsiteX15" fmla="*/ 9283679 w 10954193"/>
              <a:gd name="connsiteY15" fmla="*/ 0 h 1466740"/>
              <a:gd name="connsiteX16" fmla="*/ 9639690 w 10954193"/>
              <a:gd name="connsiteY16" fmla="*/ 0 h 1466740"/>
              <a:gd name="connsiteX17" fmla="*/ 10954193 w 10954193"/>
              <a:gd name="connsiteY17" fmla="*/ 0 h 1466740"/>
              <a:gd name="connsiteX18" fmla="*/ 10954193 w 10954193"/>
              <a:gd name="connsiteY18" fmla="*/ 459579 h 1466740"/>
              <a:gd name="connsiteX19" fmla="*/ 10954193 w 10954193"/>
              <a:gd name="connsiteY19" fmla="*/ 977827 h 1466740"/>
              <a:gd name="connsiteX20" fmla="*/ 10954193 w 10954193"/>
              <a:gd name="connsiteY20" fmla="*/ 1466740 h 1466740"/>
              <a:gd name="connsiteX21" fmla="*/ 10598182 w 10954193"/>
              <a:gd name="connsiteY21" fmla="*/ 1466740 h 1466740"/>
              <a:gd name="connsiteX22" fmla="*/ 10023087 w 10954193"/>
              <a:gd name="connsiteY22" fmla="*/ 1466740 h 1466740"/>
              <a:gd name="connsiteX23" fmla="*/ 9447991 w 10954193"/>
              <a:gd name="connsiteY23" fmla="*/ 1466740 h 1466740"/>
              <a:gd name="connsiteX24" fmla="*/ 8763354 w 10954193"/>
              <a:gd name="connsiteY24" fmla="*/ 1466740 h 1466740"/>
              <a:gd name="connsiteX25" fmla="*/ 7859633 w 10954193"/>
              <a:gd name="connsiteY25" fmla="*/ 1466740 h 1466740"/>
              <a:gd name="connsiteX26" fmla="*/ 7503622 w 10954193"/>
              <a:gd name="connsiteY26" fmla="*/ 1466740 h 1466740"/>
              <a:gd name="connsiteX27" fmla="*/ 6818985 w 10954193"/>
              <a:gd name="connsiteY27" fmla="*/ 1466740 h 1466740"/>
              <a:gd name="connsiteX28" fmla="*/ 6462974 w 10954193"/>
              <a:gd name="connsiteY28" fmla="*/ 1466740 h 1466740"/>
              <a:gd name="connsiteX29" fmla="*/ 5997421 w 10954193"/>
              <a:gd name="connsiteY29" fmla="*/ 1466740 h 1466740"/>
              <a:gd name="connsiteX30" fmla="*/ 5203242 w 10954193"/>
              <a:gd name="connsiteY30" fmla="*/ 1466740 h 1466740"/>
              <a:gd name="connsiteX31" fmla="*/ 4847230 w 10954193"/>
              <a:gd name="connsiteY31" fmla="*/ 1466740 h 1466740"/>
              <a:gd name="connsiteX32" fmla="*/ 3943509 w 10954193"/>
              <a:gd name="connsiteY32" fmla="*/ 1466740 h 1466740"/>
              <a:gd name="connsiteX33" fmla="*/ 3587498 w 10954193"/>
              <a:gd name="connsiteY33" fmla="*/ 1466740 h 1466740"/>
              <a:gd name="connsiteX34" fmla="*/ 3121945 w 10954193"/>
              <a:gd name="connsiteY34" fmla="*/ 1466740 h 1466740"/>
              <a:gd name="connsiteX35" fmla="*/ 2765934 w 10954193"/>
              <a:gd name="connsiteY35" fmla="*/ 1466740 h 1466740"/>
              <a:gd name="connsiteX36" fmla="*/ 2409922 w 10954193"/>
              <a:gd name="connsiteY36" fmla="*/ 1466740 h 1466740"/>
              <a:gd name="connsiteX37" fmla="*/ 1506202 w 10954193"/>
              <a:gd name="connsiteY37" fmla="*/ 1466740 h 1466740"/>
              <a:gd name="connsiteX38" fmla="*/ 712023 w 10954193"/>
              <a:gd name="connsiteY38" fmla="*/ 1466740 h 1466740"/>
              <a:gd name="connsiteX39" fmla="*/ 0 w 10954193"/>
              <a:gd name="connsiteY39" fmla="*/ 1466740 h 1466740"/>
              <a:gd name="connsiteX40" fmla="*/ 0 w 10954193"/>
              <a:gd name="connsiteY40" fmla="*/ 1007161 h 1466740"/>
              <a:gd name="connsiteX41" fmla="*/ 0 w 10954193"/>
              <a:gd name="connsiteY41" fmla="*/ 518248 h 1466740"/>
              <a:gd name="connsiteX42" fmla="*/ 0 w 10954193"/>
              <a:gd name="connsiteY42" fmla="*/ 0 h 1466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954193" h="1466740" fill="none" extrusionOk="0">
                <a:moveTo>
                  <a:pt x="0" y="0"/>
                </a:moveTo>
                <a:cubicBezTo>
                  <a:pt x="132197" y="-923"/>
                  <a:pt x="224612" y="4248"/>
                  <a:pt x="356011" y="0"/>
                </a:cubicBezTo>
                <a:cubicBezTo>
                  <a:pt x="487410" y="-4248"/>
                  <a:pt x="926602" y="24030"/>
                  <a:pt x="1150190" y="0"/>
                </a:cubicBezTo>
                <a:cubicBezTo>
                  <a:pt x="1373778" y="-24030"/>
                  <a:pt x="1568389" y="33575"/>
                  <a:pt x="1834827" y="0"/>
                </a:cubicBezTo>
                <a:cubicBezTo>
                  <a:pt x="2101265" y="-33575"/>
                  <a:pt x="2309860" y="-33500"/>
                  <a:pt x="2519464" y="0"/>
                </a:cubicBezTo>
                <a:cubicBezTo>
                  <a:pt x="2729068" y="33500"/>
                  <a:pt x="3012377" y="18428"/>
                  <a:pt x="3313643" y="0"/>
                </a:cubicBezTo>
                <a:cubicBezTo>
                  <a:pt x="3614909" y="-18428"/>
                  <a:pt x="3923016" y="-5236"/>
                  <a:pt x="4107822" y="0"/>
                </a:cubicBezTo>
                <a:cubicBezTo>
                  <a:pt x="4292628" y="5236"/>
                  <a:pt x="4287451" y="-17408"/>
                  <a:pt x="4463834" y="0"/>
                </a:cubicBezTo>
                <a:cubicBezTo>
                  <a:pt x="4640217" y="17408"/>
                  <a:pt x="5182434" y="-22482"/>
                  <a:pt x="5367555" y="0"/>
                </a:cubicBezTo>
                <a:cubicBezTo>
                  <a:pt x="5552676" y="22482"/>
                  <a:pt x="6038100" y="41279"/>
                  <a:pt x="6271275" y="0"/>
                </a:cubicBezTo>
                <a:cubicBezTo>
                  <a:pt x="6504450" y="-41279"/>
                  <a:pt x="6487880" y="5913"/>
                  <a:pt x="6627287" y="0"/>
                </a:cubicBezTo>
                <a:cubicBezTo>
                  <a:pt x="6766694" y="-5913"/>
                  <a:pt x="6988010" y="7661"/>
                  <a:pt x="7092840" y="0"/>
                </a:cubicBezTo>
                <a:cubicBezTo>
                  <a:pt x="7197670" y="-7661"/>
                  <a:pt x="7301728" y="13656"/>
                  <a:pt x="7448851" y="0"/>
                </a:cubicBezTo>
                <a:cubicBezTo>
                  <a:pt x="7595974" y="-13656"/>
                  <a:pt x="7765284" y="-19629"/>
                  <a:pt x="8023946" y="0"/>
                </a:cubicBezTo>
                <a:cubicBezTo>
                  <a:pt x="8282608" y="19629"/>
                  <a:pt x="8588024" y="8687"/>
                  <a:pt x="8818125" y="0"/>
                </a:cubicBezTo>
                <a:cubicBezTo>
                  <a:pt x="9048226" y="-8687"/>
                  <a:pt x="9086689" y="-11775"/>
                  <a:pt x="9283679" y="0"/>
                </a:cubicBezTo>
                <a:cubicBezTo>
                  <a:pt x="9480669" y="11775"/>
                  <a:pt x="9534634" y="7263"/>
                  <a:pt x="9639690" y="0"/>
                </a:cubicBezTo>
                <a:cubicBezTo>
                  <a:pt x="9744746" y="-7263"/>
                  <a:pt x="10597617" y="-55424"/>
                  <a:pt x="10954193" y="0"/>
                </a:cubicBezTo>
                <a:cubicBezTo>
                  <a:pt x="10949325" y="149569"/>
                  <a:pt x="10935003" y="346201"/>
                  <a:pt x="10954193" y="459579"/>
                </a:cubicBezTo>
                <a:cubicBezTo>
                  <a:pt x="10973383" y="572957"/>
                  <a:pt x="10973274" y="784408"/>
                  <a:pt x="10954193" y="977827"/>
                </a:cubicBezTo>
                <a:cubicBezTo>
                  <a:pt x="10935112" y="1171246"/>
                  <a:pt x="10932400" y="1258620"/>
                  <a:pt x="10954193" y="1466740"/>
                </a:cubicBezTo>
                <a:cubicBezTo>
                  <a:pt x="10830536" y="1480464"/>
                  <a:pt x="10695488" y="1467502"/>
                  <a:pt x="10598182" y="1466740"/>
                </a:cubicBezTo>
                <a:cubicBezTo>
                  <a:pt x="10500876" y="1465978"/>
                  <a:pt x="10262486" y="1474392"/>
                  <a:pt x="10023087" y="1466740"/>
                </a:cubicBezTo>
                <a:cubicBezTo>
                  <a:pt x="9783689" y="1459088"/>
                  <a:pt x="9614379" y="1451966"/>
                  <a:pt x="9447991" y="1466740"/>
                </a:cubicBezTo>
                <a:cubicBezTo>
                  <a:pt x="9281603" y="1481514"/>
                  <a:pt x="9027456" y="1440782"/>
                  <a:pt x="8763354" y="1466740"/>
                </a:cubicBezTo>
                <a:cubicBezTo>
                  <a:pt x="8499252" y="1492698"/>
                  <a:pt x="8277512" y="1507303"/>
                  <a:pt x="7859633" y="1466740"/>
                </a:cubicBezTo>
                <a:cubicBezTo>
                  <a:pt x="7441754" y="1426177"/>
                  <a:pt x="7586915" y="1450852"/>
                  <a:pt x="7503622" y="1466740"/>
                </a:cubicBezTo>
                <a:cubicBezTo>
                  <a:pt x="7420329" y="1482628"/>
                  <a:pt x="7092599" y="1477365"/>
                  <a:pt x="6818985" y="1466740"/>
                </a:cubicBezTo>
                <a:cubicBezTo>
                  <a:pt x="6545371" y="1456115"/>
                  <a:pt x="6591115" y="1455111"/>
                  <a:pt x="6462974" y="1466740"/>
                </a:cubicBezTo>
                <a:cubicBezTo>
                  <a:pt x="6334833" y="1478369"/>
                  <a:pt x="6164086" y="1451470"/>
                  <a:pt x="5997421" y="1466740"/>
                </a:cubicBezTo>
                <a:cubicBezTo>
                  <a:pt x="5830756" y="1482010"/>
                  <a:pt x="5389064" y="1495287"/>
                  <a:pt x="5203242" y="1466740"/>
                </a:cubicBezTo>
                <a:cubicBezTo>
                  <a:pt x="5017420" y="1438193"/>
                  <a:pt x="4931125" y="1465039"/>
                  <a:pt x="4847230" y="1466740"/>
                </a:cubicBezTo>
                <a:cubicBezTo>
                  <a:pt x="4763335" y="1468441"/>
                  <a:pt x="4363938" y="1510530"/>
                  <a:pt x="3943509" y="1466740"/>
                </a:cubicBezTo>
                <a:cubicBezTo>
                  <a:pt x="3523080" y="1422950"/>
                  <a:pt x="3717662" y="1468918"/>
                  <a:pt x="3587498" y="1466740"/>
                </a:cubicBezTo>
                <a:cubicBezTo>
                  <a:pt x="3457334" y="1464562"/>
                  <a:pt x="3281581" y="1488162"/>
                  <a:pt x="3121945" y="1466740"/>
                </a:cubicBezTo>
                <a:cubicBezTo>
                  <a:pt x="2962309" y="1445318"/>
                  <a:pt x="2942245" y="1481973"/>
                  <a:pt x="2765934" y="1466740"/>
                </a:cubicBezTo>
                <a:cubicBezTo>
                  <a:pt x="2589623" y="1451507"/>
                  <a:pt x="2552451" y="1481206"/>
                  <a:pt x="2409922" y="1466740"/>
                </a:cubicBezTo>
                <a:cubicBezTo>
                  <a:pt x="2267393" y="1452274"/>
                  <a:pt x="1722726" y="1448741"/>
                  <a:pt x="1506202" y="1466740"/>
                </a:cubicBezTo>
                <a:cubicBezTo>
                  <a:pt x="1289678" y="1484739"/>
                  <a:pt x="1089409" y="1484861"/>
                  <a:pt x="712023" y="1466740"/>
                </a:cubicBezTo>
                <a:cubicBezTo>
                  <a:pt x="334637" y="1448619"/>
                  <a:pt x="179905" y="1462387"/>
                  <a:pt x="0" y="1466740"/>
                </a:cubicBezTo>
                <a:cubicBezTo>
                  <a:pt x="-1222" y="1326241"/>
                  <a:pt x="5245" y="1106180"/>
                  <a:pt x="0" y="1007161"/>
                </a:cubicBezTo>
                <a:cubicBezTo>
                  <a:pt x="-5245" y="908142"/>
                  <a:pt x="-3498" y="685797"/>
                  <a:pt x="0" y="518248"/>
                </a:cubicBezTo>
                <a:cubicBezTo>
                  <a:pt x="3498" y="350699"/>
                  <a:pt x="3483" y="198999"/>
                  <a:pt x="0" y="0"/>
                </a:cubicBezTo>
                <a:close/>
              </a:path>
              <a:path w="10954193" h="1466740" stroke="0" extrusionOk="0">
                <a:moveTo>
                  <a:pt x="0" y="0"/>
                </a:moveTo>
                <a:cubicBezTo>
                  <a:pt x="228444" y="-17987"/>
                  <a:pt x="400520" y="34830"/>
                  <a:pt x="794179" y="0"/>
                </a:cubicBezTo>
                <a:cubicBezTo>
                  <a:pt x="1187838" y="-34830"/>
                  <a:pt x="1326087" y="13362"/>
                  <a:pt x="1588358" y="0"/>
                </a:cubicBezTo>
                <a:cubicBezTo>
                  <a:pt x="1850629" y="-13362"/>
                  <a:pt x="1968931" y="15023"/>
                  <a:pt x="2272995" y="0"/>
                </a:cubicBezTo>
                <a:cubicBezTo>
                  <a:pt x="2577059" y="-15023"/>
                  <a:pt x="2577610" y="-21718"/>
                  <a:pt x="2738548" y="0"/>
                </a:cubicBezTo>
                <a:cubicBezTo>
                  <a:pt x="2899486" y="21718"/>
                  <a:pt x="3169016" y="11478"/>
                  <a:pt x="3423185" y="0"/>
                </a:cubicBezTo>
                <a:cubicBezTo>
                  <a:pt x="3677354" y="-11478"/>
                  <a:pt x="3791868" y="-25793"/>
                  <a:pt x="4107822" y="0"/>
                </a:cubicBezTo>
                <a:cubicBezTo>
                  <a:pt x="4423776" y="25793"/>
                  <a:pt x="4676985" y="-43686"/>
                  <a:pt x="5011543" y="0"/>
                </a:cubicBezTo>
                <a:cubicBezTo>
                  <a:pt x="5346101" y="43686"/>
                  <a:pt x="5197150" y="-15220"/>
                  <a:pt x="5367555" y="0"/>
                </a:cubicBezTo>
                <a:cubicBezTo>
                  <a:pt x="5537960" y="15220"/>
                  <a:pt x="5779180" y="-27078"/>
                  <a:pt x="6052192" y="0"/>
                </a:cubicBezTo>
                <a:cubicBezTo>
                  <a:pt x="6325204" y="27078"/>
                  <a:pt x="6488922" y="27373"/>
                  <a:pt x="6627287" y="0"/>
                </a:cubicBezTo>
                <a:cubicBezTo>
                  <a:pt x="6765652" y="-27373"/>
                  <a:pt x="7020601" y="10586"/>
                  <a:pt x="7202382" y="0"/>
                </a:cubicBezTo>
                <a:cubicBezTo>
                  <a:pt x="7384164" y="-10586"/>
                  <a:pt x="7651436" y="37276"/>
                  <a:pt x="7996561" y="0"/>
                </a:cubicBezTo>
                <a:cubicBezTo>
                  <a:pt x="8341686" y="-37276"/>
                  <a:pt x="8452521" y="8781"/>
                  <a:pt x="8681198" y="0"/>
                </a:cubicBezTo>
                <a:cubicBezTo>
                  <a:pt x="8909875" y="-8781"/>
                  <a:pt x="9208326" y="-24389"/>
                  <a:pt x="9365835" y="0"/>
                </a:cubicBezTo>
                <a:cubicBezTo>
                  <a:pt x="9523344" y="24389"/>
                  <a:pt x="9823049" y="4104"/>
                  <a:pt x="9940930" y="0"/>
                </a:cubicBezTo>
                <a:cubicBezTo>
                  <a:pt x="10058812" y="-4104"/>
                  <a:pt x="10670905" y="-48879"/>
                  <a:pt x="10954193" y="0"/>
                </a:cubicBezTo>
                <a:cubicBezTo>
                  <a:pt x="10936630" y="123124"/>
                  <a:pt x="10946525" y="246084"/>
                  <a:pt x="10954193" y="459579"/>
                </a:cubicBezTo>
                <a:cubicBezTo>
                  <a:pt x="10961861" y="673074"/>
                  <a:pt x="10931284" y="720591"/>
                  <a:pt x="10954193" y="963159"/>
                </a:cubicBezTo>
                <a:cubicBezTo>
                  <a:pt x="10977102" y="1205727"/>
                  <a:pt x="10935993" y="1331533"/>
                  <a:pt x="10954193" y="1466740"/>
                </a:cubicBezTo>
                <a:cubicBezTo>
                  <a:pt x="10715424" y="1510066"/>
                  <a:pt x="10334561" y="1478643"/>
                  <a:pt x="10050472" y="1466740"/>
                </a:cubicBezTo>
                <a:cubicBezTo>
                  <a:pt x="9766383" y="1454837"/>
                  <a:pt x="9778517" y="1461229"/>
                  <a:pt x="9584919" y="1466740"/>
                </a:cubicBezTo>
                <a:cubicBezTo>
                  <a:pt x="9391321" y="1472251"/>
                  <a:pt x="9123886" y="1439012"/>
                  <a:pt x="8681198" y="1466740"/>
                </a:cubicBezTo>
                <a:cubicBezTo>
                  <a:pt x="8238510" y="1494468"/>
                  <a:pt x="8407075" y="1451850"/>
                  <a:pt x="8325187" y="1466740"/>
                </a:cubicBezTo>
                <a:cubicBezTo>
                  <a:pt x="8243299" y="1481630"/>
                  <a:pt x="7857515" y="1425238"/>
                  <a:pt x="7421466" y="1466740"/>
                </a:cubicBezTo>
                <a:cubicBezTo>
                  <a:pt x="6985417" y="1508242"/>
                  <a:pt x="6792237" y="1510741"/>
                  <a:pt x="6517745" y="1466740"/>
                </a:cubicBezTo>
                <a:cubicBezTo>
                  <a:pt x="6243253" y="1422739"/>
                  <a:pt x="6154158" y="1449985"/>
                  <a:pt x="6052192" y="1466740"/>
                </a:cubicBezTo>
                <a:cubicBezTo>
                  <a:pt x="5950226" y="1483495"/>
                  <a:pt x="5773161" y="1477095"/>
                  <a:pt x="5696180" y="1466740"/>
                </a:cubicBezTo>
                <a:cubicBezTo>
                  <a:pt x="5619199" y="1456385"/>
                  <a:pt x="5171024" y="1478268"/>
                  <a:pt x="5011543" y="1466740"/>
                </a:cubicBezTo>
                <a:cubicBezTo>
                  <a:pt x="4852062" y="1455212"/>
                  <a:pt x="4505021" y="1476646"/>
                  <a:pt x="4107822" y="1466740"/>
                </a:cubicBezTo>
                <a:cubicBezTo>
                  <a:pt x="3710623" y="1456834"/>
                  <a:pt x="3738053" y="1436356"/>
                  <a:pt x="3423185" y="1466740"/>
                </a:cubicBezTo>
                <a:cubicBezTo>
                  <a:pt x="3108317" y="1497124"/>
                  <a:pt x="2903562" y="1489167"/>
                  <a:pt x="2738548" y="1466740"/>
                </a:cubicBezTo>
                <a:cubicBezTo>
                  <a:pt x="2573534" y="1444313"/>
                  <a:pt x="2469949" y="1482631"/>
                  <a:pt x="2382537" y="1466740"/>
                </a:cubicBezTo>
                <a:cubicBezTo>
                  <a:pt x="2295125" y="1450849"/>
                  <a:pt x="1957408" y="1479892"/>
                  <a:pt x="1588358" y="1466740"/>
                </a:cubicBezTo>
                <a:cubicBezTo>
                  <a:pt x="1219308" y="1453588"/>
                  <a:pt x="1120092" y="1471592"/>
                  <a:pt x="903721" y="1466740"/>
                </a:cubicBezTo>
                <a:cubicBezTo>
                  <a:pt x="687350" y="1461888"/>
                  <a:pt x="399698" y="1425352"/>
                  <a:pt x="0" y="1466740"/>
                </a:cubicBezTo>
                <a:cubicBezTo>
                  <a:pt x="9974" y="1356072"/>
                  <a:pt x="18754" y="1205139"/>
                  <a:pt x="0" y="977827"/>
                </a:cubicBezTo>
                <a:cubicBezTo>
                  <a:pt x="-18754" y="750515"/>
                  <a:pt x="19048" y="702303"/>
                  <a:pt x="0" y="474246"/>
                </a:cubicBezTo>
                <a:cubicBezTo>
                  <a:pt x="-19048" y="246189"/>
                  <a:pt x="3623" y="150556"/>
                  <a:pt x="0" y="0"/>
                </a:cubicBezTo>
                <a:close/>
              </a:path>
            </a:pathLst>
          </a:custGeom>
          <a:solidFill>
            <a:srgbClr val="FF7373"/>
          </a:solidFill>
          <a:ln>
            <a:solidFill>
              <a:schemeClr val="tx1"/>
            </a:solidFill>
            <a:extLst>
              <a:ext uri="{C807C97D-BFC1-408E-A445-0C87EB9F89A2}">
                <ask:lineSketchStyleProps xmlns:ask="http://schemas.microsoft.com/office/drawing/2018/sketchyshapes" xmlns="" sd="2706105309">
                  <ask:type>
                    <ask:lineSketchFreehand/>
                  </ask:type>
                </ask:lineSketchStyleProps>
              </a:ext>
            </a:extLst>
          </a:ln>
        </p:spPr>
        <p:txBody>
          <a:bodyPr anchor="ctr">
            <a:normAutofit/>
          </a:bodyPr>
          <a:lstStyle/>
          <a:p>
            <a:pPr marL="0" indent="0" algn="ctr">
              <a:buNone/>
            </a:pPr>
            <a:r>
              <a:rPr lang="en-US" sz="3200">
                <a:solidFill>
                  <a:schemeClr val="bg1"/>
                </a:solidFill>
              </a:rPr>
              <a:t>Tưới nước và bón phân hợp lí giúp tăng năng suất cây trồng, bảo vệ môi trường tự nhiên và sức khỏe con người</a:t>
            </a:r>
          </a:p>
        </p:txBody>
      </p:sp>
      <p:pic>
        <p:nvPicPr>
          <p:cNvPr id="8194" name="Picture 2" descr="Phân bón làm ô nhiễm môi trường đến hàng trăm năm">
            <a:extLst>
              <a:ext uri="{FF2B5EF4-FFF2-40B4-BE49-F238E27FC236}">
                <a16:creationId xmlns:a16="http://schemas.microsoft.com/office/drawing/2014/main" id="{15CB2549-BE87-BAB7-5EFD-2EB5411567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607" y="111125"/>
            <a:ext cx="48006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Tránh lạm dụng thuốc bảo vệ thực vật để hướng tới nông nghiệp xanh">
            <a:extLst>
              <a:ext uri="{FF2B5EF4-FFF2-40B4-BE49-F238E27FC236}">
                <a16:creationId xmlns:a16="http://schemas.microsoft.com/office/drawing/2014/main" id="{05926C6C-25EA-7F93-E598-E0B8349DDB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7831" y="152640"/>
            <a:ext cx="5708503" cy="32110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F646949-A281-34D0-BC0D-84BE0AB2A503}"/>
              </a:ext>
            </a:extLst>
          </p:cNvPr>
          <p:cNvSpPr txBox="1"/>
          <p:nvPr/>
        </p:nvSpPr>
        <p:spPr>
          <a:xfrm>
            <a:off x="348659" y="3621450"/>
            <a:ext cx="5199172" cy="830997"/>
          </a:xfrm>
          <a:prstGeom prst="rect">
            <a:avLst/>
          </a:prstGeom>
          <a:noFill/>
          <a:ln w="38100">
            <a:solidFill>
              <a:srgbClr val="FF737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444444"/>
                </a:solidFill>
                <a:effectLst/>
                <a:uLnTx/>
                <a:uFillTx/>
                <a:latin typeface="Calibri "/>
                <a:ea typeface="+mn-ea"/>
                <a:cs typeface="+mn-cs"/>
              </a:rPr>
              <a:t>Lượng phân bón dư thừa từ cánh đồng ngấm vào nguồn nước và đất. </a:t>
            </a:r>
            <a:endParaRPr kumimoji="0" lang="en-US" sz="2400" b="0" i="0" u="none" strike="noStrike" kern="1200" cap="none" spc="0" normalizeH="0" baseline="0" noProof="0" dirty="0">
              <a:ln>
                <a:noFill/>
              </a:ln>
              <a:solidFill>
                <a:prstClr val="black"/>
              </a:solidFill>
              <a:effectLst/>
              <a:uLnTx/>
              <a:uFillTx/>
              <a:latin typeface="Calibri "/>
              <a:ea typeface="+mn-ea"/>
              <a:cs typeface="+mn-cs"/>
            </a:endParaRPr>
          </a:p>
        </p:txBody>
      </p:sp>
      <p:sp>
        <p:nvSpPr>
          <p:cNvPr id="7" name="TextBox 6">
            <a:extLst>
              <a:ext uri="{FF2B5EF4-FFF2-40B4-BE49-F238E27FC236}">
                <a16:creationId xmlns:a16="http://schemas.microsoft.com/office/drawing/2014/main" id="{F06A717D-BAF7-F775-B315-2512DBC2BDE4}"/>
              </a:ext>
            </a:extLst>
          </p:cNvPr>
          <p:cNvSpPr txBox="1"/>
          <p:nvPr/>
        </p:nvSpPr>
        <p:spPr>
          <a:xfrm>
            <a:off x="5950834" y="3429000"/>
            <a:ext cx="4902495" cy="461665"/>
          </a:xfrm>
          <a:prstGeom prst="rect">
            <a:avLst/>
          </a:prstGeom>
          <a:noFill/>
          <a:ln w="38100">
            <a:solidFill>
              <a:srgbClr val="FF7373"/>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4444"/>
                </a:solidFill>
                <a:effectLst/>
                <a:uLnTx/>
                <a:uFillTx/>
                <a:latin typeface="Calibri "/>
                <a:ea typeface="+mn-ea"/>
                <a:cs typeface="+mn-cs"/>
              </a:rPr>
              <a:t>Xả rác sau khi sử dụng phân bón</a:t>
            </a:r>
            <a:r>
              <a:rPr kumimoji="0" lang="vi-VN" sz="2400" b="0" i="0" u="none" strike="noStrike" kern="1200" cap="none" spc="0" normalizeH="0" baseline="0" noProof="0">
                <a:ln>
                  <a:noFill/>
                </a:ln>
                <a:solidFill>
                  <a:srgbClr val="444444"/>
                </a:solidFill>
                <a:effectLst/>
                <a:uLnTx/>
                <a:uFillTx/>
                <a:latin typeface="Calibri "/>
                <a:ea typeface="+mn-ea"/>
                <a:cs typeface="+mn-cs"/>
              </a:rPr>
              <a:t> </a:t>
            </a:r>
            <a:endParaRPr kumimoji="0" lang="en-US" sz="2400" b="0" i="0" u="none" strike="noStrike" kern="1200" cap="none" spc="0" normalizeH="0" baseline="0" noProof="0">
              <a:ln>
                <a:noFill/>
              </a:ln>
              <a:solidFill>
                <a:prstClr val="black"/>
              </a:solidFill>
              <a:effectLst/>
              <a:uLnTx/>
              <a:uFillTx/>
              <a:latin typeface="Calibri "/>
              <a:ea typeface="+mn-ea"/>
              <a:cs typeface="+mn-cs"/>
            </a:endParaRPr>
          </a:p>
        </p:txBody>
      </p:sp>
    </p:spTree>
    <p:extLst>
      <p:ext uri="{BB962C8B-B14F-4D97-AF65-F5344CB8AC3E}">
        <p14:creationId xmlns:p14="http://schemas.microsoft.com/office/powerpoint/2010/main" val="299706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26998-899E-6B1A-758B-4D7710735602}"/>
              </a:ext>
            </a:extLst>
          </p:cNvPr>
          <p:cNvSpPr>
            <a:spLocks noGrp="1"/>
          </p:cNvSpPr>
          <p:nvPr>
            <p:ph type="title"/>
          </p:nvPr>
        </p:nvSpPr>
        <p:spPr>
          <a:xfrm>
            <a:off x="838200" y="186706"/>
            <a:ext cx="10515600" cy="1325563"/>
          </a:xfrm>
        </p:spPr>
        <p:txBody>
          <a:bodyPr/>
          <a:lstStyle/>
          <a:p>
            <a:endParaRPr lang="en-US"/>
          </a:p>
        </p:txBody>
      </p:sp>
      <p:pic>
        <p:nvPicPr>
          <p:cNvPr id="5" name="Content Placeholder 4" descr="Diagram&#10;&#10;Description automatically generated">
            <a:extLst>
              <a:ext uri="{FF2B5EF4-FFF2-40B4-BE49-F238E27FC236}">
                <a16:creationId xmlns:a16="http://schemas.microsoft.com/office/drawing/2014/main" id="{05964E3A-9946-BEC0-D379-28F2327B354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4438" y="225878"/>
            <a:ext cx="5494138" cy="4966318"/>
          </a:xfrm>
        </p:spPr>
      </p:pic>
      <p:pic>
        <p:nvPicPr>
          <p:cNvPr id="1030" name="Picture 6" descr="Dựa vào hình ảnh sau đây, xác định tên các cơ quan cấu tạo nên cây xanh  theo các vị trí tương ứng.a. Hạt || Quả || Vỏ qu... - Hoc24">
            <a:extLst>
              <a:ext uri="{FF2B5EF4-FFF2-40B4-BE49-F238E27FC236}">
                <a16:creationId xmlns:a16="http://schemas.microsoft.com/office/drawing/2014/main" id="{E1CDBB9F-F2C6-F3B4-FFDE-7D726A58FB44}"/>
              </a:ext>
            </a:extLst>
          </p:cNvPr>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2744" r="11423"/>
          <a:stretch/>
        </p:blipFill>
        <p:spPr bwMode="auto">
          <a:xfrm>
            <a:off x="6332339" y="230148"/>
            <a:ext cx="5021462" cy="49663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DCD7B5D-E603-4BCC-E565-2D89269445D7}"/>
              </a:ext>
            </a:extLst>
          </p:cNvPr>
          <p:cNvSpPr txBox="1"/>
          <p:nvPr/>
        </p:nvSpPr>
        <p:spPr>
          <a:xfrm>
            <a:off x="3085320" y="1184832"/>
            <a:ext cx="8287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Không khí</a:t>
            </a:r>
          </a:p>
        </p:txBody>
      </p:sp>
      <p:sp>
        <p:nvSpPr>
          <p:cNvPr id="10" name="TextBox 9">
            <a:extLst>
              <a:ext uri="{FF2B5EF4-FFF2-40B4-BE49-F238E27FC236}">
                <a16:creationId xmlns:a16="http://schemas.microsoft.com/office/drawing/2014/main" id="{C7CD2369-695A-2C06-D1FD-E7FED7095075}"/>
              </a:ext>
            </a:extLst>
          </p:cNvPr>
          <p:cNvSpPr txBox="1"/>
          <p:nvPr/>
        </p:nvSpPr>
        <p:spPr>
          <a:xfrm>
            <a:off x="3349232" y="2707391"/>
            <a:ext cx="8287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Không khí</a:t>
            </a:r>
          </a:p>
        </p:txBody>
      </p:sp>
      <p:sp>
        <p:nvSpPr>
          <p:cNvPr id="11" name="TextBox 10">
            <a:extLst>
              <a:ext uri="{FF2B5EF4-FFF2-40B4-BE49-F238E27FC236}">
                <a16:creationId xmlns:a16="http://schemas.microsoft.com/office/drawing/2014/main" id="{7B505BC6-9F32-58B9-2071-D8384F5012D0}"/>
              </a:ext>
            </a:extLst>
          </p:cNvPr>
          <p:cNvSpPr txBox="1"/>
          <p:nvPr/>
        </p:nvSpPr>
        <p:spPr>
          <a:xfrm>
            <a:off x="4518461" y="1400275"/>
            <a:ext cx="82875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Nước</a:t>
            </a:r>
          </a:p>
        </p:txBody>
      </p:sp>
      <p:sp>
        <p:nvSpPr>
          <p:cNvPr id="12" name="TextBox 11">
            <a:extLst>
              <a:ext uri="{FF2B5EF4-FFF2-40B4-BE49-F238E27FC236}">
                <a16:creationId xmlns:a16="http://schemas.microsoft.com/office/drawing/2014/main" id="{A3630552-75AD-56AD-8A5D-730A2C0D44CC}"/>
              </a:ext>
            </a:extLst>
          </p:cNvPr>
          <p:cNvSpPr txBox="1"/>
          <p:nvPr/>
        </p:nvSpPr>
        <p:spPr>
          <a:xfrm>
            <a:off x="3944998" y="2685089"/>
            <a:ext cx="82875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Nước</a:t>
            </a:r>
          </a:p>
        </p:txBody>
      </p:sp>
      <p:sp>
        <p:nvSpPr>
          <p:cNvPr id="7" name="TextBox 6">
            <a:extLst>
              <a:ext uri="{FF2B5EF4-FFF2-40B4-BE49-F238E27FC236}">
                <a16:creationId xmlns:a16="http://schemas.microsoft.com/office/drawing/2014/main" id="{04BC1FB6-AE07-697A-6114-A53D2C6BE759}"/>
              </a:ext>
            </a:extLst>
          </p:cNvPr>
          <p:cNvSpPr txBox="1"/>
          <p:nvPr/>
        </p:nvSpPr>
        <p:spPr>
          <a:xfrm>
            <a:off x="1884555" y="5387487"/>
            <a:ext cx="10225669"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Quan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sát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hình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1, 2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trả</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lời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sau</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Xác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định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cơ</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quan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cấu</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tạo</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nên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cây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xanh</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Cấu</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trúc</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nào</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của</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rễ</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giúp</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hấp</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thụ</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nước</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muối</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khoáng</a:t>
            </a:r>
            <a: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7E6572E4-1DB1-88CA-BA15-8D92F79CCD63}"/>
              </a:ext>
            </a:extLst>
          </p:cNvPr>
          <p:cNvSpPr txBox="1"/>
          <p:nvPr/>
        </p:nvSpPr>
        <p:spPr>
          <a:xfrm>
            <a:off x="2122750" y="11589"/>
            <a:ext cx="122648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Hình 1</a:t>
            </a:r>
          </a:p>
        </p:txBody>
      </p:sp>
      <p:sp>
        <p:nvSpPr>
          <p:cNvPr id="15" name="TextBox 14">
            <a:extLst>
              <a:ext uri="{FF2B5EF4-FFF2-40B4-BE49-F238E27FC236}">
                <a16:creationId xmlns:a16="http://schemas.microsoft.com/office/drawing/2014/main" id="{B6024A7C-DE7B-F9D3-054C-99508DEFB7EC}"/>
              </a:ext>
            </a:extLst>
          </p:cNvPr>
          <p:cNvSpPr txBox="1"/>
          <p:nvPr/>
        </p:nvSpPr>
        <p:spPr>
          <a:xfrm>
            <a:off x="8229530" y="-22405"/>
            <a:ext cx="122648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Hình 2</a:t>
            </a:r>
          </a:p>
        </p:txBody>
      </p:sp>
      <p:sp>
        <p:nvSpPr>
          <p:cNvPr id="8" name="Oval 7">
            <a:extLst>
              <a:ext uri="{FF2B5EF4-FFF2-40B4-BE49-F238E27FC236}">
                <a16:creationId xmlns:a16="http://schemas.microsoft.com/office/drawing/2014/main" id="{7B7C0D2F-AA84-4672-8CBA-AA08D45AF1AD}"/>
              </a:ext>
            </a:extLst>
          </p:cNvPr>
          <p:cNvSpPr/>
          <p:nvPr/>
        </p:nvSpPr>
        <p:spPr>
          <a:xfrm>
            <a:off x="4698965" y="3271334"/>
            <a:ext cx="1066517" cy="96458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BAAA4ECF-3B12-08B0-D52B-444AF186CC34}"/>
              </a:ext>
            </a:extLst>
          </p:cNvPr>
          <p:cNvGrpSpPr/>
          <p:nvPr/>
        </p:nvGrpSpPr>
        <p:grpSpPr>
          <a:xfrm>
            <a:off x="6096000" y="618654"/>
            <a:ext cx="5345151" cy="4073728"/>
            <a:chOff x="6096000" y="618654"/>
            <a:chExt cx="5345151" cy="4073728"/>
          </a:xfrm>
        </p:grpSpPr>
        <p:sp>
          <p:nvSpPr>
            <p:cNvPr id="17" name="TextBox 16">
              <a:extLst>
                <a:ext uri="{FF2B5EF4-FFF2-40B4-BE49-F238E27FC236}">
                  <a16:creationId xmlns:a16="http://schemas.microsoft.com/office/drawing/2014/main" id="{ED7CE89E-BC3C-4668-0426-33A092C7F3BE}"/>
                </a:ext>
              </a:extLst>
            </p:cNvPr>
            <p:cNvSpPr txBox="1"/>
            <p:nvPr/>
          </p:nvSpPr>
          <p:spPr>
            <a:xfrm>
              <a:off x="9583953" y="4230717"/>
              <a:ext cx="866754"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f. Rễ</a:t>
              </a:r>
            </a:p>
          </p:txBody>
        </p:sp>
        <p:sp>
          <p:nvSpPr>
            <p:cNvPr id="18" name="TextBox 17">
              <a:extLst>
                <a:ext uri="{FF2B5EF4-FFF2-40B4-BE49-F238E27FC236}">
                  <a16:creationId xmlns:a16="http://schemas.microsoft.com/office/drawing/2014/main" id="{3E2FE06B-649B-66E4-136B-D9FE8E64EC4D}"/>
                </a:ext>
              </a:extLst>
            </p:cNvPr>
            <p:cNvSpPr txBox="1"/>
            <p:nvPr/>
          </p:nvSpPr>
          <p:spPr>
            <a:xfrm>
              <a:off x="10229349" y="1169442"/>
              <a:ext cx="1211802"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c. Thân</a:t>
              </a:r>
            </a:p>
          </p:txBody>
        </p:sp>
        <p:sp>
          <p:nvSpPr>
            <p:cNvPr id="19" name="TextBox 18">
              <a:extLst>
                <a:ext uri="{FF2B5EF4-FFF2-40B4-BE49-F238E27FC236}">
                  <a16:creationId xmlns:a16="http://schemas.microsoft.com/office/drawing/2014/main" id="{0375F527-D767-6C36-7B29-8C6B7AC4D362}"/>
                </a:ext>
              </a:extLst>
            </p:cNvPr>
            <p:cNvSpPr txBox="1"/>
            <p:nvPr/>
          </p:nvSpPr>
          <p:spPr>
            <a:xfrm>
              <a:off x="6096000" y="618654"/>
              <a:ext cx="1211802"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b. Lá</a:t>
              </a:r>
            </a:p>
          </p:txBody>
        </p:sp>
        <p:sp>
          <p:nvSpPr>
            <p:cNvPr id="20" name="TextBox 19">
              <a:extLst>
                <a:ext uri="{FF2B5EF4-FFF2-40B4-BE49-F238E27FC236}">
                  <a16:creationId xmlns:a16="http://schemas.microsoft.com/office/drawing/2014/main" id="{9EA4BC7F-15D9-8899-DA77-5732C9B61614}"/>
                </a:ext>
              </a:extLst>
            </p:cNvPr>
            <p:cNvSpPr txBox="1"/>
            <p:nvPr/>
          </p:nvSpPr>
          <p:spPr>
            <a:xfrm>
              <a:off x="6500456" y="2543464"/>
              <a:ext cx="1211802"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a. hạt</a:t>
              </a:r>
            </a:p>
          </p:txBody>
        </p:sp>
        <p:sp>
          <p:nvSpPr>
            <p:cNvPr id="21" name="TextBox 20">
              <a:extLst>
                <a:ext uri="{FF2B5EF4-FFF2-40B4-BE49-F238E27FC236}">
                  <a16:creationId xmlns:a16="http://schemas.microsoft.com/office/drawing/2014/main" id="{06A81BD1-8822-F665-6EDE-735F96DA637F}"/>
                </a:ext>
              </a:extLst>
            </p:cNvPr>
            <p:cNvSpPr txBox="1"/>
            <p:nvPr/>
          </p:nvSpPr>
          <p:spPr>
            <a:xfrm>
              <a:off x="8842770" y="3382845"/>
              <a:ext cx="1211802"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e. quả</a:t>
              </a:r>
            </a:p>
          </p:txBody>
        </p:sp>
        <p:sp>
          <p:nvSpPr>
            <p:cNvPr id="22" name="TextBox 21">
              <a:extLst>
                <a:ext uri="{FF2B5EF4-FFF2-40B4-BE49-F238E27FC236}">
                  <a16:creationId xmlns:a16="http://schemas.microsoft.com/office/drawing/2014/main" id="{F0C5520C-5F2F-BE56-6805-8924572FE362}"/>
                </a:ext>
              </a:extLst>
            </p:cNvPr>
            <p:cNvSpPr txBox="1"/>
            <p:nvPr/>
          </p:nvSpPr>
          <p:spPr>
            <a:xfrm>
              <a:off x="10015528" y="3047631"/>
              <a:ext cx="1211802"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d. hoa</a:t>
              </a:r>
            </a:p>
          </p:txBody>
        </p:sp>
      </p:grpSp>
    </p:spTree>
    <p:extLst>
      <p:ext uri="{BB962C8B-B14F-4D97-AF65-F5344CB8AC3E}">
        <p14:creationId xmlns:p14="http://schemas.microsoft.com/office/powerpoint/2010/main" val="246481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A824A-59FC-3F84-1806-AE68E5B3153D}"/>
              </a:ext>
            </a:extLst>
          </p:cNvPr>
          <p:cNvSpPr>
            <a:spLocks noGrp="1"/>
          </p:cNvSpPr>
          <p:nvPr>
            <p:ph type="title"/>
          </p:nvPr>
        </p:nvSpPr>
        <p:spPr>
          <a:xfrm>
            <a:off x="838200" y="-187770"/>
            <a:ext cx="10515600" cy="1325563"/>
          </a:xfrm>
        </p:spPr>
        <p:txBody>
          <a:bodyPr/>
          <a:lstStyle/>
          <a:p>
            <a:endParaRPr lang="en-US"/>
          </a:p>
        </p:txBody>
      </p:sp>
      <p:sp>
        <p:nvSpPr>
          <p:cNvPr id="4" name="Rectangle: Rounded Corners 3">
            <a:extLst>
              <a:ext uri="{FF2B5EF4-FFF2-40B4-BE49-F238E27FC236}">
                <a16:creationId xmlns:a16="http://schemas.microsoft.com/office/drawing/2014/main" id="{DFD1632F-F007-B9FF-2808-768CB46B851C}"/>
              </a:ext>
            </a:extLst>
          </p:cNvPr>
          <p:cNvSpPr/>
          <p:nvPr/>
        </p:nvSpPr>
        <p:spPr>
          <a:xfrm>
            <a:off x="183411" y="-83332"/>
            <a:ext cx="11825177" cy="78094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white"/>
                </a:solidFill>
                <a:latin typeface="Calibri" panose="020F0502020204030204"/>
              </a:rPr>
              <a:t>4</a:t>
            </a:r>
            <a:r>
              <a:rPr kumimoji="0" lang="en-US" sz="3200" b="1" i="0" u="none" strike="noStrike" kern="1200" cap="none" spc="0" normalizeH="0" baseline="0" noProof="0" dirty="0" smtClean="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Vận</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smtClean="0">
                <a:ln>
                  <a:noFill/>
                </a:ln>
                <a:solidFill>
                  <a:prstClr val="white"/>
                </a:solidFill>
                <a:effectLst/>
                <a:uLnTx/>
                <a:uFillTx/>
                <a:latin typeface="Calibri" panose="020F0502020204030204"/>
                <a:ea typeface="+mn-ea"/>
                <a:cs typeface="+mn-cs"/>
              </a:rPr>
              <a:t>dụng</a:t>
            </a:r>
            <a:r>
              <a:rPr kumimoji="0" lang="en-US" sz="3200" b="1" i="0" u="none" strike="noStrike" kern="1200" cap="none" spc="0" normalizeH="0" baseline="0" noProof="0" dirty="0" smtClean="0">
                <a:ln>
                  <a:noFill/>
                </a:ln>
                <a:solidFill>
                  <a:prstClr val="white"/>
                </a:solidFill>
                <a:effectLst/>
                <a:uLnTx/>
                <a:uFillTx/>
                <a:latin typeface="Calibri" panose="020F0502020204030204"/>
                <a:ea typeface="+mn-ea"/>
                <a:cs typeface="+mn-cs"/>
              </a:rPr>
              <a:t> (1 </a:t>
            </a:r>
            <a:r>
              <a:rPr kumimoji="0" lang="en-US" sz="3200" b="1" i="0" u="none" strike="noStrike" kern="1200" cap="none" spc="0" normalizeH="0" baseline="0" noProof="0" dirty="0" err="1" smtClean="0">
                <a:ln>
                  <a:noFill/>
                </a:ln>
                <a:solidFill>
                  <a:prstClr val="white"/>
                </a:solidFill>
                <a:effectLst/>
                <a:uLnTx/>
                <a:uFillTx/>
                <a:latin typeface="Calibri" panose="020F0502020204030204"/>
                <a:ea typeface="+mn-ea"/>
                <a:cs typeface="+mn-cs"/>
              </a:rPr>
              <a:t>tiết</a:t>
            </a:r>
            <a:r>
              <a:rPr kumimoji="0" lang="en-US" sz="3200" b="1" i="0" u="none" strike="noStrike" kern="1200" cap="none" spc="0" normalizeH="0" baseline="0" noProof="0" dirty="0" smtClean="0">
                <a:ln>
                  <a:noFill/>
                </a:ln>
                <a:solidFill>
                  <a:prstClr val="white"/>
                </a:solidFill>
                <a:effectLst/>
                <a:uLnTx/>
                <a:uFillTx/>
                <a:latin typeface="Calibri" panose="020F0502020204030204"/>
                <a:ea typeface="+mn-ea"/>
                <a:cs typeface="+mn-cs"/>
              </a:rPr>
              <a:t>)</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CEFFDE77-6779-63CA-B809-626CEDE8EB65}"/>
              </a:ext>
            </a:extLst>
          </p:cNvPr>
          <p:cNvSpPr>
            <a:spLocks noGrp="1"/>
          </p:cNvSpPr>
          <p:nvPr>
            <p:ph idx="1"/>
          </p:nvPr>
        </p:nvSpPr>
        <p:spPr>
          <a:xfrm>
            <a:off x="838200" y="1272730"/>
            <a:ext cx="10515600" cy="4351338"/>
          </a:xfrm>
        </p:spPr>
        <p:txBody>
          <a:bodyPr/>
          <a:lstStyle/>
          <a:p>
            <a:endParaRPr lang="en-US"/>
          </a:p>
        </p:txBody>
      </p:sp>
      <p:pic>
        <p:nvPicPr>
          <p:cNvPr id="8" name="Picture 7">
            <a:extLst>
              <a:ext uri="{FF2B5EF4-FFF2-40B4-BE49-F238E27FC236}">
                <a16:creationId xmlns:a16="http://schemas.microsoft.com/office/drawing/2014/main" id="{AE0BEA21-FD1E-3504-1B9C-0E05BE655B27}"/>
              </a:ext>
            </a:extLst>
          </p:cNvPr>
          <p:cNvPicPr>
            <a:picLocks noChangeAspect="1"/>
          </p:cNvPicPr>
          <p:nvPr/>
        </p:nvPicPr>
        <p:blipFill rotWithShape="1">
          <a:blip r:embed="rId2"/>
          <a:srcRect l="25291" t="40310" r="13750" b="16434"/>
          <a:stretch/>
        </p:blipFill>
        <p:spPr>
          <a:xfrm>
            <a:off x="0" y="757731"/>
            <a:ext cx="12192000" cy="4866337"/>
          </a:xfrm>
          <a:prstGeom prst="rect">
            <a:avLst/>
          </a:prstGeom>
        </p:spPr>
      </p:pic>
      <p:sp>
        <p:nvSpPr>
          <p:cNvPr id="9" name="TextBox 8">
            <a:extLst>
              <a:ext uri="{FF2B5EF4-FFF2-40B4-BE49-F238E27FC236}">
                <a16:creationId xmlns:a16="http://schemas.microsoft.com/office/drawing/2014/main" id="{8519F84F-4632-8321-C08D-D42F525BA9E0}"/>
              </a:ext>
            </a:extLst>
          </p:cNvPr>
          <p:cNvSpPr txBox="1"/>
          <p:nvPr/>
        </p:nvSpPr>
        <p:spPr>
          <a:xfrm>
            <a:off x="9781954" y="2960066"/>
            <a:ext cx="17543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Bình thường</a:t>
            </a:r>
          </a:p>
        </p:txBody>
      </p:sp>
      <p:sp>
        <p:nvSpPr>
          <p:cNvPr id="11" name="TextBox 10">
            <a:extLst>
              <a:ext uri="{FF2B5EF4-FFF2-40B4-BE49-F238E27FC236}">
                <a16:creationId xmlns:a16="http://schemas.microsoft.com/office/drawing/2014/main" id="{16E1464E-C94B-03FB-C5E1-51E0CC51B425}"/>
              </a:ext>
            </a:extLst>
          </p:cNvPr>
          <p:cNvSpPr txBox="1"/>
          <p:nvPr/>
        </p:nvSpPr>
        <p:spPr>
          <a:xfrm>
            <a:off x="9787271" y="3556668"/>
            <a:ext cx="17543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smtClean="0">
                <a:solidFill>
                  <a:prstClr val="black"/>
                </a:solidFill>
                <a:highlight>
                  <a:srgbClr val="FFFF00"/>
                </a:highlight>
                <a:latin typeface="Calibri" panose="020F0502020204030204"/>
              </a:rPr>
              <a:t>Bình</a:t>
            </a:r>
            <a:r>
              <a:rPr lang="en-US" sz="2400" dirty="0" smtClean="0">
                <a:solidFill>
                  <a:prstClr val="black"/>
                </a:solidFill>
                <a:highlight>
                  <a:srgbClr val="FFFF00"/>
                </a:highlight>
                <a:latin typeface="Calibri" panose="020F0502020204030204"/>
              </a:rPr>
              <a:t> </a:t>
            </a:r>
            <a:r>
              <a:rPr lang="en-US" sz="2400" dirty="0" err="1" smtClean="0">
                <a:solidFill>
                  <a:prstClr val="black"/>
                </a:solidFill>
                <a:highlight>
                  <a:srgbClr val="FFFF00"/>
                </a:highlight>
                <a:latin typeface="Calibri" panose="020F0502020204030204"/>
              </a:rPr>
              <a:t>thường</a:t>
            </a:r>
            <a:endParaRPr kumimoji="0" lang="en-US"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06BEF04-E837-6227-B36C-750B8BEC1144}"/>
              </a:ext>
            </a:extLst>
          </p:cNvPr>
          <p:cNvSpPr txBox="1"/>
          <p:nvPr/>
        </p:nvSpPr>
        <p:spPr>
          <a:xfrm>
            <a:off x="9781954" y="4138579"/>
            <a:ext cx="17543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prstClr val="black"/>
                </a:solidFill>
                <a:effectLst/>
                <a:highlight>
                  <a:srgbClr val="FFFF00"/>
                </a:highlight>
                <a:uLnTx/>
                <a:uFillTx/>
                <a:latin typeface="Calibri" panose="020F0502020204030204"/>
                <a:ea typeface="+mn-ea"/>
                <a:cs typeface="+mn-cs"/>
              </a:rPr>
              <a:t>Bình</a:t>
            </a:r>
            <a:r>
              <a:rPr kumimoji="0" lang="en-US" sz="2400" b="0" i="0" u="none" strike="noStrike" kern="1200" cap="none" spc="0" normalizeH="0" noProof="0" dirty="0" smtClean="0">
                <a:ln>
                  <a:noFill/>
                </a:ln>
                <a:solidFill>
                  <a:prstClr val="black"/>
                </a:solidFill>
                <a:effectLst/>
                <a:highlight>
                  <a:srgbClr val="FFFF00"/>
                </a:highlight>
                <a:uLnTx/>
                <a:uFillTx/>
                <a:latin typeface="Calibri" panose="020F0502020204030204"/>
                <a:ea typeface="+mn-ea"/>
                <a:cs typeface="+mn-cs"/>
              </a:rPr>
              <a:t> </a:t>
            </a:r>
            <a:r>
              <a:rPr kumimoji="0" lang="en-US" sz="2400" b="0" i="0" u="none" strike="noStrike" kern="1200" cap="none" spc="0" normalizeH="0" noProof="0" dirty="0" err="1" smtClean="0">
                <a:ln>
                  <a:noFill/>
                </a:ln>
                <a:solidFill>
                  <a:prstClr val="black"/>
                </a:solidFill>
                <a:effectLst/>
                <a:highlight>
                  <a:srgbClr val="FFFF00"/>
                </a:highlight>
                <a:uLnTx/>
                <a:uFillTx/>
                <a:latin typeface="Calibri" panose="020F0502020204030204"/>
                <a:ea typeface="+mn-ea"/>
                <a:cs typeface="+mn-cs"/>
              </a:rPr>
              <a:t>thường</a:t>
            </a:r>
            <a:endParaRPr kumimoji="0" lang="en-US" sz="24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6D0AE175-1CC3-26CA-558E-ADE8E4B9FDC5}"/>
              </a:ext>
            </a:extLst>
          </p:cNvPr>
          <p:cNvSpPr txBox="1"/>
          <p:nvPr/>
        </p:nvSpPr>
        <p:spPr>
          <a:xfrm>
            <a:off x="9781954" y="4763646"/>
            <a:ext cx="17543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rPr>
              <a:t>Có thể chết</a:t>
            </a:r>
          </a:p>
        </p:txBody>
      </p:sp>
      <p:sp>
        <p:nvSpPr>
          <p:cNvPr id="10" name="Arrow: Right 9">
            <a:extLst>
              <a:ext uri="{FF2B5EF4-FFF2-40B4-BE49-F238E27FC236}">
                <a16:creationId xmlns:a16="http://schemas.microsoft.com/office/drawing/2014/main" id="{E55CFAE3-6F9D-ABAE-C0D2-ABCBF6B32E31}"/>
              </a:ext>
            </a:extLst>
          </p:cNvPr>
          <p:cNvSpPr/>
          <p:nvPr/>
        </p:nvSpPr>
        <p:spPr>
          <a:xfrm>
            <a:off x="343785" y="5460906"/>
            <a:ext cx="2062716" cy="12787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4320F0EF-4296-C76D-766F-81D37BD511F2}"/>
              </a:ext>
            </a:extLst>
          </p:cNvPr>
          <p:cNvSpPr txBox="1"/>
          <p:nvPr/>
        </p:nvSpPr>
        <p:spPr>
          <a:xfrm>
            <a:off x="3187996" y="5497393"/>
            <a:ext cx="283889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Lượng nước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cây hấp thụ</a:t>
            </a:r>
          </a:p>
        </p:txBody>
      </p:sp>
      <p:sp>
        <p:nvSpPr>
          <p:cNvPr id="17" name="TextBox 16">
            <a:extLst>
              <a:ext uri="{FF2B5EF4-FFF2-40B4-BE49-F238E27FC236}">
                <a16:creationId xmlns:a16="http://schemas.microsoft.com/office/drawing/2014/main" id="{7C873000-9EBE-5FF6-BAB0-9A774B51D6E7}"/>
              </a:ext>
            </a:extLst>
          </p:cNvPr>
          <p:cNvSpPr txBox="1"/>
          <p:nvPr/>
        </p:nvSpPr>
        <p:spPr>
          <a:xfrm>
            <a:off x="8045745" y="5497355"/>
            <a:ext cx="3043570"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Lượng nước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thoát hơi nước </a:t>
            </a:r>
          </a:p>
        </p:txBody>
      </p:sp>
      <p:sp>
        <p:nvSpPr>
          <p:cNvPr id="16" name="Flowchart: Process 15">
            <a:extLst>
              <a:ext uri="{FF2B5EF4-FFF2-40B4-BE49-F238E27FC236}">
                <a16:creationId xmlns:a16="http://schemas.microsoft.com/office/drawing/2014/main" id="{1CB940DB-1635-87AF-252A-D11966249C89}"/>
              </a:ext>
            </a:extLst>
          </p:cNvPr>
          <p:cNvSpPr/>
          <p:nvPr/>
        </p:nvSpPr>
        <p:spPr>
          <a:xfrm>
            <a:off x="6283842" y="5643241"/>
            <a:ext cx="1456660" cy="93137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Calibri" panose="020F0502020204030204"/>
                <a:ea typeface="+mn-ea"/>
                <a:cs typeface="+mn-cs"/>
              </a:rPr>
              <a:t>?</a:t>
            </a:r>
          </a:p>
        </p:txBody>
      </p:sp>
      <p:sp>
        <p:nvSpPr>
          <p:cNvPr id="19" name="Flowchart: Process 18">
            <a:extLst>
              <a:ext uri="{FF2B5EF4-FFF2-40B4-BE49-F238E27FC236}">
                <a16:creationId xmlns:a16="http://schemas.microsoft.com/office/drawing/2014/main" id="{957677BE-746F-0894-A03E-597973DC27C7}"/>
              </a:ext>
            </a:extLst>
          </p:cNvPr>
          <p:cNvSpPr/>
          <p:nvPr/>
        </p:nvSpPr>
        <p:spPr>
          <a:xfrm>
            <a:off x="6307987" y="5643241"/>
            <a:ext cx="1456660" cy="931370"/>
          </a:xfrm>
          <a:prstGeom prst="flowChartProcess">
            <a:avLst/>
          </a:prstGeom>
          <a:solidFill>
            <a:srgbClr val="FF737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white"/>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5383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0" grpId="0" animBg="1"/>
      <p:bldP spid="14" grpId="0"/>
      <p:bldP spid="17" grpId="0"/>
      <p:bldP spid="16" grpId="0" animBg="1"/>
      <p:bldP spid="1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E31F95-5964-45F4-A1A9-F05EBF0EBCD8}" type="datetime1">
              <a:rPr lang="vi-VN" smtClean="0"/>
              <a:pPr/>
              <a:t>20/03/2023</a:t>
            </a:fld>
            <a:endParaRPr lang="en-US"/>
          </a:p>
        </p:txBody>
      </p:sp>
      <p:sp>
        <p:nvSpPr>
          <p:cNvPr id="3" name="Slide Number Placeholder 2"/>
          <p:cNvSpPr>
            <a:spLocks noGrp="1"/>
          </p:cNvSpPr>
          <p:nvPr>
            <p:ph type="sldNum" sz="quarter" idx="12"/>
          </p:nvPr>
        </p:nvSpPr>
        <p:spPr/>
        <p:txBody>
          <a:bodyPr/>
          <a:lstStyle/>
          <a:p>
            <a:fld id="{CC550FBC-925A-4527-853F-A102DE398EAD}" type="slidenum">
              <a:rPr lang="en-US" smtClean="0"/>
              <a:pPr/>
              <a:t>41</a:t>
            </a:fld>
            <a:endParaRPr lang="en-US"/>
          </a:p>
        </p:txBody>
      </p:sp>
      <p:sp>
        <p:nvSpPr>
          <p:cNvPr id="4" name="Rectangle 3"/>
          <p:cNvSpPr/>
          <p:nvPr/>
        </p:nvSpPr>
        <p:spPr>
          <a:xfrm>
            <a:off x="1136468" y="451819"/>
            <a:ext cx="10254344" cy="978729"/>
          </a:xfrm>
          <a:prstGeom prst="rect">
            <a:avLst/>
          </a:prstGeom>
        </p:spPr>
        <p:txBody>
          <a:bodyPr wrap="square">
            <a:spAutoFit/>
          </a:bodyPr>
          <a:lstStyle/>
          <a:p>
            <a:pPr algn="just">
              <a:lnSpc>
                <a:spcPct val="120000"/>
              </a:lnSpc>
              <a:spcAft>
                <a:spcPts val="0"/>
              </a:spcAft>
              <a:tabLst>
                <a:tab pos="545465" algn="l"/>
              </a:tabLst>
            </a:pPr>
            <a:r>
              <a:rPr lang="en-US" sz="2000" b="1" dirty="0" smtClean="0">
                <a:latin typeface="Times New Roman" panose="02020603050405020304" pitchFamily="18" charset="0"/>
                <a:ea typeface="Times New Roman" panose="02020603050405020304" pitchFamily="18"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Vận</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dụng</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những</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hiểu</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biết</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về</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trao</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đổi</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chất</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và</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chuyển</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hoá</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năng</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lượng</a:t>
            </a:r>
            <a:r>
              <a:rPr lang="en-US" sz="2400" b="1" dirty="0">
                <a:latin typeface="Calibri" panose="020F0502020204030204" pitchFamily="34" charset="0"/>
                <a:ea typeface="Times New Roman" panose="02020603050405020304" pitchFamily="18" charset="0"/>
                <a:cs typeface="Calibri" panose="020F0502020204030204" pitchFamily="34" charset="0"/>
              </a:rPr>
              <a:t> ở </a:t>
            </a:r>
            <a:r>
              <a:rPr lang="en-US" sz="2400" b="1" dirty="0" err="1">
                <a:latin typeface="Calibri" panose="020F0502020204030204" pitchFamily="34" charset="0"/>
                <a:ea typeface="Times New Roman" panose="02020603050405020304" pitchFamily="18" charset="0"/>
                <a:cs typeface="Calibri" panose="020F0502020204030204" pitchFamily="34" charset="0"/>
              </a:rPr>
              <a:t>thực</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vật</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em</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hãy</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để</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xuất</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một</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số</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biện</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pháp</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tưới</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nước</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và</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bón</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phân</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hợp</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lí</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a:latin typeface="Calibri" panose="020F0502020204030204" pitchFamily="34" charset="0"/>
                <a:ea typeface="Times New Roman" panose="02020603050405020304" pitchFamily="18" charset="0"/>
                <a:cs typeface="Calibri" panose="020F0502020204030204" pitchFamily="34" charset="0"/>
              </a:rPr>
              <a:t>cho</a:t>
            </a:r>
            <a:r>
              <a:rPr lang="en-US" sz="2400" b="1" dirty="0">
                <a:latin typeface="Calibri" panose="020F0502020204030204" pitchFamily="34" charset="0"/>
                <a:ea typeface="Times New Roman" panose="02020603050405020304" pitchFamily="18" charset="0"/>
                <a:cs typeface="Calibri" panose="020F0502020204030204" pitchFamily="34" charset="0"/>
              </a:rPr>
              <a:t> </a:t>
            </a:r>
            <a:r>
              <a:rPr lang="en-US" sz="2400" b="1" dirty="0" err="1" smtClean="0">
                <a:latin typeface="Calibri" panose="020F0502020204030204" pitchFamily="34" charset="0"/>
                <a:ea typeface="Times New Roman" panose="02020603050405020304" pitchFamily="18" charset="0"/>
                <a:cs typeface="Calibri" panose="020F0502020204030204" pitchFamily="34" charset="0"/>
              </a:rPr>
              <a:t>cây</a:t>
            </a:r>
            <a:r>
              <a:rPr lang="en-US" sz="2400" b="1" dirty="0" smtClean="0">
                <a:latin typeface="Calibri" panose="020F0502020204030204" pitchFamily="34" charset="0"/>
                <a:ea typeface="Times New Roman" panose="02020603050405020304" pitchFamily="18" charset="0"/>
                <a:cs typeface="Calibri" panose="020F0502020204030204" pitchFamily="34" charset="0"/>
              </a:rPr>
              <a:t>?</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2"/>
          <a:stretch>
            <a:fillRect/>
          </a:stretch>
        </p:blipFill>
        <p:spPr>
          <a:xfrm>
            <a:off x="4773250" y="1567543"/>
            <a:ext cx="7244579" cy="4728754"/>
          </a:xfrm>
          <a:prstGeom prst="rect">
            <a:avLst/>
          </a:prstGeom>
        </p:spPr>
      </p:pic>
      <p:sp>
        <p:nvSpPr>
          <p:cNvPr id="6" name="Rectangle 5"/>
          <p:cNvSpPr/>
          <p:nvPr/>
        </p:nvSpPr>
        <p:spPr>
          <a:xfrm>
            <a:off x="248194" y="1929150"/>
            <a:ext cx="4219303" cy="4494757"/>
          </a:xfrm>
          <a:prstGeom prst="rect">
            <a:avLst/>
          </a:prstGeom>
        </p:spPr>
        <p:txBody>
          <a:bodyPr wrap="square">
            <a:spAutoFit/>
          </a:bodyPr>
          <a:lstStyle/>
          <a:p>
            <a:pPr algn="just">
              <a:lnSpc>
                <a:spcPct val="120000"/>
              </a:lnSpc>
              <a:spcAft>
                <a:spcPts val="0"/>
              </a:spcAft>
              <a:tabLst>
                <a:tab pos="545465" algn="l"/>
              </a:tabLst>
            </a:pPr>
            <a:r>
              <a:rPr lang="en-US" sz="2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Không</a:t>
            </a:r>
            <a:r>
              <a:rPr lang="en-US" sz="2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tưới</a:t>
            </a:r>
            <a:r>
              <a:rPr lang="en-US" sz="2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quá</a:t>
            </a:r>
            <a:r>
              <a:rPr lang="en-US" sz="2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nhiều</a:t>
            </a:r>
            <a:r>
              <a:rPr lang="en-US" sz="2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cây</a:t>
            </a:r>
            <a:r>
              <a:rPr lang="en-US" sz="2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bị</a:t>
            </a:r>
            <a:r>
              <a:rPr lang="en-US" sz="2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ngập</a:t>
            </a:r>
            <a:r>
              <a:rPr lang="en-US" sz="2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úng</a:t>
            </a:r>
            <a:r>
              <a:rPr lang="en-US" sz="2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hoặc</a:t>
            </a:r>
            <a:r>
              <a:rPr lang="en-US" sz="2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tưới</a:t>
            </a:r>
            <a:r>
              <a:rPr lang="en-US" sz="2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quá</a:t>
            </a:r>
            <a:r>
              <a:rPr lang="en-US" sz="2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ít</a:t>
            </a:r>
            <a:r>
              <a:rPr lang="en-US" sz="2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cây</a:t>
            </a:r>
            <a:r>
              <a:rPr lang="en-US" sz="2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bị</a:t>
            </a:r>
            <a:r>
              <a:rPr lang="en-US" sz="2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thiếu</a:t>
            </a:r>
            <a:r>
              <a:rPr lang="en-US" sz="2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nước</a:t>
            </a:r>
            <a:r>
              <a:rPr lang="en-US" sz="2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a:t>
            </a:r>
            <a:endParaRPr lang="en-US" sz="2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p>
            <a:pPr algn="just">
              <a:lnSpc>
                <a:spcPct val="120000"/>
              </a:lnSpc>
              <a:spcAft>
                <a:spcPts val="0"/>
              </a:spcAft>
              <a:tabLst>
                <a:tab pos="545465" algn="l"/>
              </a:tabLst>
            </a:pPr>
            <a:r>
              <a:rPr lang="en-US" sz="2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Không</a:t>
            </a:r>
            <a:r>
              <a:rPr lang="en-US" sz="2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tưới</a:t>
            </a:r>
            <a:r>
              <a:rPr lang="en-US" sz="2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nước</a:t>
            </a:r>
            <a:r>
              <a:rPr lang="en-US" sz="2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khi</a:t>
            </a:r>
            <a:r>
              <a:rPr lang="en-US" sz="2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trời</a:t>
            </a:r>
            <a:r>
              <a:rPr lang="en-US" sz="2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nắng</a:t>
            </a:r>
            <a:r>
              <a:rPr lang="en-US" sz="2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gắt</a:t>
            </a:r>
            <a:r>
              <a:rPr lang="en-US" sz="2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a:t>
            </a:r>
            <a:endParaRPr lang="en-US" sz="2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p>
            <a:pPr algn="just">
              <a:lnSpc>
                <a:spcPct val="120000"/>
              </a:lnSpc>
              <a:spcAft>
                <a:spcPts val="0"/>
              </a:spcAft>
              <a:tabLst>
                <a:tab pos="545465" algn="l"/>
              </a:tabLst>
            </a:pPr>
            <a:r>
              <a:rPr lang="en-US" sz="2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Không</a:t>
            </a:r>
            <a:r>
              <a:rPr lang="en-US" sz="2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bón</a:t>
            </a:r>
            <a:r>
              <a:rPr lang="en-US" sz="2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phân</a:t>
            </a:r>
            <a:r>
              <a:rPr lang="en-US" sz="2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quá</a:t>
            </a:r>
            <a:r>
              <a:rPr lang="en-US" sz="2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liều</a:t>
            </a:r>
            <a:r>
              <a:rPr lang="en-US" sz="2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cây</a:t>
            </a:r>
            <a:r>
              <a:rPr lang="en-US" sz="2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không</a:t>
            </a:r>
            <a:r>
              <a:rPr lang="en-US" sz="2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hấp</a:t>
            </a:r>
            <a:r>
              <a:rPr lang="en-US" sz="2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thụ</a:t>
            </a:r>
            <a:r>
              <a:rPr lang="en-US" sz="2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được</a:t>
            </a:r>
            <a:r>
              <a:rPr lang="en-US" sz="2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nước</a:t>
            </a:r>
            <a:r>
              <a:rPr lang="en-US" sz="2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gây</a:t>
            </a:r>
            <a:r>
              <a:rPr lang="en-US" sz="2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ô</a:t>
            </a:r>
            <a:r>
              <a:rPr lang="en-US" sz="24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nhiễm</a:t>
            </a:r>
            <a:r>
              <a:rPr lang="en-US" sz="2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môi</a:t>
            </a:r>
            <a:r>
              <a:rPr lang="en-US" sz="24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trường</a:t>
            </a:r>
            <a:r>
              <a:rPr lang="en-US" sz="2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a:t>
            </a:r>
            <a:endParaRPr lang="en-US" sz="2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p>
            <a:pPr algn="just">
              <a:lnSpc>
                <a:spcPct val="120000"/>
              </a:lnSpc>
              <a:spcAft>
                <a:spcPts val="0"/>
              </a:spcAft>
              <a:tabLst>
                <a:tab pos="540385" algn="l"/>
              </a:tabLst>
            </a:pPr>
            <a:r>
              <a:rPr lang="en-US" sz="2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Khi</a:t>
            </a:r>
            <a:r>
              <a:rPr lang="en-US" sz="2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bón</a:t>
            </a:r>
            <a:r>
              <a:rPr lang="en-US" sz="2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phân</a:t>
            </a:r>
            <a:r>
              <a:rPr lang="en-US" sz="2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cần</a:t>
            </a:r>
            <a:r>
              <a:rPr lang="en-US" sz="2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kết</a:t>
            </a:r>
            <a:r>
              <a:rPr lang="en-US" sz="2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hợp</a:t>
            </a:r>
            <a:r>
              <a:rPr lang="en-US" sz="2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tưới</a:t>
            </a:r>
            <a:r>
              <a:rPr lang="en-US" sz="2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C00000"/>
                </a:solidFill>
                <a:latin typeface="Calibri" panose="020F0502020204030204" pitchFamily="34" charset="0"/>
                <a:ea typeface="Times New Roman" panose="02020603050405020304" pitchFamily="18" charset="0"/>
                <a:cs typeface="Calibri" panose="020F0502020204030204" pitchFamily="34" charset="0"/>
              </a:rPr>
              <a:t>nước</a:t>
            </a:r>
            <a:r>
              <a:rPr lang="en-US" sz="2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a:t>
            </a:r>
            <a:endParaRPr lang="en-US" sz="2400" b="1" dirty="0">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196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E31F95-5964-45F4-A1A9-F05EBF0EBCD8}" type="datetime1">
              <a:rPr lang="vi-VN" smtClean="0"/>
              <a:pPr/>
              <a:t>20/03/2023</a:t>
            </a:fld>
            <a:endParaRPr lang="en-US"/>
          </a:p>
        </p:txBody>
      </p:sp>
      <p:sp>
        <p:nvSpPr>
          <p:cNvPr id="3" name="Slide Number Placeholder 2"/>
          <p:cNvSpPr>
            <a:spLocks noGrp="1"/>
          </p:cNvSpPr>
          <p:nvPr>
            <p:ph type="sldNum" sz="quarter" idx="12"/>
          </p:nvPr>
        </p:nvSpPr>
        <p:spPr/>
        <p:txBody>
          <a:bodyPr/>
          <a:lstStyle/>
          <a:p>
            <a:fld id="{CC550FBC-925A-4527-853F-A102DE398EAD}" type="slidenum">
              <a:rPr lang="en-US" smtClean="0"/>
              <a:pPr/>
              <a:t>42</a:t>
            </a:fld>
            <a:endParaRPr lang="en-US"/>
          </a:p>
        </p:txBody>
      </p:sp>
      <p:sp>
        <p:nvSpPr>
          <p:cNvPr id="4" name="Rectangle 3"/>
          <p:cNvSpPr/>
          <p:nvPr/>
        </p:nvSpPr>
        <p:spPr>
          <a:xfrm>
            <a:off x="1162595" y="872085"/>
            <a:ext cx="9797142" cy="830997"/>
          </a:xfrm>
          <a:prstGeom prst="rect">
            <a:avLst/>
          </a:prstGeom>
        </p:spPr>
        <p:txBody>
          <a:bodyPr wrap="square">
            <a:spAutoFit/>
          </a:bodyPr>
          <a:lstStyle/>
          <a:p>
            <a:r>
              <a:rPr lang="vi-VN" sz="2400" b="1" dirty="0" smtClean="0">
                <a:solidFill>
                  <a:srgbClr val="000000"/>
                </a:solidFill>
                <a:latin typeface="Calibri" panose="020F0502020204030204" pitchFamily="34" charset="0"/>
                <a:cs typeface="Calibri" panose="020F0502020204030204" pitchFamily="34" charset="0"/>
              </a:rPr>
              <a:t> </a:t>
            </a:r>
            <a:r>
              <a:rPr lang="vi-VN" sz="2400" dirty="0">
                <a:solidFill>
                  <a:srgbClr val="000000"/>
                </a:solidFill>
                <a:latin typeface="Calibri" panose="020F0502020204030204" pitchFamily="34" charset="0"/>
                <a:cs typeface="Calibri" panose="020F0502020204030204" pitchFamily="34" charset="0"/>
              </a:rPr>
              <a:t>Vì sao khi đem cây đi trồng ở một nơi khác, người ta phải cắt bớt cành, lá?</a:t>
            </a:r>
            <a:r>
              <a:rPr lang="vi-VN" sz="2400" dirty="0">
                <a:latin typeface="Calibri" panose="020F0502020204030204" pitchFamily="34" charset="0"/>
                <a:cs typeface="Calibri" panose="020F0502020204030204" pitchFamily="34" charset="0"/>
              </a:rPr>
              <a:t> </a:t>
            </a:r>
            <a:br>
              <a:rPr lang="vi-VN" sz="2400" dirty="0">
                <a:latin typeface="Calibri" panose="020F0502020204030204" pitchFamily="34" charset="0"/>
                <a:cs typeface="Calibri" panose="020F0502020204030204" pitchFamily="34" charset="0"/>
              </a:rPr>
            </a:br>
            <a:endParaRPr lang="en-US" sz="2400" dirty="0">
              <a:latin typeface="Calibri" panose="020F0502020204030204" pitchFamily="34" charset="0"/>
              <a:cs typeface="Calibri" panose="020F0502020204030204" pitchFamily="34" charset="0"/>
            </a:endParaRPr>
          </a:p>
        </p:txBody>
      </p:sp>
      <p:sp>
        <p:nvSpPr>
          <p:cNvPr id="5" name="Rectangle 4"/>
          <p:cNvSpPr/>
          <p:nvPr/>
        </p:nvSpPr>
        <p:spPr>
          <a:xfrm>
            <a:off x="1110343" y="2238964"/>
            <a:ext cx="10149840" cy="1421928"/>
          </a:xfrm>
          <a:prstGeom prst="rect">
            <a:avLst/>
          </a:prstGeom>
        </p:spPr>
        <p:txBody>
          <a:bodyPr wrap="square">
            <a:spAutoFit/>
          </a:bodyPr>
          <a:lstStyle/>
          <a:p>
            <a:pPr algn="just">
              <a:lnSpc>
                <a:spcPct val="120000"/>
              </a:lnSpc>
              <a:spcAft>
                <a:spcPts val="0"/>
              </a:spcAft>
              <a:tabLst>
                <a:tab pos="180340" algn="l"/>
                <a:tab pos="540385" algn="l"/>
              </a:tabLst>
            </a:pPr>
            <a:r>
              <a:rPr lang="en-US" sz="24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Khi</a:t>
            </a:r>
            <a:r>
              <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smtClean="0">
                <a:solidFill>
                  <a:srgbClr val="FF0000"/>
                </a:solidFill>
                <a:latin typeface="Calibri" panose="020F0502020204030204" pitchFamily="34" charset="0"/>
                <a:ea typeface="Times New Roman" panose="02020603050405020304" pitchFamily="18" charset="0"/>
                <a:cs typeface="Calibri" panose="020F0502020204030204" pitchFamily="34" charset="0"/>
              </a:rPr>
              <a:t>đào</a:t>
            </a:r>
            <a:r>
              <a:rPr lang="en-US" sz="2400" b="1" dirty="0" smtClean="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smtClean="0">
                <a:solidFill>
                  <a:srgbClr val="FF0000"/>
                </a:solidFill>
                <a:latin typeface="Calibri" panose="020F0502020204030204" pitchFamily="34" charset="0"/>
                <a:ea typeface="Times New Roman" panose="02020603050405020304" pitchFamily="18" charset="0"/>
                <a:cs typeface="Calibri" panose="020F0502020204030204" pitchFamily="34" charset="0"/>
              </a:rPr>
              <a:t>cây</a:t>
            </a:r>
            <a:r>
              <a:rPr lang="en-US" sz="2400" b="1" dirty="0" smtClean="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ra</a:t>
            </a:r>
            <a:r>
              <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khỏi</a:t>
            </a:r>
            <a:r>
              <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đất</a:t>
            </a:r>
            <a:r>
              <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sẽ</a:t>
            </a:r>
            <a:r>
              <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làm</a:t>
            </a:r>
            <a:r>
              <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rễ</a:t>
            </a:r>
            <a:r>
              <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bị</a:t>
            </a:r>
            <a:r>
              <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tổn</a:t>
            </a:r>
            <a:r>
              <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thương</a:t>
            </a:r>
            <a:r>
              <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giảm</a:t>
            </a:r>
            <a:r>
              <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khả</a:t>
            </a:r>
            <a:r>
              <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năng</a:t>
            </a:r>
            <a:r>
              <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hấp</a:t>
            </a:r>
            <a:r>
              <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thụ</a:t>
            </a:r>
            <a:r>
              <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nước</a:t>
            </a:r>
            <a:r>
              <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và</a:t>
            </a:r>
            <a:r>
              <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muối</a:t>
            </a:r>
            <a:r>
              <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khoáng</a:t>
            </a:r>
            <a:r>
              <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Do </a:t>
            </a:r>
            <a:r>
              <a:rPr lang="en-US" sz="24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đó</a:t>
            </a:r>
            <a:r>
              <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cẩn</a:t>
            </a:r>
            <a:r>
              <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phải</a:t>
            </a:r>
            <a:r>
              <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cắt</a:t>
            </a:r>
            <a:r>
              <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bớt</a:t>
            </a:r>
            <a:r>
              <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cành</a:t>
            </a:r>
            <a:r>
              <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lá</a:t>
            </a:r>
            <a:r>
              <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để</a:t>
            </a:r>
            <a:r>
              <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giảm</a:t>
            </a:r>
            <a:r>
              <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cường</a:t>
            </a:r>
            <a:r>
              <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độ</a:t>
            </a:r>
            <a:r>
              <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thoát</a:t>
            </a:r>
            <a:r>
              <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hơi</a:t>
            </a:r>
            <a:r>
              <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nước</a:t>
            </a:r>
            <a:r>
              <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hạn</a:t>
            </a:r>
            <a:r>
              <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chế</a:t>
            </a:r>
            <a:r>
              <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cây</a:t>
            </a:r>
            <a:r>
              <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bị</a:t>
            </a:r>
            <a:r>
              <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mất</a:t>
            </a:r>
            <a:r>
              <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2400" b="1"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nước</a:t>
            </a:r>
            <a:r>
              <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a:t>
            </a:r>
            <a:endPar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62635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80">
                                          <p:stCondLst>
                                            <p:cond delay="0"/>
                                          </p:stCondLst>
                                        </p:cTn>
                                        <p:tgtEl>
                                          <p:spTgt spid="5"/>
                                        </p:tgtEl>
                                      </p:cBhvr>
                                    </p:animEffect>
                                    <p:anim calcmode="lin" valueType="num">
                                      <p:cBhvr>
                                        <p:cTn id="1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gtEl>
                                      </p:cBhvr>
                                      <p:to x="100000" y="60000"/>
                                    </p:animScale>
                                    <p:animScale>
                                      <p:cBhvr>
                                        <p:cTn id="20" dur="166" decel="50000">
                                          <p:stCondLst>
                                            <p:cond delay="676"/>
                                          </p:stCondLst>
                                        </p:cTn>
                                        <p:tgtEl>
                                          <p:spTgt spid="5"/>
                                        </p:tgtEl>
                                      </p:cBhvr>
                                      <p:to x="100000" y="100000"/>
                                    </p:animScale>
                                    <p:animScale>
                                      <p:cBhvr>
                                        <p:cTn id="21" dur="26">
                                          <p:stCondLst>
                                            <p:cond delay="1312"/>
                                          </p:stCondLst>
                                        </p:cTn>
                                        <p:tgtEl>
                                          <p:spTgt spid="5"/>
                                        </p:tgtEl>
                                      </p:cBhvr>
                                      <p:to x="100000" y="80000"/>
                                    </p:animScale>
                                    <p:animScale>
                                      <p:cBhvr>
                                        <p:cTn id="22" dur="166" decel="50000">
                                          <p:stCondLst>
                                            <p:cond delay="1338"/>
                                          </p:stCondLst>
                                        </p:cTn>
                                        <p:tgtEl>
                                          <p:spTgt spid="5"/>
                                        </p:tgtEl>
                                      </p:cBhvr>
                                      <p:to x="100000" y="100000"/>
                                    </p:animScale>
                                    <p:animScale>
                                      <p:cBhvr>
                                        <p:cTn id="23" dur="26">
                                          <p:stCondLst>
                                            <p:cond delay="1642"/>
                                          </p:stCondLst>
                                        </p:cTn>
                                        <p:tgtEl>
                                          <p:spTgt spid="5"/>
                                        </p:tgtEl>
                                      </p:cBhvr>
                                      <p:to x="100000" y="90000"/>
                                    </p:animScale>
                                    <p:animScale>
                                      <p:cBhvr>
                                        <p:cTn id="24" dur="166" decel="50000">
                                          <p:stCondLst>
                                            <p:cond delay="1668"/>
                                          </p:stCondLst>
                                        </p:cTn>
                                        <p:tgtEl>
                                          <p:spTgt spid="5"/>
                                        </p:tgtEl>
                                      </p:cBhvr>
                                      <p:to x="100000" y="100000"/>
                                    </p:animScale>
                                    <p:animScale>
                                      <p:cBhvr>
                                        <p:cTn id="25" dur="26">
                                          <p:stCondLst>
                                            <p:cond delay="1808"/>
                                          </p:stCondLst>
                                        </p:cTn>
                                        <p:tgtEl>
                                          <p:spTgt spid="5"/>
                                        </p:tgtEl>
                                      </p:cBhvr>
                                      <p:to x="100000" y="95000"/>
                                    </p:animScale>
                                    <p:animScale>
                                      <p:cBhvr>
                                        <p:cTn id="2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71452" y="582448"/>
            <a:ext cx="9701348" cy="978729"/>
          </a:xfrm>
          <a:prstGeom prst="rect">
            <a:avLst/>
          </a:prstGeom>
        </p:spPr>
        <p:txBody>
          <a:bodyPr wrap="square">
            <a:spAutoFit/>
          </a:bodyPr>
          <a:lstStyle/>
          <a:p>
            <a:pPr algn="just">
              <a:lnSpc>
                <a:spcPct val="120000"/>
              </a:lnSpc>
              <a:spcAft>
                <a:spcPts val="0"/>
              </a:spcAft>
              <a:tabLst>
                <a:tab pos="180340" algn="l"/>
                <a:tab pos="540385" algn="l"/>
              </a:tabLst>
            </a:pPr>
            <a:r>
              <a:rPr lang="vi-VN" sz="2400" b="1" i="1" dirty="0">
                <a:latin typeface="Calibri" panose="020F0502020204030204" pitchFamily="34" charset="0"/>
                <a:ea typeface="Times New Roman" panose="02020603050405020304" pitchFamily="18" charset="0"/>
                <a:cs typeface="Calibri" panose="020F0502020204030204" pitchFamily="34" charset="0"/>
              </a:rPr>
              <a:t>Vì sao trước khi </a:t>
            </a:r>
            <a:r>
              <a:rPr lang="vi-VN" sz="2400" b="1" i="1" dirty="0" smtClean="0">
                <a:latin typeface="Calibri" panose="020F0502020204030204" pitchFamily="34" charset="0"/>
                <a:ea typeface="Times New Roman" panose="02020603050405020304" pitchFamily="18" charset="0"/>
                <a:cs typeface="Calibri" panose="020F0502020204030204" pitchFamily="34" charset="0"/>
              </a:rPr>
              <a:t>tr</a:t>
            </a:r>
            <a:r>
              <a:rPr lang="en-US" sz="2400" b="1" i="1" smtClean="0">
                <a:latin typeface="Calibri" panose="020F0502020204030204" pitchFamily="34" charset="0"/>
                <a:ea typeface="Times New Roman" panose="02020603050405020304" pitchFamily="18" charset="0"/>
                <a:cs typeface="Calibri" panose="020F0502020204030204" pitchFamily="34" charset="0"/>
              </a:rPr>
              <a:t>ồ</a:t>
            </a:r>
            <a:r>
              <a:rPr lang="vi-VN" sz="2400" b="1" i="1" smtClean="0">
                <a:latin typeface="Calibri" panose="020F0502020204030204" pitchFamily="34" charset="0"/>
                <a:ea typeface="Times New Roman" panose="02020603050405020304" pitchFamily="18" charset="0"/>
                <a:cs typeface="Calibri" panose="020F0502020204030204" pitchFamily="34" charset="0"/>
              </a:rPr>
              <a:t>ng </a:t>
            </a:r>
            <a:r>
              <a:rPr lang="vi-VN" sz="2400" b="1" i="1" dirty="0">
                <a:latin typeface="Calibri" panose="020F0502020204030204" pitchFamily="34" charset="0"/>
                <a:ea typeface="Times New Roman" panose="02020603050405020304" pitchFamily="18" charset="0"/>
                <a:cs typeface="Calibri" panose="020F0502020204030204" pitchFamily="34" charset="0"/>
              </a:rPr>
              <a:t>cây, người ta </a:t>
            </a:r>
            <a:r>
              <a:rPr lang="vi-VN" sz="2400" b="1" i="1" dirty="0" smtClean="0">
                <a:latin typeface="Calibri" panose="020F0502020204030204" pitchFamily="34" charset="0"/>
                <a:ea typeface="Times New Roman" panose="02020603050405020304" pitchFamily="18" charset="0"/>
                <a:cs typeface="Calibri" panose="020F0502020204030204" pitchFamily="34" charset="0"/>
              </a:rPr>
              <a:t>c</a:t>
            </a:r>
            <a:r>
              <a:rPr lang="en-US" sz="2400" b="1" i="1" dirty="0" smtClean="0">
                <a:latin typeface="Calibri" panose="020F0502020204030204" pitchFamily="34" charset="0"/>
                <a:ea typeface="Times New Roman" panose="02020603050405020304" pitchFamily="18" charset="0"/>
                <a:cs typeface="Calibri" panose="020F0502020204030204" pitchFamily="34" charset="0"/>
              </a:rPr>
              <a:t>ầ</a:t>
            </a:r>
            <a:r>
              <a:rPr lang="vi-VN" sz="2400" b="1" i="1" dirty="0" smtClean="0">
                <a:latin typeface="Calibri" panose="020F0502020204030204" pitchFamily="34" charset="0"/>
                <a:ea typeface="Times New Roman" panose="02020603050405020304" pitchFamily="18" charset="0"/>
                <a:cs typeface="Calibri" panose="020F0502020204030204" pitchFamily="34" charset="0"/>
              </a:rPr>
              <a:t>n </a:t>
            </a:r>
            <a:r>
              <a:rPr lang="vi-VN" sz="2400" b="1" i="1" dirty="0">
                <a:latin typeface="Calibri" panose="020F0502020204030204" pitchFamily="34" charset="0"/>
                <a:ea typeface="Times New Roman" panose="02020603050405020304" pitchFamily="18" charset="0"/>
                <a:cs typeface="Calibri" panose="020F0502020204030204" pitchFamily="34" charset="0"/>
              </a:rPr>
              <a:t>cày, xới làm cho đất tơi, xốp?</a:t>
            </a:r>
            <a:r>
              <a:rPr lang="vi-VN" sz="2400" b="1" i="1" dirty="0">
                <a:solidFill>
                  <a:srgbClr val="000000"/>
                </a:solidFill>
                <a:latin typeface="Calibri" panose="020F0502020204030204" pitchFamily="34" charset="0"/>
                <a:ea typeface="Segoe UI" panose="020B0502040204020203" pitchFamily="34" charset="0"/>
                <a:cs typeface="Calibri" panose="020F0502020204030204" pitchFamily="34" charset="0"/>
              </a:rPr>
              <a:t> </a:t>
            </a:r>
            <a:r>
              <a:rPr lang="vi-VN" sz="2400" b="1" i="1" dirty="0">
                <a:latin typeface="Calibri" panose="020F0502020204030204" pitchFamily="34" charset="0"/>
                <a:ea typeface="Times New Roman" panose="02020603050405020304" pitchFamily="18" charset="0"/>
                <a:cs typeface="Calibri" panose="020F0502020204030204" pitchFamily="34" charset="0"/>
              </a:rPr>
              <a:t>Vì sao sau khi bón phân, người ta thường tưới nước cho cây?</a:t>
            </a:r>
            <a:endParaRPr lang="en-US" sz="2400" b="1" i="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2"/>
          <a:stretch>
            <a:fillRect/>
          </a:stretch>
        </p:blipFill>
        <p:spPr>
          <a:xfrm>
            <a:off x="6165668" y="1593667"/>
            <a:ext cx="5760720" cy="5107579"/>
          </a:xfrm>
          <a:prstGeom prst="rect">
            <a:avLst/>
          </a:prstGeom>
        </p:spPr>
      </p:pic>
      <p:sp>
        <p:nvSpPr>
          <p:cNvPr id="6" name="Rectangle 5"/>
          <p:cNvSpPr/>
          <p:nvPr/>
        </p:nvSpPr>
        <p:spPr>
          <a:xfrm>
            <a:off x="187234" y="2210370"/>
            <a:ext cx="5756366" cy="2751522"/>
          </a:xfrm>
          <a:prstGeom prst="rect">
            <a:avLst/>
          </a:prstGeom>
        </p:spPr>
        <p:txBody>
          <a:bodyPr wrap="square">
            <a:spAutoFit/>
          </a:bodyPr>
          <a:lstStyle/>
          <a:p>
            <a:pPr algn="just">
              <a:lnSpc>
                <a:spcPct val="120000"/>
              </a:lnSpc>
              <a:spcAft>
                <a:spcPts val="0"/>
              </a:spcAft>
              <a:tabLst>
                <a:tab pos="180340" algn="l"/>
                <a:tab pos="540385" algn="l"/>
              </a:tabLst>
            </a:pPr>
            <a:r>
              <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vi-VN"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Cày, xới làm cho đất tơi, xốp giúp oxygen dễ dàng xâm nhập vào đất cung cấp cho quá trình hô hấp ở rễ.</a:t>
            </a:r>
            <a:endParaRPr lang="en-US" sz="24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lgn="just">
              <a:lnSpc>
                <a:spcPct val="120000"/>
              </a:lnSpc>
              <a:spcAft>
                <a:spcPts val="0"/>
              </a:spcAft>
              <a:tabLst>
                <a:tab pos="180340" algn="l"/>
                <a:tab pos="540385" algn="l"/>
              </a:tabLst>
            </a:pPr>
            <a:r>
              <a:rPr lang="en-US" sz="2400" b="1" dirty="0" smtClean="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vi-VN"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Khi bón phân cẩn kết hợp tưới nước để hoà tan phân bón, nhờ đó mà cây dễ hấp thụ.</a:t>
            </a:r>
            <a:endPar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4202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6834" y="816264"/>
            <a:ext cx="11499669" cy="1938992"/>
          </a:xfrm>
          <a:prstGeom prst="rect">
            <a:avLst/>
          </a:prstGeom>
        </p:spPr>
        <p:txBody>
          <a:bodyPr wrap="square">
            <a:spAutoFit/>
          </a:bodyPr>
          <a:lstStyle/>
          <a:p>
            <a:r>
              <a:rPr lang="vi-VN" sz="2400" dirty="0" smtClean="0">
                <a:solidFill>
                  <a:srgbClr val="000000"/>
                </a:solidFill>
                <a:latin typeface="Calibri" panose="020F0502020204030204" pitchFamily="34" charset="0"/>
                <a:cs typeface="Calibri" panose="020F0502020204030204" pitchFamily="34" charset="0"/>
              </a:rPr>
              <a:t>Trong </a:t>
            </a:r>
            <a:r>
              <a:rPr lang="vi-VN" sz="2400" dirty="0">
                <a:solidFill>
                  <a:srgbClr val="000000"/>
                </a:solidFill>
                <a:latin typeface="Calibri" panose="020F0502020204030204" pitchFamily="34" charset="0"/>
                <a:cs typeface="Calibri" panose="020F0502020204030204" pitchFamily="34" charset="0"/>
              </a:rPr>
              <a:t>vườn cây ăn quả, khi quan sát thấy có nhiều cây bị vàng lá, có ý kiến </a:t>
            </a:r>
            <a:r>
              <a:rPr lang="vi-VN" sz="2400" dirty="0" smtClean="0">
                <a:solidFill>
                  <a:srgbClr val="000000"/>
                </a:solidFill>
                <a:latin typeface="Calibri" panose="020F0502020204030204" pitchFamily="34" charset="0"/>
                <a:cs typeface="Calibri" panose="020F0502020204030204" pitchFamily="34" charset="0"/>
              </a:rPr>
              <a:t>cho</a:t>
            </a:r>
            <a:r>
              <a:rPr lang="en-US" sz="2400" dirty="0" smtClean="0">
                <a:solidFill>
                  <a:srgbClr val="000000"/>
                </a:solidFill>
                <a:latin typeface="Calibri" panose="020F0502020204030204" pitchFamily="34" charset="0"/>
                <a:cs typeface="Calibri" panose="020F0502020204030204" pitchFamily="34" charset="0"/>
              </a:rPr>
              <a:t> </a:t>
            </a:r>
            <a:r>
              <a:rPr lang="vi-VN" sz="2400" dirty="0" smtClean="0">
                <a:solidFill>
                  <a:srgbClr val="000000"/>
                </a:solidFill>
                <a:latin typeface="Calibri" panose="020F0502020204030204" pitchFamily="34" charset="0"/>
                <a:cs typeface="Calibri" panose="020F0502020204030204" pitchFamily="34" charset="0"/>
              </a:rPr>
              <a:t>rằng </a:t>
            </a:r>
            <a:r>
              <a:rPr lang="vi-VN" sz="2400" dirty="0">
                <a:solidFill>
                  <a:srgbClr val="000000"/>
                </a:solidFill>
                <a:latin typeface="Calibri" panose="020F0502020204030204" pitchFamily="34" charset="0"/>
                <a:cs typeface="Calibri" panose="020F0502020204030204" pitchFamily="34" charset="0"/>
              </a:rPr>
              <a:t>các cây này có thể đang thiếu nitrogen.</a:t>
            </a:r>
            <a:br>
              <a:rPr lang="vi-VN" sz="2400" dirty="0">
                <a:solidFill>
                  <a:srgbClr val="000000"/>
                </a:solidFill>
                <a:latin typeface="Calibri" panose="020F0502020204030204" pitchFamily="34" charset="0"/>
                <a:cs typeface="Calibri" panose="020F0502020204030204" pitchFamily="34" charset="0"/>
              </a:rPr>
            </a:br>
            <a:r>
              <a:rPr lang="vi-VN" sz="2400" dirty="0">
                <a:solidFill>
                  <a:srgbClr val="000000"/>
                </a:solidFill>
                <a:latin typeface="Calibri" panose="020F0502020204030204" pitchFamily="34" charset="0"/>
                <a:cs typeface="Calibri" panose="020F0502020204030204" pitchFamily="34" charset="0"/>
              </a:rPr>
              <a:t>a) Em hãy cho biết ý kiến trên đúng hay sai. Vì sao?</a:t>
            </a:r>
            <a:br>
              <a:rPr lang="vi-VN" sz="2400" dirty="0">
                <a:solidFill>
                  <a:srgbClr val="000000"/>
                </a:solidFill>
                <a:latin typeface="Calibri" panose="020F0502020204030204" pitchFamily="34" charset="0"/>
                <a:cs typeface="Calibri" panose="020F0502020204030204" pitchFamily="34" charset="0"/>
              </a:rPr>
            </a:br>
            <a:r>
              <a:rPr lang="vi-VN" sz="2400" dirty="0">
                <a:solidFill>
                  <a:srgbClr val="000000"/>
                </a:solidFill>
                <a:latin typeface="Calibri" panose="020F0502020204030204" pitchFamily="34" charset="0"/>
                <a:cs typeface="Calibri" panose="020F0502020204030204" pitchFamily="34" charset="0"/>
              </a:rPr>
              <a:t>b) Nếu ý kiến trên là đúng, chúng ta cần bón loại phân nào để cung cấp </a:t>
            </a:r>
            <a:r>
              <a:rPr lang="vi-VN" sz="2400" dirty="0" smtClean="0">
                <a:solidFill>
                  <a:srgbClr val="000000"/>
                </a:solidFill>
                <a:latin typeface="Calibri" panose="020F0502020204030204" pitchFamily="34" charset="0"/>
                <a:cs typeface="Calibri" panose="020F0502020204030204" pitchFamily="34" charset="0"/>
              </a:rPr>
              <a:t>nitrogen</a:t>
            </a:r>
            <a:r>
              <a:rPr lang="en-US" sz="2400" dirty="0" smtClean="0">
                <a:solidFill>
                  <a:srgbClr val="000000"/>
                </a:solidFill>
                <a:latin typeface="Calibri" panose="020F0502020204030204" pitchFamily="34" charset="0"/>
                <a:cs typeface="Calibri" panose="020F0502020204030204" pitchFamily="34" charset="0"/>
              </a:rPr>
              <a:t> </a:t>
            </a:r>
            <a:r>
              <a:rPr lang="vi-VN" sz="2400" dirty="0" smtClean="0">
                <a:solidFill>
                  <a:srgbClr val="000000"/>
                </a:solidFill>
                <a:latin typeface="Calibri" panose="020F0502020204030204" pitchFamily="34" charset="0"/>
                <a:cs typeface="Calibri" panose="020F0502020204030204" pitchFamily="34" charset="0"/>
              </a:rPr>
              <a:t>cho </a:t>
            </a:r>
            <a:r>
              <a:rPr lang="vi-VN" sz="2400" dirty="0">
                <a:solidFill>
                  <a:srgbClr val="000000"/>
                </a:solidFill>
                <a:latin typeface="Calibri" panose="020F0502020204030204" pitchFamily="34" charset="0"/>
                <a:cs typeface="Calibri" panose="020F0502020204030204" pitchFamily="34" charset="0"/>
              </a:rPr>
              <a:t>cây?</a:t>
            </a:r>
            <a:r>
              <a:rPr lang="vi-VN" sz="2400" dirty="0">
                <a:latin typeface="Calibri" panose="020F0502020204030204" pitchFamily="34" charset="0"/>
                <a:cs typeface="Calibri" panose="020F0502020204030204" pitchFamily="34" charset="0"/>
              </a:rPr>
              <a:t> </a:t>
            </a:r>
            <a:br>
              <a:rPr lang="vi-VN" sz="2400" dirty="0">
                <a:latin typeface="Calibri" panose="020F0502020204030204" pitchFamily="34" charset="0"/>
                <a:cs typeface="Calibri" panose="020F0502020204030204" pitchFamily="34" charset="0"/>
              </a:rPr>
            </a:br>
            <a:endParaRPr lang="en-US" sz="2400" dirty="0">
              <a:latin typeface="Calibri" panose="020F0502020204030204" pitchFamily="34" charset="0"/>
              <a:cs typeface="Calibri" panose="020F0502020204030204" pitchFamily="34" charset="0"/>
            </a:endParaRPr>
          </a:p>
        </p:txBody>
      </p:sp>
      <p:sp>
        <p:nvSpPr>
          <p:cNvPr id="5" name="Rectangle 4"/>
          <p:cNvSpPr/>
          <p:nvPr/>
        </p:nvSpPr>
        <p:spPr>
          <a:xfrm>
            <a:off x="370114" y="2683101"/>
            <a:ext cx="5050972" cy="2751522"/>
          </a:xfrm>
          <a:prstGeom prst="rect">
            <a:avLst/>
          </a:prstGeom>
        </p:spPr>
        <p:txBody>
          <a:bodyPr wrap="square">
            <a:spAutoFit/>
          </a:bodyPr>
          <a:lstStyle/>
          <a:p>
            <a:pPr algn="just">
              <a:lnSpc>
                <a:spcPct val="120000"/>
              </a:lnSpc>
              <a:spcAft>
                <a:spcPts val="0"/>
              </a:spcAft>
              <a:tabLst>
                <a:tab pos="180340" algn="l"/>
                <a:tab pos="540385" algn="l"/>
              </a:tabLst>
            </a:pPr>
            <a:r>
              <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a) </a:t>
            </a:r>
            <a:r>
              <a:rPr lang="vi-VN"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Ý kiến này có thể đúng vì nitrogen là thành phẩn cấu tạo nên diệp lục. Do đó, khi thiếu nitrogen, cây không tổng hợp được diệp lục lá có màu vàng.</a:t>
            </a:r>
            <a:endParaRPr lang="en-US" sz="24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lgn="just">
              <a:lnSpc>
                <a:spcPct val="120000"/>
              </a:lnSpc>
              <a:spcAft>
                <a:spcPts val="0"/>
              </a:spcAft>
              <a:tabLst>
                <a:tab pos="180340" algn="l"/>
                <a:tab pos="540385" algn="l"/>
              </a:tabLst>
            </a:pPr>
            <a:r>
              <a:rPr lang="vi-VN"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b) Để cung cấp nitrogen cho cây, có thể bón phân ure, NPK.</a:t>
            </a:r>
            <a:endPar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a:stretch>
            <a:fillRect/>
          </a:stretch>
        </p:blipFill>
        <p:spPr>
          <a:xfrm>
            <a:off x="5460274" y="2440713"/>
            <a:ext cx="6635932" cy="4325847"/>
          </a:xfrm>
          <a:prstGeom prst="rect">
            <a:avLst/>
          </a:prstGeom>
        </p:spPr>
      </p:pic>
    </p:spTree>
    <p:extLst>
      <p:ext uri="{BB962C8B-B14F-4D97-AF65-F5344CB8AC3E}">
        <p14:creationId xmlns:p14="http://schemas.microsoft.com/office/powerpoint/2010/main" val="64231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8823" y="728396"/>
            <a:ext cx="11077303" cy="954107"/>
          </a:xfrm>
          <a:prstGeom prst="rect">
            <a:avLst/>
          </a:prstGeom>
        </p:spPr>
        <p:txBody>
          <a:bodyPr wrap="square">
            <a:spAutoFit/>
          </a:bodyPr>
          <a:lstStyle/>
          <a:p>
            <a:r>
              <a:rPr lang="vi-VN" sz="2800" dirty="0" smtClean="0">
                <a:solidFill>
                  <a:srgbClr val="000000"/>
                </a:solidFill>
                <a:latin typeface="Calibri" panose="020F0502020204030204" pitchFamily="34" charset="0"/>
                <a:cs typeface="Calibri" panose="020F0502020204030204" pitchFamily="34" charset="0"/>
              </a:rPr>
              <a:t>Em </a:t>
            </a:r>
            <a:r>
              <a:rPr lang="vi-VN" sz="2800" dirty="0">
                <a:solidFill>
                  <a:srgbClr val="000000"/>
                </a:solidFill>
                <a:latin typeface="Calibri" panose="020F0502020204030204" pitchFamily="34" charset="0"/>
                <a:cs typeface="Calibri" panose="020F0502020204030204" pitchFamily="34" charset="0"/>
              </a:rPr>
              <a:t>hãy giải thích câu tục ngữ: “Nhất nước, nhì phân, tam cần, tứ giống”.</a:t>
            </a:r>
            <a:r>
              <a:rPr lang="vi-VN" sz="2800" dirty="0">
                <a:latin typeface="Calibri" panose="020F0502020204030204" pitchFamily="34" charset="0"/>
                <a:cs typeface="Calibri" panose="020F0502020204030204" pitchFamily="34" charset="0"/>
              </a:rPr>
              <a:t> </a:t>
            </a:r>
            <a:br>
              <a:rPr lang="vi-VN" sz="2800" dirty="0">
                <a:latin typeface="Calibri" panose="020F0502020204030204" pitchFamily="34" charset="0"/>
                <a:cs typeface="Calibri" panose="020F0502020204030204" pitchFamily="34" charset="0"/>
              </a:rPr>
            </a:br>
            <a:endParaRPr lang="en-US" sz="2800" dirty="0">
              <a:latin typeface="Calibri" panose="020F0502020204030204" pitchFamily="34" charset="0"/>
              <a:cs typeface="Calibri" panose="020F0502020204030204" pitchFamily="34" charset="0"/>
            </a:endParaRPr>
          </a:p>
        </p:txBody>
      </p:sp>
      <p:sp>
        <p:nvSpPr>
          <p:cNvPr id="5" name="Rectangle 4"/>
          <p:cNvSpPr/>
          <p:nvPr/>
        </p:nvSpPr>
        <p:spPr>
          <a:xfrm>
            <a:off x="509452" y="1895122"/>
            <a:ext cx="10946674" cy="4967514"/>
          </a:xfrm>
          <a:prstGeom prst="rect">
            <a:avLst/>
          </a:prstGeom>
        </p:spPr>
        <p:txBody>
          <a:bodyPr wrap="square">
            <a:spAutoFit/>
          </a:bodyPr>
          <a:lstStyle/>
          <a:p>
            <a:pPr algn="just">
              <a:lnSpc>
                <a:spcPct val="120000"/>
              </a:lnSpc>
              <a:spcAft>
                <a:spcPts val="0"/>
              </a:spcAft>
              <a:tabLst>
                <a:tab pos="180340" algn="l"/>
                <a:tab pos="540385" algn="l"/>
              </a:tabLst>
            </a:pPr>
            <a:r>
              <a:rPr lang="vi-VN"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Nước: là yếu tố quan trọng nhất vì nước là thành phần chính cấu tạo nên tế bào. Đối với thực vật, nước tham gia hầu hết mọi hoạt động sống của cây.</a:t>
            </a:r>
            <a:endParaRPr lang="en-US" sz="24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lgn="just">
              <a:lnSpc>
                <a:spcPct val="120000"/>
              </a:lnSpc>
              <a:spcAft>
                <a:spcPts val="0"/>
              </a:spcAft>
              <a:tabLst>
                <a:tab pos="180340" algn="l"/>
                <a:tab pos="540385" algn="l"/>
              </a:tabLst>
            </a:pPr>
            <a:r>
              <a:rPr lang="vi-VN"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Phân: là yếu tố quan trọng thứ hai, </a:t>
            </a:r>
            <a:r>
              <a:rPr lang="vi-VN" sz="2400" b="1" dirty="0" smtClean="0">
                <a:solidFill>
                  <a:srgbClr val="FF0000"/>
                </a:solidFill>
                <a:latin typeface="Calibri" panose="020F0502020204030204" pitchFamily="34" charset="0"/>
                <a:ea typeface="Times New Roman" panose="02020603050405020304" pitchFamily="18" charset="0"/>
                <a:cs typeface="Calibri" panose="020F0502020204030204" pitchFamily="34" charset="0"/>
              </a:rPr>
              <a:t>đ</a:t>
            </a:r>
            <a:r>
              <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â</a:t>
            </a:r>
            <a:r>
              <a:rPr lang="vi-VN" sz="2400" b="1" dirty="0" smtClean="0">
                <a:solidFill>
                  <a:srgbClr val="FF0000"/>
                </a:solidFill>
                <a:latin typeface="Calibri" panose="020F0502020204030204" pitchFamily="34" charset="0"/>
                <a:ea typeface="Times New Roman" panose="02020603050405020304" pitchFamily="18" charset="0"/>
                <a:cs typeface="Calibri" panose="020F0502020204030204" pitchFamily="34" charset="0"/>
              </a:rPr>
              <a:t>y </a:t>
            </a:r>
            <a:r>
              <a:rPr lang="vi-VN"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là </a:t>
            </a:r>
            <a:r>
              <a:rPr lang="vi-VN" sz="2400" b="1" dirty="0" smtClean="0">
                <a:solidFill>
                  <a:srgbClr val="FF0000"/>
                </a:solidFill>
                <a:latin typeface="Calibri" panose="020F0502020204030204" pitchFamily="34" charset="0"/>
                <a:ea typeface="Times New Roman" panose="02020603050405020304" pitchFamily="18" charset="0"/>
                <a:cs typeface="Calibri" panose="020F0502020204030204" pitchFamily="34" charset="0"/>
              </a:rPr>
              <a:t>nguổn </a:t>
            </a:r>
            <a:r>
              <a:rPr lang="vi-VN"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dinh dưỡng cung cấp cho cây </a:t>
            </a:r>
            <a:r>
              <a:rPr lang="vi-VN" sz="2400" b="1" dirty="0" smtClean="0">
                <a:solidFill>
                  <a:srgbClr val="FF0000"/>
                </a:solidFill>
                <a:latin typeface="Calibri" panose="020F0502020204030204" pitchFamily="34" charset="0"/>
                <a:ea typeface="Times New Roman" panose="02020603050405020304" pitchFamily="18" charset="0"/>
                <a:cs typeface="Calibri" panose="020F0502020204030204" pitchFamily="34" charset="0"/>
              </a:rPr>
              <a:t>tr</a:t>
            </a:r>
            <a:r>
              <a:rPr lang="en-US" sz="2400" b="1" dirty="0" smtClean="0">
                <a:solidFill>
                  <a:srgbClr val="FF0000"/>
                </a:solidFill>
                <a:latin typeface="Calibri" panose="020F0502020204030204" pitchFamily="34" charset="0"/>
                <a:ea typeface="Times New Roman" panose="02020603050405020304" pitchFamily="18" charset="0"/>
                <a:cs typeface="Calibri" panose="020F0502020204030204" pitchFamily="34" charset="0"/>
              </a:rPr>
              <a:t>ồ</a:t>
            </a:r>
            <a:r>
              <a:rPr lang="vi-VN" sz="2400" b="1" dirty="0" smtClean="0">
                <a:solidFill>
                  <a:srgbClr val="FF0000"/>
                </a:solidFill>
                <a:latin typeface="Calibri" panose="020F0502020204030204" pitchFamily="34" charset="0"/>
                <a:ea typeface="Times New Roman" panose="02020603050405020304" pitchFamily="18" charset="0"/>
                <a:cs typeface="Calibri" panose="020F0502020204030204" pitchFamily="34" charset="0"/>
              </a:rPr>
              <a:t>ng</a:t>
            </a:r>
            <a:r>
              <a:rPr lang="vi-VN"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a:t>
            </a:r>
            <a:endParaRPr lang="en-US" sz="24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lgn="just">
              <a:lnSpc>
                <a:spcPct val="120000"/>
              </a:lnSpc>
              <a:spcAft>
                <a:spcPts val="0"/>
              </a:spcAft>
              <a:tabLst>
                <a:tab pos="180340" algn="l"/>
                <a:tab pos="540385" algn="l"/>
              </a:tabLst>
            </a:pPr>
            <a:r>
              <a:rPr lang="vi-VN"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Cần: kĩ thuật chăm sóc là yếu tố quan trọng thứ ba. Người </a:t>
            </a:r>
            <a:r>
              <a:rPr lang="vi-VN" sz="2400" b="1" dirty="0" smtClean="0">
                <a:solidFill>
                  <a:srgbClr val="FF0000"/>
                </a:solidFill>
                <a:latin typeface="Calibri" panose="020F0502020204030204" pitchFamily="34" charset="0"/>
                <a:ea typeface="Times New Roman" panose="02020603050405020304" pitchFamily="18" charset="0"/>
                <a:cs typeface="Calibri" panose="020F0502020204030204" pitchFamily="34" charset="0"/>
              </a:rPr>
              <a:t>n</a:t>
            </a:r>
            <a:r>
              <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ô</a:t>
            </a:r>
            <a:r>
              <a:rPr lang="vi-VN" sz="2400" b="1" dirty="0" smtClean="0">
                <a:solidFill>
                  <a:srgbClr val="FF0000"/>
                </a:solidFill>
                <a:latin typeface="Calibri" panose="020F0502020204030204" pitchFamily="34" charset="0"/>
                <a:ea typeface="Times New Roman" panose="02020603050405020304" pitchFamily="18" charset="0"/>
                <a:cs typeface="Calibri" panose="020F0502020204030204" pitchFamily="34" charset="0"/>
              </a:rPr>
              <a:t>ng </a:t>
            </a:r>
            <a:r>
              <a:rPr lang="vi-VN"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dân cần tìm tòi, nghiên cứu để cải tiến các phương pháp gieo </a:t>
            </a:r>
            <a:r>
              <a:rPr lang="vi-VN" sz="2400" b="1" dirty="0" smtClean="0">
                <a:solidFill>
                  <a:srgbClr val="FF0000"/>
                </a:solidFill>
                <a:latin typeface="Calibri" panose="020F0502020204030204" pitchFamily="34" charset="0"/>
                <a:ea typeface="Times New Roman" panose="02020603050405020304" pitchFamily="18" charset="0"/>
                <a:cs typeface="Calibri" panose="020F0502020204030204" pitchFamily="34" charset="0"/>
              </a:rPr>
              <a:t>tr</a:t>
            </a:r>
            <a:r>
              <a:rPr lang="en-US" sz="2400" b="1" dirty="0" smtClean="0">
                <a:solidFill>
                  <a:srgbClr val="FF0000"/>
                </a:solidFill>
                <a:latin typeface="Calibri" panose="020F0502020204030204" pitchFamily="34" charset="0"/>
                <a:ea typeface="Times New Roman" panose="02020603050405020304" pitchFamily="18" charset="0"/>
                <a:cs typeface="Calibri" panose="020F0502020204030204" pitchFamily="34" charset="0"/>
              </a:rPr>
              <a:t>ồ</a:t>
            </a:r>
            <a:r>
              <a:rPr lang="vi-VN" sz="2400" b="1" dirty="0" smtClean="0">
                <a:solidFill>
                  <a:srgbClr val="FF0000"/>
                </a:solidFill>
                <a:latin typeface="Calibri" panose="020F0502020204030204" pitchFamily="34" charset="0"/>
                <a:ea typeface="Times New Roman" panose="02020603050405020304" pitchFamily="18" charset="0"/>
                <a:cs typeface="Calibri" panose="020F0502020204030204" pitchFamily="34" charset="0"/>
              </a:rPr>
              <a:t>ng</a:t>
            </a:r>
            <a:r>
              <a:rPr lang="vi-VN"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kĩ thuật canh tác.</a:t>
            </a:r>
            <a:endParaRPr lang="en-US" sz="24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lgn="just">
              <a:lnSpc>
                <a:spcPct val="120000"/>
              </a:lnSpc>
              <a:spcAft>
                <a:spcPts val="0"/>
              </a:spcAft>
              <a:tabLst>
                <a:tab pos="180340" algn="l"/>
                <a:tab pos="540385" algn="l"/>
              </a:tabLst>
            </a:pPr>
            <a:r>
              <a:rPr lang="vi-VN"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Giống: quy định năng suất và chất lượng cây </a:t>
            </a:r>
            <a:r>
              <a:rPr lang="vi-VN" sz="2400" b="1" dirty="0" smtClean="0">
                <a:solidFill>
                  <a:srgbClr val="FF0000"/>
                </a:solidFill>
                <a:latin typeface="Calibri" panose="020F0502020204030204" pitchFamily="34" charset="0"/>
                <a:ea typeface="Times New Roman" panose="02020603050405020304" pitchFamily="18" charset="0"/>
                <a:cs typeface="Calibri" panose="020F0502020204030204" pitchFamily="34" charset="0"/>
              </a:rPr>
              <a:t>tr</a:t>
            </a:r>
            <a:r>
              <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ồ</a:t>
            </a:r>
            <a:r>
              <a:rPr lang="vi-VN" sz="2400" b="1" dirty="0" smtClean="0">
                <a:solidFill>
                  <a:srgbClr val="FF0000"/>
                </a:solidFill>
                <a:latin typeface="Calibri" panose="020F0502020204030204" pitchFamily="34" charset="0"/>
                <a:ea typeface="Times New Roman" panose="02020603050405020304" pitchFamily="18" charset="0"/>
                <a:cs typeface="Calibri" panose="020F0502020204030204" pitchFamily="34" charset="0"/>
              </a:rPr>
              <a:t>ng</a:t>
            </a:r>
            <a:r>
              <a:rPr lang="vi-VN"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 Một giống có năng suất cao nhưng không cung cấp đủ nước, chất dinh dưỡng và chăm sóc không tốt thì cũng không đạt hiệu quả kinh tế cao.</a:t>
            </a:r>
            <a:endParaRPr lang="en-US" sz="24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lgn="just">
              <a:lnSpc>
                <a:spcPct val="120000"/>
              </a:lnSpc>
              <a:spcAft>
                <a:spcPts val="0"/>
              </a:spcAft>
              <a:tabLst>
                <a:tab pos="180340" algn="l"/>
                <a:tab pos="540385" algn="l"/>
              </a:tabLst>
            </a:pPr>
            <a:r>
              <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-&gt; </a:t>
            </a:r>
            <a:r>
              <a:rPr lang="vi-VN"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Cần phải có sự phối hợp cả </a:t>
            </a:r>
            <a:r>
              <a:rPr lang="vi-VN" sz="2400" b="1" dirty="0" smtClean="0">
                <a:solidFill>
                  <a:srgbClr val="FF0000"/>
                </a:solidFill>
                <a:latin typeface="Calibri" panose="020F0502020204030204" pitchFamily="34" charset="0"/>
                <a:ea typeface="Times New Roman" panose="02020603050405020304" pitchFamily="18" charset="0"/>
                <a:cs typeface="Calibri" panose="020F0502020204030204" pitchFamily="34" charset="0"/>
              </a:rPr>
              <a:t>b</a:t>
            </a:r>
            <a:r>
              <a:rPr lang="en-US" sz="2400" b="1" dirty="0" smtClean="0">
                <a:solidFill>
                  <a:srgbClr val="FF0000"/>
                </a:solidFill>
                <a:latin typeface="Calibri" panose="020F0502020204030204" pitchFamily="34" charset="0"/>
                <a:ea typeface="Times New Roman" panose="02020603050405020304" pitchFamily="18" charset="0"/>
                <a:cs typeface="Calibri" panose="020F0502020204030204" pitchFamily="34" charset="0"/>
              </a:rPr>
              <a:t>ố</a:t>
            </a:r>
            <a:r>
              <a:rPr lang="vi-VN" sz="2400" b="1" dirty="0" smtClean="0">
                <a:solidFill>
                  <a:srgbClr val="FF0000"/>
                </a:solidFill>
                <a:latin typeface="Calibri" panose="020F0502020204030204" pitchFamily="34" charset="0"/>
                <a:ea typeface="Times New Roman" panose="02020603050405020304" pitchFamily="18" charset="0"/>
                <a:cs typeface="Calibri" panose="020F0502020204030204" pitchFamily="34" charset="0"/>
              </a:rPr>
              <a:t>n </a:t>
            </a:r>
            <a:r>
              <a:rPr lang="vi-VN"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yếu </a:t>
            </a:r>
            <a:r>
              <a:rPr lang="vi-VN" sz="2400" b="1" dirty="0" smtClean="0">
                <a:solidFill>
                  <a:srgbClr val="FF0000"/>
                </a:solidFill>
                <a:latin typeface="Calibri" panose="020F0502020204030204" pitchFamily="34" charset="0"/>
                <a:ea typeface="Times New Roman" panose="02020603050405020304" pitchFamily="18" charset="0"/>
                <a:cs typeface="Calibri" panose="020F0502020204030204" pitchFamily="34" charset="0"/>
              </a:rPr>
              <a:t>t</a:t>
            </a:r>
            <a:r>
              <a:rPr lang="en-US" sz="2400" b="1" dirty="0" smtClean="0">
                <a:solidFill>
                  <a:srgbClr val="FF0000"/>
                </a:solidFill>
                <a:latin typeface="Calibri" panose="020F0502020204030204" pitchFamily="34" charset="0"/>
                <a:ea typeface="Times New Roman" panose="02020603050405020304" pitchFamily="18" charset="0"/>
                <a:cs typeface="Calibri" panose="020F0502020204030204" pitchFamily="34" charset="0"/>
              </a:rPr>
              <a:t>ố</a:t>
            </a:r>
            <a:r>
              <a:rPr lang="vi-VN" sz="2400" b="1" dirty="0" smtClean="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vi-VN"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trên để tạo nên những loại cây </a:t>
            </a:r>
            <a:r>
              <a:rPr lang="vi-VN" sz="2400" b="1" dirty="0" smtClean="0">
                <a:solidFill>
                  <a:srgbClr val="FF0000"/>
                </a:solidFill>
                <a:latin typeface="Calibri" panose="020F0502020204030204" pitchFamily="34" charset="0"/>
                <a:ea typeface="Times New Roman" panose="02020603050405020304" pitchFamily="18" charset="0"/>
                <a:cs typeface="Calibri" panose="020F0502020204030204" pitchFamily="34" charset="0"/>
              </a:rPr>
              <a:t>tr</a:t>
            </a:r>
            <a:r>
              <a:rPr lang="en-US" sz="2400" b="1" dirty="0" smtClean="0">
                <a:solidFill>
                  <a:srgbClr val="FF0000"/>
                </a:solidFill>
                <a:latin typeface="Calibri" panose="020F0502020204030204" pitchFamily="34" charset="0"/>
                <a:ea typeface="Times New Roman" panose="02020603050405020304" pitchFamily="18" charset="0"/>
                <a:cs typeface="Calibri" panose="020F0502020204030204" pitchFamily="34" charset="0"/>
              </a:rPr>
              <a:t>ồ</a:t>
            </a:r>
            <a:r>
              <a:rPr lang="vi-VN" sz="2400" b="1" dirty="0" smtClean="0">
                <a:solidFill>
                  <a:srgbClr val="FF0000"/>
                </a:solidFill>
                <a:latin typeface="Calibri" panose="020F0502020204030204" pitchFamily="34" charset="0"/>
                <a:ea typeface="Times New Roman" panose="02020603050405020304" pitchFamily="18" charset="0"/>
                <a:cs typeface="Calibri" panose="020F0502020204030204" pitchFamily="34" charset="0"/>
              </a:rPr>
              <a:t>ng </a:t>
            </a:r>
            <a:r>
              <a:rPr lang="vi-VN"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có năng suất và chất lượng t</a:t>
            </a:r>
            <a:r>
              <a:rPr lang="en-US"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ố</a:t>
            </a:r>
            <a:r>
              <a:rPr lang="vi-VN" sz="2400" b="1" dirty="0">
                <a:solidFill>
                  <a:srgbClr val="FF0000"/>
                </a:solidFill>
                <a:latin typeface="Calibri" panose="020F0502020204030204" pitchFamily="34" charset="0"/>
                <a:ea typeface="Times New Roman" panose="02020603050405020304" pitchFamily="18" charset="0"/>
                <a:cs typeface="Calibri" panose="020F0502020204030204" pitchFamily="34" charset="0"/>
              </a:rPr>
              <a:t>t nhất.</a:t>
            </a:r>
            <a:endPar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251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033ED83-5BC4-38AB-9CA3-2ECEFDD2CC5F}"/>
              </a:ext>
            </a:extLst>
          </p:cNvPr>
          <p:cNvSpPr/>
          <p:nvPr/>
        </p:nvSpPr>
        <p:spPr>
          <a:xfrm>
            <a:off x="183411" y="759980"/>
            <a:ext cx="11825177" cy="78094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uLnTx/>
                <a:uFillTx/>
                <a:latin typeface="Calibri" panose="020F0502020204030204"/>
                <a:ea typeface="+mn-ea"/>
                <a:cs typeface="+mn-cs"/>
              </a:rPr>
              <a:t>a.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Tìm</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hiểu</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con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đường</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hấp</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thụ</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vận</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chuyển</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nước</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muối</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khoáng</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ở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rễ</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074" name="Picture 2" descr="Giải khoa học tự nhiên 7 CTST bài 29 Trao đổi nước và các chất dinh dưỡng ở  thực vật | Học cùng hocthoi.net">
            <a:extLst>
              <a:ext uri="{FF2B5EF4-FFF2-40B4-BE49-F238E27FC236}">
                <a16:creationId xmlns:a16="http://schemas.microsoft.com/office/drawing/2014/main" id="{4D6B906C-B69B-4565-45D9-E97E408456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6841" y="1821435"/>
            <a:ext cx="6673755" cy="529805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14CCC09-3257-335F-7C8B-F2F0CD154FF2}"/>
              </a:ext>
            </a:extLst>
          </p:cNvPr>
          <p:cNvSpPr/>
          <p:nvPr/>
        </p:nvSpPr>
        <p:spPr>
          <a:xfrm>
            <a:off x="278945" y="1965560"/>
            <a:ext cx="4647896" cy="1159778"/>
          </a:xfrm>
          <a:custGeom>
            <a:avLst/>
            <a:gdLst>
              <a:gd name="connsiteX0" fmla="*/ 0 w 4176716"/>
              <a:gd name="connsiteY0" fmla="*/ 0 h 3694229"/>
              <a:gd name="connsiteX1" fmla="*/ 779654 w 4176716"/>
              <a:gd name="connsiteY1" fmla="*/ 0 h 3694229"/>
              <a:gd name="connsiteX2" fmla="*/ 1517540 w 4176716"/>
              <a:gd name="connsiteY2" fmla="*/ 0 h 3694229"/>
              <a:gd name="connsiteX3" fmla="*/ 2130125 w 4176716"/>
              <a:gd name="connsiteY3" fmla="*/ 0 h 3694229"/>
              <a:gd name="connsiteX4" fmla="*/ 2909779 w 4176716"/>
              <a:gd name="connsiteY4" fmla="*/ 0 h 3694229"/>
              <a:gd name="connsiteX5" fmla="*/ 3564131 w 4176716"/>
              <a:gd name="connsiteY5" fmla="*/ 0 h 3694229"/>
              <a:gd name="connsiteX6" fmla="*/ 4176716 w 4176716"/>
              <a:gd name="connsiteY6" fmla="*/ 0 h 3694229"/>
              <a:gd name="connsiteX7" fmla="*/ 4176716 w 4176716"/>
              <a:gd name="connsiteY7" fmla="*/ 541820 h 3694229"/>
              <a:gd name="connsiteX8" fmla="*/ 4176716 w 4176716"/>
              <a:gd name="connsiteY8" fmla="*/ 1194467 h 3694229"/>
              <a:gd name="connsiteX9" fmla="*/ 4176716 w 4176716"/>
              <a:gd name="connsiteY9" fmla="*/ 1773230 h 3694229"/>
              <a:gd name="connsiteX10" fmla="*/ 4176716 w 4176716"/>
              <a:gd name="connsiteY10" fmla="*/ 2351992 h 3694229"/>
              <a:gd name="connsiteX11" fmla="*/ 4176716 w 4176716"/>
              <a:gd name="connsiteY11" fmla="*/ 3041582 h 3694229"/>
              <a:gd name="connsiteX12" fmla="*/ 4176716 w 4176716"/>
              <a:gd name="connsiteY12" fmla="*/ 3694229 h 3694229"/>
              <a:gd name="connsiteX13" fmla="*/ 3438830 w 4176716"/>
              <a:gd name="connsiteY13" fmla="*/ 3694229 h 3694229"/>
              <a:gd name="connsiteX14" fmla="*/ 2659176 w 4176716"/>
              <a:gd name="connsiteY14" fmla="*/ 3694229 h 3694229"/>
              <a:gd name="connsiteX15" fmla="*/ 1963057 w 4176716"/>
              <a:gd name="connsiteY15" fmla="*/ 3694229 h 3694229"/>
              <a:gd name="connsiteX16" fmla="*/ 1183403 w 4176716"/>
              <a:gd name="connsiteY16" fmla="*/ 3694229 h 3694229"/>
              <a:gd name="connsiteX17" fmla="*/ 612585 w 4176716"/>
              <a:gd name="connsiteY17" fmla="*/ 3694229 h 3694229"/>
              <a:gd name="connsiteX18" fmla="*/ 0 w 4176716"/>
              <a:gd name="connsiteY18" fmla="*/ 3694229 h 3694229"/>
              <a:gd name="connsiteX19" fmla="*/ 0 w 4176716"/>
              <a:gd name="connsiteY19" fmla="*/ 3041582 h 3694229"/>
              <a:gd name="connsiteX20" fmla="*/ 0 w 4176716"/>
              <a:gd name="connsiteY20" fmla="*/ 2462819 h 3694229"/>
              <a:gd name="connsiteX21" fmla="*/ 0 w 4176716"/>
              <a:gd name="connsiteY21" fmla="*/ 1847115 h 3694229"/>
              <a:gd name="connsiteX22" fmla="*/ 0 w 4176716"/>
              <a:gd name="connsiteY22" fmla="*/ 1305294 h 3694229"/>
              <a:gd name="connsiteX23" fmla="*/ 0 w 4176716"/>
              <a:gd name="connsiteY23" fmla="*/ 800416 h 3694229"/>
              <a:gd name="connsiteX24" fmla="*/ 0 w 4176716"/>
              <a:gd name="connsiteY24" fmla="*/ 0 h 369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76716" h="3694229" fill="none" extrusionOk="0">
                <a:moveTo>
                  <a:pt x="0" y="0"/>
                </a:moveTo>
                <a:cubicBezTo>
                  <a:pt x="268637" y="-11822"/>
                  <a:pt x="475103" y="34911"/>
                  <a:pt x="779654" y="0"/>
                </a:cubicBezTo>
                <a:cubicBezTo>
                  <a:pt x="1084205" y="-34911"/>
                  <a:pt x="1290708" y="-19195"/>
                  <a:pt x="1517540" y="0"/>
                </a:cubicBezTo>
                <a:cubicBezTo>
                  <a:pt x="1744372" y="19195"/>
                  <a:pt x="1871936" y="-23475"/>
                  <a:pt x="2130125" y="0"/>
                </a:cubicBezTo>
                <a:cubicBezTo>
                  <a:pt x="2388315" y="23475"/>
                  <a:pt x="2631251" y="-12358"/>
                  <a:pt x="2909779" y="0"/>
                </a:cubicBezTo>
                <a:cubicBezTo>
                  <a:pt x="3188307" y="12358"/>
                  <a:pt x="3272683" y="28506"/>
                  <a:pt x="3564131" y="0"/>
                </a:cubicBezTo>
                <a:cubicBezTo>
                  <a:pt x="3855579" y="-28506"/>
                  <a:pt x="3967373" y="-17225"/>
                  <a:pt x="4176716" y="0"/>
                </a:cubicBezTo>
                <a:cubicBezTo>
                  <a:pt x="4184146" y="173024"/>
                  <a:pt x="4201125" y="418053"/>
                  <a:pt x="4176716" y="541820"/>
                </a:cubicBezTo>
                <a:cubicBezTo>
                  <a:pt x="4152307" y="665587"/>
                  <a:pt x="4201869" y="947023"/>
                  <a:pt x="4176716" y="1194467"/>
                </a:cubicBezTo>
                <a:cubicBezTo>
                  <a:pt x="4151563" y="1441911"/>
                  <a:pt x="4182095" y="1552835"/>
                  <a:pt x="4176716" y="1773230"/>
                </a:cubicBezTo>
                <a:cubicBezTo>
                  <a:pt x="4171337" y="1993625"/>
                  <a:pt x="4172241" y="2124197"/>
                  <a:pt x="4176716" y="2351992"/>
                </a:cubicBezTo>
                <a:cubicBezTo>
                  <a:pt x="4181191" y="2579787"/>
                  <a:pt x="4154890" y="2817226"/>
                  <a:pt x="4176716" y="3041582"/>
                </a:cubicBezTo>
                <a:cubicBezTo>
                  <a:pt x="4198543" y="3265938"/>
                  <a:pt x="4158869" y="3419381"/>
                  <a:pt x="4176716" y="3694229"/>
                </a:cubicBezTo>
                <a:cubicBezTo>
                  <a:pt x="3856275" y="3730178"/>
                  <a:pt x="3595588" y="3668845"/>
                  <a:pt x="3438830" y="3694229"/>
                </a:cubicBezTo>
                <a:cubicBezTo>
                  <a:pt x="3282072" y="3719613"/>
                  <a:pt x="2860208" y="3661542"/>
                  <a:pt x="2659176" y="3694229"/>
                </a:cubicBezTo>
                <a:cubicBezTo>
                  <a:pt x="2458144" y="3726916"/>
                  <a:pt x="2281205" y="3710713"/>
                  <a:pt x="1963057" y="3694229"/>
                </a:cubicBezTo>
                <a:cubicBezTo>
                  <a:pt x="1644909" y="3677745"/>
                  <a:pt x="1522196" y="3671376"/>
                  <a:pt x="1183403" y="3694229"/>
                </a:cubicBezTo>
                <a:cubicBezTo>
                  <a:pt x="844610" y="3717082"/>
                  <a:pt x="860737" y="3713164"/>
                  <a:pt x="612585" y="3694229"/>
                </a:cubicBezTo>
                <a:cubicBezTo>
                  <a:pt x="364433" y="3675294"/>
                  <a:pt x="240048" y="3688977"/>
                  <a:pt x="0" y="3694229"/>
                </a:cubicBezTo>
                <a:cubicBezTo>
                  <a:pt x="16124" y="3501092"/>
                  <a:pt x="5372" y="3210444"/>
                  <a:pt x="0" y="3041582"/>
                </a:cubicBezTo>
                <a:cubicBezTo>
                  <a:pt x="-5372" y="2872720"/>
                  <a:pt x="-1092" y="2599050"/>
                  <a:pt x="0" y="2462819"/>
                </a:cubicBezTo>
                <a:cubicBezTo>
                  <a:pt x="1092" y="2326588"/>
                  <a:pt x="-12557" y="2153861"/>
                  <a:pt x="0" y="1847115"/>
                </a:cubicBezTo>
                <a:cubicBezTo>
                  <a:pt x="12557" y="1540369"/>
                  <a:pt x="15722" y="1573741"/>
                  <a:pt x="0" y="1305294"/>
                </a:cubicBezTo>
                <a:cubicBezTo>
                  <a:pt x="-15722" y="1036847"/>
                  <a:pt x="11220" y="927205"/>
                  <a:pt x="0" y="800416"/>
                </a:cubicBezTo>
                <a:cubicBezTo>
                  <a:pt x="-11220" y="673627"/>
                  <a:pt x="-8919" y="281917"/>
                  <a:pt x="0" y="0"/>
                </a:cubicBezTo>
                <a:close/>
              </a:path>
              <a:path w="4176716" h="3694229" stroke="0" extrusionOk="0">
                <a:moveTo>
                  <a:pt x="0" y="0"/>
                </a:moveTo>
                <a:cubicBezTo>
                  <a:pt x="263895" y="14694"/>
                  <a:pt x="381782" y="-31410"/>
                  <a:pt x="696119" y="0"/>
                </a:cubicBezTo>
                <a:cubicBezTo>
                  <a:pt x="1010456" y="31410"/>
                  <a:pt x="1089324" y="-15955"/>
                  <a:pt x="1350472" y="0"/>
                </a:cubicBezTo>
                <a:cubicBezTo>
                  <a:pt x="1611620" y="15955"/>
                  <a:pt x="1680078" y="-22441"/>
                  <a:pt x="1921289" y="0"/>
                </a:cubicBezTo>
                <a:cubicBezTo>
                  <a:pt x="2162500" y="22441"/>
                  <a:pt x="2319038" y="-22566"/>
                  <a:pt x="2492107" y="0"/>
                </a:cubicBezTo>
                <a:cubicBezTo>
                  <a:pt x="2665176" y="22566"/>
                  <a:pt x="2894511" y="27948"/>
                  <a:pt x="3229994" y="0"/>
                </a:cubicBezTo>
                <a:cubicBezTo>
                  <a:pt x="3565477" y="-27948"/>
                  <a:pt x="3928105" y="-24686"/>
                  <a:pt x="4176716" y="0"/>
                </a:cubicBezTo>
                <a:cubicBezTo>
                  <a:pt x="4167249" y="271771"/>
                  <a:pt x="4145142" y="522620"/>
                  <a:pt x="4176716" y="689589"/>
                </a:cubicBezTo>
                <a:cubicBezTo>
                  <a:pt x="4208290" y="856558"/>
                  <a:pt x="4177520" y="1026079"/>
                  <a:pt x="4176716" y="1342237"/>
                </a:cubicBezTo>
                <a:cubicBezTo>
                  <a:pt x="4175912" y="1658395"/>
                  <a:pt x="4177776" y="1661310"/>
                  <a:pt x="4176716" y="1847114"/>
                </a:cubicBezTo>
                <a:cubicBezTo>
                  <a:pt x="4175656" y="2032918"/>
                  <a:pt x="4197333" y="2220384"/>
                  <a:pt x="4176716" y="2351992"/>
                </a:cubicBezTo>
                <a:cubicBezTo>
                  <a:pt x="4156099" y="2483600"/>
                  <a:pt x="4165334" y="2677245"/>
                  <a:pt x="4176716" y="2930755"/>
                </a:cubicBezTo>
                <a:cubicBezTo>
                  <a:pt x="4188098" y="3184265"/>
                  <a:pt x="4197525" y="3321353"/>
                  <a:pt x="4176716" y="3694229"/>
                </a:cubicBezTo>
                <a:cubicBezTo>
                  <a:pt x="3871289" y="3726940"/>
                  <a:pt x="3669504" y="3698142"/>
                  <a:pt x="3480597" y="3694229"/>
                </a:cubicBezTo>
                <a:cubicBezTo>
                  <a:pt x="3291690" y="3690316"/>
                  <a:pt x="3082098" y="3718491"/>
                  <a:pt x="2868012" y="3694229"/>
                </a:cubicBezTo>
                <a:cubicBezTo>
                  <a:pt x="2653926" y="3669967"/>
                  <a:pt x="2375091" y="3692181"/>
                  <a:pt x="2088358" y="3694229"/>
                </a:cubicBezTo>
                <a:cubicBezTo>
                  <a:pt x="1801625" y="3696277"/>
                  <a:pt x="1795538" y="3668119"/>
                  <a:pt x="1517540" y="3694229"/>
                </a:cubicBezTo>
                <a:cubicBezTo>
                  <a:pt x="1239542" y="3720339"/>
                  <a:pt x="930916" y="3668830"/>
                  <a:pt x="737886" y="3694229"/>
                </a:cubicBezTo>
                <a:cubicBezTo>
                  <a:pt x="544856" y="3719628"/>
                  <a:pt x="250141" y="3702157"/>
                  <a:pt x="0" y="3694229"/>
                </a:cubicBezTo>
                <a:cubicBezTo>
                  <a:pt x="16262" y="3542278"/>
                  <a:pt x="5103" y="3427504"/>
                  <a:pt x="0" y="3189351"/>
                </a:cubicBezTo>
                <a:cubicBezTo>
                  <a:pt x="-5103" y="2951198"/>
                  <a:pt x="9975" y="2785858"/>
                  <a:pt x="0" y="2684473"/>
                </a:cubicBezTo>
                <a:cubicBezTo>
                  <a:pt x="-9975" y="2583088"/>
                  <a:pt x="16283" y="2338550"/>
                  <a:pt x="0" y="2142653"/>
                </a:cubicBezTo>
                <a:cubicBezTo>
                  <a:pt x="-16283" y="1946756"/>
                  <a:pt x="25537" y="1785319"/>
                  <a:pt x="0" y="1600833"/>
                </a:cubicBezTo>
                <a:cubicBezTo>
                  <a:pt x="-25537" y="1416347"/>
                  <a:pt x="-11311" y="1248740"/>
                  <a:pt x="0" y="1095955"/>
                </a:cubicBezTo>
                <a:cubicBezTo>
                  <a:pt x="11311" y="943170"/>
                  <a:pt x="4903" y="340913"/>
                  <a:pt x="0" y="0"/>
                </a:cubicBezTo>
                <a:close/>
              </a:path>
            </a:pathLst>
          </a:custGeom>
          <a:solidFill>
            <a:srgbClr val="FFC000"/>
          </a:solidFill>
          <a:ln>
            <a:extLst>
              <a:ext uri="{C807C97D-BFC1-408E-A445-0C87EB9F89A2}">
                <ask:lineSketchStyleProps xmlns:ask="http://schemas.microsoft.com/office/drawing/2018/sketchyshapes" xmlns="" sd="207387376">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Nêu</a:t>
            </a:r>
            <a:r>
              <a:rPr kumimoji="0" lang="en-US" sz="24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2400" b="0" i="0" u="none" strike="noStrike" kern="1200" cap="none" spc="0" normalizeH="0" noProof="0" dirty="0" err="1" smtClean="0">
                <a:ln>
                  <a:noFill/>
                </a:ln>
                <a:solidFill>
                  <a:prstClr val="black"/>
                </a:solidFill>
                <a:effectLst/>
                <a:uLnTx/>
                <a:uFillTx/>
                <a:latin typeface="Calibri" panose="020F0502020204030204"/>
                <a:ea typeface="+mn-ea"/>
                <a:cs typeface="+mn-cs"/>
              </a:rPr>
              <a:t>cấu</a:t>
            </a:r>
            <a:r>
              <a:rPr kumimoji="0" lang="en-US" sz="24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2400" b="0" i="0" u="none" strike="noStrike" kern="1200" cap="none" spc="0" normalizeH="0" noProof="0" dirty="0" err="1" smtClean="0">
                <a:ln>
                  <a:noFill/>
                </a:ln>
                <a:solidFill>
                  <a:prstClr val="black"/>
                </a:solidFill>
                <a:effectLst/>
                <a:uLnTx/>
                <a:uFillTx/>
                <a:latin typeface="Calibri" panose="020F0502020204030204"/>
                <a:ea typeface="+mn-ea"/>
                <a:cs typeface="+mn-cs"/>
              </a:rPr>
              <a:t>tạo</a:t>
            </a:r>
            <a:r>
              <a:rPr kumimoji="0" lang="en-US" sz="24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2400" b="0" i="0" u="none" strike="noStrike" kern="1200" cap="none" spc="0" normalizeH="0" noProof="0" dirty="0" err="1" smtClean="0">
                <a:ln>
                  <a:noFill/>
                </a:ln>
                <a:solidFill>
                  <a:prstClr val="black"/>
                </a:solidFill>
                <a:effectLst/>
                <a:uLnTx/>
                <a:uFillTx/>
                <a:latin typeface="Calibri" panose="020F0502020204030204"/>
                <a:ea typeface="+mn-ea"/>
                <a:cs typeface="+mn-cs"/>
              </a:rPr>
              <a:t>trong</a:t>
            </a:r>
            <a:r>
              <a:rPr kumimoji="0" lang="en-US" sz="24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2400" b="0" i="0" u="none" strike="noStrike" kern="1200" cap="none" spc="0" normalizeH="0" noProof="0" dirty="0" err="1" smtClean="0">
                <a:ln>
                  <a:noFill/>
                </a:ln>
                <a:solidFill>
                  <a:prstClr val="black"/>
                </a:solidFill>
                <a:effectLst/>
                <a:uLnTx/>
                <a:uFillTx/>
                <a:latin typeface="Calibri" panose="020F0502020204030204"/>
                <a:ea typeface="+mn-ea"/>
                <a:cs typeface="+mn-cs"/>
              </a:rPr>
              <a:t>của</a:t>
            </a:r>
            <a:r>
              <a:rPr kumimoji="0" lang="en-US" sz="2400" b="0" i="0" u="none" strike="noStrike" kern="1200" cap="none" spc="0" normalizeH="0" noProof="0" dirty="0" smtClean="0">
                <a:ln>
                  <a:noFill/>
                </a:ln>
                <a:solidFill>
                  <a:prstClr val="black"/>
                </a:solidFill>
                <a:effectLst/>
                <a:uLnTx/>
                <a:uFillTx/>
                <a:latin typeface="Calibri" panose="020F0502020204030204"/>
                <a:ea typeface="+mn-ea"/>
                <a:cs typeface="+mn-cs"/>
              </a:rPr>
              <a:t> </a:t>
            </a:r>
            <a:r>
              <a:rPr kumimoji="0" lang="en-US" sz="2400" b="0" i="0" u="none" strike="noStrike" kern="1200" cap="none" spc="0" normalizeH="0" noProof="0" dirty="0" err="1" smtClean="0">
                <a:ln>
                  <a:noFill/>
                </a:ln>
                <a:solidFill>
                  <a:prstClr val="black"/>
                </a:solidFill>
                <a:effectLst/>
                <a:uLnTx/>
                <a:uFillTx/>
                <a:latin typeface="Calibri" panose="020F0502020204030204"/>
                <a:ea typeface="+mn-ea"/>
                <a:cs typeface="+mn-cs"/>
              </a:rPr>
              <a:t>rễ</a:t>
            </a:r>
            <a:r>
              <a:rPr kumimoji="0" lang="en-US" sz="2400" b="0" i="0" u="none" strike="noStrike" kern="1200" cap="none" spc="0" normalizeH="0" noProof="0" dirty="0" smtClean="0">
                <a:ln>
                  <a:noFill/>
                </a:ln>
                <a:solidFill>
                  <a:prstClr val="black"/>
                </a:solidFill>
                <a:effectLst/>
                <a:uLnTx/>
                <a:uFillTx/>
                <a:latin typeface="Calibri" panose="020F0502020204030204"/>
                <a:ea typeface="+mn-ea"/>
                <a:cs typeface="+mn-cs"/>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57286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033ED83-5BC4-38AB-9CA3-2ECEFDD2CC5F}"/>
              </a:ext>
            </a:extLst>
          </p:cNvPr>
          <p:cNvSpPr/>
          <p:nvPr/>
        </p:nvSpPr>
        <p:spPr>
          <a:xfrm>
            <a:off x="183411" y="759980"/>
            <a:ext cx="11825177" cy="78094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smtClean="0">
                <a:solidFill>
                  <a:prstClr val="white"/>
                </a:solidFill>
                <a:latin typeface="Calibri" panose="020F0502020204030204"/>
              </a:rPr>
              <a:t>a.</a:t>
            </a:r>
            <a:r>
              <a:rPr kumimoji="0" lang="en-US" sz="2800" b="1" i="0" u="none" strike="noStrike" kern="1200" cap="none" spc="0" normalizeH="0" baseline="0" noProof="0" dirty="0" smtClean="0">
                <a:ln>
                  <a:noFill/>
                </a:ln>
                <a:solidFill>
                  <a:prstClr val="white"/>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Tìm</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hiểu</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con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đường</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hấp</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thụ</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vận</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chuyển</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nước</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muối</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khoáng</a:t>
            </a: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 ở </a:t>
            </a:r>
            <a:r>
              <a:rPr kumimoji="0" lang="en-US" sz="2800" b="1" i="0" u="none" strike="noStrike" kern="1200" cap="none" spc="0" normalizeH="0" baseline="0" noProof="0" dirty="0" err="1">
                <a:ln>
                  <a:noFill/>
                </a:ln>
                <a:solidFill>
                  <a:prstClr val="white"/>
                </a:solidFill>
                <a:effectLst/>
                <a:uLnTx/>
                <a:uFillTx/>
                <a:latin typeface="Calibri" panose="020F0502020204030204"/>
                <a:ea typeface="+mn-ea"/>
                <a:cs typeface="+mn-cs"/>
              </a:rPr>
              <a:t>rễ</a:t>
            </a:r>
            <a:endPar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074" name="Picture 2" descr="Giải khoa học tự nhiên 7 CTST bài 29 Trao đổi nước và các chất dinh dưỡng ở  thực vật | Học cùng hocthoi.net">
            <a:extLst>
              <a:ext uri="{FF2B5EF4-FFF2-40B4-BE49-F238E27FC236}">
                <a16:creationId xmlns:a16="http://schemas.microsoft.com/office/drawing/2014/main" id="{4D6B906C-B69B-4565-45D9-E97E408456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3009" y="1690687"/>
            <a:ext cx="4244454" cy="529805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14CCC09-3257-335F-7C8B-F2F0CD154FF2}"/>
              </a:ext>
            </a:extLst>
          </p:cNvPr>
          <p:cNvSpPr/>
          <p:nvPr/>
        </p:nvSpPr>
        <p:spPr>
          <a:xfrm>
            <a:off x="183411" y="1821435"/>
            <a:ext cx="3419598" cy="5036565"/>
          </a:xfrm>
          <a:custGeom>
            <a:avLst/>
            <a:gdLst>
              <a:gd name="connsiteX0" fmla="*/ 0 w 4176716"/>
              <a:gd name="connsiteY0" fmla="*/ 0 h 3694229"/>
              <a:gd name="connsiteX1" fmla="*/ 779654 w 4176716"/>
              <a:gd name="connsiteY1" fmla="*/ 0 h 3694229"/>
              <a:gd name="connsiteX2" fmla="*/ 1517540 w 4176716"/>
              <a:gd name="connsiteY2" fmla="*/ 0 h 3694229"/>
              <a:gd name="connsiteX3" fmla="*/ 2130125 w 4176716"/>
              <a:gd name="connsiteY3" fmla="*/ 0 h 3694229"/>
              <a:gd name="connsiteX4" fmla="*/ 2909779 w 4176716"/>
              <a:gd name="connsiteY4" fmla="*/ 0 h 3694229"/>
              <a:gd name="connsiteX5" fmla="*/ 3564131 w 4176716"/>
              <a:gd name="connsiteY5" fmla="*/ 0 h 3694229"/>
              <a:gd name="connsiteX6" fmla="*/ 4176716 w 4176716"/>
              <a:gd name="connsiteY6" fmla="*/ 0 h 3694229"/>
              <a:gd name="connsiteX7" fmla="*/ 4176716 w 4176716"/>
              <a:gd name="connsiteY7" fmla="*/ 541820 h 3694229"/>
              <a:gd name="connsiteX8" fmla="*/ 4176716 w 4176716"/>
              <a:gd name="connsiteY8" fmla="*/ 1194467 h 3694229"/>
              <a:gd name="connsiteX9" fmla="*/ 4176716 w 4176716"/>
              <a:gd name="connsiteY9" fmla="*/ 1773230 h 3694229"/>
              <a:gd name="connsiteX10" fmla="*/ 4176716 w 4176716"/>
              <a:gd name="connsiteY10" fmla="*/ 2351992 h 3694229"/>
              <a:gd name="connsiteX11" fmla="*/ 4176716 w 4176716"/>
              <a:gd name="connsiteY11" fmla="*/ 3041582 h 3694229"/>
              <a:gd name="connsiteX12" fmla="*/ 4176716 w 4176716"/>
              <a:gd name="connsiteY12" fmla="*/ 3694229 h 3694229"/>
              <a:gd name="connsiteX13" fmla="*/ 3438830 w 4176716"/>
              <a:gd name="connsiteY13" fmla="*/ 3694229 h 3694229"/>
              <a:gd name="connsiteX14" fmla="*/ 2659176 w 4176716"/>
              <a:gd name="connsiteY14" fmla="*/ 3694229 h 3694229"/>
              <a:gd name="connsiteX15" fmla="*/ 1963057 w 4176716"/>
              <a:gd name="connsiteY15" fmla="*/ 3694229 h 3694229"/>
              <a:gd name="connsiteX16" fmla="*/ 1183403 w 4176716"/>
              <a:gd name="connsiteY16" fmla="*/ 3694229 h 3694229"/>
              <a:gd name="connsiteX17" fmla="*/ 612585 w 4176716"/>
              <a:gd name="connsiteY17" fmla="*/ 3694229 h 3694229"/>
              <a:gd name="connsiteX18" fmla="*/ 0 w 4176716"/>
              <a:gd name="connsiteY18" fmla="*/ 3694229 h 3694229"/>
              <a:gd name="connsiteX19" fmla="*/ 0 w 4176716"/>
              <a:gd name="connsiteY19" fmla="*/ 3041582 h 3694229"/>
              <a:gd name="connsiteX20" fmla="*/ 0 w 4176716"/>
              <a:gd name="connsiteY20" fmla="*/ 2462819 h 3694229"/>
              <a:gd name="connsiteX21" fmla="*/ 0 w 4176716"/>
              <a:gd name="connsiteY21" fmla="*/ 1847115 h 3694229"/>
              <a:gd name="connsiteX22" fmla="*/ 0 w 4176716"/>
              <a:gd name="connsiteY22" fmla="*/ 1305294 h 3694229"/>
              <a:gd name="connsiteX23" fmla="*/ 0 w 4176716"/>
              <a:gd name="connsiteY23" fmla="*/ 800416 h 3694229"/>
              <a:gd name="connsiteX24" fmla="*/ 0 w 4176716"/>
              <a:gd name="connsiteY24" fmla="*/ 0 h 369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76716" h="3694229" fill="none" extrusionOk="0">
                <a:moveTo>
                  <a:pt x="0" y="0"/>
                </a:moveTo>
                <a:cubicBezTo>
                  <a:pt x="268637" y="-11822"/>
                  <a:pt x="475103" y="34911"/>
                  <a:pt x="779654" y="0"/>
                </a:cubicBezTo>
                <a:cubicBezTo>
                  <a:pt x="1084205" y="-34911"/>
                  <a:pt x="1290708" y="-19195"/>
                  <a:pt x="1517540" y="0"/>
                </a:cubicBezTo>
                <a:cubicBezTo>
                  <a:pt x="1744372" y="19195"/>
                  <a:pt x="1871936" y="-23475"/>
                  <a:pt x="2130125" y="0"/>
                </a:cubicBezTo>
                <a:cubicBezTo>
                  <a:pt x="2388315" y="23475"/>
                  <a:pt x="2631251" y="-12358"/>
                  <a:pt x="2909779" y="0"/>
                </a:cubicBezTo>
                <a:cubicBezTo>
                  <a:pt x="3188307" y="12358"/>
                  <a:pt x="3272683" y="28506"/>
                  <a:pt x="3564131" y="0"/>
                </a:cubicBezTo>
                <a:cubicBezTo>
                  <a:pt x="3855579" y="-28506"/>
                  <a:pt x="3967373" y="-17225"/>
                  <a:pt x="4176716" y="0"/>
                </a:cubicBezTo>
                <a:cubicBezTo>
                  <a:pt x="4184146" y="173024"/>
                  <a:pt x="4201125" y="418053"/>
                  <a:pt x="4176716" y="541820"/>
                </a:cubicBezTo>
                <a:cubicBezTo>
                  <a:pt x="4152307" y="665587"/>
                  <a:pt x="4201869" y="947023"/>
                  <a:pt x="4176716" y="1194467"/>
                </a:cubicBezTo>
                <a:cubicBezTo>
                  <a:pt x="4151563" y="1441911"/>
                  <a:pt x="4182095" y="1552835"/>
                  <a:pt x="4176716" y="1773230"/>
                </a:cubicBezTo>
                <a:cubicBezTo>
                  <a:pt x="4171337" y="1993625"/>
                  <a:pt x="4172241" y="2124197"/>
                  <a:pt x="4176716" y="2351992"/>
                </a:cubicBezTo>
                <a:cubicBezTo>
                  <a:pt x="4181191" y="2579787"/>
                  <a:pt x="4154890" y="2817226"/>
                  <a:pt x="4176716" y="3041582"/>
                </a:cubicBezTo>
                <a:cubicBezTo>
                  <a:pt x="4198543" y="3265938"/>
                  <a:pt x="4158869" y="3419381"/>
                  <a:pt x="4176716" y="3694229"/>
                </a:cubicBezTo>
                <a:cubicBezTo>
                  <a:pt x="3856275" y="3730178"/>
                  <a:pt x="3595588" y="3668845"/>
                  <a:pt x="3438830" y="3694229"/>
                </a:cubicBezTo>
                <a:cubicBezTo>
                  <a:pt x="3282072" y="3719613"/>
                  <a:pt x="2860208" y="3661542"/>
                  <a:pt x="2659176" y="3694229"/>
                </a:cubicBezTo>
                <a:cubicBezTo>
                  <a:pt x="2458144" y="3726916"/>
                  <a:pt x="2281205" y="3710713"/>
                  <a:pt x="1963057" y="3694229"/>
                </a:cubicBezTo>
                <a:cubicBezTo>
                  <a:pt x="1644909" y="3677745"/>
                  <a:pt x="1522196" y="3671376"/>
                  <a:pt x="1183403" y="3694229"/>
                </a:cubicBezTo>
                <a:cubicBezTo>
                  <a:pt x="844610" y="3717082"/>
                  <a:pt x="860737" y="3713164"/>
                  <a:pt x="612585" y="3694229"/>
                </a:cubicBezTo>
                <a:cubicBezTo>
                  <a:pt x="364433" y="3675294"/>
                  <a:pt x="240048" y="3688977"/>
                  <a:pt x="0" y="3694229"/>
                </a:cubicBezTo>
                <a:cubicBezTo>
                  <a:pt x="16124" y="3501092"/>
                  <a:pt x="5372" y="3210444"/>
                  <a:pt x="0" y="3041582"/>
                </a:cubicBezTo>
                <a:cubicBezTo>
                  <a:pt x="-5372" y="2872720"/>
                  <a:pt x="-1092" y="2599050"/>
                  <a:pt x="0" y="2462819"/>
                </a:cubicBezTo>
                <a:cubicBezTo>
                  <a:pt x="1092" y="2326588"/>
                  <a:pt x="-12557" y="2153861"/>
                  <a:pt x="0" y="1847115"/>
                </a:cubicBezTo>
                <a:cubicBezTo>
                  <a:pt x="12557" y="1540369"/>
                  <a:pt x="15722" y="1573741"/>
                  <a:pt x="0" y="1305294"/>
                </a:cubicBezTo>
                <a:cubicBezTo>
                  <a:pt x="-15722" y="1036847"/>
                  <a:pt x="11220" y="927205"/>
                  <a:pt x="0" y="800416"/>
                </a:cubicBezTo>
                <a:cubicBezTo>
                  <a:pt x="-11220" y="673627"/>
                  <a:pt x="-8919" y="281917"/>
                  <a:pt x="0" y="0"/>
                </a:cubicBezTo>
                <a:close/>
              </a:path>
              <a:path w="4176716" h="3694229" stroke="0" extrusionOk="0">
                <a:moveTo>
                  <a:pt x="0" y="0"/>
                </a:moveTo>
                <a:cubicBezTo>
                  <a:pt x="263895" y="14694"/>
                  <a:pt x="381782" y="-31410"/>
                  <a:pt x="696119" y="0"/>
                </a:cubicBezTo>
                <a:cubicBezTo>
                  <a:pt x="1010456" y="31410"/>
                  <a:pt x="1089324" y="-15955"/>
                  <a:pt x="1350472" y="0"/>
                </a:cubicBezTo>
                <a:cubicBezTo>
                  <a:pt x="1611620" y="15955"/>
                  <a:pt x="1680078" y="-22441"/>
                  <a:pt x="1921289" y="0"/>
                </a:cubicBezTo>
                <a:cubicBezTo>
                  <a:pt x="2162500" y="22441"/>
                  <a:pt x="2319038" y="-22566"/>
                  <a:pt x="2492107" y="0"/>
                </a:cubicBezTo>
                <a:cubicBezTo>
                  <a:pt x="2665176" y="22566"/>
                  <a:pt x="2894511" y="27948"/>
                  <a:pt x="3229994" y="0"/>
                </a:cubicBezTo>
                <a:cubicBezTo>
                  <a:pt x="3565477" y="-27948"/>
                  <a:pt x="3928105" y="-24686"/>
                  <a:pt x="4176716" y="0"/>
                </a:cubicBezTo>
                <a:cubicBezTo>
                  <a:pt x="4167249" y="271771"/>
                  <a:pt x="4145142" y="522620"/>
                  <a:pt x="4176716" y="689589"/>
                </a:cubicBezTo>
                <a:cubicBezTo>
                  <a:pt x="4208290" y="856558"/>
                  <a:pt x="4177520" y="1026079"/>
                  <a:pt x="4176716" y="1342237"/>
                </a:cubicBezTo>
                <a:cubicBezTo>
                  <a:pt x="4175912" y="1658395"/>
                  <a:pt x="4177776" y="1661310"/>
                  <a:pt x="4176716" y="1847114"/>
                </a:cubicBezTo>
                <a:cubicBezTo>
                  <a:pt x="4175656" y="2032918"/>
                  <a:pt x="4197333" y="2220384"/>
                  <a:pt x="4176716" y="2351992"/>
                </a:cubicBezTo>
                <a:cubicBezTo>
                  <a:pt x="4156099" y="2483600"/>
                  <a:pt x="4165334" y="2677245"/>
                  <a:pt x="4176716" y="2930755"/>
                </a:cubicBezTo>
                <a:cubicBezTo>
                  <a:pt x="4188098" y="3184265"/>
                  <a:pt x="4197525" y="3321353"/>
                  <a:pt x="4176716" y="3694229"/>
                </a:cubicBezTo>
                <a:cubicBezTo>
                  <a:pt x="3871289" y="3726940"/>
                  <a:pt x="3669504" y="3698142"/>
                  <a:pt x="3480597" y="3694229"/>
                </a:cubicBezTo>
                <a:cubicBezTo>
                  <a:pt x="3291690" y="3690316"/>
                  <a:pt x="3082098" y="3718491"/>
                  <a:pt x="2868012" y="3694229"/>
                </a:cubicBezTo>
                <a:cubicBezTo>
                  <a:pt x="2653926" y="3669967"/>
                  <a:pt x="2375091" y="3692181"/>
                  <a:pt x="2088358" y="3694229"/>
                </a:cubicBezTo>
                <a:cubicBezTo>
                  <a:pt x="1801625" y="3696277"/>
                  <a:pt x="1795538" y="3668119"/>
                  <a:pt x="1517540" y="3694229"/>
                </a:cubicBezTo>
                <a:cubicBezTo>
                  <a:pt x="1239542" y="3720339"/>
                  <a:pt x="930916" y="3668830"/>
                  <a:pt x="737886" y="3694229"/>
                </a:cubicBezTo>
                <a:cubicBezTo>
                  <a:pt x="544856" y="3719628"/>
                  <a:pt x="250141" y="3702157"/>
                  <a:pt x="0" y="3694229"/>
                </a:cubicBezTo>
                <a:cubicBezTo>
                  <a:pt x="16262" y="3542278"/>
                  <a:pt x="5103" y="3427504"/>
                  <a:pt x="0" y="3189351"/>
                </a:cubicBezTo>
                <a:cubicBezTo>
                  <a:pt x="-5103" y="2951198"/>
                  <a:pt x="9975" y="2785858"/>
                  <a:pt x="0" y="2684473"/>
                </a:cubicBezTo>
                <a:cubicBezTo>
                  <a:pt x="-9975" y="2583088"/>
                  <a:pt x="16283" y="2338550"/>
                  <a:pt x="0" y="2142653"/>
                </a:cubicBezTo>
                <a:cubicBezTo>
                  <a:pt x="-16283" y="1946756"/>
                  <a:pt x="25537" y="1785319"/>
                  <a:pt x="0" y="1600833"/>
                </a:cubicBezTo>
                <a:cubicBezTo>
                  <a:pt x="-25537" y="1416347"/>
                  <a:pt x="-11311" y="1248740"/>
                  <a:pt x="0" y="1095955"/>
                </a:cubicBezTo>
                <a:cubicBezTo>
                  <a:pt x="11311" y="943170"/>
                  <a:pt x="4903" y="340913"/>
                  <a:pt x="0" y="0"/>
                </a:cubicBezTo>
                <a:close/>
              </a:path>
            </a:pathLst>
          </a:custGeom>
          <a:solidFill>
            <a:srgbClr val="FFC000"/>
          </a:solidFill>
          <a:ln>
            <a:extLst>
              <a:ext uri="{C807C97D-BFC1-408E-A445-0C87EB9F89A2}">
                <ask:lineSketchStyleProps xmlns:ask="http://schemas.microsoft.com/office/drawing/2018/sketchyshapes" xmlns="" sd="207387376">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THẢO LUẬN NHÓM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(5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phút</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Rễ</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cây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cấu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tạo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mấy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phần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chính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Lông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hút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phát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triển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loại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tế</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bào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Mô</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tả</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đường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hấp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thụ</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vận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chuyển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nước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muối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khoáng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đất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mạch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gỗ</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cây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3" name="Content Placeholder 2"/>
          <p:cNvPicPr>
            <a:picLocks noGrp="1" noChangeAspect="1"/>
          </p:cNvPicPr>
          <p:nvPr>
            <p:ph idx="1"/>
          </p:nvPr>
        </p:nvPicPr>
        <p:blipFill>
          <a:blip r:embed="rId3"/>
          <a:stretch>
            <a:fillRect/>
          </a:stretch>
        </p:blipFill>
        <p:spPr>
          <a:xfrm>
            <a:off x="7847462" y="1840456"/>
            <a:ext cx="4161125" cy="5017544"/>
          </a:xfrm>
          <a:prstGeom prst="rect">
            <a:avLst/>
          </a:prstGeom>
        </p:spPr>
      </p:pic>
    </p:spTree>
    <p:extLst>
      <p:ext uri="{BB962C8B-B14F-4D97-AF65-F5344CB8AC3E}">
        <p14:creationId xmlns:p14="http://schemas.microsoft.com/office/powerpoint/2010/main" val="23668816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B74CF-02AF-B930-D4A9-15BD8C9D0AE0}"/>
              </a:ext>
            </a:extLst>
          </p:cNvPr>
          <p:cNvSpPr>
            <a:spLocks noGrp="1"/>
          </p:cNvSpPr>
          <p:nvPr>
            <p:ph type="title"/>
          </p:nvPr>
        </p:nvSpPr>
        <p:spPr/>
        <p:txBody>
          <a:bodyPr/>
          <a:lstStyle/>
          <a:p>
            <a:endParaRPr lang="en-US"/>
          </a:p>
        </p:txBody>
      </p:sp>
      <p:pic>
        <p:nvPicPr>
          <p:cNvPr id="3074" name="Picture 2" descr="Giải khoa học tự nhiên 7 CTST bài 29 Trao đổi nước và các chất dinh dưỡng ở  thực vật | Học cùng hocthoi.net">
            <a:extLst>
              <a:ext uri="{FF2B5EF4-FFF2-40B4-BE49-F238E27FC236}">
                <a16:creationId xmlns:a16="http://schemas.microsoft.com/office/drawing/2014/main" id="{4D6B906C-B69B-4565-45D9-E97E408456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3636" y="319260"/>
            <a:ext cx="4161954" cy="541279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14CCC09-3257-335F-7C8B-F2F0CD154FF2}"/>
              </a:ext>
            </a:extLst>
          </p:cNvPr>
          <p:cNvSpPr/>
          <p:nvPr/>
        </p:nvSpPr>
        <p:spPr>
          <a:xfrm>
            <a:off x="161893" y="319260"/>
            <a:ext cx="4191743" cy="5412800"/>
          </a:xfrm>
          <a:custGeom>
            <a:avLst/>
            <a:gdLst>
              <a:gd name="connsiteX0" fmla="*/ 0 w 4989970"/>
              <a:gd name="connsiteY0" fmla="*/ 0 h 5237418"/>
              <a:gd name="connsiteX1" fmla="*/ 623746 w 4989970"/>
              <a:gd name="connsiteY1" fmla="*/ 0 h 5237418"/>
              <a:gd name="connsiteX2" fmla="*/ 1347292 w 4989970"/>
              <a:gd name="connsiteY2" fmla="*/ 0 h 5237418"/>
              <a:gd name="connsiteX3" fmla="*/ 2020938 w 4989970"/>
              <a:gd name="connsiteY3" fmla="*/ 0 h 5237418"/>
              <a:gd name="connsiteX4" fmla="*/ 2594784 w 4989970"/>
              <a:gd name="connsiteY4" fmla="*/ 0 h 5237418"/>
              <a:gd name="connsiteX5" fmla="*/ 3318330 w 4989970"/>
              <a:gd name="connsiteY5" fmla="*/ 0 h 5237418"/>
              <a:gd name="connsiteX6" fmla="*/ 3991976 w 4989970"/>
              <a:gd name="connsiteY6" fmla="*/ 0 h 5237418"/>
              <a:gd name="connsiteX7" fmla="*/ 4989970 w 4989970"/>
              <a:gd name="connsiteY7" fmla="*/ 0 h 5237418"/>
              <a:gd name="connsiteX8" fmla="*/ 4989970 w 4989970"/>
              <a:gd name="connsiteY8" fmla="*/ 654677 h 5237418"/>
              <a:gd name="connsiteX9" fmla="*/ 4989970 w 4989970"/>
              <a:gd name="connsiteY9" fmla="*/ 1414103 h 5237418"/>
              <a:gd name="connsiteX10" fmla="*/ 4989970 w 4989970"/>
              <a:gd name="connsiteY10" fmla="*/ 2016406 h 5237418"/>
              <a:gd name="connsiteX11" fmla="*/ 4989970 w 4989970"/>
              <a:gd name="connsiteY11" fmla="*/ 2513961 h 5237418"/>
              <a:gd name="connsiteX12" fmla="*/ 4989970 w 4989970"/>
              <a:gd name="connsiteY12" fmla="*/ 3011515 h 5237418"/>
              <a:gd name="connsiteX13" fmla="*/ 4989970 w 4989970"/>
              <a:gd name="connsiteY13" fmla="*/ 3770941 h 5237418"/>
              <a:gd name="connsiteX14" fmla="*/ 4989970 w 4989970"/>
              <a:gd name="connsiteY14" fmla="*/ 4530367 h 5237418"/>
              <a:gd name="connsiteX15" fmla="*/ 4989970 w 4989970"/>
              <a:gd name="connsiteY15" fmla="*/ 5237418 h 5237418"/>
              <a:gd name="connsiteX16" fmla="*/ 4515923 w 4989970"/>
              <a:gd name="connsiteY16" fmla="*/ 5237418 h 5237418"/>
              <a:gd name="connsiteX17" fmla="*/ 3842277 w 4989970"/>
              <a:gd name="connsiteY17" fmla="*/ 5237418 h 5237418"/>
              <a:gd name="connsiteX18" fmla="*/ 3368230 w 4989970"/>
              <a:gd name="connsiteY18" fmla="*/ 5237418 h 5237418"/>
              <a:gd name="connsiteX19" fmla="*/ 2744484 w 4989970"/>
              <a:gd name="connsiteY19" fmla="*/ 5237418 h 5237418"/>
              <a:gd name="connsiteX20" fmla="*/ 2120737 w 4989970"/>
              <a:gd name="connsiteY20" fmla="*/ 5237418 h 5237418"/>
              <a:gd name="connsiteX21" fmla="*/ 1496991 w 4989970"/>
              <a:gd name="connsiteY21" fmla="*/ 5237418 h 5237418"/>
              <a:gd name="connsiteX22" fmla="*/ 773445 w 4989970"/>
              <a:gd name="connsiteY22" fmla="*/ 5237418 h 5237418"/>
              <a:gd name="connsiteX23" fmla="*/ 0 w 4989970"/>
              <a:gd name="connsiteY23" fmla="*/ 5237418 h 5237418"/>
              <a:gd name="connsiteX24" fmla="*/ 0 w 4989970"/>
              <a:gd name="connsiteY24" fmla="*/ 4530367 h 5237418"/>
              <a:gd name="connsiteX25" fmla="*/ 0 w 4989970"/>
              <a:gd name="connsiteY25" fmla="*/ 3770941 h 5237418"/>
              <a:gd name="connsiteX26" fmla="*/ 0 w 4989970"/>
              <a:gd name="connsiteY26" fmla="*/ 3063890 h 5237418"/>
              <a:gd name="connsiteX27" fmla="*/ 0 w 4989970"/>
              <a:gd name="connsiteY27" fmla="*/ 2304464 h 5237418"/>
              <a:gd name="connsiteX28" fmla="*/ 0 w 4989970"/>
              <a:gd name="connsiteY28" fmla="*/ 1545038 h 5237418"/>
              <a:gd name="connsiteX29" fmla="*/ 0 w 4989970"/>
              <a:gd name="connsiteY29" fmla="*/ 890361 h 5237418"/>
              <a:gd name="connsiteX30" fmla="*/ 0 w 4989970"/>
              <a:gd name="connsiteY30" fmla="*/ 0 h 523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89970" h="5237418" fill="none" extrusionOk="0">
                <a:moveTo>
                  <a:pt x="0" y="0"/>
                </a:moveTo>
                <a:cubicBezTo>
                  <a:pt x="208938" y="25873"/>
                  <a:pt x="489883" y="23674"/>
                  <a:pt x="623746" y="0"/>
                </a:cubicBezTo>
                <a:cubicBezTo>
                  <a:pt x="757609" y="-23674"/>
                  <a:pt x="1008486" y="-12243"/>
                  <a:pt x="1347292" y="0"/>
                </a:cubicBezTo>
                <a:cubicBezTo>
                  <a:pt x="1686098" y="12243"/>
                  <a:pt x="1877381" y="27536"/>
                  <a:pt x="2020938" y="0"/>
                </a:cubicBezTo>
                <a:cubicBezTo>
                  <a:pt x="2164495" y="-27536"/>
                  <a:pt x="2336522" y="4206"/>
                  <a:pt x="2594784" y="0"/>
                </a:cubicBezTo>
                <a:cubicBezTo>
                  <a:pt x="2853046" y="-4206"/>
                  <a:pt x="3057782" y="24414"/>
                  <a:pt x="3318330" y="0"/>
                </a:cubicBezTo>
                <a:cubicBezTo>
                  <a:pt x="3578878" y="-24414"/>
                  <a:pt x="3678921" y="32768"/>
                  <a:pt x="3991976" y="0"/>
                </a:cubicBezTo>
                <a:cubicBezTo>
                  <a:pt x="4305031" y="-32768"/>
                  <a:pt x="4730232" y="4274"/>
                  <a:pt x="4989970" y="0"/>
                </a:cubicBezTo>
                <a:cubicBezTo>
                  <a:pt x="5005746" y="132029"/>
                  <a:pt x="4983945" y="445205"/>
                  <a:pt x="4989970" y="654677"/>
                </a:cubicBezTo>
                <a:cubicBezTo>
                  <a:pt x="4995995" y="864149"/>
                  <a:pt x="4993996" y="1053421"/>
                  <a:pt x="4989970" y="1414103"/>
                </a:cubicBezTo>
                <a:cubicBezTo>
                  <a:pt x="4985944" y="1774785"/>
                  <a:pt x="4974106" y="1872588"/>
                  <a:pt x="4989970" y="2016406"/>
                </a:cubicBezTo>
                <a:cubicBezTo>
                  <a:pt x="5005834" y="2160224"/>
                  <a:pt x="5002552" y="2371790"/>
                  <a:pt x="4989970" y="2513961"/>
                </a:cubicBezTo>
                <a:cubicBezTo>
                  <a:pt x="4977388" y="2656132"/>
                  <a:pt x="4966939" y="2775589"/>
                  <a:pt x="4989970" y="3011515"/>
                </a:cubicBezTo>
                <a:cubicBezTo>
                  <a:pt x="5013001" y="3247441"/>
                  <a:pt x="4974905" y="3402149"/>
                  <a:pt x="4989970" y="3770941"/>
                </a:cubicBezTo>
                <a:cubicBezTo>
                  <a:pt x="5005035" y="4139733"/>
                  <a:pt x="5008962" y="4259258"/>
                  <a:pt x="4989970" y="4530367"/>
                </a:cubicBezTo>
                <a:cubicBezTo>
                  <a:pt x="4970978" y="4801476"/>
                  <a:pt x="4976024" y="4942007"/>
                  <a:pt x="4989970" y="5237418"/>
                </a:cubicBezTo>
                <a:cubicBezTo>
                  <a:pt x="4764109" y="5226363"/>
                  <a:pt x="4682182" y="5220456"/>
                  <a:pt x="4515923" y="5237418"/>
                </a:cubicBezTo>
                <a:cubicBezTo>
                  <a:pt x="4349664" y="5254380"/>
                  <a:pt x="4139259" y="5238865"/>
                  <a:pt x="3842277" y="5237418"/>
                </a:cubicBezTo>
                <a:cubicBezTo>
                  <a:pt x="3545295" y="5235971"/>
                  <a:pt x="3471054" y="5251253"/>
                  <a:pt x="3368230" y="5237418"/>
                </a:cubicBezTo>
                <a:cubicBezTo>
                  <a:pt x="3265406" y="5223583"/>
                  <a:pt x="2990699" y="5255036"/>
                  <a:pt x="2744484" y="5237418"/>
                </a:cubicBezTo>
                <a:cubicBezTo>
                  <a:pt x="2498269" y="5219800"/>
                  <a:pt x="2394906" y="5238459"/>
                  <a:pt x="2120737" y="5237418"/>
                </a:cubicBezTo>
                <a:cubicBezTo>
                  <a:pt x="1846568" y="5236377"/>
                  <a:pt x="1761071" y="5222909"/>
                  <a:pt x="1496991" y="5237418"/>
                </a:cubicBezTo>
                <a:cubicBezTo>
                  <a:pt x="1232911" y="5251927"/>
                  <a:pt x="984305" y="5270803"/>
                  <a:pt x="773445" y="5237418"/>
                </a:cubicBezTo>
                <a:cubicBezTo>
                  <a:pt x="562585" y="5204033"/>
                  <a:pt x="281490" y="5226336"/>
                  <a:pt x="0" y="5237418"/>
                </a:cubicBezTo>
                <a:cubicBezTo>
                  <a:pt x="30787" y="4938587"/>
                  <a:pt x="-19319" y="4683127"/>
                  <a:pt x="0" y="4530367"/>
                </a:cubicBezTo>
                <a:cubicBezTo>
                  <a:pt x="19319" y="4377607"/>
                  <a:pt x="33746" y="3989766"/>
                  <a:pt x="0" y="3770941"/>
                </a:cubicBezTo>
                <a:cubicBezTo>
                  <a:pt x="-33746" y="3552116"/>
                  <a:pt x="29374" y="3212287"/>
                  <a:pt x="0" y="3063890"/>
                </a:cubicBezTo>
                <a:cubicBezTo>
                  <a:pt x="-29374" y="2915493"/>
                  <a:pt x="-7215" y="2500596"/>
                  <a:pt x="0" y="2304464"/>
                </a:cubicBezTo>
                <a:cubicBezTo>
                  <a:pt x="7215" y="2108332"/>
                  <a:pt x="-18199" y="1768524"/>
                  <a:pt x="0" y="1545038"/>
                </a:cubicBezTo>
                <a:cubicBezTo>
                  <a:pt x="18199" y="1321552"/>
                  <a:pt x="7521" y="1117078"/>
                  <a:pt x="0" y="890361"/>
                </a:cubicBezTo>
                <a:cubicBezTo>
                  <a:pt x="-7521" y="663644"/>
                  <a:pt x="-12504" y="268209"/>
                  <a:pt x="0" y="0"/>
                </a:cubicBezTo>
                <a:close/>
              </a:path>
              <a:path w="4989970" h="5237418" stroke="0" extrusionOk="0">
                <a:moveTo>
                  <a:pt x="0" y="0"/>
                </a:moveTo>
                <a:cubicBezTo>
                  <a:pt x="222799" y="17429"/>
                  <a:pt x="451115" y="-4056"/>
                  <a:pt x="623746" y="0"/>
                </a:cubicBezTo>
                <a:cubicBezTo>
                  <a:pt x="796377" y="4056"/>
                  <a:pt x="983703" y="-28069"/>
                  <a:pt x="1197593" y="0"/>
                </a:cubicBezTo>
                <a:cubicBezTo>
                  <a:pt x="1411483" y="28069"/>
                  <a:pt x="1539149" y="-10544"/>
                  <a:pt x="1671640" y="0"/>
                </a:cubicBezTo>
                <a:cubicBezTo>
                  <a:pt x="1804131" y="10544"/>
                  <a:pt x="1952618" y="-17001"/>
                  <a:pt x="2145687" y="0"/>
                </a:cubicBezTo>
                <a:cubicBezTo>
                  <a:pt x="2338756" y="17001"/>
                  <a:pt x="2660211" y="-10870"/>
                  <a:pt x="2819333" y="0"/>
                </a:cubicBezTo>
                <a:cubicBezTo>
                  <a:pt x="2978455" y="10870"/>
                  <a:pt x="3134309" y="18857"/>
                  <a:pt x="3293380" y="0"/>
                </a:cubicBezTo>
                <a:cubicBezTo>
                  <a:pt x="3452451" y="-18857"/>
                  <a:pt x="3816091" y="-12745"/>
                  <a:pt x="4016926" y="0"/>
                </a:cubicBezTo>
                <a:cubicBezTo>
                  <a:pt x="4217761" y="12745"/>
                  <a:pt x="4603785" y="-7743"/>
                  <a:pt x="4989970" y="0"/>
                </a:cubicBezTo>
                <a:cubicBezTo>
                  <a:pt x="5001867" y="154999"/>
                  <a:pt x="5017478" y="409910"/>
                  <a:pt x="4989970" y="602303"/>
                </a:cubicBezTo>
                <a:cubicBezTo>
                  <a:pt x="4962462" y="794696"/>
                  <a:pt x="4982835" y="893060"/>
                  <a:pt x="4989970" y="1099858"/>
                </a:cubicBezTo>
                <a:cubicBezTo>
                  <a:pt x="4997105" y="1306656"/>
                  <a:pt x="5016349" y="1555310"/>
                  <a:pt x="4989970" y="1702161"/>
                </a:cubicBezTo>
                <a:cubicBezTo>
                  <a:pt x="4963591" y="1849012"/>
                  <a:pt x="4975296" y="2179903"/>
                  <a:pt x="4989970" y="2356838"/>
                </a:cubicBezTo>
                <a:cubicBezTo>
                  <a:pt x="5004644" y="2533773"/>
                  <a:pt x="4974024" y="2786508"/>
                  <a:pt x="4989970" y="3011515"/>
                </a:cubicBezTo>
                <a:cubicBezTo>
                  <a:pt x="5005916" y="3236522"/>
                  <a:pt x="4971687" y="3385897"/>
                  <a:pt x="4989970" y="3666193"/>
                </a:cubicBezTo>
                <a:cubicBezTo>
                  <a:pt x="5008253" y="3946489"/>
                  <a:pt x="4967074" y="4185314"/>
                  <a:pt x="4989970" y="4425618"/>
                </a:cubicBezTo>
                <a:cubicBezTo>
                  <a:pt x="5012866" y="4665922"/>
                  <a:pt x="5011540" y="4918087"/>
                  <a:pt x="4989970" y="5237418"/>
                </a:cubicBezTo>
                <a:cubicBezTo>
                  <a:pt x="4867558" y="5245876"/>
                  <a:pt x="4649371" y="5231494"/>
                  <a:pt x="4466023" y="5237418"/>
                </a:cubicBezTo>
                <a:cubicBezTo>
                  <a:pt x="4282675" y="5243342"/>
                  <a:pt x="4182524" y="5216906"/>
                  <a:pt x="3991976" y="5237418"/>
                </a:cubicBezTo>
                <a:cubicBezTo>
                  <a:pt x="3801428" y="5257930"/>
                  <a:pt x="3621840" y="5223964"/>
                  <a:pt x="3517929" y="5237418"/>
                </a:cubicBezTo>
                <a:cubicBezTo>
                  <a:pt x="3414018" y="5250872"/>
                  <a:pt x="3158376" y="5237703"/>
                  <a:pt x="2993982" y="5237418"/>
                </a:cubicBezTo>
                <a:cubicBezTo>
                  <a:pt x="2829588" y="5237133"/>
                  <a:pt x="2512761" y="5207682"/>
                  <a:pt x="2370236" y="5237418"/>
                </a:cubicBezTo>
                <a:cubicBezTo>
                  <a:pt x="2227711" y="5267154"/>
                  <a:pt x="1833599" y="5218020"/>
                  <a:pt x="1646690" y="5237418"/>
                </a:cubicBezTo>
                <a:cubicBezTo>
                  <a:pt x="1459781" y="5256816"/>
                  <a:pt x="1266341" y="5219586"/>
                  <a:pt x="923144" y="5237418"/>
                </a:cubicBezTo>
                <a:cubicBezTo>
                  <a:pt x="579947" y="5255250"/>
                  <a:pt x="233104" y="5200629"/>
                  <a:pt x="0" y="5237418"/>
                </a:cubicBezTo>
                <a:cubicBezTo>
                  <a:pt x="-21556" y="5108315"/>
                  <a:pt x="26222" y="4782501"/>
                  <a:pt x="0" y="4635115"/>
                </a:cubicBezTo>
                <a:cubicBezTo>
                  <a:pt x="-26222" y="4487729"/>
                  <a:pt x="20813" y="4199609"/>
                  <a:pt x="0" y="3875689"/>
                </a:cubicBezTo>
                <a:cubicBezTo>
                  <a:pt x="-20813" y="3551769"/>
                  <a:pt x="27497" y="3345785"/>
                  <a:pt x="0" y="3116264"/>
                </a:cubicBezTo>
                <a:cubicBezTo>
                  <a:pt x="-27497" y="2886744"/>
                  <a:pt x="-10467" y="2730211"/>
                  <a:pt x="0" y="2566335"/>
                </a:cubicBezTo>
                <a:cubicBezTo>
                  <a:pt x="10467" y="2402459"/>
                  <a:pt x="-1142" y="2117585"/>
                  <a:pt x="0" y="1806909"/>
                </a:cubicBezTo>
                <a:cubicBezTo>
                  <a:pt x="1142" y="1496233"/>
                  <a:pt x="-21928" y="1412051"/>
                  <a:pt x="0" y="1309355"/>
                </a:cubicBezTo>
                <a:cubicBezTo>
                  <a:pt x="21928" y="1206659"/>
                  <a:pt x="-49483" y="328250"/>
                  <a:pt x="0" y="0"/>
                </a:cubicBezTo>
                <a:close/>
              </a:path>
            </a:pathLst>
          </a:custGeom>
          <a:solidFill>
            <a:schemeClr val="accent4">
              <a:lumMod val="20000"/>
              <a:lumOff val="80000"/>
            </a:schemeClr>
          </a:solidFill>
          <a:ln>
            <a:solidFill>
              <a:schemeClr val="accent5">
                <a:lumMod val="75000"/>
              </a:schemeClr>
            </a:solidFill>
            <a:extLst>
              <a:ext uri="{C807C97D-BFC1-408E-A445-0C87EB9F89A2}">
                <ask:lineSketchStyleProps xmlns:ask="http://schemas.microsoft.com/office/drawing/2018/sketchyshapes" xmlns="" sd="207387376">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Rễ</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cây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cấu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tạo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mấy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phần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chính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3 </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phần</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chính</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Biểu</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bì</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 </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sym typeface="Wingdings" panose="05000000000000000000" pitchFamily="2" charset="2"/>
              </a:rPr>
              <a:t>thịt</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 </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sym typeface="Wingdings" panose="05000000000000000000" pitchFamily="2" charset="2"/>
              </a:rPr>
              <a:t>vỏ</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  </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sym typeface="Wingdings" panose="05000000000000000000" pitchFamily="2" charset="2"/>
              </a:rPr>
              <a:t>trụ</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 </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sym typeface="Wingdings" panose="05000000000000000000" pitchFamily="2" charset="2"/>
              </a:rPr>
              <a:t>dẫn</a:t>
            </a:r>
            <a:endPar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Lông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hút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phát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triển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loại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tế</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bào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Nhiệm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vụ</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gì</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Lông</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hút</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là</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các</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tế</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bào</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biểu</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bì</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kéo</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dài</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tạo</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thành</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Nhiệm</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vụ</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hấp</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thụ</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và</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vận</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chuyển</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nước</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và</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muối</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FF0000"/>
                </a:solidFill>
                <a:effectLst/>
                <a:uLnTx/>
                <a:uFillTx/>
                <a:latin typeface="Calibri" panose="020F0502020204030204"/>
                <a:ea typeface="+mn-ea"/>
                <a:cs typeface="+mn-cs"/>
              </a:rPr>
              <a:t>khoáng</a:t>
            </a: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Mô</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tả</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con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đường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hấp</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thụ</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vận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chuyển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nước</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muối</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khoáng</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đất</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mạch</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gỗ</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cây</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5" name="Content Placeholder 4">
            <a:extLst>
              <a:ext uri="{FF2B5EF4-FFF2-40B4-BE49-F238E27FC236}">
                <a16:creationId xmlns:a16="http://schemas.microsoft.com/office/drawing/2014/main" id="{BBDCC452-95C2-69C1-87C5-C8F8B117F056}"/>
              </a:ext>
            </a:extLst>
          </p:cNvPr>
          <p:cNvGraphicFramePr>
            <a:graphicFrameLocks noGrp="1"/>
          </p:cNvGraphicFramePr>
          <p:nvPr>
            <p:ph idx="1"/>
            <p:extLst>
              <p:ext uri="{D42A27DB-BD31-4B8C-83A1-F6EECF244321}">
                <p14:modId xmlns:p14="http://schemas.microsoft.com/office/powerpoint/2010/main" val="3894097441"/>
              </p:ext>
            </p:extLst>
          </p:nvPr>
        </p:nvGraphicFramePr>
        <p:xfrm>
          <a:off x="488543" y="5555255"/>
          <a:ext cx="11528502" cy="1325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a:stretch>
            <a:fillRect/>
          </a:stretch>
        </p:blipFill>
        <p:spPr>
          <a:xfrm>
            <a:off x="8515591" y="365124"/>
            <a:ext cx="3676410" cy="5017443"/>
          </a:xfrm>
          <a:prstGeom prst="rect">
            <a:avLst/>
          </a:prstGeom>
        </p:spPr>
      </p:pic>
    </p:spTree>
    <p:extLst>
      <p:ext uri="{BB962C8B-B14F-4D97-AF65-F5344CB8AC3E}">
        <p14:creationId xmlns:p14="http://schemas.microsoft.com/office/powerpoint/2010/main" val="328916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graphicEl>
                                              <a:dgm id="{2B656D2B-B9DF-4169-B3FF-F2BC4AA1219A}"/>
                                            </p:graphicEl>
                                          </p:spTgt>
                                        </p:tgtEl>
                                        <p:attrNameLst>
                                          <p:attrName>style.visibility</p:attrName>
                                        </p:attrNameLst>
                                      </p:cBhvr>
                                      <p:to>
                                        <p:strVal val="visible"/>
                                      </p:to>
                                    </p:set>
                                    <p:animEffect transition="in" filter="barn(inVertical)">
                                      <p:cBhvr>
                                        <p:cTn id="12" dur="500"/>
                                        <p:tgtEl>
                                          <p:spTgt spid="5">
                                            <p:graphicEl>
                                              <a:dgm id="{2B656D2B-B9DF-4169-B3FF-F2BC4AA1219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graphicEl>
                                              <a:dgm id="{7815F49A-2DC1-4E5A-95CC-1CF990298361}"/>
                                            </p:graphicEl>
                                          </p:spTgt>
                                        </p:tgtEl>
                                        <p:attrNameLst>
                                          <p:attrName>style.visibility</p:attrName>
                                        </p:attrNameLst>
                                      </p:cBhvr>
                                      <p:to>
                                        <p:strVal val="visible"/>
                                      </p:to>
                                    </p:set>
                                    <p:animEffect transition="in" filter="barn(inVertical)">
                                      <p:cBhvr>
                                        <p:cTn id="17" dur="500"/>
                                        <p:tgtEl>
                                          <p:spTgt spid="5">
                                            <p:graphicEl>
                                              <a:dgm id="{7815F49A-2DC1-4E5A-95CC-1CF990298361}"/>
                                            </p:graphicEl>
                                          </p:spTgt>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
                                            <p:graphicEl>
                                              <a:dgm id="{EBF46BDA-8B33-46FF-B372-C2EB08B82807}"/>
                                            </p:graphicEl>
                                          </p:spTgt>
                                        </p:tgtEl>
                                        <p:attrNameLst>
                                          <p:attrName>style.visibility</p:attrName>
                                        </p:attrNameLst>
                                      </p:cBhvr>
                                      <p:to>
                                        <p:strVal val="visible"/>
                                      </p:to>
                                    </p:set>
                                    <p:animEffect transition="in" filter="barn(inVertical)">
                                      <p:cBhvr>
                                        <p:cTn id="20" dur="500"/>
                                        <p:tgtEl>
                                          <p:spTgt spid="5">
                                            <p:graphicEl>
                                              <a:dgm id="{EBF46BDA-8B33-46FF-B372-C2EB08B82807}"/>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graphicEl>
                                              <a:dgm id="{139BF172-1189-475F-B6E9-4156B32400BB}"/>
                                            </p:graphicEl>
                                          </p:spTgt>
                                        </p:tgtEl>
                                        <p:attrNameLst>
                                          <p:attrName>style.visibility</p:attrName>
                                        </p:attrNameLst>
                                      </p:cBhvr>
                                      <p:to>
                                        <p:strVal val="visible"/>
                                      </p:to>
                                    </p:set>
                                    <p:animEffect transition="in" filter="barn(inVertical)">
                                      <p:cBhvr>
                                        <p:cTn id="25" dur="500"/>
                                        <p:tgtEl>
                                          <p:spTgt spid="5">
                                            <p:graphicEl>
                                              <a:dgm id="{139BF172-1189-475F-B6E9-4156B32400BB}"/>
                                            </p:graphic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5">
                                            <p:graphicEl>
                                              <a:dgm id="{64521484-A67D-41EF-8B17-EBD086E09625}"/>
                                            </p:graphicEl>
                                          </p:spTgt>
                                        </p:tgtEl>
                                        <p:attrNameLst>
                                          <p:attrName>style.visibility</p:attrName>
                                        </p:attrNameLst>
                                      </p:cBhvr>
                                      <p:to>
                                        <p:strVal val="visible"/>
                                      </p:to>
                                    </p:set>
                                    <p:animEffect transition="in" filter="barn(inVertical)">
                                      <p:cBhvr>
                                        <p:cTn id="28" dur="500"/>
                                        <p:tgtEl>
                                          <p:spTgt spid="5">
                                            <p:graphicEl>
                                              <a:dgm id="{64521484-A67D-41EF-8B17-EBD086E09625}"/>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
                                            <p:graphicEl>
                                              <a:dgm id="{4D78AD8D-3A0F-4768-BE2B-A4C94D0140A2}"/>
                                            </p:graphicEl>
                                          </p:spTgt>
                                        </p:tgtEl>
                                        <p:attrNameLst>
                                          <p:attrName>style.visibility</p:attrName>
                                        </p:attrNameLst>
                                      </p:cBhvr>
                                      <p:to>
                                        <p:strVal val="visible"/>
                                      </p:to>
                                    </p:set>
                                    <p:animEffect transition="in" filter="barn(inVertical)">
                                      <p:cBhvr>
                                        <p:cTn id="33" dur="500"/>
                                        <p:tgtEl>
                                          <p:spTgt spid="5">
                                            <p:graphicEl>
                                              <a:dgm id="{4D78AD8D-3A0F-4768-BE2B-A4C94D0140A2}"/>
                                            </p:graphicEl>
                                          </p:spTgt>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5">
                                            <p:graphicEl>
                                              <a:dgm id="{B7FAEB34-9EE0-4A76-8DD2-952E7A8140A2}"/>
                                            </p:graphicEl>
                                          </p:spTgt>
                                        </p:tgtEl>
                                        <p:attrNameLst>
                                          <p:attrName>style.visibility</p:attrName>
                                        </p:attrNameLst>
                                      </p:cBhvr>
                                      <p:to>
                                        <p:strVal val="visible"/>
                                      </p:to>
                                    </p:set>
                                    <p:animEffect transition="in" filter="barn(inVertical)">
                                      <p:cBhvr>
                                        <p:cTn id="36" dur="500"/>
                                        <p:tgtEl>
                                          <p:spTgt spid="5">
                                            <p:graphicEl>
                                              <a:dgm id="{B7FAEB34-9EE0-4A76-8DD2-952E7A8140A2}"/>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5">
                                            <p:graphicEl>
                                              <a:dgm id="{77EBB2B2-7328-4A68-A40C-3E958EE285EB}"/>
                                            </p:graphicEl>
                                          </p:spTgt>
                                        </p:tgtEl>
                                        <p:attrNameLst>
                                          <p:attrName>style.visibility</p:attrName>
                                        </p:attrNameLst>
                                      </p:cBhvr>
                                      <p:to>
                                        <p:strVal val="visible"/>
                                      </p:to>
                                    </p:set>
                                    <p:animEffect transition="in" filter="barn(inVertical)">
                                      <p:cBhvr>
                                        <p:cTn id="41" dur="500"/>
                                        <p:tgtEl>
                                          <p:spTgt spid="5">
                                            <p:graphicEl>
                                              <a:dgm id="{77EBB2B2-7328-4A68-A40C-3E958EE285EB}"/>
                                            </p:graphicEl>
                                          </p:spTgt>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5">
                                            <p:graphicEl>
                                              <a:dgm id="{4D662B1B-41A5-49CD-8195-74DA170AA3F3}"/>
                                            </p:graphicEl>
                                          </p:spTgt>
                                        </p:tgtEl>
                                        <p:attrNameLst>
                                          <p:attrName>style.visibility</p:attrName>
                                        </p:attrNameLst>
                                      </p:cBhvr>
                                      <p:to>
                                        <p:strVal val="visible"/>
                                      </p:to>
                                    </p:set>
                                    <p:animEffect transition="in" filter="barn(inVertical)">
                                      <p:cBhvr>
                                        <p:cTn id="44" dur="500"/>
                                        <p:tgtEl>
                                          <p:spTgt spid="5">
                                            <p:graphicEl>
                                              <a:dgm id="{4D662B1B-41A5-49CD-8195-74DA170AA3F3}"/>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5">
                                            <p:graphicEl>
                                              <a:dgm id="{058BFEB3-3EAE-4CE7-984B-93094B544AAE}"/>
                                            </p:graphicEl>
                                          </p:spTgt>
                                        </p:tgtEl>
                                        <p:attrNameLst>
                                          <p:attrName>style.visibility</p:attrName>
                                        </p:attrNameLst>
                                      </p:cBhvr>
                                      <p:to>
                                        <p:strVal val="visible"/>
                                      </p:to>
                                    </p:set>
                                    <p:animEffect transition="in" filter="barn(inVertical)">
                                      <p:cBhvr>
                                        <p:cTn id="49" dur="500"/>
                                        <p:tgtEl>
                                          <p:spTgt spid="5">
                                            <p:graphicEl>
                                              <a:dgm id="{058BFEB3-3EAE-4CE7-984B-93094B544AAE}"/>
                                            </p:graphicEl>
                                          </p:spTgt>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5">
                                            <p:graphicEl>
                                              <a:dgm id="{DA7C82B1-317A-4E8D-B6B2-30D4DD1E1A02}"/>
                                            </p:graphicEl>
                                          </p:spTgt>
                                        </p:tgtEl>
                                        <p:attrNameLst>
                                          <p:attrName>style.visibility</p:attrName>
                                        </p:attrNameLst>
                                      </p:cBhvr>
                                      <p:to>
                                        <p:strVal val="visible"/>
                                      </p:to>
                                    </p:set>
                                    <p:animEffect transition="in" filter="barn(inVertical)">
                                      <p:cBhvr>
                                        <p:cTn id="52" dur="500"/>
                                        <p:tgtEl>
                                          <p:spTgt spid="5">
                                            <p:graphicEl>
                                              <a:dgm id="{DA7C82B1-317A-4E8D-B6B2-30D4DD1E1A0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Graphic spid="5"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275461" y="413756"/>
            <a:ext cx="3944203" cy="3516798"/>
          </a:xfrm>
          <a:prstGeom prst="rect">
            <a:avLst/>
          </a:prstGeom>
        </p:spPr>
      </p:pic>
      <p:sp>
        <p:nvSpPr>
          <p:cNvPr id="9" name="Content Placeholder 2"/>
          <p:cNvSpPr txBox="1">
            <a:spLocks/>
          </p:cNvSpPr>
          <p:nvPr/>
        </p:nvSpPr>
        <p:spPr>
          <a:xfrm>
            <a:off x="666206" y="4401547"/>
            <a:ext cx="11403874" cy="17754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err="1" smtClean="0"/>
              <a:t>Rễ</a:t>
            </a:r>
            <a:r>
              <a:rPr lang="en-US" dirty="0" smtClean="0"/>
              <a:t> </a:t>
            </a:r>
            <a:r>
              <a:rPr lang="en-US" dirty="0" err="1" smtClean="0"/>
              <a:t>có</a:t>
            </a:r>
            <a:r>
              <a:rPr lang="en-US" dirty="0" smtClean="0"/>
              <a:t> 4 </a:t>
            </a:r>
            <a:r>
              <a:rPr lang="en-US" dirty="0" err="1" smtClean="0"/>
              <a:t>miền</a:t>
            </a:r>
            <a:r>
              <a:rPr lang="en-US" dirty="0" smtClean="0"/>
              <a:t>: </a:t>
            </a:r>
            <a:r>
              <a:rPr lang="en-US" dirty="0" err="1" smtClean="0"/>
              <a:t>Miền</a:t>
            </a:r>
            <a:r>
              <a:rPr lang="en-US" dirty="0" smtClean="0"/>
              <a:t> </a:t>
            </a:r>
            <a:r>
              <a:rPr lang="en-US" dirty="0" err="1" smtClean="0"/>
              <a:t>trưởng</a:t>
            </a:r>
            <a:r>
              <a:rPr lang="en-US" dirty="0" smtClean="0"/>
              <a:t> </a:t>
            </a:r>
            <a:r>
              <a:rPr lang="en-US" dirty="0" err="1" smtClean="0"/>
              <a:t>thành</a:t>
            </a:r>
            <a:r>
              <a:rPr lang="en-US" dirty="0" smtClean="0"/>
              <a:t> (</a:t>
            </a:r>
            <a:r>
              <a:rPr lang="en-US" dirty="0" err="1" smtClean="0"/>
              <a:t>Dẫn</a:t>
            </a:r>
            <a:r>
              <a:rPr lang="en-US" dirty="0" smtClean="0"/>
              <a:t> </a:t>
            </a:r>
            <a:r>
              <a:rPr lang="en-US" dirty="0" err="1" smtClean="0"/>
              <a:t>truyền</a:t>
            </a:r>
            <a:r>
              <a:rPr lang="en-US" dirty="0" smtClean="0"/>
              <a:t>), </a:t>
            </a:r>
            <a:r>
              <a:rPr lang="en-US" dirty="0" err="1" smtClean="0"/>
              <a:t>miền</a:t>
            </a:r>
            <a:r>
              <a:rPr lang="en-US" dirty="0" smtClean="0"/>
              <a:t> </a:t>
            </a:r>
            <a:r>
              <a:rPr lang="en-US" dirty="0" err="1" smtClean="0"/>
              <a:t>hút</a:t>
            </a:r>
            <a:r>
              <a:rPr lang="en-US" dirty="0" smtClean="0"/>
              <a:t>( </a:t>
            </a:r>
            <a:r>
              <a:rPr lang="en-US" dirty="0" err="1" smtClean="0"/>
              <a:t>hấp</a:t>
            </a:r>
            <a:r>
              <a:rPr lang="en-US" dirty="0" smtClean="0"/>
              <a:t> </a:t>
            </a:r>
            <a:r>
              <a:rPr lang="en-US" dirty="0" err="1" smtClean="0"/>
              <a:t>thụ</a:t>
            </a:r>
            <a:r>
              <a:rPr lang="en-US" dirty="0" smtClean="0"/>
              <a:t> </a:t>
            </a:r>
            <a:r>
              <a:rPr lang="en-US" dirty="0" err="1" smtClean="0"/>
              <a:t>nước</a:t>
            </a:r>
            <a:r>
              <a:rPr lang="en-US" dirty="0" smtClean="0"/>
              <a:t> </a:t>
            </a:r>
            <a:r>
              <a:rPr lang="en-US" dirty="0" err="1" smtClean="0"/>
              <a:t>và</a:t>
            </a:r>
            <a:r>
              <a:rPr lang="en-US" dirty="0" smtClean="0"/>
              <a:t> </a:t>
            </a:r>
            <a:r>
              <a:rPr lang="en-US" dirty="0" err="1" smtClean="0"/>
              <a:t>muối</a:t>
            </a:r>
            <a:r>
              <a:rPr lang="en-US" dirty="0" smtClean="0"/>
              <a:t> </a:t>
            </a:r>
            <a:r>
              <a:rPr lang="en-US" dirty="0" err="1" smtClean="0"/>
              <a:t>khoáng</a:t>
            </a:r>
            <a:r>
              <a:rPr lang="en-US" dirty="0" smtClean="0"/>
              <a:t>), </a:t>
            </a:r>
            <a:r>
              <a:rPr lang="en-US" dirty="0" err="1" smtClean="0"/>
              <a:t>miền</a:t>
            </a:r>
            <a:r>
              <a:rPr lang="en-US" dirty="0" smtClean="0"/>
              <a:t> </a:t>
            </a:r>
            <a:r>
              <a:rPr lang="en-US" dirty="0" err="1" smtClean="0"/>
              <a:t>sinh</a:t>
            </a:r>
            <a:r>
              <a:rPr lang="en-US" dirty="0" smtClean="0"/>
              <a:t> </a:t>
            </a:r>
            <a:r>
              <a:rPr lang="en-US" dirty="0" err="1" smtClean="0"/>
              <a:t>trưởng</a:t>
            </a:r>
            <a:r>
              <a:rPr lang="en-US" dirty="0" smtClean="0"/>
              <a:t>(</a:t>
            </a:r>
            <a:r>
              <a:rPr lang="en-US" dirty="0" err="1" smtClean="0"/>
              <a:t>làm</a:t>
            </a:r>
            <a:r>
              <a:rPr lang="en-US" dirty="0" smtClean="0"/>
              <a:t> </a:t>
            </a:r>
            <a:r>
              <a:rPr lang="en-US" dirty="0" err="1" smtClean="0"/>
              <a:t>cho</a:t>
            </a:r>
            <a:r>
              <a:rPr lang="en-US" dirty="0" smtClean="0"/>
              <a:t> </a:t>
            </a:r>
            <a:r>
              <a:rPr lang="en-US" dirty="0" err="1" smtClean="0"/>
              <a:t>rễ</a:t>
            </a:r>
            <a:r>
              <a:rPr lang="en-US" dirty="0" smtClean="0"/>
              <a:t> </a:t>
            </a:r>
            <a:r>
              <a:rPr lang="en-US" dirty="0" err="1" smtClean="0"/>
              <a:t>dài</a:t>
            </a:r>
            <a:r>
              <a:rPr lang="en-US" dirty="0" smtClean="0"/>
              <a:t> </a:t>
            </a:r>
            <a:r>
              <a:rPr lang="en-US" dirty="0" err="1" smtClean="0"/>
              <a:t>ra</a:t>
            </a:r>
            <a:r>
              <a:rPr lang="en-US" dirty="0" smtClean="0"/>
              <a:t>), </a:t>
            </a:r>
            <a:r>
              <a:rPr lang="en-US" dirty="0" err="1" smtClean="0"/>
              <a:t>miền</a:t>
            </a:r>
            <a:r>
              <a:rPr lang="en-US" dirty="0" smtClean="0"/>
              <a:t> </a:t>
            </a:r>
            <a:r>
              <a:rPr lang="en-US" dirty="0" err="1" smtClean="0"/>
              <a:t>chóp</a:t>
            </a:r>
            <a:r>
              <a:rPr lang="en-US" dirty="0" smtClean="0"/>
              <a:t> </a:t>
            </a:r>
            <a:r>
              <a:rPr lang="en-US" dirty="0" err="1" smtClean="0"/>
              <a:t>rễ</a:t>
            </a:r>
            <a:r>
              <a:rPr lang="en-US" dirty="0" smtClean="0"/>
              <a:t>(</a:t>
            </a:r>
            <a:r>
              <a:rPr lang="en-US" dirty="0" err="1" smtClean="0"/>
              <a:t>che</a:t>
            </a:r>
            <a:r>
              <a:rPr lang="en-US" dirty="0" smtClean="0"/>
              <a:t> </a:t>
            </a:r>
            <a:r>
              <a:rPr lang="en-US" dirty="0" err="1" smtClean="0"/>
              <a:t>chở</a:t>
            </a:r>
            <a:r>
              <a:rPr lang="en-US" dirty="0" smtClean="0"/>
              <a:t> </a:t>
            </a:r>
            <a:r>
              <a:rPr lang="en-US" dirty="0" err="1" smtClean="0"/>
              <a:t>cho</a:t>
            </a:r>
            <a:r>
              <a:rPr lang="en-US" dirty="0" smtClean="0"/>
              <a:t> </a:t>
            </a:r>
            <a:r>
              <a:rPr lang="en-US" dirty="0" err="1" smtClean="0"/>
              <a:t>đầu</a:t>
            </a:r>
            <a:r>
              <a:rPr lang="en-US" dirty="0" smtClean="0"/>
              <a:t> </a:t>
            </a:r>
            <a:r>
              <a:rPr lang="en-US" dirty="0" err="1" smtClean="0"/>
              <a:t>rễ</a:t>
            </a:r>
            <a:r>
              <a:rPr lang="en-US" dirty="0" smtClean="0"/>
              <a:t>)</a:t>
            </a:r>
            <a:endParaRPr lang="en-US" dirty="0"/>
          </a:p>
        </p:txBody>
      </p:sp>
    </p:spTree>
    <p:extLst>
      <p:ext uri="{BB962C8B-B14F-4D97-AF65-F5344CB8AC3E}">
        <p14:creationId xmlns:p14="http://schemas.microsoft.com/office/powerpoint/2010/main" val="38481227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3335D-F06E-D424-9BB6-29B22707768B}"/>
              </a:ext>
            </a:extLst>
          </p:cNvPr>
          <p:cNvSpPr>
            <a:spLocks noGrp="1"/>
          </p:cNvSpPr>
          <p:nvPr>
            <p:ph type="title"/>
          </p:nvPr>
        </p:nvSpPr>
        <p:spPr>
          <a:xfrm>
            <a:off x="7270596" y="1944505"/>
            <a:ext cx="5021766" cy="1325563"/>
          </a:xfrm>
        </p:spPr>
        <p:txBody>
          <a:bodyPr>
            <a:normAutofit fontScale="90000"/>
          </a:bodyPr>
          <a:lstStyle/>
          <a:p>
            <a:r>
              <a:rPr lang="en-US">
                <a:solidFill>
                  <a:schemeClr val="bg1"/>
                </a:solidFill>
              </a:rPr>
              <a:t>- Số lượng rất lớn</a:t>
            </a:r>
            <a:br>
              <a:rPr lang="en-US">
                <a:solidFill>
                  <a:schemeClr val="bg1"/>
                </a:solidFill>
              </a:rPr>
            </a:br>
            <a:r>
              <a:rPr lang="en-US">
                <a:solidFill>
                  <a:schemeClr val="bg1"/>
                </a:solidFill>
              </a:rPr>
              <a:t>- Thành tế bào mỏng </a:t>
            </a:r>
            <a:r>
              <a:rPr lang="en-US">
                <a:solidFill>
                  <a:schemeClr val="bg1"/>
                </a:solidFill>
                <a:sym typeface="Wingdings" panose="05000000000000000000" pitchFamily="2" charset="2"/>
              </a:rPr>
              <a:t> dễ hấp thụ các chất</a:t>
            </a:r>
            <a:endParaRPr lang="en-US">
              <a:solidFill>
                <a:schemeClr val="bg1"/>
              </a:solidFill>
            </a:endParaRPr>
          </a:p>
        </p:txBody>
      </p:sp>
      <p:sp>
        <p:nvSpPr>
          <p:cNvPr id="3" name="Content Placeholder 2">
            <a:extLst>
              <a:ext uri="{FF2B5EF4-FFF2-40B4-BE49-F238E27FC236}">
                <a16:creationId xmlns:a16="http://schemas.microsoft.com/office/drawing/2014/main" id="{92485098-C95B-8EEE-8547-77F655088A16}"/>
              </a:ext>
            </a:extLst>
          </p:cNvPr>
          <p:cNvSpPr>
            <a:spLocks noGrp="1"/>
          </p:cNvSpPr>
          <p:nvPr>
            <p:ph idx="1"/>
          </p:nvPr>
        </p:nvSpPr>
        <p:spPr/>
        <p:txBody>
          <a:bodyPr/>
          <a:lstStyle/>
          <a:p>
            <a:endParaRPr lang="en-US" dirty="0"/>
          </a:p>
        </p:txBody>
      </p:sp>
      <p:pic>
        <p:nvPicPr>
          <p:cNvPr id="4098" name="Picture 2" descr="BÀI 10: CẤU TẠO MIỀN HÚT CỦA RỂ">
            <a:extLst>
              <a:ext uri="{FF2B5EF4-FFF2-40B4-BE49-F238E27FC236}">
                <a16:creationId xmlns:a16="http://schemas.microsoft.com/office/drawing/2014/main" id="{7D5B1CD6-54F6-047E-7803-7DB56C9D00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692801" cy="61861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A11A5A6-917C-935C-36F8-37351B23EB4B}"/>
              </a:ext>
            </a:extLst>
          </p:cNvPr>
          <p:cNvPicPr>
            <a:picLocks noChangeAspect="1"/>
          </p:cNvPicPr>
          <p:nvPr/>
        </p:nvPicPr>
        <p:blipFill rotWithShape="1">
          <a:blip r:embed="rId3"/>
          <a:srcRect l="29909" t="12683" r="42103" b="16748"/>
          <a:stretch/>
        </p:blipFill>
        <p:spPr>
          <a:xfrm>
            <a:off x="3345365" y="380674"/>
            <a:ext cx="3824869" cy="5424815"/>
          </a:xfrm>
          <a:prstGeom prst="rect">
            <a:avLst/>
          </a:prstGeom>
        </p:spPr>
      </p:pic>
    </p:spTree>
    <p:extLst>
      <p:ext uri="{BB962C8B-B14F-4D97-AF65-F5344CB8AC3E}">
        <p14:creationId xmlns:p14="http://schemas.microsoft.com/office/powerpoint/2010/main" val="231942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Droplet">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Droplet</Template>
  <TotalTime>1951</TotalTime>
  <Words>3144</Words>
  <Application>Microsoft Office PowerPoint</Application>
  <PresentationFormat>Widescreen</PresentationFormat>
  <Paragraphs>222</Paragraphs>
  <Slides>45</Slides>
  <Notes>2</Notes>
  <HiddenSlides>0</HiddenSlides>
  <MMClips>0</MMClips>
  <ScaleCrop>false</ScaleCrop>
  <HeadingPairs>
    <vt:vector size="6" baseType="variant">
      <vt:variant>
        <vt:lpstr>Fonts Used</vt:lpstr>
      </vt:variant>
      <vt:variant>
        <vt:i4>10</vt:i4>
      </vt:variant>
      <vt:variant>
        <vt:lpstr>Theme</vt:lpstr>
      </vt:variant>
      <vt:variant>
        <vt:i4>8</vt:i4>
      </vt:variant>
      <vt:variant>
        <vt:lpstr>Slide Titles</vt:lpstr>
      </vt:variant>
      <vt:variant>
        <vt:i4>45</vt:i4>
      </vt:variant>
    </vt:vector>
  </HeadingPairs>
  <TitlesOfParts>
    <vt:vector size="63" baseType="lpstr">
      <vt:lpstr>Arial</vt:lpstr>
      <vt:lpstr>Calibri</vt:lpstr>
      <vt:lpstr>Calibri </vt:lpstr>
      <vt:lpstr>Calibri Light</vt:lpstr>
      <vt:lpstr>Roboto-Regular</vt:lpstr>
      <vt:lpstr>Segoe UI</vt:lpstr>
      <vt:lpstr>tahoma</vt:lpstr>
      <vt:lpstr>Times New Roman</vt:lpstr>
      <vt:lpstr>Tw Cen MT</vt:lpstr>
      <vt:lpstr>Wingdings</vt:lpstr>
      <vt:lpstr>Droplet</vt:lpstr>
      <vt:lpstr>Office Theme</vt:lpstr>
      <vt:lpstr>1_Office Theme</vt:lpstr>
      <vt:lpstr>2_Office Theme</vt:lpstr>
      <vt:lpstr>3_Office Theme</vt:lpstr>
      <vt:lpstr>4_Office Theme</vt:lpstr>
      <vt:lpstr>5_Office Theme</vt:lpstr>
      <vt:lpstr>6_Office Theme</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 Số lượng rất lớn - Thành tế bào mỏng  dễ hấp thụ các chất</vt:lpstr>
      <vt:lpstr>PowerPoint Presentation</vt:lpstr>
      <vt:lpstr>PEAK PLANTING SEASON</vt:lpstr>
      <vt:lpstr>PEAK PLANTING SEASON</vt:lpstr>
      <vt:lpstr>PowerPoint Presentation</vt:lpstr>
      <vt:lpstr>PowerPoint Presentation</vt:lpstr>
      <vt:lpstr>b. Tìm hiểu quá trình vận chuyển các chất trong mạch gỗ và mạch rây</vt:lpstr>
      <vt:lpstr>PowerPoint Presentation</vt:lpstr>
      <vt:lpstr>Lưu ý:</vt:lpstr>
      <vt:lpstr>PowerPoint Presentation</vt:lpstr>
      <vt:lpstr>PowerPoint Presentation</vt:lpstr>
      <vt:lpstr>PowerPoint Presentation</vt:lpstr>
      <vt:lpstr>PowerPoint Presentation</vt:lpstr>
      <vt:lpstr>PowerPoint Presentation</vt:lpstr>
      <vt:lpstr>PowerPoint Presentation</vt:lpstr>
      <vt:lpstr>Vào ngày hè nóng bức, cây thoát hơi nước nhiều hơn để giảm nhiệt độ bề mặt lá do đó cần tưới nước nhiều hơn cho cây bù lại lượng nước bị mất.</vt:lpstr>
      <vt:lpstr>Dựa vào nhu cầu nước người ta chia thành 3 loại thực vật:  thực vật ẩm sinh, thực vật trung sinh và thực vật hạn sinh. Em hãy dự đoán 3 loại cây dưới đây thuộc loại thực vật nào? </vt:lpstr>
      <vt:lpstr>PowerPoint Presentation</vt:lpstr>
      <vt:lpstr>PowerPoint Presentation</vt:lpstr>
      <vt:lpstr>PowerPoint Presentation</vt:lpstr>
      <vt:lpstr>PowerPoint Presentation</vt:lpstr>
      <vt:lpstr>Kết luận: Một số yếu tố ảnh hưởng đến trao đổi nước và các chất dinh dưỡng ở thực vật gồm: Ánh áng, nhiệt độ, độ ẩm, độ tơi xốp của đất, hàm lượng khoáng và độ pH của đất….</vt:lpstr>
      <vt:lpstr>3. Vận dụng hiểu biết về TĐC và chuyển hoá năng lượng ở thực vật vào thực tiễn (1 tiết)</vt:lpstr>
      <vt:lpstr>PowerPoint Presentation</vt:lpstr>
      <vt:lpstr>PowerPoint Presentation</vt:lpstr>
      <vt:lpstr>PowerPoint Presentation</vt:lpstr>
      <vt:lpstr>PowerPoint Presentation</vt:lpstr>
      <vt:lpstr>- Theo em, nhu cầu nước ở các giai đoạn trên là như nhau hay khác nhau? - Giai đoạn nào cần nhiều nước, ít nước nhất? Vì sao?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tranngangia90@gmail.com</dc:creator>
  <cp:lastModifiedBy>Admin</cp:lastModifiedBy>
  <cp:revision>251</cp:revision>
  <dcterms:created xsi:type="dcterms:W3CDTF">2021-08-12T14:35:24Z</dcterms:created>
  <dcterms:modified xsi:type="dcterms:W3CDTF">2023-03-20T06:50:58Z</dcterms:modified>
</cp:coreProperties>
</file>