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793" r:id="rId4"/>
    <p:sldId id="786" r:id="rId5"/>
    <p:sldId id="787" r:id="rId6"/>
    <p:sldId id="788" r:id="rId7"/>
    <p:sldId id="789" r:id="rId8"/>
    <p:sldId id="790" r:id="rId9"/>
    <p:sldId id="791" r:id="rId10"/>
    <p:sldId id="792" r:id="rId11"/>
    <p:sldId id="741" r:id="rId12"/>
    <p:sldId id="797" r:id="rId13"/>
    <p:sldId id="795" r:id="rId14"/>
    <p:sldId id="796" r:id="rId15"/>
    <p:sldId id="794" r:id="rId16"/>
    <p:sldId id="781" r:id="rId17"/>
    <p:sldId id="777" r:id="rId18"/>
    <p:sldId id="782" r:id="rId19"/>
    <p:sldId id="783" r:id="rId20"/>
    <p:sldId id="746" r:id="rId21"/>
    <p:sldId id="779" r:id="rId22"/>
    <p:sldId id="784" r:id="rId23"/>
    <p:sldId id="775" r:id="rId24"/>
    <p:sldId id="776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26ACE"/>
    <a:srgbClr val="CCECFF"/>
    <a:srgbClr val="33CC33"/>
    <a:srgbClr val="C0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84935-623E-4566-AE87-5FBD1D72F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DDE2B8-7129-4010-A05E-A24079E8E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4FE39C-3210-4DC6-90A8-8002B029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10D10-86BB-4C22-A262-686D9AD9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E8A89E-97B9-41C1-9094-EEA5A454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30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A40652-8441-49BD-A61B-4E9C011B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462240-712D-4AC0-A819-3F874E165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D39CC-2975-4766-8598-95A37685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262871-F703-420D-A518-C9DAB44B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AB3FBF-4239-4962-9502-DE44E011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85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80D035-32B2-43CF-8BC3-09BC4037D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DD1571-80FD-43BC-B237-3B8C679AF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4D27E-6AE6-48EB-9938-6E838362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37109D-9A18-4F68-A213-D42F2C15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372E1B-A348-465E-8509-87795109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729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23529" y="4603539"/>
            <a:ext cx="11654798" cy="2035618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Arrow: Bent 11"/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/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21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7114CC-9588-4B64-BCE0-6C4BA722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37FAE7-3705-41E6-98FD-493CE7E65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05BA45-AEE2-4550-B24C-E5EAE431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3E9981-D904-4471-9D3E-311066D1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7EE94-2EE9-406C-B1F5-E14B54C8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69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4749A-F8DF-49C5-BF03-E9E14EE2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4E33B1-570C-4DEC-8EC5-5FDE59C9D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5BA3C6-902C-4AAC-A691-FBFE3D68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7079FC-969E-4D37-90A6-728E9C00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44B19D-1812-4ECD-B691-9CD5615E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22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2A096C-EA42-46C4-A953-BBDF7F08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0937F7-DDE0-4B76-89C1-89644A6D7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7F1E3A-1EA7-4C97-A123-C55B542CF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1FF3FF-1F69-4925-BF9A-8818AA4D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835AE1-9E74-4978-8023-0A20801F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603E15-8B21-4864-B2CF-EDDA1DE7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87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A7019B-A241-44D6-AE58-9D331337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0093F7-820A-489A-8BAE-6CA709A4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BA25F4-D659-4818-B51E-F74959C79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CAC2E72-6785-4237-BA94-CF33C1627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5457CC-EEBA-4051-8432-51C0BBE26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34AF753-84A2-4D69-AB24-989FBAC7C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FA319-9814-4941-B9D0-D58CAAE9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102167-D5A1-4FBE-9695-02774D41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3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C48A1-006C-4844-BFFF-A1D37A52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A3E0AD-D30A-4575-8186-510E27A2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3D2AFE-82FC-42F3-9419-BBC714D9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451725-4EC8-4B8A-B928-6C5FC8FB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352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AFD028-60DB-49EB-9E1D-246FEA1E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5BE51A-9078-42D5-8CBF-EDE56B2D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12134F-87C1-47B1-AE31-117D38AD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79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F083F-5CBC-4531-99E9-560EBDB8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556C62-0EA4-4689-B1F4-754D98FC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02C969-A565-4247-847E-8845729C4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184E30-C1F5-4E5B-B4ED-A52D2518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580D6-EE97-49D4-9C23-C6B7C71A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C233E9-E37D-49EA-9913-C8B7A04B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36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90CFF-C325-48F4-9D0E-D392F604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132AD3-02A5-4F9D-B20A-878D967CD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0A0742-C36A-4AC9-976C-32CE482B8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7F7A25-0E6C-4F1C-99A2-6BF300D2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0C1333-32A5-45DE-B53A-C3A0F7E7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D1D47D-7157-4973-A2C4-C0D628FB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46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C02303-E879-4C0D-856C-023DBB00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54DF5C-B88E-45EA-AD48-9419C4D15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1D2F02-A6C2-4BBA-9DC2-FA290866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12/04/2024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4AB2EF-27C1-4457-80C0-54E062249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4C868D-E9CB-4F6D-B6A3-CD2685B02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bài giảng powerpoint">
            <a:extLst>
              <a:ext uri="{FF2B5EF4-FFF2-40B4-BE49-F238E27FC236}">
                <a16:creationId xmlns:a16="http://schemas.microsoft.com/office/drawing/2014/main" xmlns="" id="{F00D2D83-E598-461D-BF79-8E69D086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633" y="-292232"/>
            <a:ext cx="13144160" cy="76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5C61F-9005-4F14-AAC5-86C48AA5D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764" y="2013338"/>
            <a:ext cx="8075057" cy="1851652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vi-VN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 ĐỀ 10: NĂNG LƯỢNG VÀ CUỘC SỐNG</a:t>
            </a:r>
            <a:r>
              <a:rPr lang="vi-VN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41: NĂNG L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4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contrast="11999"/>
          </a:blip>
          <a:stretch>
            <a:fillRect/>
          </a:stretch>
        </p:blipFill>
        <p:spPr>
          <a:xfrm>
            <a:off x="8306873" y="1833281"/>
            <a:ext cx="2846231" cy="35887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59825" y="591671"/>
            <a:ext cx="4594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HÓA NĂNG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0310" y="2407973"/>
            <a:ext cx="6156101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1001675" y="4689049"/>
            <a:ext cx="6297769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0" indent="0" algn="just">
              <a:buNone/>
            </a:pPr>
            <a:r>
              <a:rPr lang="vi-VN" altLang="en-US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 dụ: năng lượng trong pin, thực phẩm, xăng dầu,...</a:t>
            </a:r>
          </a:p>
        </p:txBody>
      </p:sp>
    </p:spTree>
    <p:extLst>
      <p:ext uri="{BB962C8B-B14F-4D97-AF65-F5344CB8AC3E}">
        <p14:creationId xmlns:p14="http://schemas.microsoft.com/office/powerpoint/2010/main" val="125905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81766A2-56D1-430E-B4B6-7BF0B430E4AF}"/>
              </a:ext>
            </a:extLst>
          </p:cNvPr>
          <p:cNvSpPr/>
          <p:nvPr/>
        </p:nvSpPr>
        <p:spPr>
          <a:xfrm>
            <a:off x="245097" y="377071"/>
            <a:ext cx="11764651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600" b="1" dirty="0" smtClean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1. Các dạng năng lượng</a:t>
            </a:r>
            <a:r>
              <a:rPr lang="en-US" sz="2600" b="1" dirty="0" smtClean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600" b="1" dirty="0">
              <a:solidFill>
                <a:srgbClr val="FF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có do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2600" b="1" dirty="0" err="1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00" b="1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600" b="1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,…có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u="sng" dirty="0" smtClean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600" b="1" u="sng" dirty="0" smtClean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Tx/>
              <a:buChar char="-"/>
            </a:pPr>
            <a:r>
              <a:rPr lang="en-US" sz="2600" b="1" u="sng" dirty="0" err="1">
                <a:cs typeface="Times New Roman" panose="02020603050405020304" pitchFamily="18" charset="0"/>
              </a:rPr>
              <a:t>Điện</a:t>
            </a:r>
            <a:r>
              <a:rPr lang="en-US" sz="2600" b="1" u="sng" dirty="0"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cs typeface="Times New Roman" panose="02020603050405020304" pitchFamily="18" charset="0"/>
              </a:rPr>
              <a:t>năng</a:t>
            </a:r>
            <a:r>
              <a:rPr lang="en-US" sz="2600" b="1" u="sng" dirty="0"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cs typeface="Times New Roman" panose="02020603050405020304" pitchFamily="18" charset="0"/>
              </a:rPr>
              <a:t>dòng</a:t>
            </a:r>
            <a:r>
              <a:rPr lang="en-US" sz="2600" b="1" dirty="0"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cs typeface="Times New Roman" panose="02020603050405020304" pitchFamily="18" charset="0"/>
              </a:rPr>
              <a:t>điện</a:t>
            </a:r>
            <a:r>
              <a:rPr lang="en-US" sz="2600" b="1" dirty="0"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cs typeface="Times New Roman" panose="02020603050405020304" pitchFamily="18" charset="0"/>
              </a:rPr>
              <a:t> do </a:t>
            </a:r>
            <a:r>
              <a:rPr lang="en-US" sz="2600" b="1" dirty="0" err="1">
                <a:cs typeface="Times New Roman" panose="02020603050405020304" pitchFamily="18" charset="0"/>
              </a:rPr>
              <a:t>dòng</a:t>
            </a:r>
            <a:r>
              <a:rPr lang="en-US" sz="2600" b="1" dirty="0"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cs typeface="Times New Roman" panose="02020603050405020304" pitchFamily="18" charset="0"/>
              </a:rPr>
              <a:t>điện</a:t>
            </a:r>
            <a:r>
              <a:rPr lang="en-US" sz="2600" b="1" dirty="0"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cs typeface="Times New Roman" panose="02020603050405020304" pitchFamily="18" charset="0"/>
              </a:rPr>
              <a:t>ra</a:t>
            </a:r>
            <a:r>
              <a:rPr lang="en-US" sz="2600" b="1" dirty="0" smtClean="0">
                <a:cs typeface="Times New Roman" panose="02020603050405020304" pitchFamily="18" charset="0"/>
              </a:rPr>
              <a:t>)</a:t>
            </a:r>
            <a:endParaRPr lang="vi-VN" sz="2600" b="1" dirty="0" smtClean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Tx/>
              <a:buChar char="-"/>
            </a:pPr>
            <a:r>
              <a:rPr lang="en-US" sz="2600" b="1" u="sng" dirty="0" err="1">
                <a:cs typeface="Times New Roman" pitchFamily="18" charset="0"/>
              </a:rPr>
              <a:t>Hóa</a:t>
            </a:r>
            <a:r>
              <a:rPr lang="en-US" sz="2600" b="1" u="sng" dirty="0">
                <a:cs typeface="Times New Roman" pitchFamily="18" charset="0"/>
              </a:rPr>
              <a:t> </a:t>
            </a:r>
            <a:r>
              <a:rPr lang="en-US" sz="2600" b="1" u="sng" dirty="0" err="1">
                <a:cs typeface="Times New Roman" pitchFamily="18" charset="0"/>
              </a:rPr>
              <a:t>năng</a:t>
            </a:r>
            <a:r>
              <a:rPr lang="en-US" sz="2600" b="1" u="sng" dirty="0">
                <a:cs typeface="Times New Roman" pitchFamily="18" charset="0"/>
              </a:rPr>
              <a:t> </a:t>
            </a:r>
            <a:r>
              <a:rPr lang="en-US" sz="2600" b="1" dirty="0" err="1">
                <a:cs typeface="Times New Roman" pitchFamily="18" charset="0"/>
              </a:rPr>
              <a:t>là</a:t>
            </a:r>
            <a:r>
              <a:rPr lang="en-US" sz="2600" b="1" dirty="0">
                <a:cs typeface="Times New Roman" pitchFamily="18" charset="0"/>
              </a:rPr>
              <a:t> </a:t>
            </a:r>
            <a:r>
              <a:rPr lang="en-US" sz="2600" b="1" dirty="0" err="1">
                <a:cs typeface="Times New Roman" pitchFamily="18" charset="0"/>
              </a:rPr>
              <a:t>năng</a:t>
            </a:r>
            <a:r>
              <a:rPr lang="en-US" sz="2600" b="1" dirty="0">
                <a:cs typeface="Times New Roman" pitchFamily="18" charset="0"/>
              </a:rPr>
              <a:t> </a:t>
            </a:r>
            <a:r>
              <a:rPr lang="en-US" sz="2600" b="1" dirty="0" err="1">
                <a:cs typeface="Times New Roman" pitchFamily="18" charset="0"/>
              </a:rPr>
              <a:t>lượng</a:t>
            </a:r>
            <a:r>
              <a:rPr lang="en-US" sz="2600" b="1" dirty="0">
                <a:cs typeface="Times New Roman" pitchFamily="18" charset="0"/>
              </a:rPr>
              <a:t> do </a:t>
            </a:r>
            <a:r>
              <a:rPr lang="en-US" sz="2600" b="1" dirty="0" err="1">
                <a:cs typeface="Times New Roman" pitchFamily="18" charset="0"/>
              </a:rPr>
              <a:t>quá</a:t>
            </a:r>
            <a:r>
              <a:rPr lang="en-US" sz="2600" b="1" dirty="0">
                <a:cs typeface="Times New Roman" pitchFamily="18" charset="0"/>
              </a:rPr>
              <a:t> </a:t>
            </a:r>
            <a:r>
              <a:rPr lang="en-US" sz="2600" b="1" dirty="0" err="1">
                <a:cs typeface="Times New Roman" pitchFamily="18" charset="0"/>
              </a:rPr>
              <a:t>trình</a:t>
            </a:r>
            <a:r>
              <a:rPr lang="en-US" sz="2600" b="1" dirty="0">
                <a:cs typeface="Times New Roman" pitchFamily="18" charset="0"/>
              </a:rPr>
              <a:t> </a:t>
            </a:r>
            <a:r>
              <a:rPr lang="en-US" sz="2600" b="1" dirty="0" err="1">
                <a:cs typeface="Times New Roman" pitchFamily="18" charset="0"/>
              </a:rPr>
              <a:t>biến</a:t>
            </a:r>
            <a:r>
              <a:rPr lang="en-US" sz="2600" b="1" dirty="0">
                <a:cs typeface="Times New Roman" pitchFamily="18" charset="0"/>
              </a:rPr>
              <a:t> </a:t>
            </a:r>
            <a:r>
              <a:rPr lang="en-US" sz="2600" b="1" dirty="0" err="1">
                <a:cs typeface="Times New Roman" pitchFamily="18" charset="0"/>
              </a:rPr>
              <a:t>đổi</a:t>
            </a:r>
            <a:r>
              <a:rPr lang="en-US" sz="2600" b="1" dirty="0">
                <a:cs typeface="Times New Roman" pitchFamily="18" charset="0"/>
              </a:rPr>
              <a:t> </a:t>
            </a:r>
            <a:r>
              <a:rPr lang="en-US" sz="2600" b="1" dirty="0" err="1">
                <a:cs typeface="Times New Roman" pitchFamily="18" charset="0"/>
              </a:rPr>
              <a:t>hóa</a:t>
            </a:r>
            <a:r>
              <a:rPr lang="en-US" sz="2600" b="1" dirty="0">
                <a:cs typeface="Times New Roman" pitchFamily="18" charset="0"/>
              </a:rPr>
              <a:t> </a:t>
            </a:r>
            <a:r>
              <a:rPr lang="en-US" sz="2600" b="1" dirty="0" err="1">
                <a:cs typeface="Times New Roman" pitchFamily="18" charset="0"/>
              </a:rPr>
              <a:t>học</a:t>
            </a:r>
            <a:r>
              <a:rPr lang="en-US" sz="2600" b="1" dirty="0">
                <a:cs typeface="Times New Roman" pitchFamily="18" charset="0"/>
              </a:rPr>
              <a:t> </a:t>
            </a:r>
            <a:r>
              <a:rPr lang="en-US" sz="2600" b="1" dirty="0" err="1">
                <a:cs typeface="Times New Roman" pitchFamily="18" charset="0"/>
              </a:rPr>
              <a:t>tạo</a:t>
            </a:r>
            <a:r>
              <a:rPr lang="en-US" sz="2600" b="1" dirty="0">
                <a:cs typeface="Times New Roman" pitchFamily="18" charset="0"/>
              </a:rPr>
              <a:t> </a:t>
            </a:r>
            <a:r>
              <a:rPr lang="en-US" sz="2600" b="1" dirty="0" err="1" smtClean="0">
                <a:cs typeface="Times New Roman" pitchFamily="18" charset="0"/>
              </a:rPr>
              <a:t>ra</a:t>
            </a:r>
            <a:endParaRPr lang="en-US" sz="2600" b="1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vi-VN" sz="2600" b="1" u="sng" dirty="0" smtClean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en-US" sz="2600" b="1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3571" y="328519"/>
            <a:ext cx="5521861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FF"/>
                </a:solidFill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b="1" dirty="0" smtClean="0">
                <a:solidFill>
                  <a:srgbClr val="0000FF"/>
                </a:solidFill>
                <a:ea typeface="Arial" panose="020B0604020202020204" pitchFamily="34" charset="0"/>
                <a:cs typeface="Arial" panose="020B0604020202020204" pitchFamily="34" charset="0"/>
              </a:rPr>
              <a:t>. Phân loại năng lượng</a:t>
            </a:r>
            <a:endParaRPr lang="vi-VN" sz="3200" b="1" dirty="0">
              <a:solidFill>
                <a:srgbClr val="0000FF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9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0"/>
            <a:ext cx="9143999" cy="68580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  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645044" y="4267"/>
            <a:ext cx="4800600" cy="1295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27012" y="1288473"/>
            <a:ext cx="3530888" cy="6796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2"/>
          </p:cNvCxnSpPr>
          <p:nvPr/>
        </p:nvCxnSpPr>
        <p:spPr>
          <a:xfrm>
            <a:off x="6045344" y="1299667"/>
            <a:ext cx="0" cy="6796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2"/>
            <a:endCxn id="18" idx="0"/>
          </p:cNvCxnSpPr>
          <p:nvPr/>
        </p:nvCxnSpPr>
        <p:spPr>
          <a:xfrm>
            <a:off x="6045344" y="1299667"/>
            <a:ext cx="3530744" cy="6684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87400" y="1981200"/>
            <a:ext cx="2895600" cy="10737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242810" y="1981200"/>
            <a:ext cx="3351357" cy="10606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của năng lượng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128288" y="1968104"/>
            <a:ext cx="2895600" cy="10737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935162" y="3164975"/>
            <a:ext cx="494434" cy="40948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9425611" y="3095712"/>
            <a:ext cx="494434" cy="40948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5491595" y="3174986"/>
            <a:ext cx="494434" cy="40948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81759" y="3716073"/>
            <a:ext cx="3001241" cy="25877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113358" y="3678338"/>
            <a:ext cx="3593522" cy="28859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  <a:p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ánh sáng mặt trời, gió, thủy triều,...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28000" y="3639873"/>
            <a:ext cx="3382240" cy="27401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57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2" grpId="0" bldLvl="0" animBg="1"/>
      <p:bldP spid="17" grpId="0" bldLvl="0" animBg="1"/>
      <p:bldP spid="18" grpId="0" bldLvl="0" animBg="1"/>
      <p:bldP spid="21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CACF05-656C-4858-B0E7-BD9CBB718D4A}"/>
              </a:ext>
            </a:extLst>
          </p:cNvPr>
          <p:cNvSpPr txBox="1"/>
          <p:nvPr/>
        </p:nvSpPr>
        <p:spPr>
          <a:xfrm>
            <a:off x="381000" y="457200"/>
            <a:ext cx="502894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b="1" dirty="0"/>
              <a:t>3</a:t>
            </a:r>
            <a:r>
              <a:rPr lang="vi-VN" sz="2800" b="1" dirty="0" smtClean="0"/>
              <a:t>. </a:t>
            </a:r>
            <a:r>
              <a:rPr lang="en-US" sz="3200" b="1" dirty="0" err="1" smtClean="0"/>
              <a:t>Đặc</a:t>
            </a:r>
            <a:r>
              <a:rPr lang="en-US" sz="3200" b="1" dirty="0" smtClean="0"/>
              <a:t> </a:t>
            </a:r>
            <a:r>
              <a:rPr lang="en-US" sz="3200" b="1" dirty="0" err="1"/>
              <a:t>trưng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 smtClean="0"/>
              <a:t>lượng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CACF05-656C-4858-B0E7-BD9CBB718D4A}"/>
              </a:ext>
            </a:extLst>
          </p:cNvPr>
          <p:cNvSpPr txBox="1"/>
          <p:nvPr/>
        </p:nvSpPr>
        <p:spPr>
          <a:xfrm>
            <a:off x="381000" y="1143000"/>
            <a:ext cx="10287000" cy="4943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800" dirty="0" smtClean="0"/>
              <a:t>- Mọi vật đều cần năng lượng để hoạt động</a:t>
            </a:r>
          </a:p>
          <a:p>
            <a:pPr>
              <a:lnSpc>
                <a:spcPct val="200000"/>
              </a:lnSpc>
            </a:pP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Sự hoạt động (thay đổi chuyển động hoặc biến dạng của vật) có được là do có lực tác dụng giữa các vật</a:t>
            </a:r>
          </a:p>
          <a:p>
            <a:pPr>
              <a:lnSpc>
                <a:spcPct val="200000"/>
              </a:lnSpc>
            </a:pPr>
            <a:r>
              <a:rPr lang="vi-VN" sz="2800" dirty="0" smtClean="0"/>
              <a:t>- Năng </a:t>
            </a:r>
            <a:r>
              <a:rPr lang="vi-VN" sz="2800" dirty="0"/>
              <a:t>lượng là đặc trưng cho khả năng tác dụng lực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200000"/>
              </a:lnSpc>
              <a:buFontTx/>
              <a:buChar char="-"/>
            </a:pP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12" y="737245"/>
            <a:ext cx="10492033" cy="60000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8412" y="73996"/>
            <a:ext cx="5521861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FF"/>
                </a:solidFill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b="1" dirty="0" smtClean="0">
                <a:solidFill>
                  <a:srgbClr val="0000FF"/>
                </a:solidFill>
                <a:ea typeface="Arial" panose="020B0604020202020204" pitchFamily="34" charset="0"/>
                <a:cs typeface="Arial" panose="020B0604020202020204" pitchFamily="34" charset="0"/>
              </a:rPr>
              <a:t>. Phân loại năng lượng</a:t>
            </a:r>
            <a:endParaRPr lang="vi-VN" sz="3200" b="1" dirty="0">
              <a:solidFill>
                <a:srgbClr val="0000FF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0B26F6F-281E-43BD-AC47-A6C48F955411}"/>
              </a:ext>
            </a:extLst>
          </p:cNvPr>
          <p:cNvSpPr/>
          <p:nvPr/>
        </p:nvSpPr>
        <p:spPr>
          <a:xfrm>
            <a:off x="755072" y="288838"/>
            <a:ext cx="10681855" cy="342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thường trong khoa học người ta phân loại theo nguồn gốc của năng lượng thì ta có các dạng năng lượng là: Cơ – nhiệt – điện -  quang - hóa năng. Trong đồi sống ta luôn thấy sự biến đổi và chuyển hóa giữa các dạng năng lượng này.</a:t>
            </a:r>
          </a:p>
          <a:p>
            <a:pPr indent="18034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Ví dụ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Dòng điên chạy qua ấm nước làm ấm và nước nóng lên: Điện năng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Nhiệt năng…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FDDCF8BE-7A27-4A8F-AB8A-4A5442F3D125}"/>
              </a:ext>
            </a:extLst>
          </p:cNvPr>
          <p:cNvSpPr/>
          <p:nvPr/>
        </p:nvSpPr>
        <p:spPr>
          <a:xfrm>
            <a:off x="5531427" y="3977495"/>
            <a:ext cx="3044537" cy="2620617"/>
          </a:xfrm>
          <a:prstGeom prst="star5">
            <a:avLst>
              <a:gd name="adj" fmla="val 19662"/>
              <a:gd name="hf" fmla="val 105146"/>
              <a:gd name="vf" fmla="val 110557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7A9B6F-0DF9-4917-BE11-B2A7A5EB4C9E}"/>
              </a:ext>
            </a:extLst>
          </p:cNvPr>
          <p:cNvSpPr/>
          <p:nvPr/>
        </p:nvSpPr>
        <p:spPr>
          <a:xfrm>
            <a:off x="6470072" y="4980273"/>
            <a:ext cx="190030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1F6CF2-F7F2-4FC4-A480-E9C661499BE7}"/>
              </a:ext>
            </a:extLst>
          </p:cNvPr>
          <p:cNvSpPr/>
          <p:nvPr/>
        </p:nvSpPr>
        <p:spPr>
          <a:xfrm>
            <a:off x="6287725" y="3505648"/>
            <a:ext cx="1484673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 năng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6EA7362-F4C6-42FC-B17E-CA7E4D6DC86A}"/>
              </a:ext>
            </a:extLst>
          </p:cNvPr>
          <p:cNvSpPr/>
          <p:nvPr/>
        </p:nvSpPr>
        <p:spPr>
          <a:xfrm>
            <a:off x="8370380" y="4704298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 năng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497A876-73AF-4652-A912-55317C6C9232}"/>
              </a:ext>
            </a:extLst>
          </p:cNvPr>
          <p:cNvSpPr/>
          <p:nvPr/>
        </p:nvSpPr>
        <p:spPr>
          <a:xfrm>
            <a:off x="7927034" y="6254843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 năng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23B4AA8-864F-4A3B-A7FB-63BF8AC6412C}"/>
              </a:ext>
            </a:extLst>
          </p:cNvPr>
          <p:cNvSpPr/>
          <p:nvPr/>
        </p:nvSpPr>
        <p:spPr>
          <a:xfrm>
            <a:off x="4410435" y="6361060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vi-VN" sz="2000" b="1" dirty="0" smtClean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 smtClean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920AFD7-3283-49BF-B958-1D71AEDB7BA9}"/>
              </a:ext>
            </a:extLst>
          </p:cNvPr>
          <p:cNvSpPr/>
          <p:nvPr/>
        </p:nvSpPr>
        <p:spPr>
          <a:xfrm>
            <a:off x="4009268" y="4642865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Hóa năng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E53C68C-6F15-4FAD-89A1-F1582ADE74A1}"/>
              </a:ext>
            </a:extLst>
          </p:cNvPr>
          <p:cNvSpPr/>
          <p:nvPr/>
        </p:nvSpPr>
        <p:spPr>
          <a:xfrm>
            <a:off x="5507794" y="3884989"/>
            <a:ext cx="3044537" cy="28056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7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376" y="25463"/>
            <a:ext cx="1692071" cy="1104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CACF05-656C-4858-B0E7-BD9CBB718D4A}"/>
              </a:ext>
            </a:extLst>
          </p:cNvPr>
          <p:cNvSpPr txBox="1"/>
          <p:nvPr/>
        </p:nvSpPr>
        <p:spPr>
          <a:xfrm>
            <a:off x="1378981" y="249923"/>
            <a:ext cx="643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/>
              <a:t>2. </a:t>
            </a:r>
            <a:r>
              <a:rPr lang="en-US" sz="4000" b="1" dirty="0" err="1" smtClean="0"/>
              <a:t>Đặc</a:t>
            </a:r>
            <a:r>
              <a:rPr lang="en-US" sz="4000" b="1" dirty="0" smtClean="0"/>
              <a:t> </a:t>
            </a:r>
            <a:r>
              <a:rPr lang="en-US" sz="4000" b="1" dirty="0" err="1"/>
              <a:t>trưng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năng</a:t>
            </a:r>
            <a:r>
              <a:rPr lang="en-US" sz="4000" b="1" dirty="0"/>
              <a:t> </a:t>
            </a:r>
            <a:r>
              <a:rPr lang="en-US" sz="4000" b="1" dirty="0" err="1"/>
              <a:t>lượng</a:t>
            </a:r>
            <a:r>
              <a:rPr lang="en-US" sz="4000" b="1" dirty="0"/>
              <a:t> 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D2A413D-C32E-47CC-BDFC-3DE4EAE0D184}"/>
              </a:ext>
            </a:extLst>
          </p:cNvPr>
          <p:cNvGrpSpPr/>
          <p:nvPr/>
        </p:nvGrpSpPr>
        <p:grpSpPr>
          <a:xfrm>
            <a:off x="6162005" y="3138229"/>
            <a:ext cx="5182466" cy="3190566"/>
            <a:chOff x="5305424" y="3167659"/>
            <a:chExt cx="5182466" cy="3190566"/>
          </a:xfrm>
        </p:grpSpPr>
        <p:pic>
          <p:nvPicPr>
            <p:cNvPr id="2050" name="Picture 2" descr="Cơ năng là gì? Thế năng trọng trường và thế năng đàn hồi là gì? Bài tập vận  dụng - Vật lý 8 bài 16">
              <a:extLst>
                <a:ext uri="{FF2B5EF4-FFF2-40B4-BE49-F238E27FC236}">
                  <a16:creationId xmlns:a16="http://schemas.microsoft.com/office/drawing/2014/main" xmlns="" id="{BF68774C-B95A-477E-A2CC-5CD998A22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24" y="3167659"/>
              <a:ext cx="51824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612173A-11CC-4FB1-81A6-6AAA8D0F10EE}"/>
                </a:ext>
              </a:extLst>
            </p:cNvPr>
            <p:cNvSpPr/>
            <p:nvPr/>
          </p:nvSpPr>
          <p:spPr>
            <a:xfrm>
              <a:off x="5412993" y="3278500"/>
              <a:ext cx="1607994" cy="5453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4" descr="Chong Chóng Nhựa 3 Cánh Trang Trí Sân Vườn | Shopee Việt Nam">
            <a:extLst>
              <a:ext uri="{FF2B5EF4-FFF2-40B4-BE49-F238E27FC236}">
                <a16:creationId xmlns:a16="http://schemas.microsoft.com/office/drawing/2014/main" xmlns="" id="{CF2280BE-BE7A-4210-9C59-3BB8690C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87" y="3138229"/>
            <a:ext cx="3190566" cy="319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29EAA96F-13EF-4663-937B-43F64E5D2428}"/>
              </a:ext>
            </a:extLst>
          </p:cNvPr>
          <p:cNvCxnSpPr/>
          <p:nvPr/>
        </p:nvCxnSpPr>
        <p:spPr>
          <a:xfrm flipV="1">
            <a:off x="846035" y="4350327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0D91B21-9B65-44A8-8D61-57F5B0503B54}"/>
              </a:ext>
            </a:extLst>
          </p:cNvPr>
          <p:cNvCxnSpPr/>
          <p:nvPr/>
        </p:nvCxnSpPr>
        <p:spPr>
          <a:xfrm flipV="1">
            <a:off x="846035" y="4681226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879A4D7-2C26-44AC-982F-F6ABDCE39E58}"/>
              </a:ext>
            </a:extLst>
          </p:cNvPr>
          <p:cNvCxnSpPr/>
          <p:nvPr/>
        </p:nvCxnSpPr>
        <p:spPr>
          <a:xfrm flipV="1">
            <a:off x="966749" y="4889044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55EA083B-6219-42FF-8C73-D82B4EAFB6B2}"/>
              </a:ext>
            </a:extLst>
          </p:cNvPr>
          <p:cNvCxnSpPr/>
          <p:nvPr/>
        </p:nvCxnSpPr>
        <p:spPr>
          <a:xfrm flipV="1">
            <a:off x="966749" y="5219943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4B527D-FED2-4A26-B66F-5691C86CACF2}"/>
              </a:ext>
            </a:extLst>
          </p:cNvPr>
          <p:cNvSpPr txBox="1"/>
          <p:nvPr/>
        </p:nvSpPr>
        <p:spPr>
          <a:xfrm>
            <a:off x="107026" y="5617746"/>
            <a:ext cx="85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Tạo gió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A8745E-C0E8-41DB-AC59-B7B9AE7C4F2C}"/>
              </a:ext>
            </a:extLst>
          </p:cNvPr>
          <p:cNvSpPr txBox="1"/>
          <p:nvPr/>
        </p:nvSpPr>
        <p:spPr>
          <a:xfrm>
            <a:off x="1217285" y="2149945"/>
            <a:ext cx="4943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Thực hiện 2 thí nghiệm sau đây:</a:t>
            </a:r>
          </a:p>
        </p:txBody>
      </p:sp>
    </p:spTree>
    <p:extLst>
      <p:ext uri="{BB962C8B-B14F-4D97-AF65-F5344CB8AC3E}">
        <p14:creationId xmlns:p14="http://schemas.microsoft.com/office/powerpoint/2010/main" val="41762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5ED87A4-4733-4B1C-9DDE-971166BC2AB4}"/>
              </a:ext>
            </a:extLst>
          </p:cNvPr>
          <p:cNvSpPr/>
          <p:nvPr/>
        </p:nvSpPr>
        <p:spPr>
          <a:xfrm>
            <a:off x="290946" y="122998"/>
            <a:ext cx="11651672" cy="661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Trong thí nghiệm va chạm giữa 2 vật; hãy cho biết năng lượng ban đầu của vật 1 trong trường hợp nào lớn hơn? Vì sao? Lực do vật 1 tác dụng lên vật 2 trong trường hợp nào lớn hơn? </a:t>
            </a: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Năng lượng của gió biểu hiện như thế nào?</a:t>
            </a: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Hãy tìm mối liên hệ giữa năng lượng của vật và khả năng tác dụng lực của nó?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AECF292-5986-4770-92BE-322E98D9DB15}"/>
              </a:ext>
            </a:extLst>
          </p:cNvPr>
          <p:cNvGrpSpPr/>
          <p:nvPr/>
        </p:nvGrpSpPr>
        <p:grpSpPr>
          <a:xfrm>
            <a:off x="2770909" y="1619508"/>
            <a:ext cx="3766035" cy="2043371"/>
            <a:chOff x="5305424" y="3167659"/>
            <a:chExt cx="5182466" cy="3190566"/>
          </a:xfrm>
        </p:grpSpPr>
        <p:pic>
          <p:nvPicPr>
            <p:cNvPr id="6" name="Picture 2" descr="Cơ năng là gì? Thế năng trọng trường và thế năng đàn hồi là gì? Bài tập vận  dụng - Vật lý 8 bài 16">
              <a:extLst>
                <a:ext uri="{FF2B5EF4-FFF2-40B4-BE49-F238E27FC236}">
                  <a16:creationId xmlns:a16="http://schemas.microsoft.com/office/drawing/2014/main" xmlns="" id="{576FAA9B-8EAE-4C38-BECC-F3F525C12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24" y="3167659"/>
              <a:ext cx="51824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07EF195-E798-46E6-86F6-D73372F27558}"/>
                </a:ext>
              </a:extLst>
            </p:cNvPr>
            <p:cNvSpPr/>
            <p:nvPr/>
          </p:nvSpPr>
          <p:spPr>
            <a:xfrm>
              <a:off x="5412993" y="3278500"/>
              <a:ext cx="1607994" cy="5453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6807F9C-BB78-49CC-9AE1-8EB2DE8CB91F}"/>
              </a:ext>
            </a:extLst>
          </p:cNvPr>
          <p:cNvGrpSpPr/>
          <p:nvPr/>
        </p:nvGrpSpPr>
        <p:grpSpPr>
          <a:xfrm>
            <a:off x="7885639" y="3538188"/>
            <a:ext cx="3766035" cy="2075450"/>
            <a:chOff x="107026" y="3138229"/>
            <a:chExt cx="4354427" cy="3190566"/>
          </a:xfrm>
        </p:grpSpPr>
        <p:pic>
          <p:nvPicPr>
            <p:cNvPr id="8" name="Picture 4" descr="Chong Chóng Nhựa 3 Cánh Trang Trí Sân Vườn | Shopee Việt Nam">
              <a:extLst>
                <a:ext uri="{FF2B5EF4-FFF2-40B4-BE49-F238E27FC236}">
                  <a16:creationId xmlns:a16="http://schemas.microsoft.com/office/drawing/2014/main" xmlns="" id="{0287FCEE-1BAA-4606-A996-61C4C07E8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887" y="3138229"/>
              <a:ext cx="31905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210602BE-3AB7-49BC-A05C-CDD59BD55E1D}"/>
                </a:ext>
              </a:extLst>
            </p:cNvPr>
            <p:cNvCxnSpPr/>
            <p:nvPr/>
          </p:nvCxnSpPr>
          <p:spPr>
            <a:xfrm flipV="1">
              <a:off x="846035" y="4350327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F6148205-D12C-4CD8-8B55-720FEB68A2C0}"/>
                </a:ext>
              </a:extLst>
            </p:cNvPr>
            <p:cNvCxnSpPr/>
            <p:nvPr/>
          </p:nvCxnSpPr>
          <p:spPr>
            <a:xfrm flipV="1">
              <a:off x="846035" y="4681226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AC2042C3-32E7-454C-96C5-52237D0027C5}"/>
                </a:ext>
              </a:extLst>
            </p:cNvPr>
            <p:cNvCxnSpPr/>
            <p:nvPr/>
          </p:nvCxnSpPr>
          <p:spPr>
            <a:xfrm flipV="1">
              <a:off x="966749" y="4889044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26FA1328-E48A-4EC5-A940-EC786B775BA4}"/>
                </a:ext>
              </a:extLst>
            </p:cNvPr>
            <p:cNvCxnSpPr/>
            <p:nvPr/>
          </p:nvCxnSpPr>
          <p:spPr>
            <a:xfrm flipV="1">
              <a:off x="966749" y="5219943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1DAE9D3-AFEF-47C0-9E43-EA65905B1F02}"/>
                </a:ext>
              </a:extLst>
            </p:cNvPr>
            <p:cNvSpPr txBox="1"/>
            <p:nvPr/>
          </p:nvSpPr>
          <p:spPr>
            <a:xfrm>
              <a:off x="107026" y="5617746"/>
              <a:ext cx="85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Tạo gió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532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647240" y="298372"/>
            <a:ext cx="990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NHIỆM VỤ</a:t>
            </a:r>
            <a:r>
              <a:rPr lang="en-US" sz="2400" b="1">
                <a:solidFill>
                  <a:srgbClr val="FF0000"/>
                </a:solidFill>
              </a:rPr>
              <a:t> CỦA NHÓM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HỌC SINH                      THỜI GIAN</a:t>
            </a:r>
            <a:r>
              <a:rPr lang="vi-VN" sz="2400" b="1">
                <a:solidFill>
                  <a:srgbClr val="FF0000"/>
                </a:solidFill>
              </a:rPr>
              <a:t>: </a:t>
            </a:r>
            <a:r>
              <a:rPr lang="en-US" sz="2400" b="1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8BD96B-1FDC-4E13-A72E-57835A4CB6E8}"/>
              </a:ext>
            </a:extLst>
          </p:cNvPr>
          <p:cNvSpPr txBox="1"/>
          <p:nvPr/>
        </p:nvSpPr>
        <p:spPr>
          <a:xfrm>
            <a:off x="1647240" y="1004334"/>
            <a:ext cx="7760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Nhiên liệu và năng l</a:t>
            </a:r>
            <a:r>
              <a:rPr lang="vi-VN" sz="4400" b="1"/>
              <a:t>ư</a:t>
            </a:r>
            <a:r>
              <a:rPr lang="en-US" sz="4400" b="1"/>
              <a:t>ợng tái tạo</a:t>
            </a:r>
          </a:p>
        </p:txBody>
      </p:sp>
      <p:pic>
        <p:nvPicPr>
          <p:cNvPr id="18" name="Picture 6" descr="Pin Năng Lượng Mặt Trời">
            <a:extLst>
              <a:ext uri="{FF2B5EF4-FFF2-40B4-BE49-F238E27FC236}">
                <a16:creationId xmlns:a16="http://schemas.microsoft.com/office/drawing/2014/main" xmlns="" id="{26E802FC-C427-4EF6-9BCF-CD92CBC5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6" y="2696907"/>
            <a:ext cx="3885220" cy="1847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iềm năng phát triển năng lượng gió biển ở Việt Nam">
            <a:extLst>
              <a:ext uri="{FF2B5EF4-FFF2-40B4-BE49-F238E27FC236}">
                <a16:creationId xmlns:a16="http://schemas.microsoft.com/office/drawing/2014/main" xmlns="" id="{F8FE6FAF-9114-44CF-BA0A-6CCBC4CA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085" y="2080805"/>
            <a:ext cx="3875691" cy="25657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PVPower – Tổng công ty điện lực dầu khí Việt Nam » Giải bài toán năng lượng  cho phát triển – Định vị vai trò của thủy điện">
            <a:extLst>
              <a:ext uri="{FF2B5EF4-FFF2-40B4-BE49-F238E27FC236}">
                <a16:creationId xmlns:a16="http://schemas.microsoft.com/office/drawing/2014/main" xmlns="" id="{6A99F6F3-A1FA-4CFC-888E-0D8C4D604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95" y="4286791"/>
            <a:ext cx="3875692" cy="2586279"/>
          </a:xfrm>
          <a:prstGeom prst="snip2DiagRect">
            <a:avLst>
              <a:gd name="adj1" fmla="val 2517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D10239D-715B-4C8D-B151-35A0CC7E69A2}"/>
              </a:ext>
            </a:extLst>
          </p:cNvPr>
          <p:cNvSpPr/>
          <p:nvPr/>
        </p:nvSpPr>
        <p:spPr>
          <a:xfrm>
            <a:off x="1106882" y="1799396"/>
            <a:ext cx="6236027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tranh kể được tên một số nguồn năng lượng tái tạo?</a:t>
            </a:r>
          </a:p>
        </p:txBody>
      </p:sp>
      <p:pic>
        <p:nvPicPr>
          <p:cNvPr id="10" name="3 phut">
            <a:hlinkClick r:id="" action="ppaction://media"/>
            <a:extLst>
              <a:ext uri="{FF2B5EF4-FFF2-40B4-BE49-F238E27FC236}">
                <a16:creationId xmlns:a16="http://schemas.microsoft.com/office/drawing/2014/main" xmlns="" id="{07A479FA-B23E-4EEA-BA5A-7D62BE405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4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473028" y="189239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HOẠT ĐỘNG CÁ NHÂN                   THỜI GIAN: 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vi-VN" sz="2800" b="1" dirty="0">
                <a:solidFill>
                  <a:srgbClr val="FF0000"/>
                </a:solidFill>
              </a:rPr>
              <a:t>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128587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99"/>
            <a:ext cx="2438399" cy="15911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F167ABA-968B-465A-90D0-36922EED8C59}"/>
              </a:ext>
            </a:extLst>
          </p:cNvPr>
          <p:cNvSpPr/>
          <p:nvPr/>
        </p:nvSpPr>
        <p:spPr>
          <a:xfrm>
            <a:off x="2224265" y="1797598"/>
            <a:ext cx="9248156" cy="8710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4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những loại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sz="4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nào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50EE75-CC3C-4F1C-AE8A-F5374B7F3F42}"/>
              </a:ext>
            </a:extLst>
          </p:cNvPr>
          <p:cNvSpPr/>
          <p:nvPr/>
        </p:nvSpPr>
        <p:spPr>
          <a:xfrm>
            <a:off x="922842" y="3153066"/>
            <a:ext cx="11011333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 41.1 trong SGK trang 177, 178 và cho biết có những dạng năng lượng nào?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78E5AE-C20C-4A64-8D19-7E29898680C5}"/>
              </a:ext>
            </a:extLst>
          </p:cNvPr>
          <p:cNvSpPr/>
          <p:nvPr/>
        </p:nvSpPr>
        <p:spPr>
          <a:xfrm>
            <a:off x="2224265" y="746590"/>
            <a:ext cx="6583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(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2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phút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HS chia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sẻ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đôi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bàn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407818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13855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524AC1-373F-4C4E-A546-465F7E323FCC}"/>
              </a:ext>
            </a:extLst>
          </p:cNvPr>
          <p:cNvSpPr txBox="1"/>
          <p:nvPr/>
        </p:nvSpPr>
        <p:spPr>
          <a:xfrm>
            <a:off x="594880" y="277404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833213-E6C6-43EE-BA6B-CE5BB46A4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09" y="1276838"/>
            <a:ext cx="7774133" cy="4427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D2B9C3-793A-4160-B71F-935D515DE90F}"/>
              </a:ext>
            </a:extLst>
          </p:cNvPr>
          <p:cNvSpPr txBox="1"/>
          <p:nvPr/>
        </p:nvSpPr>
        <p:spPr>
          <a:xfrm>
            <a:off x="1288474" y="137159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Câu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E5FC5-6CEA-4973-837A-E85091FFB915}"/>
              </a:ext>
            </a:extLst>
          </p:cNvPr>
          <p:cNvSpPr txBox="1"/>
          <p:nvPr/>
        </p:nvSpPr>
        <p:spPr>
          <a:xfrm>
            <a:off x="4827494" y="2588613"/>
            <a:ext cx="40011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a) Đèn LED, Mặt Trăng, Mặt Trời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B1B806-8605-4634-9F50-19E63206134F}"/>
              </a:ext>
            </a:extLst>
          </p:cNvPr>
          <p:cNvSpPr txBox="1"/>
          <p:nvPr/>
        </p:nvSpPr>
        <p:spPr>
          <a:xfrm>
            <a:off x="4827494" y="3185894"/>
            <a:ext cx="3039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b) Gas, pin, thực phẩm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ABCF81-677E-440F-83CF-E2FAE9FE6889}"/>
              </a:ext>
            </a:extLst>
          </p:cNvPr>
          <p:cNvSpPr txBox="1"/>
          <p:nvPr/>
        </p:nvSpPr>
        <p:spPr>
          <a:xfrm>
            <a:off x="4827494" y="3715173"/>
            <a:ext cx="45047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c) Quản bóng đang lăn, lò xo dãn, tàu l</a:t>
            </a:r>
            <a:r>
              <a:rPr lang="vi-VN" sz="16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ợn trên cao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69140D1-97D0-4F84-850A-E5785630E8E1}"/>
              </a:ext>
            </a:extLst>
          </p:cNvPr>
          <p:cNvSpPr txBox="1"/>
          <p:nvPr/>
        </p:nvSpPr>
        <p:spPr>
          <a:xfrm>
            <a:off x="4935072" y="4431060"/>
            <a:ext cx="3516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d) Lò s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ởi, Mặt trời, bếp gas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3EB0A6-4F52-42A4-B518-FE21BF5C651E}"/>
              </a:ext>
            </a:extLst>
          </p:cNvPr>
          <p:cNvSpPr txBox="1"/>
          <p:nvPr/>
        </p:nvSpPr>
        <p:spPr>
          <a:xfrm>
            <a:off x="4935072" y="5057176"/>
            <a:ext cx="42358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e) Pin mặt trời, máy điện, tia sét</a:t>
            </a:r>
          </a:p>
        </p:txBody>
      </p:sp>
      <p:pic>
        <p:nvPicPr>
          <p:cNvPr id="15" name="3 phut">
            <a:hlinkClick r:id="" action="ppaction://media"/>
            <a:extLst>
              <a:ext uri="{FF2B5EF4-FFF2-40B4-BE49-F238E27FC236}">
                <a16:creationId xmlns:a16="http://schemas.microsoft.com/office/drawing/2014/main" xmlns="" id="{4D26E504-C857-4011-9B52-1E5F36E20D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1" y="277405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tập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1D21D1-05C1-4F09-B490-34B6DEB67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50" y="1240756"/>
            <a:ext cx="9956222" cy="4706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3FF198-4337-4BDD-A1DF-F8A1D7382CD9}"/>
              </a:ext>
            </a:extLst>
          </p:cNvPr>
          <p:cNvSpPr txBox="1"/>
          <p:nvPr/>
        </p:nvSpPr>
        <p:spPr>
          <a:xfrm>
            <a:off x="1479383" y="2909450"/>
            <a:ext cx="2450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dầu mỏ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68D441-5C35-48FA-A588-0D5E251F0FE3}"/>
              </a:ext>
            </a:extLst>
          </p:cNvPr>
          <p:cNvSpPr txBox="1"/>
          <p:nvPr/>
        </p:nvSpPr>
        <p:spPr>
          <a:xfrm>
            <a:off x="1465527" y="3726868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Mặt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1F51AC6-0981-40FA-BF65-37C613F8ED3A}"/>
              </a:ext>
            </a:extLst>
          </p:cNvPr>
          <p:cNvSpPr txBox="1"/>
          <p:nvPr/>
        </p:nvSpPr>
        <p:spPr>
          <a:xfrm>
            <a:off x="1479383" y="4380012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hạt nhân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36833A-6D92-4537-B1AB-7C027C6EAA6F}"/>
              </a:ext>
            </a:extLst>
          </p:cNvPr>
          <p:cNvSpPr txBox="1"/>
          <p:nvPr/>
        </p:nvSpPr>
        <p:spPr>
          <a:xfrm>
            <a:off x="1479383" y="5142012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than đá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AA1C2B-B6A2-4438-A12D-4F6F9789626F}"/>
              </a:ext>
            </a:extLst>
          </p:cNvPr>
          <p:cNvSpPr txBox="1"/>
          <p:nvPr/>
        </p:nvSpPr>
        <p:spPr>
          <a:xfrm>
            <a:off x="517816" y="13300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Câu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90E52C-EFBB-420A-B6EF-B00D3E6A91E9}"/>
              </a:ext>
            </a:extLst>
          </p:cNvPr>
          <p:cNvSpPr txBox="1"/>
          <p:nvPr/>
        </p:nvSpPr>
        <p:spPr>
          <a:xfrm>
            <a:off x="1527872" y="2114480"/>
            <a:ext cx="2450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dầu mỏ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815886-F09F-4F51-B9CC-19CD91F42575}"/>
              </a:ext>
            </a:extLst>
          </p:cNvPr>
          <p:cNvSpPr txBox="1"/>
          <p:nvPr/>
        </p:nvSpPr>
        <p:spPr>
          <a:xfrm>
            <a:off x="4217284" y="2114480"/>
            <a:ext cx="1201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Tái tạo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BF8E0F-F874-4366-980C-6DA9E4AB8DBE}"/>
              </a:ext>
            </a:extLst>
          </p:cNvPr>
          <p:cNvSpPr txBox="1"/>
          <p:nvPr/>
        </p:nvSpPr>
        <p:spPr>
          <a:xfrm>
            <a:off x="5513294" y="1929814"/>
            <a:ext cx="15867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Chuyển hóa toàn phân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0688C0-79F7-4153-B012-36E77CCF5FA3}"/>
              </a:ext>
            </a:extLst>
          </p:cNvPr>
          <p:cNvSpPr txBox="1"/>
          <p:nvPr/>
        </p:nvSpPr>
        <p:spPr>
          <a:xfrm>
            <a:off x="7301752" y="2114480"/>
            <a:ext cx="9412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1395E26-80AA-4DC6-83D7-17BD91BA6AA1}"/>
              </a:ext>
            </a:extLst>
          </p:cNvPr>
          <p:cNvSpPr txBox="1"/>
          <p:nvPr/>
        </p:nvSpPr>
        <p:spPr>
          <a:xfrm>
            <a:off x="8411438" y="1975980"/>
            <a:ext cx="23435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Ô nhiễm môi tr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E28F165-F5B9-4252-A16E-DAFE9BFFA034}"/>
              </a:ext>
            </a:extLst>
          </p:cNvPr>
          <p:cNvSpPr txBox="1"/>
          <p:nvPr/>
        </p:nvSpPr>
        <p:spPr>
          <a:xfrm>
            <a:off x="1295215" y="1365343"/>
            <a:ext cx="9601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Hoàn thành các thông tin bằng cách đánh dấu </a:t>
            </a:r>
            <a:r>
              <a:rPr lang="en-US" b="1">
                <a:latin typeface="BrettsHand" pitchFamily="2" charset="0"/>
                <a:cs typeface="Arial" panose="020B0604020202020204" pitchFamily="34" charset="0"/>
              </a:rPr>
              <a:t>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vào cột phù hợp theo mẫu bảng sau:</a:t>
            </a:r>
          </a:p>
        </p:txBody>
      </p:sp>
      <p:pic>
        <p:nvPicPr>
          <p:cNvPr id="19" name="3 phut">
            <a:hlinkClick r:id="" action="ppaction://media"/>
            <a:extLst>
              <a:ext uri="{FF2B5EF4-FFF2-40B4-BE49-F238E27FC236}">
                <a16:creationId xmlns:a16="http://schemas.microsoft.com/office/drawing/2014/main" xmlns="" id="{293D35A1-6C78-4999-869E-EEA0465840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2" y="277405"/>
            <a:ext cx="233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VẬN DỤNG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AA1C2B-B6A2-4438-A12D-4F6F9789626F}"/>
              </a:ext>
            </a:extLst>
          </p:cNvPr>
          <p:cNvSpPr txBox="1"/>
          <p:nvPr/>
        </p:nvSpPr>
        <p:spPr>
          <a:xfrm>
            <a:off x="529071" y="2175354"/>
            <a:ext cx="11133857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Sử dụng nhiên liệu đã và đang gây ô nhiễm môi trường sống trầm trọng, thế giới đang đối mặt với việc phác thải khi CO2 nghiêm trọng, biểu hiện ở hiện tượng nào?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Năng l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dầu mỏ là nguồn năng l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rất quan trọng trong đời sống, em hãy phân tích ảnh h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ởng đối với môi tr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sống của con ng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khi chúng ta khai thác và sử dụng nó.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090590E-0C88-48D4-95F3-CC7C2CB8DD1F}"/>
              </a:ext>
            </a:extLst>
          </p:cNvPr>
          <p:cNvSpPr/>
          <p:nvPr/>
        </p:nvSpPr>
        <p:spPr>
          <a:xfrm>
            <a:off x="476251" y="1097484"/>
            <a:ext cx="10582835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đánh giá về tiềm năng phát triển năng lượng tái tạo ở Việt Nam:</a:t>
            </a:r>
          </a:p>
        </p:txBody>
      </p:sp>
      <p:pic>
        <p:nvPicPr>
          <p:cNvPr id="8" name="3 phut">
            <a:hlinkClick r:id="" action="ppaction://media"/>
            <a:extLst>
              <a:ext uri="{FF2B5EF4-FFF2-40B4-BE49-F238E27FC236}">
                <a16:creationId xmlns:a16="http://schemas.microsoft.com/office/drawing/2014/main" xmlns="" id="{2BA7867A-08C3-4743-AB00-E7BC286E0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AD2646-99B7-42B4-879D-BFE0E94EC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75" y="4633912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TẠI NHÀ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9" y="986621"/>
            <a:ext cx="1022508" cy="1022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0753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ÒNG GIÁO DỤC VÀ ĐÀO TẠO - ppt download">
            <a:extLst>
              <a:ext uri="{FF2B5EF4-FFF2-40B4-BE49-F238E27FC236}">
                <a16:creationId xmlns:a16="http://schemas.microsoft.com/office/drawing/2014/main" xmlns="" id="{56834027-330A-48C5-84D7-BFC8DBB78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88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45" y="3636710"/>
            <a:ext cx="2575707" cy="3221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41" y="3636710"/>
            <a:ext cx="2533683" cy="3221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contrast="11999"/>
          </a:blip>
          <a:stretch>
            <a:fillRect/>
          </a:stretch>
        </p:blipFill>
        <p:spPr>
          <a:xfrm>
            <a:off x="8568282" y="3770722"/>
            <a:ext cx="2413945" cy="304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Muốn khỏe và đẹp, hãy chạy b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4" y="225759"/>
            <a:ext cx="2468080" cy="32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inh nghiệm chọn mua cầu trượt cho bé mẹ cần biết - Xetre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251" y="234472"/>
            <a:ext cx="2773159" cy="322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iới hạn đàn hồi của lò xo là gì - Vật Lí lớp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82" y="192730"/>
            <a:ext cx="2639505" cy="344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âu đố bật đèn tưởng &quot;khó xơi&quot; nhưng nhìn đáp án ai cũng bất ngờ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59" y="192729"/>
            <a:ext cx="2658358" cy="333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17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22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4058" y="431000"/>
            <a:ext cx="370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ĐỘNG NĂNG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8229600" y="1775012"/>
            <a:ext cx="2985247" cy="37382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157418" y="2144672"/>
            <a:ext cx="5914764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Muốn khỏe và đẹp, hãy chạy b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10" y="1272619"/>
            <a:ext cx="3905283" cy="511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"/>
          <p:cNvSpPr txBox="1"/>
          <p:nvPr/>
        </p:nvSpPr>
        <p:spPr>
          <a:xfrm>
            <a:off x="1157418" y="4436076"/>
            <a:ext cx="582472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0" indent="0" algn="just">
              <a:buNone/>
            </a:pPr>
            <a:r>
              <a:rPr lang="vi-VN" alt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 dụ: người chạy bộ, máy bay đang bay, con chim bay,...</a:t>
            </a:r>
          </a:p>
        </p:txBody>
      </p:sp>
    </p:spTree>
    <p:extLst>
      <p:ext uri="{BB962C8B-B14F-4D97-AF65-F5344CB8AC3E}">
        <p14:creationId xmlns:p14="http://schemas.microsoft.com/office/powerpoint/2010/main" val="36664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6823" y="591671"/>
            <a:ext cx="2958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THẾ NĂNG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37" y="1776549"/>
            <a:ext cx="2998310" cy="3735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2307" y="2374663"/>
            <a:ext cx="5728448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Kinh nghiệm chọn mua cầu trượt cho bé mẹ cần biết - Xetre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202" y="1357459"/>
            <a:ext cx="4203798" cy="515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/>
          <p:nvPr/>
        </p:nvSpPr>
        <p:spPr>
          <a:xfrm>
            <a:off x="1232306" y="4537107"/>
            <a:ext cx="600707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0" indent="0" algn="just">
              <a:buNone/>
            </a:pPr>
            <a:r>
              <a:rPr lang="vi-VN" altLang="en-US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 dụ: em bé chơi cầu trượt,....</a:t>
            </a:r>
          </a:p>
        </p:txBody>
      </p:sp>
    </p:spTree>
    <p:extLst>
      <p:ext uri="{BB962C8B-B14F-4D97-AF65-F5344CB8AC3E}">
        <p14:creationId xmlns:p14="http://schemas.microsoft.com/office/powerpoint/2010/main" val="317831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7238" y="591671"/>
            <a:ext cx="4975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THẾ NĂNG ĐÀN HỒI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contrast="11999"/>
          </a:blip>
          <a:stretch>
            <a:fillRect/>
          </a:stretch>
        </p:blipFill>
        <p:spPr>
          <a:xfrm>
            <a:off x="8242664" y="1781735"/>
            <a:ext cx="2873828" cy="36262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13014" y="2422658"/>
            <a:ext cx="6154142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Giới hạn đàn hồi của lò xo là gì - Vật Lí lớ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234" y="1322109"/>
            <a:ext cx="4007963" cy="522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/>
          <p:nvPr/>
        </p:nvSpPr>
        <p:spPr>
          <a:xfrm>
            <a:off x="1013014" y="4503052"/>
            <a:ext cx="615414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0" indent="0" algn="just">
              <a:buNone/>
            </a:pPr>
            <a:r>
              <a:rPr lang="vi-VN" altLang="en-US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 dụ: Kéo dãn lò xo, Nệm bị lún, dây chun bị kéo dãn, ...</a:t>
            </a:r>
          </a:p>
        </p:txBody>
      </p:sp>
    </p:spTree>
    <p:extLst>
      <p:ext uri="{BB962C8B-B14F-4D97-AF65-F5344CB8AC3E}">
        <p14:creationId xmlns:p14="http://schemas.microsoft.com/office/powerpoint/2010/main" val="15199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9213" y="591671"/>
            <a:ext cx="4594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QUANG NĂNG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contrast="11999"/>
          </a:blip>
          <a:stretch>
            <a:fillRect/>
          </a:stretch>
        </p:blipFill>
        <p:spPr>
          <a:xfrm>
            <a:off x="8268237" y="1768856"/>
            <a:ext cx="2884867" cy="36789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13014" y="2396527"/>
            <a:ext cx="6154142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âu đố bật đèn tưởng &quot;khó xơi&quot; nhưng nhìn đáp án ai cũng bất ng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42" y="1384981"/>
            <a:ext cx="4106835" cy="514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/>
          <p:nvPr/>
        </p:nvSpPr>
        <p:spPr>
          <a:xfrm>
            <a:off x="1013014" y="4596353"/>
            <a:ext cx="626568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0" indent="0" algn="just">
              <a:buNone/>
            </a:pPr>
            <a:r>
              <a:rPr lang="vi-VN" altLang="en-US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 dụ: Bóng đèn đang sáng, đom đóm, mặt trời ban ngày,...</a:t>
            </a:r>
          </a:p>
        </p:txBody>
      </p:sp>
    </p:spTree>
    <p:extLst>
      <p:ext uri="{BB962C8B-B14F-4D97-AF65-F5344CB8AC3E}">
        <p14:creationId xmlns:p14="http://schemas.microsoft.com/office/powerpoint/2010/main" val="154022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28003" y="591671"/>
            <a:ext cx="4594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NHIỆT NĂNG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3014" y="2383275"/>
            <a:ext cx="6154142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31" y="1781735"/>
            <a:ext cx="2951910" cy="3691786"/>
          </a:xfrm>
          <a:prstGeom prst="rect">
            <a:avLst/>
          </a:prstGeom>
        </p:spPr>
      </p:pic>
      <p:sp>
        <p:nvSpPr>
          <p:cNvPr id="7" name="Text Box 3"/>
          <p:cNvSpPr txBox="1"/>
          <p:nvPr/>
        </p:nvSpPr>
        <p:spPr>
          <a:xfrm>
            <a:off x="1013014" y="4584569"/>
            <a:ext cx="615414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0" indent="0" algn="just">
              <a:buNone/>
            </a:pPr>
            <a:r>
              <a:rPr lang="vi-VN" altLang="en-US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 dụ: Nước nóng, nấu cơm, bóng đèn nóng lên,...</a:t>
            </a:r>
          </a:p>
        </p:txBody>
      </p:sp>
    </p:spTree>
    <p:extLst>
      <p:ext uri="{BB962C8B-B14F-4D97-AF65-F5344CB8AC3E}">
        <p14:creationId xmlns:p14="http://schemas.microsoft.com/office/powerpoint/2010/main" val="8423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9825" y="591671"/>
            <a:ext cx="4594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ĐIỆN NĂNG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3014" y="2409779"/>
            <a:ext cx="6154142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74" y="1781735"/>
            <a:ext cx="2924008" cy="3717544"/>
          </a:xfrm>
          <a:prstGeom prst="rect">
            <a:avLst/>
          </a:prstGeom>
        </p:spPr>
      </p:pic>
      <p:sp>
        <p:nvSpPr>
          <p:cNvPr id="7" name="Text Box 3"/>
          <p:cNvSpPr txBox="1"/>
          <p:nvPr/>
        </p:nvSpPr>
        <p:spPr>
          <a:xfrm>
            <a:off x="1013015" y="4722043"/>
            <a:ext cx="615414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0" indent="0" algn="just">
              <a:buNone/>
            </a:pPr>
            <a:r>
              <a:rPr lang="vi-VN" altLang="en-US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 dụ: nhà máy thủy điện, điện gió, Ăc-quy,...</a:t>
            </a:r>
          </a:p>
        </p:txBody>
      </p:sp>
    </p:spTree>
    <p:extLst>
      <p:ext uri="{BB962C8B-B14F-4D97-AF65-F5344CB8AC3E}">
        <p14:creationId xmlns:p14="http://schemas.microsoft.com/office/powerpoint/2010/main" val="23510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1046</Words>
  <Application>Microsoft Office PowerPoint</Application>
  <PresentationFormat>Widescreen</PresentationFormat>
  <Paragraphs>129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Malgun Gothic</vt:lpstr>
      <vt:lpstr>Arial</vt:lpstr>
      <vt:lpstr>BrettsHand</vt:lpstr>
      <vt:lpstr>Calibri</vt:lpstr>
      <vt:lpstr>Calibri Light</vt:lpstr>
      <vt:lpstr>Times New Roman</vt:lpstr>
      <vt:lpstr>Wingdings</vt:lpstr>
      <vt:lpstr>Office Theme</vt:lpstr>
      <vt:lpstr>CHỦ ĐỀ 10: NĂNG LƯỢNG VÀ CUỘC SỐNG BÀI 41: NĂNG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Admin</cp:lastModifiedBy>
  <cp:revision>117</cp:revision>
  <dcterms:created xsi:type="dcterms:W3CDTF">2021-02-06T13:24:47Z</dcterms:created>
  <dcterms:modified xsi:type="dcterms:W3CDTF">2024-04-12T03:03:22Z</dcterms:modified>
</cp:coreProperties>
</file>