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4" r:id="rId2"/>
    <p:sldId id="266" r:id="rId3"/>
    <p:sldId id="280" r:id="rId4"/>
    <p:sldId id="281" r:id="rId5"/>
    <p:sldId id="270" r:id="rId6"/>
    <p:sldId id="328" r:id="rId7"/>
    <p:sldId id="327" r:id="rId8"/>
    <p:sldId id="285" r:id="rId9"/>
    <p:sldId id="292" r:id="rId10"/>
    <p:sldId id="329" r:id="rId11"/>
    <p:sldId id="293" r:id="rId12"/>
    <p:sldId id="294" r:id="rId13"/>
    <p:sldId id="297" r:id="rId14"/>
    <p:sldId id="282" r:id="rId15"/>
    <p:sldId id="299" r:id="rId16"/>
    <p:sldId id="321" r:id="rId17"/>
    <p:sldId id="300" r:id="rId18"/>
    <p:sldId id="304" r:id="rId19"/>
    <p:sldId id="301" r:id="rId20"/>
    <p:sldId id="302" r:id="rId21"/>
    <p:sldId id="322" r:id="rId22"/>
    <p:sldId id="305" r:id="rId23"/>
    <p:sldId id="306" r:id="rId24"/>
    <p:sldId id="307" r:id="rId25"/>
    <p:sldId id="326" r:id="rId26"/>
    <p:sldId id="323" r:id="rId27"/>
    <p:sldId id="319" r:id="rId28"/>
    <p:sldId id="308" r:id="rId29"/>
    <p:sldId id="309" r:id="rId30"/>
    <p:sldId id="310" r:id="rId31"/>
    <p:sldId id="311" r:id="rId32"/>
    <p:sldId id="312" r:id="rId33"/>
    <p:sldId id="313" r:id="rId34"/>
    <p:sldId id="324" r:id="rId35"/>
    <p:sldId id="325" r:id="rId36"/>
    <p:sldId id="314" r:id="rId37"/>
    <p:sldId id="316" r:id="rId38"/>
    <p:sldId id="317" r:id="rId39"/>
    <p:sldId id="279" r:id="rId40"/>
    <p:sldId id="320" r:id="rId41"/>
    <p:sldId id="278" r:id="rId42"/>
    <p:sldId id="318" r:id="rId43"/>
    <p:sldId id="26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00FF00"/>
    <a:srgbClr val="A50021"/>
    <a:srgbClr val="336600"/>
    <a:srgbClr val="66FF66"/>
    <a:srgbClr val="FFE9BD"/>
    <a:srgbClr val="FFCCCC"/>
    <a:srgbClr val="FF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4D3AD-7F63-4C2A-A29F-260B9402644B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06EAB-3B67-4954-9382-0673B915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84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3336E-B129-4A06-ABEA-5C28901945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8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3336E-B129-4A06-ABEA-5C28901945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4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93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3336E-B129-4A06-ABEA-5C28901945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56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Lỏng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C998-364D-4261-9F56-2A6C7E8A83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1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6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01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2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3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3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3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52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0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7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3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F44F7-CF53-4257-9FBC-9D9A6716862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A7B1E-8F53-4ABA-89D3-8851E80BC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7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file:///G:\tin%208\TTDD2.ppt" TargetMode="External"/><Relationship Id="rId4" Type="http://schemas.openxmlformats.org/officeDocument/2006/relationships/hyperlink" Target="file:///G:\tin%208\TTDD1.pp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gif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8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slide" Target="slide18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6.gif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64.png"/><Relationship Id="rId4" Type="http://schemas.openxmlformats.org/officeDocument/2006/relationships/image" Target="../media/image71.jpe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slide" Target="slide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28.png"/><Relationship Id="rId7" Type="http://schemas.openxmlformats.org/officeDocument/2006/relationships/image" Target="../media/image1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109.png"/><Relationship Id="rId10" Type="http://schemas.openxmlformats.org/officeDocument/2006/relationships/image" Target="../media/image113.gif"/><Relationship Id="rId4" Type="http://schemas.openxmlformats.org/officeDocument/2006/relationships/image" Target="../media/image108.png"/><Relationship Id="rId9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png"/><Relationship Id="rId7" Type="http://schemas.openxmlformats.org/officeDocument/2006/relationships/image" Target="../media/image11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gif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video%20d&#7841;y/C&#258;N%20B&#7878;NH%20S&#7888;T%20R&#201;T%20-%20Phim%20Ho&#7841;t%20H&#236;nh%20Hay%20Nh&#7845;t%20-%20Qu&#224;%20T&#7863;ng%20Cu&#7897;c%20S&#7889;ng%20-%20Phim%20Hay%20-%20Truy&#7879;n%20C&#7893;%20T&#237;ch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gif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25.gif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12" Type="http://schemas.openxmlformats.org/officeDocument/2006/relationships/image" Target="../media/image140.gi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jpeg"/><Relationship Id="rId9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gif"/><Relationship Id="rId4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gif"/><Relationship Id="rId4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24"/>
          <p:cNvGrpSpPr>
            <a:grpSpLocks/>
          </p:cNvGrpSpPr>
          <p:nvPr/>
        </p:nvGrpSpPr>
        <p:grpSpPr bwMode="auto">
          <a:xfrm rot="5400000">
            <a:off x="711163" y="5597093"/>
            <a:ext cx="773156" cy="218370"/>
            <a:chOff x="0" y="1896"/>
            <a:chExt cx="5760" cy="120"/>
          </a:xfrm>
        </p:grpSpPr>
        <p:sp>
          <p:nvSpPr>
            <p:cNvPr id="65" name="Rectangle 2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6" name="Rectangle 2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496135" y="1817524"/>
            <a:ext cx="957263" cy="1038225"/>
            <a:chOff x="3255" y="860"/>
            <a:chExt cx="583" cy="623"/>
          </a:xfrm>
        </p:grpSpPr>
        <p:grpSp>
          <p:nvGrpSpPr>
            <p:cNvPr id="6" name="Group 29"/>
            <p:cNvGrpSpPr>
              <a:grpSpLocks/>
            </p:cNvGrpSpPr>
            <p:nvPr/>
          </p:nvGrpSpPr>
          <p:grpSpPr bwMode="auto">
            <a:xfrm rot="5400000">
              <a:off x="3235" y="880"/>
              <a:ext cx="623" cy="583"/>
              <a:chOff x="1871" y="1821"/>
              <a:chExt cx="2007" cy="1810"/>
            </a:xfrm>
          </p:grpSpPr>
          <p:sp>
            <p:nvSpPr>
              <p:cNvPr id="8" name="AutoShape 30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9" name="AutoShape 31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0" name="AutoShape 32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1" name="Oval 33" descr="Bouquet"/>
              <p:cNvSpPr>
                <a:spLocks noChangeArrowheads="1"/>
              </p:cNvSpPr>
              <p:nvPr/>
            </p:nvSpPr>
            <p:spPr bwMode="gray">
              <a:xfrm>
                <a:off x="2078" y="1821"/>
                <a:ext cx="1615" cy="1613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" name="Oval 34" descr="Bouquet">
                <a:hlinkClick r:id="rId4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170" y="1911"/>
                <a:ext cx="1430" cy="1429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3" name="Oval 35" descr="Bouquet"/>
              <p:cNvSpPr>
                <a:spLocks noChangeArrowheads="1"/>
              </p:cNvSpPr>
              <p:nvPr/>
            </p:nvSpPr>
            <p:spPr bwMode="gray">
              <a:xfrm>
                <a:off x="2273" y="2903"/>
                <a:ext cx="1255" cy="24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4" name="Oval 36" descr="Bouquet"/>
              <p:cNvSpPr>
                <a:spLocks noChangeArrowheads="1"/>
              </p:cNvSpPr>
              <p:nvPr/>
            </p:nvSpPr>
            <p:spPr bwMode="gray">
              <a:xfrm>
                <a:off x="2273" y="2903"/>
                <a:ext cx="1255" cy="246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5" name="Oval 37" descr="Bouquet"/>
              <p:cNvSpPr>
                <a:spLocks noChangeArrowheads="1"/>
              </p:cNvSpPr>
              <p:nvPr/>
            </p:nvSpPr>
            <p:spPr bwMode="gray">
              <a:xfrm>
                <a:off x="2260" y="2066"/>
                <a:ext cx="1255" cy="1102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6" name="Oval 38" descr="Bouquet"/>
              <p:cNvSpPr>
                <a:spLocks noChangeArrowheads="1"/>
              </p:cNvSpPr>
              <p:nvPr/>
            </p:nvSpPr>
            <p:spPr bwMode="gray">
              <a:xfrm>
                <a:off x="2263" y="2082"/>
                <a:ext cx="1255" cy="1100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7" name="WordArt 39">
              <a:hlinkClick r:id="rId4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521" y="1012"/>
              <a:ext cx="128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AutoShape 27"/>
          <p:cNvSpPr>
            <a:spLocks noChangeArrowheads="1"/>
          </p:cNvSpPr>
          <p:nvPr/>
        </p:nvSpPr>
        <p:spPr bwMode="gray">
          <a:xfrm>
            <a:off x="1523856" y="1876685"/>
            <a:ext cx="10276421" cy="91916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6600FF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 dirty="0" smtClean="0">
                <a:ln>
                  <a:solidFill>
                    <a:srgbClr val="6600FF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 ĐỊNH AN TOÀN TRONG PHÒNG THỰC HÀNH.</a:t>
            </a:r>
            <a:endParaRPr lang="en-US" sz="3200" b="1" dirty="0">
              <a:ln>
                <a:solidFill>
                  <a:srgbClr val="6600FF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43"/>
          <p:cNvSpPr>
            <a:spLocks noChangeArrowheads="1"/>
          </p:cNvSpPr>
          <p:nvPr/>
        </p:nvSpPr>
        <p:spPr bwMode="gray">
          <a:xfrm>
            <a:off x="1502319" y="3159735"/>
            <a:ext cx="10448633" cy="874393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6600FF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 dirty="0" smtClean="0">
                <a:ln>
                  <a:solidFill>
                    <a:srgbClr val="6600FF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 HIỆU CẢNH BÁO TRONG PHÒNG THỰC HÀNH.</a:t>
            </a:r>
            <a:endParaRPr lang="en-US" sz="3200" b="1" dirty="0">
              <a:ln>
                <a:solidFill>
                  <a:srgbClr val="6600FF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24"/>
          <p:cNvGrpSpPr>
            <a:grpSpLocks/>
          </p:cNvGrpSpPr>
          <p:nvPr/>
        </p:nvGrpSpPr>
        <p:grpSpPr bwMode="auto">
          <a:xfrm rot="5400000">
            <a:off x="777828" y="2968199"/>
            <a:ext cx="586581" cy="199288"/>
            <a:chOff x="0" y="1896"/>
            <a:chExt cx="5760" cy="120"/>
          </a:xfrm>
        </p:grpSpPr>
        <p:sp>
          <p:nvSpPr>
            <p:cNvPr id="20" name="Rectangle 2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2" name="Group 44"/>
          <p:cNvGrpSpPr>
            <a:grpSpLocks/>
          </p:cNvGrpSpPr>
          <p:nvPr/>
        </p:nvGrpSpPr>
        <p:grpSpPr bwMode="auto">
          <a:xfrm>
            <a:off x="546025" y="3165860"/>
            <a:ext cx="908050" cy="958694"/>
            <a:chOff x="3260" y="1700"/>
            <a:chExt cx="581" cy="623"/>
          </a:xfrm>
        </p:grpSpPr>
        <p:grpSp>
          <p:nvGrpSpPr>
            <p:cNvPr id="23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25" name="AutoShape 46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6" name="AutoShape 47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7" name="AutoShape 48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Oval 49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Oval 50" descr="Bouquet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0" name="Oval 51" descr="Bouquet"/>
              <p:cNvSpPr>
                <a:spLocks noChangeArrowheads="1"/>
              </p:cNvSpPr>
              <p:nvPr/>
            </p:nvSpPr>
            <p:spPr bwMode="gray">
              <a:xfrm>
                <a:off x="2309" y="2886"/>
                <a:ext cx="1171" cy="259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1" name="Oval 52" descr="Bouquet">
                <a:hlinkClick r:id="rId5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309" y="2886"/>
                <a:ext cx="1171" cy="259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2" name="Oval 53" descr="Bouquet"/>
              <p:cNvSpPr>
                <a:spLocks noChangeArrowheads="1"/>
              </p:cNvSpPr>
              <p:nvPr/>
            </p:nvSpPr>
            <p:spPr bwMode="gray">
              <a:xfrm>
                <a:off x="2302" y="2067"/>
                <a:ext cx="1171" cy="1100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3" name="Oval 54" descr="Bouquet"/>
              <p:cNvSpPr>
                <a:spLocks noChangeArrowheads="1"/>
              </p:cNvSpPr>
              <p:nvPr/>
            </p:nvSpPr>
            <p:spPr bwMode="gray">
              <a:xfrm>
                <a:off x="2305" y="2083"/>
                <a:ext cx="1171" cy="1099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4" name="WordArt 55">
              <a:hlinkClick r:id="rId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24"/>
          <p:cNvGrpSpPr>
            <a:grpSpLocks/>
          </p:cNvGrpSpPr>
          <p:nvPr/>
        </p:nvGrpSpPr>
        <p:grpSpPr bwMode="auto">
          <a:xfrm rot="5400000">
            <a:off x="700432" y="4337099"/>
            <a:ext cx="773156" cy="218370"/>
            <a:chOff x="0" y="1896"/>
            <a:chExt cx="5760" cy="120"/>
          </a:xfrm>
        </p:grpSpPr>
        <p:sp>
          <p:nvSpPr>
            <p:cNvPr id="35" name="Rectangle 2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7" name="Group 44"/>
          <p:cNvGrpSpPr>
            <a:grpSpLocks/>
          </p:cNvGrpSpPr>
          <p:nvPr/>
        </p:nvGrpSpPr>
        <p:grpSpPr bwMode="auto">
          <a:xfrm>
            <a:off x="556087" y="4459649"/>
            <a:ext cx="909638" cy="911508"/>
            <a:chOff x="3258" y="1702"/>
            <a:chExt cx="582" cy="624"/>
          </a:xfrm>
        </p:grpSpPr>
        <p:grpSp>
          <p:nvGrpSpPr>
            <p:cNvPr id="38" name="Group 45"/>
            <p:cNvGrpSpPr>
              <a:grpSpLocks/>
            </p:cNvGrpSpPr>
            <p:nvPr/>
          </p:nvGrpSpPr>
          <p:grpSpPr bwMode="auto">
            <a:xfrm rot="5400000">
              <a:off x="3237" y="1723"/>
              <a:ext cx="624" cy="582"/>
              <a:chOff x="1871" y="1824"/>
              <a:chExt cx="2007" cy="1807"/>
            </a:xfrm>
          </p:grpSpPr>
          <p:sp>
            <p:nvSpPr>
              <p:cNvPr id="40" name="AutoShape 46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" name="AutoShape 47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2" name="AutoShape 48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3" name="Oval 49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4" name="Oval 50" descr="Bouquet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5" name="Oval 51" descr="Bouquet"/>
              <p:cNvSpPr>
                <a:spLocks noChangeArrowheads="1"/>
              </p:cNvSpPr>
              <p:nvPr/>
            </p:nvSpPr>
            <p:spPr bwMode="gray">
              <a:xfrm>
                <a:off x="2309" y="2886"/>
                <a:ext cx="1169" cy="258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6" name="Oval 52" descr="Bouquet">
                <a:hlinkClick r:id="rId5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309" y="2886"/>
                <a:ext cx="1169" cy="258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7" name="Oval 53" descr="Bouquet"/>
              <p:cNvSpPr>
                <a:spLocks noChangeArrowheads="1"/>
              </p:cNvSpPr>
              <p:nvPr/>
            </p:nvSpPr>
            <p:spPr bwMode="gray">
              <a:xfrm>
                <a:off x="2303" y="2067"/>
                <a:ext cx="1169" cy="1100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8" name="Oval 54" descr="Bouquet"/>
              <p:cNvSpPr>
                <a:spLocks noChangeArrowheads="1"/>
              </p:cNvSpPr>
              <p:nvPr/>
            </p:nvSpPr>
            <p:spPr bwMode="gray">
              <a:xfrm>
                <a:off x="2306" y="2083"/>
                <a:ext cx="1169" cy="1099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9" name="WordArt 55">
              <a:hlinkClick r:id="rId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86" y="1852"/>
              <a:ext cx="190" cy="29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AutoShape 43"/>
          <p:cNvSpPr>
            <a:spLocks noChangeArrowheads="1"/>
          </p:cNvSpPr>
          <p:nvPr/>
        </p:nvSpPr>
        <p:spPr bwMode="gray">
          <a:xfrm>
            <a:off x="1502320" y="4431835"/>
            <a:ext cx="10297958" cy="903218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6600FF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>
              <a:defRPr/>
            </a:pPr>
            <a:r>
              <a:rPr lang="en-US" sz="3200" b="1" dirty="0" smtClean="0">
                <a:ln>
                  <a:solidFill>
                    <a:srgbClr val="6600FF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MỘT SỐ DỤNG CỤ ĐO.</a:t>
            </a:r>
          </a:p>
        </p:txBody>
      </p:sp>
      <p:graphicFrame>
        <p:nvGraphicFramePr>
          <p:cNvPr id="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556562"/>
              </p:ext>
            </p:extLst>
          </p:nvPr>
        </p:nvGraphicFramePr>
        <p:xfrm>
          <a:off x="-10886" y="5507843"/>
          <a:ext cx="1022222" cy="1331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" name="Clip" r:id="rId6" imgW="3535680" imgH="4450080" progId="">
                  <p:embed/>
                </p:oleObj>
              </mc:Choice>
              <mc:Fallback>
                <p:oleObj name="Clip" r:id="rId6" imgW="3535680" imgH="4450080" progId="">
                  <p:embed/>
                  <p:pic>
                    <p:nvPicPr>
                      <p:cNvPr id="71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86" y="5507843"/>
                        <a:ext cx="1022222" cy="1331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WordArt 7"/>
          <p:cNvSpPr>
            <a:spLocks noChangeArrowheads="1" noChangeShapeType="1" noTextEdit="1"/>
          </p:cNvSpPr>
          <p:nvPr/>
        </p:nvSpPr>
        <p:spPr bwMode="auto">
          <a:xfrm>
            <a:off x="0" y="7646"/>
            <a:ext cx="12192000" cy="151259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u="sng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800" u="sng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</a:t>
            </a:r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HÀNH </a:t>
            </a:r>
            <a:endParaRPr lang="en-US" kern="10" dirty="0" smtClean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GIỚI </a:t>
            </a:r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THIỆU MỘT SỐ DỤNG CỤ 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ĐO</a:t>
            </a:r>
            <a:endParaRPr lang="en-US" sz="1800" kern="10" dirty="0" smtClean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SỬ DỤNG KÍNH LÚP VÀ KÍNH HIỂN VI QUANG HỌC</a:t>
            </a:r>
            <a:endParaRPr lang="en-US" sz="18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52" name="Group 44"/>
          <p:cNvGrpSpPr>
            <a:grpSpLocks/>
          </p:cNvGrpSpPr>
          <p:nvPr/>
        </p:nvGrpSpPr>
        <p:grpSpPr bwMode="auto">
          <a:xfrm>
            <a:off x="592576" y="5784038"/>
            <a:ext cx="909638" cy="911508"/>
            <a:chOff x="3258" y="1702"/>
            <a:chExt cx="582" cy="624"/>
          </a:xfrm>
        </p:grpSpPr>
        <p:grpSp>
          <p:nvGrpSpPr>
            <p:cNvPr id="53" name="Group 45"/>
            <p:cNvGrpSpPr>
              <a:grpSpLocks/>
            </p:cNvGrpSpPr>
            <p:nvPr/>
          </p:nvGrpSpPr>
          <p:grpSpPr bwMode="auto">
            <a:xfrm rot="5400000">
              <a:off x="3237" y="1723"/>
              <a:ext cx="624" cy="582"/>
              <a:chOff x="1871" y="1824"/>
              <a:chExt cx="2007" cy="1807"/>
            </a:xfrm>
          </p:grpSpPr>
          <p:sp>
            <p:nvSpPr>
              <p:cNvPr id="55" name="AutoShape 46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6" name="AutoShape 47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7" name="AutoShape 48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8" name="Oval 49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9" name="Oval 50" descr="Bouquet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0" name="Oval 51" descr="Bouquet"/>
              <p:cNvSpPr>
                <a:spLocks noChangeArrowheads="1"/>
              </p:cNvSpPr>
              <p:nvPr/>
            </p:nvSpPr>
            <p:spPr bwMode="gray">
              <a:xfrm>
                <a:off x="2309" y="2886"/>
                <a:ext cx="1169" cy="258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" name="Oval 52" descr="Bouquet">
                <a:hlinkClick r:id="rId5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309" y="2886"/>
                <a:ext cx="1169" cy="258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2" name="Oval 53" descr="Bouquet"/>
              <p:cNvSpPr>
                <a:spLocks noChangeArrowheads="1"/>
              </p:cNvSpPr>
              <p:nvPr/>
            </p:nvSpPr>
            <p:spPr bwMode="gray">
              <a:xfrm>
                <a:off x="2303" y="2067"/>
                <a:ext cx="1169" cy="1100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3" name="Oval 54" descr="Bouquet"/>
              <p:cNvSpPr>
                <a:spLocks noChangeArrowheads="1"/>
              </p:cNvSpPr>
              <p:nvPr/>
            </p:nvSpPr>
            <p:spPr bwMode="gray">
              <a:xfrm>
                <a:off x="2306" y="2083"/>
                <a:ext cx="1169" cy="1099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4" name="WordArt 55">
              <a:hlinkClick r:id="rId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86" y="1852"/>
              <a:ext cx="190" cy="29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IV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7" name="AutoShape 43"/>
          <p:cNvSpPr>
            <a:spLocks noChangeArrowheads="1"/>
          </p:cNvSpPr>
          <p:nvPr/>
        </p:nvSpPr>
        <p:spPr bwMode="gray">
          <a:xfrm>
            <a:off x="1564567" y="5756224"/>
            <a:ext cx="10297958" cy="903218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6600FF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3600" b="1" dirty="0" smtClean="0">
                <a:ln>
                  <a:solidFill>
                    <a:srgbClr val="6600FF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 LÚP VÀ KÍNH HIỂN VI QUANG HỌC.</a:t>
            </a:r>
          </a:p>
        </p:txBody>
      </p:sp>
    </p:spTree>
    <p:extLst>
      <p:ext uri="{BB962C8B-B14F-4D97-AF65-F5344CB8AC3E}">
        <p14:creationId xmlns:p14="http://schemas.microsoft.com/office/powerpoint/2010/main" val="125090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49" grpId="0" animBg="1"/>
      <p:bldP spid="51" grpId="0" animBg="1"/>
      <p:bldP spid="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17" y="4278412"/>
            <a:ext cx="1181100" cy="21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59" y="4343400"/>
            <a:ext cx="16287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1307" y="3706091"/>
            <a:ext cx="286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3.1.e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90507" y="3701625"/>
            <a:ext cx="286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3.1.f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2907" y="6472536"/>
            <a:ext cx="286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3.1.g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8907" y="6472536"/>
            <a:ext cx="286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3.1.h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5459" y="1371600"/>
            <a:ext cx="10378944" cy="2428010"/>
            <a:chOff x="82260" y="1371600"/>
            <a:chExt cx="8223541" cy="242801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60" y="1399310"/>
              <a:ext cx="3840885" cy="2400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401" y="1385455"/>
              <a:ext cx="4089400" cy="2414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09969" y="1385455"/>
              <a:ext cx="3813176" cy="2414155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16401" y="1371600"/>
              <a:ext cx="4089400" cy="2414155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695458" y="4135580"/>
            <a:ext cx="4847587" cy="24384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97096" y="4163290"/>
            <a:ext cx="5177307" cy="238991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997470" y="4116239"/>
            <a:ext cx="1729540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xách</a:t>
            </a:r>
            <a:r>
              <a:rPr lang="en-US" dirty="0" smtClean="0"/>
              <a:t> </a:t>
            </a:r>
            <a:r>
              <a:rPr lang="en-US" dirty="0" err="1" smtClean="0"/>
              <a:t>cò</a:t>
            </a:r>
            <a:r>
              <a:rPr lang="en-US" dirty="0" smtClean="0"/>
              <a:t> </a:t>
            </a:r>
            <a:r>
              <a:rPr lang="en-US" dirty="0" err="1" smtClean="0"/>
              <a:t>bóp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759201" y="4419600"/>
            <a:ext cx="1471660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Chốt</a:t>
            </a:r>
            <a:r>
              <a:rPr lang="en-US" dirty="0" smtClean="0"/>
              <a:t> </a:t>
            </a:r>
            <a:r>
              <a:rPr lang="en-US" dirty="0" err="1" smtClean="0"/>
              <a:t>hãm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659033" y="4876801"/>
            <a:ext cx="1471660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đo</a:t>
            </a:r>
            <a:r>
              <a:rPr lang="en-US" dirty="0" smtClean="0"/>
              <a:t> </a:t>
            </a:r>
            <a:r>
              <a:rPr lang="en-US" dirty="0" err="1" smtClean="0"/>
              <a:t>áp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924425" y="5504536"/>
            <a:ext cx="11748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Vòi</a:t>
            </a:r>
            <a:r>
              <a:rPr lang="en-US" dirty="0" smtClean="0"/>
              <a:t> </a:t>
            </a:r>
            <a:r>
              <a:rPr lang="en-US" dirty="0" err="1" smtClean="0"/>
              <a:t>phun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076109" y="6107668"/>
            <a:ext cx="1105443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Vỏ</a:t>
            </a:r>
            <a:r>
              <a:rPr lang="en-US" dirty="0" smtClean="0"/>
              <a:t> </a:t>
            </a:r>
            <a:r>
              <a:rPr lang="en-US" dirty="0" err="1" smtClean="0"/>
              <a:t>bình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021118" y="4692134"/>
            <a:ext cx="1568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Chốt</a:t>
            </a:r>
            <a:r>
              <a:rPr lang="en-US" dirty="0" smtClean="0"/>
              <a:t> an </a:t>
            </a:r>
            <a:r>
              <a:rPr lang="en-US" dirty="0" err="1" smtClean="0"/>
              <a:t>toàn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8190963" y="4114800"/>
            <a:ext cx="1727200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xả</a:t>
            </a:r>
            <a:r>
              <a:rPr lang="en-US" dirty="0" smtClean="0"/>
              <a:t> (</a:t>
            </a:r>
            <a:r>
              <a:rPr lang="en-US" dirty="0" err="1" smtClean="0"/>
              <a:t>mỏ</a:t>
            </a:r>
            <a:r>
              <a:rPr lang="en-US" dirty="0" smtClean="0"/>
              <a:t> </a:t>
            </a:r>
            <a:r>
              <a:rPr lang="en-US" dirty="0" err="1" smtClean="0"/>
              <a:t>vịt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817713" y="5313517"/>
            <a:ext cx="1408556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loa</a:t>
            </a:r>
            <a:r>
              <a:rPr lang="en-US" dirty="0" smtClean="0"/>
              <a:t> </a:t>
            </a:r>
            <a:r>
              <a:rPr lang="en-US" dirty="0" err="1" smtClean="0"/>
              <a:t>phun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52253" y="5873868"/>
            <a:ext cx="1367747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Vỏ</a:t>
            </a:r>
            <a:r>
              <a:rPr lang="en-US" dirty="0" smtClean="0"/>
              <a:t> </a:t>
            </a:r>
            <a:r>
              <a:rPr lang="en-US" dirty="0" err="1" smtClean="0"/>
              <a:t>bình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6998" y="3352800"/>
            <a:ext cx="4740280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</a:rPr>
              <a:t>Phải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rữa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tay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khi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tiếp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xúc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hóa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chất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47746" y="3054925"/>
            <a:ext cx="5126657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</a:rPr>
              <a:t>Phải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rữa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sạch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ống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nghiệm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chứa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hóa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chất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sau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khi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làm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xong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thí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nghiệm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endParaRPr lang="en-US" sz="2000" b="1" dirty="0">
              <a:solidFill>
                <a:srgbClr val="0000CC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00534" y="5864984"/>
            <a:ext cx="1777892" cy="650995"/>
            <a:chOff x="2514600" y="5864983"/>
            <a:chExt cx="1408545" cy="650995"/>
          </a:xfrm>
        </p:grpSpPr>
        <p:sp>
          <p:nvSpPr>
            <p:cNvPr id="4" name="TextBox 3"/>
            <p:cNvSpPr txBox="1"/>
            <p:nvPr/>
          </p:nvSpPr>
          <p:spPr>
            <a:xfrm>
              <a:off x="2514600" y="5867400"/>
              <a:ext cx="1408545" cy="646331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Bình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chữa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cháy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bột</a:t>
              </a:r>
              <a:r>
                <a:rPr lang="en-US" b="1" dirty="0" smtClean="0">
                  <a:solidFill>
                    <a:srgbClr val="FF0000"/>
                  </a:solidFill>
                </a:rPr>
                <a:t> CO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ular Callout 19"/>
            <p:cNvSpPr/>
            <p:nvPr/>
          </p:nvSpPr>
          <p:spPr>
            <a:xfrm rot="5400000">
              <a:off x="2902250" y="5498115"/>
              <a:ext cx="650995" cy="1384732"/>
            </a:xfrm>
            <a:prstGeom prst="wedgeRectCallou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20854" y="5838479"/>
            <a:ext cx="1718961" cy="653412"/>
            <a:chOff x="6640945" y="5864983"/>
            <a:chExt cx="1408545" cy="653412"/>
          </a:xfrm>
        </p:grpSpPr>
        <p:sp>
          <p:nvSpPr>
            <p:cNvPr id="44" name="TextBox 43"/>
            <p:cNvSpPr txBox="1"/>
            <p:nvPr/>
          </p:nvSpPr>
          <p:spPr>
            <a:xfrm>
              <a:off x="6640945" y="5864983"/>
              <a:ext cx="1408545" cy="646331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Bình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chữa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cháy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khí</a:t>
              </a:r>
              <a:r>
                <a:rPr lang="en-US" b="1" dirty="0" smtClean="0">
                  <a:solidFill>
                    <a:srgbClr val="FF0000"/>
                  </a:solidFill>
                </a:rPr>
                <a:t> CO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Rectangular Callout 44"/>
            <p:cNvSpPr/>
            <p:nvPr/>
          </p:nvSpPr>
          <p:spPr>
            <a:xfrm rot="5400000">
              <a:off x="7017771" y="5500532"/>
              <a:ext cx="650995" cy="1384732"/>
            </a:xfrm>
            <a:prstGeom prst="wedgeRectCallout">
              <a:avLst>
                <a:gd name="adj1" fmla="val -4548"/>
                <a:gd name="adj2" fmla="val 78968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WordArt 7"/>
          <p:cNvSpPr>
            <a:spLocks noChangeArrowheads="1" noChangeShapeType="1" noTextEdit="1"/>
          </p:cNvSpPr>
          <p:nvPr/>
        </p:nvSpPr>
        <p:spPr bwMode="auto">
          <a:xfrm>
            <a:off x="96289" y="59163"/>
            <a:ext cx="11497885" cy="71357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u="sng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800" u="sng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HÀNH</a:t>
            </a:r>
          </a:p>
          <a:p>
            <a:pPr algn="ctr"/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GIỚI THIỆU MỘT SỐ DỤNG CỤ 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ĐO</a:t>
            </a:r>
            <a:endParaRPr lang="en-US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70531" y="778293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23" idx="2"/>
          </p:cNvCxnSpPr>
          <p:nvPr/>
        </p:nvCxnSpPr>
        <p:spPr>
          <a:xfrm>
            <a:off x="2862240" y="4485571"/>
            <a:ext cx="396115" cy="1186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258355" y="4546362"/>
            <a:ext cx="50084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136739" y="4678882"/>
            <a:ext cx="563795" cy="1846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099263" y="5764213"/>
            <a:ext cx="424996" cy="878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4" name="Straight Arrow Connector 7173"/>
          <p:cNvCxnSpPr/>
          <p:nvPr/>
        </p:nvCxnSpPr>
        <p:spPr>
          <a:xfrm>
            <a:off x="2181552" y="6217069"/>
            <a:ext cx="548769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7818057" y="4272962"/>
            <a:ext cx="372906" cy="1184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8663632" y="5682849"/>
            <a:ext cx="322382" cy="1521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7481119" y="5811045"/>
            <a:ext cx="323396" cy="2087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455547" y="4546431"/>
            <a:ext cx="429493" cy="1324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18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1" grpId="0"/>
      <p:bldP spid="22" grpId="0"/>
      <p:bldP spid="7" grpId="0" animBg="1"/>
      <p:bldP spid="8" grpId="0" animBg="1"/>
      <p:bldP spid="23" grpId="0" animBg="1"/>
      <p:bldP spid="2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3" grpId="0" animBg="1"/>
      <p:bldP spid="35" grpId="0" animBg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12800" y="4648200"/>
            <a:ext cx="508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600" y="6472535"/>
            <a:ext cx="386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1.4.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Rữa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49297" y="-730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086711" y="546490"/>
            <a:ext cx="10005409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hành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Chevron 35"/>
          <p:cNvSpPr/>
          <p:nvPr/>
        </p:nvSpPr>
        <p:spPr>
          <a:xfrm>
            <a:off x="729075" y="690609"/>
            <a:ext cx="300184" cy="353290"/>
          </a:xfrm>
          <a:prstGeom prst="chevron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Pentagon 36"/>
          <p:cNvSpPr/>
          <p:nvPr/>
        </p:nvSpPr>
        <p:spPr>
          <a:xfrm>
            <a:off x="250327" y="690609"/>
            <a:ext cx="563413" cy="353290"/>
          </a:xfrm>
          <a:prstGeom prst="homePlate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74"/>
          <p:cNvSpPr>
            <a:spLocks noChangeArrowheads="1"/>
          </p:cNvSpPr>
          <p:nvPr/>
        </p:nvSpPr>
        <p:spPr bwMode="auto">
          <a:xfrm>
            <a:off x="204006" y="1050190"/>
            <a:ext cx="5600447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Rữa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rữa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b="1" spc="-90" dirty="0" smtClean="0">
              <a:ln>
                <a:solidFill>
                  <a:srgbClr val="FF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-90" dirty="0">
              <a:ln>
                <a:solidFill>
                  <a:srgbClr val="FF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04112" y="2751719"/>
            <a:ext cx="4128655" cy="2393237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28" y="4589619"/>
            <a:ext cx="3100980" cy="226837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22" name="Picture 2" descr="C:\Users\Administrator\Downloads\binh-chua-chay-xit-vao-nguoi-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477" y="4589619"/>
            <a:ext cx="3180523" cy="226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unnamed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18" y="4589620"/>
            <a:ext cx="3100359" cy="226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istrator\Downloads\388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209" y="1192821"/>
            <a:ext cx="3299791" cy="33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33" y="4589620"/>
            <a:ext cx="2824685" cy="22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C:\Users\Administrator\Downloads\images1322143_cai_chien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18" y="1192821"/>
            <a:ext cx="3100360" cy="33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dministrator\Downloads\images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477" y="1169458"/>
            <a:ext cx="3180523" cy="105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8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92764" y="2372219"/>
            <a:ext cx="12192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   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tắc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thiết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an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toàn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tuyệt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thí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nghiệm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 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76697" y="2252872"/>
            <a:ext cx="688105" cy="62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53008" y="3246967"/>
            <a:ext cx="121920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 smtClean="0">
                <a:solidFill>
                  <a:srgbClr val="0000FF"/>
                </a:solidFill>
              </a:rPr>
              <a:t>6. </a:t>
            </a:r>
            <a:r>
              <a:rPr lang="en-US" sz="2800" b="1" dirty="0" err="1" smtClean="0">
                <a:solidFill>
                  <a:srgbClr val="0000FF"/>
                </a:solidFill>
              </a:rPr>
              <a:t>Biết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cách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sử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thiết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bị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chữa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cháy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phòng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thực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hành</a:t>
            </a:r>
            <a:r>
              <a:rPr lang="en-US" sz="2800" b="1" dirty="0" smtClean="0">
                <a:solidFill>
                  <a:srgbClr val="0000FF"/>
                </a:solidFill>
              </a:rPr>
              <a:t>. </a:t>
            </a:r>
            <a:r>
              <a:rPr lang="en-US" sz="2800" b="1" dirty="0" err="1" smtClean="0">
                <a:solidFill>
                  <a:srgbClr val="0000FF"/>
                </a:solidFill>
              </a:rPr>
              <a:t>Quan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sát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kĩ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lối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thoát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hiểm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phòng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thực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hành</a:t>
            </a:r>
            <a:r>
              <a:rPr lang="en-US" sz="2800" b="1" dirty="0" smtClean="0">
                <a:solidFill>
                  <a:srgbClr val="0000FF"/>
                </a:solidFill>
              </a:rPr>
              <a:t>. </a:t>
            </a:r>
            <a:r>
              <a:rPr lang="en-US" sz="2800" b="1" dirty="0" err="1" smtClean="0">
                <a:solidFill>
                  <a:srgbClr val="0000FF"/>
                </a:solidFill>
              </a:rPr>
              <a:t>Thông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báo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ngay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giáo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viên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khi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gặp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sự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cố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mất</a:t>
            </a:r>
            <a:r>
              <a:rPr lang="en-US" sz="2800" b="1" dirty="0" smtClean="0">
                <a:solidFill>
                  <a:srgbClr val="0000FF"/>
                </a:solidFill>
              </a:rPr>
              <a:t> an </a:t>
            </a:r>
            <a:r>
              <a:rPr lang="en-US" sz="2800" b="1" dirty="0" err="1" smtClean="0">
                <a:solidFill>
                  <a:srgbClr val="0000FF"/>
                </a:solidFill>
              </a:rPr>
              <a:t>toàn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bị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đứt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tay</a:t>
            </a:r>
            <a:r>
              <a:rPr 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bắn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mắt</a:t>
            </a:r>
            <a:r>
              <a:rPr 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</a:rPr>
              <a:t>bỏng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</a:rPr>
              <a:t>bỏng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nhiệt</a:t>
            </a:r>
            <a:r>
              <a:rPr 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vỡ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dụng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cụ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thủy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tinh</a:t>
            </a:r>
            <a:r>
              <a:rPr 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</a:rPr>
              <a:t>gây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đổ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hóa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</a:rPr>
              <a:t>cháy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nổ</a:t>
            </a:r>
            <a:r>
              <a:rPr 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</a:rPr>
              <a:t>chập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điện</a:t>
            </a:r>
            <a:r>
              <a:rPr lang="en-US" sz="2800" b="1" dirty="0" smtClean="0">
                <a:solidFill>
                  <a:srgbClr val="0000FF"/>
                </a:solidFill>
              </a:rPr>
              <a:t>, …</a:t>
            </a:r>
            <a:endParaRPr lang="en-US" sz="24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22088" y="4987287"/>
            <a:ext cx="12192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</a:rPr>
              <a:t>7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 Thu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gom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rác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thải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quy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8.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Rửa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tay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thường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xuyên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xà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tiếp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xúc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thúc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6289" y="1225131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79612" y="1818682"/>
            <a:ext cx="10812509" cy="646331"/>
            <a:chOff x="2884647" y="1614571"/>
            <a:chExt cx="7803209" cy="646331"/>
          </a:xfrm>
        </p:grpSpPr>
        <p:grpSp>
          <p:nvGrpSpPr>
            <p:cNvPr id="24" name="Group 23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26" name="Pentagon 25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27" name="Chevron 26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quy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định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an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toàn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phòng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thực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hành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8" name="WordArt 7"/>
          <p:cNvSpPr>
            <a:spLocks noChangeArrowheads="1" noChangeShapeType="1" noTextEdit="1"/>
          </p:cNvSpPr>
          <p:nvPr/>
        </p:nvSpPr>
        <p:spPr bwMode="auto">
          <a:xfrm>
            <a:off x="176696" y="59163"/>
            <a:ext cx="11684000" cy="116596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u="sng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800" u="sng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HÀNH</a:t>
            </a:r>
          </a:p>
          <a:p>
            <a:pPr algn="ctr"/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GIỚI THIỆU MỘT SỐ DỤNG CỤ 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ĐO</a:t>
            </a:r>
            <a:endParaRPr lang="en-US" sz="1800" kern="10" dirty="0" smtClean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SỬ DỤNG KÍNH LÚP VÀ KÍNH HIỂN VI QUANG HỌC</a:t>
            </a:r>
            <a:endParaRPr lang="en-US" sz="18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39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19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Administrator\Downloads\ăn trong PT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791" y="25758"/>
            <a:ext cx="2467697" cy="14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689992" y="7840"/>
            <a:ext cx="4362630" cy="3880246"/>
            <a:chOff x="5689992" y="7840"/>
            <a:chExt cx="4362630" cy="3880246"/>
          </a:xfrm>
        </p:grpSpPr>
        <p:pic>
          <p:nvPicPr>
            <p:cNvPr id="4101" name="Picture 5" descr="C:\Users\Administrator\Downloads\mặc áo blous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6757" y="7840"/>
              <a:ext cx="2765865" cy="3462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8257561" y="3518754"/>
              <a:ext cx="1031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1)</a:t>
              </a:r>
              <a:endParaRPr lang="en-US" b="1" dirty="0"/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992" y="263922"/>
              <a:ext cx="1998700" cy="3334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9777806" y="5041329"/>
            <a:ext cx="2513722" cy="1818859"/>
            <a:chOff x="9777806" y="5041329"/>
            <a:chExt cx="2513722" cy="1818859"/>
          </a:xfrm>
        </p:grpSpPr>
        <p:sp>
          <p:nvSpPr>
            <p:cNvPr id="14" name="TextBox 13"/>
            <p:cNvSpPr txBox="1"/>
            <p:nvPr/>
          </p:nvSpPr>
          <p:spPr>
            <a:xfrm>
              <a:off x="11260161" y="6490856"/>
              <a:ext cx="1031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8)</a:t>
              </a:r>
              <a:endParaRPr lang="en-US" b="1" dirty="0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7806" y="5041329"/>
              <a:ext cx="2423793" cy="1505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9800822" y="1509833"/>
            <a:ext cx="2417675" cy="1818701"/>
            <a:chOff x="9800822" y="1471196"/>
            <a:chExt cx="2417675" cy="1818701"/>
          </a:xfrm>
        </p:grpSpPr>
        <p:pic>
          <p:nvPicPr>
            <p:cNvPr id="4099" name="Picture 3" descr="C:\Users\Administrator\Downloads\đeo mắt kính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0822" y="1471196"/>
              <a:ext cx="2417675" cy="1767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1193764" y="2920565"/>
              <a:ext cx="971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6)</a:t>
              </a:r>
              <a:endParaRPr lang="en-US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13701" y="3251964"/>
            <a:ext cx="2430554" cy="1823057"/>
            <a:chOff x="9813701" y="3251964"/>
            <a:chExt cx="2430554" cy="1823057"/>
          </a:xfrm>
        </p:grpSpPr>
        <p:pic>
          <p:nvPicPr>
            <p:cNvPr id="4100" name="Picture 4" descr="C:\Users\Administrator\Downloads\đeo găng tay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3701" y="3251964"/>
              <a:ext cx="2364667" cy="1513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1212888" y="4705689"/>
              <a:ext cx="1031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7)</a:t>
              </a:r>
              <a:endParaRPr lang="en-US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671790" y="25759"/>
            <a:ext cx="2452079" cy="1760561"/>
            <a:chOff x="9777806" y="25759"/>
            <a:chExt cx="2452079" cy="1760561"/>
          </a:xfrm>
        </p:grpSpPr>
        <p:pic>
          <p:nvPicPr>
            <p:cNvPr id="4107" name="Picture 11" descr="C:\Users\Administrator\Downloads\photo1533192452900-15331924529021445230407.gif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7806" y="25759"/>
              <a:ext cx="2413179" cy="1455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186423" y="1416988"/>
              <a:ext cx="1043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5)</a:t>
              </a:r>
              <a:endParaRPr lang="en-US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22769" y="4356788"/>
            <a:ext cx="2975022" cy="2529319"/>
            <a:chOff x="6722769" y="4272292"/>
            <a:chExt cx="2975022" cy="2587311"/>
          </a:xfrm>
        </p:grpSpPr>
        <p:pic>
          <p:nvPicPr>
            <p:cNvPr id="36" name="Picture 4" descr="C:\Users\Administrator\Downloads\ICT-opt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2769" y="4272292"/>
              <a:ext cx="2975022" cy="2265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7864834" y="6490271"/>
              <a:ext cx="1031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4)</a:t>
              </a:r>
              <a:endParaRPr lang="en-US" b="1" dirty="0"/>
            </a:p>
          </p:txBody>
        </p:sp>
      </p:grp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383219"/>
              </p:ext>
            </p:extLst>
          </p:nvPr>
        </p:nvGraphicFramePr>
        <p:xfrm>
          <a:off x="304800" y="775013"/>
          <a:ext cx="5027054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12642"/>
                <a:gridCol w="26144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Không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được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làm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BD"/>
                    </a:solidFill>
                  </a:tcPr>
                </a:tc>
              </a:tr>
            </a:tbl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1329982" y="67088"/>
            <a:ext cx="3688080" cy="628147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LUYỆN TẬP</a:t>
            </a:r>
            <a:endParaRPr lang="en-US" sz="3600" b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60895" y="51826"/>
            <a:ext cx="697722" cy="643409"/>
            <a:chOff x="0" y="0"/>
            <a:chExt cx="542925" cy="628650"/>
          </a:xfrm>
          <a:solidFill>
            <a:srgbClr val="FFFF66"/>
          </a:solidFill>
        </p:grpSpPr>
        <p:grpSp>
          <p:nvGrpSpPr>
            <p:cNvPr id="49" name="Group 48"/>
            <p:cNvGrpSpPr/>
            <p:nvPr/>
          </p:nvGrpSpPr>
          <p:grpSpPr>
            <a:xfrm>
              <a:off x="57150" y="76200"/>
              <a:ext cx="409576" cy="485775"/>
              <a:chOff x="11473" y="0"/>
              <a:chExt cx="493352" cy="409575"/>
            </a:xfrm>
            <a:grpFill/>
          </p:grpSpPr>
          <p:sp>
            <p:nvSpPr>
              <p:cNvPr id="51" name="Curved Right Arrow 50"/>
              <p:cNvSpPr/>
              <p:nvPr/>
            </p:nvSpPr>
            <p:spPr>
              <a:xfrm>
                <a:off x="11473" y="0"/>
                <a:ext cx="238125" cy="409575"/>
              </a:xfrm>
              <a:prstGeom prst="curvedRightArrow">
                <a:avLst/>
              </a:prstGeom>
              <a:solidFill>
                <a:srgbClr val="FFC000"/>
              </a:solidFill>
              <a:ln w="28575"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Curved Left Arrow 51"/>
              <p:cNvSpPr/>
              <p:nvPr/>
            </p:nvSpPr>
            <p:spPr>
              <a:xfrm rot="10800000" flipH="1">
                <a:off x="295275" y="0"/>
                <a:ext cx="209550" cy="390525"/>
              </a:xfrm>
              <a:prstGeom prst="curvedLeftArrow">
                <a:avLst/>
              </a:prstGeom>
              <a:solidFill>
                <a:srgbClr val="FFC000"/>
              </a:solidFill>
              <a:ln w="28575"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0" name="Oval 49"/>
            <p:cNvSpPr/>
            <p:nvPr/>
          </p:nvSpPr>
          <p:spPr>
            <a:xfrm>
              <a:off x="0" y="0"/>
              <a:ext cx="542925" cy="628650"/>
            </a:xfrm>
            <a:prstGeom prst="ellipse">
              <a:avLst/>
            </a:prstGeom>
            <a:noFill/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174022" y="1583424"/>
            <a:ext cx="10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2)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1032185" y="1180749"/>
            <a:ext cx="10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1)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964811" y="1939504"/>
            <a:ext cx="10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3)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164311" y="2352552"/>
            <a:ext cx="10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4)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3152216" y="2735136"/>
            <a:ext cx="10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5)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2271" y="4509485"/>
            <a:ext cx="3357838" cy="2368548"/>
            <a:chOff x="6452316" y="3741221"/>
            <a:chExt cx="3357838" cy="2672463"/>
          </a:xfrm>
        </p:grpSpPr>
        <p:grpSp>
          <p:nvGrpSpPr>
            <p:cNvPr id="4" name="Group 3"/>
            <p:cNvGrpSpPr/>
            <p:nvPr/>
          </p:nvGrpSpPr>
          <p:grpSpPr>
            <a:xfrm>
              <a:off x="6452316" y="3741221"/>
              <a:ext cx="3357838" cy="2543673"/>
              <a:chOff x="3339364" y="1467406"/>
              <a:chExt cx="5231818" cy="4953883"/>
            </a:xfrm>
          </p:grpSpPr>
          <p:pic>
            <p:nvPicPr>
              <p:cNvPr id="2" name="Picture 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3907" y="2106465"/>
                <a:ext cx="4867275" cy="43148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" name="Picture 10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41754">
                <a:off x="3339364" y="1523183"/>
                <a:ext cx="1364644" cy="16199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7165" y="1467406"/>
                <a:ext cx="1130783" cy="1706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8270440" y="6044352"/>
              <a:ext cx="1031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2)</a:t>
              </a:r>
              <a:endParaRPr lang="en-US" b="1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959012" y="3179080"/>
            <a:ext cx="10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6)</a:t>
            </a:r>
            <a:endParaRPr 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952388" y="3583268"/>
            <a:ext cx="10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7)</a:t>
            </a:r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945764" y="3987456"/>
            <a:ext cx="10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8)</a:t>
            </a:r>
            <a:endParaRPr lang="en-US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3467572" y="4445988"/>
            <a:ext cx="3100980" cy="2454170"/>
            <a:chOff x="3467572" y="4445988"/>
            <a:chExt cx="3100980" cy="2454170"/>
          </a:xfrm>
        </p:grpSpPr>
        <p:pic>
          <p:nvPicPr>
            <p:cNvPr id="61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572" y="4445988"/>
              <a:ext cx="3100980" cy="226837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  <p:sp>
          <p:nvSpPr>
            <p:cNvPr id="62" name="TextBox 61"/>
            <p:cNvSpPr txBox="1"/>
            <p:nvPr/>
          </p:nvSpPr>
          <p:spPr>
            <a:xfrm>
              <a:off x="3477263" y="6530826"/>
              <a:ext cx="1031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3)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5470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97072" y="5972324"/>
            <a:ext cx="759151" cy="10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6289" y="1039603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WordArt 7"/>
          <p:cNvSpPr>
            <a:spLocks noChangeArrowheads="1" noChangeShapeType="1" noTextEdit="1"/>
          </p:cNvSpPr>
          <p:nvPr/>
        </p:nvSpPr>
        <p:spPr bwMode="auto">
          <a:xfrm>
            <a:off x="19404" y="13252"/>
            <a:ext cx="12182748" cy="100101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u="sng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800" u="sng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HÀNH</a:t>
            </a:r>
          </a:p>
          <a:p>
            <a:pPr algn="ctr"/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GIỚI THIỆU MỘT SỐ DỤNG CỤ 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ĐO</a:t>
            </a:r>
            <a:endParaRPr lang="en-US" sz="1800" kern="10" dirty="0" smtClean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SỬ DỤNG KÍNH LÚP VÀ KÍNH HIỂN VI QUANG HỌC</a:t>
            </a:r>
            <a:endParaRPr lang="en-US" sz="18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9665" y="1589563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79612" y="2202990"/>
            <a:ext cx="10812509" cy="646331"/>
            <a:chOff x="2884647" y="1614571"/>
            <a:chExt cx="7803209" cy="646331"/>
          </a:xfrm>
        </p:grpSpPr>
        <p:grpSp>
          <p:nvGrpSpPr>
            <p:cNvPr id="26" name="Group 25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28" name="Pentagon 27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29" name="Chevron 28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Quan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sát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kí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phòng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thực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hành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2400" y="3061232"/>
            <a:ext cx="6324600" cy="1828800"/>
            <a:chOff x="152400" y="3657600"/>
            <a:chExt cx="6324600" cy="1828800"/>
          </a:xfrm>
        </p:grpSpPr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663084"/>
              <a:ext cx="1600200" cy="1823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657600"/>
              <a:ext cx="1600200" cy="1600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663085"/>
              <a:ext cx="1524000" cy="1594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663084"/>
              <a:ext cx="1600200" cy="1823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152401" y="4737632"/>
            <a:ext cx="4654825" cy="1620979"/>
            <a:chOff x="152401" y="5257801"/>
            <a:chExt cx="4654825" cy="1620979"/>
          </a:xfrm>
        </p:grpSpPr>
        <p:pic>
          <p:nvPicPr>
            <p:cNvPr id="36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018" y="5486398"/>
              <a:ext cx="1475208" cy="1371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344" y="5278579"/>
              <a:ext cx="1424855" cy="1600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5257801"/>
              <a:ext cx="1447800" cy="1600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476999" y="3137433"/>
            <a:ext cx="2514601" cy="1752599"/>
            <a:chOff x="6476999" y="3733799"/>
            <a:chExt cx="2514601" cy="1752599"/>
          </a:xfrm>
        </p:grpSpPr>
        <p:pic>
          <p:nvPicPr>
            <p:cNvPr id="40" name="Picture 1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999" y="3733799"/>
              <a:ext cx="1245789" cy="1752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789" y="3733799"/>
              <a:ext cx="1268811" cy="1572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42432"/>
            <a:ext cx="1295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94832"/>
            <a:ext cx="2133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612" y="4386470"/>
            <a:ext cx="2844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32018" y="4412974"/>
            <a:ext cx="29925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4399722"/>
            <a:ext cx="2438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1" y="6072344"/>
            <a:ext cx="6324598" cy="3795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58609" y="5936974"/>
            <a:ext cx="1928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Rectangle 33"/>
          <p:cNvSpPr>
            <a:spLocks noChangeArrowheads="1"/>
          </p:cNvSpPr>
          <p:nvPr/>
        </p:nvSpPr>
        <p:spPr bwMode="auto">
          <a:xfrm>
            <a:off x="8971724" y="2912170"/>
            <a:ext cx="341906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 smtClean="0">
                <a:solidFill>
                  <a:srgbClr val="0000FF"/>
                </a:solidFill>
              </a:rPr>
              <a:t>2.</a:t>
            </a:r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hiệu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cảnh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báo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3.2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ý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nghĩa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1" y="6337832"/>
            <a:ext cx="1328530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HÌNH 3.2</a:t>
            </a:r>
            <a:endParaRPr lang="en-US" sz="2400" b="1" dirty="0"/>
          </a:p>
        </p:txBody>
      </p:sp>
      <p:sp>
        <p:nvSpPr>
          <p:cNvPr id="45" name="Rectangle 33"/>
          <p:cNvSpPr>
            <a:spLocks noChangeArrowheads="1"/>
          </p:cNvSpPr>
          <p:nvPr/>
        </p:nvSpPr>
        <p:spPr bwMode="auto">
          <a:xfrm>
            <a:off x="8945221" y="5148618"/>
            <a:ext cx="337599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 smtClean="0">
                <a:solidFill>
                  <a:srgbClr val="0000FF"/>
                </a:solidFill>
              </a:rPr>
              <a:t>3.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Tại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dùng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hiệu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cảnh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báo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thay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mô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1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24" grpId="0"/>
      <p:bldP spid="44" grpId="0"/>
      <p:bldP spid="7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101600" y="2173341"/>
            <a:ext cx="1219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FF"/>
                </a:solidFill>
              </a:rPr>
              <a:t> 2. </a:t>
            </a:r>
            <a:r>
              <a:rPr lang="en-US" sz="2800" b="1" dirty="0" err="1" smtClean="0">
                <a:solidFill>
                  <a:srgbClr val="0000FF"/>
                </a:solidFill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biệt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được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kí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hiệu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cảnh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báo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phòng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thực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hành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giúp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chúng</a:t>
            </a:r>
            <a:r>
              <a:rPr lang="en-US" sz="2800" b="1" dirty="0" smtClean="0">
                <a:solidFill>
                  <a:srgbClr val="0000FF"/>
                </a:solidFill>
              </a:rPr>
              <a:t> ta </a:t>
            </a:r>
            <a:r>
              <a:rPr lang="en-US" sz="2800" b="1" dirty="0" err="1" smtClean="0">
                <a:solidFill>
                  <a:srgbClr val="0000FF"/>
                </a:solidFill>
              </a:rPr>
              <a:t>chủ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phòng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tránh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giảm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thiểu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rủi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ro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cũng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nguy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hiểm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quá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trình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thí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nghiệm</a:t>
            </a:r>
            <a:r>
              <a:rPr lang="en-US" sz="2800" b="1" dirty="0" smtClean="0">
                <a:solidFill>
                  <a:srgbClr val="0000FF"/>
                </a:solidFill>
              </a:rPr>
              <a:t>. 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3200" y="3657600"/>
            <a:ext cx="8432800" cy="1828800"/>
            <a:chOff x="152400" y="3657600"/>
            <a:chExt cx="6324600" cy="1828800"/>
          </a:xfrm>
        </p:grpSpPr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663084"/>
              <a:ext cx="1600200" cy="1823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657600"/>
              <a:ext cx="1600200" cy="1600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663085"/>
              <a:ext cx="1524000" cy="1594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663084"/>
              <a:ext cx="1600200" cy="1823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03202" y="5257802"/>
            <a:ext cx="6206433" cy="1620979"/>
            <a:chOff x="152401" y="5257801"/>
            <a:chExt cx="4654825" cy="1620979"/>
          </a:xfrm>
        </p:grpSpPr>
        <p:pic>
          <p:nvPicPr>
            <p:cNvPr id="8203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018" y="5486398"/>
              <a:ext cx="1475208" cy="1371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4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344" y="5278579"/>
              <a:ext cx="1424855" cy="1600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5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5257801"/>
              <a:ext cx="1447800" cy="1600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8636000" y="3657601"/>
            <a:ext cx="3352801" cy="1752599"/>
            <a:chOff x="6476999" y="3733799"/>
            <a:chExt cx="2514601" cy="1752599"/>
          </a:xfrm>
        </p:grpSpPr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999" y="3733799"/>
              <a:ext cx="1245789" cy="1752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6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789" y="3733799"/>
              <a:ext cx="1268811" cy="1572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86400"/>
            <a:ext cx="1727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5334000"/>
            <a:ext cx="284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06400" y="5029198"/>
            <a:ext cx="1859392" cy="22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438401" y="5029201"/>
            <a:ext cx="1667567" cy="228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31634" y="5001492"/>
            <a:ext cx="1667567" cy="45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65234" y="5029202"/>
            <a:ext cx="1667567" cy="45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594034" y="4876801"/>
            <a:ext cx="1667567" cy="45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66400" y="4876800"/>
            <a:ext cx="1219200" cy="304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77094" y="6580912"/>
            <a:ext cx="1691748" cy="24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265793" y="6580914"/>
            <a:ext cx="1798208" cy="249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470400" y="6594769"/>
            <a:ext cx="1930400" cy="249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604000" y="6497789"/>
            <a:ext cx="1930400" cy="346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9042400" y="6096000"/>
            <a:ext cx="2336800" cy="346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77075" y="6404112"/>
            <a:ext cx="2100525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3.2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2" name="WordArt 7"/>
          <p:cNvSpPr>
            <a:spLocks noChangeArrowheads="1" noChangeShapeType="1" noTextEdit="1"/>
          </p:cNvSpPr>
          <p:nvPr/>
        </p:nvSpPr>
        <p:spPr bwMode="auto">
          <a:xfrm>
            <a:off x="0" y="59163"/>
            <a:ext cx="12182748" cy="100101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u="sng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800" u="sng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HÀNH</a:t>
            </a:r>
          </a:p>
          <a:p>
            <a:pPr algn="ctr"/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GIỚI THIỆU MỘT SỐ DỤNG CỤ 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ĐO</a:t>
            </a:r>
            <a:endParaRPr lang="en-US" sz="1800" kern="10" dirty="0" smtClean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SỬ DỤNG KÍNH LÚP VÀ KÍNH HIỂN VI QUANG HỌC</a:t>
            </a:r>
            <a:endParaRPr lang="en-US" sz="18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9665" y="1059483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79612" y="1606650"/>
            <a:ext cx="10812509" cy="646331"/>
            <a:chOff x="2884647" y="1614571"/>
            <a:chExt cx="7803209" cy="646331"/>
          </a:xfrm>
        </p:grpSpPr>
        <p:grpSp>
          <p:nvGrpSpPr>
            <p:cNvPr id="45" name="Group 44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47" name="Pentagon 46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48" name="Chevron 47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Quan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sát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kí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phòng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thực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hành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4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6" grpId="0" animBg="1"/>
      <p:bldP spid="42" grpId="0" animBg="1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145774" y="5780"/>
            <a:ext cx="12046226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/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                                        </a:t>
            </a:r>
            <a:r>
              <a:rPr lang="vi-VN" sz="28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Chất dễ cháy: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vi-VN" sz="2800" b="1" dirty="0">
                <a:cs typeface="Times New Roman" pitchFamily="18" charset="0"/>
              </a:rPr>
              <a:t>Tránh gần các nguổn lửa gây nguy hiểm cháy nổ</a:t>
            </a:r>
            <a:r>
              <a:rPr lang="en-US" sz="2800" b="1" dirty="0">
                <a:cs typeface="Times New Roman" pitchFamily="18" charset="0"/>
              </a:rPr>
              <a:t>.</a:t>
            </a:r>
          </a:p>
          <a:p>
            <a:pPr lvl="0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Chất ăn mòn: </a:t>
            </a:r>
            <a:r>
              <a:rPr lang="vi-VN" sz="2800" b="1" dirty="0">
                <a:cs typeface="Times New Roman" pitchFamily="18" charset="0"/>
              </a:rPr>
              <a:t>Không để dây ra kim loại, các vật dụng hoặc cơ thể vì có thể gây ăn mòn</a:t>
            </a:r>
            <a:r>
              <a:rPr lang="en-US" sz="2800" b="1" dirty="0">
                <a:cs typeface="Times New Roman" pitchFamily="18" charset="0"/>
              </a:rPr>
              <a:t>.</a:t>
            </a:r>
          </a:p>
          <a:p>
            <a:pPr lvl="0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Chất độc cho môi trường: </a:t>
            </a:r>
            <a:r>
              <a:rPr lang="vi-VN" sz="2800" b="1" dirty="0">
                <a:cs typeface="Times New Roman" pitchFamily="18" charset="0"/>
              </a:rPr>
              <a:t>Không thải ra môi trường nước, không khí, đất;</a:t>
            </a:r>
            <a:endParaRPr lang="en-US" sz="2800" b="1" dirty="0">
              <a:cs typeface="Times New Roman" pitchFamily="18" charset="0"/>
            </a:endParaRPr>
          </a:p>
          <a:p>
            <a:pPr lvl="0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Chất độc sinh học: </a:t>
            </a:r>
            <a:r>
              <a:rPr lang="vi-VN" sz="2800" b="1" dirty="0" smtClean="0">
                <a:cs typeface="Times New Roman" pitchFamily="18" charset="0"/>
              </a:rPr>
              <a:t> </a:t>
            </a:r>
            <a:r>
              <a:rPr lang="vi-VN" sz="2800" b="1" dirty="0">
                <a:cs typeface="Times New Roman" pitchFamily="18" charset="0"/>
              </a:rPr>
              <a:t>virus, vi khuẩn nguy hiểm sinh học, không đến g</a:t>
            </a:r>
            <a:r>
              <a:rPr lang="en-US" sz="2800" b="1" dirty="0" err="1">
                <a:cs typeface="Times New Roman" pitchFamily="18" charset="0"/>
              </a:rPr>
              <a:t>ần</a:t>
            </a:r>
            <a:r>
              <a:rPr lang="en-US" sz="2800" b="1" dirty="0">
                <a:cs typeface="Times New Roman" pitchFamily="18" charset="0"/>
              </a:rPr>
              <a:t>.</a:t>
            </a:r>
          </a:p>
          <a:p>
            <a:pPr lvl="0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Nguy hiểm về điện: </a:t>
            </a:r>
            <a:r>
              <a:rPr lang="vi-VN" sz="2800" b="1" dirty="0">
                <a:cs typeface="Times New Roman" pitchFamily="18" charset="0"/>
              </a:rPr>
              <a:t>Tránh xa vì có thể bị điện giật</a:t>
            </a:r>
            <a:r>
              <a:rPr lang="en-US" sz="2800" b="1" dirty="0">
                <a:cs typeface="Times New Roman" pitchFamily="18" charset="0"/>
              </a:rPr>
              <a:t>.</a:t>
            </a:r>
          </a:p>
          <a:p>
            <a:pPr lvl="0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Hoá chất độc hại: </a:t>
            </a:r>
            <a:r>
              <a:rPr lang="vi-VN" sz="2800" b="1" dirty="0">
                <a:cs typeface="Times New Roman" pitchFamily="18" charset="0"/>
              </a:rPr>
              <a:t>Hoá chất độc </a:t>
            </a:r>
            <a:r>
              <a:rPr lang="en-US" sz="2800" b="1" dirty="0" err="1" smtClean="0">
                <a:cs typeface="Times New Roman" pitchFamily="18" charset="0"/>
              </a:rPr>
              <a:t>cho</a:t>
            </a:r>
            <a:r>
              <a:rPr lang="vi-VN" sz="2800" b="1" dirty="0" smtClean="0">
                <a:cs typeface="Times New Roman" pitchFamily="18" charset="0"/>
              </a:rPr>
              <a:t> </a:t>
            </a:r>
            <a:r>
              <a:rPr lang="vi-VN" sz="2800" b="1" dirty="0">
                <a:cs typeface="Times New Roman" pitchFamily="18" charset="0"/>
              </a:rPr>
              <a:t>sức khoẻ, </a:t>
            </a:r>
            <a:r>
              <a:rPr lang="en-US" sz="2800" b="1" dirty="0" err="1" smtClean="0">
                <a:cs typeface="Times New Roman" pitchFamily="18" charset="0"/>
              </a:rPr>
              <a:t>chỉ</a:t>
            </a:r>
            <a:r>
              <a:rPr lang="vi-VN" sz="2800" b="1" dirty="0" smtClean="0">
                <a:cs typeface="Times New Roman" pitchFamily="18" charset="0"/>
              </a:rPr>
              <a:t> </a:t>
            </a:r>
            <a:r>
              <a:rPr lang="en-US" sz="2800" b="1" dirty="0" err="1" smtClean="0">
                <a:cs typeface="Times New Roman" pitchFamily="18" charset="0"/>
              </a:rPr>
              <a:t>dùng</a:t>
            </a:r>
            <a:r>
              <a:rPr lang="vi-VN" sz="2800" b="1" dirty="0" smtClean="0">
                <a:cs typeface="Times New Roman" pitchFamily="18" charset="0"/>
              </a:rPr>
              <a:t> </a:t>
            </a:r>
            <a:r>
              <a:rPr lang="vi-VN" sz="2800" b="1" dirty="0">
                <a:cs typeface="Times New Roman" pitchFamily="18" charset="0"/>
              </a:rPr>
              <a:t>mục đích </a:t>
            </a:r>
            <a:r>
              <a:rPr lang="vi-VN" sz="2800" b="1" dirty="0" smtClean="0">
                <a:cs typeface="Times New Roman" pitchFamily="18" charset="0"/>
              </a:rPr>
              <a:t>thí </a:t>
            </a:r>
            <a:r>
              <a:rPr lang="vi-VN" sz="2800" b="1" dirty="0">
                <a:cs typeface="Times New Roman" pitchFamily="18" charset="0"/>
              </a:rPr>
              <a:t>nghiệm</a:t>
            </a:r>
            <a:r>
              <a:rPr lang="en-US" sz="2800" b="1" dirty="0">
                <a:cs typeface="Times New Roman" pitchFamily="18" charset="0"/>
              </a:rPr>
              <a:t>.</a:t>
            </a:r>
          </a:p>
          <a:p>
            <a:pPr lvl="0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Chất phóng xạ: </a:t>
            </a:r>
            <a:r>
              <a:rPr lang="vi-VN" sz="2800" b="1" dirty="0">
                <a:cs typeface="Times New Roman" pitchFamily="18" charset="0"/>
              </a:rPr>
              <a:t>Nguồn phóng xạ gây nguy hiểm cho sức khoẻ</a:t>
            </a:r>
            <a:r>
              <a:rPr lang="en-US" sz="2800" b="1" dirty="0">
                <a:cs typeface="Times New Roman" pitchFamily="18" charset="0"/>
              </a:rPr>
              <a:t>.</a:t>
            </a:r>
          </a:p>
          <a:p>
            <a:pPr lvl="0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Cấm sử dụng nước uống: </a:t>
            </a:r>
            <a:r>
              <a:rPr lang="vi-VN" sz="2800" b="1" dirty="0">
                <a:cs typeface="Times New Roman" pitchFamily="18" charset="0"/>
              </a:rPr>
              <a:t>Nước dùng cho thí nghiệm, không phải nước uống</a:t>
            </a:r>
            <a:r>
              <a:rPr lang="en-US" sz="2800" b="1" dirty="0">
                <a:cs typeface="Times New Roman" pitchFamily="18" charset="0"/>
              </a:rPr>
              <a:t>.</a:t>
            </a:r>
          </a:p>
          <a:p>
            <a:pPr lvl="0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Cấm lửa: </a:t>
            </a:r>
            <a:r>
              <a:rPr lang="vi-VN" sz="2800" b="1" dirty="0">
                <a:cs typeface="Times New Roman" pitchFamily="18" charset="0"/>
              </a:rPr>
              <a:t>Khu vực dễ xảy ra cháy, cẩn thận với nguồn lửa</a:t>
            </a:r>
            <a:r>
              <a:rPr lang="en-US" sz="2800" b="1" dirty="0">
                <a:cs typeface="Times New Roman" pitchFamily="18" charset="0"/>
              </a:rPr>
              <a:t>.</a:t>
            </a:r>
          </a:p>
          <a:p>
            <a:pPr lvl="0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Nơi có bình chữa cháy: </a:t>
            </a:r>
            <a:r>
              <a:rPr lang="vi-VN" sz="2800" b="1" dirty="0">
                <a:cs typeface="Times New Roman" pitchFamily="18" charset="0"/>
              </a:rPr>
              <a:t>Khu vực có bình chữa cháy, lưu ý để sử dụng khi có sự cố cháy</a:t>
            </a:r>
            <a:r>
              <a:rPr lang="en-US" sz="2800" b="1" dirty="0">
                <a:cs typeface="Times New Roman" pitchFamily="18" charset="0"/>
              </a:rPr>
              <a:t>.</a:t>
            </a:r>
          </a:p>
          <a:p>
            <a:pPr lvl="0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Lối thoát hiểm:</a:t>
            </a:r>
            <a:r>
              <a:rPr lang="vi-VN" sz="2800" b="1" dirty="0">
                <a:cs typeface="Times New Roman" pitchFamily="18" charset="0"/>
              </a:rPr>
              <a:t> Chỗ thoát hiểm khi gặp sự cố hoả hoạn, cháy nổ</a:t>
            </a:r>
            <a:r>
              <a:rPr lang="vi-VN" sz="2800" b="1" dirty="0" smtClean="0">
                <a:cs typeface="Times New Roman" pitchFamily="18" charset="0"/>
              </a:rPr>
              <a:t>,...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119268" y="-28143"/>
            <a:ext cx="9296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 smtClean="0">
                <a:solidFill>
                  <a:srgbClr val="0000FF"/>
                </a:solidFill>
              </a:rPr>
              <a:t>2</a:t>
            </a:r>
            <a:r>
              <a:rPr lang="vi-VN" sz="2800" b="1" dirty="0" smtClean="0">
                <a:solidFill>
                  <a:srgbClr val="0000CC"/>
                </a:solidFill>
              </a:rPr>
              <a:t>.</a:t>
            </a:r>
            <a:r>
              <a:rPr lang="en-US" sz="2800" b="1" dirty="0" smtClean="0">
                <a:solidFill>
                  <a:srgbClr val="0000CC"/>
                </a:solidFill>
              </a:rPr>
              <a:t>Ý </a:t>
            </a:r>
            <a:r>
              <a:rPr lang="en-US" sz="2800" b="1" dirty="0" err="1" smtClean="0">
                <a:solidFill>
                  <a:srgbClr val="0000CC"/>
                </a:solidFill>
              </a:rPr>
              <a:t>nghĩa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của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mỗi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kí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hiệu</a:t>
            </a:r>
            <a:r>
              <a:rPr lang="en-US" sz="2800" b="1" dirty="0" smtClean="0">
                <a:solidFill>
                  <a:srgbClr val="0000CC"/>
                </a:solidFill>
              </a:rPr>
              <a:t>?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92764" y="6094281"/>
            <a:ext cx="9296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 smtClean="0">
                <a:solidFill>
                  <a:srgbClr val="0000FF"/>
                </a:solidFill>
              </a:rPr>
              <a:t>3.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Dùng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kí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hiệu</a:t>
            </a:r>
            <a:r>
              <a:rPr lang="en-US" sz="2800" b="1" dirty="0" smtClean="0">
                <a:solidFill>
                  <a:srgbClr val="0000CC"/>
                </a:solidFill>
              </a:rPr>
              <a:t> đ</a:t>
            </a:r>
            <a:r>
              <a:rPr lang="vi-VN" sz="2800" b="1" dirty="0" smtClean="0">
                <a:solidFill>
                  <a:srgbClr val="0000CC"/>
                </a:solidFill>
              </a:rPr>
              <a:t>ể </a:t>
            </a:r>
            <a:r>
              <a:rPr lang="vi-VN" sz="2800" b="1" dirty="0">
                <a:solidFill>
                  <a:srgbClr val="0000CC"/>
                </a:solidFill>
              </a:rPr>
              <a:t>có thể tạo sự chú ý mạnh và dễ quan sát.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92764" y="6997490"/>
            <a:ext cx="122284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 smtClean="0">
                <a:solidFill>
                  <a:srgbClr val="0000FF"/>
                </a:solidFill>
              </a:rPr>
              <a:t>3.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Tại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dùng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hiệu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cảnh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báo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thay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mô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2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150192" y="2138293"/>
            <a:ext cx="121920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</a:rPr>
              <a:t>   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kí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hiệu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báo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dạng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màu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sắc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riêng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dễ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C00000"/>
                </a:solidFill>
                <a:cs typeface="Times New Roman" pitchFamily="18" charset="0"/>
              </a:rPr>
              <a:t>.</a:t>
            </a:r>
          </a:p>
          <a:p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Kí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hiệu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cảnh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báo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cấm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tròn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viền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đỏ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nền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trắng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Kí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cs typeface="Times New Roman" pitchFamily="18" charset="0"/>
              </a:rPr>
              <a:t>hiệu</a:t>
            </a:r>
            <a:r>
              <a:rPr lang="en-US" sz="36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cs typeface="Times New Roman" pitchFamily="18" charset="0"/>
              </a:rPr>
              <a:t>báo</a:t>
            </a:r>
            <a:r>
              <a:rPr lang="en-US" sz="36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cá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khu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vực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nguy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hiểm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tam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giác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đều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viền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đen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hoặc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đỏ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,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nền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vàng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Kí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cs typeface="Times New Roman" pitchFamily="18" charset="0"/>
              </a:rPr>
              <a:t>hiệu</a:t>
            </a:r>
            <a:r>
              <a:rPr lang="en-US" sz="36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cs typeface="Times New Roman" pitchFamily="18" charset="0"/>
              </a:rPr>
              <a:t>báo</a:t>
            </a:r>
            <a:r>
              <a:rPr lang="en-US" sz="36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nguy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hại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do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hóa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chất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gây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vuông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viền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đen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nền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đỏ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6600"/>
                </a:solidFill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cs typeface="Times New Roman" pitchFamily="18" charset="0"/>
              </a:rPr>
              <a:t>Kí</a:t>
            </a:r>
            <a:r>
              <a:rPr lang="en-US" sz="36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cs typeface="Times New Roman" pitchFamily="18" charset="0"/>
              </a:rPr>
              <a:t>hiệu</a:t>
            </a:r>
            <a:r>
              <a:rPr lang="en-US" sz="36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cs typeface="Times New Roman" pitchFamily="18" charset="0"/>
              </a:rPr>
              <a:t>báo</a:t>
            </a:r>
            <a:r>
              <a:rPr lang="en-US" sz="36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dẫn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6600"/>
                </a:solidFill>
                <a:cs typeface="Times New Roman" pitchFamily="18" charset="0"/>
              </a:rPr>
              <a:t>: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nhật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nền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xanh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hoặc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itchFamily="18" charset="0"/>
              </a:rPr>
              <a:t>đỏ</a:t>
            </a:r>
            <a:r>
              <a:rPr lang="en-US" sz="36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03201" y="2249540"/>
            <a:ext cx="711201" cy="52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WordArt 7"/>
          <p:cNvSpPr>
            <a:spLocks noChangeArrowheads="1" noChangeShapeType="1" noTextEdit="1"/>
          </p:cNvSpPr>
          <p:nvPr/>
        </p:nvSpPr>
        <p:spPr bwMode="auto">
          <a:xfrm>
            <a:off x="19404" y="-13252"/>
            <a:ext cx="12182748" cy="100101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u="sng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800" u="sng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HÀNH</a:t>
            </a:r>
          </a:p>
          <a:p>
            <a:pPr algn="ctr"/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GIỚI THIỆU MỘT SỐ DỤNG CỤ 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ĐO</a:t>
            </a:r>
            <a:endParaRPr lang="en-US" sz="1800" kern="10" dirty="0" smtClean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SỬ DỤNG KÍNH LÚP VÀ KÍNH HIỂN VI QUANG HỌC</a:t>
            </a:r>
            <a:endParaRPr lang="en-US" sz="18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9665" y="100647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79612" y="1633154"/>
            <a:ext cx="10812509" cy="646331"/>
            <a:chOff x="2884647" y="1614571"/>
            <a:chExt cx="7803209" cy="646331"/>
          </a:xfrm>
        </p:grpSpPr>
        <p:grpSp>
          <p:nvGrpSpPr>
            <p:cNvPr id="39" name="Group 38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41" name="Pentagon 40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42" name="Chevron 41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Quan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sát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kí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phòng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thực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hành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374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941534"/>
              </p:ext>
            </p:extLst>
          </p:nvPr>
        </p:nvGraphicFramePr>
        <p:xfrm>
          <a:off x="304800" y="775013"/>
          <a:ext cx="5027054" cy="4754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08243"/>
                <a:gridCol w="2018811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Kí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hiệu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cảnh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báo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Hình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mòn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dộc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phóng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hiểm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Cấm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Cấm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uống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Lối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thoát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hiểm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1329982" y="67088"/>
            <a:ext cx="3688080" cy="628147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LUYỆN TẬP</a:t>
            </a:r>
            <a:endParaRPr lang="en-US" sz="3600" b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60895" y="51826"/>
            <a:ext cx="697722" cy="643409"/>
            <a:chOff x="0" y="0"/>
            <a:chExt cx="542925" cy="628650"/>
          </a:xfrm>
          <a:solidFill>
            <a:srgbClr val="FFFF66"/>
          </a:solidFill>
        </p:grpSpPr>
        <p:grpSp>
          <p:nvGrpSpPr>
            <p:cNvPr id="49" name="Group 48"/>
            <p:cNvGrpSpPr/>
            <p:nvPr/>
          </p:nvGrpSpPr>
          <p:grpSpPr>
            <a:xfrm>
              <a:off x="57150" y="76200"/>
              <a:ext cx="409576" cy="485775"/>
              <a:chOff x="11473" y="0"/>
              <a:chExt cx="493352" cy="409575"/>
            </a:xfrm>
            <a:grpFill/>
          </p:grpSpPr>
          <p:sp>
            <p:nvSpPr>
              <p:cNvPr id="51" name="Curved Right Arrow 50"/>
              <p:cNvSpPr/>
              <p:nvPr/>
            </p:nvSpPr>
            <p:spPr>
              <a:xfrm>
                <a:off x="11473" y="0"/>
                <a:ext cx="238125" cy="409575"/>
              </a:xfrm>
              <a:prstGeom prst="curvedRightArrow">
                <a:avLst/>
              </a:prstGeom>
              <a:solidFill>
                <a:srgbClr val="FFC000"/>
              </a:solidFill>
              <a:ln w="28575"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Curved Left Arrow 51"/>
              <p:cNvSpPr/>
              <p:nvPr/>
            </p:nvSpPr>
            <p:spPr>
              <a:xfrm rot="10800000" flipH="1">
                <a:off x="295275" y="0"/>
                <a:ext cx="209550" cy="390525"/>
              </a:xfrm>
              <a:prstGeom prst="curvedLeftArrow">
                <a:avLst/>
              </a:prstGeom>
              <a:solidFill>
                <a:srgbClr val="FFC000"/>
              </a:solidFill>
              <a:ln w="28575"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0" name="Oval 49"/>
            <p:cNvSpPr/>
            <p:nvPr/>
          </p:nvSpPr>
          <p:spPr>
            <a:xfrm>
              <a:off x="0" y="0"/>
              <a:ext cx="542925" cy="628650"/>
            </a:xfrm>
            <a:prstGeom prst="ellipse">
              <a:avLst/>
            </a:prstGeom>
            <a:noFill/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395763" y="1568884"/>
            <a:ext cx="137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2)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372781" y="1199552"/>
            <a:ext cx="10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3 )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3398779" y="1995470"/>
            <a:ext cx="152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 </a:t>
            </a:r>
            <a:r>
              <a:rPr lang="en-US" b="1" dirty="0" err="1" smtClean="0"/>
              <a:t>Hình</a:t>
            </a:r>
            <a:r>
              <a:rPr lang="en-US" b="1" dirty="0" smtClean="0"/>
              <a:t> 1 )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397384" y="2340529"/>
            <a:ext cx="195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11 ) 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3394882" y="2765100"/>
            <a:ext cx="147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6 )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404041" y="3173596"/>
            <a:ext cx="119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4 )</a:t>
            </a:r>
            <a:endParaRPr 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3430545" y="3542928"/>
            <a:ext cx="116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5)</a:t>
            </a:r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410636" y="3987456"/>
            <a:ext cx="118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10 )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628" y="67088"/>
            <a:ext cx="2092858" cy="176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35" y="60754"/>
            <a:ext cx="2011172" cy="176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013" y="51826"/>
            <a:ext cx="2107096" cy="177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024" y="4343536"/>
            <a:ext cx="1871663" cy="167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78" y="4211878"/>
            <a:ext cx="1722782" cy="167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21" y="4317895"/>
            <a:ext cx="1722783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431" y="2320438"/>
            <a:ext cx="1468299" cy="157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91" y="2365804"/>
            <a:ext cx="1527029" cy="130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941" y="2308836"/>
            <a:ext cx="1581978" cy="13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33" y="2320438"/>
            <a:ext cx="1541186" cy="133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9" y="5734752"/>
            <a:ext cx="2388852" cy="89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3404012" y="4365140"/>
            <a:ext cx="10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9 )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3417264" y="4775952"/>
            <a:ext cx="10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7 )</a:t>
            </a:r>
            <a:endParaRPr lang="en-US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3417264" y="5107252"/>
            <a:ext cx="10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8)</a:t>
            </a:r>
            <a:endParaRPr lang="en-US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5990053" y="1802520"/>
            <a:ext cx="10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1 )</a:t>
            </a:r>
            <a:endParaRPr lang="en-US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8170009" y="1809148"/>
            <a:ext cx="10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2 )</a:t>
            </a:r>
            <a:endParaRPr lang="en-US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10283705" y="1815776"/>
            <a:ext cx="10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3 )</a:t>
            </a:r>
            <a:endParaRPr lang="en-US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5875541" y="3657296"/>
            <a:ext cx="119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4 )</a:t>
            </a:r>
            <a:endParaRPr lang="en-US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7498913" y="3637420"/>
            <a:ext cx="119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5 )</a:t>
            </a:r>
            <a:endParaRPr lang="en-US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9042773" y="3644048"/>
            <a:ext cx="119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6 )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0599885" y="3836204"/>
            <a:ext cx="119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7 )</a:t>
            </a:r>
            <a:endParaRPr lang="en-US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2887018" y="6022213"/>
            <a:ext cx="119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8 )</a:t>
            </a:r>
            <a:endParaRPr lang="en-US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6060874" y="6055345"/>
            <a:ext cx="119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9 )</a:t>
            </a:r>
            <a:endParaRPr lang="en-US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8108310" y="6035469"/>
            <a:ext cx="119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10 )</a:t>
            </a:r>
            <a:endParaRPr lang="en-US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10407534" y="6055349"/>
            <a:ext cx="119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11 )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88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5657" y="114094"/>
            <a:ext cx="9617293" cy="2879241"/>
            <a:chOff x="133998" y="148248"/>
            <a:chExt cx="8897028" cy="3396028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644" y="152400"/>
              <a:ext cx="2057400" cy="3124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 descr="C:\Users\Administrator\Downloads\cid146060750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998" y="1182077"/>
              <a:ext cx="2057400" cy="2362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Administrator\Downloads\Accusplit-Pro-Survivor-A601X-Stopwatch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863" y="1189039"/>
              <a:ext cx="2276919" cy="2087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526" y="148248"/>
              <a:ext cx="2095500" cy="3190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4" name="Rectangle 33"/>
          <p:cNvSpPr>
            <a:spLocks noChangeArrowheads="1"/>
          </p:cNvSpPr>
          <p:nvPr/>
        </p:nvSpPr>
        <p:spPr bwMode="auto">
          <a:xfrm>
            <a:off x="269456" y="6279419"/>
            <a:ext cx="1034829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700" b="1" dirty="0">
                <a:solidFill>
                  <a:srgbClr val="0000CC"/>
                </a:solidFill>
                <a:cs typeface="Times New Roman" pitchFamily="18" charset="0"/>
              </a:rPr>
              <a:t>5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.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Em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hãy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cho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biết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dụng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cụ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trong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hình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3.3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dùng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để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làm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0000CC"/>
                </a:solidFill>
                <a:cs typeface="Times New Roman" pitchFamily="18" charset="0"/>
              </a:rPr>
              <a:t>gì</a:t>
            </a:r>
            <a:r>
              <a:rPr lang="en-US" sz="2700" b="1" dirty="0" smtClean="0">
                <a:solidFill>
                  <a:srgbClr val="0000CC"/>
                </a:solidFill>
                <a:cs typeface="Times New Roman" pitchFamily="18" charset="0"/>
              </a:rPr>
              <a:t>? </a:t>
            </a:r>
            <a:endParaRPr lang="en-US" sz="27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463919"/>
            <a:ext cx="563413" cy="41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322468" y="5356228"/>
            <a:ext cx="1149847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   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đình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thường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? 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4168" y="5813236"/>
            <a:ext cx="40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</a:rPr>
              <a:t>Nhiệt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kế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cân</a:t>
            </a:r>
            <a:r>
              <a:rPr lang="en-US" sz="2800" b="1" dirty="0" smtClean="0">
                <a:solidFill>
                  <a:srgbClr val="FF0000"/>
                </a:solidFill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</a:rPr>
              <a:t>thước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37" name="Group 36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39" name="Pentagon 38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40" name="Chevron 39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cụ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đo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4800" y="2840104"/>
            <a:ext cx="10177616" cy="2325911"/>
            <a:chOff x="304800" y="2840104"/>
            <a:chExt cx="10177616" cy="2325911"/>
          </a:xfrm>
        </p:grpSpPr>
        <p:grpSp>
          <p:nvGrpSpPr>
            <p:cNvPr id="4" name="Group 3"/>
            <p:cNvGrpSpPr/>
            <p:nvPr/>
          </p:nvGrpSpPr>
          <p:grpSpPr>
            <a:xfrm>
              <a:off x="304800" y="2840104"/>
              <a:ext cx="7421757" cy="2325911"/>
              <a:chOff x="228600" y="3657601"/>
              <a:chExt cx="6172200" cy="3200399"/>
            </a:xfrm>
          </p:grpSpPr>
          <p:pic>
            <p:nvPicPr>
              <p:cNvPr id="3086" name="Picture 14" descr="C:\Users\Administrator\Downloads\tim-hieu-thong-tin-ve-nhiet-ke-hong-ngoai-omron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657601"/>
                <a:ext cx="2514600" cy="3200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8" name="Picture 1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5550" y="3714899"/>
                <a:ext cx="1543050" cy="3066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91" name="Picture 1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1025" y="4068041"/>
                <a:ext cx="2009775" cy="26860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627" y="2898706"/>
              <a:ext cx="2408789" cy="2167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01600" y="4495801"/>
            <a:ext cx="16764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3.3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1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1" grpId="0"/>
      <p:bldP spid="5" grpId="0"/>
      <p:bldP spid="2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98112" y="32658"/>
            <a:ext cx="12002448" cy="151259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u="sng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800" u="sng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HÀNH</a:t>
            </a:r>
          </a:p>
          <a:p>
            <a:pPr algn="ctr"/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GIỚI THIỆU MỘT SỐ DỤNG CỤ ĐO</a:t>
            </a:r>
          </a:p>
          <a:p>
            <a:pPr algn="ctr"/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SỬ DỤNG KÍNH LÚP VÀ KÍNH HIỂN VI QUANG HỌC</a:t>
            </a:r>
            <a:endParaRPr lang="en-US" sz="18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058101" y="2650592"/>
            <a:ext cx="10139985" cy="1566169"/>
          </a:xfrm>
          <a:prstGeom prst="cloud">
            <a:avLst/>
          </a:prstGeom>
          <a:solidFill>
            <a:srgbClr val="D5F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11760" y="4329925"/>
            <a:ext cx="11988800" cy="2511067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4000" b="1" spc="-1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spc="-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spc="-1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dau hoi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0" y="4797661"/>
            <a:ext cx="7366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873" y="1756021"/>
            <a:ext cx="606138" cy="590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AutoShape 27"/>
          <p:cNvSpPr>
            <a:spLocks noChangeArrowheads="1"/>
          </p:cNvSpPr>
          <p:nvPr/>
        </p:nvSpPr>
        <p:spPr bwMode="gray">
          <a:xfrm>
            <a:off x="4642130" y="1845369"/>
            <a:ext cx="2708348" cy="488905"/>
          </a:xfrm>
          <a:prstGeom prst="roundRect">
            <a:avLst>
              <a:gd name="adj" fmla="val 50000"/>
            </a:avLst>
          </a:prstGeom>
          <a:solidFill>
            <a:srgbClr val="00FF00"/>
          </a:solidFill>
          <a:ln w="38100">
            <a:solidFill>
              <a:schemeClr val="accent1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dau hoi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46" y="2976588"/>
            <a:ext cx="527505" cy="70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0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57201" y="125482"/>
            <a:ext cx="10857714" cy="3343275"/>
            <a:chOff x="76200" y="85725"/>
            <a:chExt cx="8953500" cy="3343275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52400"/>
              <a:ext cx="2057400" cy="3124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 descr="C:\Users\Administrator\Downloads\cid146060750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066800"/>
              <a:ext cx="20574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Administrator\Downloads\Accusplit-Pro-Survivor-A601X-Stopwatch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863" y="1189039"/>
              <a:ext cx="2276919" cy="2087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85725"/>
              <a:ext cx="2095500" cy="3190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812947" y="3581400"/>
            <a:ext cx="10074254" cy="3048000"/>
            <a:chOff x="1131109" y="3505200"/>
            <a:chExt cx="7784291" cy="3276600"/>
          </a:xfrm>
        </p:grpSpPr>
        <p:pic>
          <p:nvPicPr>
            <p:cNvPr id="3092" name="Picture 20" descr="C:\Users\Administrator\Downloads\78ccdbe3a2f9f9955a74045b149063de_tn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3733800"/>
              <a:ext cx="3048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C:\Users\Administrator\Downloads\tim-hieu-thong-tin-ve-nhiet-ke-hong-ngoai-omron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32878">
              <a:off x="1131109" y="3527822"/>
              <a:ext cx="2514600" cy="3200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750" y="3505200"/>
              <a:ext cx="1543050" cy="327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1" name="Picture 1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0825" y="4068041"/>
              <a:ext cx="2314575" cy="268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936476" y="2971800"/>
            <a:ext cx="1696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</a:rPr>
              <a:t>Thước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cuộn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19816" y="2983468"/>
            <a:ext cx="22617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</a:rPr>
              <a:t>Đồng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hồ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bấm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giây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75440" y="2907269"/>
            <a:ext cx="113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</a:rPr>
              <a:t>Lực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kế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160000" y="2819400"/>
            <a:ext cx="172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</a:rPr>
              <a:t>Nhiệt</a:t>
            </a:r>
            <a:r>
              <a:rPr lang="en-US" sz="2000" b="1" dirty="0" smtClean="0">
                <a:solidFill>
                  <a:srgbClr val="0000CC"/>
                </a:solidFill>
              </a:rPr>
              <a:t>  </a:t>
            </a:r>
            <a:r>
              <a:rPr lang="en-US" sz="2000" b="1" dirty="0" err="1" smtClean="0">
                <a:solidFill>
                  <a:srgbClr val="0000CC"/>
                </a:solidFill>
              </a:rPr>
              <a:t>kế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46565" y="6488668"/>
            <a:ext cx="2422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</a:rPr>
              <a:t>Nhiệt</a:t>
            </a:r>
            <a:r>
              <a:rPr lang="en-US" sz="2000" b="1" dirty="0" smtClean="0">
                <a:solidFill>
                  <a:srgbClr val="0000CC"/>
                </a:solidFill>
              </a:rPr>
              <a:t>  </a:t>
            </a:r>
            <a:r>
              <a:rPr lang="en-US" sz="2000" b="1" dirty="0" err="1" smtClean="0">
                <a:solidFill>
                  <a:srgbClr val="0000CC"/>
                </a:solidFill>
              </a:rPr>
              <a:t>kế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điện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tử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11202" y="6505916"/>
            <a:ext cx="17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</a:rPr>
              <a:t>Ống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đong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46402" y="6450496"/>
            <a:ext cx="179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pipette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989602" y="6526696"/>
            <a:ext cx="1795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CC"/>
                </a:solidFill>
              </a:rPr>
              <a:t>Cốc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đong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600" y="4975622"/>
            <a:ext cx="2438400" cy="95410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3.3. </a:t>
            </a:r>
            <a:r>
              <a:rPr lang="en-US" sz="2800" b="1" dirty="0" err="1" smtClean="0">
                <a:solidFill>
                  <a:srgbClr val="0000CC"/>
                </a:solidFill>
              </a:rPr>
              <a:t>Một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cụ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đo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84" y="1126432"/>
            <a:ext cx="1387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độ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dài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60805" y="1126432"/>
            <a:ext cx="1694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thời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gian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17565" y="87868"/>
            <a:ext cx="12280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Lực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652000" y="87868"/>
            <a:ext cx="2142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Đo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nhiệt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độ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78400" y="5345668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Đo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thể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tích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753600" y="4343400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Đo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thể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tích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32765" y="5345668"/>
            <a:ext cx="214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Đo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nhiệt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-29602" y="-53685"/>
            <a:ext cx="7132768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52" name="Group 51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54" name="Pentagon 53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55" name="Chevron 54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3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cụ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đo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95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2" grpId="0" animBg="1"/>
      <p:bldP spid="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159026" y="702960"/>
            <a:ext cx="1204622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sz="3600" b="1" dirty="0" smtClean="0">
                <a:solidFill>
                  <a:srgbClr val="FF0000"/>
                </a:solidFill>
              </a:rPr>
              <a:t>-</a:t>
            </a:r>
            <a:r>
              <a:rPr lang="vi-VN" sz="3600" b="1" dirty="0">
                <a:solidFill>
                  <a:srgbClr val="FF0000"/>
                </a:solidFill>
              </a:rPr>
              <a:t>Thước cuộn</a:t>
            </a:r>
            <a:r>
              <a:rPr lang="vi-VN" sz="3600" b="1" dirty="0" smtClean="0">
                <a:solidFill>
                  <a:srgbClr val="FF0000"/>
                </a:solidFill>
              </a:rPr>
              <a:t>:</a:t>
            </a:r>
            <a:endParaRPr lang="en-US" sz="3600" b="1" dirty="0"/>
          </a:p>
          <a:p>
            <a:pPr lvl="0"/>
            <a:r>
              <a:rPr lang="en-US" sz="3600" b="1" dirty="0" smtClean="0">
                <a:solidFill>
                  <a:srgbClr val="FF0000"/>
                </a:solidFill>
              </a:rPr>
              <a:t>- </a:t>
            </a:r>
            <a:r>
              <a:rPr lang="vi-VN" sz="3600" b="1" dirty="0" smtClean="0">
                <a:solidFill>
                  <a:srgbClr val="FF0000"/>
                </a:solidFill>
              </a:rPr>
              <a:t>Đồng </a:t>
            </a:r>
            <a:r>
              <a:rPr lang="vi-VN" sz="3600" b="1" dirty="0">
                <a:solidFill>
                  <a:srgbClr val="FF0000"/>
                </a:solidFill>
              </a:rPr>
              <a:t>hồ bấm giây:</a:t>
            </a:r>
            <a:r>
              <a:rPr lang="vi-VN" sz="3600" b="1" dirty="0"/>
              <a:t> </a:t>
            </a:r>
            <a:endParaRPr lang="en-US" sz="3600" b="1" dirty="0"/>
          </a:p>
          <a:p>
            <a:pPr lvl="0"/>
            <a:r>
              <a:rPr lang="en-US" sz="3600" b="1" dirty="0" smtClean="0">
                <a:solidFill>
                  <a:srgbClr val="FF0000"/>
                </a:solidFill>
              </a:rPr>
              <a:t>- </a:t>
            </a:r>
            <a:r>
              <a:rPr lang="vi-VN" sz="3600" b="1" dirty="0" smtClean="0">
                <a:solidFill>
                  <a:srgbClr val="FF0000"/>
                </a:solidFill>
              </a:rPr>
              <a:t>Lực </a:t>
            </a:r>
            <a:r>
              <a:rPr lang="vi-VN" sz="3600" b="1" dirty="0">
                <a:solidFill>
                  <a:srgbClr val="FF0000"/>
                </a:solidFill>
              </a:rPr>
              <a:t>kế: </a:t>
            </a:r>
            <a:endParaRPr lang="en-US" sz="3600" b="1" dirty="0"/>
          </a:p>
          <a:p>
            <a:pPr lvl="0"/>
            <a:r>
              <a:rPr lang="en-US" sz="3600" b="1" dirty="0" smtClean="0">
                <a:solidFill>
                  <a:srgbClr val="FF0000"/>
                </a:solidFill>
              </a:rPr>
              <a:t>- </a:t>
            </a:r>
            <a:r>
              <a:rPr lang="vi-VN" sz="3600" b="1" dirty="0" smtClean="0">
                <a:solidFill>
                  <a:srgbClr val="FF0000"/>
                </a:solidFill>
              </a:rPr>
              <a:t>Nhiệt </a:t>
            </a:r>
            <a:r>
              <a:rPr lang="vi-VN" sz="3600" b="1" dirty="0">
                <a:solidFill>
                  <a:srgbClr val="FF0000"/>
                </a:solidFill>
              </a:rPr>
              <a:t>kế: </a:t>
            </a:r>
            <a:endParaRPr lang="en-US" sz="3600" b="1" dirty="0"/>
          </a:p>
          <a:p>
            <a:pPr lvl="0"/>
            <a:r>
              <a:rPr lang="en-US" sz="3600" b="1" dirty="0" smtClean="0">
                <a:solidFill>
                  <a:srgbClr val="FF0000"/>
                </a:solidFill>
              </a:rPr>
              <a:t>- </a:t>
            </a:r>
            <a:r>
              <a:rPr lang="vi-VN" sz="3600" b="1" dirty="0" smtClean="0">
                <a:solidFill>
                  <a:srgbClr val="FF0000"/>
                </a:solidFill>
              </a:rPr>
              <a:t>Bình </a:t>
            </a:r>
            <a:r>
              <a:rPr lang="vi-VN" sz="3600" b="1" dirty="0">
                <a:solidFill>
                  <a:srgbClr val="FF0000"/>
                </a:solidFill>
              </a:rPr>
              <a:t>chia độ (ống đong</a:t>
            </a:r>
            <a:r>
              <a:rPr lang="vi-VN" sz="3600" b="1" dirty="0" smtClean="0">
                <a:solidFill>
                  <a:srgbClr val="FF0000"/>
                </a:solidFill>
              </a:rPr>
              <a:t>)</a:t>
            </a:r>
            <a:r>
              <a:rPr lang="en-US" sz="3600" b="1" dirty="0" smtClean="0">
                <a:solidFill>
                  <a:srgbClr val="FF0000"/>
                </a:solidFill>
              </a:rPr>
              <a:t>,</a:t>
            </a:r>
            <a:r>
              <a:rPr lang="vi-VN" sz="3600" b="1" dirty="0" smtClean="0">
                <a:solidFill>
                  <a:srgbClr val="FF0000"/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cốc chia độ: </a:t>
            </a:r>
            <a:endParaRPr lang="en-US" sz="3600" b="1" dirty="0"/>
          </a:p>
          <a:p>
            <a:pPr lvl="0"/>
            <a:r>
              <a:rPr lang="en-US" sz="3600" b="1" dirty="0" smtClean="0">
                <a:solidFill>
                  <a:srgbClr val="FF0000"/>
                </a:solidFill>
              </a:rPr>
              <a:t>- </a:t>
            </a:r>
            <a:r>
              <a:rPr lang="vi-VN" sz="3600" b="1" dirty="0" smtClean="0">
                <a:solidFill>
                  <a:srgbClr val="FF0000"/>
                </a:solidFill>
              </a:rPr>
              <a:t>Cân </a:t>
            </a:r>
            <a:r>
              <a:rPr lang="vi-VN" sz="3600" b="1" dirty="0">
                <a:solidFill>
                  <a:srgbClr val="FF0000"/>
                </a:solidFill>
              </a:rPr>
              <a:t>đồng hổ và cân điện tử: </a:t>
            </a:r>
            <a:endParaRPr lang="en-US" sz="3600" b="1" dirty="0" smtClean="0"/>
          </a:p>
          <a:p>
            <a:pPr lvl="0"/>
            <a:r>
              <a:rPr lang="en-US" sz="3600" b="1" dirty="0" smtClean="0">
                <a:solidFill>
                  <a:srgbClr val="FF0000"/>
                </a:solidFill>
              </a:rPr>
              <a:t>- </a:t>
            </a:r>
            <a:r>
              <a:rPr lang="vi-VN" sz="3600" b="1" dirty="0" smtClean="0">
                <a:solidFill>
                  <a:srgbClr val="FF0000"/>
                </a:solidFill>
              </a:rPr>
              <a:t>Pipette: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119268" y="47095"/>
            <a:ext cx="929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b="1" dirty="0">
                <a:solidFill>
                  <a:srgbClr val="0000FF"/>
                </a:solidFill>
              </a:rPr>
              <a:t>5</a:t>
            </a:r>
            <a:r>
              <a:rPr lang="vi-VN" sz="3200" b="1" dirty="0" smtClean="0">
                <a:solidFill>
                  <a:srgbClr val="0000CC"/>
                </a:solidFill>
              </a:rPr>
              <a:t>.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Dụng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cụ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hình</a:t>
            </a:r>
            <a:r>
              <a:rPr lang="en-US" sz="3200" b="1" dirty="0" smtClean="0">
                <a:solidFill>
                  <a:srgbClr val="0000CC"/>
                </a:solidFill>
              </a:rPr>
              <a:t> 3.3 </a:t>
            </a:r>
            <a:r>
              <a:rPr lang="en-US" sz="3200" b="1" dirty="0" err="1" smtClean="0">
                <a:solidFill>
                  <a:srgbClr val="0000CC"/>
                </a:solidFill>
              </a:rPr>
              <a:t>dùng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để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làm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gì</a:t>
            </a:r>
            <a:r>
              <a:rPr lang="en-US" sz="3200" b="1" dirty="0" smtClean="0">
                <a:solidFill>
                  <a:srgbClr val="0000CC"/>
                </a:solidFill>
              </a:rPr>
              <a:t>?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10" name="Rectangle 33"/>
          <p:cNvSpPr>
            <a:spLocks noChangeArrowheads="1"/>
          </p:cNvSpPr>
          <p:nvPr/>
        </p:nvSpPr>
        <p:spPr bwMode="auto">
          <a:xfrm>
            <a:off x="242952" y="5353036"/>
            <a:ext cx="99479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6.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bày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cốc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chia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ống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đong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? </a:t>
            </a:r>
            <a:endParaRPr lang="en-US" sz="3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2051852" y="4057987"/>
            <a:ext cx="99479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/>
            <a:r>
              <a:rPr lang="vi-VN" sz="3600" b="1" dirty="0" smtClean="0"/>
              <a:t>Chuyển </a:t>
            </a:r>
            <a:r>
              <a:rPr lang="vi-VN" sz="3600" b="1" dirty="0"/>
              <a:t>chất lỏng </a:t>
            </a:r>
            <a:r>
              <a:rPr lang="en-US" sz="3600" b="1" dirty="0" err="1"/>
              <a:t>với</a:t>
            </a:r>
            <a:r>
              <a:rPr lang="vi-VN" sz="3600" b="1" dirty="0"/>
              <a:t> thể tích xác định từ vật chứa này sang vật chứa khác.</a:t>
            </a:r>
            <a:endParaRPr lang="en-US" sz="3600" b="1" dirty="0"/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3034795" y="675900"/>
            <a:ext cx="30899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b="1" dirty="0" err="1" smtClean="0">
                <a:cs typeface="Times New Roman" pitchFamily="18" charset="0"/>
              </a:rPr>
              <a:t>Đo</a:t>
            </a:r>
            <a:r>
              <a:rPr lang="en-US" sz="3600" b="1" dirty="0" smtClean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chiều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 smtClean="0">
                <a:cs typeface="Times New Roman" pitchFamily="18" charset="0"/>
              </a:rPr>
              <a:t>dài</a:t>
            </a:r>
            <a:r>
              <a:rPr lang="en-US" sz="3600" b="1" dirty="0" smtClean="0">
                <a:cs typeface="Times New Roman" pitchFamily="18" charset="0"/>
              </a:rPr>
              <a:t>.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4300363" y="1265616"/>
            <a:ext cx="30899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b="1" dirty="0" err="1" smtClean="0">
                <a:cs typeface="Times New Roman" pitchFamily="18" charset="0"/>
              </a:rPr>
              <a:t>Đo</a:t>
            </a:r>
            <a:r>
              <a:rPr lang="en-US" sz="3600" b="1" dirty="0" smtClean="0">
                <a:cs typeface="Times New Roman" pitchFamily="18" charset="0"/>
              </a:rPr>
              <a:t> </a:t>
            </a:r>
            <a:r>
              <a:rPr lang="en-US" sz="3600" b="1" dirty="0" err="1" smtClean="0">
                <a:cs typeface="Times New Roman" pitchFamily="18" charset="0"/>
              </a:rPr>
              <a:t>thời</a:t>
            </a:r>
            <a:r>
              <a:rPr lang="en-US" sz="3600" b="1" dirty="0" smtClean="0">
                <a:cs typeface="Times New Roman" pitchFamily="18" charset="0"/>
              </a:rPr>
              <a:t> </a:t>
            </a:r>
            <a:r>
              <a:rPr lang="en-US" sz="3600" b="1" dirty="0" err="1" smtClean="0">
                <a:cs typeface="Times New Roman" pitchFamily="18" charset="0"/>
              </a:rPr>
              <a:t>gian</a:t>
            </a:r>
            <a:r>
              <a:rPr lang="en-US" sz="3600" b="1" dirty="0" smtClean="0">
                <a:cs typeface="Times New Roman" pitchFamily="18" charset="0"/>
              </a:rPr>
              <a:t>.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20" name="Rectangle 33"/>
          <p:cNvSpPr>
            <a:spLocks noChangeArrowheads="1"/>
          </p:cNvSpPr>
          <p:nvPr/>
        </p:nvSpPr>
        <p:spPr bwMode="auto">
          <a:xfrm>
            <a:off x="2093907" y="1815576"/>
            <a:ext cx="30899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b="1" dirty="0" err="1" smtClean="0">
                <a:cs typeface="Times New Roman" pitchFamily="18" charset="0"/>
              </a:rPr>
              <a:t>Đo</a:t>
            </a:r>
            <a:r>
              <a:rPr lang="en-US" sz="3600" b="1" dirty="0" smtClean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lực</a:t>
            </a:r>
            <a:r>
              <a:rPr lang="en-US" sz="3600" b="1" dirty="0" smtClean="0">
                <a:cs typeface="Times New Roman" pitchFamily="18" charset="0"/>
              </a:rPr>
              <a:t>.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6113671" y="3466958"/>
            <a:ext cx="30899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b="1" dirty="0" err="1" smtClean="0">
                <a:cs typeface="Times New Roman" pitchFamily="18" charset="0"/>
              </a:rPr>
              <a:t>Đo</a:t>
            </a:r>
            <a:r>
              <a:rPr lang="en-US" sz="3600" b="1" dirty="0" smtClean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khối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lượng</a:t>
            </a:r>
            <a:r>
              <a:rPr lang="en-US" sz="3600" b="1" dirty="0" smtClean="0">
                <a:cs typeface="Times New Roman" pitchFamily="18" charset="0"/>
              </a:rPr>
              <a:t>.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7745887" y="2908868"/>
            <a:ext cx="48899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b="1" dirty="0" err="1" smtClean="0">
                <a:cs typeface="Times New Roman" pitchFamily="18" charset="0"/>
              </a:rPr>
              <a:t>Đo</a:t>
            </a:r>
            <a:r>
              <a:rPr lang="en-US" sz="3600" b="1" dirty="0" smtClean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thể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tích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chất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lỏng</a:t>
            </a:r>
            <a:r>
              <a:rPr lang="en-US" sz="3600" b="1" dirty="0" smtClean="0">
                <a:cs typeface="Times New Roman" pitchFamily="18" charset="0"/>
              </a:rPr>
              <a:t>.</a:t>
            </a:r>
            <a:endParaRPr lang="en-US" sz="3600" b="1" dirty="0">
              <a:cs typeface="Times New Roman" pitchFamily="18" charset="0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2431835" y="2365536"/>
            <a:ext cx="30899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600" b="1" dirty="0" err="1" smtClean="0">
                <a:cs typeface="Times New Roman" pitchFamily="18" charset="0"/>
              </a:rPr>
              <a:t>Đo</a:t>
            </a:r>
            <a:r>
              <a:rPr lang="en-US" sz="3600" b="1" dirty="0" smtClean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nhiệt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độ</a:t>
            </a:r>
            <a:r>
              <a:rPr lang="en-US" sz="3600" b="1" dirty="0" smtClean="0">
                <a:cs typeface="Times New Roman" pitchFamily="18" charset="0"/>
              </a:rPr>
              <a:t>.</a:t>
            </a:r>
            <a:endParaRPr lang="en-US" sz="3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4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101600" y="1206043"/>
            <a:ext cx="1188863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6.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đo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tích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lỏng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cốc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chia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: </a:t>
            </a: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Ước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tích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lỏng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cốc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chia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tích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Đặt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cốc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chia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đứng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lỏng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cốc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 </a:t>
            </a: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Đặt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mắt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nhìn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ngang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mức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lỏng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cốc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ghi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vạch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chia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gần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mức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lỏng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cốc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chia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04002" y="4038600"/>
            <a:ext cx="5154410" cy="2563090"/>
            <a:chOff x="4953000" y="4218710"/>
            <a:chExt cx="4222471" cy="2563090"/>
          </a:xfrm>
        </p:grpSpPr>
        <p:grpSp>
          <p:nvGrpSpPr>
            <p:cNvPr id="2" name="Group 1"/>
            <p:cNvGrpSpPr/>
            <p:nvPr/>
          </p:nvGrpSpPr>
          <p:grpSpPr>
            <a:xfrm>
              <a:off x="4953000" y="4395787"/>
              <a:ext cx="2624138" cy="2386013"/>
              <a:chOff x="5272087" y="4395787"/>
              <a:chExt cx="2624138" cy="2386013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2087" y="4395787"/>
                <a:ext cx="2119313" cy="2386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9000" y="5067300"/>
                <a:ext cx="657225" cy="647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2312" y="4218710"/>
              <a:ext cx="2103159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4" name="Straight Connector 3"/>
          <p:cNvCxnSpPr/>
          <p:nvPr/>
        </p:nvCxnSpPr>
        <p:spPr>
          <a:xfrm flipH="1" flipV="1">
            <a:off x="9005031" y="5118510"/>
            <a:ext cx="659670" cy="2724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8229600" y="6198604"/>
            <a:ext cx="4165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            </a:t>
            </a:r>
            <a:r>
              <a:rPr lang="en-US" sz="2000" b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 3.4. </a:t>
            </a:r>
            <a:r>
              <a:rPr lang="en-US" sz="2000" b="1" dirty="0" err="1" smtClean="0">
                <a:solidFill>
                  <a:srgbClr val="0000CC"/>
                </a:solidFill>
                <a:cs typeface="Times New Roman" pitchFamily="18" charset="0"/>
              </a:rPr>
              <a:t>cách</a:t>
            </a:r>
            <a:r>
              <a:rPr lang="en-US" sz="20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cs typeface="Times New Roman" pitchFamily="18" charset="0"/>
              </a:rPr>
              <a:t>đặt</a:t>
            </a:r>
            <a:r>
              <a:rPr lang="en-US" sz="20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</a:p>
          <a:p>
            <a:r>
              <a:rPr lang="en-US" sz="2000" b="1" dirty="0" err="1" smtClean="0">
                <a:solidFill>
                  <a:srgbClr val="0000CC"/>
                </a:solidFill>
                <a:cs typeface="Times New Roman" pitchFamily="18" charset="0"/>
              </a:rPr>
              <a:t>mắt</a:t>
            </a:r>
            <a:r>
              <a:rPr lang="en-US" sz="20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cs typeface="Times New Roman" pitchFamily="18" charset="0"/>
              </a:rPr>
              <a:t>thể</a:t>
            </a:r>
            <a:r>
              <a:rPr lang="en-US" sz="20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cs typeface="Times New Roman" pitchFamily="18" charset="0"/>
              </a:rPr>
              <a:t>tích</a:t>
            </a:r>
            <a:r>
              <a:rPr lang="en-US" sz="20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cs typeface="Times New Roman" pitchFamily="18" charset="0"/>
              </a:rPr>
              <a:t>chất</a:t>
            </a:r>
            <a:r>
              <a:rPr lang="en-US" sz="20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cs typeface="Times New Roman" pitchFamily="18" charset="0"/>
              </a:rPr>
              <a:t>lỏng</a:t>
            </a:r>
            <a:r>
              <a:rPr lang="en-US" sz="20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endParaRPr lang="en-US" sz="20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86276"/>
            <a:ext cx="24130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991">
            <a:off x="3610035" y="4461721"/>
            <a:ext cx="2166107" cy="144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599" y="5092006"/>
            <a:ext cx="3711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6600"/>
                </a:solidFill>
              </a:rPr>
              <a:t>Cách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dùng</a:t>
            </a:r>
            <a:r>
              <a:rPr lang="en-US" sz="2800" b="1" dirty="0" smtClean="0">
                <a:solidFill>
                  <a:srgbClr val="006600"/>
                </a:solidFill>
              </a:rPr>
              <a:t> pipette </a:t>
            </a:r>
            <a:r>
              <a:rPr lang="en-US" sz="2800" b="1" dirty="0" err="1" smtClean="0">
                <a:solidFill>
                  <a:srgbClr val="006600"/>
                </a:solidFill>
              </a:rPr>
              <a:t>trong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phòng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thí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nghiệm</a:t>
            </a:r>
            <a:endParaRPr lang="en-US" sz="2800" b="1" dirty="0">
              <a:solidFill>
                <a:srgbClr val="006600"/>
              </a:solidFill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23" name="Group 22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25" name="Pentagon 24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26" name="Chevron 25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cụ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đo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23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6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5008"/>
            <a:ext cx="2424448" cy="55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3"/>
          <p:cNvSpPr>
            <a:spLocks noChangeArrowheads="1"/>
          </p:cNvSpPr>
          <p:nvPr/>
        </p:nvSpPr>
        <p:spPr bwMode="auto">
          <a:xfrm>
            <a:off x="101600" y="1826949"/>
            <a:ext cx="120904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Loại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pipette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giản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thường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phòng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pipette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nhỏ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giọt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:</a:t>
            </a:r>
          </a:p>
          <a:p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Bóp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trước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lực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nhỏ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cao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su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hoặc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nhựa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Nhúng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chất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lỏng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hút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đó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thả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tay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hút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chất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lỏng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Bóp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nhẹ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thả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từng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giọt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giọt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</a:rPr>
              <a:t>khoảng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50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l, 20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giọt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sẽ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là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1 ml)</a:t>
            </a:r>
          </a:p>
          <a:p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  <a:sym typeface="Symbol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itchFamily="18" charset="0"/>
                <a:sym typeface="Symbol"/>
              </a:rPr>
              <a:t>Chú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  <a:sym typeface="Symbol"/>
              </a:rPr>
              <a:t> ý: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luôn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giữ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pipette ở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vị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trí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thẳng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đứng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.</a:t>
            </a:r>
            <a:endParaRPr lang="en-US" sz="3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14" name="Group 13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16" name="Pentagon 15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17" name="Chevron 16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cụ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đo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83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257867" y="4480427"/>
            <a:ext cx="4009333" cy="21698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7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   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Hoàn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thiện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quy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trình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đo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cách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sắp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xếp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lại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thứ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tự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nội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dung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các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bước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trong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bảng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sau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cho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phù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rgbClr val="C00000"/>
                </a:solidFill>
                <a:cs typeface="Times New Roman" pitchFamily="18" charset="0"/>
              </a:rPr>
              <a:t>hợp</a:t>
            </a:r>
            <a:r>
              <a:rPr lang="en-US" sz="2700" b="1" dirty="0" smtClean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7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228601" y="1119187"/>
            <a:ext cx="11963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0000CC"/>
                </a:solidFill>
              </a:rPr>
              <a:t>kích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thước</a:t>
            </a:r>
            <a:r>
              <a:rPr lang="en-US" sz="2800" b="1" dirty="0">
                <a:solidFill>
                  <a:srgbClr val="0000CC"/>
                </a:solidFill>
              </a:rPr>
              <a:t>, </a:t>
            </a:r>
            <a:r>
              <a:rPr lang="en-US" sz="2800" b="1" dirty="0" err="1">
                <a:solidFill>
                  <a:srgbClr val="0000CC"/>
                </a:solidFill>
              </a:rPr>
              <a:t>thể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tích</a:t>
            </a:r>
            <a:r>
              <a:rPr lang="en-US" sz="2800" b="1" dirty="0">
                <a:solidFill>
                  <a:srgbClr val="0000CC"/>
                </a:solidFill>
              </a:rPr>
              <a:t>, </a:t>
            </a:r>
            <a:r>
              <a:rPr lang="en-US" sz="2800" b="1" dirty="0" err="1">
                <a:solidFill>
                  <a:srgbClr val="0000CC"/>
                </a:solidFill>
              </a:rPr>
              <a:t>khối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lượng</a:t>
            </a:r>
            <a:r>
              <a:rPr lang="en-US" sz="2800" b="1" dirty="0">
                <a:solidFill>
                  <a:srgbClr val="0000CC"/>
                </a:solidFill>
              </a:rPr>
              <a:t>, </a:t>
            </a:r>
            <a:r>
              <a:rPr lang="en-US" sz="2800" b="1" dirty="0" err="1">
                <a:solidFill>
                  <a:srgbClr val="0000CC"/>
                </a:solidFill>
              </a:rPr>
              <a:t>nhiệt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độ</a:t>
            </a:r>
            <a:r>
              <a:rPr lang="en-US" sz="2800" b="1" dirty="0">
                <a:solidFill>
                  <a:srgbClr val="0000CC"/>
                </a:solidFill>
              </a:rPr>
              <a:t>, …</a:t>
            </a:r>
            <a:r>
              <a:rPr lang="en-US" sz="2800" b="1" dirty="0" err="1">
                <a:solidFill>
                  <a:srgbClr val="0000CC"/>
                </a:solidFill>
              </a:rPr>
              <a:t>đó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các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đại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lượng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vật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lí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của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một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vật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thể</a:t>
            </a:r>
            <a:r>
              <a:rPr lang="en-US" sz="2800" b="1" dirty="0">
                <a:solidFill>
                  <a:srgbClr val="0000CC"/>
                </a:solidFill>
              </a:rPr>
              <a:t>, </a:t>
            </a:r>
            <a:r>
              <a:rPr lang="en-US" sz="2800" b="1" dirty="0" err="1">
                <a:solidFill>
                  <a:srgbClr val="0000CC"/>
                </a:solidFill>
              </a:rPr>
              <a:t>dụng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cụ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dùng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để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các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đại</a:t>
            </a:r>
            <a:r>
              <a:rPr lang="en-US" sz="2800" b="1" dirty="0">
                <a:solidFill>
                  <a:srgbClr val="0000CC"/>
                </a:solidFill>
              </a:rPr>
              <a:t>  </a:t>
            </a:r>
            <a:r>
              <a:rPr lang="en-US" sz="2800" b="1" dirty="0" err="1">
                <a:solidFill>
                  <a:srgbClr val="0000CC"/>
                </a:solidFill>
              </a:rPr>
              <a:t>lượng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đó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gọi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dụng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cụ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đo</a:t>
            </a:r>
            <a:r>
              <a:rPr lang="en-US" sz="2800" b="1" dirty="0">
                <a:solidFill>
                  <a:srgbClr val="0000CC"/>
                </a:solidFill>
              </a:rPr>
              <a:t>. </a:t>
            </a:r>
            <a:r>
              <a:rPr lang="en-US" sz="2800" b="1" dirty="0" err="1">
                <a:solidFill>
                  <a:srgbClr val="0000CC"/>
                </a:solidFill>
              </a:rPr>
              <a:t>Khi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sử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dụng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dụng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cụ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cần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chọn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dụng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cụ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có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giới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hạn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đo</a:t>
            </a:r>
            <a:r>
              <a:rPr lang="en-US" sz="2800" b="1" dirty="0">
                <a:solidFill>
                  <a:srgbClr val="0000CC"/>
                </a:solidFill>
              </a:rPr>
              <a:t> (GHĐ - </a:t>
            </a:r>
            <a:r>
              <a:rPr lang="en-US" sz="2800" b="1" dirty="0" err="1">
                <a:solidFill>
                  <a:srgbClr val="0000CC"/>
                </a:solidFill>
              </a:rPr>
              <a:t>Giá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trị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lớn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nhất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ghi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trên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vạch</a:t>
            </a:r>
            <a:r>
              <a:rPr lang="en-US" sz="2800" b="1" dirty="0">
                <a:solidFill>
                  <a:srgbClr val="0000CC"/>
                </a:solidFill>
              </a:rPr>
              <a:t> chia </a:t>
            </a:r>
            <a:r>
              <a:rPr lang="en-US" sz="2800" b="1" dirty="0" err="1">
                <a:solidFill>
                  <a:srgbClr val="0000CC"/>
                </a:solidFill>
              </a:rPr>
              <a:t>của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dụng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cụ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đo</a:t>
            </a:r>
            <a:r>
              <a:rPr lang="en-US" sz="2800" b="1" dirty="0" smtClean="0">
                <a:solidFill>
                  <a:srgbClr val="0000CC"/>
                </a:solidFill>
              </a:rPr>
              <a:t>) </a:t>
            </a:r>
            <a:r>
              <a:rPr lang="en-US" sz="2800" b="1" dirty="0" err="1" smtClean="0">
                <a:solidFill>
                  <a:srgbClr val="0000CC"/>
                </a:solidFill>
              </a:rPr>
              <a:t>phù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hợp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với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vật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cần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đo</a:t>
            </a:r>
            <a:r>
              <a:rPr lang="en-US" sz="2800" b="1" dirty="0">
                <a:solidFill>
                  <a:srgbClr val="0000CC"/>
                </a:solidFill>
              </a:rPr>
              <a:t>, </a:t>
            </a:r>
            <a:r>
              <a:rPr lang="en-US" sz="2800" b="1" dirty="0" err="1">
                <a:solidFill>
                  <a:srgbClr val="0000CC"/>
                </a:solidFill>
              </a:rPr>
              <a:t>đồng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thời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phải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tuân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thủ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quy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tắc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của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dụng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cụ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đó</a:t>
            </a:r>
            <a:r>
              <a:rPr lang="en-US" sz="2800" b="1" dirty="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64731" y="1018506"/>
            <a:ext cx="711201" cy="52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203200" y="3429001"/>
            <a:ext cx="12395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err="1" smtClean="0">
                <a:solidFill>
                  <a:srgbClr val="0000CC"/>
                </a:solidFill>
              </a:rPr>
              <a:t>Em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hãy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thực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hành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khối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lượng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thể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tích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hòn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đá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bằng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cách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sử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dụng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cân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cốc</a:t>
            </a:r>
            <a:r>
              <a:rPr lang="en-US" sz="2800" b="1" dirty="0">
                <a:solidFill>
                  <a:srgbClr val="0000CC"/>
                </a:solidFill>
              </a:rPr>
              <a:t> chia </a:t>
            </a:r>
            <a:r>
              <a:rPr lang="en-US" sz="2800" b="1" dirty="0" err="1">
                <a:solidFill>
                  <a:srgbClr val="0000CC"/>
                </a:solidFill>
              </a:rPr>
              <a:t>độ</a:t>
            </a:r>
            <a:r>
              <a:rPr lang="en-US" sz="2800" b="1" dirty="0" smtClean="0">
                <a:solidFill>
                  <a:srgbClr val="0000CC"/>
                </a:solidFill>
              </a:rPr>
              <a:t>.</a:t>
            </a:r>
            <a:endParaRPr lang="en-US" sz="2800" b="1" dirty="0">
              <a:solidFill>
                <a:srgbClr val="0000CC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76931" y="4500562"/>
            <a:ext cx="3798123" cy="2357438"/>
            <a:chOff x="35201" y="4500562"/>
            <a:chExt cx="2936599" cy="2357438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1" y="4953000"/>
              <a:ext cx="2936599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 descr="C:\Users\Administrator\Downloads\PNG-0000002243-png-soi-d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00562"/>
              <a:ext cx="1800225" cy="1519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038600"/>
            <a:ext cx="265018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4324350"/>
            <a:ext cx="558799" cy="40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721600" y="6336268"/>
            <a:ext cx="134349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Hình</a:t>
            </a:r>
            <a:r>
              <a:rPr lang="en-US" b="1" dirty="0" smtClean="0"/>
              <a:t> 3.5</a:t>
            </a:r>
            <a:endParaRPr lang="en-US" b="1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22" name="Group 21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24" name="Pentagon 23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25" name="Chevron 24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cụ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đo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2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6" grpId="0"/>
      <p:bldP spid="18" grpId="0"/>
      <p:bldP spid="11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3581400"/>
            <a:ext cx="2946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82655"/>
              </p:ext>
            </p:extLst>
          </p:nvPr>
        </p:nvGraphicFramePr>
        <p:xfrm>
          <a:off x="406400" y="2342324"/>
          <a:ext cx="8128000" cy="2377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3127"/>
                <a:gridCol w="550487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Quy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trình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Nội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dung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lượng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thể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tích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cần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cụ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phù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hợp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Hiệu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chỉnh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cụ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về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vạch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0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Thực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hiện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phép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Đọc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và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ghi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mỗi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lần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757219"/>
              </p:ext>
            </p:extLst>
          </p:nvPr>
        </p:nvGraphicFramePr>
        <p:xfrm>
          <a:off x="406400" y="2302568"/>
          <a:ext cx="8128000" cy="2377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3127"/>
                <a:gridCol w="550487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Quy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trình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Nội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dung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dụng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cụ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phù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hợp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lượng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thể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tích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cần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Đọc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và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ghi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mỗi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lần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Hiệu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chỉnh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cụ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về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vạch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Bước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Thực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hiện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phép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</a:rPr>
                        <a:t>đo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271118" y="1153145"/>
            <a:ext cx="85283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thiện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quy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đo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sắp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xếp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hợp</a:t>
            </a:r>
            <a:endParaRPr lang="en-US" sz="2800" b="1" dirty="0">
              <a:solidFill>
                <a:srgbClr val="006600"/>
              </a:solidFill>
              <a:cs typeface="Times New Roman" pitchFamily="18" charset="0"/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25" y="1209640"/>
            <a:ext cx="558799" cy="40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025335" y="4424362"/>
            <a:ext cx="3915465" cy="2433638"/>
            <a:chOff x="35201" y="4424362"/>
            <a:chExt cx="2936599" cy="2433638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1" y="4953000"/>
              <a:ext cx="2936599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 descr="C:\Users\Administrator\Downloads\PNG-0000002243-png-soi-d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424362"/>
              <a:ext cx="1800225" cy="1519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59467" y="5407472"/>
            <a:ext cx="4517333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3.5. </a:t>
            </a:r>
            <a:r>
              <a:rPr lang="en-US" sz="2400" b="1" dirty="0" err="1" smtClean="0"/>
              <a:t>Đo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khối</a:t>
            </a:r>
            <a:r>
              <a:rPr lang="en-US" sz="2400" b="1" dirty="0" smtClean="0"/>
              <a:t> </a:t>
            </a:r>
          </a:p>
          <a:p>
            <a:r>
              <a:rPr lang="en-US" sz="2400" b="1" dirty="0" err="1" smtClean="0"/>
              <a:t>lượng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tích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hòn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đá</a:t>
            </a:r>
            <a:endParaRPr lang="en-US" sz="2800" b="1" dirty="0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24" name="Group 23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26" name="Pentagon 25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27" name="Chevron 26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cụ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đo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76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117600" y="3200401"/>
            <a:ext cx="6561667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 đầy nước vào bình </a:t>
            </a:r>
          </a:p>
          <a:p>
            <a:pPr eaLnBrk="1" hangingPunct="1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Tràn (ngang vòi của bình)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117600" y="4191001"/>
            <a:ext cx="6392333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 hòn đá vào bình tràn, nước tràn ra bình chứa.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1117600" y="5245100"/>
            <a:ext cx="6242051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 nước trong bình chứa vào bình chia độ, rồi đo thể tích hòn đá.</a:t>
            </a:r>
          </a:p>
        </p:txBody>
      </p:sp>
      <p:pic>
        <p:nvPicPr>
          <p:cNvPr id="58380" name="Picture 12" descr="butt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352800"/>
            <a:ext cx="412751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3" name="Picture 15" descr="butt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5410200"/>
            <a:ext cx="412749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4" name="Picture 16" descr="butt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4368800"/>
            <a:ext cx="412751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0" name="Group 21"/>
          <p:cNvGrpSpPr>
            <a:grpSpLocks/>
          </p:cNvGrpSpPr>
          <p:nvPr/>
        </p:nvGrpSpPr>
        <p:grpSpPr bwMode="auto">
          <a:xfrm>
            <a:off x="8737600" y="4384675"/>
            <a:ext cx="1947333" cy="1885950"/>
            <a:chOff x="2133600" y="1428750"/>
            <a:chExt cx="2190750" cy="2609850"/>
          </a:xfrm>
        </p:grpSpPr>
        <p:pic>
          <p:nvPicPr>
            <p:cNvPr id="13347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1428750"/>
              <a:ext cx="2190750" cy="260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8" name="TextBox 18"/>
            <p:cNvSpPr txBox="1">
              <a:spLocks noChangeArrowheads="1"/>
            </p:cNvSpPr>
            <p:nvPr/>
          </p:nvSpPr>
          <p:spPr bwMode="auto">
            <a:xfrm>
              <a:off x="2667000" y="1674796"/>
              <a:ext cx="914400" cy="804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FF"/>
                  </a:solidFill>
                  <a:latin typeface="VNI-Helve" pitchFamily="2" charset="0"/>
                </a:defRPr>
              </a:lvl1pPr>
              <a:lvl2pPr marL="742950" indent="-285750" eaLnBrk="0" hangingPunct="0">
                <a:defRPr sz="2000">
                  <a:solidFill>
                    <a:srgbClr val="0000FF"/>
                  </a:solidFill>
                  <a:latin typeface="VNI-Helve" pitchFamily="2" charset="0"/>
                </a:defRPr>
              </a:lvl2pPr>
              <a:lvl3pPr marL="1143000" indent="-228600" eaLnBrk="0" hangingPunct="0">
                <a:defRPr sz="2000">
                  <a:solidFill>
                    <a:srgbClr val="0000FF"/>
                  </a:solidFill>
                  <a:latin typeface="VNI-Helve" pitchFamily="2" charset="0"/>
                </a:defRPr>
              </a:lvl3pPr>
              <a:lvl4pPr marL="1600200" indent="-228600" eaLnBrk="0" hangingPunct="0">
                <a:defRPr sz="2000">
                  <a:solidFill>
                    <a:srgbClr val="0000FF"/>
                  </a:solidFill>
                  <a:latin typeface="VNI-Helve" pitchFamily="2" charset="0"/>
                </a:defRPr>
              </a:lvl4pPr>
              <a:lvl5pPr marL="2057400" indent="-228600" eaLnBrk="0" hangingPunct="0">
                <a:defRPr sz="2000">
                  <a:solidFill>
                    <a:srgbClr val="0000FF"/>
                  </a:solidFill>
                  <a:latin typeface="VNI-Helve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VNI-Helve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VNI-Helve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VNI-Helve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VNI-Helve" pitchFamily="2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chemeClr val="tx1"/>
                  </a:solidFill>
                  <a:latin typeface="Calibri" pitchFamily="34" charset="0"/>
                </a:rPr>
                <a:t>Bình tràn</a:t>
              </a:r>
            </a:p>
          </p:txBody>
        </p:sp>
      </p:grpSp>
      <p:pic>
        <p:nvPicPr>
          <p:cNvPr id="1332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68" y="4303713"/>
            <a:ext cx="99483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908800" y="1524000"/>
            <a:ext cx="1016000" cy="2222500"/>
            <a:chOff x="5087256" y="152400"/>
            <a:chExt cx="1143000" cy="3073398"/>
          </a:xfrm>
        </p:grpSpPr>
        <p:cxnSp>
          <p:nvCxnSpPr>
            <p:cNvPr id="14" name="Straight Connector 13"/>
            <p:cNvCxnSpPr>
              <a:endCxn id="13" idx="6"/>
            </p:cNvCxnSpPr>
            <p:nvPr/>
          </p:nvCxnSpPr>
          <p:spPr>
            <a:xfrm rot="16200000" flipH="1">
              <a:off x="4606379" y="1183347"/>
              <a:ext cx="2083325" cy="214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7-Point Star 12"/>
            <p:cNvSpPr/>
            <p:nvPr/>
          </p:nvSpPr>
          <p:spPr>
            <a:xfrm>
              <a:off x="5087256" y="2235725"/>
              <a:ext cx="1143000" cy="990073"/>
            </a:xfrm>
            <a:prstGeom prst="star7">
              <a:avLst>
                <a:gd name="adj" fmla="val 50000"/>
                <a:gd name="hf" fmla="val 102572"/>
                <a:gd name="vf" fmla="val 10521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0464800" y="5408613"/>
            <a:ext cx="795867" cy="774700"/>
            <a:chOff x="5638800" y="2576286"/>
            <a:chExt cx="990600" cy="1309914"/>
          </a:xfrm>
        </p:grpSpPr>
        <p:grpSp>
          <p:nvGrpSpPr>
            <p:cNvPr id="13341" name="Group 37"/>
            <p:cNvGrpSpPr>
              <a:grpSpLocks/>
            </p:cNvGrpSpPr>
            <p:nvPr/>
          </p:nvGrpSpPr>
          <p:grpSpPr bwMode="auto">
            <a:xfrm>
              <a:off x="5638800" y="2590800"/>
              <a:ext cx="990600" cy="1295400"/>
              <a:chOff x="5181600" y="1081314"/>
              <a:chExt cx="990600" cy="1295400"/>
            </a:xfrm>
          </p:grpSpPr>
          <p:sp>
            <p:nvSpPr>
              <p:cNvPr id="34" name="Trapezoid 33"/>
              <p:cNvSpPr>
                <a:spLocks noChangeArrowheads="1"/>
              </p:cNvSpPr>
              <p:nvPr/>
            </p:nvSpPr>
            <p:spPr bwMode="auto">
              <a:xfrm rot="10800000">
                <a:off x="5181600" y="1080220"/>
                <a:ext cx="990600" cy="1296494"/>
              </a:xfrm>
              <a:custGeom>
                <a:avLst/>
                <a:gdLst>
                  <a:gd name="T0" fmla="*/ 495300 w 990600"/>
                  <a:gd name="T1" fmla="*/ 0 h 1295624"/>
                  <a:gd name="T2" fmla="*/ 123825 w 990600"/>
                  <a:gd name="T3" fmla="*/ 647812 h 1295624"/>
                  <a:gd name="T4" fmla="*/ 495300 w 990600"/>
                  <a:gd name="T5" fmla="*/ 1295624 h 1295624"/>
                  <a:gd name="T6" fmla="*/ 866775 w 990600"/>
                  <a:gd name="T7" fmla="*/ 647812 h 1295624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165100 w 990600"/>
                  <a:gd name="T13" fmla="*/ 215937 h 1295624"/>
                  <a:gd name="T14" fmla="*/ 825500 w 990600"/>
                  <a:gd name="T15" fmla="*/ 1295624 h 12956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0600" h="1295624">
                    <a:moveTo>
                      <a:pt x="0" y="1295624"/>
                    </a:moveTo>
                    <a:lnTo>
                      <a:pt x="247650" y="0"/>
                    </a:lnTo>
                    <a:lnTo>
                      <a:pt x="742950" y="0"/>
                    </a:lnTo>
                    <a:lnTo>
                      <a:pt x="990600" y="1295624"/>
                    </a:lnTo>
                    <a:close/>
                  </a:path>
                </a:pathLst>
              </a:custGeom>
              <a:noFill/>
              <a:ln w="25400" algn="ctr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28" name="Trapezoid 27"/>
              <p:cNvSpPr>
                <a:spLocks noChangeArrowheads="1"/>
              </p:cNvSpPr>
              <p:nvPr/>
            </p:nvSpPr>
            <p:spPr bwMode="auto">
              <a:xfrm rot="10800000">
                <a:off x="5215850" y="1217118"/>
                <a:ext cx="914197" cy="1159596"/>
              </a:xfrm>
              <a:custGeom>
                <a:avLst/>
                <a:gdLst>
                  <a:gd name="T0" fmla="*/ 457200 w 914400"/>
                  <a:gd name="T1" fmla="*/ 0 h 1157487"/>
                  <a:gd name="T2" fmla="*/ 114300 w 914400"/>
                  <a:gd name="T3" fmla="*/ 578744 h 1157487"/>
                  <a:gd name="T4" fmla="*/ 457200 w 914400"/>
                  <a:gd name="T5" fmla="*/ 1157487 h 1157487"/>
                  <a:gd name="T6" fmla="*/ 800100 w 914400"/>
                  <a:gd name="T7" fmla="*/ 578744 h 1157487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152400 w 914400"/>
                  <a:gd name="T13" fmla="*/ 192915 h 1157487"/>
                  <a:gd name="T14" fmla="*/ 762000 w 914400"/>
                  <a:gd name="T15" fmla="*/ 1157487 h 11574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4400" h="1157487">
                    <a:moveTo>
                      <a:pt x="0" y="1157487"/>
                    </a:moveTo>
                    <a:lnTo>
                      <a:pt x="228600" y="0"/>
                    </a:lnTo>
                    <a:lnTo>
                      <a:pt x="685800" y="0"/>
                    </a:lnTo>
                    <a:lnTo>
                      <a:pt x="914400" y="1157487"/>
                    </a:lnTo>
                    <a:close/>
                  </a:path>
                </a:pathLst>
              </a:custGeom>
              <a:solidFill>
                <a:srgbClr val="BD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chemeClr val="lt1"/>
                  </a:solidFill>
                  <a:latin typeface="+mn-lt"/>
                </a:endParaRPr>
              </a:p>
            </p:txBody>
          </p:sp>
        </p:grpSp>
        <p:sp>
          <p:nvSpPr>
            <p:cNvPr id="39" name="Trapezoid 38"/>
            <p:cNvSpPr>
              <a:spLocks noChangeArrowheads="1"/>
            </p:cNvSpPr>
            <p:nvPr/>
          </p:nvSpPr>
          <p:spPr bwMode="auto">
            <a:xfrm rot="10800000">
              <a:off x="5686222" y="2576286"/>
              <a:ext cx="914198" cy="153001"/>
            </a:xfrm>
            <a:custGeom>
              <a:avLst/>
              <a:gdLst>
                <a:gd name="T0" fmla="*/ 457200 w 914400"/>
                <a:gd name="T1" fmla="*/ 0 h 152426"/>
                <a:gd name="T2" fmla="*/ 19053 w 914400"/>
                <a:gd name="T3" fmla="*/ 76213 h 152426"/>
                <a:gd name="T4" fmla="*/ 457200 w 914400"/>
                <a:gd name="T5" fmla="*/ 152426 h 152426"/>
                <a:gd name="T6" fmla="*/ 895347 w 914400"/>
                <a:gd name="T7" fmla="*/ 76213 h 152426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25404 w 914400"/>
                <a:gd name="T13" fmla="*/ 4235 h 152426"/>
                <a:gd name="T14" fmla="*/ 888996 w 914400"/>
                <a:gd name="T15" fmla="*/ 152426 h 1524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4400" h="152426">
                  <a:moveTo>
                    <a:pt x="0" y="152426"/>
                  </a:moveTo>
                  <a:lnTo>
                    <a:pt x="38107" y="0"/>
                  </a:lnTo>
                  <a:lnTo>
                    <a:pt x="876294" y="0"/>
                  </a:lnTo>
                  <a:lnTo>
                    <a:pt x="914400" y="152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0471152" y="5410200"/>
            <a:ext cx="806449" cy="774700"/>
            <a:chOff x="3962400" y="2576286"/>
            <a:chExt cx="1005114" cy="1309914"/>
          </a:xfrm>
        </p:grpSpPr>
        <p:grpSp>
          <p:nvGrpSpPr>
            <p:cNvPr id="13337" name="Group 16"/>
            <p:cNvGrpSpPr>
              <a:grpSpLocks/>
            </p:cNvGrpSpPr>
            <p:nvPr/>
          </p:nvGrpSpPr>
          <p:grpSpPr bwMode="auto">
            <a:xfrm>
              <a:off x="3962400" y="2576286"/>
              <a:ext cx="990600" cy="1309914"/>
              <a:chOff x="4038600" y="2576286"/>
              <a:chExt cx="990600" cy="1309914"/>
            </a:xfrm>
          </p:grpSpPr>
          <p:sp>
            <p:nvSpPr>
              <p:cNvPr id="15" name="Trapezoid 14"/>
              <p:cNvSpPr>
                <a:spLocks noChangeArrowheads="1"/>
              </p:cNvSpPr>
              <p:nvPr/>
            </p:nvSpPr>
            <p:spPr bwMode="auto">
              <a:xfrm rot="10800000">
                <a:off x="4038600" y="2589708"/>
                <a:ext cx="989286" cy="1296492"/>
              </a:xfrm>
              <a:custGeom>
                <a:avLst/>
                <a:gdLst>
                  <a:gd name="T0" fmla="*/ 495412 w 990823"/>
                  <a:gd name="T1" fmla="*/ 0 h 1295625"/>
                  <a:gd name="T2" fmla="*/ 123853 w 990823"/>
                  <a:gd name="T3" fmla="*/ 647813 h 1295625"/>
                  <a:gd name="T4" fmla="*/ 495412 w 990823"/>
                  <a:gd name="T5" fmla="*/ 1295625 h 1295625"/>
                  <a:gd name="T6" fmla="*/ 866970 w 990823"/>
                  <a:gd name="T7" fmla="*/ 647813 h 1295625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165137 w 990823"/>
                  <a:gd name="T13" fmla="*/ 215938 h 1295625"/>
                  <a:gd name="T14" fmla="*/ 825686 w 990823"/>
                  <a:gd name="T15" fmla="*/ 1295625 h 12956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0823" h="1295625">
                    <a:moveTo>
                      <a:pt x="0" y="1295625"/>
                    </a:moveTo>
                    <a:lnTo>
                      <a:pt x="247706" y="0"/>
                    </a:lnTo>
                    <a:lnTo>
                      <a:pt x="743117" y="0"/>
                    </a:lnTo>
                    <a:lnTo>
                      <a:pt x="990823" y="1295625"/>
                    </a:lnTo>
                    <a:close/>
                  </a:path>
                </a:pathLst>
              </a:custGeom>
              <a:noFill/>
              <a:ln w="25400" algn="ctr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chemeClr val="lt1"/>
                  </a:solidFill>
                  <a:latin typeface="+mn-lt"/>
                </a:endParaRPr>
              </a:p>
            </p:txBody>
          </p:sp>
          <p:sp>
            <p:nvSpPr>
              <p:cNvPr id="16" name="Trapezoid 15"/>
              <p:cNvSpPr>
                <a:spLocks noChangeArrowheads="1"/>
              </p:cNvSpPr>
              <p:nvPr/>
            </p:nvSpPr>
            <p:spPr bwMode="auto">
              <a:xfrm rot="10800000">
                <a:off x="4067618" y="2576286"/>
                <a:ext cx="912782" cy="1296494"/>
              </a:xfrm>
              <a:custGeom>
                <a:avLst/>
                <a:gdLst>
                  <a:gd name="T0" fmla="*/ 457303 w 914606"/>
                  <a:gd name="T1" fmla="*/ 0 h 1295625"/>
                  <a:gd name="T2" fmla="*/ 114326 w 914606"/>
                  <a:gd name="T3" fmla="*/ 647813 h 1295625"/>
                  <a:gd name="T4" fmla="*/ 457303 w 914606"/>
                  <a:gd name="T5" fmla="*/ 1295625 h 1295625"/>
                  <a:gd name="T6" fmla="*/ 800280 w 914606"/>
                  <a:gd name="T7" fmla="*/ 647813 h 1295625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152434 w 914606"/>
                  <a:gd name="T13" fmla="*/ 215938 h 1295625"/>
                  <a:gd name="T14" fmla="*/ 762172 w 914606"/>
                  <a:gd name="T15" fmla="*/ 1295625 h 12956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4606" h="1295625">
                    <a:moveTo>
                      <a:pt x="0" y="1295625"/>
                    </a:moveTo>
                    <a:lnTo>
                      <a:pt x="228652" y="0"/>
                    </a:lnTo>
                    <a:lnTo>
                      <a:pt x="685955" y="0"/>
                    </a:lnTo>
                    <a:lnTo>
                      <a:pt x="914606" y="12956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chemeClr val="lt1"/>
                  </a:solidFill>
                  <a:latin typeface="+mn-lt"/>
                </a:endParaRPr>
              </a:p>
            </p:txBody>
          </p:sp>
        </p:grpSp>
        <p:sp>
          <p:nvSpPr>
            <p:cNvPr id="13338" name="TextBox 19"/>
            <p:cNvSpPr txBox="1">
              <a:spLocks noChangeArrowheads="1"/>
            </p:cNvSpPr>
            <p:nvPr/>
          </p:nvSpPr>
          <p:spPr bwMode="auto">
            <a:xfrm>
              <a:off x="4052095" y="2697077"/>
              <a:ext cx="915419" cy="773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FF"/>
                  </a:solidFill>
                  <a:latin typeface="VNI-Helve" pitchFamily="2" charset="0"/>
                </a:defRPr>
              </a:lvl1pPr>
              <a:lvl2pPr marL="742950" indent="-285750" eaLnBrk="0" hangingPunct="0">
                <a:defRPr sz="2000">
                  <a:solidFill>
                    <a:srgbClr val="0000FF"/>
                  </a:solidFill>
                  <a:latin typeface="VNI-Helve" pitchFamily="2" charset="0"/>
                </a:defRPr>
              </a:lvl2pPr>
              <a:lvl3pPr marL="1143000" indent="-228600" eaLnBrk="0" hangingPunct="0">
                <a:defRPr sz="2000">
                  <a:solidFill>
                    <a:srgbClr val="0000FF"/>
                  </a:solidFill>
                  <a:latin typeface="VNI-Helve" pitchFamily="2" charset="0"/>
                </a:defRPr>
              </a:lvl3pPr>
              <a:lvl4pPr marL="1600200" indent="-228600" eaLnBrk="0" hangingPunct="0">
                <a:defRPr sz="2000">
                  <a:solidFill>
                    <a:srgbClr val="0000FF"/>
                  </a:solidFill>
                  <a:latin typeface="VNI-Helve" pitchFamily="2" charset="0"/>
                </a:defRPr>
              </a:lvl4pPr>
              <a:lvl5pPr marL="2057400" indent="-228600" eaLnBrk="0" hangingPunct="0">
                <a:defRPr sz="2000">
                  <a:solidFill>
                    <a:srgbClr val="0000FF"/>
                  </a:solidFill>
                  <a:latin typeface="VNI-Helve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VNI-Helve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VNI-Helve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VNI-Helve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VNI-Helve" pitchFamily="2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tx1"/>
                  </a:solidFill>
                  <a:latin typeface="Calibri" pitchFamily="34" charset="0"/>
                </a:rPr>
                <a:t>Bình chứa</a:t>
              </a: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 rot="-5400000">
            <a:off x="7835900" y="3136900"/>
            <a:ext cx="609600" cy="1041400"/>
            <a:chOff x="6858000" y="518886"/>
            <a:chExt cx="990600" cy="1324428"/>
          </a:xfrm>
        </p:grpSpPr>
        <p:sp>
          <p:nvSpPr>
            <p:cNvPr id="44" name="Trapezoid 43"/>
            <p:cNvSpPr>
              <a:spLocks noChangeArrowheads="1"/>
            </p:cNvSpPr>
            <p:nvPr/>
          </p:nvSpPr>
          <p:spPr bwMode="auto">
            <a:xfrm rot="10800000">
              <a:off x="6858001" y="548499"/>
              <a:ext cx="990600" cy="1294816"/>
            </a:xfrm>
            <a:custGeom>
              <a:avLst/>
              <a:gdLst>
                <a:gd name="T0" fmla="*/ 495300 w 990600"/>
                <a:gd name="T1" fmla="*/ 0 h 1295843"/>
                <a:gd name="T2" fmla="*/ 123825 w 990600"/>
                <a:gd name="T3" fmla="*/ 647922 h 1295843"/>
                <a:gd name="T4" fmla="*/ 495300 w 990600"/>
                <a:gd name="T5" fmla="*/ 1295843 h 1295843"/>
                <a:gd name="T6" fmla="*/ 866775 w 990600"/>
                <a:gd name="T7" fmla="*/ 647922 h 1295843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165100 w 990600"/>
                <a:gd name="T13" fmla="*/ 215974 h 1295843"/>
                <a:gd name="T14" fmla="*/ 825500 w 990600"/>
                <a:gd name="T15" fmla="*/ 1295843 h 12958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0600" h="1295843">
                  <a:moveTo>
                    <a:pt x="0" y="1295843"/>
                  </a:moveTo>
                  <a:lnTo>
                    <a:pt x="247650" y="0"/>
                  </a:lnTo>
                  <a:lnTo>
                    <a:pt x="742950" y="0"/>
                  </a:lnTo>
                  <a:lnTo>
                    <a:pt x="990600" y="1295843"/>
                  </a:lnTo>
                  <a:close/>
                </a:path>
              </a:pathLst>
            </a:custGeom>
            <a:noFill/>
            <a:ln w="25400" algn="ctr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43" name="Trapezoid 42"/>
            <p:cNvSpPr>
              <a:spLocks noChangeArrowheads="1"/>
            </p:cNvSpPr>
            <p:nvPr/>
          </p:nvSpPr>
          <p:spPr bwMode="auto">
            <a:xfrm rot="10800000">
              <a:off x="6914753" y="518886"/>
              <a:ext cx="915788" cy="153441"/>
            </a:xfrm>
            <a:custGeom>
              <a:avLst/>
              <a:gdLst>
                <a:gd name="T0" fmla="*/ 457200 w 914400"/>
                <a:gd name="T1" fmla="*/ 0 h 152452"/>
                <a:gd name="T2" fmla="*/ 19057 w 914400"/>
                <a:gd name="T3" fmla="*/ 76226 h 152452"/>
                <a:gd name="T4" fmla="*/ 457200 w 914400"/>
                <a:gd name="T5" fmla="*/ 152452 h 152452"/>
                <a:gd name="T6" fmla="*/ 895344 w 914400"/>
                <a:gd name="T7" fmla="*/ 76226 h 152452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25409 w 914400"/>
                <a:gd name="T13" fmla="*/ 4236 h 152452"/>
                <a:gd name="T14" fmla="*/ 888991 w 914400"/>
                <a:gd name="T15" fmla="*/ 152452 h 1524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4400" h="152452">
                  <a:moveTo>
                    <a:pt x="0" y="152452"/>
                  </a:moveTo>
                  <a:lnTo>
                    <a:pt x="38113" y="0"/>
                  </a:lnTo>
                  <a:lnTo>
                    <a:pt x="876287" y="0"/>
                  </a:lnTo>
                  <a:lnTo>
                    <a:pt x="914400" y="1524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7171267" y="5291138"/>
            <a:ext cx="677333" cy="927100"/>
            <a:chOff x="2833914" y="2667000"/>
            <a:chExt cx="762000" cy="1280886"/>
          </a:xfrm>
        </p:grpSpPr>
        <p:sp>
          <p:nvSpPr>
            <p:cNvPr id="47" name="Rounded Rectangle 46"/>
            <p:cNvSpPr/>
            <p:nvPr/>
          </p:nvSpPr>
          <p:spPr>
            <a:xfrm>
              <a:off x="2833914" y="2682352"/>
              <a:ext cx="762000" cy="1265534"/>
            </a:xfrm>
            <a:prstGeom prst="roundRect">
              <a:avLst/>
            </a:prstGeom>
            <a:solidFill>
              <a:srgbClr val="BD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895827" y="2667000"/>
              <a:ext cx="685800" cy="76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36" name="Text Box 43"/>
          <p:cNvSpPr txBox="1">
            <a:spLocks noChangeArrowheads="1"/>
          </p:cNvSpPr>
          <p:nvPr/>
        </p:nvSpPr>
        <p:spPr bwMode="auto">
          <a:xfrm>
            <a:off x="714376" y="1172816"/>
            <a:ext cx="114776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ĐO  THỂ TÍCH VẬT RẮN KHÔNG THẤM NƯỚC BẰNG BÌNH TRÀN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0" name="Text Box 19"/>
          <p:cNvSpPr txBox="1">
            <a:spLocks noChangeArrowheads="1"/>
          </p:cNvSpPr>
          <p:nvPr/>
        </p:nvSpPr>
        <p:spPr bwMode="auto">
          <a:xfrm>
            <a:off x="790716" y="1659848"/>
            <a:ext cx="4737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9pPr>
          </a:lstStyle>
          <a:p>
            <a:pPr eaLnBrk="1" hangingPunct="1"/>
            <a:r>
              <a:rPr lang="en-US" sz="32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3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bước</a:t>
            </a:r>
            <a:r>
              <a:rPr lang="en-US" sz="3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dùng</a:t>
            </a:r>
            <a:r>
              <a:rPr lang="en-US" sz="3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bình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tràn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endParaRPr lang="en-US" sz="32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32" name="Text Box 19"/>
          <p:cNvSpPr txBox="1">
            <a:spLocks noChangeArrowheads="1"/>
          </p:cNvSpPr>
          <p:nvPr/>
        </p:nvSpPr>
        <p:spPr bwMode="auto">
          <a:xfrm>
            <a:off x="7387168" y="6410326"/>
            <a:ext cx="409363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Hình (H 4.6)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40" name="Group 39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42" name="Pentagon 41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45" name="Chevron 44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cụ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đo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6" name="Text Box 19"/>
          <p:cNvSpPr txBox="1">
            <a:spLocks noChangeArrowheads="1"/>
          </p:cNvSpPr>
          <p:nvPr/>
        </p:nvSpPr>
        <p:spPr bwMode="auto">
          <a:xfrm>
            <a:off x="823848" y="2236312"/>
            <a:ext cx="19495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9pPr>
          </a:lstStyle>
          <a:p>
            <a:pPr eaLnBrk="1" hangingPunct="1"/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Chuẩn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bị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2778520" y="2203184"/>
            <a:ext cx="91678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VNI-Helv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VNI-Helve" pitchFamily="2" charset="0"/>
              </a:defRPr>
            </a:lvl9pPr>
          </a:lstStyle>
          <a:p>
            <a:pPr eaLnBrk="1" hangingPunct="1"/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Cốc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tràn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cốc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đựng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tràn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ống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đong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vật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đo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72078"/>
      </p:ext>
    </p:extLst>
  </p:cSld>
  <p:clrMapOvr>
    <a:masterClrMapping/>
  </p:clrMapOvr>
  <p:transition spd="slow">
    <p:wipe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69942E-6 C 0.02032 -0.04208 0.0408 -0.08393 0.06841 -0.09688 C 0.09601 -0.10983 0.1474 -0.14752 0.16511 -0.07862 C 0.18282 -0.00879 0.17327 0.25479 0.17466 0.32185 " pathEditMode="relative" rAng="0" ptsTypes="aaaA">
                                      <p:cBhvr>
                                        <p:cTn id="7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32" y="8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1.11111E-6 C 0.00816 -0.10718 0.01614 -0.21435 -0.0007 -0.26597 C -0.01737 -0.31736 -0.06164 -0.30255 -0.09896 -0.30926 C -0.13612 -0.31574 -0.20365 -0.30625 -0.22431 -0.30579 " pathEditMode="relative" rAng="0" ptsTypes="aaaA">
                                      <p:cBhvr>
                                        <p:cTn id="10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-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animBg="1"/>
      <p:bldP spid="58374" grpId="0" animBg="1"/>
      <p:bldP spid="58376" grpId="0" animBg="1"/>
      <p:bldP spid="36" grpId="0"/>
      <p:bldP spid="13330" grpId="0"/>
      <p:bldP spid="13332" grpId="0" animBg="1"/>
      <p:bldP spid="37" grpId="0"/>
      <p:bldP spid="46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266913"/>
              </p:ext>
            </p:extLst>
          </p:nvPr>
        </p:nvGraphicFramePr>
        <p:xfrm>
          <a:off x="304800" y="775013"/>
          <a:ext cx="5027054" cy="4358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08243"/>
                <a:gridCol w="2018811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cụ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mạnh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tốc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1329982" y="67088"/>
            <a:ext cx="3688080" cy="628147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LUYỆN TẬP</a:t>
            </a:r>
            <a:endParaRPr lang="en-US" sz="3600" b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60895" y="51826"/>
            <a:ext cx="697722" cy="643409"/>
            <a:chOff x="0" y="0"/>
            <a:chExt cx="542925" cy="628650"/>
          </a:xfrm>
          <a:solidFill>
            <a:srgbClr val="FFFF66"/>
          </a:solidFill>
        </p:grpSpPr>
        <p:grpSp>
          <p:nvGrpSpPr>
            <p:cNvPr id="49" name="Group 48"/>
            <p:cNvGrpSpPr/>
            <p:nvPr/>
          </p:nvGrpSpPr>
          <p:grpSpPr>
            <a:xfrm>
              <a:off x="57150" y="76200"/>
              <a:ext cx="409576" cy="485775"/>
              <a:chOff x="11473" y="0"/>
              <a:chExt cx="493352" cy="409575"/>
            </a:xfrm>
            <a:grpFill/>
          </p:grpSpPr>
          <p:sp>
            <p:nvSpPr>
              <p:cNvPr id="51" name="Curved Right Arrow 50"/>
              <p:cNvSpPr/>
              <p:nvPr/>
            </p:nvSpPr>
            <p:spPr>
              <a:xfrm>
                <a:off x="11473" y="0"/>
                <a:ext cx="238125" cy="409575"/>
              </a:xfrm>
              <a:prstGeom prst="curvedRightArrow">
                <a:avLst/>
              </a:prstGeom>
              <a:solidFill>
                <a:srgbClr val="FFC000"/>
              </a:solidFill>
              <a:ln w="28575"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Curved Left Arrow 51"/>
              <p:cNvSpPr/>
              <p:nvPr/>
            </p:nvSpPr>
            <p:spPr>
              <a:xfrm rot="10800000" flipH="1">
                <a:off x="295275" y="0"/>
                <a:ext cx="209550" cy="390525"/>
              </a:xfrm>
              <a:prstGeom prst="curvedLeftArrow">
                <a:avLst/>
              </a:prstGeom>
              <a:solidFill>
                <a:srgbClr val="FFC000"/>
              </a:solidFill>
              <a:ln w="28575"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0" name="Oval 49"/>
            <p:cNvSpPr/>
            <p:nvPr/>
          </p:nvSpPr>
          <p:spPr>
            <a:xfrm>
              <a:off x="0" y="0"/>
              <a:ext cx="542925" cy="628650"/>
            </a:xfrm>
            <a:prstGeom prst="ellipse">
              <a:avLst/>
            </a:prstGeom>
            <a:noFill/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395763" y="1568884"/>
            <a:ext cx="137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1) </a:t>
            </a:r>
            <a:r>
              <a:rPr lang="en-US" b="1" dirty="0" err="1"/>
              <a:t>C</a:t>
            </a:r>
            <a:r>
              <a:rPr lang="en-US" b="1" dirty="0" err="1" smtClean="0"/>
              <a:t>ân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3372781" y="1199552"/>
            <a:ext cx="197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/>
              <a:t>6</a:t>
            </a:r>
            <a:r>
              <a:rPr lang="en-US" b="1" dirty="0" smtClean="0"/>
              <a:t> ) </a:t>
            </a:r>
            <a:r>
              <a:rPr lang="en-US" b="1" dirty="0" err="1" smtClean="0"/>
              <a:t>Nhiệt</a:t>
            </a:r>
            <a:r>
              <a:rPr lang="en-US" b="1" dirty="0" smtClean="0"/>
              <a:t> </a:t>
            </a:r>
            <a:r>
              <a:rPr lang="en-US" b="1" dirty="0" err="1" smtClean="0"/>
              <a:t>kế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3398779" y="1995470"/>
            <a:ext cx="1809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 </a:t>
            </a:r>
            <a:r>
              <a:rPr lang="en-US" b="1" dirty="0" err="1" smtClean="0"/>
              <a:t>Hình</a:t>
            </a:r>
            <a:r>
              <a:rPr lang="en-US" b="1" dirty="0" smtClean="0"/>
              <a:t> 4 ) </a:t>
            </a:r>
            <a:r>
              <a:rPr lang="en-US" b="1" dirty="0" err="1" smtClean="0"/>
              <a:t>Cốc</a:t>
            </a:r>
            <a:r>
              <a:rPr lang="en-US" b="1" dirty="0" smtClean="0"/>
              <a:t> </a:t>
            </a:r>
            <a:r>
              <a:rPr lang="en-US" b="1" dirty="0" err="1" smtClean="0"/>
              <a:t>đo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397384" y="2367033"/>
            <a:ext cx="195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5 ) </a:t>
            </a:r>
            <a:r>
              <a:rPr lang="en-US" b="1" dirty="0" err="1"/>
              <a:t>T</a:t>
            </a:r>
            <a:r>
              <a:rPr lang="en-US" b="1" dirty="0" err="1" smtClean="0"/>
              <a:t>hước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3394882" y="2765100"/>
            <a:ext cx="1953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2 ) </a:t>
            </a:r>
            <a:r>
              <a:rPr lang="en-US" b="1" dirty="0" err="1" smtClean="0"/>
              <a:t>Đồng</a:t>
            </a:r>
            <a:r>
              <a:rPr lang="en-US" b="1" dirty="0" smtClean="0"/>
              <a:t> </a:t>
            </a:r>
            <a:r>
              <a:rPr lang="en-US" b="1" dirty="0" err="1" smtClean="0"/>
              <a:t>hồ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3404041" y="3173596"/>
            <a:ext cx="180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/>
              <a:t>3</a:t>
            </a:r>
            <a:r>
              <a:rPr lang="en-US" b="1" dirty="0" smtClean="0"/>
              <a:t> ) </a:t>
            </a:r>
            <a:r>
              <a:rPr lang="en-US" b="1" dirty="0" err="1"/>
              <a:t>L</a:t>
            </a:r>
            <a:r>
              <a:rPr lang="en-US" b="1" dirty="0" err="1" smtClean="0"/>
              <a:t>ực</a:t>
            </a:r>
            <a:r>
              <a:rPr lang="en-US" b="1" dirty="0" smtClean="0"/>
              <a:t> </a:t>
            </a:r>
            <a:r>
              <a:rPr lang="en-US" b="1" dirty="0" err="1" smtClean="0"/>
              <a:t>kế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3430544" y="3542928"/>
            <a:ext cx="206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Thước</a:t>
            </a:r>
            <a:r>
              <a:rPr lang="en-US" b="1" dirty="0" smtClean="0"/>
              <a:t> + </a:t>
            </a:r>
            <a:r>
              <a:rPr lang="en-US" b="1" dirty="0" err="1" smtClean="0"/>
              <a:t>đồng</a:t>
            </a:r>
            <a:r>
              <a:rPr lang="en-US" b="1" dirty="0" smtClean="0"/>
              <a:t> </a:t>
            </a:r>
            <a:r>
              <a:rPr lang="en-US" b="1" dirty="0" err="1" smtClean="0"/>
              <a:t>hồ</a:t>
            </a:r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410635" y="3987456"/>
            <a:ext cx="179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Cân</a:t>
            </a:r>
            <a:r>
              <a:rPr lang="en-US" b="1" dirty="0" smtClean="0"/>
              <a:t> + </a:t>
            </a:r>
            <a:r>
              <a:rPr lang="en-US" b="1" dirty="0" err="1" smtClean="0"/>
              <a:t>cốc</a:t>
            </a:r>
            <a:r>
              <a:rPr lang="en-US" b="1" dirty="0" smtClean="0"/>
              <a:t> </a:t>
            </a:r>
            <a:r>
              <a:rPr lang="en-US" b="1" dirty="0" err="1" smtClean="0"/>
              <a:t>đo</a:t>
            </a:r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3404011" y="4365140"/>
            <a:ext cx="194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Hình</a:t>
            </a:r>
            <a:r>
              <a:rPr lang="en-US" b="1" dirty="0" smtClean="0"/>
              <a:t> 3 )</a:t>
            </a:r>
            <a:r>
              <a:rPr lang="en-US" b="1" dirty="0" err="1" smtClean="0"/>
              <a:t>Lực</a:t>
            </a:r>
            <a:r>
              <a:rPr lang="en-US" b="1" dirty="0" smtClean="0"/>
              <a:t> </a:t>
            </a:r>
            <a:r>
              <a:rPr lang="en-US" b="1" dirty="0" err="1" smtClean="0"/>
              <a:t>kế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3417263" y="4775952"/>
            <a:ext cx="193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Lực</a:t>
            </a:r>
            <a:r>
              <a:rPr lang="en-US" b="1" dirty="0" smtClean="0"/>
              <a:t> </a:t>
            </a:r>
            <a:r>
              <a:rPr lang="en-US" b="1" dirty="0" err="1" smtClean="0"/>
              <a:t>kế</a:t>
            </a:r>
            <a:r>
              <a:rPr lang="en-US" b="1" dirty="0" smtClean="0"/>
              <a:t> + </a:t>
            </a:r>
            <a:r>
              <a:rPr lang="en-US" b="1" dirty="0" err="1" smtClean="0"/>
              <a:t>cốc</a:t>
            </a:r>
            <a:r>
              <a:rPr lang="en-US" b="1" dirty="0" smtClean="0"/>
              <a:t> </a:t>
            </a:r>
            <a:r>
              <a:rPr lang="en-US" b="1" dirty="0" err="1" smtClean="0"/>
              <a:t>đo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494061" y="2514940"/>
            <a:ext cx="3098825" cy="2667734"/>
            <a:chOff x="5494061" y="2514940"/>
            <a:chExt cx="3098825" cy="2667734"/>
          </a:xfrm>
        </p:grpSpPr>
        <p:sp>
          <p:nvSpPr>
            <p:cNvPr id="65" name="TextBox 64"/>
            <p:cNvSpPr txBox="1"/>
            <p:nvPr/>
          </p:nvSpPr>
          <p:spPr>
            <a:xfrm>
              <a:off x="6636541" y="4813342"/>
              <a:ext cx="1031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3 )</a:t>
              </a:r>
              <a:endParaRPr lang="en-US" b="1" dirty="0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061" y="2514940"/>
              <a:ext cx="3098825" cy="2139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0135819" y="172276"/>
            <a:ext cx="1817510" cy="2171856"/>
            <a:chOff x="10135819" y="172276"/>
            <a:chExt cx="1817510" cy="2171856"/>
          </a:xfrm>
        </p:grpSpPr>
        <p:sp>
          <p:nvSpPr>
            <p:cNvPr id="66" name="TextBox 65"/>
            <p:cNvSpPr txBox="1"/>
            <p:nvPr/>
          </p:nvSpPr>
          <p:spPr>
            <a:xfrm>
              <a:off x="10588501" y="1974800"/>
              <a:ext cx="1031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2 )</a:t>
              </a:r>
              <a:endParaRPr lang="en-US" b="1" dirty="0"/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5819" y="172276"/>
              <a:ext cx="1817510" cy="1786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18880" y="5170894"/>
            <a:ext cx="5481185" cy="1720264"/>
            <a:chOff x="318880" y="5170894"/>
            <a:chExt cx="5481185" cy="1720264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80" y="5214205"/>
              <a:ext cx="3165369" cy="1676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2688238" y="6486033"/>
              <a:ext cx="1194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5 )</a:t>
              </a:r>
              <a:endParaRPr lang="en-US" b="1" dirty="0"/>
            </a:p>
          </p:txBody>
        </p:sp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265" y="5170894"/>
              <a:ext cx="2209800" cy="1696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494061" y="107792"/>
            <a:ext cx="4047478" cy="2315848"/>
            <a:chOff x="5494061" y="107792"/>
            <a:chExt cx="4047478" cy="2315848"/>
          </a:xfrm>
        </p:grpSpPr>
        <p:sp>
          <p:nvSpPr>
            <p:cNvPr id="64" name="TextBox 63"/>
            <p:cNvSpPr txBox="1"/>
            <p:nvPr/>
          </p:nvSpPr>
          <p:spPr>
            <a:xfrm>
              <a:off x="7474277" y="2054308"/>
              <a:ext cx="10313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1 )</a:t>
              </a:r>
              <a:endParaRPr lang="en-US" b="1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470" y="107792"/>
              <a:ext cx="2107069" cy="1892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061" y="301649"/>
              <a:ext cx="2105025" cy="1704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8653685" y="2461931"/>
            <a:ext cx="3511810" cy="2687101"/>
            <a:chOff x="8653685" y="2461931"/>
            <a:chExt cx="3511810" cy="2687101"/>
          </a:xfrm>
        </p:grpSpPr>
        <p:sp>
          <p:nvSpPr>
            <p:cNvPr id="67" name="TextBox 66"/>
            <p:cNvSpPr txBox="1"/>
            <p:nvPr/>
          </p:nvSpPr>
          <p:spPr>
            <a:xfrm>
              <a:off x="10236354" y="4779700"/>
              <a:ext cx="1194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4 )</a:t>
              </a:r>
              <a:endParaRPr lang="en-US" b="1" dirty="0"/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3685" y="2514939"/>
              <a:ext cx="2186475" cy="2101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9976" y="2461931"/>
              <a:ext cx="1465519" cy="2192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614538" y="5270024"/>
            <a:ext cx="6573996" cy="1544723"/>
            <a:chOff x="5614538" y="5270024"/>
            <a:chExt cx="6573996" cy="1544723"/>
          </a:xfrm>
        </p:grpSpPr>
        <p:sp>
          <p:nvSpPr>
            <p:cNvPr id="69" name="TextBox 68"/>
            <p:cNvSpPr txBox="1"/>
            <p:nvPr/>
          </p:nvSpPr>
          <p:spPr>
            <a:xfrm>
              <a:off x="8961465" y="6445415"/>
              <a:ext cx="1194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</a:t>
              </a:r>
              <a:r>
                <a:rPr lang="en-US" b="1" dirty="0"/>
                <a:t>6</a:t>
              </a:r>
              <a:r>
                <a:rPr lang="en-US" b="1" dirty="0" smtClean="0"/>
                <a:t> )</a:t>
              </a:r>
              <a:endParaRPr lang="en-US" b="1" dirty="0"/>
            </a:p>
          </p:txBody>
        </p:sp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0182389" y="4473555"/>
              <a:ext cx="1209675" cy="2802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8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986472" y="3961118"/>
              <a:ext cx="1041245" cy="3785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30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3" y="3980649"/>
            <a:ext cx="72545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7" y="4934060"/>
            <a:ext cx="65328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0200" y="4914139"/>
            <a:ext cx="1165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</a:rPr>
              <a:t>       </a:t>
            </a:r>
            <a:r>
              <a:rPr lang="en-US" sz="2800" b="1" dirty="0" err="1" smtClean="0">
                <a:solidFill>
                  <a:srgbClr val="A50021"/>
                </a:solidFill>
              </a:rPr>
              <a:t>Em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hãy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dùng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kính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lúp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đọc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các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dòng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chữ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trong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sách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giáo</a:t>
            </a:r>
            <a:r>
              <a:rPr lang="en-US" sz="2800" b="1" dirty="0" smtClean="0">
                <a:solidFill>
                  <a:srgbClr val="A50021"/>
                </a:solidFill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</a:rPr>
              <a:t>khoa</a:t>
            </a:r>
            <a:r>
              <a:rPr lang="en-US" sz="2800" b="1" dirty="0" smtClean="0">
                <a:solidFill>
                  <a:srgbClr val="A50021"/>
                </a:solidFill>
              </a:rPr>
              <a:t>.</a:t>
            </a:r>
            <a:endParaRPr lang="en-US" sz="2800" b="1" dirty="0">
              <a:solidFill>
                <a:srgbClr val="A50021"/>
              </a:solidFill>
            </a:endParaRP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369195" y="3978506"/>
            <a:ext cx="101528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6600"/>
                </a:solidFill>
              </a:rPr>
              <a:t>      7</a:t>
            </a:r>
            <a:r>
              <a:rPr lang="en-US" sz="2800" b="1" dirty="0">
                <a:solidFill>
                  <a:srgbClr val="006600"/>
                </a:solidFill>
              </a:rPr>
              <a:t>. </a:t>
            </a:r>
            <a:r>
              <a:rPr lang="en-US" sz="2800" b="1" dirty="0" err="1">
                <a:solidFill>
                  <a:srgbClr val="006600"/>
                </a:solidFill>
              </a:rPr>
              <a:t>Khi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sử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dụng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kính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lúp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thì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kích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thước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của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vật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thay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đổi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như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thế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nào</a:t>
            </a:r>
            <a:r>
              <a:rPr lang="en-US" sz="2800" b="1" dirty="0">
                <a:solidFill>
                  <a:srgbClr val="006600"/>
                </a:solidFill>
              </a:rPr>
              <a:t> so </a:t>
            </a:r>
            <a:r>
              <a:rPr lang="en-US" sz="2800" b="1" dirty="0" err="1">
                <a:solidFill>
                  <a:srgbClr val="006600"/>
                </a:solidFill>
              </a:rPr>
              <a:t>với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khi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không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dùng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kính</a:t>
            </a:r>
            <a:r>
              <a:rPr lang="en-US" sz="2800" b="1" dirty="0">
                <a:solidFill>
                  <a:srgbClr val="006600"/>
                </a:solidFill>
              </a:rPr>
              <a:t>?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6" y="1283055"/>
            <a:ext cx="3425083" cy="218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34" y="1295743"/>
            <a:ext cx="3342523" cy="214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00" y="3510570"/>
            <a:ext cx="406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3.6 </a:t>
            </a:r>
            <a:r>
              <a:rPr lang="en-US" sz="2000" b="1" dirty="0" err="1" smtClean="0"/>
              <a:t>kính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lúp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cầm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tay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176763" y="3484812"/>
            <a:ext cx="317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3.7 </a:t>
            </a:r>
            <a:r>
              <a:rPr lang="en-US" sz="2000" b="1" dirty="0" err="1" smtClean="0"/>
              <a:t>kính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lúp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có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giá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đỡ</a:t>
            </a:r>
            <a:endParaRPr lang="en-US" sz="2000" b="1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IV.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lúp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hiển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23" name="Group 22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25" name="Pentagon 24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26" name="Chevron 25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sử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kính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lúp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: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324680" y="5438956"/>
            <a:ext cx="103698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D</a:t>
            </a:r>
            <a:r>
              <a:rPr lang="en-US" sz="2800" b="1" dirty="0" err="1" smtClean="0">
                <a:solidFill>
                  <a:srgbClr val="0000CC"/>
                </a:solidFill>
              </a:rPr>
              <a:t>òng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</a:rPr>
              <a:t> qua </a:t>
            </a:r>
            <a:r>
              <a:rPr lang="en-US" sz="2800" b="1" dirty="0" err="1" smtClean="0">
                <a:solidFill>
                  <a:srgbClr val="0000CC"/>
                </a:solidFill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lúp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vi-VN" sz="2800" b="1" dirty="0">
                <a:solidFill>
                  <a:srgbClr val="0000CC"/>
                </a:solidFill>
              </a:rPr>
              <a:t>dễ đọc vì kích cỡ chữ phóng to lên nhiều</a:t>
            </a:r>
            <a:r>
              <a:rPr lang="vi-VN" sz="2800" b="1" dirty="0" smtClean="0">
                <a:solidFill>
                  <a:srgbClr val="0000CC"/>
                </a:solidFill>
              </a:rPr>
              <a:t>.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7170" name="Picture 2" descr="C:\Users\Administrator\Downloads\hình vật qua kính lúp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39" y="1295743"/>
            <a:ext cx="3308873" cy="214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6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" grpId="0"/>
      <p:bldP spid="22" grpId="0"/>
      <p:bldP spid="20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443606" y="1373471"/>
            <a:ext cx="5004157" cy="440120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</a:t>
            </a:r>
            <a:r>
              <a:rPr lang="en-US" sz="2800" b="1" dirty="0" err="1">
                <a:solidFill>
                  <a:srgbClr val="C00000"/>
                </a:solidFill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itchFamily="18" charset="0"/>
              </a:rPr>
              <a:t>lúp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: 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phận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khung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cầm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đỡ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) </a:t>
            </a:r>
          </a:p>
          <a:p>
            <a:r>
              <a:rPr lang="en-US" sz="2800" b="1" dirty="0" err="1">
                <a:solidFill>
                  <a:srgbClr val="C00000"/>
                </a:solidFill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cầm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lúp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chỉnh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tới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rõ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lúp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rõ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mắt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khó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42175" y="1400267"/>
            <a:ext cx="711201" cy="52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425258" y="2681690"/>
            <a:ext cx="2955115" cy="400110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3.6 </a:t>
            </a:r>
            <a:r>
              <a:rPr lang="en-US" sz="2000" b="1" dirty="0" err="1" smtClean="0"/>
              <a:t>kính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lúp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cầm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tay</a:t>
            </a:r>
            <a:endParaRPr lang="en-US" sz="2000" b="1" dirty="0"/>
          </a:p>
        </p:txBody>
      </p:sp>
      <p:pic>
        <p:nvPicPr>
          <p:cNvPr id="22" name="Picture 10" descr="Mglas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11" y="1373471"/>
            <a:ext cx="4405761" cy="170832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istrator\Downloads\bo-chan-de-mo-han-co-tay-kep-va-kinh-lup-1487563807-6188554-694e154c2c8e6f3a3a2dcee4e94b1a32-catalog_233.jpg_800x800Q1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75" y="3216564"/>
            <a:ext cx="4590875" cy="33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98618" y="3228586"/>
            <a:ext cx="4383055" cy="3304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81613" y="5782398"/>
            <a:ext cx="1625600" cy="707886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3.7 </a:t>
            </a:r>
            <a:r>
              <a:rPr lang="en-US" sz="2000" b="1" dirty="0" err="1" smtClean="0">
                <a:solidFill>
                  <a:srgbClr val="0000CC"/>
                </a:solidFill>
              </a:rPr>
              <a:t>kính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lúp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có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giá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đỡ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IV.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lúp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hiển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23" name="Group 22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27" name="Pentagon 26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28" name="Chevron 27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sử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kính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lúp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: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84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  <p:bldP spid="3" grpId="0" animBg="1"/>
      <p:bldP spid="25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ũi tên mục tiêu Vector 7 - Free.Vector6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8" y="1430545"/>
            <a:ext cx="1513862" cy="114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68453" y="5972324"/>
            <a:ext cx="759151" cy="10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84860" y="59162"/>
            <a:ext cx="12002448" cy="151259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u="sng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u="sng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HÀNH</a:t>
            </a:r>
          </a:p>
          <a:p>
            <a:pPr algn="ctr"/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GIỚI THIỆU MỘT SỐ DỤNG CỤ ĐO</a:t>
            </a:r>
          </a:p>
          <a:p>
            <a:pPr algn="ctr"/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SỬ DỤNG KÍNH LÚP VÀ KÍNH HIỂN VI QUANG HỌC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223" y="2508582"/>
            <a:ext cx="12107140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1196" y="3124626"/>
            <a:ext cx="12107140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báo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8317" y="3729939"/>
            <a:ext cx="12107140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1927" y="4835385"/>
            <a:ext cx="12107140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4791" y="5927952"/>
            <a:ext cx="12107140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lúp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hiển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1293329" y="1841679"/>
            <a:ext cx="2866548" cy="460403"/>
          </a:xfrm>
          <a:prstGeom prst="rect">
            <a:avLst/>
          </a:prstGeom>
          <a:solidFill>
            <a:srgbClr val="00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MỤC TIÊU</a:t>
            </a:r>
            <a:endParaRPr lang="en-US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6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7" grpId="0"/>
      <p:bldP spid="11" grpId="0"/>
      <p:bldP spid="12" grpId="0"/>
      <p:bldP spid="13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Administrator\Downloads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00" y="1149624"/>
            <a:ext cx="5053496" cy="559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9" y="1172717"/>
            <a:ext cx="725457" cy="74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432904" y="1291950"/>
            <a:ext cx="529931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6600"/>
                </a:solidFill>
              </a:rPr>
              <a:t>      8. </a:t>
            </a:r>
            <a:r>
              <a:rPr lang="en-US" sz="2800" b="1" dirty="0" err="1" smtClean="0">
                <a:solidFill>
                  <a:srgbClr val="006600"/>
                </a:solidFill>
              </a:rPr>
              <a:t>Quan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sát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</a:rPr>
              <a:t> 3.8, </a:t>
            </a:r>
            <a:r>
              <a:rPr lang="en-US" sz="2800" b="1" dirty="0" err="1" smtClean="0">
                <a:solidFill>
                  <a:srgbClr val="006600"/>
                </a:solidFill>
              </a:rPr>
              <a:t>chỉ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rõ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bộ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phận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cơ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quang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trong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cấu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tạo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của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kính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hiển</a:t>
            </a:r>
            <a:r>
              <a:rPr lang="en-US" sz="2800" b="1" dirty="0" smtClean="0">
                <a:solidFill>
                  <a:srgbClr val="006600"/>
                </a:solidFill>
              </a:rPr>
              <a:t> vi? </a:t>
            </a:r>
            <a:r>
              <a:rPr lang="en-US" sz="2800" b="1" dirty="0" err="1" smtClean="0">
                <a:solidFill>
                  <a:srgbClr val="006600"/>
                </a:solidFill>
              </a:rPr>
              <a:t>Dùng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để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quan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sát</a:t>
            </a:r>
            <a:r>
              <a:rPr lang="en-US" sz="2800" b="1" dirty="0" smtClean="0">
                <a:solidFill>
                  <a:srgbClr val="006600"/>
                </a:solidFill>
              </a:rPr>
              <a:t>  </a:t>
            </a:r>
            <a:r>
              <a:rPr lang="en-US" sz="2800" b="1" dirty="0" err="1" smtClean="0">
                <a:solidFill>
                  <a:srgbClr val="006600"/>
                </a:solidFill>
              </a:rPr>
              <a:t>những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vật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gì</a:t>
            </a:r>
            <a:r>
              <a:rPr lang="en-US" sz="2800" b="1" dirty="0" smtClean="0">
                <a:solidFill>
                  <a:srgbClr val="006600"/>
                </a:solidFill>
              </a:rPr>
              <a:t>?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406399" y="5005159"/>
            <a:ext cx="7200349" cy="181588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CC"/>
                </a:solidFill>
              </a:rPr>
              <a:t>        </a:t>
            </a:r>
            <a:r>
              <a:rPr lang="en-US" sz="2800" b="1" dirty="0" err="1" smtClean="0">
                <a:solidFill>
                  <a:srgbClr val="0000CC"/>
                </a:solidFill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hiển</a:t>
            </a:r>
            <a:r>
              <a:rPr lang="en-US" sz="2800" b="1" dirty="0" smtClean="0">
                <a:solidFill>
                  <a:srgbClr val="0000CC"/>
                </a:solidFill>
              </a:rPr>
              <a:t> vi </a:t>
            </a:r>
            <a:r>
              <a:rPr lang="en-US" sz="2800" b="1" dirty="0" err="1" smtClean="0">
                <a:solidFill>
                  <a:srgbClr val="0000CC"/>
                </a:solidFill>
              </a:rPr>
              <a:t>là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thiết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bị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được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sát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các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thể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kích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thước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nhỏ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bé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mà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mắt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thường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không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thể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nhìn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thấy</a:t>
            </a:r>
            <a:r>
              <a:rPr lang="en-US" sz="2800" b="1" dirty="0" smtClean="0">
                <a:solidFill>
                  <a:srgbClr val="0000CC"/>
                </a:solidFill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hiển</a:t>
            </a:r>
            <a:r>
              <a:rPr lang="en-US" sz="2800" b="1" dirty="0" smtClean="0">
                <a:solidFill>
                  <a:srgbClr val="0000CC"/>
                </a:solidFill>
              </a:rPr>
              <a:t> vi </a:t>
            </a:r>
            <a:r>
              <a:rPr lang="en-US" sz="2800" b="1" dirty="0" err="1" smtClean="0">
                <a:solidFill>
                  <a:srgbClr val="0000CC"/>
                </a:solidFill>
              </a:rPr>
              <a:t>bình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thường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độ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phóng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đại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từ</a:t>
            </a:r>
            <a:r>
              <a:rPr lang="en-US" sz="2800" b="1" dirty="0" smtClean="0">
                <a:solidFill>
                  <a:srgbClr val="0000CC"/>
                </a:solidFill>
              </a:rPr>
              <a:t> 40 – 3000 </a:t>
            </a:r>
            <a:r>
              <a:rPr lang="en-US" sz="2800" b="1" dirty="0" err="1" smtClean="0">
                <a:solidFill>
                  <a:srgbClr val="0000CC"/>
                </a:solidFill>
              </a:rPr>
              <a:t>lần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41741" y="4979934"/>
            <a:ext cx="711201" cy="52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25824" y="5992704"/>
            <a:ext cx="172720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3.8. </a:t>
            </a:r>
            <a:r>
              <a:rPr lang="en-US" sz="2000" b="1" dirty="0" err="1" smtClean="0"/>
              <a:t>Kính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hiển</a:t>
            </a:r>
            <a:r>
              <a:rPr lang="en-US" sz="2000" b="1" dirty="0" smtClean="0"/>
              <a:t> vi</a:t>
            </a:r>
            <a:endParaRPr lang="en-US" sz="2000" b="1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IV.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lúp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hiển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22" name="Group 21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24" name="Pentagon 23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25" name="Chevron 24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sử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kính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hiển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vi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quang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học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: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454988" y="3037871"/>
            <a:ext cx="703249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sz="2800" b="1" dirty="0" smtClean="0">
                <a:solidFill>
                  <a:srgbClr val="FF0000"/>
                </a:solidFill>
              </a:rPr>
              <a:t>Bộ </a:t>
            </a:r>
            <a:r>
              <a:rPr lang="vi-VN" sz="2800" b="1" dirty="0">
                <a:solidFill>
                  <a:srgbClr val="FF0000"/>
                </a:solidFill>
              </a:rPr>
              <a:t>phận cơ học: </a:t>
            </a:r>
            <a:r>
              <a:rPr lang="vi-VN" sz="2800" b="1" dirty="0"/>
              <a:t>chân kính, thân kính, ống kính, mâm kính, đĩa mang vật kính, ốc sơ cấp, ốc vi cấp, kẹp tiêu bản.</a:t>
            </a:r>
            <a:endParaRPr lang="en-US" sz="2800" b="1" dirty="0"/>
          </a:p>
          <a:p>
            <a:r>
              <a:rPr lang="vi-VN" sz="2800" b="1" dirty="0">
                <a:solidFill>
                  <a:srgbClr val="FF0000"/>
                </a:solidFill>
              </a:rPr>
              <a:t>Bộ phận quang học: </a:t>
            </a:r>
            <a:r>
              <a:rPr lang="vi-VN" sz="2800" b="1" dirty="0"/>
              <a:t>thị kính, vật kính</a:t>
            </a:r>
            <a:endParaRPr lang="en-US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4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3" grpId="0" animBg="1"/>
      <p:bldP spid="20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-1" y="1250373"/>
            <a:ext cx="8269358" cy="483209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CC"/>
                </a:solidFill>
              </a:rPr>
              <a:t>         </a:t>
            </a:r>
            <a:r>
              <a:rPr lang="en-US" sz="2800" b="1" dirty="0" err="1" smtClean="0">
                <a:solidFill>
                  <a:srgbClr val="FF0000"/>
                </a:solidFill>
              </a:rPr>
              <a:t>Cấu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kính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hiển</a:t>
            </a:r>
            <a:r>
              <a:rPr lang="en-US" sz="2800" b="1" dirty="0" smtClean="0">
                <a:solidFill>
                  <a:srgbClr val="FF0000"/>
                </a:solidFill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</a:rPr>
              <a:t>quang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gồm</a:t>
            </a:r>
            <a:r>
              <a:rPr lang="en-US" sz="2800" b="1" dirty="0" smtClean="0">
                <a:solidFill>
                  <a:srgbClr val="0000CC"/>
                </a:solidFill>
              </a:rPr>
              <a:t> 4 </a:t>
            </a:r>
            <a:r>
              <a:rPr lang="en-US" sz="2800" b="1" dirty="0" err="1" smtClean="0">
                <a:solidFill>
                  <a:srgbClr val="0000CC"/>
                </a:solidFill>
              </a:rPr>
              <a:t>hệ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thống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chính</a:t>
            </a:r>
            <a:r>
              <a:rPr lang="en-US" sz="2800" b="1" dirty="0" smtClean="0">
                <a:solidFill>
                  <a:srgbClr val="0000CC"/>
                </a:solidFill>
              </a:rPr>
              <a:t>: </a:t>
            </a:r>
            <a:r>
              <a:rPr lang="en-US" sz="2800" b="1" dirty="0" err="1" smtClean="0">
                <a:solidFill>
                  <a:srgbClr val="0000CC"/>
                </a:solidFill>
              </a:rPr>
              <a:t>hệ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thống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giá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đỡ</a:t>
            </a:r>
            <a:r>
              <a:rPr lang="en-US" sz="2800" b="1" dirty="0" smtClean="0">
                <a:solidFill>
                  <a:srgbClr val="0000CC"/>
                </a:solidFill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</a:rPr>
              <a:t>hệ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thống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phóng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đại</a:t>
            </a:r>
            <a:r>
              <a:rPr lang="en-US" sz="2800" b="1" dirty="0" smtClean="0">
                <a:solidFill>
                  <a:srgbClr val="0000CC"/>
                </a:solidFill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</a:rPr>
              <a:t>hệ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thống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chiếu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hệ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thống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điều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chỉnh</a:t>
            </a:r>
            <a:r>
              <a:rPr lang="en-US" sz="2800" b="1" dirty="0" smtClean="0">
                <a:solidFill>
                  <a:srgbClr val="0000CC"/>
                </a:solidFill>
              </a:rPr>
              <a:t>(</a:t>
            </a:r>
            <a:r>
              <a:rPr lang="en-US" sz="2800" b="1" dirty="0" err="1" smtClean="0">
                <a:solidFill>
                  <a:srgbClr val="0000CC"/>
                </a:solidFill>
              </a:rPr>
              <a:t>hình</a:t>
            </a:r>
            <a:r>
              <a:rPr lang="en-US" sz="2800" b="1" dirty="0" smtClean="0">
                <a:solidFill>
                  <a:srgbClr val="0000CC"/>
                </a:solidFill>
              </a:rPr>
              <a:t> 3.9).</a:t>
            </a:r>
          </a:p>
          <a:p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hiển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vi qua 3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: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cs typeface="Times New Roman" pitchFamily="18" charset="0"/>
              </a:rPr>
              <a:t> 1.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Chuẩn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Đặt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vừa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tầm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đủ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kiện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hoặc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gần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nguồn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điện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cs typeface="Times New Roman" pitchFamily="18" charset="0"/>
              </a:rPr>
              <a:t> 2.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chỉnh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ánh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6600"/>
                </a:solidFill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Mắt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nhìn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chỉnh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gương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phản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chiếu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nguồn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ánh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hiển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trắng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thì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dừng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dùng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hiển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điện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thì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bỏ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qua)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28108" y="1232448"/>
            <a:ext cx="711201" cy="52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235" y="3200401"/>
            <a:ext cx="2813875" cy="19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497061" y="1251995"/>
            <a:ext cx="2807049" cy="1919998"/>
            <a:chOff x="6670965" y="707089"/>
            <a:chExt cx="2473035" cy="2188511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893" y="1175891"/>
              <a:ext cx="2466107" cy="1719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656269" y="1219200"/>
              <a:ext cx="1143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Cắm</a:t>
              </a:r>
              <a:r>
                <a:rPr lang="en-US" dirty="0" smtClean="0"/>
                <a:t> </a:t>
              </a:r>
              <a:r>
                <a:rPr lang="en-US" dirty="0" err="1" smtClean="0"/>
                <a:t>điện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70965" y="707089"/>
              <a:ext cx="872835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Bước</a:t>
              </a:r>
              <a:r>
                <a:rPr lang="en-US" dirty="0" smtClean="0"/>
                <a:t> 1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20002" y="713920"/>
              <a:ext cx="1371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Hình</a:t>
              </a:r>
              <a:r>
                <a:rPr lang="en-US" dirty="0" smtClean="0"/>
                <a:t> 3. 9 a. </a:t>
              </a:r>
              <a:endParaRPr lang="en-US" dirty="0"/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068" y="3171992"/>
            <a:ext cx="2805042" cy="193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530050" y="3139861"/>
            <a:ext cx="2493552" cy="396088"/>
            <a:chOff x="6705600" y="2848317"/>
            <a:chExt cx="1859014" cy="396088"/>
          </a:xfrm>
        </p:grpSpPr>
        <p:sp>
          <p:nvSpPr>
            <p:cNvPr id="20" name="TextBox 19"/>
            <p:cNvSpPr txBox="1"/>
            <p:nvPr/>
          </p:nvSpPr>
          <p:spPr>
            <a:xfrm>
              <a:off x="7580427" y="2848317"/>
              <a:ext cx="9841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Hình</a:t>
              </a:r>
              <a:r>
                <a:rPr lang="en-US" dirty="0" smtClean="0"/>
                <a:t> 3. 9 b. 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05600" y="2875073"/>
              <a:ext cx="872835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Bước</a:t>
              </a:r>
              <a:r>
                <a:rPr lang="en-US" dirty="0" smtClean="0"/>
                <a:t> 2</a:t>
              </a:r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525585" y="4763608"/>
            <a:ext cx="153723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Chỉnh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37" y="5105400"/>
            <a:ext cx="2787373" cy="1731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8529989" y="6488668"/>
            <a:ext cx="2486979" cy="369584"/>
            <a:chOff x="6397491" y="2874821"/>
            <a:chExt cx="1865234" cy="369584"/>
          </a:xfrm>
        </p:grpSpPr>
        <p:sp>
          <p:nvSpPr>
            <p:cNvPr id="37" name="TextBox 36"/>
            <p:cNvSpPr txBox="1"/>
            <p:nvPr/>
          </p:nvSpPr>
          <p:spPr>
            <a:xfrm>
              <a:off x="7262196" y="2874821"/>
              <a:ext cx="100052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Hình</a:t>
              </a:r>
              <a:r>
                <a:rPr lang="en-US" dirty="0" smtClean="0"/>
                <a:t> 3. 9. c 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97491" y="2875073"/>
              <a:ext cx="872835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Bước</a:t>
              </a:r>
              <a:r>
                <a:rPr lang="en-US" dirty="0" smtClean="0"/>
                <a:t> 2</a:t>
              </a:r>
              <a:endParaRPr lang="en-US" dirty="0"/>
            </a:p>
          </p:txBody>
        </p:sp>
      </p:grp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IV.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lúp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hiển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40" name="Group 39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42" name="Pentagon 41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43" name="Chevron 42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sử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kính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hiển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vi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quang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học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: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8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344554" y="1379578"/>
            <a:ext cx="6745356" cy="526297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CC"/>
                </a:solidFill>
              </a:rPr>
              <a:t>                </a:t>
            </a:r>
            <a:r>
              <a:rPr lang="en-US" sz="2800" b="1" dirty="0" err="1" smtClean="0">
                <a:solidFill>
                  <a:srgbClr val="FF0000"/>
                </a:solidFill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</a:rPr>
              <a:t> 3.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Quan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sát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vật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mẫu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r>
              <a:rPr lang="en-US" sz="2800" b="1" dirty="0" smtClean="0">
                <a:solidFill>
                  <a:srgbClr val="0000CC"/>
                </a:solidFill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bội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giác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nhỏ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nhất</a:t>
            </a:r>
            <a:r>
              <a:rPr lang="en-US" sz="2800" b="1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</a:rPr>
              <a:t>Đặt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tiêu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bản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lên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mâm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3.9.d)</a:t>
            </a: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chỉnh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ốc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sơ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đưa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vị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trí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gần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0000CC"/>
                </a:solidFill>
              </a:rPr>
              <a:t>. </a:t>
            </a:r>
            <a:r>
              <a:rPr lang="en-US" sz="2800" b="1" dirty="0" smtClean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3.9.d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2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Mắt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chỉnh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ốc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sơ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nâng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tới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thì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sang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chỉnh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ốc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nhìn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rõ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chi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bên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 </a:t>
            </a:r>
            <a:r>
              <a:rPr lang="en-US" sz="2800" b="1" dirty="0" smtClean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3.9.e)</a:t>
            </a:r>
            <a:endParaRPr lang="en-US" sz="2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thay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đổi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phóng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đại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hiển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vi, quay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mâm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lựa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31682" y="1342258"/>
            <a:ext cx="711201" cy="52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585230" y="1419333"/>
            <a:ext cx="3382366" cy="1689341"/>
            <a:chOff x="6543675" y="1219200"/>
            <a:chExt cx="2631797" cy="16002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75" y="1219200"/>
              <a:ext cx="2631797" cy="16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553200" y="1476253"/>
              <a:ext cx="1100230" cy="3498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n-US" b="1" dirty="0" err="1">
                  <a:solidFill>
                    <a:srgbClr val="FF0000"/>
                  </a:solidFill>
                </a:rPr>
                <a:t>hình</a:t>
              </a:r>
              <a:r>
                <a:rPr lang="en-US" b="1" dirty="0">
                  <a:solidFill>
                    <a:srgbClr val="FF0000"/>
                  </a:solidFill>
                </a:rPr>
                <a:t> 3.9.d</a:t>
              </a:r>
              <a:r>
                <a:rPr lang="en-US" b="1" dirty="0" smtClean="0">
                  <a:solidFill>
                    <a:srgbClr val="FF0000"/>
                  </a:solidFill>
                </a:rPr>
                <a:t>)</a:t>
              </a:r>
              <a:endParaRPr lang="en-US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00495" y="3220316"/>
            <a:ext cx="3467100" cy="2025817"/>
            <a:chOff x="6529820" y="3220315"/>
            <a:chExt cx="2600325" cy="202581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820" y="3220315"/>
              <a:ext cx="2600325" cy="162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553200" y="48768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n-US" b="1" dirty="0" err="1">
                  <a:solidFill>
                    <a:srgbClr val="FF0000"/>
                  </a:solidFill>
                </a:rPr>
                <a:t>hình</a:t>
              </a:r>
              <a:r>
                <a:rPr lang="en-US" b="1" dirty="0">
                  <a:solidFill>
                    <a:srgbClr val="0000CC"/>
                  </a:solidFill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</a:rPr>
                <a:t>3.9.e)</a:t>
              </a:r>
              <a:endParaRPr lang="en-US" b="1" dirty="0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09580" y="5181600"/>
            <a:ext cx="3556000" cy="1676400"/>
            <a:chOff x="6477000" y="5181600"/>
            <a:chExt cx="2667000" cy="16764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181600"/>
              <a:ext cx="2667000" cy="16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553200" y="6488668"/>
              <a:ext cx="13063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n-US" b="1" dirty="0" err="1">
                  <a:solidFill>
                    <a:srgbClr val="FF0000"/>
                  </a:solidFill>
                </a:rPr>
                <a:t>hình</a:t>
              </a:r>
              <a:r>
                <a:rPr lang="en-US" b="1" dirty="0">
                  <a:solidFill>
                    <a:srgbClr val="0000CC"/>
                  </a:solidFill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</a:rPr>
                <a:t>3.9.f)</a:t>
              </a:r>
              <a:endParaRPr lang="en-US" b="1" dirty="0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IV.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lúp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hiển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26" name="Group 25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28" name="Pentagon 27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37" name="Chevron 36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sử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kính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hiển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vi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quang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học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: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37686" y="1315272"/>
            <a:ext cx="2447230" cy="369584"/>
            <a:chOff x="6705600" y="2874821"/>
            <a:chExt cx="1565507" cy="369584"/>
          </a:xfrm>
        </p:grpSpPr>
        <p:sp>
          <p:nvSpPr>
            <p:cNvPr id="18" name="TextBox 17"/>
            <p:cNvSpPr txBox="1"/>
            <p:nvPr/>
          </p:nvSpPr>
          <p:spPr>
            <a:xfrm>
              <a:off x="7246971" y="2874821"/>
              <a:ext cx="10241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Hình</a:t>
              </a:r>
              <a:r>
                <a:rPr lang="en-US" b="1" dirty="0" smtClean="0">
                  <a:solidFill>
                    <a:srgbClr val="FF0000"/>
                  </a:solidFill>
                </a:rPr>
                <a:t> 3. 9 d. </a:t>
              </a:r>
              <a:r>
                <a:rPr lang="en-US" b="1" dirty="0" err="1">
                  <a:solidFill>
                    <a:srgbClr val="FF0000"/>
                  </a:solidFill>
                </a:rPr>
                <a:t>e</a:t>
              </a:r>
              <a:r>
                <a:rPr lang="en-US" b="1" dirty="0" err="1" smtClean="0">
                  <a:solidFill>
                    <a:srgbClr val="FF0000"/>
                  </a:solidFill>
                </a:rPr>
                <a:t>,f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05600" y="2875073"/>
              <a:ext cx="548210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Bước</a:t>
              </a:r>
              <a:r>
                <a:rPr lang="en-US" dirty="0" smtClean="0"/>
                <a:t> 3</a:t>
              </a:r>
              <a:endParaRPr lang="en-US" dirty="0"/>
            </a:p>
          </p:txBody>
        </p:sp>
      </p:grpSp>
      <p:pic>
        <p:nvPicPr>
          <p:cNvPr id="7170" name="Picture 2" descr="E:\GIAO AN DIEN TU KHTN6-TD KV1\GA của Văn lớp 6\Bài 2 KHTN 6\hình động bài 2\O1CN01prcGKX1vvDZG4QFfW_181918623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994" y="3220315"/>
            <a:ext cx="3294374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istrator\Downloads\đặt mắ vừa chỉn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32" y="3220314"/>
            <a:ext cx="329565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9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101600" y="3236894"/>
            <a:ext cx="6723270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</a:rPr>
              <a:t>    </a:t>
            </a:r>
            <a:r>
              <a:rPr lang="en-US" sz="2800" b="1" dirty="0" err="1" smtClean="0">
                <a:solidFill>
                  <a:srgbClr val="0000CC"/>
                </a:solidFill>
              </a:rPr>
              <a:t>Sử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dụng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hiển</a:t>
            </a:r>
            <a:r>
              <a:rPr lang="en-US" sz="2800" b="1" dirty="0" smtClean="0">
                <a:solidFill>
                  <a:srgbClr val="0000CC"/>
                </a:solidFill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</a:rPr>
              <a:t>hãy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sát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một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mẫu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tiêu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bản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trong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phòng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thực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hành</a:t>
            </a:r>
            <a:r>
              <a:rPr lang="en-US" sz="2800" b="1" dirty="0" smtClean="0">
                <a:solidFill>
                  <a:srgbClr val="0000CC"/>
                </a:solidFill>
              </a:rPr>
              <a:t>.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331300" y="1368285"/>
            <a:ext cx="6493570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</a:rPr>
              <a:t>       </a:t>
            </a:r>
            <a:r>
              <a:rPr lang="en-US" sz="2800" b="1" dirty="0" err="1" smtClean="0">
                <a:solidFill>
                  <a:srgbClr val="0000CC"/>
                </a:solidFill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hiển</a:t>
            </a:r>
            <a:r>
              <a:rPr lang="en-US" sz="2800" b="1" dirty="0" smtClean="0">
                <a:solidFill>
                  <a:srgbClr val="0000CC"/>
                </a:solidFill>
              </a:rPr>
              <a:t> vi </a:t>
            </a:r>
            <a:r>
              <a:rPr lang="en-US" sz="2800" b="1" dirty="0" err="1" smtClean="0">
                <a:solidFill>
                  <a:srgbClr val="0000CC"/>
                </a:solidFill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vai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trò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gì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trong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nghiên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cứu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khoa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học</a:t>
            </a:r>
            <a:r>
              <a:rPr lang="en-US" sz="2800" b="1" dirty="0" smtClean="0">
                <a:solidFill>
                  <a:srgbClr val="0000CC"/>
                </a:solidFill>
              </a:rPr>
              <a:t>?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05717" y="1404728"/>
            <a:ext cx="3509063" cy="1600200"/>
            <a:chOff x="6543675" y="1219200"/>
            <a:chExt cx="2631797" cy="16002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75" y="1219200"/>
              <a:ext cx="2631797" cy="16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553200" y="1533956"/>
              <a:ext cx="10601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n-US" b="1" dirty="0" err="1">
                  <a:solidFill>
                    <a:srgbClr val="FF0000"/>
                  </a:solidFill>
                </a:rPr>
                <a:t>hình</a:t>
              </a:r>
              <a:r>
                <a:rPr lang="en-US" b="1" dirty="0">
                  <a:solidFill>
                    <a:srgbClr val="FF0000"/>
                  </a:solidFill>
                </a:rPr>
                <a:t> 3.9.d</a:t>
              </a:r>
              <a:r>
                <a:rPr lang="en-US" b="1" dirty="0" smtClean="0">
                  <a:solidFill>
                    <a:srgbClr val="FF0000"/>
                  </a:solidFill>
                </a:rPr>
                <a:t>)</a:t>
              </a:r>
              <a:endParaRPr lang="en-US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544912" y="1288768"/>
            <a:ext cx="3123089" cy="422592"/>
            <a:chOff x="5951760" y="2874821"/>
            <a:chExt cx="1973864" cy="422592"/>
          </a:xfrm>
        </p:grpSpPr>
        <p:sp>
          <p:nvSpPr>
            <p:cNvPr id="18" name="TextBox 17"/>
            <p:cNvSpPr txBox="1"/>
            <p:nvPr/>
          </p:nvSpPr>
          <p:spPr>
            <a:xfrm>
              <a:off x="6841100" y="2874821"/>
              <a:ext cx="10845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Hình</a:t>
              </a:r>
              <a:r>
                <a:rPr lang="en-US" b="1" dirty="0" smtClean="0">
                  <a:solidFill>
                    <a:srgbClr val="FF0000"/>
                  </a:solidFill>
                </a:rPr>
                <a:t> 3. 9 d. </a:t>
              </a:r>
              <a:r>
                <a:rPr lang="en-US" b="1" dirty="0" err="1">
                  <a:solidFill>
                    <a:srgbClr val="FF0000"/>
                  </a:solidFill>
                </a:rPr>
                <a:t>e</a:t>
              </a:r>
              <a:r>
                <a:rPr lang="en-US" b="1" dirty="0" err="1" smtClean="0">
                  <a:solidFill>
                    <a:srgbClr val="FF0000"/>
                  </a:solidFill>
                </a:rPr>
                <a:t>,f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51760" y="2928081"/>
              <a:ext cx="872835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Bước</a:t>
              </a:r>
              <a:r>
                <a:rPr lang="en-US" dirty="0" smtClean="0"/>
                <a:t> 3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00495" y="3034788"/>
            <a:ext cx="3467100" cy="2025817"/>
            <a:chOff x="6529820" y="3220315"/>
            <a:chExt cx="2600325" cy="202581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820" y="3220315"/>
              <a:ext cx="2600325" cy="162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553200" y="48768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n-US" b="1" dirty="0" err="1">
                  <a:solidFill>
                    <a:srgbClr val="FF0000"/>
                  </a:solidFill>
                </a:rPr>
                <a:t>hình</a:t>
              </a:r>
              <a:r>
                <a:rPr lang="en-US" b="1" dirty="0">
                  <a:solidFill>
                    <a:srgbClr val="0000CC"/>
                  </a:solidFill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</a:rPr>
                <a:t>3.9.e)</a:t>
              </a:r>
              <a:endParaRPr lang="en-US" b="1" dirty="0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496328" y="5115340"/>
            <a:ext cx="3465444" cy="1676400"/>
            <a:chOff x="6477000" y="5181600"/>
            <a:chExt cx="2667000" cy="16764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181600"/>
              <a:ext cx="2667000" cy="16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553200" y="6488668"/>
              <a:ext cx="13063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n-US" b="1" dirty="0" err="1">
                  <a:solidFill>
                    <a:srgbClr val="FF0000"/>
                  </a:solidFill>
                </a:rPr>
                <a:t>hình</a:t>
              </a:r>
              <a:r>
                <a:rPr lang="en-US" b="1" dirty="0">
                  <a:solidFill>
                    <a:srgbClr val="0000CC"/>
                  </a:solidFill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</a:rPr>
                <a:t>3.9.f)</a:t>
              </a:r>
              <a:endParaRPr lang="en-US" b="1" dirty="0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6" y="1379808"/>
            <a:ext cx="725457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2484781"/>
            <a:ext cx="65328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6017" y="2474841"/>
            <a:ext cx="7752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</a:rPr>
              <a:t>      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Thực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hành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sử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dụng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kính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hiển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vi.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101600" y="4458832"/>
            <a:ext cx="6723270" cy="22467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</a:rPr>
              <a:t> ý.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Bảo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quản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kính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hiển</a:t>
            </a:r>
            <a:r>
              <a:rPr lang="en-US" sz="2800" b="1" dirty="0" smtClean="0">
                <a:solidFill>
                  <a:srgbClr val="006600"/>
                </a:solidFill>
              </a:rPr>
              <a:t> vi:</a:t>
            </a: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- Lau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khô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hiển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dùng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khô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ráo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tránh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mốc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phận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quang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- 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Kính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bảo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dưỡng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kì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. 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IV.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lúp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hiển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41" name="Group 40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43" name="Pentagon 42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44" name="Chevron 43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sử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kính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hiển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vi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quang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học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: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9218" name="Picture 2" descr="C:\Users\Administrator\Downloads\đặt mắ vừa chỉnh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912" y="3056073"/>
            <a:ext cx="33696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istrator\Downloads\chỉnh kinh hien vi.gif.crdownloa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22" y="5078725"/>
            <a:ext cx="3394213" cy="171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4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3" grpId="0" animBg="1"/>
      <p:bldP spid="27" grpId="0"/>
      <p:bldP spid="38" grpId="0" animBg="1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05717" y="1404728"/>
            <a:ext cx="3509063" cy="1600200"/>
            <a:chOff x="6543675" y="1219200"/>
            <a:chExt cx="2631797" cy="16002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75" y="1219200"/>
              <a:ext cx="2631797" cy="16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553200" y="1533956"/>
              <a:ext cx="10601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n-US" b="1" dirty="0" err="1">
                  <a:solidFill>
                    <a:srgbClr val="FF0000"/>
                  </a:solidFill>
                </a:rPr>
                <a:t>hình</a:t>
              </a:r>
              <a:r>
                <a:rPr lang="en-US" b="1" dirty="0">
                  <a:solidFill>
                    <a:srgbClr val="FF0000"/>
                  </a:solidFill>
                </a:rPr>
                <a:t> 3.9.d</a:t>
              </a:r>
              <a:r>
                <a:rPr lang="en-US" b="1" dirty="0" smtClean="0">
                  <a:solidFill>
                    <a:srgbClr val="FF0000"/>
                  </a:solidFill>
                </a:rPr>
                <a:t>)</a:t>
              </a:r>
              <a:endParaRPr lang="en-US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544912" y="1288768"/>
            <a:ext cx="3123089" cy="422592"/>
            <a:chOff x="5951760" y="2874821"/>
            <a:chExt cx="1973864" cy="422592"/>
          </a:xfrm>
        </p:grpSpPr>
        <p:sp>
          <p:nvSpPr>
            <p:cNvPr id="18" name="TextBox 17"/>
            <p:cNvSpPr txBox="1"/>
            <p:nvPr/>
          </p:nvSpPr>
          <p:spPr>
            <a:xfrm>
              <a:off x="6841100" y="2874821"/>
              <a:ext cx="10845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Hình</a:t>
              </a:r>
              <a:r>
                <a:rPr lang="en-US" b="1" dirty="0" smtClean="0">
                  <a:solidFill>
                    <a:srgbClr val="FF0000"/>
                  </a:solidFill>
                </a:rPr>
                <a:t> 3. 9 d. </a:t>
              </a:r>
              <a:r>
                <a:rPr lang="en-US" b="1" dirty="0" err="1">
                  <a:solidFill>
                    <a:srgbClr val="FF0000"/>
                  </a:solidFill>
                </a:rPr>
                <a:t>e</a:t>
              </a:r>
              <a:r>
                <a:rPr lang="en-US" b="1" dirty="0" err="1" smtClean="0">
                  <a:solidFill>
                    <a:srgbClr val="FF0000"/>
                  </a:solidFill>
                </a:rPr>
                <a:t>,f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51760" y="2928081"/>
              <a:ext cx="872835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Bước</a:t>
              </a:r>
              <a:r>
                <a:rPr lang="en-US" dirty="0" smtClean="0"/>
                <a:t> 3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00495" y="3034788"/>
            <a:ext cx="3467100" cy="2025817"/>
            <a:chOff x="6529820" y="3220315"/>
            <a:chExt cx="2600325" cy="202581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820" y="3220315"/>
              <a:ext cx="2600325" cy="162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553200" y="48768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n-US" b="1" dirty="0" err="1">
                  <a:solidFill>
                    <a:srgbClr val="FF0000"/>
                  </a:solidFill>
                </a:rPr>
                <a:t>hình</a:t>
              </a:r>
              <a:r>
                <a:rPr lang="en-US" b="1" dirty="0">
                  <a:solidFill>
                    <a:srgbClr val="0000CC"/>
                  </a:solidFill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</a:rPr>
                <a:t>3.9.e)</a:t>
              </a:r>
              <a:endParaRPr lang="en-US" b="1" dirty="0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49336" y="5115340"/>
            <a:ext cx="3465444" cy="1676400"/>
            <a:chOff x="6477000" y="5181600"/>
            <a:chExt cx="2667000" cy="167640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181600"/>
              <a:ext cx="2667000" cy="16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553200" y="6488668"/>
              <a:ext cx="13063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</a:t>
              </a:r>
              <a:r>
                <a:rPr lang="en-US" b="1" dirty="0" err="1">
                  <a:solidFill>
                    <a:srgbClr val="FF0000"/>
                  </a:solidFill>
                </a:rPr>
                <a:t>hình</a:t>
              </a:r>
              <a:r>
                <a:rPr lang="en-US" b="1" dirty="0">
                  <a:solidFill>
                    <a:srgbClr val="0000CC"/>
                  </a:solidFill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</a:rPr>
                <a:t>3.9.f)</a:t>
              </a:r>
              <a:endParaRPr lang="en-US" b="1" dirty="0">
                <a:solidFill>
                  <a:srgbClr val="0000CC"/>
                </a:solidFill>
                <a:cs typeface="Times New Roman" pitchFamily="18" charset="0"/>
              </a:endParaRPr>
            </a:p>
          </p:txBody>
        </p:sp>
      </p:grp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-29603" y="-5368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IV.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lúp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kính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hiển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0103" y="526386"/>
            <a:ext cx="10812509" cy="646331"/>
            <a:chOff x="2884647" y="1614571"/>
            <a:chExt cx="7803209" cy="646331"/>
          </a:xfrm>
        </p:grpSpPr>
        <p:grpSp>
          <p:nvGrpSpPr>
            <p:cNvPr id="41" name="Group 40"/>
            <p:cNvGrpSpPr/>
            <p:nvPr/>
          </p:nvGrpSpPr>
          <p:grpSpPr>
            <a:xfrm>
              <a:off x="2884647" y="1720588"/>
              <a:ext cx="611135" cy="420946"/>
              <a:chOff x="9201384" y="4402522"/>
              <a:chExt cx="611135" cy="283901"/>
            </a:xfrm>
          </p:grpSpPr>
          <p:sp>
            <p:nvSpPr>
              <p:cNvPr id="43" name="Pentagon 42"/>
              <p:cNvSpPr/>
              <p:nvPr/>
            </p:nvSpPr>
            <p:spPr>
              <a:xfrm>
                <a:off x="9201384" y="4402522"/>
                <a:ext cx="428452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44" name="Chevron 43"/>
              <p:cNvSpPr/>
              <p:nvPr/>
            </p:nvSpPr>
            <p:spPr>
              <a:xfrm>
                <a:off x="9534196" y="4411460"/>
                <a:ext cx="278323" cy="274962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3467116" y="1614571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sử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dụng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kính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hiển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vi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quang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học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336600"/>
                  </a:solidFill>
                  <a:latin typeface="Times New Roman" panose="02020603050405020304" pitchFamily="18" charset="0"/>
                </a:rPr>
                <a:t>: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3366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85" y="1719483"/>
            <a:ext cx="6424916" cy="441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9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497855"/>
              </p:ext>
            </p:extLst>
          </p:nvPr>
        </p:nvGraphicFramePr>
        <p:xfrm>
          <a:off x="0" y="1424594"/>
          <a:ext cx="6469668" cy="346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4991">
                  <a:extLst>
                    <a:ext uri="{9D8B030D-6E8A-4147-A177-3AD203B41FA5}">
                      <a16:colId xmlns="" xmlns:a16="http://schemas.microsoft.com/office/drawing/2014/main" val="4183101353"/>
                    </a:ext>
                  </a:extLst>
                </a:gridCol>
                <a:gridCol w="3474677">
                  <a:extLst>
                    <a:ext uri="{9D8B030D-6E8A-4147-A177-3AD203B41FA5}">
                      <a16:colId xmlns="" xmlns:a16="http://schemas.microsoft.com/office/drawing/2014/main" val="1766545800"/>
                    </a:ext>
                  </a:extLst>
                </a:gridCol>
              </a:tblGrid>
              <a:tr h="42007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spc="-1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spc="-1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 3.1</a:t>
                      </a:r>
                      <a:endParaRPr lang="en-US" sz="2400" b="1" spc="-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11727550"/>
                  </a:ext>
                </a:extLst>
              </a:tr>
              <a:tr h="420072">
                <a:tc>
                  <a:txBody>
                    <a:bodyPr/>
                    <a:lstStyle/>
                    <a:p>
                      <a:pPr algn="ctr"/>
                      <a:r>
                        <a:rPr lang="en-US" sz="2400" b="1" spc="-100" baseline="0" dirty="0" err="1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1" spc="-100" baseline="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b="1" spc="-100" baseline="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lúp</a:t>
                      </a:r>
                      <a:endParaRPr lang="en-US" sz="2400" b="1" spc="-100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100" baseline="0" dirty="0" err="1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1" spc="-100" baseline="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b="1" spc="-100" baseline="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hiển</a:t>
                      </a:r>
                      <a:r>
                        <a:rPr lang="en-US" sz="2400" b="1" spc="-100" baseline="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  <a:endParaRPr lang="en-US" sz="2400" b="1" spc="-100" dirty="0" smtClean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45782593"/>
                  </a:ext>
                </a:extLst>
              </a:tr>
              <a:tr h="611857">
                <a:tc>
                  <a:txBody>
                    <a:bodyPr/>
                    <a:lstStyle/>
                    <a:p>
                      <a:pPr algn="l"/>
                      <a:endParaRPr lang="en-US" sz="2400" b="1" spc="-1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47941037"/>
                  </a:ext>
                </a:extLst>
              </a:tr>
              <a:tr h="679529">
                <a:tc>
                  <a:txBody>
                    <a:bodyPr/>
                    <a:lstStyle/>
                    <a:p>
                      <a:pPr algn="l"/>
                      <a:endParaRPr lang="en-US" sz="2400" b="1" spc="-1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63402057"/>
                  </a:ext>
                </a:extLst>
              </a:tr>
              <a:tr h="6765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spc="-5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5587587"/>
                  </a:ext>
                </a:extLst>
              </a:tr>
              <a:tr h="583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spc="-5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64649224"/>
                  </a:ext>
                </a:extLst>
              </a:tr>
            </a:tbl>
          </a:graphicData>
        </a:graphic>
      </p:graphicFrame>
      <p:sp>
        <p:nvSpPr>
          <p:cNvPr id="30" name="WordArt 10"/>
          <p:cNvSpPr>
            <a:spLocks noChangeArrowheads="1" noChangeShapeType="1" noTextEdit="1"/>
          </p:cNvSpPr>
          <p:nvPr/>
        </p:nvSpPr>
        <p:spPr bwMode="auto">
          <a:xfrm>
            <a:off x="194812" y="891904"/>
            <a:ext cx="2230336" cy="4465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pc="-100" dirty="0" err="1" smtClean="0">
                <a:ln w="19050"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b="1" kern="10" spc="-100" dirty="0" smtClean="0">
                <a:ln w="19050"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spc="-100" dirty="0" err="1" smtClean="0">
                <a:ln w="19050"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lúp</a:t>
            </a:r>
            <a:endParaRPr lang="en-US" sz="3600" b="1" kern="10" spc="-100" dirty="0">
              <a:ln w="19050">
                <a:solidFill>
                  <a:srgbClr val="FF0000"/>
                </a:solidFill>
              </a:ln>
              <a:solidFill>
                <a:srgbClr val="00B0F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329982" y="67088"/>
            <a:ext cx="3688080" cy="628147"/>
          </a:xfrm>
          <a:prstGeom prst="round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LUYỆN TẬP</a:t>
            </a:r>
            <a:endParaRPr lang="en-US" sz="3600" b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6" name="WordArt 10"/>
          <p:cNvSpPr>
            <a:spLocks noChangeArrowheads="1" noChangeShapeType="1" noTextEdit="1"/>
          </p:cNvSpPr>
          <p:nvPr/>
        </p:nvSpPr>
        <p:spPr bwMode="auto">
          <a:xfrm>
            <a:off x="3202025" y="787195"/>
            <a:ext cx="3026496" cy="4717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spc="-100" dirty="0" err="1" smtClean="0">
                <a:ln w="19050">
                  <a:solidFill>
                    <a:srgbClr val="FF0000"/>
                  </a:solidFill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8000" b="1" kern="10" spc="-100" dirty="0" smtClean="0">
                <a:ln w="19050">
                  <a:solidFill>
                    <a:srgbClr val="FF0000"/>
                  </a:solidFill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kern="10" spc="-100" dirty="0" err="1" smtClean="0">
                <a:ln w="19050">
                  <a:solidFill>
                    <a:srgbClr val="FF0000"/>
                  </a:solidFill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8000" b="1" kern="10" spc="-100" dirty="0" smtClean="0">
                <a:ln w="19050">
                  <a:solidFill>
                    <a:srgbClr val="FF0000"/>
                  </a:solidFill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</a:t>
            </a:r>
            <a:endParaRPr lang="en-US" sz="8000" b="1" kern="10" spc="-100" dirty="0">
              <a:ln w="19050">
                <a:solidFill>
                  <a:srgbClr val="FF0000"/>
                </a:solidFill>
              </a:ln>
              <a:solidFill>
                <a:srgbClr val="92D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WordArt 10"/>
          <p:cNvSpPr>
            <a:spLocks noChangeArrowheads="1" noChangeShapeType="1" noTextEdit="1"/>
          </p:cNvSpPr>
          <p:nvPr/>
        </p:nvSpPr>
        <p:spPr bwMode="auto">
          <a:xfrm>
            <a:off x="2607692" y="811725"/>
            <a:ext cx="480064" cy="4472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pc="-100" dirty="0" smtClean="0">
                <a:ln w="19050"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</a:t>
            </a:r>
            <a:endParaRPr lang="en-US" sz="3600" b="1" kern="10" spc="-100" dirty="0">
              <a:ln w="19050">
                <a:solidFill>
                  <a:srgbClr val="FF0000"/>
                </a:solidFill>
              </a:ln>
              <a:solidFill>
                <a:srgbClr val="00B0F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141200" y="30616"/>
            <a:ext cx="1905000" cy="1890246"/>
            <a:chOff x="10141200" y="30616"/>
            <a:chExt cx="1905000" cy="189024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1200" y="30616"/>
              <a:ext cx="1905000" cy="1643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10601242" y="1551530"/>
              <a:ext cx="1063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 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2 ) </a:t>
              </a:r>
              <a:endParaRPr lang="en-US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031896" y="1920862"/>
            <a:ext cx="2131927" cy="1635625"/>
            <a:chOff x="10031896" y="1920862"/>
            <a:chExt cx="2131927" cy="1635625"/>
          </a:xfrm>
        </p:grpSpPr>
        <p:sp>
          <p:nvSpPr>
            <p:cNvPr id="51" name="TextBox 50"/>
            <p:cNvSpPr txBox="1"/>
            <p:nvPr/>
          </p:nvSpPr>
          <p:spPr>
            <a:xfrm>
              <a:off x="10521731" y="3187155"/>
              <a:ext cx="1063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 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4 ) </a:t>
              </a:r>
              <a:endParaRPr lang="en-US" b="1" dirty="0"/>
            </a:p>
          </p:txBody>
        </p:sp>
        <p:pic>
          <p:nvPicPr>
            <p:cNvPr id="6151" name="Picture 7" descr="C:\Users\Administrator\Downloads\amip_an_na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1896" y="1920862"/>
              <a:ext cx="2131927" cy="1299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7662865" y="1986795"/>
            <a:ext cx="2342527" cy="1377536"/>
            <a:chOff x="7662865" y="1986795"/>
            <a:chExt cx="2342527" cy="1377536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2865" y="1986795"/>
              <a:ext cx="2342527" cy="1273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8527303" y="2994999"/>
              <a:ext cx="1063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 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</a:t>
              </a:r>
              <a:r>
                <a:rPr lang="en-US" b="1" dirty="0"/>
                <a:t>3</a:t>
              </a:r>
              <a:r>
                <a:rPr lang="en-US" b="1" dirty="0" smtClean="0"/>
                <a:t> ) 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793351" y="3545343"/>
            <a:ext cx="2383724" cy="1376104"/>
            <a:chOff x="9793351" y="3545343"/>
            <a:chExt cx="2383724" cy="1376104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3351" y="3545343"/>
              <a:ext cx="2383724" cy="1039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10574743" y="4552115"/>
              <a:ext cx="1063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 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6 ) </a:t>
              </a:r>
              <a:endParaRPr lang="en-US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42896" y="4941323"/>
            <a:ext cx="2131528" cy="1908292"/>
            <a:chOff x="7742896" y="4941323"/>
            <a:chExt cx="2131528" cy="1908292"/>
          </a:xfrm>
        </p:grpSpPr>
        <p:pic>
          <p:nvPicPr>
            <p:cNvPr id="6147" name="Picture 3" descr="C:\Users\Administrator\Downloads\hình con muỗi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896" y="4941323"/>
              <a:ext cx="2131528" cy="13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8421295" y="6480283"/>
              <a:ext cx="1063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 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</a:t>
              </a:r>
              <a:r>
                <a:rPr lang="en-US" b="1" dirty="0"/>
                <a:t>7</a:t>
              </a:r>
              <a:r>
                <a:rPr lang="en-US" b="1" dirty="0" smtClean="0"/>
                <a:t> ) </a:t>
              </a:r>
              <a:endParaRPr lang="en-US" b="1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895" y="51826"/>
            <a:ext cx="697722" cy="643409"/>
            <a:chOff x="0" y="0"/>
            <a:chExt cx="542925" cy="628650"/>
          </a:xfrm>
          <a:solidFill>
            <a:srgbClr val="FFFF66"/>
          </a:solidFill>
        </p:grpSpPr>
        <p:grpSp>
          <p:nvGrpSpPr>
            <p:cNvPr id="57" name="Group 56"/>
            <p:cNvGrpSpPr/>
            <p:nvPr/>
          </p:nvGrpSpPr>
          <p:grpSpPr>
            <a:xfrm>
              <a:off x="57150" y="76200"/>
              <a:ext cx="409576" cy="485775"/>
              <a:chOff x="11473" y="0"/>
              <a:chExt cx="493352" cy="409575"/>
            </a:xfrm>
            <a:grpFill/>
          </p:grpSpPr>
          <p:sp>
            <p:nvSpPr>
              <p:cNvPr id="59" name="Curved Right Arrow 58"/>
              <p:cNvSpPr/>
              <p:nvPr/>
            </p:nvSpPr>
            <p:spPr>
              <a:xfrm>
                <a:off x="11473" y="0"/>
                <a:ext cx="238125" cy="409575"/>
              </a:xfrm>
              <a:prstGeom prst="curvedRightArrow">
                <a:avLst/>
              </a:prstGeom>
              <a:solidFill>
                <a:srgbClr val="FFC000"/>
              </a:solidFill>
              <a:ln w="28575"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Curved Left Arrow 59"/>
              <p:cNvSpPr/>
              <p:nvPr/>
            </p:nvSpPr>
            <p:spPr>
              <a:xfrm rot="10800000" flipH="1">
                <a:off x="295275" y="0"/>
                <a:ext cx="209550" cy="390525"/>
              </a:xfrm>
              <a:prstGeom prst="curvedLeftArrow">
                <a:avLst/>
              </a:prstGeom>
              <a:solidFill>
                <a:srgbClr val="FFC000"/>
              </a:solidFill>
              <a:ln w="28575">
                <a:solidFill>
                  <a:srgbClr val="A500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0" y="0"/>
              <a:ext cx="542925" cy="628650"/>
            </a:xfrm>
            <a:prstGeom prst="ellipse">
              <a:avLst/>
            </a:prstGeom>
            <a:noFill/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77230" y="4911074"/>
            <a:ext cx="2187851" cy="1918665"/>
            <a:chOff x="9977230" y="4911074"/>
            <a:chExt cx="2187851" cy="1918665"/>
          </a:xfrm>
        </p:grpSpPr>
        <p:pic>
          <p:nvPicPr>
            <p:cNvPr id="6153" name="Picture 9" descr="C:\Users\Administrator\Downloads\vi khuẩn ăn thịt người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7230" y="4911074"/>
              <a:ext cx="2187851" cy="140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0614503" y="6460407"/>
              <a:ext cx="1063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 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8 ) </a:t>
              </a:r>
              <a:endParaRPr lang="en-US" b="1" dirty="0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087757" y="2463537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/>
              <a:t>1</a:t>
            </a:r>
            <a:r>
              <a:rPr lang="en-US" sz="2400" b="1" dirty="0" smtClean="0"/>
              <a:t> ) con </a:t>
            </a:r>
            <a:r>
              <a:rPr lang="en-US" sz="2400" b="1" dirty="0" err="1" smtClean="0"/>
              <a:t>mạc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33173" y="2430409"/>
            <a:ext cx="281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2 ) con </a:t>
            </a:r>
            <a:r>
              <a:rPr lang="en-US" sz="2400" b="1" dirty="0" err="1" smtClean="0"/>
              <a:t>kiến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3297" y="3086385"/>
            <a:ext cx="281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3 ) con </a:t>
            </a:r>
            <a:r>
              <a:rPr lang="en-US" sz="2400" b="1" dirty="0" err="1" smtClean="0"/>
              <a:t>mối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3041381" y="3079761"/>
            <a:ext cx="281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/>
              <a:t>4</a:t>
            </a:r>
            <a:r>
              <a:rPr lang="en-US" sz="2400" b="1" dirty="0" smtClean="0"/>
              <a:t> ) con Amid </a:t>
            </a:r>
            <a:endParaRPr lang="en-US" sz="24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3034757" y="3762241"/>
            <a:ext cx="34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/>
              <a:t>5</a:t>
            </a:r>
            <a:r>
              <a:rPr lang="en-US" sz="2400" b="1" dirty="0" smtClean="0"/>
              <a:t> )  virus </a:t>
            </a:r>
            <a:r>
              <a:rPr lang="en-US" sz="2400" b="1" dirty="0" err="1" smtClean="0"/>
              <a:t>covid</a:t>
            </a:r>
            <a:r>
              <a:rPr lang="en-US" sz="2400" b="1" dirty="0" smtClean="0"/>
              <a:t> 19  </a:t>
            </a:r>
            <a:endParaRPr lang="en-US" sz="24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-6579" y="3755613"/>
            <a:ext cx="281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/>
              <a:t>6</a:t>
            </a:r>
            <a:r>
              <a:rPr lang="en-US" sz="2400" b="1" dirty="0" smtClean="0"/>
              <a:t> ) con </a:t>
            </a:r>
            <a:r>
              <a:rPr lang="en-US" sz="2400" b="1" dirty="0" err="1" smtClean="0"/>
              <a:t>dế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49" y="4398337"/>
            <a:ext cx="2814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7 ) con </a:t>
            </a:r>
            <a:r>
              <a:rPr lang="en-US" sz="2400" b="1" dirty="0" err="1" smtClean="0"/>
              <a:t>muỗi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3054637" y="4378461"/>
            <a:ext cx="338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/>
              <a:t>8</a:t>
            </a:r>
            <a:r>
              <a:rPr lang="en-US" sz="2400" b="1" dirty="0" smtClean="0"/>
              <a:t> ) vi </a:t>
            </a:r>
            <a:r>
              <a:rPr lang="en-US" sz="2400" b="1" dirty="0" err="1" smtClean="0"/>
              <a:t>khuẩn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ăn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thịt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7742896" y="3371821"/>
            <a:ext cx="2118276" cy="1609258"/>
            <a:chOff x="7742896" y="3371821"/>
            <a:chExt cx="2118276" cy="1609258"/>
          </a:xfrm>
        </p:grpSpPr>
        <p:pic>
          <p:nvPicPr>
            <p:cNvPr id="6152" name="Picture 8" descr="C:\Users\Administrator\Downloads\virus covid 19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896" y="3371821"/>
              <a:ext cx="2118276" cy="1250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8394787" y="4611747"/>
              <a:ext cx="1063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 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</a:t>
              </a:r>
              <a:r>
                <a:rPr lang="en-US" b="1" dirty="0"/>
                <a:t>5</a:t>
              </a:r>
              <a:r>
                <a:rPr lang="en-US" b="1" dirty="0" smtClean="0"/>
                <a:t> ) </a:t>
              </a:r>
              <a:endParaRPr lang="en-US" b="1" dirty="0"/>
            </a:p>
          </p:txBody>
        </p:sp>
      </p:grpSp>
      <p:sp>
        <p:nvSpPr>
          <p:cNvPr id="76" name="Rectangle 74"/>
          <p:cNvSpPr>
            <a:spLocks noChangeArrowheads="1"/>
          </p:cNvSpPr>
          <p:nvPr/>
        </p:nvSpPr>
        <p:spPr bwMode="auto">
          <a:xfrm>
            <a:off x="86036" y="4852750"/>
            <a:ext cx="701712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lú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spc="-90" dirty="0">
              <a:ln>
                <a:solidFill>
                  <a:srgbClr val="FF0000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spc="-90" dirty="0" smtClean="0">
              <a:ln>
                <a:solidFill>
                  <a:srgbClr val="FF0000"/>
                </a:solidFill>
              </a:ln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662865" y="28918"/>
            <a:ext cx="2344262" cy="1898568"/>
            <a:chOff x="7662865" y="28918"/>
            <a:chExt cx="2344262" cy="1898568"/>
          </a:xfrm>
        </p:grpSpPr>
        <p:sp>
          <p:nvSpPr>
            <p:cNvPr id="48" name="TextBox 47"/>
            <p:cNvSpPr txBox="1"/>
            <p:nvPr/>
          </p:nvSpPr>
          <p:spPr>
            <a:xfrm>
              <a:off x="8408035" y="1558154"/>
              <a:ext cx="1226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( </a:t>
              </a:r>
              <a:r>
                <a:rPr lang="en-US" b="1" dirty="0" err="1" smtClean="0"/>
                <a:t>Hình</a:t>
              </a:r>
              <a:r>
                <a:rPr lang="en-US" b="1" dirty="0" smtClean="0"/>
                <a:t> </a:t>
              </a:r>
              <a:r>
                <a:rPr lang="en-US" b="1" dirty="0"/>
                <a:t>1</a:t>
              </a:r>
              <a:r>
                <a:rPr lang="en-US" b="1" dirty="0" smtClean="0"/>
                <a:t> )</a:t>
              </a:r>
              <a:endParaRPr lang="en-US" b="1" dirty="0"/>
            </a:p>
          </p:txBody>
        </p:sp>
        <p:pic>
          <p:nvPicPr>
            <p:cNvPr id="6154" name="Picture 10" descr="C:\Users\Administrator\Downloads\loại mạc bụi.png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2865" y="28918"/>
              <a:ext cx="2344262" cy="136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018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46" grpId="0"/>
      <p:bldP spid="4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8710"/>
            <a:ext cx="10972800" cy="810491"/>
          </a:xfr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905000"/>
            <a:ext cx="7924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22"/>
            <a:ext cx="12192000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0"/>
            <a:ext cx="12192000" cy="6861175"/>
            <a:chOff x="0" y="-2"/>
            <a:chExt cx="5760" cy="4322"/>
          </a:xfrm>
        </p:grpSpPr>
        <p:pic>
          <p:nvPicPr>
            <p:cNvPr id="8" name="Picture 24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-2"/>
              <a:ext cx="571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5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0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6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9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7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370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685800"/>
          </a:xfrm>
          <a:solidFill>
            <a:srgbClr val="00FF99"/>
          </a:solidFill>
          <a:ln w="381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0"/>
            <a:ext cx="12192000" cy="6861175"/>
            <a:chOff x="0" y="-2"/>
            <a:chExt cx="5760" cy="4322"/>
          </a:xfrm>
        </p:grpSpPr>
        <p:pic>
          <p:nvPicPr>
            <p:cNvPr id="8" name="Picture 24" descr="duong phan ca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-2"/>
              <a:ext cx="571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5" descr="duong phan ca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0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6" descr="duong phan ca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9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7" descr="duong phan ca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11716" y="868017"/>
            <a:ext cx="11435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707" y="1752600"/>
            <a:ext cx="11435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AutoNum type="alphaUcPeriod"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buAutoNum type="alphaUcPeriod"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AutoNum type="alphaUcPeriod"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Rữa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2800" y="4059204"/>
            <a:ext cx="11435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AutoNum type="alphaU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buAutoNum type="alphaU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hờ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AutoNum type="alphaU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iếp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3507" y="3458866"/>
            <a:ext cx="11435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6" name="Oval 15"/>
          <p:cNvSpPr/>
          <p:nvPr/>
        </p:nvSpPr>
        <p:spPr>
          <a:xfrm>
            <a:off x="743361" y="2167576"/>
            <a:ext cx="449336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01666" y="4118116"/>
            <a:ext cx="417534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6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685800"/>
          </a:xfrm>
          <a:solidFill>
            <a:srgbClr val="00FF99"/>
          </a:solidFill>
          <a:ln w="381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0"/>
            <a:ext cx="12192000" cy="6861175"/>
            <a:chOff x="0" y="-2"/>
            <a:chExt cx="5760" cy="4322"/>
          </a:xfrm>
        </p:grpSpPr>
        <p:pic>
          <p:nvPicPr>
            <p:cNvPr id="8" name="Picture 24" descr="duong phan ca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-2"/>
              <a:ext cx="571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5" descr="duong phan ca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0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6" descr="duong phan ca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9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7" descr="duong phan cac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11716" y="868017"/>
            <a:ext cx="11435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048537"/>
            <a:ext cx="1188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lphaUcPeriod"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C.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AutoNum type="alphaUcPeriod"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D.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3507" y="3054625"/>
            <a:ext cx="11435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: 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144002" y="1994452"/>
            <a:ext cx="355596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04802" y="4457246"/>
            <a:ext cx="410816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14917" y="1782416"/>
            <a:ext cx="10564284" cy="1295400"/>
            <a:chOff x="611187" y="1676400"/>
            <a:chExt cx="7923213" cy="12954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676400"/>
              <a:ext cx="1181100" cy="1200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11187" y="1905000"/>
              <a:ext cx="531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</a:rPr>
                <a:t>A.</a:t>
              </a:r>
              <a:endParaRPr lang="en-US" sz="2400" b="1" dirty="0">
                <a:solidFill>
                  <a:srgbClr val="0000CC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9587" y="1905000"/>
              <a:ext cx="531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</a:rPr>
                <a:t>B</a:t>
              </a:r>
              <a:r>
                <a:rPr lang="en-US" sz="2400" b="1" dirty="0" smtClean="0">
                  <a:solidFill>
                    <a:srgbClr val="0000CC"/>
                  </a:solidFill>
                </a:rPr>
                <a:t>.</a:t>
              </a:r>
              <a:endParaRPr lang="en-US" sz="2400" b="1" dirty="0">
                <a:solidFill>
                  <a:srgbClr val="0000CC"/>
                </a:solidFill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828800"/>
              <a:ext cx="1123950" cy="111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878387" y="1905000"/>
              <a:ext cx="531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</a:rPr>
                <a:t>C.</a:t>
              </a:r>
              <a:endParaRPr lang="en-US" sz="2400" b="1" dirty="0">
                <a:solidFill>
                  <a:srgbClr val="0000CC"/>
                </a:solidFill>
              </a:endParaRP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743075"/>
              <a:ext cx="1219200" cy="1228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150" y="1752600"/>
              <a:ext cx="1238250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851439" y="1867197"/>
              <a:ext cx="3825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</a:rPr>
                <a:t>D</a:t>
              </a:r>
              <a:r>
                <a:rPr lang="en-US" sz="2400" b="1" dirty="0" smtClean="0">
                  <a:solidFill>
                    <a:srgbClr val="0000CC"/>
                  </a:solidFill>
                </a:rPr>
                <a:t>.</a:t>
              </a:r>
              <a:endParaRPr lang="en-US" sz="24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40255" y="5009174"/>
            <a:ext cx="11435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Cho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8000" y="5874604"/>
            <a:ext cx="1188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lphaUcPeriod"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lphaUcPeriod"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8131" y="5828437"/>
            <a:ext cx="2030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Nhiệt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kế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04000" y="6248401"/>
            <a:ext cx="2640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cân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đồng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hồ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2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 animBg="1"/>
      <p:bldP spid="17" grpId="0" animBg="1"/>
      <p:bldP spid="26" grpId="0"/>
      <p:bldP spid="27" grpId="0"/>
      <p:bldP spid="6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92671" y="3104118"/>
            <a:ext cx="4613387" cy="1598613"/>
            <a:chOff x="3070226" y="3498851"/>
            <a:chExt cx="2957513" cy="1598613"/>
          </a:xfrm>
        </p:grpSpPr>
        <p:pic>
          <p:nvPicPr>
            <p:cNvPr id="21513" name="Picture 9" descr="Cov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0226" y="3498851"/>
              <a:ext cx="2957513" cy="1598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965357" y="4582420"/>
              <a:ext cx="1897010" cy="41666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800" kern="10" dirty="0" smtClean="0">
                  <a:ln w="9525">
                    <a:solidFill>
                      <a:srgbClr val="A50021"/>
                    </a:solidFill>
                    <a:round/>
                    <a:headEnd/>
                    <a:tailEnd/>
                  </a:ln>
                  <a:solidFill>
                    <a:srgbClr val="990000"/>
                  </a:solidFill>
                  <a:latin typeface="Times New Roman"/>
                  <a:cs typeface="Times New Roman"/>
                </a:rPr>
                <a:t>MỘT SỐ DỤNG CỤ ĐO</a:t>
              </a:r>
              <a:endParaRPr lang="en-US" sz="1800" kern="10" dirty="0">
                <a:ln w="9525">
                  <a:solidFill>
                    <a:srgbClr val="A50021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25610" name="Picture 6" descr="Khung hinh hoa PPT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6" r="51711"/>
          <a:stretch>
            <a:fillRect/>
          </a:stretch>
        </p:blipFill>
        <p:spPr bwMode="auto">
          <a:xfrm>
            <a:off x="159024" y="5062271"/>
            <a:ext cx="2068082" cy="167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Khung hinh hoa PPT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1" t="47816"/>
          <a:stretch>
            <a:fillRect/>
          </a:stretch>
        </p:blipFill>
        <p:spPr bwMode="auto">
          <a:xfrm>
            <a:off x="10349949" y="5108647"/>
            <a:ext cx="1601784" cy="155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68485" y="479654"/>
            <a:ext cx="4480431" cy="2335012"/>
            <a:chOff x="3049589" y="1505371"/>
            <a:chExt cx="2949575" cy="2095482"/>
          </a:xfrm>
        </p:grpSpPr>
        <p:pic>
          <p:nvPicPr>
            <p:cNvPr id="21509" name="Picture 5" descr="Cov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589" y="1703791"/>
              <a:ext cx="2949575" cy="189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312164" y="1505371"/>
              <a:ext cx="2513139" cy="4649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800" kern="10" dirty="0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/>
                  <a:cs typeface="Times New Roman"/>
                </a:rPr>
                <a:t>An </a:t>
              </a:r>
              <a:r>
                <a:rPr lang="en-US" sz="1800" kern="10" dirty="0" err="1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/>
                  <a:cs typeface="Times New Roman"/>
                </a:rPr>
                <a:t>toàn</a:t>
              </a:r>
              <a:r>
                <a:rPr lang="en-US" sz="1800" kern="10" dirty="0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800" kern="10" dirty="0" err="1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/>
                  <a:cs typeface="Times New Roman"/>
                </a:rPr>
                <a:t>trong</a:t>
              </a:r>
              <a:r>
                <a:rPr lang="en-US" sz="1800" kern="10" dirty="0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800" kern="10" dirty="0" err="1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/>
                  <a:cs typeface="Times New Roman"/>
                </a:rPr>
                <a:t>phòng</a:t>
              </a:r>
              <a:r>
                <a:rPr lang="en-US" sz="1800" kern="10" dirty="0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800" kern="10" dirty="0" err="1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/>
                  <a:cs typeface="Times New Roman"/>
                </a:rPr>
                <a:t>thực</a:t>
              </a:r>
              <a:r>
                <a:rPr lang="en-US" sz="1800" kern="10" dirty="0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800" kern="10" dirty="0" err="1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latin typeface="Times New Roman"/>
                  <a:cs typeface="Times New Roman"/>
                </a:rPr>
                <a:t>hành</a:t>
              </a:r>
              <a:endParaRPr lang="en-US" sz="1800" kern="1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19" y="1969325"/>
            <a:ext cx="3181794" cy="20767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06716" y="221609"/>
            <a:ext cx="5769677" cy="829157"/>
            <a:chOff x="5776557" y="966620"/>
            <a:chExt cx="3326911" cy="936899"/>
          </a:xfrm>
        </p:grpSpPr>
        <p:pic>
          <p:nvPicPr>
            <p:cNvPr id="21510" name="Picture 6" descr="Cove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557" y="966620"/>
              <a:ext cx="3326911" cy="936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30"/>
            <p:cNvSpPr txBox="1">
              <a:spLocks noChangeArrowheads="1"/>
            </p:cNvSpPr>
            <p:nvPr/>
          </p:nvSpPr>
          <p:spPr bwMode="auto">
            <a:xfrm>
              <a:off x="6237965" y="1058141"/>
              <a:ext cx="2781441" cy="452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 b="1" u="none" dirty="0" err="1">
                  <a:sym typeface="Wingdings" panose="05000000000000000000" pitchFamily="2" charset="2"/>
                </a:rPr>
                <a:t>Q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uy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định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an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toàn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trong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phòng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thực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hành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.</a:t>
              </a:r>
              <a:endParaRPr lang="en-US" altLang="en-US" sz="2000" b="1" u="none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60730" y="798923"/>
            <a:ext cx="5526009" cy="536127"/>
            <a:chOff x="5825994" y="1890208"/>
            <a:chExt cx="3346243" cy="536127"/>
          </a:xfrm>
        </p:grpSpPr>
        <p:pic>
          <p:nvPicPr>
            <p:cNvPr id="21511" name="Picture 7" descr="Cover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994" y="1890208"/>
              <a:ext cx="3346243" cy="536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130"/>
            <p:cNvSpPr txBox="1">
              <a:spLocks noChangeArrowheads="1"/>
            </p:cNvSpPr>
            <p:nvPr/>
          </p:nvSpPr>
          <p:spPr bwMode="auto">
            <a:xfrm>
              <a:off x="6193351" y="1953112"/>
              <a:ext cx="291420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Kí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hiệu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cảnh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báo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trong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phòng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thực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hành</a:t>
              </a:r>
              <a:endParaRPr lang="en-US" altLang="en-US" sz="2000" b="1" u="none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82633" y="1054983"/>
            <a:ext cx="5480508" cy="914342"/>
            <a:chOff x="5870576" y="2357496"/>
            <a:chExt cx="3452886" cy="914342"/>
          </a:xfrm>
        </p:grpSpPr>
        <p:pic>
          <p:nvPicPr>
            <p:cNvPr id="21512" name="Picture 8" descr="Cove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576" y="2357496"/>
              <a:ext cx="3452886" cy="91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30"/>
            <p:cNvSpPr txBox="1">
              <a:spLocks noChangeArrowheads="1"/>
            </p:cNvSpPr>
            <p:nvPr/>
          </p:nvSpPr>
          <p:spPr bwMode="auto">
            <a:xfrm>
              <a:off x="6248475" y="2781389"/>
              <a:ext cx="3040483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Những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việc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không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được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làm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000" b="1" u="none" dirty="0" err="1" smtClean="0">
                  <a:sym typeface="Wingdings" panose="05000000000000000000" pitchFamily="2" charset="2"/>
                </a:rPr>
                <a:t>trong</a:t>
              </a:r>
              <a:r>
                <a:rPr lang="en-US" altLang="en-US" sz="2000" b="1" u="none" dirty="0" smtClean="0">
                  <a:sym typeface="Wingdings" panose="05000000000000000000" pitchFamily="2" charset="2"/>
                </a:rPr>
                <a:t> PTH</a:t>
              </a:r>
              <a:endParaRPr lang="en-US" altLang="en-US" sz="2000" b="1" u="none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0169" y="3317279"/>
            <a:ext cx="4953000" cy="943147"/>
            <a:chOff x="5750169" y="4006383"/>
            <a:chExt cx="4953000" cy="943147"/>
          </a:xfrm>
        </p:grpSpPr>
        <p:pic>
          <p:nvPicPr>
            <p:cNvPr id="40" name="Picture 39" descr="Cover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0169" y="4006383"/>
              <a:ext cx="4953000" cy="94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 Box 130"/>
            <p:cNvSpPr txBox="1">
              <a:spLocks noChangeArrowheads="1"/>
            </p:cNvSpPr>
            <p:nvPr/>
          </p:nvSpPr>
          <p:spPr bwMode="auto">
            <a:xfrm>
              <a:off x="6404498" y="4096107"/>
              <a:ext cx="4248728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0" b="1" u="none" dirty="0" smtClean="0"/>
                <a:t> </a:t>
              </a:r>
              <a:r>
                <a:rPr lang="en-US" altLang="en-US" sz="2400" b="1" u="none" dirty="0" err="1" smtClean="0"/>
                <a:t>Giới</a:t>
              </a:r>
              <a:r>
                <a:rPr lang="en-US" altLang="en-US" sz="2400" b="1" u="none" dirty="0" smtClean="0"/>
                <a:t> </a:t>
              </a:r>
              <a:r>
                <a:rPr lang="en-US" altLang="en-US" sz="2400" b="1" u="none" dirty="0" err="1" smtClean="0"/>
                <a:t>thiệu</a:t>
              </a:r>
              <a:r>
                <a:rPr lang="en-US" altLang="en-US" sz="2400" b="1" u="none" dirty="0" smtClean="0"/>
                <a:t> </a:t>
              </a:r>
              <a:r>
                <a:rPr lang="en-US" altLang="en-US" sz="2400" b="1" u="none" dirty="0" err="1" smtClean="0"/>
                <a:t>môt</a:t>
              </a:r>
              <a:r>
                <a:rPr lang="en-US" altLang="en-US" sz="2400" b="1" u="none" dirty="0" smtClean="0"/>
                <a:t> </a:t>
              </a:r>
              <a:r>
                <a:rPr lang="en-US" altLang="en-US" sz="2400" b="1" u="none" dirty="0" err="1" smtClean="0"/>
                <a:t>số</a:t>
              </a:r>
              <a:r>
                <a:rPr lang="en-US" altLang="en-US" sz="2400" b="1" u="none" dirty="0" smtClean="0"/>
                <a:t> </a:t>
              </a:r>
              <a:r>
                <a:rPr lang="en-US" altLang="en-US" sz="2400" b="1" u="none" dirty="0" err="1" smtClean="0"/>
                <a:t>dụng</a:t>
              </a:r>
              <a:r>
                <a:rPr lang="en-US" altLang="en-US" sz="2400" b="1" u="none" dirty="0" smtClean="0"/>
                <a:t> </a:t>
              </a:r>
              <a:r>
                <a:rPr lang="en-US" altLang="en-US" sz="2400" b="1" u="none" dirty="0" err="1" smtClean="0"/>
                <a:t>cụ</a:t>
              </a:r>
              <a:r>
                <a:rPr lang="en-US" altLang="en-US" sz="2400" b="1" u="none" dirty="0" smtClean="0"/>
                <a:t> </a:t>
              </a:r>
              <a:r>
                <a:rPr lang="en-US" altLang="en-US" sz="2400" b="1" u="none" dirty="0" err="1" smtClean="0"/>
                <a:t>đo</a:t>
              </a:r>
              <a:endParaRPr lang="en-US" altLang="en-US" sz="2000" b="1" u="none" dirty="0" smtClean="0"/>
            </a:p>
            <a:p>
              <a:pPr eaLnBrk="1" hangingPunct="1"/>
              <a:endParaRPr lang="en-US" altLang="en-US" sz="2000" b="1" u="none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968942" y="4750843"/>
            <a:ext cx="4738687" cy="1663211"/>
            <a:chOff x="5955690" y="5081001"/>
            <a:chExt cx="4738687" cy="1785138"/>
          </a:xfrm>
        </p:grpSpPr>
        <p:pic>
          <p:nvPicPr>
            <p:cNvPr id="21516" name="Picture 12" descr="Cove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690" y="5081001"/>
              <a:ext cx="4738687" cy="178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 Box 130"/>
            <p:cNvSpPr txBox="1">
              <a:spLocks noChangeArrowheads="1"/>
            </p:cNvSpPr>
            <p:nvPr/>
          </p:nvSpPr>
          <p:spPr bwMode="auto">
            <a:xfrm>
              <a:off x="6399975" y="5786873"/>
              <a:ext cx="4248728" cy="891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400" b="1" u="none" dirty="0" err="1" smtClean="0">
                  <a:sym typeface="Wingdings" panose="05000000000000000000" pitchFamily="2" charset="2"/>
                </a:rPr>
                <a:t>kính</a:t>
              </a:r>
              <a:r>
                <a:rPr lang="en-US" altLang="en-US" sz="24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400" b="1" u="none" dirty="0" err="1" smtClean="0">
                  <a:sym typeface="Wingdings" panose="05000000000000000000" pitchFamily="2" charset="2"/>
                </a:rPr>
                <a:t>hiển</a:t>
              </a:r>
              <a:r>
                <a:rPr lang="en-US" altLang="en-US" sz="2400" b="1" u="none" dirty="0" smtClean="0">
                  <a:sym typeface="Wingdings" panose="05000000000000000000" pitchFamily="2" charset="2"/>
                </a:rPr>
                <a:t> vi </a:t>
              </a:r>
              <a:r>
                <a:rPr lang="en-US" altLang="en-US" sz="2400" b="1" u="none" dirty="0" err="1" smtClean="0">
                  <a:sym typeface="Wingdings" panose="05000000000000000000" pitchFamily="2" charset="2"/>
                </a:rPr>
                <a:t>quang</a:t>
              </a:r>
              <a:r>
                <a:rPr lang="en-US" altLang="en-US" sz="2400" b="1" u="none" dirty="0" smtClean="0">
                  <a:sym typeface="Wingdings" panose="05000000000000000000" pitchFamily="2" charset="2"/>
                </a:rPr>
                <a:t> </a:t>
              </a:r>
              <a:r>
                <a:rPr lang="en-US" altLang="en-US" sz="2400" b="1" u="none" dirty="0" err="1" smtClean="0">
                  <a:sym typeface="Wingdings" panose="05000000000000000000" pitchFamily="2" charset="2"/>
                </a:rPr>
                <a:t>học</a:t>
              </a:r>
              <a:endParaRPr lang="en-US" altLang="en-US" sz="2400" b="1" u="none" dirty="0" smtClean="0">
                <a:sym typeface="Wingdings" panose="05000000000000000000" pitchFamily="2" charset="2"/>
              </a:endParaRPr>
            </a:p>
            <a:p>
              <a:pPr eaLnBrk="1" hangingPunct="1"/>
              <a:endParaRPr lang="en-US" altLang="en-US" sz="2400" b="1" u="none" dirty="0" smtClean="0"/>
            </a:p>
          </p:txBody>
        </p:sp>
      </p:grpSp>
      <p:pic>
        <p:nvPicPr>
          <p:cNvPr id="35" name="Picture 141" descr="roedblomst017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90" y="4904151"/>
            <a:ext cx="2476763" cy="183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23"/>
          <p:cNvGrpSpPr>
            <a:grpSpLocks/>
          </p:cNvGrpSpPr>
          <p:nvPr/>
        </p:nvGrpSpPr>
        <p:grpSpPr bwMode="auto">
          <a:xfrm>
            <a:off x="0" y="0"/>
            <a:ext cx="12192000" cy="6861175"/>
            <a:chOff x="0" y="-2"/>
            <a:chExt cx="5760" cy="4322"/>
          </a:xfrm>
        </p:grpSpPr>
        <p:pic>
          <p:nvPicPr>
            <p:cNvPr id="38" name="Picture 24" descr="duong phan cach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-2"/>
              <a:ext cx="571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5" descr="duong phan cach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0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6" descr="duong phan cach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9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7" descr="duong phan cach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5964482" y="3895253"/>
            <a:ext cx="4738687" cy="1392366"/>
            <a:chOff x="5964482" y="4603557"/>
            <a:chExt cx="4738687" cy="1181100"/>
          </a:xfrm>
        </p:grpSpPr>
        <p:pic>
          <p:nvPicPr>
            <p:cNvPr id="45" name="Picture 12" descr="Cove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482" y="4603557"/>
              <a:ext cx="4738687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 Box 130"/>
            <p:cNvSpPr txBox="1">
              <a:spLocks noChangeArrowheads="1"/>
            </p:cNvSpPr>
            <p:nvPr/>
          </p:nvSpPr>
          <p:spPr bwMode="auto">
            <a:xfrm>
              <a:off x="6409013" y="5047224"/>
              <a:ext cx="4248728" cy="600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400" b="1" u="none" dirty="0" err="1" smtClean="0"/>
                <a:t>Giới</a:t>
              </a:r>
              <a:r>
                <a:rPr lang="en-US" altLang="en-US" sz="2400" b="1" u="none" dirty="0" smtClean="0"/>
                <a:t> </a:t>
              </a:r>
              <a:r>
                <a:rPr lang="en-US" altLang="en-US" sz="2400" b="1" u="none" dirty="0" err="1" smtClean="0"/>
                <a:t>thiệu</a:t>
              </a:r>
              <a:r>
                <a:rPr lang="en-US" altLang="en-US" sz="2400" b="1" u="none" dirty="0" smtClean="0"/>
                <a:t> </a:t>
              </a:r>
              <a:r>
                <a:rPr lang="en-US" altLang="en-US" sz="2400" b="1" u="none" dirty="0" err="1" smtClean="0"/>
                <a:t>kính</a:t>
              </a:r>
              <a:r>
                <a:rPr lang="en-US" altLang="en-US" sz="2400" b="1" u="none" dirty="0" smtClean="0"/>
                <a:t> </a:t>
              </a:r>
              <a:r>
                <a:rPr lang="en-US" altLang="en-US" sz="2400" b="1" u="none" dirty="0" err="1" smtClean="0"/>
                <a:t>Lúp</a:t>
              </a:r>
              <a:endParaRPr lang="en-US" altLang="en-US" sz="2400" b="1" u="none" dirty="0" smtClean="0"/>
            </a:p>
            <a:p>
              <a:pPr eaLnBrk="1" hangingPunct="1"/>
              <a:endParaRPr lang="en-US" altLang="en-US" sz="1600" b="1" u="none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01728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0100" y="2454778"/>
            <a:ext cx="10892021" cy="646331"/>
            <a:chOff x="2827263" y="1574815"/>
            <a:chExt cx="7860593" cy="646331"/>
          </a:xfrm>
        </p:grpSpPr>
        <p:grpSp>
          <p:nvGrpSpPr>
            <p:cNvPr id="6" name="Group 5"/>
            <p:cNvGrpSpPr/>
            <p:nvPr/>
          </p:nvGrpSpPr>
          <p:grpSpPr>
            <a:xfrm>
              <a:off x="2827263" y="1654330"/>
              <a:ext cx="706775" cy="434199"/>
              <a:chOff x="9144000" y="4357832"/>
              <a:chExt cx="706775" cy="292839"/>
            </a:xfrm>
          </p:grpSpPr>
          <p:sp>
            <p:nvSpPr>
              <p:cNvPr id="7" name="Pentagon 6"/>
              <p:cNvSpPr/>
              <p:nvPr/>
            </p:nvSpPr>
            <p:spPr>
              <a:xfrm>
                <a:off x="9144000" y="4357832"/>
                <a:ext cx="525064" cy="283901"/>
              </a:xfrm>
              <a:prstGeom prst="homePlate">
                <a:avLst/>
              </a:prstGeom>
              <a:solidFill>
                <a:srgbClr val="9F9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F9FFF"/>
                  </a:solidFill>
                </a:endParaRPr>
              </a:p>
            </p:txBody>
          </p:sp>
          <p:sp>
            <p:nvSpPr>
              <p:cNvPr id="9" name="Chevron 8"/>
              <p:cNvSpPr/>
              <p:nvPr/>
            </p:nvSpPr>
            <p:spPr>
              <a:xfrm>
                <a:off x="9572452" y="4366770"/>
                <a:ext cx="278323" cy="283901"/>
              </a:xfrm>
              <a:prstGeom prst="chevr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467116" y="1574815"/>
              <a:ext cx="722074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Tìm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hiểu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quy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định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an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toàn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phòng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thực</a:t>
              </a:r>
              <a:r>
                <a:rPr lang="en-US" altLang="en-US" sz="3600" b="1" i="1" spc="-60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i="1" spc="-60" dirty="0" err="1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</a:rPr>
                <a:t>hành</a:t>
              </a:r>
              <a:endParaRPr lang="en-US" altLang="en-US" sz="3600" b="1" i="1" spc="-6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49297" y="1715455"/>
            <a:ext cx="11523643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40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40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40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40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40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40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0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40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0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40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40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97072" y="5972324"/>
            <a:ext cx="759151" cy="10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0" y="2993245"/>
            <a:ext cx="1204143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Phòng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hành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nơi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chứa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thiết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cụ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mẫu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hóa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chất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, …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để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giáo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viên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hiện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thí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nghiệm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hành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Vì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vậy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đây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cũng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nơi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nhiều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nguồn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gây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nguy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cơ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mất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an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toàn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giáo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viên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cs typeface="Times New Roman" pitchFamily="18" charset="0"/>
              </a:rPr>
              <a:t>sinh</a:t>
            </a:r>
            <a:r>
              <a:rPr lang="en-US" sz="4000" b="1" dirty="0" smtClean="0">
                <a:solidFill>
                  <a:srgbClr val="000099"/>
                </a:solidFill>
                <a:cs typeface="Times New Roman" pitchFamily="18" charset="0"/>
              </a:rPr>
              <a:t>.</a:t>
            </a:r>
            <a:endParaRPr lang="en-US" sz="4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84860" y="59162"/>
            <a:ext cx="12002448" cy="151259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u="sng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u="sng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HÀNH</a:t>
            </a:r>
          </a:p>
          <a:p>
            <a:pPr algn="ctr"/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GIỚI THIỆU MỘT SỐ DỤNG CỤ ĐO</a:t>
            </a:r>
          </a:p>
          <a:p>
            <a:pPr algn="ctr"/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SỬ DỤNG KÍNH LÚP VÀ KÍNH HIỂN VI QUANG HỌC</a:t>
            </a:r>
          </a:p>
        </p:txBody>
      </p:sp>
    </p:spTree>
    <p:extLst>
      <p:ext uri="{BB962C8B-B14F-4D97-AF65-F5344CB8AC3E}">
        <p14:creationId xmlns:p14="http://schemas.microsoft.com/office/powerpoint/2010/main" val="31164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 thruBlk="1"/>
      </p:transition>
    </mc:Choice>
    <mc:Fallback xmlns="">
      <p:transition advClick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397187" y="165875"/>
            <a:ext cx="3992880" cy="964424"/>
          </a:xfrm>
          <a:prstGeom prst="horizontalScroll">
            <a:avLst/>
          </a:prstGeom>
          <a:solidFill>
            <a:srgbClr val="C2DA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boo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6028">
            <a:off x="4614171" y="168678"/>
            <a:ext cx="838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30"/>
          <p:cNvSpPr txBox="1">
            <a:spLocks noChangeArrowheads="1"/>
          </p:cNvSpPr>
          <p:nvPr/>
        </p:nvSpPr>
        <p:spPr bwMode="auto">
          <a:xfrm>
            <a:off x="463825" y="1346162"/>
            <a:ext cx="110788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 u="none" dirty="0" smtClean="0"/>
              <a:t>  </a:t>
            </a:r>
            <a:r>
              <a:rPr lang="en-US" altLang="en-US" sz="3600" b="1" u="none" dirty="0" err="1"/>
              <a:t>T</a:t>
            </a:r>
            <a:r>
              <a:rPr lang="en-US" altLang="en-US" sz="3600" b="1" u="none" dirty="0" err="1" smtClean="0"/>
              <a:t>rình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bày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cách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đo</a:t>
            </a:r>
            <a:r>
              <a:rPr lang="en-US" altLang="en-US" sz="3600" b="1" u="none" dirty="0" smtClean="0"/>
              <a:t>  </a:t>
            </a:r>
            <a:r>
              <a:rPr lang="en-US" altLang="en-US" sz="3600" b="1" u="none" dirty="0" err="1" smtClean="0"/>
              <a:t>thể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tích</a:t>
            </a:r>
            <a:r>
              <a:rPr lang="en-US" altLang="en-US" sz="3600" b="1" u="none" dirty="0" smtClean="0"/>
              <a:t> &amp; </a:t>
            </a:r>
            <a:r>
              <a:rPr lang="en-US" altLang="en-US" sz="3600" b="1" u="none" dirty="0" err="1" smtClean="0"/>
              <a:t>khối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lượng</a:t>
            </a:r>
            <a:r>
              <a:rPr lang="en-US" altLang="en-US" sz="3600" b="1" u="none" dirty="0" smtClean="0"/>
              <a:t>. </a:t>
            </a:r>
          </a:p>
        </p:txBody>
      </p:sp>
      <p:pic>
        <p:nvPicPr>
          <p:cNvPr id="7" name="Picture 16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74" y="6627856"/>
            <a:ext cx="10200165" cy="23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42632"/>
            <a:ext cx="1603548" cy="1615368"/>
          </a:xfrm>
          <a:prstGeom prst="rect">
            <a:avLst/>
          </a:prstGeom>
        </p:spPr>
      </p:pic>
      <p:grpSp>
        <p:nvGrpSpPr>
          <p:cNvPr id="10" name="Group 23"/>
          <p:cNvGrpSpPr>
            <a:grpSpLocks/>
          </p:cNvGrpSpPr>
          <p:nvPr/>
        </p:nvGrpSpPr>
        <p:grpSpPr bwMode="auto">
          <a:xfrm>
            <a:off x="0" y="0"/>
            <a:ext cx="12192000" cy="6861175"/>
            <a:chOff x="0" y="-2"/>
            <a:chExt cx="5760" cy="4322"/>
          </a:xfrm>
        </p:grpSpPr>
        <p:pic>
          <p:nvPicPr>
            <p:cNvPr id="11" name="Picture 24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-2"/>
              <a:ext cx="571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5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0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6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9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7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983188"/>
              </p:ext>
            </p:extLst>
          </p:nvPr>
        </p:nvGraphicFramePr>
        <p:xfrm>
          <a:off x="1635738" y="2186617"/>
          <a:ext cx="8939506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4655">
                  <a:extLst>
                    <a:ext uri="{9D8B030D-6E8A-4147-A177-3AD203B41FA5}">
                      <a16:colId xmlns:a16="http://schemas.microsoft.com/office/drawing/2014/main" xmlns="" val="4183101353"/>
                    </a:ext>
                  </a:extLst>
                </a:gridCol>
                <a:gridCol w="3105474">
                  <a:extLst>
                    <a:ext uri="{9D8B030D-6E8A-4147-A177-3AD203B41FA5}">
                      <a16:colId xmlns:a16="http://schemas.microsoft.com/office/drawing/2014/main" xmlns="" val="1766545800"/>
                    </a:ext>
                  </a:extLst>
                </a:gridCol>
                <a:gridCol w="3109377"/>
              </a:tblGrid>
              <a:tr h="409778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spc="-1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spc="-1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  3.2 . (ĐO THỂ TÍCH &amp; ĐO KHỐI LƯỢNG )</a:t>
                      </a:r>
                      <a:endParaRPr lang="en-US" sz="2400" b="1" spc="-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spc="-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1727550"/>
                  </a:ext>
                </a:extLst>
              </a:tr>
              <a:tr h="409778">
                <a:tc>
                  <a:txBody>
                    <a:bodyPr/>
                    <a:lstStyle/>
                    <a:p>
                      <a:pPr algn="ctr"/>
                      <a:r>
                        <a:rPr lang="en-US" sz="2400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2400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2400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400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5782593"/>
                  </a:ext>
                </a:extLst>
              </a:tr>
              <a:tr h="649358">
                <a:tc>
                  <a:txBody>
                    <a:bodyPr/>
                    <a:lstStyle/>
                    <a:p>
                      <a:pPr algn="l"/>
                      <a:endParaRPr lang="en-US" sz="2400" b="1" spc="-1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spc="-1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spc="-1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hòn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7941037"/>
                  </a:ext>
                </a:extLst>
              </a:tr>
              <a:tr h="409778">
                <a:tc>
                  <a:txBody>
                    <a:bodyPr/>
                    <a:lstStyle/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000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3402057"/>
                  </a:ext>
                </a:extLst>
              </a:tr>
              <a:tr h="409778">
                <a:tc>
                  <a:txBody>
                    <a:bodyPr/>
                    <a:lstStyle/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000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hòn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587587"/>
                  </a:ext>
                </a:extLst>
              </a:tr>
              <a:tr h="404164">
                <a:tc>
                  <a:txBody>
                    <a:bodyPr/>
                    <a:lstStyle/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spc="-1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b="1" spc="-1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1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1" spc="-1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b="1" spc="-1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lít</a:t>
                      </a:r>
                      <a:r>
                        <a:rPr lang="en-US" sz="2000" b="1" spc="-1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spc="-1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spc="-1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b="1" spc="-1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64649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9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397187" y="165875"/>
            <a:ext cx="3992880" cy="964424"/>
          </a:xfrm>
          <a:prstGeom prst="horizontalScroll">
            <a:avLst/>
          </a:prstGeom>
          <a:solidFill>
            <a:srgbClr val="C2DA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2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boo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6028">
            <a:off x="4614171" y="168678"/>
            <a:ext cx="838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30"/>
          <p:cNvSpPr txBox="1">
            <a:spLocks noChangeArrowheads="1"/>
          </p:cNvSpPr>
          <p:nvPr/>
        </p:nvSpPr>
        <p:spPr bwMode="auto">
          <a:xfrm>
            <a:off x="105833" y="1783478"/>
            <a:ext cx="11941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 u="none" dirty="0" smtClean="0"/>
              <a:t>  </a:t>
            </a:r>
            <a:r>
              <a:rPr lang="en-US" altLang="en-US" sz="3600" b="1" u="none" dirty="0" err="1" smtClean="0"/>
              <a:t>Hãy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tìm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hiểu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và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trình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bày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cách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đo</a:t>
            </a:r>
            <a:r>
              <a:rPr lang="en-US" altLang="en-US" sz="3600" b="1" u="none" dirty="0" smtClean="0"/>
              <a:t>  </a:t>
            </a:r>
            <a:r>
              <a:rPr lang="en-US" altLang="en-US" sz="3600" b="1" u="none" dirty="0" err="1" smtClean="0"/>
              <a:t>thể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tích</a:t>
            </a:r>
            <a:r>
              <a:rPr lang="en-US" altLang="en-US" sz="3600" b="1" u="none" dirty="0" smtClean="0"/>
              <a:t> &amp; </a:t>
            </a:r>
            <a:r>
              <a:rPr lang="en-US" altLang="en-US" sz="3600" b="1" u="none" dirty="0" err="1" smtClean="0"/>
              <a:t>khối</a:t>
            </a:r>
            <a:r>
              <a:rPr lang="en-US" altLang="en-US" sz="3600" b="1" u="none" dirty="0" smtClean="0"/>
              <a:t> </a:t>
            </a:r>
            <a:r>
              <a:rPr lang="en-US" altLang="en-US" sz="3600" b="1" u="none" dirty="0" err="1" smtClean="0"/>
              <a:t>lượng</a:t>
            </a:r>
            <a:r>
              <a:rPr lang="en-US" altLang="en-US" sz="3600" b="1" u="none" dirty="0" smtClean="0"/>
              <a:t>. </a:t>
            </a:r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1351722" y="2566177"/>
            <a:ext cx="101909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spc="-5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000" spc="-5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spc="-5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sz="4000" spc="-5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spc="-5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000" spc="-5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spc="-5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giấy</a:t>
            </a:r>
            <a:r>
              <a:rPr lang="en-US" sz="4000" spc="-5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A4 </a:t>
            </a:r>
            <a:r>
              <a:rPr lang="en-US" sz="4000" spc="-5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hoặc</a:t>
            </a:r>
            <a:r>
              <a:rPr lang="en-US" sz="4000" spc="-5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power point</a:t>
            </a:r>
            <a:r>
              <a:rPr lang="en-US" sz="4000" spc="-5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spc="-5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6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74" y="6627856"/>
            <a:ext cx="10200165" cy="23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42632"/>
            <a:ext cx="1603548" cy="1615368"/>
          </a:xfrm>
          <a:prstGeom prst="rect">
            <a:avLst/>
          </a:prstGeom>
        </p:spPr>
      </p:pic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1366714" y="3879063"/>
            <a:ext cx="10716426" cy="2260410"/>
          </a:xfrm>
          <a:prstGeom prst="cloudCallout">
            <a:avLst>
              <a:gd name="adj1" fmla="val 1321"/>
              <a:gd name="adj2" fmla="val -49684"/>
            </a:avLst>
          </a:prstGeom>
          <a:gradFill rotWithShape="1">
            <a:gsLst>
              <a:gs pos="0">
                <a:srgbClr val="99FF33"/>
              </a:gs>
              <a:gs pos="63000">
                <a:srgbClr val="66FFFF"/>
              </a:gs>
              <a:gs pos="100000">
                <a:srgbClr val="66FFFF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 smtClean="0">
                <a:ln>
                  <a:solidFill>
                    <a:srgbClr val="A5002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 smtClean="0">
                <a:ln>
                  <a:solidFill>
                    <a:srgbClr val="A5002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n>
                  <a:solidFill>
                    <a:srgbClr val="A5002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 smtClean="0">
                <a:ln>
                  <a:solidFill>
                    <a:srgbClr val="A5002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n>
                  <a:solidFill>
                    <a:srgbClr val="A5002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 smtClean="0">
                <a:ln>
                  <a:solidFill>
                    <a:srgbClr val="A5002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n>
                  <a:solidFill>
                    <a:srgbClr val="A5002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 smtClean="0">
                <a:ln>
                  <a:solidFill>
                    <a:srgbClr val="A5002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 marL="342900" indent="-342900" algn="just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3.2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23"/>
          <p:cNvGrpSpPr>
            <a:grpSpLocks/>
          </p:cNvGrpSpPr>
          <p:nvPr/>
        </p:nvGrpSpPr>
        <p:grpSpPr bwMode="auto">
          <a:xfrm>
            <a:off x="0" y="0"/>
            <a:ext cx="12192000" cy="6861175"/>
            <a:chOff x="0" y="-2"/>
            <a:chExt cx="5760" cy="4322"/>
          </a:xfrm>
        </p:grpSpPr>
        <p:pic>
          <p:nvPicPr>
            <p:cNvPr id="11" name="Picture 24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-2"/>
              <a:ext cx="571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5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0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6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9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7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427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doraemon.mid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200" y="4410075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400" y="-228600"/>
            <a:ext cx="139192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hlinkClick r:id="" action="ppaction://noaction"/>
          </p:cNvPr>
          <p:cNvSpPr txBox="1">
            <a:spLocks/>
          </p:cNvSpPr>
          <p:nvPr/>
        </p:nvSpPr>
        <p:spPr bwMode="auto">
          <a:xfrm>
            <a:off x="3352800" y="933450"/>
            <a:ext cx="4572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- 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215860" y="2457454"/>
            <a:ext cx="7518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242483">
            <a:off x="5855287" y="177605"/>
            <a:ext cx="3556000" cy="838200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 DÒ </a:t>
            </a:r>
            <a:endParaRPr lang="vi-VN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2611120" y="1351280"/>
            <a:ext cx="8371840" cy="2768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5299"/>
                <a:gd name="adj2" fmla="val 178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3600" b="1" kern="10" dirty="0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BIỆT!</a:t>
            </a: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kern="10" dirty="0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kern="10" dirty="0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kern="10" dirty="0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kern="10" dirty="0" smtClean="0">
                <a:ln w="9525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kern="10" dirty="0">
              <a:ln w="9525">
                <a:solidFill>
                  <a:srgbClr val="00CC00"/>
                </a:solidFill>
                <a:round/>
                <a:headEnd/>
                <a:tailEnd/>
              </a:ln>
              <a:solidFill>
                <a:srgbClr val="333399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0" y="0"/>
            <a:ext cx="12192000" cy="6861175"/>
            <a:chOff x="0" y="-2"/>
            <a:chExt cx="5760" cy="4322"/>
          </a:xfrm>
        </p:grpSpPr>
        <p:pic>
          <p:nvPicPr>
            <p:cNvPr id="7" name="Picture 24" descr="duong phan ca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-2"/>
              <a:ext cx="571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5" descr="duong phan ca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0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6" descr="duong phan ca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9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7" descr="duong phan ca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4" descr="Frames PPT 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04700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5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372" y="854075"/>
            <a:ext cx="1242483" cy="9296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759" y="1261575"/>
            <a:ext cx="12080242" cy="9913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TH: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9297" y="933587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111758" y="59162"/>
            <a:ext cx="11975550" cy="8744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u="sng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800" u="sng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HÀNH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" y="2252874"/>
            <a:ext cx="6078164" cy="40286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392" y="2252874"/>
            <a:ext cx="5919975" cy="40079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4385" y="6260862"/>
            <a:ext cx="215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</a:rPr>
              <a:t> 3.1.a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8131" y="6250563"/>
            <a:ext cx="215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</a:rPr>
              <a:t> 3.1.b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95305" y="6286907"/>
            <a:ext cx="3856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spc="-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spc="-1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spc="-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3200" b="1" spc="-1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2791" y="6250562"/>
            <a:ext cx="4313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PTH) ? </a:t>
            </a:r>
            <a:endParaRPr lang="en-US" sz="3200" b="1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50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6" grpId="0"/>
      <p:bldP spid="22" grpId="0"/>
      <p:bldP spid="20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372" y="854075"/>
            <a:ext cx="1242483" cy="9296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759" y="1261575"/>
            <a:ext cx="12080242" cy="9913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TH: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9297" y="933587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0" y="7646"/>
            <a:ext cx="12192000" cy="8744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u="sng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800" u="sng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HÀNH</a:t>
            </a:r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6" y="2252874"/>
            <a:ext cx="5761821" cy="4028655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80" y="2252873"/>
            <a:ext cx="5919975" cy="4028655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6533" y="6316823"/>
            <a:ext cx="215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</a:rPr>
              <a:t> 3.1.c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97078" y="5726025"/>
            <a:ext cx="215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</a:rPr>
              <a:t> 3.1.d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67342" y="6299097"/>
            <a:ext cx="6122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28914" y="5682881"/>
            <a:ext cx="3770299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spc="-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spc="-1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spc="-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1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b="1" spc="-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6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1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1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spc="-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1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600" b="1" spc="-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-1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spc="-1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spc="-1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6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3" grpId="0"/>
      <p:bldP spid="24" grpId="0"/>
      <p:bldP spid="17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457" y="933587"/>
            <a:ext cx="1242483" cy="92963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216166"/>
              </p:ext>
            </p:extLst>
          </p:nvPr>
        </p:nvGraphicFramePr>
        <p:xfrm>
          <a:off x="251790" y="2199867"/>
          <a:ext cx="11835517" cy="4717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9119">
                  <a:extLst>
                    <a:ext uri="{9D8B030D-6E8A-4147-A177-3AD203B41FA5}">
                      <a16:colId xmlns:a16="http://schemas.microsoft.com/office/drawing/2014/main" xmlns="" val="4183101353"/>
                    </a:ext>
                  </a:extLst>
                </a:gridCol>
                <a:gridCol w="6317821">
                  <a:extLst>
                    <a:ext uri="{9D8B030D-6E8A-4147-A177-3AD203B41FA5}">
                      <a16:colId xmlns:a16="http://schemas.microsoft.com/office/drawing/2014/main" xmlns="" val="1766545800"/>
                    </a:ext>
                  </a:extLst>
                </a:gridCol>
                <a:gridCol w="3668577"/>
              </a:tblGrid>
              <a:tr h="512801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spc="-1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spc="-1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  3.1</a:t>
                      </a:r>
                      <a:endParaRPr lang="en-US" sz="2400" b="1" spc="-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spc="-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1727550"/>
                  </a:ext>
                </a:extLst>
              </a:tr>
              <a:tr h="512801">
                <a:tc>
                  <a:txBody>
                    <a:bodyPr/>
                    <a:lstStyle/>
                    <a:p>
                      <a:pPr algn="ctr"/>
                      <a:r>
                        <a:rPr lang="en-US" sz="2400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400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spc="-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5782593"/>
                  </a:ext>
                </a:extLst>
              </a:tr>
              <a:tr h="1025601">
                <a:tc>
                  <a:txBody>
                    <a:bodyPr/>
                    <a:lstStyle/>
                    <a:p>
                      <a:pPr algn="l"/>
                      <a:r>
                        <a:rPr lang="en-US" sz="2400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3.1a</a:t>
                      </a:r>
                      <a:endParaRPr lang="en-US" sz="2400" b="1" spc="-1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spc="-1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7941037"/>
                  </a:ext>
                </a:extLst>
              </a:tr>
              <a:tr h="705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3.1b</a:t>
                      </a:r>
                      <a:endParaRPr lang="en-US" sz="2400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spc="-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3402057"/>
                  </a:ext>
                </a:extLst>
              </a:tr>
              <a:tr h="878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3.1c</a:t>
                      </a:r>
                      <a:endParaRPr lang="en-US" sz="2400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587587"/>
                  </a:ext>
                </a:extLst>
              </a:tr>
              <a:tr h="10563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spc="-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3.1d</a:t>
                      </a:r>
                      <a:endParaRPr lang="en-US" sz="2400" b="1" spc="-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spc="-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spc="-1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6464922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09541" y="1314583"/>
            <a:ext cx="12042703" cy="9913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9297" y="933587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111758" y="59162"/>
            <a:ext cx="11975550" cy="8744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u="sng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800" u="sng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HÀNH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80587" y="3221972"/>
            <a:ext cx="6824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lang="en-US" sz="32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80628" y="4268010"/>
            <a:ext cx="6069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òn</a:t>
            </a:r>
            <a:r>
              <a:rPr lang="en-US" sz="32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42" y="4894385"/>
            <a:ext cx="6122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hưa</a:t>
            </a:r>
            <a:r>
              <a:rPr lang="en-US" sz="32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xõa</a:t>
            </a:r>
            <a:r>
              <a:rPr lang="en-US" sz="32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200" b="1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75369" y="5825831"/>
            <a:ext cx="4359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spc="-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blouse</a:t>
            </a:r>
          </a:p>
        </p:txBody>
      </p:sp>
    </p:spTree>
    <p:extLst>
      <p:ext uri="{BB962C8B-B14F-4D97-AF65-F5344CB8AC3E}">
        <p14:creationId xmlns:p14="http://schemas.microsoft.com/office/powerpoint/2010/main" val="187009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4"/>
          <p:cNvSpPr>
            <a:spLocks noChangeArrowheads="1"/>
          </p:cNvSpPr>
          <p:nvPr/>
        </p:nvSpPr>
        <p:spPr bwMode="auto">
          <a:xfrm>
            <a:off x="210635" y="1056818"/>
            <a:ext cx="57331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spc="-90" dirty="0">
              <a:ln>
                <a:solidFill>
                  <a:srgbClr val="FF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2800" y="4648200"/>
            <a:ext cx="508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01600" y="6472535"/>
            <a:ext cx="386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1.4.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Rữa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49297" y="-7305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086711" y="546490"/>
            <a:ext cx="10005409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spc="-6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spc="-60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</a:rPr>
              <a:t>hành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Chevron 35"/>
          <p:cNvSpPr/>
          <p:nvPr/>
        </p:nvSpPr>
        <p:spPr>
          <a:xfrm>
            <a:off x="729075" y="690609"/>
            <a:ext cx="300184" cy="353290"/>
          </a:xfrm>
          <a:prstGeom prst="chevron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Pentagon 36"/>
          <p:cNvSpPr/>
          <p:nvPr/>
        </p:nvSpPr>
        <p:spPr>
          <a:xfrm>
            <a:off x="250327" y="690609"/>
            <a:ext cx="563413" cy="353290"/>
          </a:xfrm>
          <a:prstGeom prst="homePlate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Administrator\Downloads\phong-thi-nghie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4097177"/>
            <a:ext cx="4068417" cy="271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24" y="1272506"/>
            <a:ext cx="2859110" cy="28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74"/>
          <p:cNvSpPr>
            <a:spLocks noChangeArrowheads="1"/>
          </p:cNvSpPr>
          <p:nvPr/>
        </p:nvSpPr>
        <p:spPr bwMode="auto">
          <a:xfrm>
            <a:off x="217259" y="1063442"/>
            <a:ext cx="57331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b="1" spc="-90" dirty="0" smtClean="0">
              <a:ln>
                <a:solidFill>
                  <a:srgbClr val="FF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:\Users\Administrator\Downloads\ICT-op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638" y="1433094"/>
            <a:ext cx="2975022" cy="260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117638" y="1407336"/>
            <a:ext cx="2975022" cy="2600235"/>
            <a:chOff x="5937158" y="1407336"/>
            <a:chExt cx="2975022" cy="2600235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5999262" y="1484610"/>
              <a:ext cx="2822765" cy="246785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937158" y="1407336"/>
              <a:ext cx="2975022" cy="26002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6" descr="C:\Users\Administrator\Downloads\ezgif-6-ae0519df9de0-15813509051281952605419-crop-1581351470106586425705-1581387050149463682977-crop-158138707520375246124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596" y="4083925"/>
            <a:ext cx="3836404" cy="276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istrator\Downloads\IMG_37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4" y="4097178"/>
            <a:ext cx="4230766" cy="271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74"/>
          <p:cNvSpPr>
            <a:spLocks noChangeArrowheads="1"/>
          </p:cNvSpPr>
          <p:nvPr/>
        </p:nvSpPr>
        <p:spPr bwMode="auto">
          <a:xfrm>
            <a:off x="217263" y="1063446"/>
            <a:ext cx="57331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3200" b="1" spc="-9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blouse,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spc="-90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90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spc="-90" dirty="0">
              <a:ln>
                <a:solidFill>
                  <a:srgbClr val="FF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1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9" grpId="0"/>
      <p:bldP spid="28" grpId="0"/>
      <p:bldP spid="36" grpId="0" animBg="1"/>
      <p:bldP spid="37" grpId="0" animBg="1"/>
      <p:bldP spid="38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0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4" y="1325224"/>
            <a:ext cx="767396" cy="78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111758" y="59162"/>
            <a:ext cx="11975550" cy="8744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u="sng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1800" u="sng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1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QUY ĐỊNH AN TOÀN TRONG PHÒNG THỰC </a:t>
            </a:r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HÀNH </a:t>
            </a:r>
            <a:endParaRPr lang="en-US" kern="10" dirty="0" smtClean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GIỚI </a:t>
            </a:r>
            <a:r>
              <a:rPr lang="en-US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THIỆU MỘT SỐ DỤNG CỤ </a:t>
            </a:r>
            <a:r>
              <a:rPr lang="en-US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ĐO</a:t>
            </a:r>
            <a:endParaRPr lang="en-US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96289" y="907083"/>
            <a:ext cx="1152364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spc="-6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600" b="1" u="sng" spc="-6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spc="-6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92764" y="1587958"/>
            <a:ext cx="11994544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 smtClean="0">
                <a:solidFill>
                  <a:srgbClr val="0000FF"/>
                </a:solidFill>
                <a:cs typeface="Times New Roman" pitchFamily="18" charset="0"/>
              </a:rPr>
              <a:t>         </a:t>
            </a:r>
            <a:r>
              <a:rPr lang="en-US" sz="3200" b="1" dirty="0" err="1" smtClean="0">
                <a:solidFill>
                  <a:srgbClr val="0000FF"/>
                </a:solidFill>
              </a:rPr>
              <a:t>Để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an </a:t>
            </a:r>
            <a:r>
              <a:rPr lang="en-US" sz="3200" b="1" dirty="0" err="1">
                <a:solidFill>
                  <a:srgbClr val="0000FF"/>
                </a:solidFill>
              </a:rPr>
              <a:t>toàn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tuyệt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đối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khi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học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trong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phòng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thực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hành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các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em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cần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tuân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thủ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thực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hiện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đúng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nội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quy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thực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hành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với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một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số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quy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định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sau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đây</a:t>
            </a:r>
            <a:r>
              <a:rPr lang="en-US" sz="3200" b="1" dirty="0">
                <a:solidFill>
                  <a:srgbClr val="0000FF"/>
                </a:solidFill>
              </a:rPr>
              <a:t>: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1. </a:t>
            </a:r>
            <a:r>
              <a:rPr lang="en-US" sz="3200" b="1" dirty="0" err="1">
                <a:solidFill>
                  <a:srgbClr val="0000FF"/>
                </a:solidFill>
              </a:rPr>
              <a:t>Không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ăn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uống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trật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tự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trong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phòng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thực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hành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2. </a:t>
            </a:r>
            <a:r>
              <a:rPr lang="en-US" sz="3200" b="1" dirty="0" err="1">
                <a:solidFill>
                  <a:srgbClr val="0000FF"/>
                </a:solidFill>
              </a:rPr>
              <a:t>Cặp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túi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ba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lô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phải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để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đúng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nơi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quy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định</a:t>
            </a:r>
            <a:r>
              <a:rPr lang="en-US" sz="3200" b="1" dirty="0">
                <a:solidFill>
                  <a:srgbClr val="0000FF"/>
                </a:solidFill>
              </a:rPr>
              <a:t>. </a:t>
            </a:r>
            <a:r>
              <a:rPr lang="en-US" sz="3200" b="1" dirty="0" err="1">
                <a:solidFill>
                  <a:srgbClr val="0000FF"/>
                </a:solidFill>
              </a:rPr>
              <a:t>Đầu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tóc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gọn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gàng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không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giày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dép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cao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gót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3.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đầy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đủ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dụng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cụ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bảo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hộ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như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kính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bảo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vệ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mắt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găng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tay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lấy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hóa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chất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khẩu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trang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thí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, … </a:t>
            </a:r>
            <a:r>
              <a:rPr lang="en-US" sz="3200" b="1" dirty="0" err="1">
                <a:solidFill>
                  <a:srgbClr val="0000FF"/>
                </a:solidFill>
              </a:rPr>
              <a:t>khi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làm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thí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thực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hành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4. </a:t>
            </a:r>
            <a:r>
              <a:rPr lang="en-US" sz="3200" b="1" dirty="0" err="1">
                <a:solidFill>
                  <a:srgbClr val="0000FF"/>
                </a:solidFill>
              </a:rPr>
              <a:t>Chỉ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làm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thí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các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bài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thực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hành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khi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sự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hướng</a:t>
            </a:r>
            <a:r>
              <a:rPr lang="en-US" sz="3200" b="1" dirty="0">
                <a:solidFill>
                  <a:srgbClr val="0000FF"/>
                </a:solidFill>
              </a:rPr>
              <a:t>  </a:t>
            </a:r>
            <a:r>
              <a:rPr lang="en-US" sz="3200" b="1" dirty="0" err="1">
                <a:solidFill>
                  <a:srgbClr val="0000FF"/>
                </a:solidFill>
              </a:rPr>
              <a:t>dẫn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giám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sát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của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giáo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viên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5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4817</TotalTime>
  <Words>4521</Words>
  <Application>Microsoft Office PowerPoint</Application>
  <PresentationFormat>Widescreen</PresentationFormat>
  <Paragraphs>535</Paragraphs>
  <Slides>43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Calibri Light</vt:lpstr>
      <vt:lpstr>Cambria</vt:lpstr>
      <vt:lpstr>Symbol</vt:lpstr>
      <vt:lpstr>Times New Roman</vt:lpstr>
      <vt:lpstr>Verdana</vt:lpstr>
      <vt:lpstr>Wingdings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BÀI TẬP</vt:lpstr>
      <vt:lpstr>BÀI TẬP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685</cp:revision>
  <dcterms:created xsi:type="dcterms:W3CDTF">2021-07-19T02:39:09Z</dcterms:created>
  <dcterms:modified xsi:type="dcterms:W3CDTF">2023-09-12T02:05:38Z</dcterms:modified>
</cp:coreProperties>
</file>