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8"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762000"/>
            <a:ext cx="9144000" cy="2554545"/>
          </a:xfrm>
          <a:prstGeom prst="rect">
            <a:avLst/>
          </a:prstGeom>
          <a:noFill/>
        </p:spPr>
        <p:txBody>
          <a:bodyPr wrap="square" rtlCol="0">
            <a:spAutoFit/>
          </a:bodyPr>
          <a:lstStyle/>
          <a:p>
            <a:pPr algn="ctr"/>
            <a:r>
              <a:rPr lang="en-US" sz="2800" b="1" smtClean="0">
                <a:solidFill>
                  <a:schemeClr val="accent6">
                    <a:lumMod val="75000"/>
                  </a:schemeClr>
                </a:solidFill>
                <a:latin typeface="Times New Roman" pitchFamily="18" charset="0"/>
                <a:cs typeface="Times New Roman" pitchFamily="18" charset="0"/>
              </a:rPr>
              <a:t>LUYỆN TẬP VĂN BẢN: </a:t>
            </a:r>
          </a:p>
          <a:p>
            <a:pPr algn="ctr"/>
            <a:endParaRPr lang="en-US" sz="2800" smtClean="0">
              <a:solidFill>
                <a:schemeClr val="accent6">
                  <a:lumMod val="75000"/>
                </a:schemeClr>
              </a:solidFill>
              <a:latin typeface="Times New Roman" pitchFamily="18" charset="0"/>
              <a:cs typeface="Times New Roman" pitchFamily="18" charset="0"/>
            </a:endParaRPr>
          </a:p>
          <a:p>
            <a:pPr algn="ctr"/>
            <a:r>
              <a:rPr lang="en-US" sz="4000" b="1" smtClean="0">
                <a:solidFill>
                  <a:srgbClr val="0070C0"/>
                </a:solidFill>
                <a:latin typeface="Times New Roman" pitchFamily="18" charset="0"/>
                <a:cs typeface="Times New Roman" pitchFamily="18" charset="0"/>
              </a:rPr>
              <a:t>BÀI HỌC ĐƯỜNG ĐỜI ĐẦU TIÊN</a:t>
            </a:r>
          </a:p>
          <a:p>
            <a:pPr algn="ctr"/>
            <a:endParaRPr lang="en-US" sz="4000" b="1" smtClean="0">
              <a:solidFill>
                <a:srgbClr val="0070C0"/>
              </a:solidFill>
              <a:latin typeface="Times New Roman" pitchFamily="18" charset="0"/>
              <a:cs typeface="Times New Roman" pitchFamily="18" charset="0"/>
            </a:endParaRPr>
          </a:p>
          <a:p>
            <a:pPr algn="ctr"/>
            <a:r>
              <a:rPr lang="en-US" smtClean="0">
                <a:latin typeface="Times New Roman" pitchFamily="18" charset="0"/>
                <a:cs typeface="Times New Roman" pitchFamily="18" charset="0"/>
              </a:rPr>
              <a:t>                                 </a:t>
            </a:r>
            <a:r>
              <a:rPr lang="en-US" sz="2400" i="1" smtClean="0">
                <a:latin typeface="Times New Roman" pitchFamily="18" charset="0"/>
                <a:cs typeface="Times New Roman" pitchFamily="18" charset="0"/>
              </a:rPr>
              <a:t>- Tô Hoài -</a:t>
            </a:r>
            <a:endParaRPr lang="en-US" sz="2400" i="1">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886200"/>
            <a:ext cx="3429000" cy="242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3581400"/>
            <a:ext cx="2971800" cy="296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5003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circle(in)">
                                      <p:cBhvr>
                                        <p:cTn id="7" dur="2000"/>
                                        <p:tgtEl>
                                          <p:spTgt spid="512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Rectangle 1"/>
          <p:cNvSpPr/>
          <p:nvPr/>
        </p:nvSpPr>
        <p:spPr>
          <a:xfrm>
            <a:off x="0" y="1066800"/>
            <a:ext cx="9144000" cy="5324535"/>
          </a:xfrm>
          <a:prstGeom prst="rect">
            <a:avLst/>
          </a:prstGeom>
        </p:spPr>
        <p:txBody>
          <a:bodyPr wrap="square">
            <a:spAutoFit/>
          </a:bodyPr>
          <a:lstStyle/>
          <a:p>
            <a:r>
              <a:rPr lang="vi-VN" sz="2000" b="1">
                <a:latin typeface="Times New Roman" pitchFamily="18" charset="0"/>
                <a:cs typeface="Times New Roman" pitchFamily="18" charset="0"/>
              </a:rPr>
              <a:t>Câu 1: </a:t>
            </a:r>
            <a:r>
              <a:rPr lang="vi-VN" sz="2000">
                <a:latin typeface="Times New Roman" pitchFamily="18" charset="0"/>
                <a:cs typeface="Times New Roman" pitchFamily="18" charset="0"/>
              </a:rPr>
              <a:t>Phương thức biểu đạt của đoạn trích trên :  </a:t>
            </a:r>
            <a:r>
              <a:rPr lang="vi-VN" sz="2000" smtClean="0">
                <a:latin typeface="Times New Roman" pitchFamily="18" charset="0"/>
                <a:cs typeface="Times New Roman" pitchFamily="18" charset="0"/>
              </a:rPr>
              <a:t> </a:t>
            </a:r>
            <a:r>
              <a:rPr lang="en-US" sz="2000">
                <a:latin typeface="Times New Roman" pitchFamily="18" charset="0"/>
                <a:cs typeface="Times New Roman" pitchFamily="18" charset="0"/>
              </a:rPr>
              <a:t>M</a:t>
            </a:r>
            <a:r>
              <a:rPr lang="vi-VN" sz="2000" smtClean="0">
                <a:latin typeface="Times New Roman" pitchFamily="18" charset="0"/>
                <a:cs typeface="Times New Roman" pitchFamily="18" charset="0"/>
              </a:rPr>
              <a:t>iêu tả</a:t>
            </a:r>
            <a:r>
              <a:rPr lang="en-US" sz="2000" smtClean="0">
                <a:latin typeface="Times New Roman" pitchFamily="18" charset="0"/>
                <a:cs typeface="Times New Roman" pitchFamily="18" charset="0"/>
              </a:rPr>
              <a:t> + Tự sư</a:t>
            </a:r>
            <a:r>
              <a:rPr lang="vi-VN" sz="2000" smtClean="0">
                <a:latin typeface="Times New Roman" pitchFamily="18" charset="0"/>
                <a:cs typeface="Times New Roman" pitchFamily="18" charset="0"/>
              </a:rPr>
              <a:t> </a:t>
            </a:r>
            <a:endParaRPr lang="vi-VN" sz="2000">
              <a:latin typeface="Times New Roman" pitchFamily="18" charset="0"/>
              <a:cs typeface="Times New Roman" pitchFamily="18" charset="0"/>
            </a:endParaRPr>
          </a:p>
          <a:p>
            <a:r>
              <a:rPr lang="vi-VN" sz="2000" b="1">
                <a:latin typeface="Times New Roman" pitchFamily="18" charset="0"/>
                <a:cs typeface="Times New Roman" pitchFamily="18" charset="0"/>
              </a:rPr>
              <a:t>Câu 2: </a:t>
            </a:r>
            <a:r>
              <a:rPr lang="vi-VN" sz="2000">
                <a:latin typeface="Times New Roman" pitchFamily="18" charset="0"/>
                <a:cs typeface="Times New Roman" pitchFamily="18" charset="0"/>
              </a:rPr>
              <a:t>“Tôi” trong đoạn trích trên là  Dế Mèn</a:t>
            </a:r>
          </a:p>
          <a:p>
            <a:r>
              <a:rPr lang="vi-VN" sz="2000" smtClean="0">
                <a:latin typeface="Times New Roman" pitchFamily="18" charset="0"/>
                <a:cs typeface="Times New Roman" pitchFamily="18" charset="0"/>
              </a:rPr>
              <a:t>-</a:t>
            </a:r>
            <a:r>
              <a:rPr lang="en-US" sz="2000" smtClean="0">
                <a:latin typeface="Times New Roman" pitchFamily="18" charset="0"/>
                <a:cs typeface="Times New Roman" pitchFamily="18" charset="0"/>
              </a:rPr>
              <a:t> </a:t>
            </a:r>
            <a:r>
              <a:rPr lang="vi-VN" sz="2000" smtClean="0">
                <a:latin typeface="Times New Roman" pitchFamily="18" charset="0"/>
                <a:cs typeface="Times New Roman" pitchFamily="18" charset="0"/>
              </a:rPr>
              <a:t>Để </a:t>
            </a:r>
            <a:r>
              <a:rPr lang="vi-VN" sz="2000">
                <a:latin typeface="Times New Roman" pitchFamily="18" charset="0"/>
                <a:cs typeface="Times New Roman" pitchFamily="18" charset="0"/>
              </a:rPr>
              <a:t>cho Mèn  kể, tả về mình tạo sự thân mật gần gũi,  biểu hiện rõ tâm trạng, ý nghĩ, thái độ của Mèn đối với những gì xảy ra ở xung quanh và đối với chính mình. </a:t>
            </a:r>
          </a:p>
          <a:p>
            <a:r>
              <a:rPr lang="vi-VN" sz="2000" b="1">
                <a:latin typeface="Times New Roman" pitchFamily="18" charset="0"/>
                <a:cs typeface="Times New Roman" pitchFamily="18" charset="0"/>
              </a:rPr>
              <a:t>Câu 3: </a:t>
            </a:r>
            <a:r>
              <a:rPr lang="vi-VN" sz="2000">
                <a:latin typeface="Times New Roman" pitchFamily="18" charset="0"/>
                <a:cs typeface="Times New Roman" pitchFamily="18" charset="0"/>
              </a:rPr>
              <a:t>Dế Mèn mới lớn, quanh quẩn gồm những đối tượng hiền lành, tính Mèn hung hăng, hống hách, cậy sức bắt nạt kẻ yếu, lầm tưởng sự ngông cuồng là tài </a:t>
            </a:r>
            <a:r>
              <a:rPr lang="vi-VN" sz="2000" smtClean="0">
                <a:latin typeface="Times New Roman" pitchFamily="18" charset="0"/>
                <a:cs typeface="Times New Roman" pitchFamily="18" charset="0"/>
              </a:rPr>
              <a:t>ba</a:t>
            </a:r>
            <a:r>
              <a:rPr lang="vi-VN" sz="2000">
                <a:latin typeface="Times New Roman" pitchFamily="18" charset="0"/>
                <a:cs typeface="Times New Roman" pitchFamily="18" charset="0"/>
              </a:rPr>
              <a:t>.</a:t>
            </a:r>
          </a:p>
          <a:p>
            <a:r>
              <a:rPr lang="vi-VN" sz="2000" b="1">
                <a:latin typeface="Times New Roman" pitchFamily="18" charset="0"/>
                <a:cs typeface="Times New Roman" pitchFamily="18" charset="0"/>
              </a:rPr>
              <a:t>Câu 4: </a:t>
            </a:r>
            <a:r>
              <a:rPr lang="vi-VN" sz="2000">
                <a:latin typeface="Times New Roman" pitchFamily="18" charset="0"/>
                <a:cs typeface="Times New Roman" pitchFamily="18" charset="0"/>
              </a:rPr>
              <a:t>Đi đứng oai vệ như con nhà võ, nhún chân, rung đùi...</a:t>
            </a:r>
          </a:p>
          <a:p>
            <a:r>
              <a:rPr lang="vi-VN" sz="2000" smtClean="0">
                <a:latin typeface="Times New Roman" pitchFamily="18" charset="0"/>
                <a:cs typeface="Times New Roman" pitchFamily="18" charset="0"/>
              </a:rPr>
              <a:t>-</a:t>
            </a:r>
            <a:r>
              <a:rPr lang="en-US" sz="2000" smtClean="0">
                <a:latin typeface="Times New Roman" pitchFamily="18" charset="0"/>
                <a:cs typeface="Times New Roman" pitchFamily="18" charset="0"/>
              </a:rPr>
              <a:t> </a:t>
            </a:r>
            <a:r>
              <a:rPr lang="vi-VN" sz="2000" smtClean="0">
                <a:latin typeface="Times New Roman" pitchFamily="18" charset="0"/>
                <a:cs typeface="Times New Roman" pitchFamily="18" charset="0"/>
              </a:rPr>
              <a:t>Cà </a:t>
            </a:r>
            <a:r>
              <a:rPr lang="vi-VN" sz="2000">
                <a:latin typeface="Times New Roman" pitchFamily="18" charset="0"/>
                <a:cs typeface="Times New Roman" pitchFamily="18" charset="0"/>
              </a:rPr>
              <a:t>khịa với tất cả hàng xóm</a:t>
            </a:r>
          </a:p>
          <a:p>
            <a:r>
              <a:rPr lang="vi-VN" sz="2000" smtClean="0">
                <a:latin typeface="Times New Roman" pitchFamily="18" charset="0"/>
                <a:cs typeface="Times New Roman" pitchFamily="18" charset="0"/>
              </a:rPr>
              <a:t>-</a:t>
            </a:r>
            <a:r>
              <a:rPr lang="en-US" sz="2000" smtClean="0">
                <a:latin typeface="Times New Roman" pitchFamily="18" charset="0"/>
                <a:cs typeface="Times New Roman" pitchFamily="18" charset="0"/>
              </a:rPr>
              <a:t> </a:t>
            </a:r>
            <a:r>
              <a:rPr lang="vi-VN" sz="2000" smtClean="0">
                <a:latin typeface="Times New Roman" pitchFamily="18" charset="0"/>
                <a:cs typeface="Times New Roman" pitchFamily="18" charset="0"/>
              </a:rPr>
              <a:t>Quát </a:t>
            </a:r>
            <a:r>
              <a:rPr lang="vi-VN" sz="2000">
                <a:latin typeface="Times New Roman" pitchFamily="18" charset="0"/>
                <a:cs typeface="Times New Roman" pitchFamily="18" charset="0"/>
              </a:rPr>
              <a:t>mấy chị Cào Cào</a:t>
            </a:r>
          </a:p>
          <a:p>
            <a:r>
              <a:rPr lang="vi-VN" sz="2000" smtClean="0">
                <a:latin typeface="Times New Roman" pitchFamily="18" charset="0"/>
                <a:cs typeface="Times New Roman" pitchFamily="18" charset="0"/>
              </a:rPr>
              <a:t>-</a:t>
            </a:r>
            <a:r>
              <a:rPr lang="en-US" sz="2000" smtClean="0">
                <a:latin typeface="Times New Roman" pitchFamily="18" charset="0"/>
                <a:cs typeface="Times New Roman" pitchFamily="18" charset="0"/>
              </a:rPr>
              <a:t> </a:t>
            </a:r>
            <a:r>
              <a:rPr lang="vi-VN" sz="2000" smtClean="0">
                <a:latin typeface="Times New Roman" pitchFamily="18" charset="0"/>
                <a:cs typeface="Times New Roman" pitchFamily="18" charset="0"/>
              </a:rPr>
              <a:t>Đá </a:t>
            </a:r>
            <a:r>
              <a:rPr lang="vi-VN" sz="2000">
                <a:latin typeface="Times New Roman" pitchFamily="18" charset="0"/>
                <a:cs typeface="Times New Roman" pitchFamily="18" charset="0"/>
              </a:rPr>
              <a:t>mấy anh Gọng vó</a:t>
            </a:r>
          </a:p>
          <a:p>
            <a:r>
              <a:rPr lang="vi-VN" sz="2000" smtClean="0">
                <a:latin typeface="Times New Roman" pitchFamily="18" charset="0"/>
                <a:cs typeface="Times New Roman" pitchFamily="18" charset="0"/>
              </a:rPr>
              <a:t>-</a:t>
            </a:r>
            <a:r>
              <a:rPr lang="en-US" sz="2000" smtClean="0">
                <a:latin typeface="Times New Roman" pitchFamily="18" charset="0"/>
                <a:cs typeface="Times New Roman" pitchFamily="18" charset="0"/>
              </a:rPr>
              <a:t> </a:t>
            </a:r>
            <a:r>
              <a:rPr lang="vi-VN" sz="2000" smtClean="0">
                <a:latin typeface="Times New Roman" pitchFamily="18" charset="0"/>
                <a:cs typeface="Times New Roman" pitchFamily="18" charset="0"/>
              </a:rPr>
              <a:t>Tưởng </a:t>
            </a:r>
            <a:r>
              <a:rPr lang="vi-VN" sz="2000">
                <a:latin typeface="Times New Roman" pitchFamily="18" charset="0"/>
                <a:cs typeface="Times New Roman" pitchFamily="18" charset="0"/>
              </a:rPr>
              <a:t>mình sắp đứng đầu thiên hạ ( suy nghĩ)</a:t>
            </a:r>
          </a:p>
          <a:p>
            <a:r>
              <a:rPr lang="vi-VN" sz="2000">
                <a:latin typeface="Times New Roman" pitchFamily="18" charset="0"/>
                <a:cs typeface="Times New Roman" pitchFamily="18" charset="0"/>
              </a:rPr>
              <a:t>-&gt;  Tính cách: Tự tin, yêu đời nhưng kiêu căng, xốc nổi, hợm hĩnh, tự phụ</a:t>
            </a:r>
          </a:p>
          <a:p>
            <a:endParaRPr lang="vi-VN" sz="2000">
              <a:latin typeface="Times New Roman" pitchFamily="18" charset="0"/>
              <a:cs typeface="Times New Roman" pitchFamily="18" charset="0"/>
            </a:endParaRPr>
          </a:p>
          <a:p>
            <a:r>
              <a:rPr lang="vi-VN" sz="2000" b="1">
                <a:latin typeface="Times New Roman" pitchFamily="18" charset="0"/>
                <a:cs typeface="Times New Roman" pitchFamily="18" charset="0"/>
              </a:rPr>
              <a:t>Câu 5: </a:t>
            </a:r>
            <a:r>
              <a:rPr lang="vi-VN" sz="2000">
                <a:latin typeface="Times New Roman" pitchFamily="18" charset="0"/>
                <a:cs typeface="Times New Roman" pitchFamily="18" charset="0"/>
              </a:rPr>
              <a:t>+  Đáng yêu ở ngoại hình khỏe mạnh đầy sức sống, ở sự yêu đời, tự tin</a:t>
            </a:r>
          </a:p>
          <a:p>
            <a:r>
              <a:rPr lang="vi-VN" sz="2000">
                <a:latin typeface="Times New Roman" pitchFamily="18" charset="0"/>
                <a:cs typeface="Times New Roman" pitchFamily="18" charset="0"/>
              </a:rPr>
              <a:t>+ Chưa đẹp ở tính cách huênh hoang, kiêu căng, xốc nổi, tự phụ…..</a:t>
            </a:r>
          </a:p>
          <a:p>
            <a:r>
              <a:rPr lang="vi-VN" sz="2000">
                <a:latin typeface="Times New Roman" pitchFamily="18" charset="0"/>
                <a:cs typeface="Times New Roman" pitchFamily="18" charset="0"/>
              </a:rPr>
              <a:t>+ Nên học: Sự tự tin, yêu đời, làm việc có kế hoạch. Không nên học: thói kiêu căng, tự phụ</a:t>
            </a:r>
          </a:p>
        </p:txBody>
      </p:sp>
      <p:sp>
        <p:nvSpPr>
          <p:cNvPr id="3" name="TextBox 2"/>
          <p:cNvSpPr txBox="1"/>
          <p:nvPr/>
        </p:nvSpPr>
        <p:spPr>
          <a:xfrm>
            <a:off x="304800" y="381000"/>
            <a:ext cx="5562600" cy="461665"/>
          </a:xfrm>
          <a:prstGeom prst="rect">
            <a:avLst/>
          </a:prstGeom>
          <a:noFill/>
        </p:spPr>
        <p:txBody>
          <a:bodyPr wrap="square" rtlCol="0">
            <a:spAutoFit/>
          </a:bodyPr>
          <a:lstStyle/>
          <a:p>
            <a:r>
              <a:rPr lang="en-US" sz="2400" b="1" smtClean="0">
                <a:solidFill>
                  <a:srgbClr val="FF0000"/>
                </a:solidFill>
                <a:latin typeface="Times New Roman" pitchFamily="18" charset="0"/>
                <a:cs typeface="Times New Roman" pitchFamily="18" charset="0"/>
              </a:rPr>
              <a:t>BÀI LÀM:</a:t>
            </a:r>
            <a:endParaRPr lang="en-US" sz="24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392888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circle(in)">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1000"/>
                                        <p:tgtEl>
                                          <p:spTgt spid="2">
                                            <p:txEl>
                                              <p:pRg st="1" end="1"/>
                                            </p:txEl>
                                          </p:spTgt>
                                        </p:tgtEl>
                                      </p:cBhvr>
                                    </p:animEffect>
                                    <p:anim calcmode="lin" valueType="num">
                                      <p:cBhvr>
                                        <p:cTn id="1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1000"/>
                                        <p:tgtEl>
                                          <p:spTgt spid="2">
                                            <p:txEl>
                                              <p:pRg st="2" end="2"/>
                                            </p:txEl>
                                          </p:spTgt>
                                        </p:tgtEl>
                                      </p:cBhvr>
                                    </p:animEffect>
                                    <p:anim calcmode="lin" valueType="num">
                                      <p:cBhvr>
                                        <p:cTn id="2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anim calcmode="lin" valueType="num">
                                      <p:cBhvr additive="base">
                                        <p:cTn id="2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circle(in)">
                                      <p:cBhvr>
                                        <p:cTn id="35" dur="2000"/>
                                        <p:tgtEl>
                                          <p:spTgt spid="2">
                                            <p:txEl>
                                              <p:pRg st="4" end="4"/>
                                            </p:txEl>
                                          </p:spTgt>
                                        </p:tgtEl>
                                      </p:cBhvr>
                                    </p:animEffect>
                                  </p:childTnLst>
                                </p:cTn>
                              </p:par>
                              <p:par>
                                <p:cTn id="36" presetID="6" presetClass="entr" presetSubtype="16" fill="hold" nodeType="withEffect">
                                  <p:stCondLst>
                                    <p:cond delay="0"/>
                                  </p:stCondLst>
                                  <p:childTnLst>
                                    <p:set>
                                      <p:cBhvr>
                                        <p:cTn id="37" dur="1" fill="hold">
                                          <p:stCondLst>
                                            <p:cond delay="0"/>
                                          </p:stCondLst>
                                        </p:cTn>
                                        <p:tgtEl>
                                          <p:spTgt spid="2">
                                            <p:txEl>
                                              <p:pRg st="5" end="5"/>
                                            </p:txEl>
                                          </p:spTgt>
                                        </p:tgtEl>
                                        <p:attrNameLst>
                                          <p:attrName>style.visibility</p:attrName>
                                        </p:attrNameLst>
                                      </p:cBhvr>
                                      <p:to>
                                        <p:strVal val="visible"/>
                                      </p:to>
                                    </p:set>
                                    <p:animEffect transition="in" filter="circle(in)">
                                      <p:cBhvr>
                                        <p:cTn id="38" dur="2000"/>
                                        <p:tgtEl>
                                          <p:spTgt spid="2">
                                            <p:txEl>
                                              <p:pRg st="5" end="5"/>
                                            </p:txEl>
                                          </p:spTgt>
                                        </p:tgtEl>
                                      </p:cBhvr>
                                    </p:animEffect>
                                  </p:childTnLst>
                                </p:cTn>
                              </p:par>
                              <p:par>
                                <p:cTn id="39" presetID="6" presetClass="entr" presetSubtype="16" fill="hold" nodeType="withEffect">
                                  <p:stCondLst>
                                    <p:cond delay="0"/>
                                  </p:stCondLst>
                                  <p:childTnLst>
                                    <p:set>
                                      <p:cBhvr>
                                        <p:cTn id="40" dur="1" fill="hold">
                                          <p:stCondLst>
                                            <p:cond delay="0"/>
                                          </p:stCondLst>
                                        </p:cTn>
                                        <p:tgtEl>
                                          <p:spTgt spid="2">
                                            <p:txEl>
                                              <p:pRg st="6" end="6"/>
                                            </p:txEl>
                                          </p:spTgt>
                                        </p:tgtEl>
                                        <p:attrNameLst>
                                          <p:attrName>style.visibility</p:attrName>
                                        </p:attrNameLst>
                                      </p:cBhvr>
                                      <p:to>
                                        <p:strVal val="visible"/>
                                      </p:to>
                                    </p:set>
                                    <p:animEffect transition="in" filter="circle(in)">
                                      <p:cBhvr>
                                        <p:cTn id="41" dur="2000"/>
                                        <p:tgtEl>
                                          <p:spTgt spid="2">
                                            <p:txEl>
                                              <p:pRg st="6" end="6"/>
                                            </p:txEl>
                                          </p:spTgt>
                                        </p:tgtEl>
                                      </p:cBhvr>
                                    </p:animEffect>
                                  </p:childTnLst>
                                </p:cTn>
                              </p:par>
                              <p:par>
                                <p:cTn id="42" presetID="6" presetClass="entr" presetSubtype="16" fill="hold" nodeType="withEffect">
                                  <p:stCondLst>
                                    <p:cond delay="0"/>
                                  </p:stCondLst>
                                  <p:childTnLst>
                                    <p:set>
                                      <p:cBhvr>
                                        <p:cTn id="43" dur="1" fill="hold">
                                          <p:stCondLst>
                                            <p:cond delay="0"/>
                                          </p:stCondLst>
                                        </p:cTn>
                                        <p:tgtEl>
                                          <p:spTgt spid="2">
                                            <p:txEl>
                                              <p:pRg st="7" end="7"/>
                                            </p:txEl>
                                          </p:spTgt>
                                        </p:tgtEl>
                                        <p:attrNameLst>
                                          <p:attrName>style.visibility</p:attrName>
                                        </p:attrNameLst>
                                      </p:cBhvr>
                                      <p:to>
                                        <p:strVal val="visible"/>
                                      </p:to>
                                    </p:set>
                                    <p:animEffect transition="in" filter="circle(in)">
                                      <p:cBhvr>
                                        <p:cTn id="44" dur="2000"/>
                                        <p:tgtEl>
                                          <p:spTgt spid="2">
                                            <p:txEl>
                                              <p:pRg st="7" end="7"/>
                                            </p:txEl>
                                          </p:spTgt>
                                        </p:tgtEl>
                                      </p:cBhvr>
                                    </p:animEffect>
                                  </p:childTnLst>
                                </p:cTn>
                              </p:par>
                              <p:par>
                                <p:cTn id="45" presetID="6" presetClass="entr" presetSubtype="16" fill="hold" nodeType="with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circle(in)">
                                      <p:cBhvr>
                                        <p:cTn id="47" dur="2000"/>
                                        <p:tgtEl>
                                          <p:spTgt spid="2">
                                            <p:txEl>
                                              <p:pRg st="8" end="8"/>
                                            </p:txEl>
                                          </p:spTgt>
                                        </p:tgtEl>
                                      </p:cBhvr>
                                    </p:animEffect>
                                  </p:childTnLst>
                                </p:cTn>
                              </p:par>
                              <p:par>
                                <p:cTn id="48" presetID="6" presetClass="entr" presetSubtype="16" fill="hold" nodeType="withEffect">
                                  <p:stCondLst>
                                    <p:cond delay="0"/>
                                  </p:stCondLst>
                                  <p:childTnLst>
                                    <p:set>
                                      <p:cBhvr>
                                        <p:cTn id="49" dur="1" fill="hold">
                                          <p:stCondLst>
                                            <p:cond delay="0"/>
                                          </p:stCondLst>
                                        </p:cTn>
                                        <p:tgtEl>
                                          <p:spTgt spid="2">
                                            <p:txEl>
                                              <p:pRg st="9" end="9"/>
                                            </p:txEl>
                                          </p:spTgt>
                                        </p:tgtEl>
                                        <p:attrNameLst>
                                          <p:attrName>style.visibility</p:attrName>
                                        </p:attrNameLst>
                                      </p:cBhvr>
                                      <p:to>
                                        <p:strVal val="visible"/>
                                      </p:to>
                                    </p:set>
                                    <p:animEffect transition="in" filter="circle(in)">
                                      <p:cBhvr>
                                        <p:cTn id="50" dur="2000"/>
                                        <p:tgtEl>
                                          <p:spTgt spid="2">
                                            <p:txEl>
                                              <p:pRg st="9" end="9"/>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nodeType="clickEffect">
                                  <p:stCondLst>
                                    <p:cond delay="0"/>
                                  </p:stCondLst>
                                  <p:childTnLst>
                                    <p:set>
                                      <p:cBhvr>
                                        <p:cTn id="54" dur="1" fill="hold">
                                          <p:stCondLst>
                                            <p:cond delay="0"/>
                                          </p:stCondLst>
                                        </p:cTn>
                                        <p:tgtEl>
                                          <p:spTgt spid="2">
                                            <p:txEl>
                                              <p:pRg st="11" end="11"/>
                                            </p:txEl>
                                          </p:spTgt>
                                        </p:tgtEl>
                                        <p:attrNameLst>
                                          <p:attrName>style.visibility</p:attrName>
                                        </p:attrNameLst>
                                      </p:cBhvr>
                                      <p:to>
                                        <p:strVal val="visible"/>
                                      </p:to>
                                    </p:set>
                                    <p:animEffect transition="in" filter="wheel(1)">
                                      <p:cBhvr>
                                        <p:cTn id="55" dur="2000"/>
                                        <p:tgtEl>
                                          <p:spTgt spid="2">
                                            <p:txEl>
                                              <p:pRg st="11" end="11"/>
                                            </p:txEl>
                                          </p:spTgt>
                                        </p:tgtEl>
                                      </p:cBhvr>
                                    </p:animEffect>
                                  </p:childTnLst>
                                </p:cTn>
                              </p:par>
                              <p:par>
                                <p:cTn id="56" presetID="21" presetClass="entr" presetSubtype="1" fill="hold" nodeType="withEffect">
                                  <p:stCondLst>
                                    <p:cond delay="0"/>
                                  </p:stCondLst>
                                  <p:childTnLst>
                                    <p:set>
                                      <p:cBhvr>
                                        <p:cTn id="57" dur="1" fill="hold">
                                          <p:stCondLst>
                                            <p:cond delay="0"/>
                                          </p:stCondLst>
                                        </p:cTn>
                                        <p:tgtEl>
                                          <p:spTgt spid="2">
                                            <p:txEl>
                                              <p:pRg st="12" end="12"/>
                                            </p:txEl>
                                          </p:spTgt>
                                        </p:tgtEl>
                                        <p:attrNameLst>
                                          <p:attrName>style.visibility</p:attrName>
                                        </p:attrNameLst>
                                      </p:cBhvr>
                                      <p:to>
                                        <p:strVal val="visible"/>
                                      </p:to>
                                    </p:set>
                                    <p:animEffect transition="in" filter="wheel(1)">
                                      <p:cBhvr>
                                        <p:cTn id="58" dur="2000"/>
                                        <p:tgtEl>
                                          <p:spTgt spid="2">
                                            <p:txEl>
                                              <p:pRg st="12" end="12"/>
                                            </p:txEl>
                                          </p:spTgt>
                                        </p:tgtEl>
                                      </p:cBhvr>
                                    </p:animEffect>
                                  </p:childTnLst>
                                </p:cTn>
                              </p:par>
                              <p:par>
                                <p:cTn id="59" presetID="21" presetClass="entr" presetSubtype="1" fill="hold" nodeType="withEffect">
                                  <p:stCondLst>
                                    <p:cond delay="0"/>
                                  </p:stCondLst>
                                  <p:childTnLst>
                                    <p:set>
                                      <p:cBhvr>
                                        <p:cTn id="60" dur="1" fill="hold">
                                          <p:stCondLst>
                                            <p:cond delay="0"/>
                                          </p:stCondLst>
                                        </p:cTn>
                                        <p:tgtEl>
                                          <p:spTgt spid="2">
                                            <p:txEl>
                                              <p:pRg st="13" end="13"/>
                                            </p:txEl>
                                          </p:spTgt>
                                        </p:tgtEl>
                                        <p:attrNameLst>
                                          <p:attrName>style.visibility</p:attrName>
                                        </p:attrNameLst>
                                      </p:cBhvr>
                                      <p:to>
                                        <p:strVal val="visible"/>
                                      </p:to>
                                    </p:set>
                                    <p:animEffect transition="in" filter="wheel(1)">
                                      <p:cBhvr>
                                        <p:cTn id="61" dur="20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Rectangle 1"/>
          <p:cNvSpPr/>
          <p:nvPr/>
        </p:nvSpPr>
        <p:spPr>
          <a:xfrm>
            <a:off x="152400" y="304800"/>
            <a:ext cx="8839200" cy="2862322"/>
          </a:xfrm>
          <a:prstGeom prst="rect">
            <a:avLst/>
          </a:prstGeom>
        </p:spPr>
        <p:txBody>
          <a:bodyPr wrap="square">
            <a:spAutoFit/>
          </a:bodyPr>
          <a:lstStyle/>
          <a:p>
            <a:r>
              <a:rPr lang="vi-VN" b="1">
                <a:latin typeface="Times New Roman" pitchFamily="18" charset="0"/>
                <a:cs typeface="Times New Roman" pitchFamily="18" charset="0"/>
              </a:rPr>
              <a:t>Câu 6: </a:t>
            </a:r>
          </a:p>
          <a:p>
            <a:r>
              <a:rPr lang="vi-VN" b="1">
                <a:latin typeface="Times New Roman" pitchFamily="18" charset="0"/>
                <a:cs typeface="Times New Roman" pitchFamily="18" charset="0"/>
              </a:rPr>
              <a:t>* Mở đoạn</a:t>
            </a:r>
            <a:r>
              <a:rPr lang="vi-VN">
                <a:latin typeface="Times New Roman" pitchFamily="18" charset="0"/>
                <a:cs typeface="Times New Roman" pitchFamily="18" charset="0"/>
              </a:rPr>
              <a:t>( 1 câu): Tự phụ là một tính xấu của con người.  </a:t>
            </a:r>
          </a:p>
          <a:p>
            <a:r>
              <a:rPr lang="vi-VN" b="1">
                <a:latin typeface="Times New Roman" pitchFamily="18" charset="0"/>
                <a:cs typeface="Times New Roman" pitchFamily="18" charset="0"/>
              </a:rPr>
              <a:t>* Thân đoạn:(  </a:t>
            </a:r>
            <a:r>
              <a:rPr lang="vi-VN">
                <a:latin typeface="Times New Roman" pitchFamily="18" charset="0"/>
                <a:cs typeface="Times New Roman" pitchFamily="18" charset="0"/>
              </a:rPr>
              <a:t>từ 3-5 câu)</a:t>
            </a:r>
          </a:p>
          <a:p>
            <a:r>
              <a:rPr lang="vi-VN">
                <a:latin typeface="Times New Roman" pitchFamily="18" charset="0"/>
                <a:cs typeface="Times New Roman" pitchFamily="18" charset="0"/>
              </a:rPr>
              <a:t>- Tự phụ là thái độ đề cao quá mức bản thân, tự cao tự đại đến mức xem thường người khác.   </a:t>
            </a:r>
          </a:p>
          <a:p>
            <a:r>
              <a:rPr lang="vi-VN">
                <a:latin typeface="Times New Roman" pitchFamily="18" charset="0"/>
                <a:cs typeface="Times New Roman" pitchFamily="18" charset="0"/>
              </a:rPr>
              <a:t>- Những tính xấu này thường có ảnh hướng rất lớn đến bản thân làm họ bị mọi người xa lánh tẩy chay, chủ quan nên dẫn đến thất bại, bảo thủ không nghe ý kiến người khác để khắc phục bản thân. </a:t>
            </a:r>
          </a:p>
          <a:p>
            <a:r>
              <a:rPr lang="vi-VN">
                <a:latin typeface="Times New Roman" pitchFamily="18" charset="0"/>
                <a:cs typeface="Times New Roman" pitchFamily="18" charset="0"/>
              </a:rPr>
              <a:t>- Làm chia rẽ mất đoàn kết gây ảnh hướng xấu đến học tập và công việc.</a:t>
            </a:r>
          </a:p>
          <a:p>
            <a:r>
              <a:rPr lang="vi-VN" b="1">
                <a:latin typeface="Times New Roman" pitchFamily="18" charset="0"/>
                <a:cs typeface="Times New Roman" pitchFamily="18" charset="0"/>
              </a:rPr>
              <a:t>* Kết đoạn</a:t>
            </a:r>
            <a:r>
              <a:rPr lang="vi-VN">
                <a:latin typeface="Times New Roman" pitchFamily="18" charset="0"/>
                <a:cs typeface="Times New Roman" pitchFamily="18" charset="0"/>
              </a:rPr>
              <a:t>( 1 câu): Tóm lại, chúng ta cần phải đánh giá đúng khả năng bản thân; có như thế mới là con người văn minh tiến bộ và mỗi người mới phát huy tốt sở trường của mình.</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657599"/>
            <a:ext cx="3998948" cy="3193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1218" y="3657599"/>
            <a:ext cx="4402137" cy="3165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812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wheel(1)">
                                      <p:cBhvr>
                                        <p:cTn id="19" dur="2000"/>
                                        <p:tgtEl>
                                          <p:spTgt spid="2">
                                            <p:txEl>
                                              <p:pRg st="2" end="2"/>
                                            </p:txEl>
                                          </p:spTgt>
                                        </p:tgtEl>
                                      </p:cBhvr>
                                    </p:animEffect>
                                  </p:childTnLst>
                                </p:cTn>
                              </p:par>
                              <p:par>
                                <p:cTn id="20" presetID="21" presetClass="entr" presetSubtype="1"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heel(1)">
                                      <p:cBhvr>
                                        <p:cTn id="22" dur="2000"/>
                                        <p:tgtEl>
                                          <p:spTgt spid="2">
                                            <p:txEl>
                                              <p:pRg st="3" end="3"/>
                                            </p:txEl>
                                          </p:spTgt>
                                        </p:tgtEl>
                                      </p:cBhvr>
                                    </p:animEffect>
                                  </p:childTnLst>
                                </p:cTn>
                              </p:par>
                              <p:par>
                                <p:cTn id="23" presetID="21" presetClass="entr" presetSubtype="1" fill="hold"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wheel(1)">
                                      <p:cBhvr>
                                        <p:cTn id="25" dur="2000"/>
                                        <p:tgtEl>
                                          <p:spTgt spid="2">
                                            <p:txEl>
                                              <p:pRg st="4" end="4"/>
                                            </p:txEl>
                                          </p:spTgt>
                                        </p:tgtEl>
                                      </p:cBhvr>
                                    </p:animEffect>
                                  </p:childTnLst>
                                </p:cTn>
                              </p:par>
                              <p:par>
                                <p:cTn id="26" presetID="21" presetClass="entr" presetSubtype="1" fill="hold" nodeType="with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wheel(1)">
                                      <p:cBhvr>
                                        <p:cTn id="28" dur="2000"/>
                                        <p:tgtEl>
                                          <p:spTgt spid="2">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 calcmode="lin" valueType="num">
                                      <p:cBhvr additive="base">
                                        <p:cTn id="3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76426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176994744"/>
              </p:ext>
            </p:extLst>
          </p:nvPr>
        </p:nvGraphicFramePr>
        <p:xfrm>
          <a:off x="27709" y="762000"/>
          <a:ext cx="9116292" cy="4206240"/>
        </p:xfrm>
        <a:graphic>
          <a:graphicData uri="http://schemas.openxmlformats.org/drawingml/2006/table">
            <a:tbl>
              <a:tblPr firstRow="1" firstCol="1" bandRow="1"/>
              <a:tblGrid>
                <a:gridCol w="2461801"/>
                <a:gridCol w="1685787"/>
                <a:gridCol w="2405604"/>
                <a:gridCol w="2563100"/>
              </a:tblGrid>
              <a:tr h="207264">
                <a:tc>
                  <a:txBody>
                    <a:bodyPr/>
                    <a:lstStyle/>
                    <a:p>
                      <a:pPr>
                        <a:lnSpc>
                          <a:spcPct val="115000"/>
                        </a:lnSpc>
                        <a:spcAft>
                          <a:spcPts val="0"/>
                        </a:spcAft>
                      </a:pPr>
                      <a:r>
                        <a:rPr lang="en-US" sz="2000" b="1" smtClean="0">
                          <a:solidFill>
                            <a:srgbClr val="FF0000"/>
                          </a:solidFill>
                          <a:effectLst/>
                          <a:latin typeface="Times New Roman" pitchFamily="18" charset="0"/>
                          <a:ea typeface="Calibri"/>
                          <a:cs typeface="Times New Roman" pitchFamily="18" charset="0"/>
                        </a:rPr>
                        <a:t>        Hình dáng</a:t>
                      </a:r>
                      <a:endParaRPr lang="en-US" sz="2000">
                        <a:solidFill>
                          <a:srgbClr val="FF0000"/>
                        </a:solidFill>
                        <a:effectLst/>
                        <a:latin typeface="Times New Roman" pitchFamily="18" charset="0"/>
                        <a:ea typeface="Calibri"/>
                        <a:cs typeface="Times New Roman" pitchFamily="18" charset="0"/>
                      </a:endParaRPr>
                    </a:p>
                  </a:txBody>
                  <a:tcPr marL="50601" marR="506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b="1" smtClean="0">
                          <a:effectLst/>
                          <a:latin typeface="Times New Roman" pitchFamily="18" charset="0"/>
                          <a:ea typeface="Calibri"/>
                          <a:cs typeface="Times New Roman" pitchFamily="18" charset="0"/>
                        </a:rPr>
                        <a:t>  </a:t>
                      </a:r>
                      <a:r>
                        <a:rPr lang="en-US" sz="2000" b="1" smtClean="0">
                          <a:solidFill>
                            <a:srgbClr val="FF0000"/>
                          </a:solidFill>
                          <a:effectLst/>
                          <a:latin typeface="Times New Roman" pitchFamily="18" charset="0"/>
                          <a:ea typeface="Calibri"/>
                          <a:cs typeface="Times New Roman" pitchFamily="18" charset="0"/>
                        </a:rPr>
                        <a:t>Hành </a:t>
                      </a:r>
                      <a:r>
                        <a:rPr lang="en-US" sz="2000" b="1">
                          <a:solidFill>
                            <a:srgbClr val="FF0000"/>
                          </a:solidFill>
                          <a:effectLst/>
                          <a:latin typeface="Times New Roman" pitchFamily="18" charset="0"/>
                          <a:ea typeface="Calibri"/>
                          <a:cs typeface="Times New Roman" pitchFamily="18" charset="0"/>
                        </a:rPr>
                        <a:t>động</a:t>
                      </a:r>
                      <a:endParaRPr lang="en-US" sz="2000">
                        <a:solidFill>
                          <a:srgbClr val="FF0000"/>
                        </a:solidFill>
                        <a:effectLst/>
                        <a:latin typeface="Times New Roman" pitchFamily="18" charset="0"/>
                        <a:ea typeface="Calibri"/>
                        <a:cs typeface="Times New Roman" pitchFamily="18" charset="0"/>
                      </a:endParaRPr>
                    </a:p>
                  </a:txBody>
                  <a:tcPr marL="50601" marR="506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b="1" smtClean="0">
                          <a:solidFill>
                            <a:srgbClr val="FF0000"/>
                          </a:solidFill>
                          <a:effectLst/>
                          <a:latin typeface="Times New Roman" pitchFamily="18" charset="0"/>
                          <a:ea typeface="Calibri"/>
                          <a:cs typeface="Times New Roman" pitchFamily="18" charset="0"/>
                        </a:rPr>
                        <a:t>       Suy </a:t>
                      </a:r>
                      <a:r>
                        <a:rPr lang="en-US" sz="2000" b="1">
                          <a:solidFill>
                            <a:srgbClr val="FF0000"/>
                          </a:solidFill>
                          <a:effectLst/>
                          <a:latin typeface="Times New Roman" pitchFamily="18" charset="0"/>
                          <a:ea typeface="Calibri"/>
                          <a:cs typeface="Times New Roman" pitchFamily="18" charset="0"/>
                        </a:rPr>
                        <a:t>nghĩ</a:t>
                      </a:r>
                      <a:endParaRPr lang="en-US" sz="2000">
                        <a:solidFill>
                          <a:srgbClr val="FF0000"/>
                        </a:solidFill>
                        <a:effectLst/>
                        <a:latin typeface="Times New Roman" pitchFamily="18" charset="0"/>
                        <a:ea typeface="Calibri"/>
                        <a:cs typeface="Times New Roman" pitchFamily="18" charset="0"/>
                      </a:endParaRPr>
                    </a:p>
                  </a:txBody>
                  <a:tcPr marL="50601" marR="506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b="1" smtClean="0">
                          <a:effectLst/>
                          <a:latin typeface="Times New Roman" pitchFamily="18" charset="0"/>
                          <a:ea typeface="Calibri"/>
                          <a:cs typeface="Times New Roman" pitchFamily="18" charset="0"/>
                        </a:rPr>
                        <a:t>  </a:t>
                      </a:r>
                      <a:r>
                        <a:rPr lang="en-US" sz="2000" b="1" smtClean="0">
                          <a:solidFill>
                            <a:srgbClr val="FF0000"/>
                          </a:solidFill>
                          <a:effectLst/>
                          <a:latin typeface="Times New Roman" pitchFamily="18" charset="0"/>
                          <a:ea typeface="Calibri"/>
                          <a:cs typeface="Times New Roman" pitchFamily="18" charset="0"/>
                        </a:rPr>
                        <a:t>Nghệ </a:t>
                      </a:r>
                      <a:r>
                        <a:rPr lang="en-US" sz="2000" b="1">
                          <a:solidFill>
                            <a:srgbClr val="FF0000"/>
                          </a:solidFill>
                          <a:effectLst/>
                          <a:latin typeface="Times New Roman" pitchFamily="18" charset="0"/>
                          <a:ea typeface="Calibri"/>
                          <a:cs typeface="Times New Roman" pitchFamily="18" charset="0"/>
                        </a:rPr>
                        <a:t>thuật miêu tả</a:t>
                      </a:r>
                      <a:endParaRPr lang="en-US" sz="2000">
                        <a:solidFill>
                          <a:srgbClr val="FF0000"/>
                        </a:solidFill>
                        <a:effectLst/>
                        <a:latin typeface="Times New Roman" pitchFamily="18" charset="0"/>
                        <a:ea typeface="Calibri"/>
                        <a:cs typeface="Times New Roman" pitchFamily="18" charset="0"/>
                      </a:endParaRPr>
                    </a:p>
                  </a:txBody>
                  <a:tcPr marL="50601" marR="506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3536">
                <a:tc>
                  <a:txBody>
                    <a:bodyPr/>
                    <a:lstStyle/>
                    <a:p>
                      <a:pPr algn="l">
                        <a:lnSpc>
                          <a:spcPct val="115000"/>
                        </a:lnSpc>
                        <a:spcAft>
                          <a:spcPts val="0"/>
                        </a:spcAft>
                      </a:pPr>
                      <a:r>
                        <a:rPr lang="en-US" sz="2000">
                          <a:effectLst/>
                          <a:latin typeface="Times New Roman" pitchFamily="18" charset="0"/>
                          <a:ea typeface="Calibri"/>
                          <a:cs typeface="Times New Roman" pitchFamily="18" charset="0"/>
                        </a:rPr>
                        <a:t>-  chàng dế thanh niên </a:t>
                      </a:r>
                      <a:r>
                        <a:rPr lang="en-US" sz="2000" smtClean="0">
                          <a:effectLst/>
                          <a:latin typeface="Times New Roman" pitchFamily="18" charset="0"/>
                          <a:ea typeface="Calibri"/>
                          <a:cs typeface="Times New Roman" pitchFamily="18" charset="0"/>
                        </a:rPr>
                        <a:t>  </a:t>
                      </a:r>
                    </a:p>
                    <a:p>
                      <a:pPr algn="l">
                        <a:lnSpc>
                          <a:spcPct val="115000"/>
                        </a:lnSpc>
                        <a:spcAft>
                          <a:spcPts val="0"/>
                        </a:spcAft>
                      </a:pPr>
                      <a:r>
                        <a:rPr lang="en-US" sz="2000" smtClean="0">
                          <a:effectLst/>
                          <a:latin typeface="Times New Roman" pitchFamily="18" charset="0"/>
                          <a:ea typeface="Calibri"/>
                          <a:cs typeface="Times New Roman" pitchFamily="18" charset="0"/>
                        </a:rPr>
                        <a:t>    cường </a:t>
                      </a:r>
                      <a:r>
                        <a:rPr lang="en-US" sz="2000">
                          <a:effectLst/>
                          <a:latin typeface="Times New Roman" pitchFamily="18" charset="0"/>
                          <a:ea typeface="Calibri"/>
                          <a:cs typeface="Times New Roman" pitchFamily="18" charset="0"/>
                        </a:rPr>
                        <a:t>tráng</a:t>
                      </a:r>
                    </a:p>
                    <a:p>
                      <a:pPr algn="l">
                        <a:lnSpc>
                          <a:spcPct val="115000"/>
                        </a:lnSpc>
                        <a:spcAft>
                          <a:spcPts val="0"/>
                        </a:spcAft>
                      </a:pPr>
                      <a:r>
                        <a:rPr lang="en-US" sz="2000">
                          <a:effectLst/>
                          <a:latin typeface="Times New Roman" pitchFamily="18" charset="0"/>
                          <a:ea typeface="Calibri"/>
                          <a:cs typeface="Times New Roman" pitchFamily="18" charset="0"/>
                        </a:rPr>
                        <a:t>+ càng: mẫm bóng</a:t>
                      </a:r>
                    </a:p>
                    <a:p>
                      <a:pPr algn="l">
                        <a:lnSpc>
                          <a:spcPct val="115000"/>
                        </a:lnSpc>
                        <a:spcAft>
                          <a:spcPts val="0"/>
                        </a:spcAft>
                      </a:pPr>
                      <a:r>
                        <a:rPr lang="en-US" sz="2000">
                          <a:effectLst/>
                          <a:latin typeface="Times New Roman" pitchFamily="18" charset="0"/>
                          <a:ea typeface="Calibri"/>
                          <a:cs typeface="Times New Roman" pitchFamily="18" charset="0"/>
                        </a:rPr>
                        <a:t>+ vuốt: cứng, nhọn </a:t>
                      </a:r>
                      <a:endParaRPr lang="en-US" sz="2000" smtClean="0">
                        <a:effectLst/>
                        <a:latin typeface="Times New Roman" pitchFamily="18" charset="0"/>
                        <a:ea typeface="Calibri"/>
                        <a:cs typeface="Times New Roman" pitchFamily="18" charset="0"/>
                      </a:endParaRPr>
                    </a:p>
                    <a:p>
                      <a:pPr algn="l">
                        <a:lnSpc>
                          <a:spcPct val="115000"/>
                        </a:lnSpc>
                        <a:spcAft>
                          <a:spcPts val="0"/>
                        </a:spcAft>
                      </a:pPr>
                      <a:r>
                        <a:rPr lang="en-US" sz="2000" smtClean="0">
                          <a:effectLst/>
                          <a:latin typeface="Times New Roman" pitchFamily="18" charset="0"/>
                          <a:ea typeface="Calibri"/>
                          <a:cs typeface="Times New Roman" pitchFamily="18" charset="0"/>
                        </a:rPr>
                        <a:t>    hoắt</a:t>
                      </a:r>
                      <a:endParaRPr lang="en-US" sz="2000">
                        <a:effectLst/>
                        <a:latin typeface="Times New Roman" pitchFamily="18" charset="0"/>
                        <a:ea typeface="Calibri"/>
                        <a:cs typeface="Times New Roman" pitchFamily="18" charset="0"/>
                      </a:endParaRPr>
                    </a:p>
                    <a:p>
                      <a:pPr algn="l">
                        <a:lnSpc>
                          <a:spcPct val="115000"/>
                        </a:lnSpc>
                        <a:spcAft>
                          <a:spcPts val="0"/>
                        </a:spcAft>
                      </a:pPr>
                      <a:r>
                        <a:rPr lang="en-US" sz="2000">
                          <a:effectLst/>
                          <a:latin typeface="Times New Roman" pitchFamily="18" charset="0"/>
                          <a:ea typeface="Calibri"/>
                          <a:cs typeface="Times New Roman" pitchFamily="18" charset="0"/>
                        </a:rPr>
                        <a:t>+ cánh: dài tận chấm  </a:t>
                      </a:r>
                      <a:endParaRPr lang="en-US" sz="2000" smtClean="0">
                        <a:effectLst/>
                        <a:latin typeface="Times New Roman" pitchFamily="18" charset="0"/>
                        <a:ea typeface="Calibri"/>
                        <a:cs typeface="Times New Roman" pitchFamily="18" charset="0"/>
                      </a:endParaRPr>
                    </a:p>
                    <a:p>
                      <a:pPr algn="l">
                        <a:lnSpc>
                          <a:spcPct val="115000"/>
                        </a:lnSpc>
                        <a:spcAft>
                          <a:spcPts val="0"/>
                        </a:spcAft>
                      </a:pPr>
                      <a:r>
                        <a:rPr lang="en-US" sz="2000" smtClean="0">
                          <a:effectLst/>
                          <a:latin typeface="Times New Roman" pitchFamily="18" charset="0"/>
                          <a:ea typeface="Calibri"/>
                          <a:cs typeface="Times New Roman" pitchFamily="18" charset="0"/>
                        </a:rPr>
                        <a:t>   đuôi</a:t>
                      </a:r>
                      <a:r>
                        <a:rPr lang="en-US" sz="2000" baseline="0" smtClean="0">
                          <a:effectLst/>
                          <a:latin typeface="Times New Roman" pitchFamily="18" charset="0"/>
                          <a:ea typeface="Calibri"/>
                          <a:cs typeface="Times New Roman" pitchFamily="18" charset="0"/>
                        </a:rPr>
                        <a:t> </a:t>
                      </a:r>
                      <a:r>
                        <a:rPr lang="en-US" sz="2000" smtClean="0">
                          <a:effectLst/>
                          <a:latin typeface="Times New Roman" pitchFamily="18" charset="0"/>
                          <a:ea typeface="Calibri"/>
                          <a:cs typeface="Times New Roman" pitchFamily="18" charset="0"/>
                        </a:rPr>
                        <a:t>một </a:t>
                      </a:r>
                      <a:r>
                        <a:rPr lang="en-US" sz="2000">
                          <a:effectLst/>
                          <a:latin typeface="Times New Roman" pitchFamily="18" charset="0"/>
                          <a:ea typeface="Calibri"/>
                          <a:cs typeface="Times New Roman" pitchFamily="18" charset="0"/>
                        </a:rPr>
                        <a:t>màu nâu </a:t>
                      </a:r>
                      <a:endParaRPr lang="en-US" sz="2000" smtClean="0">
                        <a:effectLst/>
                        <a:latin typeface="Times New Roman" pitchFamily="18" charset="0"/>
                        <a:ea typeface="Calibri"/>
                        <a:cs typeface="Times New Roman" pitchFamily="18" charset="0"/>
                      </a:endParaRPr>
                    </a:p>
                    <a:p>
                      <a:pPr algn="l">
                        <a:lnSpc>
                          <a:spcPct val="115000"/>
                        </a:lnSpc>
                        <a:spcAft>
                          <a:spcPts val="0"/>
                        </a:spcAft>
                      </a:pPr>
                      <a:r>
                        <a:rPr lang="en-US" sz="2000" smtClean="0">
                          <a:effectLst/>
                          <a:latin typeface="Times New Roman" pitchFamily="18" charset="0"/>
                          <a:ea typeface="Calibri"/>
                          <a:cs typeface="Times New Roman" pitchFamily="18" charset="0"/>
                        </a:rPr>
                        <a:t>   bóng </a:t>
                      </a:r>
                      <a:r>
                        <a:rPr lang="en-US" sz="2000">
                          <a:effectLst/>
                          <a:latin typeface="Times New Roman" pitchFamily="18" charset="0"/>
                          <a:ea typeface="Calibri"/>
                          <a:cs typeface="Times New Roman" pitchFamily="18" charset="0"/>
                        </a:rPr>
                        <a:t>mỡ</a:t>
                      </a:r>
                    </a:p>
                    <a:p>
                      <a:pPr algn="l">
                        <a:lnSpc>
                          <a:spcPct val="115000"/>
                        </a:lnSpc>
                        <a:spcAft>
                          <a:spcPts val="0"/>
                        </a:spcAft>
                      </a:pPr>
                      <a:r>
                        <a:rPr lang="en-US" sz="2000">
                          <a:effectLst/>
                          <a:latin typeface="Times New Roman" pitchFamily="18" charset="0"/>
                          <a:ea typeface="Calibri"/>
                          <a:cs typeface="Times New Roman" pitchFamily="18" charset="0"/>
                        </a:rPr>
                        <a:t>+ đầu: to, rất bướng</a:t>
                      </a:r>
                    </a:p>
                    <a:p>
                      <a:pPr algn="l">
                        <a:lnSpc>
                          <a:spcPct val="115000"/>
                        </a:lnSpc>
                        <a:spcAft>
                          <a:spcPts val="0"/>
                        </a:spcAft>
                      </a:pPr>
                      <a:r>
                        <a:rPr lang="en-US" sz="2000">
                          <a:effectLst/>
                          <a:latin typeface="Times New Roman" pitchFamily="18" charset="0"/>
                          <a:ea typeface="Calibri"/>
                          <a:cs typeface="Times New Roman" pitchFamily="18" charset="0"/>
                        </a:rPr>
                        <a:t>+ răng: đen </a:t>
                      </a:r>
                      <a:r>
                        <a:rPr lang="en-US" sz="2000" smtClean="0">
                          <a:effectLst/>
                          <a:latin typeface="Times New Roman" pitchFamily="18" charset="0"/>
                          <a:ea typeface="Calibri"/>
                          <a:cs typeface="Times New Roman" pitchFamily="18" charset="0"/>
                        </a:rPr>
                        <a:t>nhánh</a:t>
                      </a:r>
                      <a:endParaRPr lang="en-US" sz="2000">
                        <a:effectLst/>
                        <a:latin typeface="Times New Roman" pitchFamily="18" charset="0"/>
                        <a:ea typeface="Calibri"/>
                        <a:cs typeface="Times New Roman" pitchFamily="18" charset="0"/>
                      </a:endParaRPr>
                    </a:p>
                    <a:p>
                      <a:pPr algn="l">
                        <a:lnSpc>
                          <a:spcPct val="115000"/>
                        </a:lnSpc>
                        <a:spcAft>
                          <a:spcPts val="0"/>
                        </a:spcAft>
                      </a:pPr>
                      <a:r>
                        <a:rPr lang="en-US" sz="2000">
                          <a:effectLst/>
                          <a:latin typeface="Times New Roman" pitchFamily="18" charset="0"/>
                          <a:ea typeface="Calibri"/>
                          <a:cs typeface="Times New Roman" pitchFamily="18" charset="0"/>
                        </a:rPr>
                        <a:t>+ râu: </a:t>
                      </a:r>
                      <a:r>
                        <a:rPr lang="en-US" sz="2000" smtClean="0">
                          <a:effectLst/>
                          <a:latin typeface="Times New Roman" pitchFamily="18" charset="0"/>
                          <a:ea typeface="Calibri"/>
                          <a:cs typeface="Times New Roman" pitchFamily="18" charset="0"/>
                        </a:rPr>
                        <a:t>dài,</a:t>
                      </a:r>
                      <a:r>
                        <a:rPr lang="en-US" sz="2000" baseline="0" smtClean="0">
                          <a:effectLst/>
                          <a:latin typeface="Times New Roman" pitchFamily="18" charset="0"/>
                          <a:ea typeface="Calibri"/>
                          <a:cs typeface="Times New Roman" pitchFamily="18" charset="0"/>
                        </a:rPr>
                        <a:t> c</a:t>
                      </a:r>
                      <a:r>
                        <a:rPr lang="en-US" sz="2000" smtClean="0">
                          <a:effectLst/>
                          <a:latin typeface="Times New Roman" pitchFamily="18" charset="0"/>
                          <a:ea typeface="Calibri"/>
                          <a:cs typeface="Times New Roman" pitchFamily="18" charset="0"/>
                        </a:rPr>
                        <a:t>ong</a:t>
                      </a:r>
                      <a:endParaRPr lang="en-US" sz="2000">
                        <a:effectLst/>
                        <a:latin typeface="Times New Roman" pitchFamily="18" charset="0"/>
                        <a:ea typeface="Calibri"/>
                        <a:cs typeface="Times New Roman" pitchFamily="18" charset="0"/>
                      </a:endParaRPr>
                    </a:p>
                  </a:txBody>
                  <a:tcPr marL="50601" marR="506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15000"/>
                        </a:lnSpc>
                        <a:spcAft>
                          <a:spcPts val="0"/>
                        </a:spcAft>
                        <a:buFontTx/>
                        <a:buNone/>
                      </a:pPr>
                      <a:r>
                        <a:rPr lang="en-US" sz="2000" smtClean="0">
                          <a:effectLst/>
                          <a:latin typeface="Times New Roman" pitchFamily="18" charset="0"/>
                          <a:ea typeface="Calibri"/>
                          <a:cs typeface="Times New Roman" pitchFamily="18" charset="0"/>
                        </a:rPr>
                        <a:t>-</a:t>
                      </a:r>
                      <a:r>
                        <a:rPr lang="en-US" sz="2000" baseline="0" smtClean="0">
                          <a:effectLst/>
                          <a:latin typeface="Times New Roman" pitchFamily="18" charset="0"/>
                          <a:ea typeface="Calibri"/>
                          <a:cs typeface="Times New Roman" pitchFamily="18" charset="0"/>
                        </a:rPr>
                        <a:t> </a:t>
                      </a:r>
                      <a:r>
                        <a:rPr lang="en-US" sz="2000" smtClean="0">
                          <a:effectLst/>
                          <a:latin typeface="Times New Roman" pitchFamily="18" charset="0"/>
                          <a:ea typeface="Calibri"/>
                          <a:cs typeface="Times New Roman" pitchFamily="18" charset="0"/>
                        </a:rPr>
                        <a:t>đạp </a:t>
                      </a:r>
                      <a:r>
                        <a:rPr lang="en-US" sz="2000">
                          <a:effectLst/>
                          <a:latin typeface="Times New Roman" pitchFamily="18" charset="0"/>
                          <a:ea typeface="Calibri"/>
                          <a:cs typeface="Times New Roman" pitchFamily="18" charset="0"/>
                        </a:rPr>
                        <a:t>phanh </a:t>
                      </a:r>
                      <a:endParaRPr lang="en-US" sz="2000" smtClean="0">
                        <a:effectLst/>
                        <a:latin typeface="Times New Roman" pitchFamily="18" charset="0"/>
                        <a:ea typeface="Calibri"/>
                        <a:cs typeface="Times New Roman" pitchFamily="18" charset="0"/>
                      </a:endParaRPr>
                    </a:p>
                    <a:p>
                      <a:pPr marL="0" indent="0" algn="l">
                        <a:lnSpc>
                          <a:spcPct val="115000"/>
                        </a:lnSpc>
                        <a:spcAft>
                          <a:spcPts val="0"/>
                        </a:spcAft>
                        <a:buFontTx/>
                        <a:buNone/>
                      </a:pPr>
                      <a:r>
                        <a:rPr lang="en-US" sz="2000" baseline="0" smtClean="0">
                          <a:effectLst/>
                          <a:latin typeface="Times New Roman" pitchFamily="18" charset="0"/>
                          <a:ea typeface="Calibri"/>
                          <a:cs typeface="Times New Roman" pitchFamily="18" charset="0"/>
                        </a:rPr>
                        <a:t>   </a:t>
                      </a:r>
                      <a:r>
                        <a:rPr lang="en-US" sz="2000" smtClean="0">
                          <a:effectLst/>
                          <a:latin typeface="Times New Roman" pitchFamily="18" charset="0"/>
                          <a:ea typeface="Calibri"/>
                          <a:cs typeface="Times New Roman" pitchFamily="18" charset="0"/>
                        </a:rPr>
                        <a:t>phách </a:t>
                      </a:r>
                      <a:endParaRPr lang="en-US" sz="2000">
                        <a:effectLst/>
                        <a:latin typeface="Times New Roman" pitchFamily="18" charset="0"/>
                        <a:ea typeface="Calibri"/>
                        <a:cs typeface="Times New Roman" pitchFamily="18" charset="0"/>
                      </a:endParaRPr>
                    </a:p>
                    <a:p>
                      <a:pPr marL="0" indent="0" algn="l">
                        <a:lnSpc>
                          <a:spcPct val="115000"/>
                        </a:lnSpc>
                        <a:spcAft>
                          <a:spcPts val="0"/>
                        </a:spcAft>
                        <a:buFontTx/>
                        <a:buNone/>
                      </a:pPr>
                      <a:r>
                        <a:rPr lang="en-US" sz="2000" smtClean="0">
                          <a:effectLst/>
                          <a:latin typeface="Times New Roman" pitchFamily="18" charset="0"/>
                          <a:ea typeface="Calibri"/>
                          <a:cs typeface="Times New Roman" pitchFamily="18" charset="0"/>
                        </a:rPr>
                        <a:t>- vũ lên</a:t>
                      </a:r>
                      <a:r>
                        <a:rPr lang="en-US" sz="2000" baseline="0" smtClean="0">
                          <a:effectLst/>
                          <a:latin typeface="Times New Roman" pitchFamily="18" charset="0"/>
                          <a:ea typeface="Calibri"/>
                          <a:cs typeface="Times New Roman" pitchFamily="18" charset="0"/>
                        </a:rPr>
                        <a:t> </a:t>
                      </a:r>
                      <a:r>
                        <a:rPr lang="en-US" sz="2000" smtClean="0">
                          <a:effectLst/>
                          <a:latin typeface="Times New Roman" pitchFamily="18" charset="0"/>
                          <a:ea typeface="Calibri"/>
                          <a:cs typeface="Times New Roman" pitchFamily="18" charset="0"/>
                        </a:rPr>
                        <a:t>phành</a:t>
                      </a:r>
                      <a:r>
                        <a:rPr lang="en-US" sz="2000" baseline="0" smtClean="0">
                          <a:effectLst/>
                          <a:latin typeface="Times New Roman" pitchFamily="18" charset="0"/>
                          <a:ea typeface="Calibri"/>
                          <a:cs typeface="Times New Roman" pitchFamily="18" charset="0"/>
                        </a:rPr>
                        <a:t> </a:t>
                      </a:r>
                    </a:p>
                    <a:p>
                      <a:pPr marL="0" indent="0" algn="l">
                        <a:lnSpc>
                          <a:spcPct val="115000"/>
                        </a:lnSpc>
                        <a:spcAft>
                          <a:spcPts val="0"/>
                        </a:spcAft>
                        <a:buFontTx/>
                        <a:buNone/>
                      </a:pPr>
                      <a:r>
                        <a:rPr lang="en-US" sz="2000" baseline="0" smtClean="0">
                          <a:effectLst/>
                          <a:latin typeface="Times New Roman" pitchFamily="18" charset="0"/>
                          <a:ea typeface="Calibri"/>
                          <a:cs typeface="Times New Roman" pitchFamily="18" charset="0"/>
                        </a:rPr>
                        <a:t>  </a:t>
                      </a:r>
                      <a:r>
                        <a:rPr lang="en-US" sz="2000" smtClean="0">
                          <a:effectLst/>
                          <a:latin typeface="Times New Roman" pitchFamily="18" charset="0"/>
                          <a:ea typeface="Calibri"/>
                          <a:cs typeface="Times New Roman" pitchFamily="18" charset="0"/>
                        </a:rPr>
                        <a:t>phạch</a:t>
                      </a:r>
                      <a:endParaRPr lang="en-US" sz="2000">
                        <a:effectLst/>
                        <a:latin typeface="Times New Roman" pitchFamily="18" charset="0"/>
                        <a:ea typeface="Calibri"/>
                        <a:cs typeface="Times New Roman" pitchFamily="18" charset="0"/>
                      </a:endParaRPr>
                    </a:p>
                    <a:p>
                      <a:pPr marL="0" indent="0" algn="l">
                        <a:lnSpc>
                          <a:spcPct val="115000"/>
                        </a:lnSpc>
                        <a:spcAft>
                          <a:spcPts val="0"/>
                        </a:spcAft>
                        <a:buFontTx/>
                        <a:buNone/>
                      </a:pPr>
                      <a:r>
                        <a:rPr lang="en-US" sz="2000" smtClean="0">
                          <a:effectLst/>
                          <a:latin typeface="Times New Roman" pitchFamily="18" charset="0"/>
                          <a:ea typeface="Calibri"/>
                          <a:cs typeface="Times New Roman" pitchFamily="18" charset="0"/>
                        </a:rPr>
                        <a:t>- nhai </a:t>
                      </a:r>
                      <a:r>
                        <a:rPr lang="en-US" sz="2000">
                          <a:effectLst/>
                          <a:latin typeface="Times New Roman" pitchFamily="18" charset="0"/>
                          <a:ea typeface="Calibri"/>
                          <a:cs typeface="Times New Roman" pitchFamily="18" charset="0"/>
                        </a:rPr>
                        <a:t>ngoàm </a:t>
                      </a:r>
                      <a:endParaRPr lang="en-US" sz="2000" smtClean="0">
                        <a:effectLst/>
                        <a:latin typeface="Times New Roman" pitchFamily="18" charset="0"/>
                        <a:ea typeface="Calibri"/>
                        <a:cs typeface="Times New Roman" pitchFamily="18" charset="0"/>
                      </a:endParaRPr>
                    </a:p>
                    <a:p>
                      <a:pPr marL="0" indent="0" algn="l">
                        <a:lnSpc>
                          <a:spcPct val="115000"/>
                        </a:lnSpc>
                        <a:spcAft>
                          <a:spcPts val="0"/>
                        </a:spcAft>
                        <a:buFontTx/>
                        <a:buNone/>
                      </a:pPr>
                      <a:r>
                        <a:rPr lang="en-US" sz="2000" smtClean="0">
                          <a:effectLst/>
                          <a:latin typeface="Times New Roman" pitchFamily="18" charset="0"/>
                          <a:ea typeface="Calibri"/>
                          <a:cs typeface="Times New Roman" pitchFamily="18" charset="0"/>
                        </a:rPr>
                        <a:t>   ngoạp</a:t>
                      </a:r>
                      <a:endParaRPr lang="en-US" sz="2000">
                        <a:effectLst/>
                        <a:latin typeface="Times New Roman" pitchFamily="18" charset="0"/>
                        <a:ea typeface="Calibri"/>
                        <a:cs typeface="Times New Roman" pitchFamily="18" charset="0"/>
                      </a:endParaRPr>
                    </a:p>
                    <a:p>
                      <a:pPr marL="0" indent="0" algn="l">
                        <a:lnSpc>
                          <a:spcPct val="115000"/>
                        </a:lnSpc>
                        <a:spcAft>
                          <a:spcPts val="0"/>
                        </a:spcAft>
                        <a:buFontTx/>
                        <a:buNone/>
                      </a:pPr>
                      <a:r>
                        <a:rPr lang="en-US" sz="2000" smtClean="0">
                          <a:effectLst/>
                          <a:latin typeface="Times New Roman" pitchFamily="18" charset="0"/>
                          <a:ea typeface="Calibri"/>
                          <a:cs typeface="Times New Roman" pitchFamily="18" charset="0"/>
                        </a:rPr>
                        <a:t>-</a:t>
                      </a:r>
                      <a:r>
                        <a:rPr lang="en-US" sz="2000" baseline="0" smtClean="0">
                          <a:effectLst/>
                          <a:latin typeface="Times New Roman" pitchFamily="18" charset="0"/>
                          <a:ea typeface="Calibri"/>
                          <a:cs typeface="Times New Roman" pitchFamily="18" charset="0"/>
                        </a:rPr>
                        <a:t> </a:t>
                      </a:r>
                      <a:r>
                        <a:rPr lang="en-US" sz="2000" smtClean="0">
                          <a:effectLst/>
                          <a:latin typeface="Times New Roman" pitchFamily="18" charset="0"/>
                          <a:ea typeface="Calibri"/>
                          <a:cs typeface="Times New Roman" pitchFamily="18" charset="0"/>
                        </a:rPr>
                        <a:t>trịnh </a:t>
                      </a:r>
                      <a:r>
                        <a:rPr lang="en-US" sz="2000">
                          <a:effectLst/>
                          <a:latin typeface="Times New Roman" pitchFamily="18" charset="0"/>
                          <a:ea typeface="Calibri"/>
                          <a:cs typeface="Times New Roman" pitchFamily="18" charset="0"/>
                        </a:rPr>
                        <a:t>trọng </a:t>
                      </a:r>
                      <a:r>
                        <a:rPr lang="en-US" sz="2000" smtClean="0">
                          <a:effectLst/>
                          <a:latin typeface="Times New Roman" pitchFamily="18" charset="0"/>
                          <a:ea typeface="Calibri"/>
                          <a:cs typeface="Times New Roman" pitchFamily="18" charset="0"/>
                        </a:rPr>
                        <a:t>  </a:t>
                      </a:r>
                    </a:p>
                    <a:p>
                      <a:pPr marL="0" indent="0" algn="l">
                        <a:lnSpc>
                          <a:spcPct val="115000"/>
                        </a:lnSpc>
                        <a:spcAft>
                          <a:spcPts val="0"/>
                        </a:spcAft>
                        <a:buFontTx/>
                        <a:buNone/>
                      </a:pPr>
                      <a:r>
                        <a:rPr lang="en-US" sz="2000" smtClean="0">
                          <a:effectLst/>
                          <a:latin typeface="Times New Roman" pitchFamily="18" charset="0"/>
                          <a:ea typeface="Calibri"/>
                          <a:cs typeface="Times New Roman" pitchFamily="18" charset="0"/>
                        </a:rPr>
                        <a:t>   vuốt </a:t>
                      </a:r>
                      <a:r>
                        <a:rPr lang="en-US" sz="2000">
                          <a:effectLst/>
                          <a:latin typeface="Times New Roman" pitchFamily="18" charset="0"/>
                          <a:ea typeface="Calibri"/>
                          <a:cs typeface="Times New Roman" pitchFamily="18" charset="0"/>
                        </a:rPr>
                        <a:t>râu</a:t>
                      </a:r>
                    </a:p>
                    <a:p>
                      <a:pPr marL="0" indent="0" algn="l">
                        <a:lnSpc>
                          <a:spcPct val="115000"/>
                        </a:lnSpc>
                        <a:spcAft>
                          <a:spcPts val="0"/>
                        </a:spcAft>
                        <a:buFontTx/>
                        <a:buNone/>
                      </a:pPr>
                      <a:r>
                        <a:rPr lang="en-US" sz="2000" smtClean="0">
                          <a:effectLst/>
                          <a:latin typeface="Times New Roman" pitchFamily="18" charset="0"/>
                          <a:ea typeface="Calibri"/>
                          <a:cs typeface="Times New Roman" pitchFamily="18" charset="0"/>
                        </a:rPr>
                        <a:t>- cà </a:t>
                      </a:r>
                      <a:r>
                        <a:rPr lang="en-US" sz="2000">
                          <a:effectLst/>
                          <a:latin typeface="Times New Roman" pitchFamily="18" charset="0"/>
                          <a:ea typeface="Calibri"/>
                          <a:cs typeface="Times New Roman" pitchFamily="18" charset="0"/>
                        </a:rPr>
                        <a:t>khịa, quát </a:t>
                      </a:r>
                      <a:r>
                        <a:rPr lang="en-US" sz="2000" smtClean="0">
                          <a:effectLst/>
                          <a:latin typeface="Times New Roman" pitchFamily="18" charset="0"/>
                          <a:ea typeface="Calibri"/>
                          <a:cs typeface="Times New Roman" pitchFamily="18" charset="0"/>
                        </a:rPr>
                        <a:t> </a:t>
                      </a:r>
                    </a:p>
                    <a:p>
                      <a:pPr marL="0" indent="0" algn="l">
                        <a:lnSpc>
                          <a:spcPct val="115000"/>
                        </a:lnSpc>
                        <a:spcAft>
                          <a:spcPts val="0"/>
                        </a:spcAft>
                        <a:buFontTx/>
                        <a:buNone/>
                      </a:pPr>
                      <a:r>
                        <a:rPr lang="en-US" sz="2000" smtClean="0">
                          <a:effectLst/>
                          <a:latin typeface="Times New Roman" pitchFamily="18" charset="0"/>
                          <a:ea typeface="Calibri"/>
                          <a:cs typeface="Times New Roman" pitchFamily="18" charset="0"/>
                        </a:rPr>
                        <a:t>  nạt</a:t>
                      </a:r>
                      <a:r>
                        <a:rPr lang="en-US" sz="2000">
                          <a:effectLst/>
                          <a:latin typeface="Times New Roman" pitchFamily="18" charset="0"/>
                          <a:ea typeface="Calibri"/>
                          <a:cs typeface="Times New Roman" pitchFamily="18" charset="0"/>
                        </a:rPr>
                        <a:t>, đá ghẹo</a:t>
                      </a:r>
                    </a:p>
                  </a:txBody>
                  <a:tcPr marL="50601" marR="506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2000">
                          <a:effectLst/>
                          <a:latin typeface="Times New Roman" pitchFamily="18" charset="0"/>
                          <a:ea typeface="Calibri"/>
                          <a:cs typeface="Times New Roman" pitchFamily="18" charset="0"/>
                        </a:rPr>
                        <a:t>- Tôi tợn lắm</a:t>
                      </a:r>
                    </a:p>
                    <a:p>
                      <a:pPr algn="l">
                        <a:lnSpc>
                          <a:spcPct val="115000"/>
                        </a:lnSpc>
                        <a:spcAft>
                          <a:spcPts val="0"/>
                        </a:spcAft>
                      </a:pPr>
                      <a:r>
                        <a:rPr lang="en-US" sz="2000">
                          <a:effectLst/>
                          <a:latin typeface="Times New Roman" pitchFamily="18" charset="0"/>
                          <a:ea typeface="Calibri"/>
                          <a:cs typeface="Times New Roman" pitchFamily="18" charset="0"/>
                        </a:rPr>
                        <a:t>- Tôi cho là tôi giỏi.</a:t>
                      </a:r>
                    </a:p>
                    <a:p>
                      <a:pPr marL="0" marR="78105" indent="0" algn="l">
                        <a:lnSpc>
                          <a:spcPct val="115000"/>
                        </a:lnSpc>
                        <a:spcAft>
                          <a:spcPts val="0"/>
                        </a:spcAft>
                        <a:buFontTx/>
                        <a:buNone/>
                      </a:pPr>
                      <a:r>
                        <a:rPr lang="en-US" sz="2000" smtClean="0">
                          <a:effectLst/>
                          <a:latin typeface="Times New Roman" pitchFamily="18" charset="0"/>
                          <a:ea typeface="Calibri"/>
                          <a:cs typeface="Times New Roman" pitchFamily="18" charset="0"/>
                        </a:rPr>
                        <a:t>- Tôi tưởng</a:t>
                      </a:r>
                      <a:r>
                        <a:rPr lang="en-US" sz="2000" baseline="0" smtClean="0">
                          <a:effectLst/>
                          <a:latin typeface="Times New Roman" pitchFamily="18" charset="0"/>
                          <a:ea typeface="Calibri"/>
                          <a:cs typeface="Times New Roman" pitchFamily="18" charset="0"/>
                        </a:rPr>
                        <a:t> </a:t>
                      </a:r>
                      <a:r>
                        <a:rPr lang="en-US" sz="2000" smtClean="0">
                          <a:effectLst/>
                          <a:latin typeface="Times New Roman" pitchFamily="18" charset="0"/>
                          <a:ea typeface="Calibri"/>
                          <a:cs typeface="Times New Roman" pitchFamily="18" charset="0"/>
                        </a:rPr>
                        <a:t>lầm </a:t>
                      </a:r>
                      <a:r>
                        <a:rPr lang="en-US" sz="2000">
                          <a:effectLst/>
                          <a:latin typeface="Times New Roman" pitchFamily="18" charset="0"/>
                          <a:ea typeface="Calibri"/>
                          <a:cs typeface="Times New Roman" pitchFamily="18" charset="0"/>
                        </a:rPr>
                        <a:t>cử </a:t>
                      </a:r>
                      <a:r>
                        <a:rPr lang="en-US" sz="2000" smtClean="0">
                          <a:effectLst/>
                          <a:latin typeface="Times New Roman" pitchFamily="18" charset="0"/>
                          <a:ea typeface="Calibri"/>
                          <a:cs typeface="Times New Roman" pitchFamily="18" charset="0"/>
                        </a:rPr>
                        <a:t>  </a:t>
                      </a:r>
                    </a:p>
                    <a:p>
                      <a:pPr marL="0" marR="78105" indent="0" algn="l">
                        <a:lnSpc>
                          <a:spcPct val="115000"/>
                        </a:lnSpc>
                        <a:spcAft>
                          <a:spcPts val="0"/>
                        </a:spcAft>
                        <a:buFontTx/>
                        <a:buNone/>
                      </a:pPr>
                      <a:r>
                        <a:rPr lang="en-US" sz="2000" smtClean="0">
                          <a:effectLst/>
                          <a:latin typeface="Times New Roman" pitchFamily="18" charset="0"/>
                          <a:ea typeface="Calibri"/>
                          <a:cs typeface="Times New Roman" pitchFamily="18" charset="0"/>
                        </a:rPr>
                        <a:t>  chỉ </a:t>
                      </a:r>
                      <a:r>
                        <a:rPr lang="en-US" sz="2000">
                          <a:effectLst/>
                          <a:latin typeface="Times New Roman" pitchFamily="18" charset="0"/>
                          <a:ea typeface="Calibri"/>
                          <a:cs typeface="Times New Roman" pitchFamily="18" charset="0"/>
                        </a:rPr>
                        <a:t>ngông cuồng là </a:t>
                      </a:r>
                      <a:r>
                        <a:rPr lang="en-US" sz="2000" smtClean="0">
                          <a:effectLst/>
                          <a:latin typeface="Times New Roman" pitchFamily="18" charset="0"/>
                          <a:ea typeface="Calibri"/>
                          <a:cs typeface="Times New Roman" pitchFamily="18" charset="0"/>
                        </a:rPr>
                        <a:t> </a:t>
                      </a:r>
                    </a:p>
                    <a:p>
                      <a:pPr marL="0" marR="78105" indent="0" algn="l">
                        <a:lnSpc>
                          <a:spcPct val="115000"/>
                        </a:lnSpc>
                        <a:spcAft>
                          <a:spcPts val="0"/>
                        </a:spcAft>
                        <a:buFontTx/>
                        <a:buNone/>
                      </a:pPr>
                      <a:r>
                        <a:rPr lang="en-US" sz="2000" smtClean="0">
                          <a:effectLst/>
                          <a:latin typeface="Times New Roman" pitchFamily="18" charset="0"/>
                          <a:ea typeface="Calibri"/>
                          <a:cs typeface="Times New Roman" pitchFamily="18" charset="0"/>
                        </a:rPr>
                        <a:t>  tài </a:t>
                      </a:r>
                      <a:r>
                        <a:rPr lang="en-US" sz="2000">
                          <a:effectLst/>
                          <a:latin typeface="Times New Roman" pitchFamily="18" charset="0"/>
                          <a:ea typeface="Calibri"/>
                          <a:cs typeface="Times New Roman" pitchFamily="18" charset="0"/>
                        </a:rPr>
                        <a:t>ba, càng tưởng </a:t>
                      </a:r>
                      <a:r>
                        <a:rPr lang="en-US" sz="2000" smtClean="0">
                          <a:effectLst/>
                          <a:latin typeface="Times New Roman" pitchFamily="18" charset="0"/>
                          <a:ea typeface="Calibri"/>
                          <a:cs typeface="Times New Roman" pitchFamily="18" charset="0"/>
                        </a:rPr>
                        <a:t> </a:t>
                      </a:r>
                    </a:p>
                    <a:p>
                      <a:pPr marL="0" marR="78105" indent="0" algn="l">
                        <a:lnSpc>
                          <a:spcPct val="115000"/>
                        </a:lnSpc>
                        <a:spcAft>
                          <a:spcPts val="0"/>
                        </a:spcAft>
                        <a:buFontTx/>
                        <a:buNone/>
                      </a:pPr>
                      <a:r>
                        <a:rPr lang="en-US" sz="2000" smtClean="0">
                          <a:effectLst/>
                          <a:latin typeface="Times New Roman" pitchFamily="18" charset="0"/>
                          <a:ea typeface="Calibri"/>
                          <a:cs typeface="Times New Roman" pitchFamily="18" charset="0"/>
                        </a:rPr>
                        <a:t>  tôi </a:t>
                      </a:r>
                      <a:r>
                        <a:rPr lang="en-US" sz="2000">
                          <a:effectLst/>
                          <a:latin typeface="Times New Roman" pitchFamily="18" charset="0"/>
                          <a:ea typeface="Calibri"/>
                          <a:cs typeface="Times New Roman" pitchFamily="18" charset="0"/>
                        </a:rPr>
                        <a:t>là tay ghê ghớm, </a:t>
                      </a:r>
                      <a:endParaRPr lang="en-US" sz="2000" smtClean="0">
                        <a:effectLst/>
                        <a:latin typeface="Times New Roman" pitchFamily="18" charset="0"/>
                        <a:ea typeface="Calibri"/>
                        <a:cs typeface="Times New Roman" pitchFamily="18" charset="0"/>
                      </a:endParaRPr>
                    </a:p>
                    <a:p>
                      <a:pPr marL="0" marR="78105" indent="0" algn="l">
                        <a:lnSpc>
                          <a:spcPct val="115000"/>
                        </a:lnSpc>
                        <a:spcAft>
                          <a:spcPts val="0"/>
                        </a:spcAft>
                        <a:buFontTx/>
                        <a:buNone/>
                      </a:pPr>
                      <a:r>
                        <a:rPr lang="en-US" sz="2000" smtClean="0">
                          <a:effectLst/>
                          <a:latin typeface="Times New Roman" pitchFamily="18" charset="0"/>
                          <a:ea typeface="Calibri"/>
                          <a:cs typeface="Times New Roman" pitchFamily="18" charset="0"/>
                        </a:rPr>
                        <a:t>  có </a:t>
                      </a:r>
                      <a:r>
                        <a:rPr lang="en-US" sz="2000">
                          <a:effectLst/>
                          <a:latin typeface="Times New Roman" pitchFamily="18" charset="0"/>
                          <a:ea typeface="Calibri"/>
                          <a:cs typeface="Times New Roman" pitchFamily="18" charset="0"/>
                        </a:rPr>
                        <a:t>thể sắp đứng đầu </a:t>
                      </a:r>
                      <a:endParaRPr lang="en-US" sz="2000" smtClean="0">
                        <a:effectLst/>
                        <a:latin typeface="Times New Roman" pitchFamily="18" charset="0"/>
                        <a:ea typeface="Calibri"/>
                        <a:cs typeface="Times New Roman" pitchFamily="18" charset="0"/>
                      </a:endParaRPr>
                    </a:p>
                    <a:p>
                      <a:pPr marL="0" marR="78105" indent="0" algn="l">
                        <a:lnSpc>
                          <a:spcPct val="115000"/>
                        </a:lnSpc>
                        <a:spcAft>
                          <a:spcPts val="0"/>
                        </a:spcAft>
                        <a:buFontTx/>
                        <a:buNone/>
                      </a:pPr>
                      <a:r>
                        <a:rPr lang="en-US" sz="2000" smtClean="0">
                          <a:effectLst/>
                          <a:latin typeface="Times New Roman" pitchFamily="18" charset="0"/>
                          <a:ea typeface="Calibri"/>
                          <a:cs typeface="Times New Roman" pitchFamily="18" charset="0"/>
                        </a:rPr>
                        <a:t>  thiên </a:t>
                      </a:r>
                      <a:r>
                        <a:rPr lang="en-US" sz="2000">
                          <a:effectLst/>
                          <a:latin typeface="Times New Roman" pitchFamily="18" charset="0"/>
                          <a:ea typeface="Calibri"/>
                          <a:cs typeface="Times New Roman" pitchFamily="18" charset="0"/>
                        </a:rPr>
                        <a:t>hạ rồi.</a:t>
                      </a:r>
                    </a:p>
                    <a:p>
                      <a:pPr algn="l">
                        <a:lnSpc>
                          <a:spcPct val="115000"/>
                        </a:lnSpc>
                        <a:spcAft>
                          <a:spcPts val="0"/>
                        </a:spcAft>
                      </a:pPr>
                      <a:r>
                        <a:rPr lang="en-US" sz="2000">
                          <a:effectLst/>
                          <a:latin typeface="Times New Roman" pitchFamily="18" charset="0"/>
                          <a:ea typeface="Calibri"/>
                          <a:cs typeface="Times New Roman" pitchFamily="18" charset="0"/>
                        </a:rPr>
                        <a:t> </a:t>
                      </a:r>
                    </a:p>
                  </a:txBody>
                  <a:tcPr marL="50601" marR="506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15000"/>
                        </a:lnSpc>
                        <a:spcAft>
                          <a:spcPts val="0"/>
                        </a:spcAft>
                        <a:buFontTx/>
                        <a:buNone/>
                      </a:pPr>
                      <a:r>
                        <a:rPr lang="en-US" sz="2000" smtClean="0">
                          <a:effectLst/>
                          <a:latin typeface="Times New Roman" pitchFamily="18" charset="0"/>
                          <a:ea typeface="Calibri"/>
                          <a:cs typeface="Times New Roman" pitchFamily="18" charset="0"/>
                        </a:rPr>
                        <a:t>- chàng </a:t>
                      </a:r>
                      <a:r>
                        <a:rPr lang="en-US" sz="2000">
                          <a:effectLst/>
                          <a:latin typeface="Times New Roman" pitchFamily="18" charset="0"/>
                          <a:ea typeface="Calibri"/>
                          <a:cs typeface="Times New Roman" pitchFamily="18" charset="0"/>
                        </a:rPr>
                        <a:t>dế thanh niên </a:t>
                      </a:r>
                      <a:r>
                        <a:rPr lang="en-US" sz="2000" smtClean="0">
                          <a:effectLst/>
                          <a:latin typeface="Times New Roman" pitchFamily="18" charset="0"/>
                          <a:ea typeface="Calibri"/>
                          <a:cs typeface="Times New Roman" pitchFamily="18" charset="0"/>
                        </a:rPr>
                        <a:t> </a:t>
                      </a:r>
                    </a:p>
                    <a:p>
                      <a:pPr marL="0" indent="0" algn="l">
                        <a:lnSpc>
                          <a:spcPct val="115000"/>
                        </a:lnSpc>
                        <a:spcAft>
                          <a:spcPts val="0"/>
                        </a:spcAft>
                        <a:buFontTx/>
                        <a:buNone/>
                      </a:pPr>
                      <a:r>
                        <a:rPr lang="en-US" sz="2000" smtClean="0">
                          <a:effectLst/>
                          <a:latin typeface="Times New Roman" pitchFamily="18" charset="0"/>
                          <a:ea typeface="Calibri"/>
                          <a:cs typeface="Times New Roman" pitchFamily="18" charset="0"/>
                        </a:rPr>
                        <a:t>  cường </a:t>
                      </a:r>
                      <a:r>
                        <a:rPr lang="en-US" sz="2000">
                          <a:effectLst/>
                          <a:latin typeface="Times New Roman" pitchFamily="18" charset="0"/>
                          <a:ea typeface="Calibri"/>
                          <a:cs typeface="Times New Roman" pitchFamily="18" charset="0"/>
                        </a:rPr>
                        <a:t>tráng</a:t>
                      </a:r>
                    </a:p>
                    <a:p>
                      <a:pPr algn="l">
                        <a:lnSpc>
                          <a:spcPct val="115000"/>
                        </a:lnSpc>
                        <a:spcAft>
                          <a:spcPts val="0"/>
                        </a:spcAft>
                      </a:pPr>
                      <a:r>
                        <a:rPr lang="en-US" sz="2000">
                          <a:effectLst/>
                          <a:latin typeface="Times New Roman" pitchFamily="18" charset="0"/>
                          <a:ea typeface="Calibri"/>
                          <a:cs typeface="Times New Roman" pitchFamily="18" charset="0"/>
                        </a:rPr>
                        <a:t>+ càng: mẫm bóng</a:t>
                      </a:r>
                    </a:p>
                    <a:p>
                      <a:pPr algn="l">
                        <a:lnSpc>
                          <a:spcPct val="115000"/>
                        </a:lnSpc>
                        <a:spcAft>
                          <a:spcPts val="0"/>
                        </a:spcAft>
                      </a:pPr>
                      <a:r>
                        <a:rPr lang="en-US" sz="2000">
                          <a:effectLst/>
                          <a:latin typeface="Times New Roman" pitchFamily="18" charset="0"/>
                          <a:ea typeface="Calibri"/>
                          <a:cs typeface="Times New Roman" pitchFamily="18" charset="0"/>
                        </a:rPr>
                        <a:t>+ vuốt: cứng, nhọn hoắt</a:t>
                      </a:r>
                    </a:p>
                    <a:p>
                      <a:pPr algn="l">
                        <a:lnSpc>
                          <a:spcPct val="115000"/>
                        </a:lnSpc>
                        <a:spcAft>
                          <a:spcPts val="0"/>
                        </a:spcAft>
                      </a:pPr>
                      <a:r>
                        <a:rPr lang="en-US" sz="2000">
                          <a:effectLst/>
                          <a:latin typeface="Times New Roman" pitchFamily="18" charset="0"/>
                          <a:ea typeface="Calibri"/>
                          <a:cs typeface="Times New Roman" pitchFamily="18" charset="0"/>
                        </a:rPr>
                        <a:t>+ cánh: dài tận chấm  </a:t>
                      </a:r>
                      <a:r>
                        <a:rPr lang="en-US" sz="2000" smtClean="0">
                          <a:effectLst/>
                          <a:latin typeface="Times New Roman" pitchFamily="18" charset="0"/>
                          <a:ea typeface="Calibri"/>
                          <a:cs typeface="Times New Roman" pitchFamily="18" charset="0"/>
                        </a:rPr>
                        <a:t>  </a:t>
                      </a:r>
                    </a:p>
                    <a:p>
                      <a:pPr algn="l">
                        <a:lnSpc>
                          <a:spcPct val="115000"/>
                        </a:lnSpc>
                        <a:spcAft>
                          <a:spcPts val="0"/>
                        </a:spcAft>
                      </a:pPr>
                      <a:r>
                        <a:rPr lang="en-US" sz="2000" smtClean="0">
                          <a:effectLst/>
                          <a:latin typeface="Times New Roman" pitchFamily="18" charset="0"/>
                          <a:ea typeface="Calibri"/>
                          <a:cs typeface="Times New Roman" pitchFamily="18" charset="0"/>
                        </a:rPr>
                        <a:t>  đuôi</a:t>
                      </a:r>
                      <a:r>
                        <a:rPr lang="en-US" sz="2000" baseline="0" smtClean="0">
                          <a:effectLst/>
                          <a:latin typeface="Times New Roman" pitchFamily="18" charset="0"/>
                          <a:ea typeface="Calibri"/>
                          <a:cs typeface="Times New Roman" pitchFamily="18" charset="0"/>
                        </a:rPr>
                        <a:t> </a:t>
                      </a:r>
                      <a:r>
                        <a:rPr lang="en-US" sz="2000" smtClean="0">
                          <a:effectLst/>
                          <a:latin typeface="Times New Roman" pitchFamily="18" charset="0"/>
                          <a:ea typeface="Calibri"/>
                          <a:cs typeface="Times New Roman" pitchFamily="18" charset="0"/>
                        </a:rPr>
                        <a:t>một </a:t>
                      </a:r>
                      <a:r>
                        <a:rPr lang="en-US" sz="2000">
                          <a:effectLst/>
                          <a:latin typeface="Times New Roman" pitchFamily="18" charset="0"/>
                          <a:ea typeface="Calibri"/>
                          <a:cs typeface="Times New Roman" pitchFamily="18" charset="0"/>
                        </a:rPr>
                        <a:t>màu nâu </a:t>
                      </a:r>
                      <a:r>
                        <a:rPr lang="en-US" sz="2000" smtClean="0">
                          <a:effectLst/>
                          <a:latin typeface="Times New Roman" pitchFamily="18" charset="0"/>
                          <a:ea typeface="Calibri"/>
                          <a:cs typeface="Times New Roman" pitchFamily="18" charset="0"/>
                        </a:rPr>
                        <a:t> </a:t>
                      </a:r>
                    </a:p>
                    <a:p>
                      <a:pPr algn="l">
                        <a:lnSpc>
                          <a:spcPct val="115000"/>
                        </a:lnSpc>
                        <a:spcAft>
                          <a:spcPts val="0"/>
                        </a:spcAft>
                      </a:pPr>
                      <a:r>
                        <a:rPr lang="en-US" sz="2000" smtClean="0">
                          <a:effectLst/>
                          <a:latin typeface="Times New Roman" pitchFamily="18" charset="0"/>
                          <a:ea typeface="Calibri"/>
                          <a:cs typeface="Times New Roman" pitchFamily="18" charset="0"/>
                        </a:rPr>
                        <a:t>  bóng </a:t>
                      </a:r>
                      <a:r>
                        <a:rPr lang="en-US" sz="2000">
                          <a:effectLst/>
                          <a:latin typeface="Times New Roman" pitchFamily="18" charset="0"/>
                          <a:ea typeface="Calibri"/>
                          <a:cs typeface="Times New Roman" pitchFamily="18" charset="0"/>
                        </a:rPr>
                        <a:t>mỡ</a:t>
                      </a:r>
                    </a:p>
                    <a:p>
                      <a:pPr algn="l">
                        <a:lnSpc>
                          <a:spcPct val="115000"/>
                        </a:lnSpc>
                        <a:spcAft>
                          <a:spcPts val="0"/>
                        </a:spcAft>
                      </a:pPr>
                      <a:r>
                        <a:rPr lang="en-US" sz="2000">
                          <a:effectLst/>
                          <a:latin typeface="Times New Roman" pitchFamily="18" charset="0"/>
                          <a:ea typeface="Calibri"/>
                          <a:cs typeface="Times New Roman" pitchFamily="18" charset="0"/>
                        </a:rPr>
                        <a:t>+ đầu: to, rất bướng</a:t>
                      </a:r>
                    </a:p>
                    <a:p>
                      <a:pPr algn="l">
                        <a:lnSpc>
                          <a:spcPct val="115000"/>
                        </a:lnSpc>
                        <a:spcAft>
                          <a:spcPts val="0"/>
                        </a:spcAft>
                      </a:pPr>
                      <a:r>
                        <a:rPr lang="en-US" sz="2000">
                          <a:effectLst/>
                          <a:latin typeface="Times New Roman" pitchFamily="18" charset="0"/>
                          <a:ea typeface="Calibri"/>
                          <a:cs typeface="Times New Roman" pitchFamily="18" charset="0"/>
                        </a:rPr>
                        <a:t>+ răng: đen nhánh</a:t>
                      </a:r>
                    </a:p>
                    <a:p>
                      <a:pPr algn="l">
                        <a:lnSpc>
                          <a:spcPct val="115000"/>
                        </a:lnSpc>
                        <a:spcAft>
                          <a:spcPts val="0"/>
                        </a:spcAft>
                      </a:pPr>
                      <a:r>
                        <a:rPr lang="en-US" sz="2000">
                          <a:effectLst/>
                          <a:latin typeface="Times New Roman" pitchFamily="18" charset="0"/>
                          <a:ea typeface="Calibri"/>
                          <a:cs typeface="Times New Roman" pitchFamily="18" charset="0"/>
                        </a:rPr>
                        <a:t>+ râu: dài, cong</a:t>
                      </a:r>
                    </a:p>
                  </a:txBody>
                  <a:tcPr marL="50601" marR="506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ectangle 1"/>
          <p:cNvSpPr>
            <a:spLocks noChangeArrowheads="1"/>
          </p:cNvSpPr>
          <p:nvPr/>
        </p:nvSpPr>
        <p:spPr bwMode="auto">
          <a:xfrm>
            <a:off x="259401" y="126408"/>
            <a:ext cx="514596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0000"/>
                </a:solidFill>
                <a:effectLst/>
                <a:latin typeface="Times New Roman" pitchFamily="18" charset="0"/>
                <a:ea typeface="Times New Roman" pitchFamily="18" charset="0"/>
                <a:cs typeface="Times New Roman" pitchFamily="18" charset="0"/>
              </a:rPr>
              <a:t>1, </a:t>
            </a:r>
            <a:r>
              <a:rPr kumimoji="0" lang="vi-VN" sz="2400" b="1" i="0" u="none" strike="noStrike" cap="none" normalizeH="0" baseline="0" smtClean="0">
                <a:ln>
                  <a:noFill/>
                </a:ln>
                <a:solidFill>
                  <a:srgbClr val="FF0000"/>
                </a:solidFill>
                <a:effectLst/>
                <a:latin typeface="Times New Roman" pitchFamily="18" charset="0"/>
                <a:ea typeface="Times New Roman" pitchFamily="18" charset="0"/>
                <a:cs typeface="Times New Roman" pitchFamily="18" charset="0"/>
              </a:rPr>
              <a:t>Bức chân dung tự hoạ của Dế Mèn:</a:t>
            </a:r>
            <a:endParaRPr kumimoji="0" lang="vi-VN" sz="2400" b="0" i="0" u="none" strike="noStrike" cap="none" normalizeH="0" baseline="0" smtClean="0">
              <a:ln>
                <a:noFill/>
              </a:ln>
              <a:solidFill>
                <a:srgbClr val="FF0000"/>
              </a:solidFill>
              <a:effectLst/>
              <a:latin typeface="Times New Roman" pitchFamily="18" charset="0"/>
              <a:cs typeface="Times New Roman" pitchFamily="18" charset="0"/>
            </a:endParaRPr>
          </a:p>
        </p:txBody>
      </p:sp>
      <p:sp>
        <p:nvSpPr>
          <p:cNvPr id="5" name="Rectangle 4"/>
          <p:cNvSpPr/>
          <p:nvPr/>
        </p:nvSpPr>
        <p:spPr>
          <a:xfrm>
            <a:off x="27709" y="5486400"/>
            <a:ext cx="9067800" cy="964880"/>
          </a:xfrm>
          <a:prstGeom prst="rect">
            <a:avLst/>
          </a:prstGeom>
        </p:spPr>
        <p:txBody>
          <a:bodyPr wrap="square">
            <a:spAutoFit/>
          </a:bodyPr>
          <a:lstStyle/>
          <a:p>
            <a:pPr algn="just">
              <a:lnSpc>
                <a:spcPct val="115000"/>
              </a:lnSpc>
              <a:spcAft>
                <a:spcPts val="0"/>
              </a:spcAft>
            </a:pPr>
            <a:r>
              <a:rPr lang="en-US" b="1">
                <a:latin typeface="Times New Roman" pitchFamily="18" charset="0"/>
                <a:ea typeface="Calibri"/>
                <a:cs typeface="Times New Roman" pitchFamily="18" charset="0"/>
              </a:rPr>
              <a:t>=&gt;Dế Mèn khỏe mạnh, cường tráng, có vẻ đẹp hùng dũng của con nhà võ </a:t>
            </a:r>
            <a:r>
              <a:rPr lang="en-US" b="1">
                <a:solidFill>
                  <a:srgbClr val="FF0000"/>
                </a:solidFill>
                <a:latin typeface="Times New Roman" pitchFamily="18" charset="0"/>
                <a:ea typeface="Calibri"/>
                <a:cs typeface="Times New Roman" pitchFamily="18" charset="0"/>
              </a:rPr>
              <a:t>(</a:t>
            </a:r>
            <a:r>
              <a:rPr lang="en-US" b="1" i="1">
                <a:solidFill>
                  <a:srgbClr val="FF0000"/>
                </a:solidFill>
                <a:latin typeface="Times New Roman" pitchFamily="18" charset="0"/>
                <a:ea typeface="Calibri"/>
                <a:cs typeface="Times New Roman" pitchFamily="18" charset="0"/>
              </a:rPr>
              <a:t>nét đẹp</a:t>
            </a:r>
            <a:r>
              <a:rPr lang="en-US" b="1">
                <a:solidFill>
                  <a:srgbClr val="FF0000"/>
                </a:solidFill>
                <a:latin typeface="Times New Roman" pitchFamily="18" charset="0"/>
                <a:ea typeface="Calibri"/>
                <a:cs typeface="Times New Roman" pitchFamily="18" charset="0"/>
              </a:rPr>
              <a:t>).</a:t>
            </a:r>
            <a:endParaRPr lang="en-US">
              <a:solidFill>
                <a:srgbClr val="FF0000"/>
              </a:solidFill>
              <a:latin typeface="Times New Roman" pitchFamily="18" charset="0"/>
              <a:ea typeface="Calibri"/>
              <a:cs typeface="Times New Roman" pitchFamily="18" charset="0"/>
            </a:endParaRPr>
          </a:p>
          <a:p>
            <a:r>
              <a:rPr lang="en-US" b="1">
                <a:latin typeface="Times New Roman" pitchFamily="18" charset="0"/>
                <a:ea typeface="Calibri"/>
                <a:cs typeface="Times New Roman" pitchFamily="18" charset="0"/>
              </a:rPr>
              <a:t>=&gt;Dế Mèn kiêu căng tự phụ, xem thường mọi người, hung hăng hống hách, xốc nổi </a:t>
            </a:r>
            <a:r>
              <a:rPr lang="en-US" b="1">
                <a:solidFill>
                  <a:srgbClr val="FF0000"/>
                </a:solidFill>
                <a:latin typeface="Times New Roman" pitchFamily="18" charset="0"/>
                <a:ea typeface="Calibri"/>
                <a:cs typeface="Times New Roman" pitchFamily="18" charset="0"/>
              </a:rPr>
              <a:t>(</a:t>
            </a:r>
            <a:r>
              <a:rPr lang="en-US" b="1" i="1">
                <a:solidFill>
                  <a:srgbClr val="FF0000"/>
                </a:solidFill>
                <a:latin typeface="Times New Roman" pitchFamily="18" charset="0"/>
                <a:ea typeface="Calibri"/>
                <a:cs typeface="Times New Roman" pitchFamily="18" charset="0"/>
              </a:rPr>
              <a:t>nét chưa đẹp</a:t>
            </a:r>
            <a:r>
              <a:rPr lang="en-US" b="1">
                <a:solidFill>
                  <a:srgbClr val="FF0000"/>
                </a:solidFill>
                <a:latin typeface="Times New Roman" pitchFamily="18" charset="0"/>
                <a:ea typeface="Calibri"/>
                <a:cs typeface="Times New Roman" pitchFamily="18" charset="0"/>
              </a:rPr>
              <a:t>).</a:t>
            </a:r>
            <a:endParaRPr lang="en-US">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79961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0837613"/>
              </p:ext>
            </p:extLst>
          </p:nvPr>
        </p:nvGraphicFramePr>
        <p:xfrm>
          <a:off x="1" y="1219200"/>
          <a:ext cx="9143998" cy="3951187"/>
        </p:xfrm>
        <a:graphic>
          <a:graphicData uri="http://schemas.openxmlformats.org/drawingml/2006/table">
            <a:tbl>
              <a:tblPr/>
              <a:tblGrid>
                <a:gridCol w="3844577"/>
                <a:gridCol w="1969458"/>
                <a:gridCol w="3329963"/>
              </a:tblGrid>
              <a:tr h="335765">
                <a:tc>
                  <a:txBody>
                    <a:bodyPr/>
                    <a:lstStyle/>
                    <a:p>
                      <a:pPr algn="ctr">
                        <a:lnSpc>
                          <a:spcPct val="115000"/>
                        </a:lnSpc>
                        <a:spcAft>
                          <a:spcPts val="0"/>
                        </a:spcAft>
                      </a:pPr>
                      <a:r>
                        <a:rPr lang="en-US" sz="1900" b="1">
                          <a:solidFill>
                            <a:srgbClr val="FF0000"/>
                          </a:solidFill>
                          <a:effectLst/>
                          <a:latin typeface="Times New Roman" pitchFamily="18" charset="0"/>
                          <a:ea typeface="Calibri"/>
                          <a:cs typeface="Times New Roman" pitchFamily="18" charset="0"/>
                        </a:rPr>
                        <a:t>Hình dáng</a:t>
                      </a:r>
                      <a:endParaRPr lang="en-US" sz="1900">
                        <a:solidFill>
                          <a:srgbClr val="FF0000"/>
                        </a:solidFill>
                        <a:effectLst/>
                        <a:latin typeface="Times New Roman" pitchFamily="18" charset="0"/>
                        <a:ea typeface="Calibri"/>
                        <a:cs typeface="Times New Roman" pitchFamily="18" charset="0"/>
                      </a:endParaRPr>
                    </a:p>
                  </a:txBody>
                  <a:tcPr marL="86868" marR="86868" marT="43434" marB="4343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900" b="1">
                          <a:solidFill>
                            <a:srgbClr val="FF0000"/>
                          </a:solidFill>
                          <a:effectLst/>
                          <a:latin typeface="Times New Roman" pitchFamily="18" charset="0"/>
                          <a:ea typeface="Calibri"/>
                          <a:cs typeface="Times New Roman" pitchFamily="18" charset="0"/>
                        </a:rPr>
                        <a:t>Cách sinh hoạt</a:t>
                      </a:r>
                      <a:endParaRPr lang="en-US" sz="1900">
                        <a:solidFill>
                          <a:srgbClr val="FF0000"/>
                        </a:solidFill>
                        <a:effectLst/>
                        <a:latin typeface="Times New Roman" pitchFamily="18" charset="0"/>
                        <a:ea typeface="Calibri"/>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900" b="1">
                          <a:solidFill>
                            <a:srgbClr val="FF0000"/>
                          </a:solidFill>
                          <a:effectLst/>
                          <a:latin typeface="Times New Roman" pitchFamily="18" charset="0"/>
                          <a:ea typeface="Calibri"/>
                          <a:cs typeface="Times New Roman" pitchFamily="18" charset="0"/>
                        </a:rPr>
                        <a:t>Ngôn ngữ</a:t>
                      </a:r>
                      <a:endParaRPr lang="en-US" sz="1900">
                        <a:solidFill>
                          <a:srgbClr val="FF0000"/>
                        </a:solidFill>
                        <a:effectLst/>
                        <a:latin typeface="Times New Roman" pitchFamily="18" charset="0"/>
                        <a:ea typeface="Calibri"/>
                        <a:cs typeface="Times New Roman" pitchFamily="18" charset="0"/>
                      </a:endParaRPr>
                    </a:p>
                  </a:txBody>
                  <a:tcPr marL="86868" marR="86868" marT="43434" marB="4343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1325">
                <a:tc>
                  <a:txBody>
                    <a:bodyPr/>
                    <a:lstStyle/>
                    <a:p>
                      <a:pPr algn="just">
                        <a:lnSpc>
                          <a:spcPct val="115000"/>
                        </a:lnSpc>
                        <a:spcAft>
                          <a:spcPts val="0"/>
                        </a:spcAft>
                      </a:pPr>
                      <a:r>
                        <a:rPr lang="en-US" sz="1900">
                          <a:effectLst/>
                          <a:latin typeface="Times New Roman" pitchFamily="18" charset="0"/>
                          <a:ea typeface="Calibri"/>
                          <a:cs typeface="Times New Roman" pitchFamily="18" charset="0"/>
                        </a:rPr>
                        <a:t>-  Chạc tuổi: Dế Mèn</a:t>
                      </a:r>
                    </a:p>
                    <a:p>
                      <a:pPr marL="0" indent="0" algn="l">
                        <a:lnSpc>
                          <a:spcPct val="115000"/>
                        </a:lnSpc>
                        <a:spcAft>
                          <a:spcPts val="0"/>
                        </a:spcAft>
                        <a:buFontTx/>
                        <a:buNone/>
                      </a:pPr>
                      <a:r>
                        <a:rPr lang="en-US" sz="1900" smtClean="0">
                          <a:effectLst/>
                          <a:latin typeface="Times New Roman" pitchFamily="18" charset="0"/>
                          <a:ea typeface="Calibri"/>
                          <a:cs typeface="Times New Roman" pitchFamily="18" charset="0"/>
                        </a:rPr>
                        <a:t>- Người</a:t>
                      </a:r>
                      <a:r>
                        <a:rPr lang="en-US" sz="1900">
                          <a:effectLst/>
                          <a:latin typeface="Times New Roman" pitchFamily="18" charset="0"/>
                          <a:ea typeface="Calibri"/>
                          <a:cs typeface="Times New Roman" pitchFamily="18" charset="0"/>
                        </a:rPr>
                        <a:t>: gầy gò, dài lêu ngêu như gã </a:t>
                      </a:r>
                      <a:r>
                        <a:rPr lang="en-US" sz="1900" smtClean="0">
                          <a:effectLst/>
                          <a:latin typeface="Times New Roman" pitchFamily="18" charset="0"/>
                          <a:ea typeface="Calibri"/>
                          <a:cs typeface="Times New Roman" pitchFamily="18" charset="0"/>
                        </a:rPr>
                        <a:t> </a:t>
                      </a:r>
                    </a:p>
                    <a:p>
                      <a:pPr marL="0" indent="0" algn="l">
                        <a:lnSpc>
                          <a:spcPct val="115000"/>
                        </a:lnSpc>
                        <a:spcAft>
                          <a:spcPts val="0"/>
                        </a:spcAft>
                        <a:buFontTx/>
                        <a:buNone/>
                      </a:pPr>
                      <a:r>
                        <a:rPr lang="en-US" sz="1900" smtClean="0">
                          <a:effectLst/>
                          <a:latin typeface="Times New Roman" pitchFamily="18" charset="0"/>
                          <a:ea typeface="Calibri"/>
                          <a:cs typeface="Times New Roman" pitchFamily="18" charset="0"/>
                        </a:rPr>
                        <a:t>  nghiện </a:t>
                      </a:r>
                      <a:r>
                        <a:rPr lang="en-US" sz="1900">
                          <a:effectLst/>
                          <a:latin typeface="Times New Roman" pitchFamily="18" charset="0"/>
                          <a:ea typeface="Calibri"/>
                          <a:cs typeface="Times New Roman" pitchFamily="18" charset="0"/>
                        </a:rPr>
                        <a:t>thuốc phiện.</a:t>
                      </a:r>
                    </a:p>
                    <a:p>
                      <a:pPr marL="0" indent="0" algn="l">
                        <a:lnSpc>
                          <a:spcPct val="115000"/>
                        </a:lnSpc>
                        <a:spcAft>
                          <a:spcPts val="0"/>
                        </a:spcAft>
                        <a:buFontTx/>
                        <a:buNone/>
                      </a:pPr>
                      <a:r>
                        <a:rPr lang="en-US" sz="1900" smtClean="0">
                          <a:effectLst/>
                          <a:latin typeface="Times New Roman" pitchFamily="18" charset="0"/>
                          <a:ea typeface="Calibri"/>
                          <a:cs typeface="Times New Roman" pitchFamily="18" charset="0"/>
                        </a:rPr>
                        <a:t>- Cánh</a:t>
                      </a:r>
                      <a:r>
                        <a:rPr lang="en-US" sz="1900">
                          <a:effectLst/>
                          <a:latin typeface="Times New Roman" pitchFamily="18" charset="0"/>
                          <a:ea typeface="Calibri"/>
                          <a:cs typeface="Times New Roman" pitchFamily="18" charset="0"/>
                        </a:rPr>
                        <a:t>: ngắn củn … như người cởi </a:t>
                      </a:r>
                      <a:r>
                        <a:rPr lang="en-US" sz="1900" smtClean="0">
                          <a:effectLst/>
                          <a:latin typeface="Times New Roman" pitchFamily="18" charset="0"/>
                          <a:ea typeface="Calibri"/>
                          <a:cs typeface="Times New Roman" pitchFamily="18" charset="0"/>
                        </a:rPr>
                        <a:t>  </a:t>
                      </a:r>
                    </a:p>
                    <a:p>
                      <a:pPr marL="0" indent="0" algn="l">
                        <a:lnSpc>
                          <a:spcPct val="115000"/>
                        </a:lnSpc>
                        <a:spcAft>
                          <a:spcPts val="0"/>
                        </a:spcAft>
                        <a:buFontTx/>
                        <a:buNone/>
                      </a:pPr>
                      <a:r>
                        <a:rPr lang="en-US" sz="1900" smtClean="0">
                          <a:effectLst/>
                          <a:latin typeface="Times New Roman" pitchFamily="18" charset="0"/>
                          <a:ea typeface="Calibri"/>
                          <a:cs typeface="Times New Roman" pitchFamily="18" charset="0"/>
                        </a:rPr>
                        <a:t>   trần </a:t>
                      </a:r>
                      <a:r>
                        <a:rPr lang="en-US" sz="1900">
                          <a:effectLst/>
                          <a:latin typeface="Times New Roman" pitchFamily="18" charset="0"/>
                          <a:ea typeface="Calibri"/>
                          <a:cs typeface="Times New Roman" pitchFamily="18" charset="0"/>
                        </a:rPr>
                        <a:t>mặc áo ghi nê.</a:t>
                      </a:r>
                    </a:p>
                    <a:p>
                      <a:pPr algn="l">
                        <a:lnSpc>
                          <a:spcPct val="115000"/>
                        </a:lnSpc>
                        <a:spcAft>
                          <a:spcPts val="0"/>
                        </a:spcAft>
                      </a:pPr>
                      <a:r>
                        <a:rPr lang="en-US" sz="1900">
                          <a:effectLst/>
                          <a:latin typeface="Times New Roman" pitchFamily="18" charset="0"/>
                          <a:ea typeface="Calibri"/>
                          <a:cs typeface="Times New Roman" pitchFamily="18" charset="0"/>
                        </a:rPr>
                        <a:t>- Đôi càng: bè bè, nặng nề</a:t>
                      </a:r>
                    </a:p>
                    <a:p>
                      <a:pPr algn="l">
                        <a:lnSpc>
                          <a:spcPct val="115000"/>
                        </a:lnSpc>
                        <a:spcAft>
                          <a:spcPts val="0"/>
                        </a:spcAft>
                      </a:pPr>
                      <a:r>
                        <a:rPr lang="en-US" sz="1900">
                          <a:effectLst/>
                          <a:latin typeface="Times New Roman" pitchFamily="18" charset="0"/>
                          <a:ea typeface="Calibri"/>
                          <a:cs typeface="Times New Roman" pitchFamily="18" charset="0"/>
                        </a:rPr>
                        <a:t>- Râu: cụt có một mẩu</a:t>
                      </a:r>
                    </a:p>
                    <a:p>
                      <a:pPr algn="l">
                        <a:lnSpc>
                          <a:spcPct val="115000"/>
                        </a:lnSpc>
                        <a:spcAft>
                          <a:spcPts val="0"/>
                        </a:spcAft>
                      </a:pPr>
                      <a:r>
                        <a:rPr lang="en-US" sz="1900">
                          <a:effectLst/>
                          <a:latin typeface="Times New Roman" pitchFamily="18" charset="0"/>
                          <a:ea typeface="Calibri"/>
                          <a:cs typeface="Times New Roman" pitchFamily="18" charset="0"/>
                        </a:rPr>
                        <a:t>- Mặt mũi: ngẩn ngẩn ngơ ngơ</a:t>
                      </a:r>
                    </a:p>
                  </a:txBody>
                  <a:tcPr marL="86868" marR="86868" marT="43434" marB="4343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900">
                          <a:effectLst/>
                          <a:latin typeface="Times New Roman" pitchFamily="18" charset="0"/>
                          <a:ea typeface="Calibri"/>
                          <a:cs typeface="Times New Roman" pitchFamily="18" charset="0"/>
                        </a:rPr>
                        <a:t>- Ăn xổi, ở thì</a:t>
                      </a:r>
                    </a:p>
                    <a:p>
                      <a:pPr algn="l">
                        <a:lnSpc>
                          <a:spcPct val="115000"/>
                        </a:lnSpc>
                        <a:spcAft>
                          <a:spcPts val="0"/>
                        </a:spcAft>
                      </a:pPr>
                      <a:r>
                        <a:rPr lang="en-US" sz="1900">
                          <a:effectLst/>
                          <a:latin typeface="Times New Roman" pitchFamily="18" charset="0"/>
                          <a:ea typeface="Calibri"/>
                          <a:cs typeface="Times New Roman"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900">
                          <a:effectLst/>
                          <a:latin typeface="Times New Roman" pitchFamily="18" charset="0"/>
                          <a:ea typeface="Calibri"/>
                          <a:cs typeface="Times New Roman" pitchFamily="18" charset="0"/>
                        </a:rPr>
                        <a:t>- Với Dế Mèn:</a:t>
                      </a:r>
                    </a:p>
                    <a:p>
                      <a:pPr algn="l">
                        <a:lnSpc>
                          <a:spcPct val="115000"/>
                        </a:lnSpc>
                        <a:spcAft>
                          <a:spcPts val="0"/>
                        </a:spcAft>
                      </a:pPr>
                      <a:r>
                        <a:rPr lang="en-US" sz="1900">
                          <a:effectLst/>
                          <a:latin typeface="Times New Roman" pitchFamily="18" charset="0"/>
                          <a:ea typeface="Calibri"/>
                          <a:cs typeface="Times New Roman" pitchFamily="18" charset="0"/>
                        </a:rPr>
                        <a:t>+ Lúc đầu: gọi “anh” xưng “em”.</a:t>
                      </a:r>
                    </a:p>
                    <a:p>
                      <a:pPr algn="l">
                        <a:lnSpc>
                          <a:spcPct val="115000"/>
                        </a:lnSpc>
                        <a:spcAft>
                          <a:spcPts val="0"/>
                        </a:spcAft>
                      </a:pPr>
                      <a:r>
                        <a:rPr lang="en-US" sz="1900">
                          <a:effectLst/>
                          <a:latin typeface="Times New Roman" pitchFamily="18" charset="0"/>
                          <a:ea typeface="Calibri"/>
                          <a:cs typeface="Times New Roman" pitchFamily="18" charset="0"/>
                        </a:rPr>
                        <a:t>+ Trước khi mất: gọi “anh” </a:t>
                      </a:r>
                      <a:r>
                        <a:rPr lang="en-US" sz="1900" smtClean="0">
                          <a:effectLst/>
                          <a:latin typeface="Times New Roman" pitchFamily="18" charset="0"/>
                          <a:ea typeface="Calibri"/>
                          <a:cs typeface="Times New Roman" pitchFamily="18" charset="0"/>
                        </a:rPr>
                        <a:t>  </a:t>
                      </a:r>
                    </a:p>
                    <a:p>
                      <a:pPr algn="l">
                        <a:lnSpc>
                          <a:spcPct val="115000"/>
                        </a:lnSpc>
                        <a:spcAft>
                          <a:spcPts val="0"/>
                        </a:spcAft>
                      </a:pPr>
                      <a:r>
                        <a:rPr lang="en-US" sz="1900" smtClean="0">
                          <a:effectLst/>
                          <a:latin typeface="Times New Roman" pitchFamily="18" charset="0"/>
                          <a:ea typeface="Calibri"/>
                          <a:cs typeface="Times New Roman" pitchFamily="18" charset="0"/>
                        </a:rPr>
                        <a:t>   xưng </a:t>
                      </a:r>
                      <a:r>
                        <a:rPr lang="en-US" sz="1900">
                          <a:effectLst/>
                          <a:latin typeface="Times New Roman" pitchFamily="18" charset="0"/>
                          <a:ea typeface="Calibri"/>
                          <a:cs typeface="Times New Roman" pitchFamily="18" charset="0"/>
                        </a:rPr>
                        <a:t>“tôi” và nói: </a:t>
                      </a:r>
                      <a:r>
                        <a:rPr lang="en-US" sz="1900" smtClean="0">
                          <a:effectLst/>
                          <a:latin typeface="Times New Roman" pitchFamily="18" charset="0"/>
                          <a:ea typeface="Calibri"/>
                          <a:cs typeface="Times New Roman" pitchFamily="18" charset="0"/>
                        </a:rPr>
                        <a:t>“ ở</a:t>
                      </a:r>
                      <a:r>
                        <a:rPr lang="en-US" sz="1900" baseline="0" smtClean="0">
                          <a:effectLst/>
                          <a:latin typeface="Times New Roman" pitchFamily="18" charset="0"/>
                          <a:ea typeface="Calibri"/>
                          <a:cs typeface="Times New Roman" pitchFamily="18" charset="0"/>
                        </a:rPr>
                        <a:t> đời…  </a:t>
                      </a:r>
                    </a:p>
                    <a:p>
                      <a:pPr algn="l">
                        <a:lnSpc>
                          <a:spcPct val="115000"/>
                        </a:lnSpc>
                        <a:spcAft>
                          <a:spcPts val="0"/>
                        </a:spcAft>
                      </a:pPr>
                      <a:r>
                        <a:rPr lang="en-US" sz="1900" baseline="0" smtClean="0">
                          <a:effectLst/>
                          <a:latin typeface="Times New Roman" pitchFamily="18" charset="0"/>
                          <a:ea typeface="Calibri"/>
                          <a:cs typeface="Times New Roman" pitchFamily="18" charset="0"/>
                        </a:rPr>
                        <a:t>   mang họa vào </a:t>
                      </a:r>
                      <a:r>
                        <a:rPr lang="en-US" sz="1900" smtClean="0">
                          <a:effectLst/>
                          <a:latin typeface="Times New Roman" pitchFamily="18" charset="0"/>
                          <a:ea typeface="Calibri"/>
                          <a:cs typeface="Times New Roman" pitchFamily="18" charset="0"/>
                        </a:rPr>
                        <a:t>thân</a:t>
                      </a:r>
                      <a:r>
                        <a:rPr lang="en-US" sz="1900">
                          <a:effectLst/>
                          <a:latin typeface="Times New Roman" pitchFamily="18" charset="0"/>
                          <a:ea typeface="Calibri"/>
                          <a:cs typeface="Times New Roman" pitchFamily="18" charset="0"/>
                        </a:rPr>
                        <a:t>”.</a:t>
                      </a:r>
                    </a:p>
                    <a:p>
                      <a:pPr algn="l">
                        <a:lnSpc>
                          <a:spcPct val="115000"/>
                        </a:lnSpc>
                        <a:spcAft>
                          <a:spcPts val="0"/>
                        </a:spcAft>
                      </a:pPr>
                      <a:r>
                        <a:rPr lang="en-US" sz="1900">
                          <a:effectLst/>
                          <a:latin typeface="Times New Roman" pitchFamily="18" charset="0"/>
                          <a:ea typeface="Calibri"/>
                          <a:cs typeface="Times New Roman" pitchFamily="18" charset="0"/>
                        </a:rPr>
                        <a:t>- Với chị Cốc:</a:t>
                      </a:r>
                    </a:p>
                    <a:p>
                      <a:pPr algn="l">
                        <a:lnSpc>
                          <a:spcPct val="115000"/>
                        </a:lnSpc>
                        <a:spcAft>
                          <a:spcPts val="0"/>
                        </a:spcAft>
                      </a:pPr>
                      <a:r>
                        <a:rPr lang="en-US" sz="1900">
                          <a:effectLst/>
                          <a:latin typeface="Times New Roman" pitchFamily="18" charset="0"/>
                          <a:ea typeface="Calibri"/>
                          <a:cs typeface="Times New Roman" pitchFamily="18" charset="0"/>
                        </a:rPr>
                        <a:t>+ Van lạy </a:t>
                      </a:r>
                    </a:p>
                    <a:p>
                      <a:pPr algn="l">
                        <a:lnSpc>
                          <a:spcPct val="115000"/>
                        </a:lnSpc>
                        <a:spcAft>
                          <a:spcPts val="0"/>
                        </a:spcAft>
                      </a:pPr>
                      <a:endParaRPr lang="en-US" sz="1900">
                        <a:effectLst/>
                        <a:latin typeface="Times New Roman" pitchFamily="18" charset="0"/>
                        <a:ea typeface="Calibri"/>
                        <a:cs typeface="Times New Roman" pitchFamily="18" charset="0"/>
                      </a:endParaRPr>
                    </a:p>
                  </a:txBody>
                  <a:tcPr marL="86868" marR="86868" marT="43434" marB="4343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Rectangle 1"/>
          <p:cNvSpPr>
            <a:spLocks noChangeArrowheads="1"/>
          </p:cNvSpPr>
          <p:nvPr/>
        </p:nvSpPr>
        <p:spPr bwMode="auto">
          <a:xfrm>
            <a:off x="457200" y="152400"/>
            <a:ext cx="4700326"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2800" b="1" i="0" u="none" strike="noStrike" cap="none" normalizeH="0" baseline="0" smtClean="0">
                <a:ln>
                  <a:noFill/>
                </a:ln>
                <a:solidFill>
                  <a:srgbClr val="FF0000"/>
                </a:solidFill>
                <a:effectLst/>
                <a:latin typeface="Times New Roman" pitchFamily="18" charset="0"/>
                <a:ea typeface="Times New Roman" pitchFamily="18" charset="0"/>
                <a:cs typeface="Times New Roman" pitchFamily="18" charset="0"/>
              </a:rPr>
              <a:t>2. Bài học đường đời đầu tiên</a:t>
            </a:r>
            <a:endParaRPr kumimoji="0" lang="vi-VN" sz="2800" b="0" i="0" u="none" strike="noStrike" cap="none" normalizeH="0" baseline="0" smtClean="0">
              <a:ln>
                <a:noFill/>
              </a:ln>
              <a:solidFill>
                <a:srgbClr val="FF0000"/>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b="1" u="none" strike="noStrike" cap="none" normalizeH="0" baseline="0" smtClean="0">
                <a:ln>
                  <a:noFill/>
                </a:ln>
                <a:solidFill>
                  <a:srgbClr val="0070C0"/>
                </a:solidFill>
                <a:effectLst/>
                <a:latin typeface="Times New Roman" pitchFamily="18" charset="0"/>
                <a:ea typeface="Times New Roman" pitchFamily="18" charset="0"/>
                <a:cs typeface="Times New Roman" pitchFamily="18" charset="0"/>
              </a:rPr>
              <a:t>a. Nhân vật Dế Choắt</a:t>
            </a:r>
            <a:endParaRPr kumimoji="0" lang="vi-VN" b="0" u="none" strike="noStrike" cap="none" normalizeH="0" baseline="0" smtClean="0">
              <a:ln>
                <a:noFill/>
              </a:ln>
              <a:solidFill>
                <a:srgbClr val="0070C0"/>
              </a:solidFill>
              <a:effectLst/>
              <a:latin typeface="Times New Roman" pitchFamily="18" charset="0"/>
              <a:cs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701737216"/>
              </p:ext>
            </p:extLst>
          </p:nvPr>
        </p:nvGraphicFramePr>
        <p:xfrm>
          <a:off x="0" y="5562600"/>
          <a:ext cx="9144000" cy="1188720"/>
        </p:xfrm>
        <a:graphic>
          <a:graphicData uri="http://schemas.openxmlformats.org/drawingml/2006/table">
            <a:tbl>
              <a:tblPr>
                <a:tableStyleId>{5C22544A-7EE6-4342-B048-85BDC9FD1C3A}</a:tableStyleId>
              </a:tblPr>
              <a:tblGrid>
                <a:gridCol w="9144000"/>
              </a:tblGrid>
              <a:tr h="394894">
                <a:tc>
                  <a:txBody>
                    <a:bodyPr/>
                    <a:lstStyle/>
                    <a:p>
                      <a:pPr marL="342900" lvl="0" indent="-342900" algn="l">
                        <a:spcAft>
                          <a:spcPts val="0"/>
                        </a:spcAft>
                        <a:buFont typeface="Wingdings"/>
                        <a:buChar char=""/>
                      </a:pPr>
                      <a:r>
                        <a:rPr lang="vi-VN" sz="2000" b="1" smtClean="0">
                          <a:effectLst/>
                          <a:latin typeface="Times New Roman" pitchFamily="18" charset="0"/>
                          <a:cs typeface="Times New Roman" pitchFamily="18" charset="0"/>
                        </a:rPr>
                        <a:t>N</a:t>
                      </a:r>
                      <a:r>
                        <a:rPr lang="en-US" sz="2000" b="1" smtClean="0">
                          <a:effectLst/>
                          <a:latin typeface="Times New Roman" pitchFamily="18" charset="0"/>
                          <a:cs typeface="Times New Roman" pitchFamily="18" charset="0"/>
                        </a:rPr>
                        <a:t>ghệ</a:t>
                      </a:r>
                      <a:r>
                        <a:rPr lang="en-US" sz="2000" b="1" baseline="0" smtClean="0">
                          <a:effectLst/>
                          <a:latin typeface="Times New Roman" pitchFamily="18" charset="0"/>
                          <a:cs typeface="Times New Roman" pitchFamily="18" charset="0"/>
                        </a:rPr>
                        <a:t> thuật</a:t>
                      </a:r>
                      <a:r>
                        <a:rPr lang="vi-VN" sz="2000" b="1" smtClean="0">
                          <a:effectLst/>
                          <a:latin typeface="Times New Roman" pitchFamily="18" charset="0"/>
                          <a:cs typeface="Times New Roman" pitchFamily="18" charset="0"/>
                        </a:rPr>
                        <a:t>: </a:t>
                      </a:r>
                      <a:r>
                        <a:rPr lang="vi-VN" sz="2000">
                          <a:effectLst/>
                          <a:latin typeface="Times New Roman" pitchFamily="18" charset="0"/>
                          <a:cs typeface="Times New Roman" pitchFamily="18" charset="0"/>
                        </a:rPr>
                        <a:t>miêu tả, sử dụng thành </a:t>
                      </a:r>
                      <a:r>
                        <a:rPr lang="vi-VN" sz="2000" smtClean="0">
                          <a:effectLst/>
                          <a:latin typeface="Times New Roman" pitchFamily="18" charset="0"/>
                          <a:cs typeface="Times New Roman" pitchFamily="18" charset="0"/>
                        </a:rPr>
                        <a:t>ngữ</a:t>
                      </a:r>
                      <a:r>
                        <a:rPr lang="en-US" sz="2000" smtClean="0">
                          <a:effectLst/>
                          <a:latin typeface="Times New Roman" pitchFamily="18" charset="0"/>
                          <a:cs typeface="Times New Roman" pitchFamily="18" charset="0"/>
                        </a:rPr>
                        <a:t>, so sánh</a:t>
                      </a:r>
                      <a:endParaRPr lang="en-US" sz="2000">
                        <a:effectLst/>
                        <a:latin typeface="Times New Roman" pitchFamily="18" charset="0"/>
                        <a:ea typeface="Calibri"/>
                        <a:cs typeface="Times New Roman" pitchFamily="18" charset="0"/>
                      </a:endParaRPr>
                    </a:p>
                  </a:txBody>
                  <a:tcPr/>
                </a:tc>
              </a:tr>
              <a:tr h="290906">
                <a:tc>
                  <a:txBody>
                    <a:bodyPr/>
                    <a:lstStyle/>
                    <a:p>
                      <a:pPr marL="342900" indent="-342900" algn="just">
                        <a:lnSpc>
                          <a:spcPct val="115000"/>
                        </a:lnSpc>
                        <a:spcAft>
                          <a:spcPts val="0"/>
                        </a:spcAft>
                        <a:buFont typeface="Symbol" pitchFamily="18" charset="2"/>
                        <a:buChar char="Þ"/>
                      </a:pPr>
                      <a:r>
                        <a:rPr lang="en-US" sz="2000" smtClean="0">
                          <a:effectLst/>
                          <a:latin typeface="Times New Roman" pitchFamily="18" charset="0"/>
                          <a:cs typeface="Times New Roman" pitchFamily="18" charset="0"/>
                        </a:rPr>
                        <a:t>Gầy </a:t>
                      </a:r>
                      <a:r>
                        <a:rPr lang="en-US" sz="2000">
                          <a:effectLst/>
                          <a:latin typeface="Times New Roman" pitchFamily="18" charset="0"/>
                          <a:cs typeface="Times New Roman" pitchFamily="18" charset="0"/>
                        </a:rPr>
                        <a:t>gò, ốm yếu nhưng rất khiêm tốn, nhã nhặn</a:t>
                      </a:r>
                      <a:r>
                        <a:rPr lang="en-US" sz="2000" smtClean="0">
                          <a:effectLst/>
                          <a:latin typeface="Times New Roman" pitchFamily="18" charset="0"/>
                          <a:cs typeface="Times New Roman" pitchFamily="18" charset="0"/>
                        </a:rPr>
                        <a:t>. Dế</a:t>
                      </a:r>
                      <a:r>
                        <a:rPr lang="en-US" sz="2000" baseline="0" smtClean="0">
                          <a:effectLst/>
                          <a:latin typeface="Times New Roman" pitchFamily="18" charset="0"/>
                          <a:cs typeface="Times New Roman" pitchFamily="18" charset="0"/>
                        </a:rPr>
                        <a:t> Choắt</a:t>
                      </a:r>
                      <a:r>
                        <a:rPr lang="en-US" sz="2000" smtClean="0">
                          <a:effectLst/>
                          <a:latin typeface="Times New Roman" pitchFamily="18" charset="0"/>
                          <a:cs typeface="Times New Roman" pitchFamily="18" charset="0"/>
                        </a:rPr>
                        <a:t> bao </a:t>
                      </a:r>
                      <a:r>
                        <a:rPr lang="en-US" sz="2000">
                          <a:effectLst/>
                          <a:latin typeface="Times New Roman" pitchFamily="18" charset="0"/>
                          <a:cs typeface="Times New Roman" pitchFamily="18" charset="0"/>
                        </a:rPr>
                        <a:t>dung độ lượng trước tội lỗi của </a:t>
                      </a:r>
                      <a:r>
                        <a:rPr lang="en-US" sz="2000" smtClean="0">
                          <a:effectLst/>
                          <a:latin typeface="Times New Roman" pitchFamily="18" charset="0"/>
                          <a:cs typeface="Times New Roman" pitchFamily="18" charset="0"/>
                        </a:rPr>
                        <a:t> Dế</a:t>
                      </a:r>
                      <a:r>
                        <a:rPr lang="en-US" sz="2000" baseline="0" smtClean="0">
                          <a:effectLst/>
                          <a:latin typeface="Times New Roman" pitchFamily="18" charset="0"/>
                          <a:cs typeface="Times New Roman" pitchFamily="18" charset="0"/>
                        </a:rPr>
                        <a:t> </a:t>
                      </a:r>
                      <a:r>
                        <a:rPr lang="en-US" sz="2000" smtClean="0">
                          <a:effectLst/>
                          <a:latin typeface="Times New Roman" pitchFamily="18" charset="0"/>
                          <a:cs typeface="Times New Roman" pitchFamily="18" charset="0"/>
                        </a:rPr>
                        <a:t>Mèn</a:t>
                      </a:r>
                      <a:r>
                        <a:rPr lang="en-US" sz="2000">
                          <a:effectLst/>
                          <a:latin typeface="Times New Roman" pitchFamily="18" charset="0"/>
                          <a:cs typeface="Times New Roman" pitchFamily="18" charset="0"/>
                        </a:rPr>
                        <a:t>.</a:t>
                      </a:r>
                      <a:endParaRPr lang="en-US" sz="2000">
                        <a:effectLst/>
                        <a:latin typeface="Times New Roman" pitchFamily="18" charset="0"/>
                        <a:ea typeface="Calibri"/>
                        <a:cs typeface="Times New Roman" pitchFamily="18" charset="0"/>
                      </a:endParaRPr>
                    </a:p>
                  </a:txBody>
                  <a:tcPr/>
                </a:tc>
              </a:tr>
            </a:tbl>
          </a:graphicData>
        </a:graphic>
      </p:graphicFrame>
    </p:spTree>
    <p:extLst>
      <p:ext uri="{BB962C8B-B14F-4D97-AF65-F5344CB8AC3E}">
        <p14:creationId xmlns:p14="http://schemas.microsoft.com/office/powerpoint/2010/main" val="6031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1)">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10235"/>
            <a:ext cx="9144000" cy="1384995"/>
          </a:xfrm>
          <a:prstGeom prst="rect">
            <a:avLst/>
          </a:prstGeom>
        </p:spPr>
        <p:txBody>
          <a:bodyPr wrap="square">
            <a:spAutoFit/>
          </a:bodyPr>
          <a:lstStyle/>
          <a:p>
            <a:r>
              <a:rPr lang="vi-VN" sz="2400" b="1">
                <a:solidFill>
                  <a:srgbClr val="0070C0"/>
                </a:solidFill>
                <a:latin typeface="Times New Roman" pitchFamily="18" charset="0"/>
                <a:cs typeface="Times New Roman" pitchFamily="18" charset="0"/>
              </a:rPr>
              <a:t>b.  Thái độ của Dế Mèn với Dế Choắt</a:t>
            </a:r>
          </a:p>
          <a:p>
            <a:r>
              <a:rPr lang="vi-VN" sz="2000">
                <a:latin typeface="Times New Roman" pitchFamily="18" charset="0"/>
                <a:cs typeface="Times New Roman" pitchFamily="18" charset="0"/>
              </a:rPr>
              <a:t>- Chê bai nhà </a:t>
            </a:r>
            <a:r>
              <a:rPr lang="vi-VN" sz="2000" smtClean="0">
                <a:latin typeface="Times New Roman" pitchFamily="18" charset="0"/>
                <a:cs typeface="Times New Roman" pitchFamily="18" charset="0"/>
              </a:rPr>
              <a:t>cửa</a:t>
            </a:r>
            <a:r>
              <a:rPr lang="en-US" sz="2000" smtClean="0">
                <a:latin typeface="Times New Roman" pitchFamily="18" charset="0"/>
                <a:cs typeface="Times New Roman" pitchFamily="18" charset="0"/>
              </a:rPr>
              <a:t>,</a:t>
            </a:r>
            <a:r>
              <a:rPr lang="vi-VN" sz="2000" smtClean="0">
                <a:latin typeface="Times New Roman" pitchFamily="18" charset="0"/>
                <a:cs typeface="Times New Roman" pitchFamily="18" charset="0"/>
              </a:rPr>
              <a:t> </a:t>
            </a:r>
            <a:r>
              <a:rPr lang="vi-VN" sz="2000">
                <a:latin typeface="Times New Roman" pitchFamily="18" charset="0"/>
                <a:cs typeface="Times New Roman" pitchFamily="18" charset="0"/>
              </a:rPr>
              <a:t>lối </a:t>
            </a:r>
            <a:r>
              <a:rPr lang="vi-VN" sz="2000" smtClean="0">
                <a:latin typeface="Times New Roman" pitchFamily="18" charset="0"/>
                <a:cs typeface="Times New Roman" pitchFamily="18" charset="0"/>
              </a:rPr>
              <a:t>sống</a:t>
            </a:r>
            <a:r>
              <a:rPr lang="en-US" sz="2000" smtClean="0">
                <a:latin typeface="Times New Roman" pitchFamily="18" charset="0"/>
                <a:cs typeface="Times New Roman" pitchFamily="18" charset="0"/>
              </a:rPr>
              <a:t>, hiểu biết </a:t>
            </a:r>
            <a:r>
              <a:rPr lang="vi-VN" sz="2000" smtClean="0">
                <a:latin typeface="Times New Roman" pitchFamily="18" charset="0"/>
                <a:cs typeface="Times New Roman" pitchFamily="18" charset="0"/>
              </a:rPr>
              <a:t>của </a:t>
            </a:r>
            <a:r>
              <a:rPr lang="vi-VN" sz="2000">
                <a:latin typeface="Times New Roman" pitchFamily="18" charset="0"/>
                <a:cs typeface="Times New Roman" pitchFamily="18" charset="0"/>
              </a:rPr>
              <a:t>Dế Choắt.</a:t>
            </a:r>
          </a:p>
          <a:p>
            <a:r>
              <a:rPr lang="vi-VN" sz="2000">
                <a:latin typeface="Times New Roman" pitchFamily="18" charset="0"/>
                <a:cs typeface="Times New Roman" pitchFamily="18" charset="0"/>
              </a:rPr>
              <a:t>- Từ chối lời đề nghị cần giúp đỡ của </a:t>
            </a:r>
            <a:r>
              <a:rPr lang="vi-VN" sz="2000" smtClean="0">
                <a:latin typeface="Times New Roman" pitchFamily="18" charset="0"/>
                <a:cs typeface="Times New Roman" pitchFamily="18" charset="0"/>
              </a:rPr>
              <a:t>Choắt</a:t>
            </a:r>
            <a:r>
              <a:rPr lang="en-US" sz="2000" smtClean="0">
                <a:latin typeface="Times New Roman" pitchFamily="18" charset="0"/>
                <a:cs typeface="Times New Roman" pitchFamily="18" charset="0"/>
              </a:rPr>
              <a:t>.</a:t>
            </a:r>
            <a:endParaRPr lang="vi-VN" sz="2000">
              <a:latin typeface="Times New Roman" pitchFamily="18" charset="0"/>
              <a:cs typeface="Times New Roman" pitchFamily="18" charset="0"/>
            </a:endParaRPr>
          </a:p>
          <a:p>
            <a:r>
              <a:rPr lang="vi-VN" sz="2000">
                <a:latin typeface="Times New Roman" pitchFamily="18" charset="0"/>
                <a:cs typeface="Times New Roman" pitchFamily="18" charset="0"/>
              </a:rPr>
              <a:t>=&gt; Khinh bỉ, coi thường Dế Choắt.</a:t>
            </a:r>
          </a:p>
        </p:txBody>
      </p:sp>
      <p:graphicFrame>
        <p:nvGraphicFramePr>
          <p:cNvPr id="4" name="Table 3"/>
          <p:cNvGraphicFramePr>
            <a:graphicFrameLocks noGrp="1"/>
          </p:cNvGraphicFramePr>
          <p:nvPr>
            <p:extLst>
              <p:ext uri="{D42A27DB-BD31-4B8C-83A1-F6EECF244321}">
                <p14:modId xmlns:p14="http://schemas.microsoft.com/office/powerpoint/2010/main" val="2346249877"/>
              </p:ext>
            </p:extLst>
          </p:nvPr>
        </p:nvGraphicFramePr>
        <p:xfrm>
          <a:off x="27709" y="2209800"/>
          <a:ext cx="9144000" cy="3596640"/>
        </p:xfrm>
        <a:graphic>
          <a:graphicData uri="http://schemas.openxmlformats.org/drawingml/2006/table">
            <a:tbl>
              <a:tblPr/>
              <a:tblGrid>
                <a:gridCol w="1373873"/>
                <a:gridCol w="2664727"/>
                <a:gridCol w="3084998"/>
                <a:gridCol w="2020402"/>
              </a:tblGrid>
              <a:tr h="180340">
                <a:tc>
                  <a:txBody>
                    <a:bodyPr/>
                    <a:lstStyle/>
                    <a:p>
                      <a:pPr algn="l">
                        <a:lnSpc>
                          <a:spcPct val="115000"/>
                        </a:lnSpc>
                        <a:spcAft>
                          <a:spcPts val="0"/>
                        </a:spcAft>
                      </a:pPr>
                      <a:r>
                        <a:rPr lang="en-US" sz="2000" b="1">
                          <a:solidFill>
                            <a:srgbClr val="FF0000"/>
                          </a:solidFill>
                          <a:effectLst/>
                          <a:latin typeface="Times New Roman" pitchFamily="18" charset="0"/>
                          <a:ea typeface="Calibri"/>
                          <a:cs typeface="Times New Roman" pitchFamily="18" charset="0"/>
                        </a:rPr>
                        <a:t>Dế Mèn</a:t>
                      </a:r>
                      <a:endParaRPr lang="en-US" sz="2000">
                        <a:solidFill>
                          <a:srgbClr val="FF0000"/>
                        </a:solidFill>
                        <a:effectLst/>
                        <a:latin typeface="Times New Roman" pitchFamily="18" charset="0"/>
                        <a:ea typeface="Calibri"/>
                        <a:cs typeface="Times New Roman"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a:solidFill>
                            <a:srgbClr val="FF0000"/>
                          </a:solidFill>
                          <a:effectLst/>
                          <a:latin typeface="Times New Roman" pitchFamily="18" charset="0"/>
                          <a:ea typeface="Calibri"/>
                          <a:cs typeface="Times New Roman" pitchFamily="18" charset="0"/>
                        </a:rPr>
                        <a:t>Trước khi </a:t>
                      </a:r>
                      <a:r>
                        <a:rPr lang="en-US" sz="2000" b="1" smtClean="0">
                          <a:solidFill>
                            <a:srgbClr val="FF0000"/>
                          </a:solidFill>
                          <a:effectLst/>
                          <a:latin typeface="Times New Roman" pitchFamily="18" charset="0"/>
                          <a:ea typeface="Calibri"/>
                          <a:cs typeface="Times New Roman" pitchFamily="18" charset="0"/>
                        </a:rPr>
                        <a:t>trêu </a:t>
                      </a:r>
                      <a:r>
                        <a:rPr lang="en-US" sz="2000" b="1">
                          <a:solidFill>
                            <a:srgbClr val="FF0000"/>
                          </a:solidFill>
                          <a:effectLst/>
                          <a:latin typeface="Times New Roman" pitchFamily="18" charset="0"/>
                          <a:ea typeface="Calibri"/>
                          <a:cs typeface="Times New Roman" pitchFamily="18" charset="0"/>
                        </a:rPr>
                        <a:t>chị Cốc</a:t>
                      </a:r>
                      <a:endParaRPr lang="en-US" sz="2000">
                        <a:solidFill>
                          <a:srgbClr val="FF0000"/>
                        </a:solidFill>
                        <a:effectLst/>
                        <a:latin typeface="Times New Roman" pitchFamily="18" charset="0"/>
                        <a:ea typeface="Calibri"/>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a:solidFill>
                            <a:srgbClr val="FF0000"/>
                          </a:solidFill>
                          <a:effectLst/>
                          <a:latin typeface="Times New Roman" pitchFamily="18" charset="0"/>
                          <a:ea typeface="Calibri"/>
                          <a:cs typeface="Times New Roman" pitchFamily="18" charset="0"/>
                        </a:rPr>
                        <a:t>Sau khi </a:t>
                      </a:r>
                      <a:r>
                        <a:rPr lang="en-US" sz="2000" b="1" smtClean="0">
                          <a:solidFill>
                            <a:srgbClr val="FF0000"/>
                          </a:solidFill>
                          <a:effectLst/>
                          <a:latin typeface="Times New Roman" pitchFamily="18" charset="0"/>
                          <a:ea typeface="Calibri"/>
                          <a:cs typeface="Times New Roman" pitchFamily="18" charset="0"/>
                        </a:rPr>
                        <a:t>trêu </a:t>
                      </a:r>
                      <a:r>
                        <a:rPr lang="en-US" sz="2000" b="1">
                          <a:solidFill>
                            <a:srgbClr val="FF0000"/>
                          </a:solidFill>
                          <a:effectLst/>
                          <a:latin typeface="Times New Roman" pitchFamily="18" charset="0"/>
                          <a:ea typeface="Calibri"/>
                          <a:cs typeface="Times New Roman" pitchFamily="18" charset="0"/>
                        </a:rPr>
                        <a:t>chị Cốc</a:t>
                      </a:r>
                      <a:endParaRPr lang="en-US" sz="2000">
                        <a:solidFill>
                          <a:srgbClr val="FF0000"/>
                        </a:solidFill>
                        <a:effectLst/>
                        <a:latin typeface="Times New Roman" pitchFamily="18" charset="0"/>
                        <a:ea typeface="Calibri"/>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smtClean="0">
                          <a:solidFill>
                            <a:srgbClr val="FF0000"/>
                          </a:solidFill>
                          <a:effectLst/>
                          <a:latin typeface="Times New Roman" pitchFamily="18" charset="0"/>
                          <a:ea typeface="Calibri"/>
                          <a:cs typeface="Times New Roman" pitchFamily="18" charset="0"/>
                        </a:rPr>
                        <a:t>Hậu</a:t>
                      </a:r>
                      <a:r>
                        <a:rPr lang="en-US" sz="2000" b="0" baseline="0" smtClean="0">
                          <a:solidFill>
                            <a:srgbClr val="FF0000"/>
                          </a:solidFill>
                          <a:effectLst/>
                          <a:latin typeface="Times New Roman" pitchFamily="18" charset="0"/>
                          <a:ea typeface="Calibri"/>
                          <a:cs typeface="Times New Roman" pitchFamily="18" charset="0"/>
                        </a:rPr>
                        <a:t> </a:t>
                      </a:r>
                      <a:r>
                        <a:rPr lang="en-US" sz="2000" b="1" smtClean="0">
                          <a:solidFill>
                            <a:srgbClr val="FF0000"/>
                          </a:solidFill>
                          <a:effectLst/>
                          <a:latin typeface="Times New Roman" pitchFamily="18" charset="0"/>
                          <a:ea typeface="Calibri"/>
                          <a:cs typeface="Times New Roman" pitchFamily="18" charset="0"/>
                        </a:rPr>
                        <a:t>quả</a:t>
                      </a:r>
                      <a:endParaRPr lang="en-US" sz="2000">
                        <a:solidFill>
                          <a:srgbClr val="FF0000"/>
                        </a:solidFill>
                        <a:effectLst/>
                        <a:latin typeface="Times New Roman" pitchFamily="18" charset="0"/>
                        <a:ea typeface="Calibri"/>
                        <a:cs typeface="Times New Roman"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9255">
                <a:tc>
                  <a:txBody>
                    <a:bodyPr/>
                    <a:lstStyle/>
                    <a:p>
                      <a:pPr algn="just">
                        <a:lnSpc>
                          <a:spcPct val="115000"/>
                        </a:lnSpc>
                        <a:spcAft>
                          <a:spcPts val="0"/>
                        </a:spcAft>
                      </a:pPr>
                      <a:r>
                        <a:rPr lang="en-US" sz="2000">
                          <a:effectLst/>
                          <a:latin typeface="Times New Roman" pitchFamily="18" charset="0"/>
                          <a:ea typeface="Calibri"/>
                          <a:cs typeface="Times New Roman" pitchFamily="18" charset="0"/>
                        </a:rPr>
                        <a:t> </a:t>
                      </a:r>
                    </a:p>
                    <a:p>
                      <a:pPr algn="just">
                        <a:lnSpc>
                          <a:spcPct val="115000"/>
                        </a:lnSpc>
                        <a:spcAft>
                          <a:spcPts val="0"/>
                        </a:spcAft>
                      </a:pPr>
                      <a:r>
                        <a:rPr lang="en-US" sz="2000">
                          <a:effectLst/>
                          <a:latin typeface="Times New Roman" pitchFamily="18" charset="0"/>
                          <a:ea typeface="Calibri"/>
                          <a:cs typeface="Times New Roman" pitchFamily="18" charset="0"/>
                        </a:rPr>
                        <a:t> </a:t>
                      </a:r>
                    </a:p>
                    <a:p>
                      <a:pPr algn="just">
                        <a:lnSpc>
                          <a:spcPct val="115000"/>
                        </a:lnSpc>
                        <a:spcAft>
                          <a:spcPts val="0"/>
                        </a:spcAft>
                      </a:pPr>
                      <a:r>
                        <a:rPr lang="en-US" sz="2000">
                          <a:effectLst/>
                          <a:latin typeface="Times New Roman" pitchFamily="18" charset="0"/>
                          <a:ea typeface="Calibri"/>
                          <a:cs typeface="Times New Roman" pitchFamily="18" charset="0"/>
                        </a:rPr>
                        <a:t>Hành động</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000" smtClean="0">
                          <a:effectLst/>
                          <a:latin typeface="Times New Roman" pitchFamily="18" charset="0"/>
                          <a:ea typeface="Calibri"/>
                          <a:cs typeface="Times New Roman" pitchFamily="18" charset="0"/>
                        </a:rPr>
                        <a:t>- Mắng</a:t>
                      </a:r>
                      <a:r>
                        <a:rPr lang="en-US" sz="2000">
                          <a:effectLst/>
                          <a:latin typeface="Times New Roman" pitchFamily="18" charset="0"/>
                          <a:ea typeface="Calibri"/>
                          <a:cs typeface="Times New Roman" pitchFamily="18" charset="0"/>
                        </a:rPr>
                        <a:t>, coi thường, bắt </a:t>
                      </a:r>
                      <a:r>
                        <a:rPr lang="en-US" sz="2000" smtClean="0">
                          <a:effectLst/>
                          <a:latin typeface="Times New Roman" pitchFamily="18" charset="0"/>
                          <a:ea typeface="Calibri"/>
                          <a:cs typeface="Times New Roman" pitchFamily="18" charset="0"/>
                        </a:rPr>
                        <a:t> </a:t>
                      </a:r>
                    </a:p>
                    <a:p>
                      <a:pPr algn="just">
                        <a:lnSpc>
                          <a:spcPct val="115000"/>
                        </a:lnSpc>
                        <a:spcAft>
                          <a:spcPts val="0"/>
                        </a:spcAft>
                      </a:pPr>
                      <a:r>
                        <a:rPr lang="en-US" sz="2000" smtClean="0">
                          <a:effectLst/>
                          <a:latin typeface="Times New Roman" pitchFamily="18" charset="0"/>
                          <a:ea typeface="Calibri"/>
                          <a:cs typeface="Times New Roman" pitchFamily="18" charset="0"/>
                        </a:rPr>
                        <a:t>  nạt </a:t>
                      </a:r>
                      <a:r>
                        <a:rPr lang="en-US" sz="2000">
                          <a:effectLst/>
                          <a:latin typeface="Times New Roman" pitchFamily="18" charset="0"/>
                          <a:ea typeface="Calibri"/>
                          <a:cs typeface="Times New Roman" pitchFamily="18" charset="0"/>
                        </a:rPr>
                        <a:t>Choắt.</a:t>
                      </a:r>
                    </a:p>
                    <a:p>
                      <a:pPr marL="0" indent="0" algn="l">
                        <a:lnSpc>
                          <a:spcPct val="115000"/>
                        </a:lnSpc>
                        <a:spcAft>
                          <a:spcPts val="0"/>
                        </a:spcAft>
                        <a:buFontTx/>
                        <a:buNone/>
                      </a:pPr>
                      <a:r>
                        <a:rPr lang="en-US" sz="2000" smtClean="0">
                          <a:effectLst/>
                          <a:latin typeface="Times New Roman" pitchFamily="18" charset="0"/>
                          <a:ea typeface="Calibri"/>
                          <a:cs typeface="Times New Roman" pitchFamily="18" charset="0"/>
                        </a:rPr>
                        <a:t>- Cất </a:t>
                      </a:r>
                      <a:r>
                        <a:rPr lang="en-US" sz="2000">
                          <a:effectLst/>
                          <a:latin typeface="Times New Roman" pitchFamily="18" charset="0"/>
                          <a:ea typeface="Calibri"/>
                          <a:cs typeface="Times New Roman" pitchFamily="18" charset="0"/>
                        </a:rPr>
                        <a:t>giọng véo von </a:t>
                      </a:r>
                      <a:r>
                        <a:rPr lang="en-US" sz="2000" smtClean="0">
                          <a:effectLst/>
                          <a:latin typeface="Times New Roman" pitchFamily="18" charset="0"/>
                          <a:ea typeface="Calibri"/>
                          <a:cs typeface="Times New Roman" pitchFamily="18" charset="0"/>
                        </a:rPr>
                        <a:t>trêu         </a:t>
                      </a:r>
                    </a:p>
                    <a:p>
                      <a:pPr marL="0" indent="0" algn="l">
                        <a:lnSpc>
                          <a:spcPct val="115000"/>
                        </a:lnSpc>
                        <a:spcAft>
                          <a:spcPts val="0"/>
                        </a:spcAft>
                        <a:buFontTx/>
                        <a:buNone/>
                      </a:pPr>
                      <a:r>
                        <a:rPr lang="en-US" sz="2000" smtClean="0">
                          <a:effectLst/>
                          <a:latin typeface="Times New Roman" pitchFamily="18" charset="0"/>
                          <a:ea typeface="Calibri"/>
                          <a:cs typeface="Times New Roman" pitchFamily="18" charset="0"/>
                        </a:rPr>
                        <a:t>  chị</a:t>
                      </a:r>
                      <a:r>
                        <a:rPr lang="en-US" sz="2000" baseline="0" smtClean="0">
                          <a:effectLst/>
                          <a:latin typeface="Times New Roman" pitchFamily="18" charset="0"/>
                          <a:ea typeface="Calibri"/>
                          <a:cs typeface="Times New Roman" pitchFamily="18" charset="0"/>
                        </a:rPr>
                        <a:t> Cốc.</a:t>
                      </a:r>
                      <a:endParaRPr lang="en-US" sz="2000" smtClean="0">
                        <a:effectLst/>
                        <a:latin typeface="Times New Roman" pitchFamily="18" charset="0"/>
                        <a:ea typeface="Calibri"/>
                        <a:cs typeface="Times New Roman" pitchFamily="18" charset="0"/>
                      </a:endParaRPr>
                    </a:p>
                    <a:p>
                      <a:pPr marL="0" indent="0" algn="l">
                        <a:lnSpc>
                          <a:spcPct val="115000"/>
                        </a:lnSpc>
                        <a:spcAft>
                          <a:spcPts val="0"/>
                        </a:spcAft>
                        <a:buFontTx/>
                        <a:buNone/>
                      </a:pPr>
                      <a:endParaRPr lang="en-US" sz="2000">
                        <a:effectLst/>
                        <a:latin typeface="Times New Roman" pitchFamily="18" charset="0"/>
                        <a:ea typeface="Calibri"/>
                        <a:cs typeface="Times New Roman" pitchFamily="18" charset="0"/>
                      </a:endParaRPr>
                    </a:p>
                    <a:p>
                      <a:pPr algn="l">
                        <a:lnSpc>
                          <a:spcPct val="115000"/>
                        </a:lnSpc>
                        <a:spcAft>
                          <a:spcPts val="0"/>
                        </a:spcAft>
                      </a:pPr>
                      <a:r>
                        <a:rPr lang="en-US" sz="2000">
                          <a:effectLst/>
                          <a:latin typeface="Times New Roman" pitchFamily="18" charset="0"/>
                          <a:ea typeface="Calibri"/>
                          <a:cs typeface="Times New Roman" pitchFamily="18" charset="0"/>
                        </a:rPr>
                        <a:t> </a:t>
                      </a:r>
                    </a:p>
                    <a:p>
                      <a:pPr algn="l">
                        <a:lnSpc>
                          <a:spcPct val="115000"/>
                        </a:lnSpc>
                        <a:spcAft>
                          <a:spcPts val="0"/>
                        </a:spcAft>
                      </a:pPr>
                      <a:endParaRPr lang="en-US" sz="2000">
                        <a:effectLst/>
                        <a:latin typeface="Times New Roman" pitchFamily="18" charset="0"/>
                        <a:ea typeface="Calibri"/>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2000">
                          <a:effectLst/>
                          <a:latin typeface="Times New Roman" pitchFamily="18" charset="0"/>
                          <a:ea typeface="Calibri"/>
                          <a:cs typeface="Times New Roman" pitchFamily="18" charset="0"/>
                        </a:rPr>
                        <a:t>- Chui tọt vào hang.</a:t>
                      </a:r>
                    </a:p>
                    <a:p>
                      <a:pPr marL="0" indent="0" algn="l">
                        <a:lnSpc>
                          <a:spcPct val="115000"/>
                        </a:lnSpc>
                        <a:spcAft>
                          <a:spcPts val="0"/>
                        </a:spcAft>
                        <a:buFontTx/>
                        <a:buNone/>
                      </a:pPr>
                      <a:r>
                        <a:rPr lang="en-US" sz="2000" smtClean="0">
                          <a:effectLst/>
                          <a:latin typeface="Times New Roman" pitchFamily="18" charset="0"/>
                          <a:ea typeface="Calibri"/>
                          <a:cs typeface="Times New Roman" pitchFamily="18" charset="0"/>
                        </a:rPr>
                        <a:t>- Núp </a:t>
                      </a:r>
                      <a:r>
                        <a:rPr lang="en-US" sz="2000">
                          <a:effectLst/>
                          <a:latin typeface="Times New Roman" pitchFamily="18" charset="0"/>
                          <a:ea typeface="Calibri"/>
                          <a:cs typeface="Times New Roman" pitchFamily="18" charset="0"/>
                        </a:rPr>
                        <a:t>tận đáy hang, nằm in </a:t>
                      </a:r>
                      <a:endParaRPr lang="en-US" sz="2000" smtClean="0">
                        <a:effectLst/>
                        <a:latin typeface="Times New Roman" pitchFamily="18" charset="0"/>
                        <a:ea typeface="Calibri"/>
                        <a:cs typeface="Times New Roman" pitchFamily="18" charset="0"/>
                      </a:endParaRPr>
                    </a:p>
                    <a:p>
                      <a:pPr marL="0" indent="0" algn="l">
                        <a:lnSpc>
                          <a:spcPct val="115000"/>
                        </a:lnSpc>
                        <a:spcAft>
                          <a:spcPts val="0"/>
                        </a:spcAft>
                        <a:buFontTx/>
                        <a:buNone/>
                      </a:pPr>
                      <a:r>
                        <a:rPr lang="en-US" sz="2000" smtClean="0">
                          <a:effectLst/>
                          <a:latin typeface="Times New Roman" pitchFamily="18" charset="0"/>
                          <a:ea typeface="Calibri"/>
                          <a:cs typeface="Times New Roman" pitchFamily="18" charset="0"/>
                        </a:rPr>
                        <a:t>    thít</a:t>
                      </a:r>
                      <a:r>
                        <a:rPr lang="en-US" sz="2000">
                          <a:effectLst/>
                          <a:latin typeface="Times New Roman" pitchFamily="18" charset="0"/>
                          <a:ea typeface="Calibri"/>
                          <a:cs typeface="Times New Roman" pitchFamily="18" charset="0"/>
                        </a:rPr>
                        <a:t>.</a:t>
                      </a:r>
                    </a:p>
                    <a:p>
                      <a:pPr algn="l">
                        <a:lnSpc>
                          <a:spcPct val="115000"/>
                        </a:lnSpc>
                        <a:spcAft>
                          <a:spcPts val="0"/>
                        </a:spcAft>
                      </a:pPr>
                      <a:r>
                        <a:rPr lang="en-US" sz="2000">
                          <a:effectLst/>
                          <a:latin typeface="Times New Roman" pitchFamily="18" charset="0"/>
                          <a:ea typeface="Calibri"/>
                          <a:cs typeface="Times New Roman" pitchFamily="18" charset="0"/>
                        </a:rPr>
                        <a:t>- Mon men bò lên.</a:t>
                      </a:r>
                    </a:p>
                    <a:p>
                      <a:pPr algn="l">
                        <a:lnSpc>
                          <a:spcPct val="115000"/>
                        </a:lnSpc>
                        <a:spcAft>
                          <a:spcPts val="0"/>
                        </a:spcAft>
                      </a:pPr>
                      <a:r>
                        <a:rPr lang="en-US" sz="2000">
                          <a:effectLst/>
                          <a:latin typeface="Times New Roman" pitchFamily="18" charset="0"/>
                          <a:ea typeface="Calibri"/>
                          <a:cs typeface="Times New Roman" pitchFamily="18" charset="0"/>
                        </a:rPr>
                        <a:t>- Chôn Dế Choắt.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2000">
                          <a:effectLst/>
                          <a:latin typeface="Times New Roman" pitchFamily="18" charset="0"/>
                          <a:ea typeface="Calibri"/>
                          <a:cs typeface="Times New Roman" pitchFamily="18" charset="0"/>
                        </a:rPr>
                        <a:t>Dế Choắt bị chị Cốc mổ cho đến </a:t>
                      </a:r>
                      <a:r>
                        <a:rPr lang="en-US" sz="2000" smtClean="0">
                          <a:effectLst/>
                          <a:latin typeface="Times New Roman" pitchFamily="18" charset="0"/>
                          <a:ea typeface="Calibri"/>
                          <a:cs typeface="Times New Roman" pitchFamily="18" charset="0"/>
                        </a:rPr>
                        <a:t>chết.</a:t>
                      </a:r>
                      <a:endParaRPr lang="en-US" sz="2000">
                        <a:effectLst/>
                        <a:latin typeface="Times New Roman" pitchFamily="18" charset="0"/>
                        <a:ea typeface="Calibri"/>
                        <a:cs typeface="Times New Roman"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6555">
                <a:tc>
                  <a:txBody>
                    <a:bodyPr/>
                    <a:lstStyle/>
                    <a:p>
                      <a:pPr algn="just">
                        <a:lnSpc>
                          <a:spcPct val="115000"/>
                        </a:lnSpc>
                        <a:spcAft>
                          <a:spcPts val="0"/>
                        </a:spcAft>
                      </a:pPr>
                      <a:r>
                        <a:rPr lang="en-US" sz="2000">
                          <a:effectLst/>
                          <a:latin typeface="Times New Roman" pitchFamily="18" charset="0"/>
                          <a:ea typeface="Calibri"/>
                          <a:cs typeface="Times New Roman" pitchFamily="18" charset="0"/>
                        </a:rPr>
                        <a:t>Thái độ</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2000" smtClean="0">
                          <a:effectLst/>
                          <a:latin typeface="Times New Roman" pitchFamily="18" charset="0"/>
                          <a:ea typeface="Calibri"/>
                          <a:cs typeface="Times New Roman" pitchFamily="18" charset="0"/>
                        </a:rPr>
                        <a:t> Hung </a:t>
                      </a:r>
                      <a:r>
                        <a:rPr lang="en-US" sz="2000">
                          <a:effectLst/>
                          <a:latin typeface="Times New Roman" pitchFamily="18" charset="0"/>
                          <a:ea typeface="Calibri"/>
                          <a:cs typeface="Times New Roman" pitchFamily="18" charset="0"/>
                        </a:rPr>
                        <a:t>hăng, ngạo mạn, </a:t>
                      </a:r>
                      <a:r>
                        <a:rPr lang="en-US" sz="2000" smtClean="0">
                          <a:effectLst/>
                          <a:latin typeface="Times New Roman" pitchFamily="18" charset="0"/>
                          <a:ea typeface="Calibri"/>
                          <a:cs typeface="Times New Roman" pitchFamily="18" charset="0"/>
                        </a:rPr>
                        <a:t>  </a:t>
                      </a:r>
                    </a:p>
                    <a:p>
                      <a:pPr algn="l">
                        <a:lnSpc>
                          <a:spcPct val="115000"/>
                        </a:lnSpc>
                        <a:spcAft>
                          <a:spcPts val="0"/>
                        </a:spcAft>
                      </a:pPr>
                      <a:r>
                        <a:rPr lang="en-US" sz="2000" smtClean="0">
                          <a:effectLst/>
                          <a:latin typeface="Times New Roman" pitchFamily="18" charset="0"/>
                          <a:ea typeface="Calibri"/>
                          <a:cs typeface="Times New Roman" pitchFamily="18" charset="0"/>
                        </a:rPr>
                        <a:t> xấc </a:t>
                      </a:r>
                      <a:r>
                        <a:rPr lang="en-US" sz="2000">
                          <a:effectLst/>
                          <a:latin typeface="Times New Roman" pitchFamily="18" charset="0"/>
                          <a:ea typeface="Calibri"/>
                          <a:cs typeface="Times New Roman" pitchFamily="18" charset="0"/>
                        </a:rPr>
                        <a:t>xược.</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000" smtClean="0">
                          <a:effectLst/>
                          <a:latin typeface="Times New Roman" pitchFamily="18" charset="0"/>
                          <a:ea typeface="Calibri"/>
                          <a:cs typeface="Times New Roman" pitchFamily="18" charset="0"/>
                        </a:rPr>
                        <a:t> Sợ </a:t>
                      </a:r>
                      <a:r>
                        <a:rPr lang="en-US" sz="2000">
                          <a:effectLst/>
                          <a:latin typeface="Times New Roman" pitchFamily="18" charset="0"/>
                          <a:ea typeface="Calibri"/>
                          <a:cs typeface="Times New Roman" pitchFamily="18" charset="0"/>
                        </a:rPr>
                        <a:t>hãi, hèn nhát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000" smtClean="0">
                          <a:effectLst/>
                          <a:latin typeface="Times New Roman" pitchFamily="18" charset="0"/>
                          <a:ea typeface="Calibri"/>
                          <a:cs typeface="Times New Roman" pitchFamily="18" charset="0"/>
                        </a:rPr>
                        <a:t> Hối </a:t>
                      </a:r>
                      <a:r>
                        <a:rPr lang="en-US" sz="2000">
                          <a:effectLst/>
                          <a:latin typeface="Times New Roman" pitchFamily="18" charset="0"/>
                          <a:ea typeface="Calibri"/>
                          <a:cs typeface="Times New Roman" pitchFamily="18" charset="0"/>
                        </a:rPr>
                        <a:t>hận</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0" y="1595230"/>
            <a:ext cx="574777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70C0"/>
                </a:solidFill>
                <a:effectLst/>
                <a:latin typeface="Times New Roman" pitchFamily="18" charset="0"/>
                <a:ea typeface="Calibri" pitchFamily="34" charset="0"/>
                <a:cs typeface="Times New Roman" pitchFamily="18" charset="0"/>
              </a:rPr>
              <a:t>c. Bài học đường đời đầu tiên của Dế Mèn.</a:t>
            </a:r>
            <a:endParaRPr kumimoji="0" lang="en-US" sz="2400" b="0" i="0" u="none" strike="noStrike" cap="none" normalizeH="0" baseline="0" smtClean="0">
              <a:ln>
                <a:noFill/>
              </a:ln>
              <a:solidFill>
                <a:srgbClr val="0070C0"/>
              </a:solidFill>
              <a:effectLst/>
              <a:latin typeface="Times New Roman" pitchFamily="18" charset="0"/>
              <a:cs typeface="Times New Roman"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736891864"/>
              </p:ext>
            </p:extLst>
          </p:nvPr>
        </p:nvGraphicFramePr>
        <p:xfrm>
          <a:off x="0" y="5867400"/>
          <a:ext cx="9144000" cy="792480"/>
        </p:xfrm>
        <a:graphic>
          <a:graphicData uri="http://schemas.openxmlformats.org/drawingml/2006/table">
            <a:tbl>
              <a:tblPr>
                <a:tableStyleId>{5C22544A-7EE6-4342-B048-85BDC9FD1C3A}</a:tableStyleId>
              </a:tblPr>
              <a:tblGrid>
                <a:gridCol w="1373875"/>
                <a:gridCol w="7770125"/>
              </a:tblGrid>
              <a:tr h="0">
                <a:tc>
                  <a:txBody>
                    <a:bodyPr/>
                    <a:lstStyle/>
                    <a:p>
                      <a:pPr algn="just">
                        <a:lnSpc>
                          <a:spcPct val="115000"/>
                        </a:lnSpc>
                        <a:spcAft>
                          <a:spcPts val="0"/>
                        </a:spcAft>
                      </a:pPr>
                      <a:r>
                        <a:rPr lang="en-US" sz="2000">
                          <a:effectLst/>
                          <a:latin typeface="Times New Roman" pitchFamily="18" charset="0"/>
                          <a:cs typeface="Times New Roman" pitchFamily="18" charset="0"/>
                        </a:rPr>
                        <a:t> </a:t>
                      </a:r>
                    </a:p>
                    <a:p>
                      <a:pPr algn="just">
                        <a:lnSpc>
                          <a:spcPct val="115000"/>
                        </a:lnSpc>
                        <a:spcAft>
                          <a:spcPts val="0"/>
                        </a:spcAft>
                      </a:pPr>
                      <a:r>
                        <a:rPr lang="en-US" sz="2000" b="1">
                          <a:solidFill>
                            <a:srgbClr val="FF0000"/>
                          </a:solidFill>
                          <a:effectLst/>
                          <a:latin typeface="Times New Roman" pitchFamily="18" charset="0"/>
                          <a:cs typeface="Times New Roman" pitchFamily="18" charset="0"/>
                        </a:rPr>
                        <a:t>Bài học </a:t>
                      </a:r>
                      <a:endParaRPr lang="en-US" sz="2000" b="1">
                        <a:solidFill>
                          <a:srgbClr val="FF0000"/>
                        </a:solidFill>
                        <a:effectLst/>
                        <a:latin typeface="Times New Roman" pitchFamily="18" charset="0"/>
                        <a:ea typeface="Calibri"/>
                        <a:cs typeface="Times New Roman" pitchFamily="18" charset="0"/>
                      </a:endParaRPr>
                    </a:p>
                  </a:txBody>
                  <a:tcPr/>
                </a:tc>
                <a:tc>
                  <a:txBody>
                    <a:bodyPr/>
                    <a:lstStyle/>
                    <a:p>
                      <a:pPr algn="just">
                        <a:lnSpc>
                          <a:spcPct val="115000"/>
                        </a:lnSpc>
                        <a:spcAft>
                          <a:spcPts val="0"/>
                        </a:spcAft>
                      </a:pPr>
                      <a:r>
                        <a:rPr lang="en-US" sz="2000">
                          <a:effectLst/>
                          <a:latin typeface="Times New Roman" pitchFamily="18" charset="0"/>
                          <a:cs typeface="Times New Roman" pitchFamily="18" charset="0"/>
                        </a:rPr>
                        <a:t>- Không nên kiêu căng, coi thường người khác.</a:t>
                      </a:r>
                    </a:p>
                    <a:p>
                      <a:pPr algn="just">
                        <a:lnSpc>
                          <a:spcPct val="115000"/>
                        </a:lnSpc>
                        <a:spcAft>
                          <a:spcPts val="0"/>
                        </a:spcAft>
                      </a:pPr>
                      <a:r>
                        <a:rPr lang="en-US" sz="2000">
                          <a:effectLst/>
                          <a:latin typeface="Times New Roman" pitchFamily="18" charset="0"/>
                          <a:cs typeface="Times New Roman" pitchFamily="18" charset="0"/>
                        </a:rPr>
                        <a:t>- Không nên xốc nổi để rồi hành động điên rồ.</a:t>
                      </a:r>
                      <a:endParaRPr lang="en-US" sz="2000">
                        <a:effectLst/>
                        <a:latin typeface="Times New Roman" pitchFamily="18" charset="0"/>
                        <a:ea typeface="Calibri"/>
                        <a:cs typeface="Times New Roman" pitchFamily="18" charset="0"/>
                      </a:endParaRPr>
                    </a:p>
                  </a:txBody>
                  <a:tcPr marL="0" marR="0" marT="0" marB="0"/>
                </a:tc>
              </a:tr>
            </a:tbl>
          </a:graphicData>
        </a:graphic>
      </p:graphicFrame>
    </p:spTree>
    <p:extLst>
      <p:ext uri="{BB962C8B-B14F-4D97-AF65-F5344CB8AC3E}">
        <p14:creationId xmlns:p14="http://schemas.microsoft.com/office/powerpoint/2010/main" val="1047202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in)">
                                      <p:cBhvr>
                                        <p:cTn id="12" dur="2000"/>
                                        <p:tgtEl>
                                          <p:spTgt spid="2">
                                            <p:txEl>
                                              <p:pRg st="1" end="1"/>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circle(in)">
                                      <p:cBhvr>
                                        <p:cTn id="15" dur="20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1000"/>
                                        <p:tgtEl>
                                          <p:spTgt spid="2">
                                            <p:txEl>
                                              <p:pRg st="3" end="3"/>
                                            </p:txEl>
                                          </p:spTgt>
                                        </p:tgtEl>
                                      </p:cBhvr>
                                    </p:animEffect>
                                    <p:anim calcmode="lin" valueType="num">
                                      <p:cBhvr>
                                        <p:cTn id="21"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heel(1)">
                                      <p:cBhvr>
                                        <p:cTn id="27" dur="20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3" name="TextBox 2"/>
          <p:cNvSpPr txBox="1"/>
          <p:nvPr/>
        </p:nvSpPr>
        <p:spPr>
          <a:xfrm>
            <a:off x="1142999" y="611042"/>
            <a:ext cx="5984875" cy="923330"/>
          </a:xfrm>
          <a:prstGeom prst="rect">
            <a:avLst/>
          </a:prstGeom>
          <a:noFill/>
        </p:spPr>
        <p:txBody>
          <a:bodyPr wrap="square" rtlCol="0">
            <a:spAutoFit/>
          </a:bodyPr>
          <a:lstStyle/>
          <a:p>
            <a:pPr algn="ctr"/>
            <a:r>
              <a:rPr lang="en-US" sz="5400" b="1" smtClean="0">
                <a:solidFill>
                  <a:srgbClr val="0070C0"/>
                </a:solidFill>
                <a:latin typeface="Times New Roman" pitchFamily="18" charset="0"/>
                <a:cs typeface="Times New Roman" pitchFamily="18" charset="0"/>
              </a:rPr>
              <a:t>LUYỆN TẬP</a:t>
            </a:r>
            <a:endParaRPr lang="en-US" sz="5400" b="1">
              <a:solidFill>
                <a:srgbClr val="0070C0"/>
              </a:solidFill>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646218"/>
            <a:ext cx="4114800" cy="402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819400"/>
            <a:ext cx="2978150" cy="374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08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0" y="-228600"/>
            <a:ext cx="9144000" cy="7294305"/>
          </a:xfrm>
          <a:prstGeom prst="rect">
            <a:avLst/>
          </a:prstGeom>
        </p:spPr>
        <p:txBody>
          <a:bodyPr wrap="square">
            <a:spAutoFit/>
          </a:bodyPr>
          <a:lstStyle/>
          <a:p>
            <a:endParaRPr lang="vi-VN">
              <a:solidFill>
                <a:prstClr val="black"/>
              </a:solidFill>
            </a:endParaRPr>
          </a:p>
          <a:p>
            <a:r>
              <a:rPr lang="vi-VN" b="1">
                <a:solidFill>
                  <a:srgbClr val="FF0000"/>
                </a:solidFill>
                <a:latin typeface="Times New Roman" pitchFamily="18" charset="0"/>
                <a:cs typeface="Times New Roman" pitchFamily="18" charset="0"/>
              </a:rPr>
              <a:t>PHIẾU HỌC TẬP SỐ </a:t>
            </a:r>
            <a:r>
              <a:rPr lang="en-US" b="1" smtClean="0">
                <a:solidFill>
                  <a:srgbClr val="FF0000"/>
                </a:solidFill>
                <a:latin typeface="Times New Roman" pitchFamily="18" charset="0"/>
                <a:cs typeface="Times New Roman" pitchFamily="18" charset="0"/>
              </a:rPr>
              <a:t>1:</a:t>
            </a:r>
            <a:endParaRPr lang="vi-VN" b="1">
              <a:solidFill>
                <a:srgbClr val="FF0000"/>
              </a:solidFill>
              <a:latin typeface="Times New Roman" pitchFamily="18" charset="0"/>
              <a:cs typeface="Times New Roman" pitchFamily="18" charset="0"/>
            </a:endParaRPr>
          </a:p>
          <a:p>
            <a:r>
              <a:rPr lang="vi-VN" b="1">
                <a:solidFill>
                  <a:prstClr val="black"/>
                </a:solidFill>
                <a:latin typeface="Times New Roman" pitchFamily="18" charset="0"/>
                <a:cs typeface="Times New Roman" pitchFamily="18" charset="0"/>
              </a:rPr>
              <a:t>Đọc đoạn trích sau và trả lời câu hỏi:</a:t>
            </a:r>
          </a:p>
          <a:p>
            <a:pPr algn="just"/>
            <a:r>
              <a:rPr lang="en-US" smtClean="0">
                <a:solidFill>
                  <a:prstClr val="black"/>
                </a:solidFill>
                <a:latin typeface="Times New Roman" pitchFamily="18" charset="0"/>
                <a:cs typeface="Times New Roman" pitchFamily="18" charset="0"/>
              </a:rPr>
              <a:t>    </a:t>
            </a:r>
            <a:r>
              <a:rPr lang="vi-VN" smtClean="0">
                <a:solidFill>
                  <a:prstClr val="black"/>
                </a:solidFill>
                <a:latin typeface="Times New Roman" pitchFamily="18" charset="0"/>
                <a:cs typeface="Times New Roman" pitchFamily="18" charset="0"/>
              </a:rPr>
              <a:t>“</a:t>
            </a:r>
            <a:r>
              <a:rPr lang="vi-VN">
                <a:solidFill>
                  <a:prstClr val="black"/>
                </a:solidFill>
                <a:latin typeface="Times New Roman" pitchFamily="18" charset="0"/>
                <a:cs typeface="Times New Roman" pitchFamily="18" charset="0"/>
              </a:rPr>
              <a:t>Bởi tôi ăn uống điều độ và làm việc có chừng mực nên tôi chóng lớn lắm. Chẳng bao lâu, tôi đã trở thành một chàng dế thanh niên cường tráng. Đôi càng tôi mẫm bóng. Những cái vuốt ở chân, ở khoeo cứ cứng dần và nhọn hoắt. Thỉnh thoảng, muốn thử sự lợi hại của những chiếc vuốt, tôi co cẳng lên, đạp phanh phách vào các ngọn cỏ. Những ngọn cỏ gãy rạp, y như có nhát dao vừa lia qua. Đôi cánh tôi, trước kia ngắn hủn hoẳn, bây giờ thành cái áo dài kín xuống tận đuôi. Mỗi khi tôi vũ lên, đã nghe tiếng phành phạch giòn giã. Lúc tôi đi bách bộ thì cả người tôi rung rinh một màu nâu bóng mỡ và rất ưa nhìn. Đầu tôi to ra và nổi từng tảng, rất bướng. Hai cái răng đen nhánh lúc nào cũngnhai ngoàm ngoạp như hai lưỡi liềm máy làm việc. Tôi lấy làm hãnh diện với bà con về cặp râu ấy lắm. Cứ chốc chốc tôi lại trịnh trọng và khoan thai đưa cả hai chân lên vuốt râu.”</a:t>
            </a:r>
          </a:p>
          <a:p>
            <a:r>
              <a:rPr lang="vi-VN">
                <a:solidFill>
                  <a:prstClr val="black"/>
                </a:solidFill>
                <a:latin typeface="Times New Roman" pitchFamily="18" charset="0"/>
                <a:cs typeface="Times New Roman" pitchFamily="18" charset="0"/>
              </a:rPr>
              <a:t>                     </a:t>
            </a:r>
            <a:r>
              <a:rPr lang="en-US" smtClean="0">
                <a:solidFill>
                  <a:prstClr val="black"/>
                </a:solidFill>
                <a:latin typeface="Times New Roman" pitchFamily="18" charset="0"/>
                <a:cs typeface="Times New Roman" pitchFamily="18" charset="0"/>
              </a:rPr>
              <a:t>                    </a:t>
            </a:r>
            <a:r>
              <a:rPr lang="vi-VN" smtClean="0">
                <a:solidFill>
                  <a:prstClr val="black"/>
                </a:solidFill>
                <a:latin typeface="Times New Roman" pitchFamily="18" charset="0"/>
                <a:cs typeface="Times New Roman" pitchFamily="18" charset="0"/>
              </a:rPr>
              <a:t> </a:t>
            </a:r>
            <a:r>
              <a:rPr lang="vi-VN" i="1">
                <a:solidFill>
                  <a:prstClr val="black"/>
                </a:solidFill>
                <a:latin typeface="Times New Roman" pitchFamily="18" charset="0"/>
                <a:cs typeface="Times New Roman" pitchFamily="18" charset="0"/>
              </a:rPr>
              <a:t>(Sách Ngữ văn 6, tập 2, NXB Giáo dục Việt Nam, năm 2018) </a:t>
            </a:r>
          </a:p>
          <a:p>
            <a:r>
              <a:rPr lang="vi-VN" b="1">
                <a:solidFill>
                  <a:prstClr val="black"/>
                </a:solidFill>
                <a:latin typeface="Times New Roman" pitchFamily="18" charset="0"/>
                <a:cs typeface="Times New Roman" pitchFamily="18" charset="0"/>
              </a:rPr>
              <a:t>Câu 1:  </a:t>
            </a:r>
            <a:r>
              <a:rPr lang="vi-VN">
                <a:solidFill>
                  <a:prstClr val="black"/>
                </a:solidFill>
                <a:latin typeface="Times New Roman" pitchFamily="18" charset="0"/>
                <a:cs typeface="Times New Roman" pitchFamily="18" charset="0"/>
              </a:rPr>
              <a:t>Đoạn trích trên thuộc văn bản nào? Của ai ? Nêu xuất xứ của văn bản chứa đoạn trích </a:t>
            </a:r>
            <a:r>
              <a:rPr lang="en-US" smtClean="0">
                <a:solidFill>
                  <a:prstClr val="black"/>
                </a:solidFill>
                <a:latin typeface="Times New Roman" pitchFamily="18" charset="0"/>
                <a:cs typeface="Times New Roman" pitchFamily="18" charset="0"/>
              </a:rPr>
              <a:t> </a:t>
            </a:r>
          </a:p>
          <a:p>
            <a:r>
              <a:rPr lang="en-US">
                <a:solidFill>
                  <a:prstClr val="black"/>
                </a:solidFill>
                <a:latin typeface="Times New Roman" pitchFamily="18" charset="0"/>
                <a:cs typeface="Times New Roman" pitchFamily="18" charset="0"/>
              </a:rPr>
              <a:t> </a:t>
            </a:r>
            <a:r>
              <a:rPr lang="en-US" smtClean="0">
                <a:solidFill>
                  <a:prstClr val="black"/>
                </a:solidFill>
                <a:latin typeface="Times New Roman" pitchFamily="18" charset="0"/>
                <a:cs typeface="Times New Roman" pitchFamily="18" charset="0"/>
              </a:rPr>
              <a:t>          </a:t>
            </a:r>
            <a:r>
              <a:rPr lang="vi-VN" smtClean="0">
                <a:solidFill>
                  <a:prstClr val="black"/>
                </a:solidFill>
                <a:latin typeface="Times New Roman" pitchFamily="18" charset="0"/>
                <a:cs typeface="Times New Roman" pitchFamily="18" charset="0"/>
              </a:rPr>
              <a:t>trên </a:t>
            </a:r>
            <a:r>
              <a:rPr lang="vi-VN">
                <a:solidFill>
                  <a:prstClr val="black"/>
                </a:solidFill>
                <a:latin typeface="Times New Roman" pitchFamily="18" charset="0"/>
                <a:cs typeface="Times New Roman" pitchFamily="18" charset="0"/>
              </a:rPr>
              <a:t>?</a:t>
            </a:r>
          </a:p>
          <a:p>
            <a:r>
              <a:rPr lang="vi-VN" b="1">
                <a:solidFill>
                  <a:prstClr val="black"/>
                </a:solidFill>
                <a:latin typeface="Times New Roman" pitchFamily="18" charset="0"/>
                <a:cs typeface="Times New Roman" pitchFamily="18" charset="0"/>
              </a:rPr>
              <a:t>Câu 2:  </a:t>
            </a:r>
            <a:r>
              <a:rPr lang="vi-VN">
                <a:solidFill>
                  <a:prstClr val="black"/>
                </a:solidFill>
                <a:latin typeface="Times New Roman" pitchFamily="18" charset="0"/>
                <a:cs typeface="Times New Roman" pitchFamily="18" charset="0"/>
              </a:rPr>
              <a:t>Nêu nội dung chính của đoạn văn?</a:t>
            </a:r>
          </a:p>
          <a:p>
            <a:r>
              <a:rPr lang="vi-VN" b="1">
                <a:solidFill>
                  <a:prstClr val="black"/>
                </a:solidFill>
                <a:latin typeface="Times New Roman" pitchFamily="18" charset="0"/>
                <a:cs typeface="Times New Roman" pitchFamily="18" charset="0"/>
              </a:rPr>
              <a:t>Câu 3:   </a:t>
            </a:r>
            <a:r>
              <a:rPr lang="vi-VN">
                <a:solidFill>
                  <a:prstClr val="black"/>
                </a:solidFill>
                <a:latin typeface="Times New Roman" pitchFamily="18" charset="0"/>
                <a:cs typeface="Times New Roman" pitchFamily="18" charset="0"/>
              </a:rPr>
              <a:t>Nhân vật trong đoạn trích được thể hiện qua những hành động nào?</a:t>
            </a:r>
          </a:p>
          <a:p>
            <a:r>
              <a:rPr lang="vi-VN" b="1">
                <a:solidFill>
                  <a:prstClr val="black"/>
                </a:solidFill>
                <a:latin typeface="Times New Roman" pitchFamily="18" charset="0"/>
                <a:cs typeface="Times New Roman" pitchFamily="18" charset="0"/>
              </a:rPr>
              <a:t>Câu 4: </a:t>
            </a:r>
            <a:r>
              <a:rPr lang="vi-VN">
                <a:solidFill>
                  <a:prstClr val="black"/>
                </a:solidFill>
                <a:latin typeface="Times New Roman" pitchFamily="18" charset="0"/>
                <a:cs typeface="Times New Roman" pitchFamily="18" charset="0"/>
              </a:rPr>
              <a:t>Tìm những tính từ, danh từ, động từ, chỉ ra  một biện pháp nghệ thuật so sánh có trong </a:t>
            </a:r>
            <a:r>
              <a:rPr lang="en-US" smtClean="0">
                <a:solidFill>
                  <a:prstClr val="black"/>
                </a:solidFill>
                <a:latin typeface="Times New Roman" pitchFamily="18" charset="0"/>
                <a:cs typeface="Times New Roman" pitchFamily="18" charset="0"/>
              </a:rPr>
              <a:t> </a:t>
            </a:r>
          </a:p>
          <a:p>
            <a:r>
              <a:rPr lang="en-US">
                <a:solidFill>
                  <a:prstClr val="black"/>
                </a:solidFill>
                <a:latin typeface="Times New Roman" pitchFamily="18" charset="0"/>
                <a:cs typeface="Times New Roman" pitchFamily="18" charset="0"/>
              </a:rPr>
              <a:t> </a:t>
            </a:r>
            <a:r>
              <a:rPr lang="en-US" smtClean="0">
                <a:solidFill>
                  <a:prstClr val="black"/>
                </a:solidFill>
                <a:latin typeface="Times New Roman" pitchFamily="18" charset="0"/>
                <a:cs typeface="Times New Roman" pitchFamily="18" charset="0"/>
              </a:rPr>
              <a:t>         </a:t>
            </a:r>
            <a:r>
              <a:rPr lang="vi-VN" smtClean="0">
                <a:solidFill>
                  <a:prstClr val="black"/>
                </a:solidFill>
                <a:latin typeface="Times New Roman" pitchFamily="18" charset="0"/>
                <a:cs typeface="Times New Roman" pitchFamily="18" charset="0"/>
              </a:rPr>
              <a:t>đoạn </a:t>
            </a:r>
            <a:r>
              <a:rPr lang="vi-VN">
                <a:solidFill>
                  <a:prstClr val="black"/>
                </a:solidFill>
                <a:latin typeface="Times New Roman" pitchFamily="18" charset="0"/>
                <a:cs typeface="Times New Roman" pitchFamily="18" charset="0"/>
              </a:rPr>
              <a:t>trích và nêu tác dụng?</a:t>
            </a:r>
          </a:p>
          <a:p>
            <a:r>
              <a:rPr lang="vi-VN">
                <a:solidFill>
                  <a:prstClr val="black"/>
                </a:solidFill>
                <a:latin typeface="Times New Roman" pitchFamily="18" charset="0"/>
                <a:cs typeface="Times New Roman" pitchFamily="18" charset="0"/>
              </a:rPr>
              <a:t> </a:t>
            </a:r>
            <a:r>
              <a:rPr lang="vi-VN" b="1">
                <a:solidFill>
                  <a:prstClr val="black"/>
                </a:solidFill>
                <a:latin typeface="Times New Roman" pitchFamily="18" charset="0"/>
                <a:cs typeface="Times New Roman" pitchFamily="18" charset="0"/>
              </a:rPr>
              <a:t>Câu 5: </a:t>
            </a:r>
            <a:r>
              <a:rPr lang="vi-VN">
                <a:solidFill>
                  <a:prstClr val="black"/>
                </a:solidFill>
                <a:latin typeface="Times New Roman" pitchFamily="18" charset="0"/>
                <a:cs typeface="Times New Roman" pitchFamily="18" charset="0"/>
              </a:rPr>
              <a:t>Qua đoạn văn trên, em thấy nhân vật Dế Mèn hiện lên như thế nào?</a:t>
            </a:r>
          </a:p>
          <a:p>
            <a:r>
              <a:rPr lang="vi-VN">
                <a:solidFill>
                  <a:prstClr val="black"/>
                </a:solidFill>
                <a:latin typeface="Times New Roman" pitchFamily="18" charset="0"/>
                <a:cs typeface="Times New Roman" pitchFamily="18" charset="0"/>
              </a:rPr>
              <a:t> </a:t>
            </a:r>
            <a:r>
              <a:rPr lang="vi-VN" b="1">
                <a:solidFill>
                  <a:prstClr val="black"/>
                </a:solidFill>
                <a:latin typeface="Times New Roman" pitchFamily="18" charset="0"/>
                <a:cs typeface="Times New Roman" pitchFamily="18" charset="0"/>
              </a:rPr>
              <a:t>Câu 6: </a:t>
            </a:r>
            <a:r>
              <a:rPr lang="vi-VN">
                <a:solidFill>
                  <a:prstClr val="black"/>
                </a:solidFill>
                <a:latin typeface="Times New Roman" pitchFamily="18" charset="0"/>
                <a:cs typeface="Times New Roman" pitchFamily="18" charset="0"/>
              </a:rPr>
              <a:t>Dế mèn lấy làm “hãnh diện  với bà con” Theo em , Dề Mèn có quyền hãnh diện như thế </a:t>
            </a:r>
            <a:endParaRPr lang="en-US" smtClean="0">
              <a:solidFill>
                <a:prstClr val="black"/>
              </a:solidFill>
              <a:latin typeface="Times New Roman" pitchFamily="18" charset="0"/>
              <a:cs typeface="Times New Roman" pitchFamily="18" charset="0"/>
            </a:endParaRPr>
          </a:p>
          <a:p>
            <a:r>
              <a:rPr lang="en-US">
                <a:solidFill>
                  <a:prstClr val="black"/>
                </a:solidFill>
                <a:latin typeface="Times New Roman" pitchFamily="18" charset="0"/>
                <a:cs typeface="Times New Roman" pitchFamily="18" charset="0"/>
              </a:rPr>
              <a:t> </a:t>
            </a:r>
            <a:r>
              <a:rPr lang="en-US" smtClean="0">
                <a:solidFill>
                  <a:prstClr val="black"/>
                </a:solidFill>
                <a:latin typeface="Times New Roman" pitchFamily="18" charset="0"/>
                <a:cs typeface="Times New Roman" pitchFamily="18" charset="0"/>
              </a:rPr>
              <a:t>        </a:t>
            </a:r>
            <a:r>
              <a:rPr lang="vi-VN" smtClean="0">
                <a:solidFill>
                  <a:prstClr val="black"/>
                </a:solidFill>
                <a:latin typeface="Times New Roman" pitchFamily="18" charset="0"/>
                <a:cs typeface="Times New Roman" pitchFamily="18" charset="0"/>
              </a:rPr>
              <a:t>không</a:t>
            </a:r>
            <a:r>
              <a:rPr lang="vi-VN">
                <a:solidFill>
                  <a:prstClr val="black"/>
                </a:solidFill>
                <a:latin typeface="Times New Roman" pitchFamily="18" charset="0"/>
                <a:cs typeface="Times New Roman" pitchFamily="18" charset="0"/>
              </a:rPr>
              <a:t>?</a:t>
            </a:r>
          </a:p>
          <a:p>
            <a:r>
              <a:rPr lang="vi-VN">
                <a:solidFill>
                  <a:prstClr val="black"/>
                </a:solidFill>
                <a:latin typeface="Times New Roman" pitchFamily="18" charset="0"/>
                <a:cs typeface="Times New Roman" pitchFamily="18" charset="0"/>
              </a:rPr>
              <a:t> </a:t>
            </a:r>
            <a:r>
              <a:rPr lang="vi-VN" b="1">
                <a:solidFill>
                  <a:prstClr val="black"/>
                </a:solidFill>
                <a:latin typeface="Times New Roman" pitchFamily="18" charset="0"/>
                <a:cs typeface="Times New Roman" pitchFamily="18" charset="0"/>
              </a:rPr>
              <a:t>Câu 7: </a:t>
            </a:r>
            <a:r>
              <a:rPr lang="vi-VN">
                <a:solidFill>
                  <a:prstClr val="black"/>
                </a:solidFill>
                <a:latin typeface="Times New Roman" pitchFamily="18" charset="0"/>
                <a:cs typeface="Times New Roman" pitchFamily="18" charset="0"/>
              </a:rPr>
              <a:t>Từ việc đọc hiểu văn bản chứa đoạn trích trên, hãy viết đoạn văn (</a:t>
            </a:r>
            <a:r>
              <a:rPr lang="vi-VN" i="1">
                <a:solidFill>
                  <a:prstClr val="black"/>
                </a:solidFill>
                <a:latin typeface="Times New Roman" pitchFamily="18" charset="0"/>
                <a:cs typeface="Times New Roman" pitchFamily="18" charset="0"/>
              </a:rPr>
              <a:t>khoảng 5 - 7 câu</a:t>
            </a:r>
            <a:r>
              <a:rPr lang="vi-VN">
                <a:solidFill>
                  <a:prstClr val="black"/>
                </a:solidFill>
                <a:latin typeface="Times New Roman" pitchFamily="18" charset="0"/>
                <a:cs typeface="Times New Roman" pitchFamily="18" charset="0"/>
              </a:rPr>
              <a:t>) trình </a:t>
            </a:r>
            <a:endParaRPr lang="en-US" smtClean="0">
              <a:solidFill>
                <a:prstClr val="black"/>
              </a:solidFill>
              <a:latin typeface="Times New Roman" pitchFamily="18" charset="0"/>
              <a:cs typeface="Times New Roman" pitchFamily="18" charset="0"/>
            </a:endParaRPr>
          </a:p>
          <a:p>
            <a:r>
              <a:rPr lang="en-US">
                <a:solidFill>
                  <a:prstClr val="black"/>
                </a:solidFill>
                <a:latin typeface="Times New Roman" pitchFamily="18" charset="0"/>
                <a:cs typeface="Times New Roman" pitchFamily="18" charset="0"/>
              </a:rPr>
              <a:t> </a:t>
            </a:r>
            <a:r>
              <a:rPr lang="en-US" smtClean="0">
                <a:solidFill>
                  <a:prstClr val="black"/>
                </a:solidFill>
                <a:latin typeface="Times New Roman" pitchFamily="18" charset="0"/>
                <a:cs typeface="Times New Roman" pitchFamily="18" charset="0"/>
              </a:rPr>
              <a:t>        </a:t>
            </a:r>
            <a:r>
              <a:rPr lang="vi-VN" smtClean="0">
                <a:solidFill>
                  <a:prstClr val="black"/>
                </a:solidFill>
                <a:latin typeface="Times New Roman" pitchFamily="18" charset="0"/>
                <a:cs typeface="Times New Roman" pitchFamily="18" charset="0"/>
              </a:rPr>
              <a:t>bày </a:t>
            </a:r>
            <a:r>
              <a:rPr lang="vi-VN">
                <a:solidFill>
                  <a:prstClr val="black"/>
                </a:solidFill>
                <a:latin typeface="Times New Roman" pitchFamily="18" charset="0"/>
                <a:cs typeface="Times New Roman" pitchFamily="18" charset="0"/>
              </a:rPr>
              <a:t>suy nghĩ của em về ý nghĩa của đức tính khiêm tốn.</a:t>
            </a:r>
          </a:p>
        </p:txBody>
      </p:sp>
    </p:spTree>
    <p:extLst>
      <p:ext uri="{BB962C8B-B14F-4D97-AF65-F5344CB8AC3E}">
        <p14:creationId xmlns:p14="http://schemas.microsoft.com/office/powerpoint/2010/main" val="384685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circle(in)">
                                      <p:cBhvr>
                                        <p:cTn id="12" dur="2000"/>
                                        <p:tgtEl>
                                          <p:spTgt spid="2">
                                            <p:txEl>
                                              <p:pRg st="2" end="2"/>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circle(in)">
                                      <p:cBhvr>
                                        <p:cTn id="15" dur="2000"/>
                                        <p:tgtEl>
                                          <p:spTgt spid="2">
                                            <p:txEl>
                                              <p:pRg st="3" end="3"/>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circle(in)">
                                      <p:cBhvr>
                                        <p:cTn id="18" dur="2000"/>
                                        <p:tgtEl>
                                          <p:spTgt spid="2">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Effect transition="in" filter="wheel(1)">
                                      <p:cBhvr>
                                        <p:cTn id="23" dur="2000"/>
                                        <p:tgtEl>
                                          <p:spTgt spid="2">
                                            <p:txEl>
                                              <p:pRg st="5" end="5"/>
                                            </p:txEl>
                                          </p:spTgt>
                                        </p:tgtEl>
                                      </p:cBhvr>
                                    </p:animEffect>
                                  </p:childTnLst>
                                </p:cTn>
                              </p:par>
                              <p:par>
                                <p:cTn id="24" presetID="21" presetClass="entr" presetSubtype="1" fill="hold" nodeType="withEffect">
                                  <p:stCondLst>
                                    <p:cond delay="0"/>
                                  </p:stCondLst>
                                  <p:childTnLst>
                                    <p:set>
                                      <p:cBhvr>
                                        <p:cTn id="25" dur="1" fill="hold">
                                          <p:stCondLst>
                                            <p:cond delay="0"/>
                                          </p:stCondLst>
                                        </p:cTn>
                                        <p:tgtEl>
                                          <p:spTgt spid="2">
                                            <p:txEl>
                                              <p:pRg st="6" end="6"/>
                                            </p:txEl>
                                          </p:spTgt>
                                        </p:tgtEl>
                                        <p:attrNameLst>
                                          <p:attrName>style.visibility</p:attrName>
                                        </p:attrNameLst>
                                      </p:cBhvr>
                                      <p:to>
                                        <p:strVal val="visible"/>
                                      </p:to>
                                    </p:set>
                                    <p:animEffect transition="in" filter="wheel(1)">
                                      <p:cBhvr>
                                        <p:cTn id="26" dur="2000"/>
                                        <p:tgtEl>
                                          <p:spTgt spid="2">
                                            <p:txEl>
                                              <p:pRg st="6" end="6"/>
                                            </p:txEl>
                                          </p:spTgt>
                                        </p:tgtEl>
                                      </p:cBhvr>
                                    </p:animEffect>
                                  </p:childTnLst>
                                </p:cTn>
                              </p:par>
                              <p:par>
                                <p:cTn id="27" presetID="21" presetClass="entr" presetSubtype="1" fill="hold" nodeType="with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animEffect transition="in" filter="wheel(1)">
                                      <p:cBhvr>
                                        <p:cTn id="29" dur="2000"/>
                                        <p:tgtEl>
                                          <p:spTgt spid="2">
                                            <p:txEl>
                                              <p:pRg st="7" end="7"/>
                                            </p:txEl>
                                          </p:spTgt>
                                        </p:tgtEl>
                                      </p:cBhvr>
                                    </p:animEffect>
                                  </p:childTnLst>
                                </p:cTn>
                              </p:par>
                              <p:par>
                                <p:cTn id="30" presetID="21" presetClass="entr" presetSubtype="1" fill="hold" nodeType="with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animEffect transition="in" filter="wheel(1)">
                                      <p:cBhvr>
                                        <p:cTn id="32" dur="2000"/>
                                        <p:tgtEl>
                                          <p:spTgt spid="2">
                                            <p:txEl>
                                              <p:pRg st="8" end="8"/>
                                            </p:txEl>
                                          </p:spTgt>
                                        </p:tgtEl>
                                      </p:cBhvr>
                                    </p:animEffect>
                                  </p:childTnLst>
                                </p:cTn>
                              </p:par>
                              <p:par>
                                <p:cTn id="33" presetID="21" presetClass="entr" presetSubtype="1" fill="hold" nodeType="with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animEffect transition="in" filter="wheel(1)">
                                      <p:cBhvr>
                                        <p:cTn id="35" dur="2000"/>
                                        <p:tgtEl>
                                          <p:spTgt spid="2">
                                            <p:txEl>
                                              <p:pRg st="9" end="9"/>
                                            </p:txEl>
                                          </p:spTgt>
                                        </p:tgtEl>
                                      </p:cBhvr>
                                    </p:animEffect>
                                  </p:childTnLst>
                                </p:cTn>
                              </p:par>
                              <p:par>
                                <p:cTn id="36" presetID="21" presetClass="entr" presetSubtype="1" fill="hold" nodeType="withEffect">
                                  <p:stCondLst>
                                    <p:cond delay="0"/>
                                  </p:stCondLst>
                                  <p:childTnLst>
                                    <p:set>
                                      <p:cBhvr>
                                        <p:cTn id="37" dur="1" fill="hold">
                                          <p:stCondLst>
                                            <p:cond delay="0"/>
                                          </p:stCondLst>
                                        </p:cTn>
                                        <p:tgtEl>
                                          <p:spTgt spid="2">
                                            <p:txEl>
                                              <p:pRg st="10" end="10"/>
                                            </p:txEl>
                                          </p:spTgt>
                                        </p:tgtEl>
                                        <p:attrNameLst>
                                          <p:attrName>style.visibility</p:attrName>
                                        </p:attrNameLst>
                                      </p:cBhvr>
                                      <p:to>
                                        <p:strVal val="visible"/>
                                      </p:to>
                                    </p:set>
                                    <p:animEffect transition="in" filter="wheel(1)">
                                      <p:cBhvr>
                                        <p:cTn id="38" dur="2000"/>
                                        <p:tgtEl>
                                          <p:spTgt spid="2">
                                            <p:txEl>
                                              <p:pRg st="10" end="10"/>
                                            </p:txEl>
                                          </p:spTgt>
                                        </p:tgtEl>
                                      </p:cBhvr>
                                    </p:animEffect>
                                  </p:childTnLst>
                                </p:cTn>
                              </p:par>
                              <p:par>
                                <p:cTn id="39" presetID="21" presetClass="entr" presetSubtype="1" fill="hold" nodeType="withEffect">
                                  <p:stCondLst>
                                    <p:cond delay="0"/>
                                  </p:stCondLst>
                                  <p:childTnLst>
                                    <p:set>
                                      <p:cBhvr>
                                        <p:cTn id="40" dur="1" fill="hold">
                                          <p:stCondLst>
                                            <p:cond delay="0"/>
                                          </p:stCondLst>
                                        </p:cTn>
                                        <p:tgtEl>
                                          <p:spTgt spid="2">
                                            <p:txEl>
                                              <p:pRg st="11" end="11"/>
                                            </p:txEl>
                                          </p:spTgt>
                                        </p:tgtEl>
                                        <p:attrNameLst>
                                          <p:attrName>style.visibility</p:attrName>
                                        </p:attrNameLst>
                                      </p:cBhvr>
                                      <p:to>
                                        <p:strVal val="visible"/>
                                      </p:to>
                                    </p:set>
                                    <p:animEffect transition="in" filter="wheel(1)">
                                      <p:cBhvr>
                                        <p:cTn id="41" dur="2000"/>
                                        <p:tgtEl>
                                          <p:spTgt spid="2">
                                            <p:txEl>
                                              <p:pRg st="11" end="11"/>
                                            </p:txEl>
                                          </p:spTgt>
                                        </p:tgtEl>
                                      </p:cBhvr>
                                    </p:animEffect>
                                  </p:childTnLst>
                                </p:cTn>
                              </p:par>
                              <p:par>
                                <p:cTn id="42" presetID="21" presetClass="entr" presetSubtype="1" fill="hold" nodeType="withEffect">
                                  <p:stCondLst>
                                    <p:cond delay="0"/>
                                  </p:stCondLst>
                                  <p:childTnLst>
                                    <p:set>
                                      <p:cBhvr>
                                        <p:cTn id="43" dur="1" fill="hold">
                                          <p:stCondLst>
                                            <p:cond delay="0"/>
                                          </p:stCondLst>
                                        </p:cTn>
                                        <p:tgtEl>
                                          <p:spTgt spid="2">
                                            <p:txEl>
                                              <p:pRg st="12" end="12"/>
                                            </p:txEl>
                                          </p:spTgt>
                                        </p:tgtEl>
                                        <p:attrNameLst>
                                          <p:attrName>style.visibility</p:attrName>
                                        </p:attrNameLst>
                                      </p:cBhvr>
                                      <p:to>
                                        <p:strVal val="visible"/>
                                      </p:to>
                                    </p:set>
                                    <p:animEffect transition="in" filter="wheel(1)">
                                      <p:cBhvr>
                                        <p:cTn id="44" dur="2000"/>
                                        <p:tgtEl>
                                          <p:spTgt spid="2">
                                            <p:txEl>
                                              <p:pRg st="12" end="12"/>
                                            </p:txEl>
                                          </p:spTgt>
                                        </p:tgtEl>
                                      </p:cBhvr>
                                    </p:animEffect>
                                  </p:childTnLst>
                                </p:cTn>
                              </p:par>
                              <p:par>
                                <p:cTn id="45" presetID="21" presetClass="entr" presetSubtype="1" fill="hold" nodeType="withEffect">
                                  <p:stCondLst>
                                    <p:cond delay="0"/>
                                  </p:stCondLst>
                                  <p:childTnLst>
                                    <p:set>
                                      <p:cBhvr>
                                        <p:cTn id="46" dur="1" fill="hold">
                                          <p:stCondLst>
                                            <p:cond delay="0"/>
                                          </p:stCondLst>
                                        </p:cTn>
                                        <p:tgtEl>
                                          <p:spTgt spid="2">
                                            <p:txEl>
                                              <p:pRg st="13" end="13"/>
                                            </p:txEl>
                                          </p:spTgt>
                                        </p:tgtEl>
                                        <p:attrNameLst>
                                          <p:attrName>style.visibility</p:attrName>
                                        </p:attrNameLst>
                                      </p:cBhvr>
                                      <p:to>
                                        <p:strVal val="visible"/>
                                      </p:to>
                                    </p:set>
                                    <p:animEffect transition="in" filter="wheel(1)">
                                      <p:cBhvr>
                                        <p:cTn id="47" dur="2000"/>
                                        <p:tgtEl>
                                          <p:spTgt spid="2">
                                            <p:txEl>
                                              <p:pRg st="13" end="13"/>
                                            </p:txEl>
                                          </p:spTgt>
                                        </p:tgtEl>
                                      </p:cBhvr>
                                    </p:animEffect>
                                  </p:childTnLst>
                                </p:cTn>
                              </p:par>
                              <p:par>
                                <p:cTn id="48" presetID="21" presetClass="entr" presetSubtype="1" fill="hold" nodeType="withEffect">
                                  <p:stCondLst>
                                    <p:cond delay="0"/>
                                  </p:stCondLst>
                                  <p:childTnLst>
                                    <p:set>
                                      <p:cBhvr>
                                        <p:cTn id="49" dur="1" fill="hold">
                                          <p:stCondLst>
                                            <p:cond delay="0"/>
                                          </p:stCondLst>
                                        </p:cTn>
                                        <p:tgtEl>
                                          <p:spTgt spid="2">
                                            <p:txEl>
                                              <p:pRg st="14" end="14"/>
                                            </p:txEl>
                                          </p:spTgt>
                                        </p:tgtEl>
                                        <p:attrNameLst>
                                          <p:attrName>style.visibility</p:attrName>
                                        </p:attrNameLst>
                                      </p:cBhvr>
                                      <p:to>
                                        <p:strVal val="visible"/>
                                      </p:to>
                                    </p:set>
                                    <p:animEffect transition="in" filter="wheel(1)">
                                      <p:cBhvr>
                                        <p:cTn id="50" dur="2000"/>
                                        <p:tgtEl>
                                          <p:spTgt spid="2">
                                            <p:txEl>
                                              <p:pRg st="14" end="14"/>
                                            </p:txEl>
                                          </p:spTgt>
                                        </p:tgtEl>
                                      </p:cBhvr>
                                    </p:animEffect>
                                  </p:childTnLst>
                                </p:cTn>
                              </p:par>
                              <p:par>
                                <p:cTn id="51" presetID="21" presetClass="entr" presetSubtype="1" fill="hold" nodeType="withEffect">
                                  <p:stCondLst>
                                    <p:cond delay="0"/>
                                  </p:stCondLst>
                                  <p:childTnLst>
                                    <p:set>
                                      <p:cBhvr>
                                        <p:cTn id="52" dur="1" fill="hold">
                                          <p:stCondLst>
                                            <p:cond delay="0"/>
                                          </p:stCondLst>
                                        </p:cTn>
                                        <p:tgtEl>
                                          <p:spTgt spid="2">
                                            <p:txEl>
                                              <p:pRg st="15" end="15"/>
                                            </p:txEl>
                                          </p:spTgt>
                                        </p:tgtEl>
                                        <p:attrNameLst>
                                          <p:attrName>style.visibility</p:attrName>
                                        </p:attrNameLst>
                                      </p:cBhvr>
                                      <p:to>
                                        <p:strVal val="visible"/>
                                      </p:to>
                                    </p:set>
                                    <p:animEffect transition="in" filter="wheel(1)">
                                      <p:cBhvr>
                                        <p:cTn id="53" dur="2000"/>
                                        <p:tgtEl>
                                          <p:spTgt spid="2">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79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76200" y="883276"/>
            <a:ext cx="8991600" cy="5940088"/>
          </a:xfrm>
          <a:prstGeom prst="rect">
            <a:avLst/>
          </a:prstGeom>
        </p:spPr>
        <p:txBody>
          <a:bodyPr wrap="square">
            <a:spAutoFit/>
          </a:bodyPr>
          <a:lstStyle/>
          <a:p>
            <a:r>
              <a:rPr lang="vi-VN" sz="2000" b="1">
                <a:latin typeface="Times New Roman" pitchFamily="18" charset="0"/>
                <a:cs typeface="Times New Roman" pitchFamily="18" charset="0"/>
              </a:rPr>
              <a:t>Câu 1:  </a:t>
            </a:r>
            <a:r>
              <a:rPr lang="vi-VN" sz="2000">
                <a:latin typeface="Times New Roman" pitchFamily="18" charset="0"/>
                <a:cs typeface="Times New Roman" pitchFamily="18" charset="0"/>
              </a:rPr>
              <a:t>Đoạn văn trên trích trong văn bản " Bài học đường đời đầu tiên " của tác giả </a:t>
            </a:r>
            <a:r>
              <a:rPr lang="en-US" sz="2000" smtClean="0">
                <a:latin typeface="Times New Roman" pitchFamily="18" charset="0"/>
                <a:cs typeface="Times New Roman" pitchFamily="18" charset="0"/>
              </a:rPr>
              <a:t> </a:t>
            </a:r>
          </a:p>
          <a:p>
            <a:r>
              <a:rPr lang="en-US" sz="2000">
                <a:latin typeface="Times New Roman" pitchFamily="18" charset="0"/>
                <a:cs typeface="Times New Roman" pitchFamily="18" charset="0"/>
              </a:rPr>
              <a:t> </a:t>
            </a:r>
            <a:r>
              <a:rPr lang="en-US" sz="2000" smtClean="0">
                <a:latin typeface="Times New Roman" pitchFamily="18" charset="0"/>
                <a:cs typeface="Times New Roman" pitchFamily="18" charset="0"/>
              </a:rPr>
              <a:t>           </a:t>
            </a:r>
            <a:r>
              <a:rPr lang="vi-VN" sz="2000" smtClean="0">
                <a:latin typeface="Times New Roman" pitchFamily="18" charset="0"/>
                <a:cs typeface="Times New Roman" pitchFamily="18" charset="0"/>
              </a:rPr>
              <a:t>Tô Hoài</a:t>
            </a:r>
            <a:r>
              <a:rPr lang="en-US" sz="2000" smtClean="0">
                <a:latin typeface="Times New Roman" pitchFamily="18" charset="0"/>
                <a:cs typeface="Times New Roman" pitchFamily="18" charset="0"/>
              </a:rPr>
              <a:t>.Trích trong “ Dế Mèn phiêu lưu kí”</a:t>
            </a:r>
            <a:endParaRPr lang="vi-VN" sz="2000">
              <a:latin typeface="Times New Roman" pitchFamily="18" charset="0"/>
              <a:cs typeface="Times New Roman" pitchFamily="18" charset="0"/>
            </a:endParaRPr>
          </a:p>
          <a:p>
            <a:r>
              <a:rPr lang="vi-VN" sz="2000" b="1">
                <a:latin typeface="Times New Roman" pitchFamily="18" charset="0"/>
                <a:cs typeface="Times New Roman" pitchFamily="18" charset="0"/>
              </a:rPr>
              <a:t>Câu 2:  </a:t>
            </a:r>
            <a:r>
              <a:rPr lang="vi-VN" sz="2000">
                <a:latin typeface="Times New Roman" pitchFamily="18" charset="0"/>
                <a:cs typeface="Times New Roman" pitchFamily="18" charset="0"/>
              </a:rPr>
              <a:t>Đoạn trích trên miêu tả hình dáng và tính cách của </a:t>
            </a:r>
            <a:r>
              <a:rPr lang="en-US" sz="2000" smtClean="0">
                <a:latin typeface="Times New Roman" pitchFamily="18" charset="0"/>
                <a:cs typeface="Times New Roman" pitchFamily="18" charset="0"/>
              </a:rPr>
              <a:t>D</a:t>
            </a:r>
            <a:r>
              <a:rPr lang="vi-VN" sz="2000" smtClean="0">
                <a:latin typeface="Times New Roman" pitchFamily="18" charset="0"/>
                <a:cs typeface="Times New Roman" pitchFamily="18" charset="0"/>
              </a:rPr>
              <a:t>ế </a:t>
            </a:r>
            <a:r>
              <a:rPr lang="en-US" sz="2000" smtClean="0">
                <a:latin typeface="Times New Roman" pitchFamily="18" charset="0"/>
                <a:cs typeface="Times New Roman" pitchFamily="18" charset="0"/>
              </a:rPr>
              <a:t>M</a:t>
            </a:r>
            <a:r>
              <a:rPr lang="vi-VN" sz="2000" smtClean="0">
                <a:latin typeface="Times New Roman" pitchFamily="18" charset="0"/>
                <a:cs typeface="Times New Roman" pitchFamily="18" charset="0"/>
              </a:rPr>
              <a:t>èn</a:t>
            </a:r>
            <a:r>
              <a:rPr lang="vi-VN" sz="2000">
                <a:latin typeface="Times New Roman" pitchFamily="18" charset="0"/>
                <a:cs typeface="Times New Roman" pitchFamily="18" charset="0"/>
              </a:rPr>
              <a:t>.</a:t>
            </a:r>
          </a:p>
          <a:p>
            <a:r>
              <a:rPr lang="vi-VN" sz="2000" b="1">
                <a:latin typeface="Times New Roman" pitchFamily="18" charset="0"/>
                <a:cs typeface="Times New Roman" pitchFamily="18" charset="0"/>
              </a:rPr>
              <a:t>Câu 3:   </a:t>
            </a:r>
            <a:r>
              <a:rPr lang="vi-VN" sz="2000">
                <a:latin typeface="Times New Roman" pitchFamily="18" charset="0"/>
                <a:cs typeface="Times New Roman" pitchFamily="18" charset="0"/>
              </a:rPr>
              <a:t>Hành động, suy nghĩ của Dế Mèn: </a:t>
            </a:r>
          </a:p>
          <a:p>
            <a:pPr lvl="2"/>
            <a:r>
              <a:rPr lang="vi-VN" sz="2000" smtClean="0">
                <a:latin typeface="Times New Roman" pitchFamily="18" charset="0"/>
                <a:cs typeface="Times New Roman" pitchFamily="18" charset="0"/>
              </a:rPr>
              <a:t>-</a:t>
            </a:r>
            <a:r>
              <a:rPr lang="en-US" sz="2000" smtClean="0">
                <a:latin typeface="Times New Roman" pitchFamily="18" charset="0"/>
                <a:cs typeface="Times New Roman" pitchFamily="18" charset="0"/>
              </a:rPr>
              <a:t> </a:t>
            </a:r>
            <a:r>
              <a:rPr lang="vi-VN" sz="2000" smtClean="0">
                <a:latin typeface="Times New Roman" pitchFamily="18" charset="0"/>
                <a:cs typeface="Times New Roman" pitchFamily="18" charset="0"/>
              </a:rPr>
              <a:t>Đạp </a:t>
            </a:r>
            <a:r>
              <a:rPr lang="vi-VN" sz="2000">
                <a:latin typeface="Times New Roman" pitchFamily="18" charset="0"/>
                <a:cs typeface="Times New Roman" pitchFamily="18" charset="0"/>
              </a:rPr>
              <a:t>phanh phách</a:t>
            </a:r>
          </a:p>
          <a:p>
            <a:pPr lvl="2"/>
            <a:r>
              <a:rPr lang="vi-VN" sz="2000" smtClean="0">
                <a:latin typeface="Times New Roman" pitchFamily="18" charset="0"/>
                <a:cs typeface="Times New Roman" pitchFamily="18" charset="0"/>
              </a:rPr>
              <a:t>-</a:t>
            </a:r>
            <a:r>
              <a:rPr lang="en-US" sz="2000" smtClean="0">
                <a:latin typeface="Times New Roman" pitchFamily="18" charset="0"/>
                <a:cs typeface="Times New Roman" pitchFamily="18" charset="0"/>
              </a:rPr>
              <a:t> </a:t>
            </a:r>
            <a:r>
              <a:rPr lang="vi-VN" sz="2000" smtClean="0">
                <a:latin typeface="Times New Roman" pitchFamily="18" charset="0"/>
                <a:cs typeface="Times New Roman" pitchFamily="18" charset="0"/>
              </a:rPr>
              <a:t>Nhai </a:t>
            </a:r>
            <a:r>
              <a:rPr lang="vi-VN" sz="2000">
                <a:latin typeface="Times New Roman" pitchFamily="18" charset="0"/>
                <a:cs typeface="Times New Roman" pitchFamily="18" charset="0"/>
              </a:rPr>
              <a:t>ngoàm ngoạm</a:t>
            </a:r>
          </a:p>
          <a:p>
            <a:pPr lvl="2"/>
            <a:r>
              <a:rPr lang="vi-VN" sz="2000" smtClean="0">
                <a:latin typeface="Times New Roman" pitchFamily="18" charset="0"/>
                <a:cs typeface="Times New Roman" pitchFamily="18" charset="0"/>
              </a:rPr>
              <a:t>-</a:t>
            </a:r>
            <a:r>
              <a:rPr lang="en-US" sz="2000" smtClean="0">
                <a:latin typeface="Times New Roman" pitchFamily="18" charset="0"/>
                <a:cs typeface="Times New Roman" pitchFamily="18" charset="0"/>
              </a:rPr>
              <a:t> </a:t>
            </a:r>
            <a:r>
              <a:rPr lang="vi-VN" sz="2000" smtClean="0">
                <a:latin typeface="Times New Roman" pitchFamily="18" charset="0"/>
                <a:cs typeface="Times New Roman" pitchFamily="18" charset="0"/>
              </a:rPr>
              <a:t>Trịnh </a:t>
            </a:r>
            <a:r>
              <a:rPr lang="vi-VN" sz="2000">
                <a:latin typeface="Times New Roman" pitchFamily="18" charset="0"/>
                <a:cs typeface="Times New Roman" pitchFamily="18" charset="0"/>
              </a:rPr>
              <a:t>trọng vuốt râu</a:t>
            </a:r>
          </a:p>
          <a:p>
            <a:r>
              <a:rPr lang="vi-VN" sz="2000" b="1">
                <a:latin typeface="Times New Roman" pitchFamily="18" charset="0"/>
                <a:cs typeface="Times New Roman" pitchFamily="18" charset="0"/>
              </a:rPr>
              <a:t>Câu 4:  </a:t>
            </a:r>
          </a:p>
          <a:p>
            <a:r>
              <a:rPr lang="en-US" sz="2000">
                <a:latin typeface="Times New Roman" pitchFamily="18" charset="0"/>
                <a:cs typeface="Times New Roman" pitchFamily="18" charset="0"/>
              </a:rPr>
              <a:t> </a:t>
            </a:r>
            <a:r>
              <a:rPr lang="en-US" sz="2000" smtClean="0">
                <a:latin typeface="Times New Roman" pitchFamily="18" charset="0"/>
                <a:cs typeface="Times New Roman" pitchFamily="18" charset="0"/>
              </a:rPr>
              <a:t>         </a:t>
            </a:r>
            <a:r>
              <a:rPr lang="vi-VN" sz="2000" smtClean="0">
                <a:latin typeface="Times New Roman" pitchFamily="18" charset="0"/>
                <a:cs typeface="Times New Roman" pitchFamily="18" charset="0"/>
              </a:rPr>
              <a:t>Hình dáng:</a:t>
            </a:r>
            <a:r>
              <a:rPr lang="en-US" sz="2000">
                <a:latin typeface="Times New Roman" pitchFamily="18" charset="0"/>
                <a:cs typeface="Times New Roman" pitchFamily="18" charset="0"/>
              </a:rPr>
              <a:t> </a:t>
            </a:r>
            <a:r>
              <a:rPr lang="en-US" sz="2000" smtClean="0">
                <a:latin typeface="Times New Roman" pitchFamily="18" charset="0"/>
                <a:cs typeface="Times New Roman" pitchFamily="18" charset="0"/>
              </a:rPr>
              <a:t>DẾ MÈN</a:t>
            </a:r>
            <a:r>
              <a:rPr lang="vi-VN" sz="2000" smtClean="0">
                <a:latin typeface="Times New Roman" pitchFamily="18" charset="0"/>
                <a:cs typeface="Times New Roman" pitchFamily="18" charset="0"/>
              </a:rPr>
              <a:t> </a:t>
            </a:r>
            <a:r>
              <a:rPr lang="en-US" sz="2000">
                <a:latin typeface="Times New Roman" pitchFamily="18" charset="0"/>
                <a:cs typeface="Times New Roman" pitchFamily="18" charset="0"/>
              </a:rPr>
              <a:t>c</a:t>
            </a:r>
            <a:r>
              <a:rPr lang="vi-VN" sz="2000" smtClean="0">
                <a:latin typeface="Times New Roman" pitchFamily="18" charset="0"/>
                <a:cs typeface="Times New Roman" pitchFamily="18" charset="0"/>
              </a:rPr>
              <a:t>ường </a:t>
            </a:r>
            <a:r>
              <a:rPr lang="vi-VN" sz="2000">
                <a:latin typeface="Times New Roman" pitchFamily="18" charset="0"/>
                <a:cs typeface="Times New Roman" pitchFamily="18" charset="0"/>
              </a:rPr>
              <a:t>tráng, khỏe mạnh, đầy sức </a:t>
            </a:r>
            <a:r>
              <a:rPr lang="vi-VN" sz="2000" smtClean="0">
                <a:latin typeface="Times New Roman" pitchFamily="18" charset="0"/>
                <a:cs typeface="Times New Roman" pitchFamily="18" charset="0"/>
              </a:rPr>
              <a:t>sống</a:t>
            </a:r>
            <a:r>
              <a:rPr lang="en-US" sz="2000" smtClean="0">
                <a:latin typeface="Times New Roman" pitchFamily="18" charset="0"/>
                <a:cs typeface="Times New Roman" pitchFamily="18" charset="0"/>
              </a:rPr>
              <a:t>.</a:t>
            </a:r>
            <a:endParaRPr lang="vi-VN" sz="2000">
              <a:latin typeface="Times New Roman" pitchFamily="18" charset="0"/>
              <a:cs typeface="Times New Roman" pitchFamily="18" charset="0"/>
            </a:endParaRPr>
          </a:p>
          <a:p>
            <a:r>
              <a:rPr lang="vi-VN" sz="2000" b="1">
                <a:latin typeface="Times New Roman" pitchFamily="18" charset="0"/>
                <a:cs typeface="Times New Roman" pitchFamily="18" charset="0"/>
              </a:rPr>
              <a:t>Câu 5: </a:t>
            </a:r>
          </a:p>
          <a:p>
            <a:pPr algn="just"/>
            <a:r>
              <a:rPr lang="vi-VN" sz="2000">
                <a:latin typeface="Times New Roman" pitchFamily="18" charset="0"/>
                <a:cs typeface="Times New Roman" pitchFamily="18" charset="0"/>
              </a:rPr>
              <a:t>- </a:t>
            </a:r>
            <a:r>
              <a:rPr lang="vi-VN" sz="2000" b="1">
                <a:latin typeface="Times New Roman" pitchFamily="18" charset="0"/>
                <a:cs typeface="Times New Roman" pitchFamily="18" charset="0"/>
              </a:rPr>
              <a:t>Danh từ </a:t>
            </a:r>
            <a:r>
              <a:rPr lang="vi-VN" sz="2000">
                <a:latin typeface="Times New Roman" pitchFamily="18" charset="0"/>
                <a:cs typeface="Times New Roman" pitchFamily="18" charset="0"/>
              </a:rPr>
              <a:t>( càng, vuốt, cánh, thân, đầu) kết hợp với  </a:t>
            </a:r>
            <a:r>
              <a:rPr lang="vi-VN" sz="2000" b="1">
                <a:latin typeface="Times New Roman" pitchFamily="18" charset="0"/>
                <a:cs typeface="Times New Roman" pitchFamily="18" charset="0"/>
              </a:rPr>
              <a:t>tính từ </a:t>
            </a:r>
            <a:r>
              <a:rPr lang="vi-VN" sz="2000">
                <a:latin typeface="Times New Roman" pitchFamily="18" charset="0"/>
                <a:cs typeface="Times New Roman" pitchFamily="18" charset="0"/>
              </a:rPr>
              <a:t>tuyệt đối( Mẫm bóng, nhọn hoắt, bóng mỡ, đen nhánh..) , </a:t>
            </a:r>
            <a:r>
              <a:rPr lang="vi-VN" sz="2000" b="1">
                <a:latin typeface="Times New Roman" pitchFamily="18" charset="0"/>
                <a:cs typeface="Times New Roman" pitchFamily="18" charset="0"/>
              </a:rPr>
              <a:t>động từ </a:t>
            </a:r>
            <a:r>
              <a:rPr lang="vi-VN" sz="2000">
                <a:latin typeface="Times New Roman" pitchFamily="18" charset="0"/>
                <a:cs typeface="Times New Roman" pitchFamily="18" charset="0"/>
              </a:rPr>
              <a:t>( đạp , vũ, nhai) dưới </a:t>
            </a:r>
            <a:r>
              <a:rPr lang="vi-VN" sz="2000" b="1">
                <a:latin typeface="Times New Roman" pitchFamily="18" charset="0"/>
                <a:cs typeface="Times New Roman" pitchFamily="18" charset="0"/>
              </a:rPr>
              <a:t>ngòi bút miêu tả tài tình</a:t>
            </a:r>
            <a:r>
              <a:rPr lang="vi-VN" sz="2000">
                <a:latin typeface="Times New Roman" pitchFamily="18" charset="0"/>
                <a:cs typeface="Times New Roman" pitchFamily="18" charset="0"/>
              </a:rPr>
              <a:t> tác giả đã làm hiện lên trước mắt người đọc một chàng </a:t>
            </a:r>
            <a:r>
              <a:rPr lang="en-US" sz="2000">
                <a:latin typeface="Times New Roman" pitchFamily="18" charset="0"/>
                <a:cs typeface="Times New Roman" pitchFamily="18" charset="0"/>
              </a:rPr>
              <a:t>D</a:t>
            </a:r>
            <a:r>
              <a:rPr lang="vi-VN" sz="2000" smtClean="0">
                <a:latin typeface="Times New Roman" pitchFamily="18" charset="0"/>
                <a:cs typeface="Times New Roman" pitchFamily="18" charset="0"/>
              </a:rPr>
              <a:t>ế </a:t>
            </a:r>
            <a:r>
              <a:rPr lang="vi-VN" sz="2000">
                <a:latin typeface="Times New Roman" pitchFamily="18" charset="0"/>
                <a:cs typeface="Times New Roman" pitchFamily="18" charset="0"/>
              </a:rPr>
              <a:t>với </a:t>
            </a:r>
            <a:r>
              <a:rPr lang="vi-VN" sz="2000" b="1">
                <a:latin typeface="Times New Roman" pitchFamily="18" charset="0"/>
                <a:cs typeface="Times New Roman" pitchFamily="18" charset="0"/>
              </a:rPr>
              <a:t>vẻ đẹp cường tráng, khỏe mạnh đầy sức sống.</a:t>
            </a:r>
          </a:p>
          <a:p>
            <a:pPr algn="just"/>
            <a:r>
              <a:rPr lang="vi-VN" sz="2000" b="1">
                <a:latin typeface="Times New Roman" pitchFamily="18" charset="0"/>
                <a:cs typeface="Times New Roman" pitchFamily="18" charset="0"/>
              </a:rPr>
              <a:t>- Phép so sánh : </a:t>
            </a:r>
            <a:r>
              <a:rPr lang="vi-VN" sz="2000">
                <a:latin typeface="Times New Roman" pitchFamily="18" charset="0"/>
                <a:cs typeface="Times New Roman" pitchFamily="18" charset="0"/>
              </a:rPr>
              <a:t>Hai cái răng đen nhánh lúc nào cũng nhai ngoàm ngoạp như hai lưỡi liềm máy làm việc.</a:t>
            </a:r>
          </a:p>
          <a:p>
            <a:pPr algn="just"/>
            <a:r>
              <a:rPr lang="vi-VN" sz="2000" b="1">
                <a:latin typeface="Times New Roman" pitchFamily="18" charset="0"/>
                <a:cs typeface="Times New Roman" pitchFamily="18" charset="0"/>
              </a:rPr>
              <a:t>Tác dụng : </a:t>
            </a:r>
            <a:r>
              <a:rPr lang="vi-VN" sz="2000">
                <a:latin typeface="Times New Roman" pitchFamily="18" charset="0"/>
                <a:cs typeface="Times New Roman" pitchFamily="18" charset="0"/>
              </a:rPr>
              <a:t>cho thấy độ sắc và bén của hai cái răng của dế mèn , nó có thể nhai đứt và làm gãy cỏ một cách nhanh gọn và dễ dàng.</a:t>
            </a:r>
          </a:p>
          <a:p>
            <a:r>
              <a:rPr lang="vi-VN" sz="2000" b="1">
                <a:latin typeface="Times New Roman" pitchFamily="18" charset="0"/>
                <a:cs typeface="Times New Roman" pitchFamily="18" charset="0"/>
              </a:rPr>
              <a:t>Câu 6: </a:t>
            </a:r>
            <a:r>
              <a:rPr lang="vi-VN" sz="2000">
                <a:latin typeface="Times New Roman" pitchFamily="18" charset="0"/>
                <a:cs typeface="Times New Roman" pitchFamily="18" charset="0"/>
              </a:rPr>
              <a:t>Không vì nó tạo thành thói tự kiêu, có hại cho Dế Mèn sau </a:t>
            </a:r>
            <a:r>
              <a:rPr lang="en-US" sz="2000" smtClean="0">
                <a:latin typeface="Times New Roman" pitchFamily="18" charset="0"/>
                <a:cs typeface="Times New Roman" pitchFamily="18" charset="0"/>
              </a:rPr>
              <a:t>này.</a:t>
            </a:r>
            <a:endParaRPr lang="vi-VN" sz="2000">
              <a:latin typeface="Times New Roman" pitchFamily="18" charset="0"/>
              <a:cs typeface="Times New Roman" pitchFamily="18" charset="0"/>
            </a:endParaRPr>
          </a:p>
        </p:txBody>
      </p:sp>
      <p:sp>
        <p:nvSpPr>
          <p:cNvPr id="3" name="TextBox 2"/>
          <p:cNvSpPr txBox="1"/>
          <p:nvPr/>
        </p:nvSpPr>
        <p:spPr>
          <a:xfrm>
            <a:off x="381000" y="304800"/>
            <a:ext cx="5867400" cy="523220"/>
          </a:xfrm>
          <a:prstGeom prst="rect">
            <a:avLst/>
          </a:prstGeom>
          <a:noFill/>
        </p:spPr>
        <p:txBody>
          <a:bodyPr wrap="square" rtlCol="0">
            <a:spAutoFit/>
          </a:bodyPr>
          <a:lstStyle/>
          <a:p>
            <a:r>
              <a:rPr lang="en-US" sz="2800" b="1" smtClean="0">
                <a:solidFill>
                  <a:srgbClr val="FF0000"/>
                </a:solidFill>
                <a:latin typeface="Times New Roman" pitchFamily="18" charset="0"/>
                <a:cs typeface="Times New Roman" pitchFamily="18" charset="0"/>
              </a:rPr>
              <a:t>BÀI LÀM</a:t>
            </a:r>
            <a:r>
              <a:rPr lang="en-US" sz="2800" b="1" smtClean="0">
                <a:solidFill>
                  <a:srgbClr val="FF0000"/>
                </a:solidFill>
              </a:rPr>
              <a:t>:</a:t>
            </a:r>
            <a:endParaRPr lang="en-US" sz="2800" b="1">
              <a:solidFill>
                <a:srgbClr val="FF0000"/>
              </a:solidFill>
            </a:endParaRPr>
          </a:p>
        </p:txBody>
      </p:sp>
    </p:spTree>
    <p:extLst>
      <p:ext uri="{BB962C8B-B14F-4D97-AF65-F5344CB8AC3E}">
        <p14:creationId xmlns:p14="http://schemas.microsoft.com/office/powerpoint/2010/main" val="2742250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heel(1)">
                                      <p:cBhvr>
                                        <p:cTn id="15" dur="20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barn(inVertical)">
                                      <p:cBhvr>
                                        <p:cTn id="20" dur="500"/>
                                        <p:tgtEl>
                                          <p:spTgt spid="2">
                                            <p:txEl>
                                              <p:pRg st="3" end="3"/>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barn(inVertical)">
                                      <p:cBhvr>
                                        <p:cTn id="23" dur="500"/>
                                        <p:tgtEl>
                                          <p:spTgt spid="2">
                                            <p:txEl>
                                              <p:pRg st="4" end="4"/>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barn(inVertical)">
                                      <p:cBhvr>
                                        <p:cTn id="26" dur="500"/>
                                        <p:tgtEl>
                                          <p:spTgt spid="2">
                                            <p:txEl>
                                              <p:pRg st="5" end="5"/>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barn(inVertical)">
                                      <p:cBhvr>
                                        <p:cTn id="29" dur="500"/>
                                        <p:tgtEl>
                                          <p:spTgt spid="2">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2">
                                            <p:txEl>
                                              <p:pRg st="7" end="7"/>
                                            </p:txEl>
                                          </p:spTgt>
                                        </p:tgtEl>
                                        <p:attrNameLst>
                                          <p:attrName>style.visibility</p:attrName>
                                        </p:attrNameLst>
                                      </p:cBhvr>
                                      <p:to>
                                        <p:strVal val="visible"/>
                                      </p:to>
                                    </p:set>
                                    <p:animEffect transition="in" filter="circle(in)">
                                      <p:cBhvr>
                                        <p:cTn id="34" dur="2000"/>
                                        <p:tgtEl>
                                          <p:spTgt spid="2">
                                            <p:txEl>
                                              <p:pRg st="7" end="7"/>
                                            </p:txEl>
                                          </p:spTgt>
                                        </p:tgtEl>
                                      </p:cBhvr>
                                    </p:animEffect>
                                  </p:childTnLst>
                                </p:cTn>
                              </p:par>
                              <p:par>
                                <p:cTn id="35" presetID="6" presetClass="entr" presetSubtype="16" fill="hold" nodeType="with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circle(in)">
                                      <p:cBhvr>
                                        <p:cTn id="37" dur="2000"/>
                                        <p:tgtEl>
                                          <p:spTgt spid="2">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
                                            <p:txEl>
                                              <p:pRg st="9" end="9"/>
                                            </p:txEl>
                                          </p:spTgt>
                                        </p:tgtEl>
                                        <p:attrNameLst>
                                          <p:attrName>style.visibility</p:attrName>
                                        </p:attrNameLst>
                                      </p:cBhvr>
                                      <p:to>
                                        <p:strVal val="visible"/>
                                      </p:to>
                                    </p:set>
                                    <p:animEffect transition="in" filter="wipe(down)">
                                      <p:cBhvr>
                                        <p:cTn id="42" dur="500"/>
                                        <p:tgtEl>
                                          <p:spTgt spid="2">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nodeType="click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animEffect transition="in" filter="wipe(down)">
                                      <p:cBhvr>
                                        <p:cTn id="47" dur="580">
                                          <p:stCondLst>
                                            <p:cond delay="0"/>
                                          </p:stCondLst>
                                        </p:cTn>
                                        <p:tgtEl>
                                          <p:spTgt spid="2">
                                            <p:txEl>
                                              <p:pRg st="10" end="10"/>
                                            </p:txEl>
                                          </p:spTgt>
                                        </p:tgtEl>
                                      </p:cBhvr>
                                    </p:animEffect>
                                    <p:anim calcmode="lin" valueType="num">
                                      <p:cBhvr>
                                        <p:cTn id="48" dur="1822" tmFilter="0,0; 0.14,0.36; 0.43,0.73; 0.71,0.91; 1.0,1.0">
                                          <p:stCondLst>
                                            <p:cond delay="0"/>
                                          </p:stCondLst>
                                        </p:cTn>
                                        <p:tgtEl>
                                          <p:spTgt spid="2">
                                            <p:txEl>
                                              <p:pRg st="10" end="10"/>
                                            </p:txEl>
                                          </p:spTgt>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2">
                                            <p:txEl>
                                              <p:pRg st="10" end="10"/>
                                            </p:txEl>
                                          </p:spTgt>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2">
                                            <p:txEl>
                                              <p:pRg st="10" end="10"/>
                                            </p:txEl>
                                          </p:spTgt>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2">
                                            <p:txEl>
                                              <p:pRg st="10" end="10"/>
                                            </p:txEl>
                                          </p:spTgt>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2">
                                            <p:txEl>
                                              <p:pRg st="10" end="10"/>
                                            </p:txEl>
                                          </p:spTgt>
                                        </p:tgtEl>
                                        <p:attrNameLst>
                                          <p:attrName>ppt_y</p:attrName>
                                        </p:attrNameLst>
                                      </p:cBhvr>
                                      <p:tavLst>
                                        <p:tav tm="0" fmla="#ppt_y-sin(pi*$)/81">
                                          <p:val>
                                            <p:fltVal val="0"/>
                                          </p:val>
                                        </p:tav>
                                        <p:tav tm="100000">
                                          <p:val>
                                            <p:fltVal val="1"/>
                                          </p:val>
                                        </p:tav>
                                      </p:tavLst>
                                    </p:anim>
                                    <p:animScale>
                                      <p:cBhvr>
                                        <p:cTn id="53" dur="26">
                                          <p:stCondLst>
                                            <p:cond delay="650"/>
                                          </p:stCondLst>
                                        </p:cTn>
                                        <p:tgtEl>
                                          <p:spTgt spid="2">
                                            <p:txEl>
                                              <p:pRg st="10" end="10"/>
                                            </p:txEl>
                                          </p:spTgt>
                                        </p:tgtEl>
                                      </p:cBhvr>
                                      <p:to x="100000" y="60000"/>
                                    </p:animScale>
                                    <p:animScale>
                                      <p:cBhvr>
                                        <p:cTn id="54" dur="166" decel="50000">
                                          <p:stCondLst>
                                            <p:cond delay="676"/>
                                          </p:stCondLst>
                                        </p:cTn>
                                        <p:tgtEl>
                                          <p:spTgt spid="2">
                                            <p:txEl>
                                              <p:pRg st="10" end="10"/>
                                            </p:txEl>
                                          </p:spTgt>
                                        </p:tgtEl>
                                      </p:cBhvr>
                                      <p:to x="100000" y="100000"/>
                                    </p:animScale>
                                    <p:animScale>
                                      <p:cBhvr>
                                        <p:cTn id="55" dur="26">
                                          <p:stCondLst>
                                            <p:cond delay="1312"/>
                                          </p:stCondLst>
                                        </p:cTn>
                                        <p:tgtEl>
                                          <p:spTgt spid="2">
                                            <p:txEl>
                                              <p:pRg st="10" end="10"/>
                                            </p:txEl>
                                          </p:spTgt>
                                        </p:tgtEl>
                                      </p:cBhvr>
                                      <p:to x="100000" y="80000"/>
                                    </p:animScale>
                                    <p:animScale>
                                      <p:cBhvr>
                                        <p:cTn id="56" dur="166" decel="50000">
                                          <p:stCondLst>
                                            <p:cond delay="1338"/>
                                          </p:stCondLst>
                                        </p:cTn>
                                        <p:tgtEl>
                                          <p:spTgt spid="2">
                                            <p:txEl>
                                              <p:pRg st="10" end="10"/>
                                            </p:txEl>
                                          </p:spTgt>
                                        </p:tgtEl>
                                      </p:cBhvr>
                                      <p:to x="100000" y="100000"/>
                                    </p:animScale>
                                    <p:animScale>
                                      <p:cBhvr>
                                        <p:cTn id="57" dur="26">
                                          <p:stCondLst>
                                            <p:cond delay="1642"/>
                                          </p:stCondLst>
                                        </p:cTn>
                                        <p:tgtEl>
                                          <p:spTgt spid="2">
                                            <p:txEl>
                                              <p:pRg st="10" end="10"/>
                                            </p:txEl>
                                          </p:spTgt>
                                        </p:tgtEl>
                                      </p:cBhvr>
                                      <p:to x="100000" y="90000"/>
                                    </p:animScale>
                                    <p:animScale>
                                      <p:cBhvr>
                                        <p:cTn id="58" dur="166" decel="50000">
                                          <p:stCondLst>
                                            <p:cond delay="1668"/>
                                          </p:stCondLst>
                                        </p:cTn>
                                        <p:tgtEl>
                                          <p:spTgt spid="2">
                                            <p:txEl>
                                              <p:pRg st="10" end="10"/>
                                            </p:txEl>
                                          </p:spTgt>
                                        </p:tgtEl>
                                      </p:cBhvr>
                                      <p:to x="100000" y="100000"/>
                                    </p:animScale>
                                    <p:animScale>
                                      <p:cBhvr>
                                        <p:cTn id="59" dur="26">
                                          <p:stCondLst>
                                            <p:cond delay="1808"/>
                                          </p:stCondLst>
                                        </p:cTn>
                                        <p:tgtEl>
                                          <p:spTgt spid="2">
                                            <p:txEl>
                                              <p:pRg st="10" end="10"/>
                                            </p:txEl>
                                          </p:spTgt>
                                        </p:tgtEl>
                                      </p:cBhvr>
                                      <p:to x="100000" y="95000"/>
                                    </p:animScale>
                                    <p:animScale>
                                      <p:cBhvr>
                                        <p:cTn id="60" dur="166" decel="50000">
                                          <p:stCondLst>
                                            <p:cond delay="1834"/>
                                          </p:stCondLst>
                                        </p:cTn>
                                        <p:tgtEl>
                                          <p:spTgt spid="2">
                                            <p:txEl>
                                              <p:pRg st="10" end="10"/>
                                            </p:txEl>
                                          </p:spTgt>
                                        </p:tgtEl>
                                      </p:cBhvr>
                                      <p:to x="100000" y="100000"/>
                                    </p:animScale>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nodeType="clickEffect">
                                  <p:stCondLst>
                                    <p:cond delay="0"/>
                                  </p:stCondLst>
                                  <p:childTnLst>
                                    <p:set>
                                      <p:cBhvr>
                                        <p:cTn id="64" dur="1" fill="hold">
                                          <p:stCondLst>
                                            <p:cond delay="0"/>
                                          </p:stCondLst>
                                        </p:cTn>
                                        <p:tgtEl>
                                          <p:spTgt spid="2">
                                            <p:txEl>
                                              <p:pRg st="11" end="11"/>
                                            </p:txEl>
                                          </p:spTgt>
                                        </p:tgtEl>
                                        <p:attrNameLst>
                                          <p:attrName>style.visibility</p:attrName>
                                        </p:attrNameLst>
                                      </p:cBhvr>
                                      <p:to>
                                        <p:strVal val="visible"/>
                                      </p:to>
                                    </p:set>
                                    <p:animEffect transition="in" filter="wipe(down)">
                                      <p:cBhvr>
                                        <p:cTn id="65" dur="500"/>
                                        <p:tgtEl>
                                          <p:spTgt spid="2">
                                            <p:txEl>
                                              <p:pRg st="11" end="11"/>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6" presetClass="entr" presetSubtype="16" fill="hold" nodeType="clickEffect">
                                  <p:stCondLst>
                                    <p:cond delay="0"/>
                                  </p:stCondLst>
                                  <p:childTnLst>
                                    <p:set>
                                      <p:cBhvr>
                                        <p:cTn id="69" dur="1" fill="hold">
                                          <p:stCondLst>
                                            <p:cond delay="0"/>
                                          </p:stCondLst>
                                        </p:cTn>
                                        <p:tgtEl>
                                          <p:spTgt spid="2">
                                            <p:txEl>
                                              <p:pRg st="12" end="12"/>
                                            </p:txEl>
                                          </p:spTgt>
                                        </p:tgtEl>
                                        <p:attrNameLst>
                                          <p:attrName>style.visibility</p:attrName>
                                        </p:attrNameLst>
                                      </p:cBhvr>
                                      <p:to>
                                        <p:strVal val="visible"/>
                                      </p:to>
                                    </p:set>
                                    <p:animEffect transition="in" filter="circle(in)">
                                      <p:cBhvr>
                                        <p:cTn id="70" dur="2000"/>
                                        <p:tgtEl>
                                          <p:spTgt spid="2">
                                            <p:txEl>
                                              <p:pRg st="12" end="12"/>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6" presetClass="entr" presetSubtype="16" fill="hold" nodeType="clickEffect">
                                  <p:stCondLst>
                                    <p:cond delay="0"/>
                                  </p:stCondLst>
                                  <p:childTnLst>
                                    <p:set>
                                      <p:cBhvr>
                                        <p:cTn id="74" dur="1" fill="hold">
                                          <p:stCondLst>
                                            <p:cond delay="0"/>
                                          </p:stCondLst>
                                        </p:cTn>
                                        <p:tgtEl>
                                          <p:spTgt spid="2">
                                            <p:txEl>
                                              <p:pRg st="13" end="13"/>
                                            </p:txEl>
                                          </p:spTgt>
                                        </p:tgtEl>
                                        <p:attrNameLst>
                                          <p:attrName>style.visibility</p:attrName>
                                        </p:attrNameLst>
                                      </p:cBhvr>
                                      <p:to>
                                        <p:strVal val="visible"/>
                                      </p:to>
                                    </p:set>
                                    <p:animEffect transition="in" filter="circle(in)">
                                      <p:cBhvr>
                                        <p:cTn id="75" dur="20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Rectangle 1"/>
          <p:cNvSpPr/>
          <p:nvPr/>
        </p:nvSpPr>
        <p:spPr>
          <a:xfrm>
            <a:off x="27709" y="0"/>
            <a:ext cx="9144000" cy="3139321"/>
          </a:xfrm>
          <a:prstGeom prst="rect">
            <a:avLst/>
          </a:prstGeom>
        </p:spPr>
        <p:txBody>
          <a:bodyPr wrap="square">
            <a:spAutoFit/>
          </a:bodyPr>
          <a:lstStyle/>
          <a:p>
            <a:r>
              <a:rPr lang="vi-VN" b="1">
                <a:latin typeface="Times New Roman" pitchFamily="18" charset="0"/>
                <a:cs typeface="Times New Roman" pitchFamily="18" charset="0"/>
              </a:rPr>
              <a:t>Câu 7: </a:t>
            </a:r>
          </a:p>
          <a:p>
            <a:r>
              <a:rPr lang="vi-VN" b="1">
                <a:latin typeface="Times New Roman" pitchFamily="18" charset="0"/>
                <a:cs typeface="Times New Roman" pitchFamily="18" charset="0"/>
              </a:rPr>
              <a:t>* Mở đoạn( </a:t>
            </a:r>
            <a:r>
              <a:rPr lang="vi-VN">
                <a:latin typeface="Times New Roman" pitchFamily="18" charset="0"/>
                <a:cs typeface="Times New Roman" pitchFamily="18" charset="0"/>
              </a:rPr>
              <a:t>1 câu): Khiêm tốn là một trong những phẩm chất cần có của mỗi người. </a:t>
            </a:r>
          </a:p>
          <a:p>
            <a:r>
              <a:rPr lang="vi-VN" b="1">
                <a:latin typeface="Times New Roman" pitchFamily="18" charset="0"/>
                <a:cs typeface="Times New Roman" pitchFamily="18" charset="0"/>
              </a:rPr>
              <a:t>* Thân đoạn:(  </a:t>
            </a:r>
            <a:r>
              <a:rPr lang="vi-VN">
                <a:latin typeface="Times New Roman" pitchFamily="18" charset="0"/>
                <a:cs typeface="Times New Roman" pitchFamily="18" charset="0"/>
              </a:rPr>
              <a:t>từ 3-5 câu)</a:t>
            </a:r>
          </a:p>
          <a:p>
            <a:r>
              <a:rPr lang="vi-VN">
                <a:latin typeface="Times New Roman" pitchFamily="18" charset="0"/>
                <a:cs typeface="Times New Roman" pitchFamily="18" charset="0"/>
              </a:rPr>
              <a:t>-  Khiêm tốn là không quá đề cao mình mà luôn thấy bản thân mình chưa hoàn hảo và cần cố gắng, nỗ lực nhiều hơn nữa.</a:t>
            </a:r>
          </a:p>
          <a:p>
            <a:r>
              <a:rPr lang="vi-VN">
                <a:latin typeface="Times New Roman" pitchFamily="18" charset="0"/>
                <a:cs typeface="Times New Roman" pitchFamily="18" charset="0"/>
              </a:rPr>
              <a:t>- Khiêm tốn thể hiện trong lời nói,cách ăn mặc và hoạt động thường ngày của cá nhân.  - Nhờ có sự khiêm tốn mà con người biết quan tâm và yêu thương mọi người nhiều hơn.  </a:t>
            </a:r>
          </a:p>
          <a:p>
            <a:r>
              <a:rPr lang="vi-VN">
                <a:latin typeface="Times New Roman" pitchFamily="18" charset="0"/>
                <a:cs typeface="Times New Roman" pitchFamily="18" charset="0"/>
              </a:rPr>
              <a:t>- Người có đức tính khiêm tốn sẽ đượcmọi người xung quanh yêu thương và quý trọng. Nhờ vậy mà các mối quan hệ cộng đồng cũng trở nên tốt đẹp hơn. </a:t>
            </a:r>
          </a:p>
          <a:p>
            <a:r>
              <a:rPr lang="vi-VN" b="1">
                <a:latin typeface="Times New Roman" pitchFamily="18" charset="0"/>
                <a:cs typeface="Times New Roman" pitchFamily="18" charset="0"/>
              </a:rPr>
              <a:t>* Kết đoạn( </a:t>
            </a:r>
            <a:r>
              <a:rPr lang="vi-VN">
                <a:latin typeface="Times New Roman" pitchFamily="18" charset="0"/>
                <a:cs typeface="Times New Roman" pitchFamily="18" charset="0"/>
              </a:rPr>
              <a:t>1 câu): Chính vì thế, mỗi người hãy tự rèn huyện cho mình  đức tính cao đẹp này hay đó cũng chính là cách ta từng ngày rèn luyện bản thân mình ngày càng hoàn thiện hơn.</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276600"/>
            <a:ext cx="38862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9710" y="3885822"/>
            <a:ext cx="4163290" cy="2745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5886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wheel(1)">
                                      <p:cBhvr>
                                        <p:cTn id="24" dur="2000"/>
                                        <p:tgtEl>
                                          <p:spTgt spid="2">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barn(inVertical)">
                                      <p:cBhvr>
                                        <p:cTn id="29" dur="500"/>
                                        <p:tgtEl>
                                          <p:spTgt spid="2">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2">
                                            <p:txEl>
                                              <p:pRg st="5" end="5"/>
                                            </p:txEl>
                                          </p:spTgt>
                                        </p:tgtEl>
                                        <p:attrNameLst>
                                          <p:attrName>style.visibility</p:attrName>
                                        </p:attrNameLst>
                                      </p:cBhvr>
                                      <p:to>
                                        <p:strVal val="visible"/>
                                      </p:to>
                                    </p:set>
                                    <p:animEffect transition="in" filter="circle(in)">
                                      <p:cBhvr>
                                        <p:cTn id="34" dur="2000"/>
                                        <p:tgtEl>
                                          <p:spTgt spid="2">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
                                            <p:txEl>
                                              <p:pRg st="6" end="6"/>
                                            </p:txEl>
                                          </p:spTgt>
                                        </p:tgtEl>
                                        <p:attrNameLst>
                                          <p:attrName>style.visibility</p:attrName>
                                        </p:attrNameLst>
                                      </p:cBhvr>
                                      <p:to>
                                        <p:strVal val="visible"/>
                                      </p:to>
                                    </p:set>
                                    <p:animEffect transition="in" filter="fade">
                                      <p:cBhvr>
                                        <p:cTn id="39" dur="1000"/>
                                        <p:tgtEl>
                                          <p:spTgt spid="2">
                                            <p:txEl>
                                              <p:pRg st="6" end="6"/>
                                            </p:txEl>
                                          </p:spTgt>
                                        </p:tgtEl>
                                      </p:cBhvr>
                                    </p:animEffect>
                                    <p:anim calcmode="lin" valueType="num">
                                      <p:cBhvr>
                                        <p:cTn id="4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364960877"/>
              </p:ext>
            </p:extLst>
          </p:nvPr>
        </p:nvGraphicFramePr>
        <p:xfrm>
          <a:off x="76200" y="6927"/>
          <a:ext cx="8991600" cy="6940880"/>
        </p:xfrm>
        <a:graphic>
          <a:graphicData uri="http://schemas.openxmlformats.org/drawingml/2006/table">
            <a:tbl>
              <a:tblPr firstRow="1" firstCol="1" bandRow="1"/>
              <a:tblGrid>
                <a:gridCol w="8991600"/>
              </a:tblGrid>
              <a:tr h="645236">
                <a:tc>
                  <a:txBody>
                    <a:bodyPr/>
                    <a:lstStyle/>
                    <a:p>
                      <a:pPr>
                        <a:lnSpc>
                          <a:spcPct val="115000"/>
                        </a:lnSpc>
                        <a:spcAft>
                          <a:spcPts val="0"/>
                        </a:spcAft>
                      </a:pPr>
                      <a:r>
                        <a:rPr lang="en-US" sz="1800" b="1">
                          <a:effectLst/>
                          <a:latin typeface="Times New Roman"/>
                          <a:ea typeface="Times New Roman"/>
                        </a:rPr>
                        <a:t> </a:t>
                      </a:r>
                      <a:endParaRPr lang="en-US" sz="1800">
                        <a:effectLst/>
                        <a:latin typeface="Times New Roman"/>
                        <a:ea typeface="Calibri"/>
                      </a:endParaRPr>
                    </a:p>
                    <a:p>
                      <a:pPr>
                        <a:lnSpc>
                          <a:spcPct val="115000"/>
                        </a:lnSpc>
                        <a:spcAft>
                          <a:spcPts val="0"/>
                        </a:spcAft>
                      </a:pPr>
                      <a:r>
                        <a:rPr lang="en-US" sz="1800" b="1">
                          <a:effectLst/>
                          <a:latin typeface="Times New Roman"/>
                          <a:ea typeface="Times New Roman"/>
                        </a:rPr>
                        <a:t>PHIẾU HỌC TẬP SỐ </a:t>
                      </a:r>
                      <a:r>
                        <a:rPr lang="en-US" sz="1800" b="1" smtClean="0">
                          <a:effectLst/>
                          <a:latin typeface="Times New Roman"/>
                          <a:ea typeface="Times New Roman"/>
                        </a:rPr>
                        <a:t>2 </a:t>
                      </a:r>
                      <a:endParaRPr lang="en-US" sz="1800">
                        <a:effectLst/>
                        <a:latin typeface="Times New Roman"/>
                        <a:ea typeface="Calibri"/>
                      </a:endParaRPr>
                    </a:p>
                  </a:txBody>
                  <a:tcPr marL="24342" marR="24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93564">
                <a:tc>
                  <a:txBody>
                    <a:bodyPr/>
                    <a:lstStyle/>
                    <a:p>
                      <a:pPr algn="ctr">
                        <a:lnSpc>
                          <a:spcPct val="115000"/>
                        </a:lnSpc>
                        <a:spcAft>
                          <a:spcPts val="0"/>
                        </a:spcAft>
                      </a:pPr>
                      <a:r>
                        <a:rPr lang="en-US" sz="1800" b="1">
                          <a:effectLst/>
                          <a:latin typeface="Times New Roman"/>
                          <a:ea typeface="Calibri"/>
                        </a:rPr>
                        <a:t>           Đọc đoạn văn sau và trả lời các câu hỏi bên dưới.</a:t>
                      </a:r>
                      <a:endParaRPr lang="en-US" sz="1800">
                        <a:effectLst/>
                        <a:latin typeface="Times New Roman"/>
                        <a:ea typeface="Calibri"/>
                      </a:endParaRPr>
                    </a:p>
                    <a:p>
                      <a:pPr algn="just">
                        <a:lnSpc>
                          <a:spcPct val="115000"/>
                        </a:lnSpc>
                        <a:spcAft>
                          <a:spcPts val="0"/>
                        </a:spcAft>
                      </a:pPr>
                      <a:r>
                        <a:rPr lang="vi-VN" sz="1800">
                          <a:effectLst/>
                          <a:latin typeface="Times New Roman"/>
                          <a:ea typeface="Calibri"/>
                        </a:rPr>
                        <a:t>“... Tôi đi đứng oai vệ. Mỗi bước đi, tôi làm điệu dún dẩy các khoeo chân, rung lên rung xuống hai chiếc râu. Cho ra kiểu cách con nhà võ. Tôi tợn lắm. Dám cà khịa với tất cả mọi bà con trong xóm. Khi tôi to tiếng thì ai cũng nhịn, không ai đáp lại. Bởi vì quanh quẩn ai cũng quen mình cả. Không nói, có lẽ họ nể hơn là sợ. Nhưng tôi lại tưởng thế là không ai dám ho he. Ấy vậy, tôi cho tôi giỏi. Những gã xốc nổi thường lầm cử chỉ ngông cuồng là tài ba. Tôi  đã quát mấy chị Cào Cào ngụ ngoài đầu bờ, khiến mỗi lần thấy tôi đi qua, các chị phải núp khuôn mặt trái xoan dưới nhánh cỏ, chỉ dám đưa mắt lên nhìn trộm. Thỉnh thoảng, tôi ngứa chân đá một cái, ghẹo anh Gọng Vó lấm láp vừa ngơ ngác dưới đầm lên. Tôi càng tưởng tôi là tay ghê gớm, có thể sắp đứng đầu thiên hạ rồi...”</a:t>
                      </a:r>
                      <a:endParaRPr lang="en-US" sz="1800">
                        <a:effectLst/>
                        <a:latin typeface="Times New Roman"/>
                        <a:ea typeface="Calibri"/>
                      </a:endParaRPr>
                    </a:p>
                    <a:p>
                      <a:pPr algn="just">
                        <a:lnSpc>
                          <a:spcPct val="115000"/>
                        </a:lnSpc>
                        <a:spcAft>
                          <a:spcPts val="0"/>
                        </a:spcAft>
                      </a:pPr>
                      <a:r>
                        <a:rPr lang="en-US" sz="1800" smtClean="0">
                          <a:effectLst/>
                          <a:latin typeface="Times New Roman"/>
                          <a:ea typeface="Calibri"/>
                        </a:rPr>
                        <a:t> </a:t>
                      </a:r>
                      <a:r>
                        <a:rPr lang="vi-VN" sz="1800" smtClean="0">
                          <a:effectLst/>
                          <a:latin typeface="Times New Roman"/>
                          <a:ea typeface="Calibri"/>
                        </a:rPr>
                        <a:t> </a:t>
                      </a:r>
                      <a:r>
                        <a:rPr lang="en-US" sz="1800" smtClean="0">
                          <a:effectLst/>
                          <a:latin typeface="Times New Roman"/>
                          <a:ea typeface="Calibri"/>
                        </a:rPr>
                        <a:t>                                                                                ( </a:t>
                      </a:r>
                      <a:r>
                        <a:rPr lang="vi-VN" sz="1800" i="1" smtClean="0">
                          <a:effectLst/>
                          <a:latin typeface="Times New Roman"/>
                          <a:ea typeface="Calibri"/>
                        </a:rPr>
                        <a:t>Bài </a:t>
                      </a:r>
                      <a:r>
                        <a:rPr lang="vi-VN" sz="1800" i="1">
                          <a:effectLst/>
                          <a:latin typeface="Times New Roman"/>
                          <a:ea typeface="Calibri"/>
                        </a:rPr>
                        <a:t>học đường đời đầu tiên,</a:t>
                      </a:r>
                      <a:r>
                        <a:rPr lang="vi-VN" sz="1800">
                          <a:effectLst/>
                          <a:latin typeface="Times New Roman"/>
                          <a:ea typeface="Calibri"/>
                        </a:rPr>
                        <a:t>Tô Hoài)</a:t>
                      </a:r>
                      <a:endParaRPr lang="en-US" sz="1800">
                        <a:effectLst/>
                        <a:latin typeface="Times New Roman"/>
                        <a:ea typeface="Calibri"/>
                      </a:endParaRPr>
                    </a:p>
                    <a:p>
                      <a:pPr algn="ctr">
                        <a:lnSpc>
                          <a:spcPct val="115000"/>
                        </a:lnSpc>
                        <a:spcAft>
                          <a:spcPts val="0"/>
                        </a:spcAft>
                      </a:pPr>
                      <a:r>
                        <a:rPr lang="vi-VN" sz="1800">
                          <a:effectLst/>
                          <a:latin typeface="Times New Roman"/>
                          <a:ea typeface="Calibri"/>
                        </a:rPr>
                        <a:t> </a:t>
                      </a:r>
                      <a:endParaRPr lang="en-US" sz="1800">
                        <a:effectLst/>
                        <a:latin typeface="Times New Roman"/>
                        <a:ea typeface="Calibri"/>
                      </a:endParaRPr>
                    </a:p>
                    <a:p>
                      <a:pPr algn="l" fontAlgn="base">
                        <a:spcAft>
                          <a:spcPts val="0"/>
                        </a:spcAft>
                      </a:pPr>
                      <a:r>
                        <a:rPr lang="vi-VN" sz="1800" b="1">
                          <a:effectLst/>
                          <a:latin typeface="Times New Roman"/>
                          <a:ea typeface="Times New Roman"/>
                        </a:rPr>
                        <a:t>Câu 1:</a:t>
                      </a:r>
                      <a:r>
                        <a:rPr lang="vi-VN" sz="1800">
                          <a:effectLst/>
                          <a:latin typeface="Times New Roman"/>
                          <a:ea typeface="Times New Roman"/>
                        </a:rPr>
                        <a:t> Nêu  phương thức biểu đạt của đoạn trích trên. </a:t>
                      </a:r>
                      <a:endParaRPr lang="en-US" sz="1800">
                        <a:effectLst/>
                        <a:latin typeface="Times New Roman"/>
                      </a:endParaRPr>
                    </a:p>
                    <a:p>
                      <a:pPr algn="l" fontAlgn="base">
                        <a:spcAft>
                          <a:spcPts val="0"/>
                        </a:spcAft>
                      </a:pPr>
                      <a:r>
                        <a:rPr lang="vi-VN" sz="1800" b="1">
                          <a:effectLst/>
                          <a:latin typeface="Times New Roman"/>
                          <a:ea typeface="Times New Roman"/>
                        </a:rPr>
                        <a:t>Câu 2:</a:t>
                      </a:r>
                      <a:r>
                        <a:rPr lang="vi-VN" sz="1800">
                          <a:effectLst/>
                          <a:latin typeface="Times New Roman"/>
                          <a:ea typeface="Times New Roman"/>
                        </a:rPr>
                        <a:t> “Tôi” trong đoạn trích trên là ai?  Tại sao có sự lựa chọn đó?  </a:t>
                      </a:r>
                      <a:endParaRPr lang="en-US" sz="1800">
                        <a:effectLst/>
                        <a:latin typeface="Times New Roman"/>
                      </a:endParaRPr>
                    </a:p>
                    <a:p>
                      <a:pPr algn="l" fontAlgn="base">
                        <a:spcAft>
                          <a:spcPts val="0"/>
                        </a:spcAft>
                      </a:pPr>
                      <a:r>
                        <a:rPr lang="vi-VN" sz="1800" b="1">
                          <a:effectLst/>
                          <a:latin typeface="Times New Roman"/>
                          <a:ea typeface="Times New Roman"/>
                        </a:rPr>
                        <a:t>Câu 3:</a:t>
                      </a:r>
                      <a:r>
                        <a:rPr lang="vi-VN" sz="1800">
                          <a:effectLst/>
                          <a:latin typeface="Times New Roman"/>
                          <a:ea typeface="Times New Roman"/>
                        </a:rPr>
                        <a:t> </a:t>
                      </a:r>
                      <a:r>
                        <a:rPr lang="pt-BR" sz="1800">
                          <a:effectLst/>
                          <a:latin typeface="Times New Roman"/>
                          <a:ea typeface="Times New Roman"/>
                        </a:rPr>
                        <a:t>Khái quát  nội dung chính của đoạn trích</a:t>
                      </a:r>
                      <a:r>
                        <a:rPr lang="vi-VN" sz="1800">
                          <a:effectLst/>
                          <a:latin typeface="Times New Roman"/>
                          <a:ea typeface="Times New Roman"/>
                        </a:rPr>
                        <a:t>?</a:t>
                      </a:r>
                      <a:endParaRPr lang="en-US" sz="1800">
                        <a:effectLst/>
                        <a:latin typeface="Times New Roman"/>
                      </a:endParaRPr>
                    </a:p>
                    <a:p>
                      <a:pPr algn="l" fontAlgn="base">
                        <a:spcAft>
                          <a:spcPts val="0"/>
                        </a:spcAft>
                      </a:pPr>
                      <a:r>
                        <a:rPr lang="vi-VN" sz="1800" b="1">
                          <a:effectLst/>
                          <a:latin typeface="Times New Roman"/>
                          <a:ea typeface="Times New Roman"/>
                        </a:rPr>
                        <a:t>Câu 4:</a:t>
                      </a:r>
                      <a:r>
                        <a:rPr lang="vi-VN" sz="1800">
                          <a:effectLst/>
                          <a:latin typeface="Times New Roman"/>
                          <a:ea typeface="Times New Roman"/>
                        </a:rPr>
                        <a:t> Tính cách của nhân vật “tôi” được miêu tả qua các chi tiết nào về hành động và ý nghĩ? Qua đó em thấy nhân vật “ tôi” có tính cách như thế </a:t>
                      </a:r>
                      <a:r>
                        <a:rPr lang="vi-VN" sz="1800" smtClean="0">
                          <a:effectLst/>
                          <a:latin typeface="Times New Roman"/>
                          <a:ea typeface="Times New Roman"/>
                        </a:rPr>
                        <a:t>nào?</a:t>
                      </a:r>
                      <a:endParaRPr lang="en-US" sz="1800" smtClean="0">
                        <a:effectLst/>
                        <a:latin typeface="Times New Roman"/>
                        <a:ea typeface="+mn-ea"/>
                      </a:endParaRPr>
                    </a:p>
                    <a:p>
                      <a:pPr algn="l" fontAlgn="base">
                        <a:spcAft>
                          <a:spcPts val="0"/>
                        </a:spcAft>
                      </a:pPr>
                      <a:r>
                        <a:rPr lang="vi-VN" sz="1800" b="1" smtClean="0">
                          <a:effectLst/>
                          <a:latin typeface="Times New Roman"/>
                          <a:ea typeface="MS Mincho"/>
                        </a:rPr>
                        <a:t>Câu </a:t>
                      </a:r>
                      <a:r>
                        <a:rPr lang="vi-VN" sz="1800" b="1">
                          <a:effectLst/>
                          <a:latin typeface="Times New Roman"/>
                          <a:ea typeface="MS Mincho"/>
                        </a:rPr>
                        <a:t>5:</a:t>
                      </a:r>
                      <a:r>
                        <a:rPr lang="vi-VN" sz="1800">
                          <a:effectLst/>
                          <a:latin typeface="Times New Roman"/>
                          <a:ea typeface="MS Mincho"/>
                        </a:rPr>
                        <a:t> </a:t>
                      </a:r>
                      <a:r>
                        <a:rPr lang="nl-NL" sz="1800" kern="1200">
                          <a:effectLst/>
                          <a:latin typeface="Times New Roman"/>
                          <a:ea typeface="MS Mincho"/>
                        </a:rPr>
                        <a:t>Qua đoạn trích  em nhận thấy nhân vật “ tôi  có nét nào đẹp đáng yêu và nét nào chưa đẹp đáng phê </a:t>
                      </a:r>
                      <a:r>
                        <a:rPr lang="nl-NL" sz="1800" kern="1200" smtClean="0">
                          <a:effectLst/>
                          <a:latin typeface="Times New Roman"/>
                          <a:ea typeface="MS Mincho"/>
                        </a:rPr>
                        <a:t>phán?</a:t>
                      </a:r>
                      <a:endParaRPr lang="en-US" sz="1800" kern="1200" smtClean="0">
                        <a:effectLst/>
                        <a:latin typeface="Times New Roman"/>
                        <a:ea typeface="MS Mincho"/>
                      </a:endParaRPr>
                    </a:p>
                    <a:p>
                      <a:pPr algn="l" fontAlgn="base">
                        <a:spcAft>
                          <a:spcPts val="0"/>
                        </a:spcAft>
                      </a:pPr>
                      <a:r>
                        <a:rPr lang="nl-NL" sz="1800" b="1" smtClean="0">
                          <a:effectLst/>
                          <a:latin typeface="Times New Roman"/>
                          <a:ea typeface="MS Mincho"/>
                        </a:rPr>
                        <a:t>Câu </a:t>
                      </a:r>
                      <a:r>
                        <a:rPr lang="nl-NL" sz="1800" b="1">
                          <a:effectLst/>
                          <a:latin typeface="Times New Roman"/>
                          <a:ea typeface="MS Mincho"/>
                        </a:rPr>
                        <a:t>6:</a:t>
                      </a:r>
                      <a:r>
                        <a:rPr lang="nl-NL" sz="1800">
                          <a:effectLst/>
                          <a:latin typeface="Times New Roman"/>
                          <a:ea typeface="MS Mincho"/>
                        </a:rPr>
                        <a:t> </a:t>
                      </a:r>
                      <a:r>
                        <a:rPr lang="nl-NL" sz="1800" kern="1200">
                          <a:effectLst/>
                          <a:latin typeface="Times New Roman"/>
                          <a:ea typeface="MS Mincho"/>
                        </a:rPr>
                        <a:t>Viết đoạn văn 5-7 câu suy nghĩ của em về tính tự phụ của con người?</a:t>
                      </a:r>
                      <a:endParaRPr lang="en-US" sz="1800">
                        <a:effectLst/>
                        <a:latin typeface="Times New Roman"/>
                        <a:ea typeface="Calibri"/>
                      </a:endParaRPr>
                    </a:p>
                    <a:p>
                      <a:pPr algn="l">
                        <a:lnSpc>
                          <a:spcPct val="115000"/>
                        </a:lnSpc>
                        <a:spcAft>
                          <a:spcPts val="0"/>
                        </a:spcAft>
                      </a:pPr>
                      <a:r>
                        <a:rPr lang="nl-NL" sz="1800" b="1">
                          <a:effectLst/>
                          <a:latin typeface="Times New Roman"/>
                          <a:ea typeface="Calibri"/>
                        </a:rPr>
                        <a:t> </a:t>
                      </a:r>
                      <a:endParaRPr lang="en-US" sz="1800">
                        <a:effectLst/>
                        <a:latin typeface="Times New Roman"/>
                        <a:ea typeface="Calibri"/>
                      </a:endParaRPr>
                    </a:p>
                  </a:txBody>
                  <a:tcPr marL="24342" marR="24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31964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307</TotalTime>
  <Words>2140</Words>
  <Application>Microsoft Office PowerPoint</Application>
  <PresentationFormat>On-screen Show (4:3)</PresentationFormat>
  <Paragraphs>183</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18</cp:revision>
  <dcterms:created xsi:type="dcterms:W3CDTF">2006-08-16T00:00:00Z</dcterms:created>
  <dcterms:modified xsi:type="dcterms:W3CDTF">2021-12-06T08:30:48Z</dcterms:modified>
</cp:coreProperties>
</file>