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59" r:id="rId5"/>
    <p:sldId id="260" r:id="rId6"/>
    <p:sldId id="334" r:id="rId7"/>
    <p:sldId id="262" r:id="rId8"/>
    <p:sldId id="264" r:id="rId9"/>
    <p:sldId id="265" r:id="rId10"/>
    <p:sldId id="332" r:id="rId11"/>
    <p:sldId id="333" r:id="rId12"/>
    <p:sldId id="336" r:id="rId13"/>
    <p:sldId id="337" r:id="rId14"/>
    <p:sldId id="339" r:id="rId15"/>
    <p:sldId id="266" r:id="rId16"/>
    <p:sldId id="340" r:id="rId17"/>
    <p:sldId id="268" r:id="rId18"/>
    <p:sldId id="267" r:id="rId19"/>
    <p:sldId id="3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69D"/>
    <a:srgbClr val="A2A4A6"/>
    <a:srgbClr val="4B4441"/>
    <a:srgbClr val="9C826E"/>
    <a:srgbClr val="B3DE92"/>
    <a:srgbClr val="F6837A"/>
    <a:srgbClr val="EC9F74"/>
    <a:srgbClr val="A6E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B8CBB-222C-4C1F-BD77-376145030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32A9C-6308-44FB-96BA-7FC88E82B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7A2EB-4DF4-4FAC-B343-AAE06B272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9F8ED-868E-497F-B7D1-A0EDC4CA8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7F2CA-0E4B-4C75-A99C-5EF871350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2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781A8-5354-4A42-A497-A4E7CBA82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01C72-5DC9-4ACA-BF36-6E7A27052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EFB5E-073E-4E49-AB17-159D0A2C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94C99-D40F-4B14-A200-3C7191158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8425F-4BA8-49CD-AD5A-579667996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4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0E51CC-1A2C-4DEF-AAA7-762E30E2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A87C3-6760-4D9E-828C-D6328A583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0D7FC-2721-4AA5-848A-73BB5BD7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B8111-4D10-440C-BD41-9AA81EB23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0BB49-C780-4A22-88BA-0C6C1C07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CB733-25C4-4844-A47C-F244B2DBD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808D6-EC81-42C7-B3EF-8926A2259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E7F78-C41F-432A-BC1D-E728E3D7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31AA-8B02-4ECD-BC62-7991276E6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13EE6-16FA-4460-9092-3E0947A4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9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D9BF-6E6C-4B53-9A42-E8272DD7B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5C47C-1CCE-4D1B-BE91-F0F9069C9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0739D-8BAE-458A-BB70-E3CB1C07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8D75A-CB5C-4AA9-8AA0-08DDBA64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A7B9D-7AF6-429F-B5F0-426A9F165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3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4E13-7550-472B-B5B5-241994E0A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26E33-4E5F-4D08-A18A-072EEB0FA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7D0D5-C254-42FA-9654-81F093E7F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E0C00-FC66-4B19-B8D9-2F23D580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A7E1B-A04B-46D4-B47A-FE7F18ED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D99A7-0E16-459A-B9F9-ADED20BFB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6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DDC5-A4A1-4257-8214-F063B993A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5605A-FBF6-4646-AD2D-016C988B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62FCC-0878-4316-89FB-66653A2E9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16D8D-EB19-4135-B6A6-CAB4DB028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C315FA-F345-4803-8FBB-05C09C3B0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369AC-9C0B-48EC-9099-315DCF98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480701-ACBC-417E-BE1A-273F4446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CA05EB-AAD8-4325-BAFB-536964951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9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104F-247F-42B2-8CE0-731143E8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410C7-275D-4966-9633-BF27C265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26B87-A767-4072-8730-4362A00C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86A2C-6C3F-44BD-8E04-3605356C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29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D4D671-CF8F-40B8-9677-004767E8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B8022-45BF-494E-AF8F-A2A021D9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2CA3B-44C2-4DBA-96A4-F21976D8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3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8560-F071-4080-85E7-38D6BA22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53BAF-83AB-49B8-BC6A-0D551F560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56B51-5CCD-4CF9-81F9-2D5C3B299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EB0BE-0EB8-4C80-866A-AC197A1BC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B8686-4AAC-4E1C-8F02-D9344EA9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18629-7602-48CB-923A-A53FC72E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72217-613B-416D-B3C0-6AC53FF53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D6663-009D-411F-8B84-57B29E314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B590B-93E9-4228-A191-D8C26F9A8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A74E6-CACA-4D78-942A-09BB8937D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012EB-A183-4550-A5CE-850E464A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D6861-9C39-401F-9258-22F5554B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3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ADE1C5-00FF-4860-BF25-0E954394C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F8687-B652-40C9-8C80-CF7DD7C06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7C637-7CD7-4AE9-8925-EB74120D6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8DC4E-3330-432A-87C4-1E62077844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75F1D-4E19-467B-B615-4402C923C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5EE50-9382-4F6C-8C7A-6FE80AA3C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D239E-D67D-4266-8B7E-719A17B5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6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C1C04CD5-1C66-4B19-9C5F-227444D26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293" y="221942"/>
            <a:ext cx="1118145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xác định: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(2021) bao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5932BE-2A2A-484C-8D1C-DE58D6E3C0CC}"/>
              </a:ext>
            </a:extLst>
          </p:cNvPr>
          <p:cNvGrpSpPr/>
          <p:nvPr/>
        </p:nvGrpSpPr>
        <p:grpSpPr>
          <a:xfrm>
            <a:off x="88955" y="912236"/>
            <a:ext cx="12014089" cy="1975467"/>
            <a:chOff x="66192" y="1240710"/>
            <a:chExt cx="12014089" cy="197546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CDFFB6-21C5-4078-92B0-EA11BE20A304}"/>
                </a:ext>
              </a:extLst>
            </p:cNvPr>
            <p:cNvSpPr txBox="1"/>
            <p:nvPr/>
          </p:nvSpPr>
          <p:spPr>
            <a:xfrm>
              <a:off x="66192" y="2008262"/>
              <a:ext cx="2801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(TQ)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5F3786-8435-437D-800D-A9EBC9A518C1}"/>
                </a:ext>
              </a:extLst>
            </p:cNvPr>
            <p:cNvSpPr txBox="1"/>
            <p:nvPr/>
          </p:nvSpPr>
          <p:spPr>
            <a:xfrm>
              <a:off x="9823874" y="2015848"/>
              <a:ext cx="2256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bùng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nổ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AA7DD23-CB46-452B-AB35-E147126FA936}"/>
                </a:ext>
              </a:extLst>
            </p:cNvPr>
            <p:cNvCxnSpPr>
              <a:cxnSpLocks/>
            </p:cNvCxnSpPr>
            <p:nvPr/>
          </p:nvCxnSpPr>
          <p:spPr>
            <a:xfrm>
              <a:off x="281867" y="1862210"/>
              <a:ext cx="1156908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3FC3602-7E5D-4285-9291-189CD6A0B4DD}"/>
                </a:ext>
              </a:extLst>
            </p:cNvPr>
            <p:cNvCxnSpPr>
              <a:cxnSpLocks/>
            </p:cNvCxnSpPr>
            <p:nvPr/>
          </p:nvCxnSpPr>
          <p:spPr>
            <a:xfrm>
              <a:off x="852255" y="1662045"/>
              <a:ext cx="0" cy="3639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D7EE77-5094-462E-A57F-242A0E88C191}"/>
                </a:ext>
              </a:extLst>
            </p:cNvPr>
            <p:cNvCxnSpPr>
              <a:cxnSpLocks/>
            </p:cNvCxnSpPr>
            <p:nvPr/>
          </p:nvCxnSpPr>
          <p:spPr>
            <a:xfrm>
              <a:off x="5103188" y="1695332"/>
              <a:ext cx="0" cy="3639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E7B445-FC86-49CC-82A0-DCCDC3CFBEE1}"/>
                </a:ext>
              </a:extLst>
            </p:cNvPr>
            <p:cNvCxnSpPr>
              <a:cxnSpLocks/>
            </p:cNvCxnSpPr>
            <p:nvPr/>
          </p:nvCxnSpPr>
          <p:spPr>
            <a:xfrm>
              <a:off x="8027633" y="1702375"/>
              <a:ext cx="0" cy="3639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42EE4E-59A2-41B1-A22D-DAE8C5E3F8BD}"/>
                </a:ext>
              </a:extLst>
            </p:cNvPr>
            <p:cNvCxnSpPr>
              <a:cxnSpLocks/>
            </p:cNvCxnSpPr>
            <p:nvPr/>
          </p:nvCxnSpPr>
          <p:spPr>
            <a:xfrm>
              <a:off x="10915810" y="1716895"/>
              <a:ext cx="0" cy="3639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44965B-AF63-4E0E-9B9D-2A50C2B2E791}"/>
                </a:ext>
              </a:extLst>
            </p:cNvPr>
            <p:cNvSpPr txBox="1"/>
            <p:nvPr/>
          </p:nvSpPr>
          <p:spPr>
            <a:xfrm>
              <a:off x="4761398" y="1304376"/>
              <a:ext cx="683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542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AB80C-C0D6-499D-892F-0D59D18919BA}"/>
                </a:ext>
              </a:extLst>
            </p:cNvPr>
            <p:cNvSpPr txBox="1"/>
            <p:nvPr/>
          </p:nvSpPr>
          <p:spPr>
            <a:xfrm>
              <a:off x="4290876" y="2026030"/>
              <a:ext cx="17755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2B9923-51D8-4AAB-AD4C-5746DE850E6F}"/>
                </a:ext>
              </a:extLst>
            </p:cNvPr>
            <p:cNvSpPr txBox="1"/>
            <p:nvPr/>
          </p:nvSpPr>
          <p:spPr>
            <a:xfrm>
              <a:off x="266330" y="1240710"/>
              <a:ext cx="1463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221 TCN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7253B0-71FF-424D-831D-4CF2355BCE9B}"/>
                </a:ext>
              </a:extLst>
            </p:cNvPr>
            <p:cNvSpPr txBox="1"/>
            <p:nvPr/>
          </p:nvSpPr>
          <p:spPr>
            <a:xfrm>
              <a:off x="10451213" y="1321290"/>
              <a:ext cx="9291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703F0F-D6E7-447E-96B3-3D11C2D22376}"/>
                </a:ext>
              </a:extLst>
            </p:cNvPr>
            <p:cNvSpPr txBox="1"/>
            <p:nvPr/>
          </p:nvSpPr>
          <p:spPr>
            <a:xfrm>
              <a:off x="7599302" y="1285022"/>
              <a:ext cx="856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1858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637E65-5354-4578-A821-8C74E651D078}"/>
                </a:ext>
              </a:extLst>
            </p:cNvPr>
            <p:cNvSpPr txBox="1"/>
            <p:nvPr/>
          </p:nvSpPr>
          <p:spPr>
            <a:xfrm>
              <a:off x="7119893" y="2080880"/>
              <a:ext cx="2010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nổ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Nẵng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E70D472-980A-4B31-80ED-DAAF2F3919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4920"/>
              </p:ext>
            </p:extLst>
          </p:nvPr>
        </p:nvGraphicFramePr>
        <p:xfrm>
          <a:off x="399495" y="3033754"/>
          <a:ext cx="11381174" cy="310071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17072">
                  <a:extLst>
                    <a:ext uri="{9D8B030D-6E8A-4147-A177-3AD203B41FA5}">
                      <a16:colId xmlns:a16="http://schemas.microsoft.com/office/drawing/2014/main" val="3466646230"/>
                    </a:ext>
                  </a:extLst>
                </a:gridCol>
                <a:gridCol w="4793942">
                  <a:extLst>
                    <a:ext uri="{9D8B030D-6E8A-4147-A177-3AD203B41FA5}">
                      <a16:colId xmlns:a16="http://schemas.microsoft.com/office/drawing/2014/main" val="1644975919"/>
                    </a:ext>
                  </a:extLst>
                </a:gridCol>
                <a:gridCol w="4270160">
                  <a:extLst>
                    <a:ext uri="{9D8B030D-6E8A-4147-A177-3AD203B41FA5}">
                      <a16:colId xmlns:a16="http://schemas.microsoft.com/office/drawing/2014/main" val="3126203856"/>
                    </a:ext>
                  </a:extLst>
                </a:gridCol>
              </a:tblGrid>
              <a:tr h="6201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59854"/>
                  </a:ext>
                </a:extLst>
              </a:tr>
              <a:tr h="6201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 TCN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867808"/>
                  </a:ext>
                </a:extLst>
              </a:tr>
              <a:tr h="6201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224296"/>
                  </a:ext>
                </a:extLst>
              </a:tr>
              <a:tr h="6201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04451"/>
                  </a:ext>
                </a:extLst>
              </a:tr>
              <a:tr h="6201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050273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3C75021-0EC5-45EB-A1F8-3B4F4E8359DB}"/>
              </a:ext>
            </a:extLst>
          </p:cNvPr>
          <p:cNvSpPr txBox="1"/>
          <p:nvPr/>
        </p:nvSpPr>
        <p:spPr>
          <a:xfrm>
            <a:off x="3940776" y="3717838"/>
            <a:ext cx="2405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 TCN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589F0A-EE60-4A3A-A7B6-FA8DE155B363}"/>
              </a:ext>
            </a:extLst>
          </p:cNvPr>
          <p:cNvSpPr txBox="1"/>
          <p:nvPr/>
        </p:nvSpPr>
        <p:spPr>
          <a:xfrm>
            <a:off x="4206196" y="4329019"/>
            <a:ext cx="138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72EE41-23DA-4C33-B866-769CDC3D4FF8}"/>
              </a:ext>
            </a:extLst>
          </p:cNvPr>
          <p:cNvSpPr txBox="1"/>
          <p:nvPr/>
        </p:nvSpPr>
        <p:spPr>
          <a:xfrm>
            <a:off x="4181958" y="4921268"/>
            <a:ext cx="1752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44FDE1-C3A2-4ABE-B244-6233B891AECC}"/>
              </a:ext>
            </a:extLst>
          </p:cNvPr>
          <p:cNvSpPr txBox="1"/>
          <p:nvPr/>
        </p:nvSpPr>
        <p:spPr>
          <a:xfrm>
            <a:off x="4181959" y="5532449"/>
            <a:ext cx="152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58F2-A997-46A8-9CF5-BF72148B1B2C}"/>
              </a:ext>
            </a:extLst>
          </p:cNvPr>
          <p:cNvSpPr txBox="1"/>
          <p:nvPr/>
        </p:nvSpPr>
        <p:spPr>
          <a:xfrm>
            <a:off x="8753952" y="3717837"/>
            <a:ext cx="14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2242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B251D4-00A4-4E51-8061-3BC5187438B5}"/>
              </a:ext>
            </a:extLst>
          </p:cNvPr>
          <p:cNvSpPr txBox="1"/>
          <p:nvPr/>
        </p:nvSpPr>
        <p:spPr>
          <a:xfrm>
            <a:off x="8753952" y="4333139"/>
            <a:ext cx="14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BED9E4-4891-4693-B314-710CEA09CB82}"/>
              </a:ext>
            </a:extLst>
          </p:cNvPr>
          <p:cNvSpPr txBox="1"/>
          <p:nvPr/>
        </p:nvSpPr>
        <p:spPr>
          <a:xfrm>
            <a:off x="8753952" y="5002971"/>
            <a:ext cx="14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382861-B0DE-4559-8DDA-696793433369}"/>
              </a:ext>
            </a:extLst>
          </p:cNvPr>
          <p:cNvSpPr txBox="1"/>
          <p:nvPr/>
        </p:nvSpPr>
        <p:spPr>
          <a:xfrm>
            <a:off x="8753952" y="5618273"/>
            <a:ext cx="14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8601E8-B908-4EEE-8F82-DDBF7CE72877}"/>
              </a:ext>
            </a:extLst>
          </p:cNvPr>
          <p:cNvGrpSpPr/>
          <p:nvPr/>
        </p:nvGrpSpPr>
        <p:grpSpPr>
          <a:xfrm>
            <a:off x="2718354" y="936768"/>
            <a:ext cx="5944744" cy="5051085"/>
            <a:chOff x="1560723" y="903457"/>
            <a:chExt cx="5944744" cy="505108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F2792A0-FCC4-4EFB-844A-C6F12F4B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723" y="903457"/>
              <a:ext cx="5944744" cy="505108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D8235B-BEDB-4479-A722-DCD80700DEE4}"/>
                </a:ext>
              </a:extLst>
            </p:cNvPr>
            <p:cNvSpPr txBox="1"/>
            <p:nvPr/>
          </p:nvSpPr>
          <p:spPr>
            <a:xfrm>
              <a:off x="2170787" y="2782668"/>
              <a:ext cx="4724616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stellar" panose="020A0402060406010301" pitchFamily="18" charset="0"/>
                  <a:cs typeface="Times New Roman" panose="02020603050405020304" pitchFamily="18" charset="0"/>
                </a:rPr>
                <a:t>KIỂM TRA BÀI CŨ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79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BFD4B4-DDA4-4FE2-8326-6B65CC0A58E9}"/>
              </a:ext>
            </a:extLst>
          </p:cNvPr>
          <p:cNvSpPr txBox="1"/>
          <p:nvPr/>
        </p:nvSpPr>
        <p:spPr>
          <a:xfrm>
            <a:off x="2135560" y="407545"/>
            <a:ext cx="792088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khuôn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1- Shaping Humanity- How Science, Art, and Imagination Help Us Understand Our Origins [Full Teaser]">
            <a:hlinkClick r:id="" action="ppaction://media"/>
            <a:extLst>
              <a:ext uri="{FF2B5EF4-FFF2-40B4-BE49-F238E27FC236}">
                <a16:creationId xmlns:a16="http://schemas.microsoft.com/office/drawing/2014/main" id="{645377C4-EEF4-439B-A1E9-21F4A321DD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256" y="1196752"/>
            <a:ext cx="7876185" cy="43924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6D34A4-E4D1-4AC4-A653-AD049B87795D}"/>
              </a:ext>
            </a:extLst>
          </p:cNvPr>
          <p:cNvSpPr/>
          <p:nvPr/>
        </p:nvSpPr>
        <p:spPr>
          <a:xfrm>
            <a:off x="1524000" y="5805265"/>
            <a:ext cx="898434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phỏng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mạo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khuôn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</a:t>
            </a:r>
            <a:r>
              <a:rPr lang="vi-VN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ời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do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khoa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ĐH Yale (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7C68C-BF96-460C-ABC0-92DEA731C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8" y="209725"/>
            <a:ext cx="4776185" cy="6134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0AAE43-FF32-4932-805B-7C3BB6FD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05" y="209725"/>
            <a:ext cx="5613645" cy="5161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9F457-5221-419F-A518-40C1A3B8C15F}"/>
              </a:ext>
            </a:extLst>
          </p:cNvPr>
          <p:cNvSpPr txBox="1"/>
          <p:nvPr/>
        </p:nvSpPr>
        <p:spPr>
          <a:xfrm>
            <a:off x="6480698" y="5628442"/>
            <a:ext cx="51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Lu-cy”</a:t>
            </a:r>
          </a:p>
        </p:txBody>
      </p:sp>
    </p:spTree>
    <p:extLst>
      <p:ext uri="{BB962C8B-B14F-4D97-AF65-F5344CB8AC3E}">
        <p14:creationId xmlns:p14="http://schemas.microsoft.com/office/powerpoint/2010/main" val="153225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3850" y="125413"/>
            <a:ext cx="11250613" cy="80327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5B9BD5"/>
            </a:solidFill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Những dấu tích của quá trình chuyển biến từ vượn thành người  ở Đông Nam Á và Việt Nam </a:t>
            </a:r>
            <a:endParaRPr lang="vi-VN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68388" y="1143000"/>
            <a:ext cx="33289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hỏi </a:t>
            </a:r>
            <a:r>
              <a:rPr lang="en-US" sz="2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508000" y="1733550"/>
            <a:ext cx="10779125" cy="4356100"/>
            <a:chOff x="443346" y="2100988"/>
            <a:chExt cx="10778836" cy="4355229"/>
          </a:xfrm>
        </p:grpSpPr>
        <p:sp>
          <p:nvSpPr>
            <p:cNvPr id="11" name="Rectangle 10">
              <a:extLst/>
            </p:cNvPr>
            <p:cNvSpPr/>
            <p:nvPr/>
          </p:nvSpPr>
          <p:spPr>
            <a:xfrm>
              <a:off x="443346" y="2854900"/>
              <a:ext cx="10778836" cy="12856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2" name="Freeform: Shape 11">
              <a:extLst/>
            </p:cNvPr>
            <p:cNvSpPr/>
            <p:nvPr/>
          </p:nvSpPr>
          <p:spPr>
            <a:xfrm>
              <a:off x="983082" y="2100988"/>
              <a:ext cx="9737464" cy="1506237"/>
            </a:xfrm>
            <a:custGeom>
              <a:avLst/>
              <a:gdLst>
                <a:gd name="connsiteX0" fmla="*/ 0 w 5689600"/>
                <a:gd name="connsiteY0" fmla="*/ 201724 h 1210320"/>
                <a:gd name="connsiteX1" fmla="*/ 201724 w 5689600"/>
                <a:gd name="connsiteY1" fmla="*/ 0 h 1210320"/>
                <a:gd name="connsiteX2" fmla="*/ 5487876 w 5689600"/>
                <a:gd name="connsiteY2" fmla="*/ 0 h 1210320"/>
                <a:gd name="connsiteX3" fmla="*/ 5689600 w 5689600"/>
                <a:gd name="connsiteY3" fmla="*/ 201724 h 1210320"/>
                <a:gd name="connsiteX4" fmla="*/ 5689600 w 5689600"/>
                <a:gd name="connsiteY4" fmla="*/ 1008596 h 1210320"/>
                <a:gd name="connsiteX5" fmla="*/ 5487876 w 5689600"/>
                <a:gd name="connsiteY5" fmla="*/ 1210320 h 1210320"/>
                <a:gd name="connsiteX6" fmla="*/ 201724 w 5689600"/>
                <a:gd name="connsiteY6" fmla="*/ 1210320 h 1210320"/>
                <a:gd name="connsiteX7" fmla="*/ 0 w 5689600"/>
                <a:gd name="connsiteY7" fmla="*/ 1008596 h 1210320"/>
                <a:gd name="connsiteX8" fmla="*/ 0 w 5689600"/>
                <a:gd name="connsiteY8" fmla="*/ 201724 h 12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1210320">
                  <a:moveTo>
                    <a:pt x="0" y="201724"/>
                  </a:moveTo>
                  <a:cubicBezTo>
                    <a:pt x="0" y="90315"/>
                    <a:pt x="90315" y="0"/>
                    <a:pt x="201724" y="0"/>
                  </a:cubicBezTo>
                  <a:lnTo>
                    <a:pt x="5487876" y="0"/>
                  </a:lnTo>
                  <a:cubicBezTo>
                    <a:pt x="5599285" y="0"/>
                    <a:pt x="5689600" y="90315"/>
                    <a:pt x="5689600" y="201724"/>
                  </a:cubicBezTo>
                  <a:lnTo>
                    <a:pt x="5689600" y="1008596"/>
                  </a:lnTo>
                  <a:cubicBezTo>
                    <a:pt x="5689600" y="1120005"/>
                    <a:pt x="5599285" y="1210320"/>
                    <a:pt x="5487876" y="1210320"/>
                  </a:cubicBezTo>
                  <a:lnTo>
                    <a:pt x="201724" y="1210320"/>
                  </a:lnTo>
                  <a:cubicBezTo>
                    <a:pt x="90315" y="1210320"/>
                    <a:pt x="0" y="1120005"/>
                    <a:pt x="0" y="1008596"/>
                  </a:cubicBezTo>
                  <a:lnTo>
                    <a:pt x="0" y="201724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274136" tIns="59083" rIns="274136" bIns="59083" spcCol="1270" anchor="ctr"/>
            <a:lstStyle/>
            <a:p>
              <a:pPr defTabSz="1822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41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3" name="Rectangle 12">
              <a:extLst/>
            </p:cNvPr>
            <p:cNvSpPr/>
            <p:nvPr/>
          </p:nvSpPr>
          <p:spPr>
            <a:xfrm>
              <a:off x="443346" y="5170599"/>
              <a:ext cx="10778836" cy="12856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4" name="Freeform: Shape 13">
              <a:extLst/>
            </p:cNvPr>
            <p:cNvSpPr/>
            <p:nvPr/>
          </p:nvSpPr>
          <p:spPr>
            <a:xfrm>
              <a:off x="983082" y="4416688"/>
              <a:ext cx="9872398" cy="1506236"/>
            </a:xfrm>
            <a:custGeom>
              <a:avLst/>
              <a:gdLst>
                <a:gd name="connsiteX0" fmla="*/ 0 w 5689600"/>
                <a:gd name="connsiteY0" fmla="*/ 201724 h 1210320"/>
                <a:gd name="connsiteX1" fmla="*/ 201724 w 5689600"/>
                <a:gd name="connsiteY1" fmla="*/ 0 h 1210320"/>
                <a:gd name="connsiteX2" fmla="*/ 5487876 w 5689600"/>
                <a:gd name="connsiteY2" fmla="*/ 0 h 1210320"/>
                <a:gd name="connsiteX3" fmla="*/ 5689600 w 5689600"/>
                <a:gd name="connsiteY3" fmla="*/ 201724 h 1210320"/>
                <a:gd name="connsiteX4" fmla="*/ 5689600 w 5689600"/>
                <a:gd name="connsiteY4" fmla="*/ 1008596 h 1210320"/>
                <a:gd name="connsiteX5" fmla="*/ 5487876 w 5689600"/>
                <a:gd name="connsiteY5" fmla="*/ 1210320 h 1210320"/>
                <a:gd name="connsiteX6" fmla="*/ 201724 w 5689600"/>
                <a:gd name="connsiteY6" fmla="*/ 1210320 h 1210320"/>
                <a:gd name="connsiteX7" fmla="*/ 0 w 5689600"/>
                <a:gd name="connsiteY7" fmla="*/ 1008596 h 1210320"/>
                <a:gd name="connsiteX8" fmla="*/ 0 w 5689600"/>
                <a:gd name="connsiteY8" fmla="*/ 201724 h 12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1210320">
                  <a:moveTo>
                    <a:pt x="0" y="201724"/>
                  </a:moveTo>
                  <a:cubicBezTo>
                    <a:pt x="0" y="90315"/>
                    <a:pt x="90315" y="0"/>
                    <a:pt x="201724" y="0"/>
                  </a:cubicBezTo>
                  <a:lnTo>
                    <a:pt x="5487876" y="0"/>
                  </a:lnTo>
                  <a:cubicBezTo>
                    <a:pt x="5599285" y="0"/>
                    <a:pt x="5689600" y="90315"/>
                    <a:pt x="5689600" y="201724"/>
                  </a:cubicBezTo>
                  <a:lnTo>
                    <a:pt x="5689600" y="1008596"/>
                  </a:lnTo>
                  <a:cubicBezTo>
                    <a:pt x="5689600" y="1120005"/>
                    <a:pt x="5599285" y="1210320"/>
                    <a:pt x="5487876" y="1210320"/>
                  </a:cubicBezTo>
                  <a:lnTo>
                    <a:pt x="201724" y="1210320"/>
                  </a:lnTo>
                  <a:cubicBezTo>
                    <a:pt x="90315" y="1210320"/>
                    <a:pt x="0" y="1120005"/>
                    <a:pt x="0" y="1008596"/>
                  </a:cubicBezTo>
                  <a:lnTo>
                    <a:pt x="0" y="201724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274136" tIns="59083" rIns="274136" bIns="59083" spcCol="1270" anchor="ctr"/>
            <a:lstStyle/>
            <a:p>
              <a:pPr defTabSz="1822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vi-VN" sz="4100"/>
            </a:p>
          </p:txBody>
        </p:sp>
        <p:sp>
          <p:nvSpPr>
            <p:cNvPr id="25608" name="TextBox 18"/>
            <p:cNvSpPr txBox="1">
              <a:spLocks noChangeArrowheads="1"/>
            </p:cNvSpPr>
            <p:nvPr/>
          </p:nvSpPr>
          <p:spPr bwMode="auto">
            <a:xfrm>
              <a:off x="1260887" y="2215265"/>
              <a:ext cx="8905636" cy="1463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vi-VN" sz="2600" b="1" i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Nhóm 1,2</a:t>
              </a:r>
              <a:r>
                <a:rPr lang="vi-VN" sz="26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:. Quan sát lược đồ H3 xác định những dấu tích của Người tối cổ được tìm thấy để chứng minh: “ ĐNA là một trong những chiếc nôi của loài người”</a:t>
              </a:r>
            </a:p>
          </p:txBody>
        </p:sp>
        <p:sp>
          <p:nvSpPr>
            <p:cNvPr id="25609" name="TextBox 20"/>
            <p:cNvSpPr txBox="1">
              <a:spLocks noChangeArrowheads="1"/>
            </p:cNvSpPr>
            <p:nvPr/>
          </p:nvSpPr>
          <p:spPr bwMode="auto">
            <a:xfrm>
              <a:off x="1281524" y="4551598"/>
              <a:ext cx="9383460" cy="1463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vi-VN" sz="2600" b="1" i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Nhóm 3,4:</a:t>
              </a:r>
              <a:r>
                <a:rPr lang="vi-VN" sz="260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Dựa vào thông tin và hình 3, 4, 5trong SGK, việc phát hiện ra công cụ đ</a:t>
              </a:r>
              <a:r>
                <a:rPr lang="en-US" sz="260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  <a:r>
                <a:rPr lang="vi-VN" sz="260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và r</a:t>
              </a:r>
              <a:r>
                <a:rPr lang="en-US" sz="260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ăng</a:t>
              </a:r>
              <a:r>
                <a:rPr lang="vi-VN" sz="260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hoá thạch của Ng</a:t>
              </a:r>
              <a:r>
                <a:rPr lang="en-US" sz="260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ười</a:t>
              </a:r>
              <a:r>
                <a:rPr lang="vi-VN" sz="260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tối cổ ở Việt Nam chứng tỏ điều gì? 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650875" y="471488"/>
            <a:ext cx="7385050" cy="581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defRPr/>
            </a:pP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3.Dấu tích của Người tối cổ ở Việt Nam</a:t>
            </a:r>
            <a:endParaRPr lang="vi-VN" sz="32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595312" y="249238"/>
            <a:ext cx="10439631" cy="8032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II. Những dấu tích của quá trình chuyển biến từ vượn thành người  ở Đông Nam Á và Việt Nam </a:t>
            </a:r>
            <a:endParaRPr lang="vi-VN" sz="2800" dirty="0">
              <a:solidFill>
                <a:srgbClr val="7030A0"/>
              </a:solidFill>
              <a:cs typeface="Arial" charset="0"/>
            </a:endParaRP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8408" y="1438275"/>
            <a:ext cx="4476142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image10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4097"/>
            <a:ext cx="7537450" cy="54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BCF36-5E43-4D28-9E99-49453C163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51" y="79760"/>
            <a:ext cx="7059412" cy="62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6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9713" y="1247775"/>
            <a:ext cx="11553825" cy="13324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15000"/>
              </a:lnSpc>
              <a:buFont typeface="Symbol" pitchFamily="18" charset="2"/>
              <a:buChar char="-"/>
            </a:pP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Á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 ở Mi-an-ma,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Lan,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Nam, In-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-ne-xi-a,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Philippin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Malayxia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Wingdings" pitchFamily="2" charset="2"/>
              <a:buChar char=""/>
            </a:pP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Á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trong những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vi-VN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9238" y="246063"/>
            <a:ext cx="11942762" cy="80327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5B9BD5"/>
            </a:solidFill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r>
              <a:rPr lang="vi-VN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Những dấu tích của quá trình chuyển biến từ vượn thành người  ở Đông Nam Á và Việt Nam </a:t>
            </a:r>
            <a:endParaRPr lang="vi-VN" sz="280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6" name="Group 30">
            <a:extLst>
              <a:ext uri="{FF2B5EF4-FFF2-40B4-BE49-F238E27FC236}">
                <a16:creationId xmlns:a16="http://schemas.microsoft.com/office/drawing/2014/main" id="{CB9B2486-81A7-46DC-94C3-B71B854DF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44166"/>
              </p:ext>
            </p:extLst>
          </p:nvPr>
        </p:nvGraphicFramePr>
        <p:xfrm>
          <a:off x="829042" y="2778693"/>
          <a:ext cx="10219216" cy="3669453"/>
        </p:xfrm>
        <a:graphic>
          <a:graphicData uri="http://schemas.openxmlformats.org/drawingml/2006/table">
            <a:tbl>
              <a:tblPr/>
              <a:tblGrid>
                <a:gridCol w="2746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2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8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b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nay</a:t>
                      </a: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 địa điểm</a:t>
                      </a:r>
                      <a:r>
                        <a:rPr kumimoji="0" 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tìm thấy dấu tích</a:t>
                      </a: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Mi-an-ma</a:t>
                      </a: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Thái Lan </a:t>
                      </a: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1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Việt Nam </a:t>
                      </a: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56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Indonesia </a:t>
                      </a: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Philippines </a:t>
                      </a: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Malaysia </a:t>
                      </a: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Box 30">
            <a:extLst>
              <a:ext uri="{FF2B5EF4-FFF2-40B4-BE49-F238E27FC236}">
                <a16:creationId xmlns:a16="http://schemas.microsoft.com/office/drawing/2014/main" id="{3FF3699A-CE4C-4853-9F92-69F1BEF45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712" y="3603061"/>
            <a:ext cx="1806575" cy="48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Đa-ung</a:t>
            </a:r>
            <a:endParaRPr 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41900107-4B79-4E65-903A-61BE85E7B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711" y="4059077"/>
            <a:ext cx="1806575" cy="54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Lot</a:t>
            </a:r>
          </a:p>
        </p:txBody>
      </p:sp>
      <p:sp>
        <p:nvSpPr>
          <p:cNvPr id="9" name="Text Box 33">
            <a:extLst>
              <a:ext uri="{FF2B5EF4-FFF2-40B4-BE49-F238E27FC236}">
                <a16:creationId xmlns:a16="http://schemas.microsoft.com/office/drawing/2014/main" id="{DBAAFE70-F25E-4860-BE39-878901D3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5723" y="4579686"/>
            <a:ext cx="7159625" cy="48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Lộc,Thẩm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</a:t>
            </a:r>
          </a:p>
        </p:txBody>
      </p:sp>
      <p:sp>
        <p:nvSpPr>
          <p:cNvPr id="10" name="Text Box 34">
            <a:extLst>
              <a:ext uri="{FF2B5EF4-FFF2-40B4-BE49-F238E27FC236}">
                <a16:creationId xmlns:a16="http://schemas.microsoft.com/office/drawing/2014/main" id="{36DF5989-F9AC-4957-9C18-EBA494C1F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219" y="5043846"/>
            <a:ext cx="3185359" cy="48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Tri-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Li-ang Bua</a:t>
            </a:r>
          </a:p>
        </p:txBody>
      </p:sp>
      <p:sp>
        <p:nvSpPr>
          <p:cNvPr id="11" name="Text Box 35">
            <a:extLst>
              <a:ext uri="{FF2B5EF4-FFF2-40B4-BE49-F238E27FC236}">
                <a16:creationId xmlns:a16="http://schemas.microsoft.com/office/drawing/2014/main" id="{E1E5485A-482C-4E3B-B8CF-29C7F94C5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711" y="5480516"/>
            <a:ext cx="1806575" cy="48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Bon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D4755521-AD23-4CA7-93E8-006C8874D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711" y="5931790"/>
            <a:ext cx="1806575" cy="54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Ni-a</a:t>
            </a:r>
            <a:endParaRPr lang="vi-VN" sz="2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54F54-C288-48CD-B46C-D4C063CDB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0" y="-6658"/>
            <a:ext cx="12086449" cy="68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53682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/>
          </p:cNvPr>
          <p:cNvSpPr/>
          <p:nvPr/>
        </p:nvSpPr>
        <p:spPr>
          <a:xfrm>
            <a:off x="1900560" y="1000718"/>
            <a:ext cx="3425825" cy="124618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72087" y="2388666"/>
            <a:ext cx="5227899" cy="235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849938" algn="l"/>
              </a:tabLst>
            </a:pPr>
            <a:r>
              <a:rPr lang="vi-VN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 lớn người châu Phi có làn da đen, người châu Á có làn da vàng còn người châu Âu có làn da trắng, liệu họ có chung một nguồn gốc hay không?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1113" y="1169044"/>
            <a:ext cx="5491363" cy="395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1AFE9D-0D68-4D28-8DD8-69F24A683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4"/>
            <a:ext cx="1539433" cy="1363803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2">
                <a:lumMod val="20000"/>
                <a:lumOff val="80000"/>
              </a:schemeClr>
            </a:gs>
            <a:gs pos="97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/>
          </p:cNvPr>
          <p:cNvSpPr/>
          <p:nvPr/>
        </p:nvSpPr>
        <p:spPr>
          <a:xfrm>
            <a:off x="6375400" y="1371600"/>
            <a:ext cx="1849438" cy="1338263"/>
          </a:xfrm>
          <a:custGeom>
            <a:avLst/>
            <a:gdLst>
              <a:gd name="connsiteX0" fmla="*/ 0 w 1849022"/>
              <a:gd name="connsiteY0" fmla="*/ 0 h 1337327"/>
              <a:gd name="connsiteX1" fmla="*/ 1849022 w 1849022"/>
              <a:gd name="connsiteY1" fmla="*/ 0 h 1337327"/>
              <a:gd name="connsiteX2" fmla="*/ 1849022 w 1849022"/>
              <a:gd name="connsiteY2" fmla="*/ 1337327 h 1337327"/>
              <a:gd name="connsiteX3" fmla="*/ 0 w 1849022"/>
              <a:gd name="connsiteY3" fmla="*/ 1337327 h 1337327"/>
              <a:gd name="connsiteX4" fmla="*/ 0 w 1849022"/>
              <a:gd name="connsiteY4" fmla="*/ 0 h 133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9022" h="1337327">
                <a:moveTo>
                  <a:pt x="0" y="0"/>
                </a:moveTo>
                <a:lnTo>
                  <a:pt x="1849022" y="0"/>
                </a:lnTo>
                <a:lnTo>
                  <a:pt x="1849022" y="1337327"/>
                </a:lnTo>
                <a:lnTo>
                  <a:pt x="0" y="13373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8260" tIns="48260" rIns="48260" bIns="48260" spcCol="1270" anchor="ctr"/>
          <a:lstStyle/>
          <a:p>
            <a:pPr defTabSz="1689100" fontAlgn="auto">
              <a:lnSpc>
                <a:spcPct val="90000"/>
              </a:lnSpc>
              <a:spcAft>
                <a:spcPct val="10000"/>
              </a:spcAft>
              <a:defRPr/>
            </a:pPr>
            <a:endParaRPr lang="vi-VN" sz="3800"/>
          </a:p>
        </p:txBody>
      </p:sp>
      <p:sp>
        <p:nvSpPr>
          <p:cNvPr id="16" name="Freeform: Shape 15">
            <a:extLst/>
          </p:cNvPr>
          <p:cNvSpPr/>
          <p:nvPr/>
        </p:nvSpPr>
        <p:spPr>
          <a:xfrm>
            <a:off x="6916738" y="2941638"/>
            <a:ext cx="1849437" cy="1336675"/>
          </a:xfrm>
          <a:custGeom>
            <a:avLst/>
            <a:gdLst>
              <a:gd name="connsiteX0" fmla="*/ 0 w 1849022"/>
              <a:gd name="connsiteY0" fmla="*/ 0 h 1337327"/>
              <a:gd name="connsiteX1" fmla="*/ 1849022 w 1849022"/>
              <a:gd name="connsiteY1" fmla="*/ 0 h 1337327"/>
              <a:gd name="connsiteX2" fmla="*/ 1849022 w 1849022"/>
              <a:gd name="connsiteY2" fmla="*/ 1337327 h 1337327"/>
              <a:gd name="connsiteX3" fmla="*/ 0 w 1849022"/>
              <a:gd name="connsiteY3" fmla="*/ 1337327 h 1337327"/>
              <a:gd name="connsiteX4" fmla="*/ 0 w 1849022"/>
              <a:gd name="connsiteY4" fmla="*/ 0 h 133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9022" h="1337327">
                <a:moveTo>
                  <a:pt x="0" y="0"/>
                </a:moveTo>
                <a:lnTo>
                  <a:pt x="1849022" y="0"/>
                </a:lnTo>
                <a:lnTo>
                  <a:pt x="1849022" y="1337327"/>
                </a:lnTo>
                <a:lnTo>
                  <a:pt x="0" y="13373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8260" tIns="48260" rIns="48260" bIns="48260" spcCol="1270" anchor="ctr"/>
          <a:lstStyle/>
          <a:p>
            <a:pPr defTabSz="1689100" fontAlgn="auto">
              <a:lnSpc>
                <a:spcPct val="90000"/>
              </a:lnSpc>
              <a:spcAft>
                <a:spcPct val="10000"/>
              </a:spcAft>
              <a:defRPr/>
            </a:pPr>
            <a:endParaRPr lang="vi-VN" sz="3800"/>
          </a:p>
        </p:txBody>
      </p:sp>
      <p:sp>
        <p:nvSpPr>
          <p:cNvPr id="11" name="Freeform: Shape 10">
            <a:extLst/>
          </p:cNvPr>
          <p:cNvSpPr/>
          <p:nvPr/>
        </p:nvSpPr>
        <p:spPr>
          <a:xfrm>
            <a:off x="239713" y="1885950"/>
            <a:ext cx="2578100" cy="2578100"/>
          </a:xfrm>
          <a:custGeom>
            <a:avLst/>
            <a:gdLst>
              <a:gd name="connsiteX0" fmla="*/ 0 w 2578616"/>
              <a:gd name="connsiteY0" fmla="*/ 1289372 h 2578743"/>
              <a:gd name="connsiteX1" fmla="*/ 1289308 w 2578616"/>
              <a:gd name="connsiteY1" fmla="*/ 0 h 2578743"/>
              <a:gd name="connsiteX2" fmla="*/ 2578616 w 2578616"/>
              <a:gd name="connsiteY2" fmla="*/ 1289372 h 2578743"/>
              <a:gd name="connsiteX3" fmla="*/ 1289308 w 2578616"/>
              <a:gd name="connsiteY3" fmla="*/ 2578744 h 2578743"/>
              <a:gd name="connsiteX4" fmla="*/ 0 w 2578616"/>
              <a:gd name="connsiteY4" fmla="*/ 1289372 h 25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616" h="2578743">
                <a:moveTo>
                  <a:pt x="0" y="1289372"/>
                </a:moveTo>
                <a:cubicBezTo>
                  <a:pt x="0" y="577272"/>
                  <a:pt x="577243" y="0"/>
                  <a:pt x="1289308" y="0"/>
                </a:cubicBezTo>
                <a:cubicBezTo>
                  <a:pt x="2001373" y="0"/>
                  <a:pt x="2578616" y="577272"/>
                  <a:pt x="2578616" y="1289372"/>
                </a:cubicBezTo>
                <a:cubicBezTo>
                  <a:pt x="2578616" y="2001472"/>
                  <a:pt x="2001373" y="2578744"/>
                  <a:pt x="1289308" y="2578744"/>
                </a:cubicBezTo>
                <a:cubicBezTo>
                  <a:pt x="577243" y="2578744"/>
                  <a:pt x="0" y="2001472"/>
                  <a:pt x="0" y="1289372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25890" tIns="425908" rIns="425890" bIns="425908" spcCol="1270" anchor="ctr"/>
          <a:lstStyle/>
          <a:p>
            <a:pPr algn="ctr" defTabSz="1689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vi-VN" sz="3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800"/>
          </a:p>
        </p:txBody>
      </p:sp>
      <p:sp>
        <p:nvSpPr>
          <p:cNvPr id="12" name="Block Arc 11">
            <a:extLst/>
          </p:cNvPr>
          <p:cNvSpPr/>
          <p:nvPr/>
        </p:nvSpPr>
        <p:spPr>
          <a:xfrm>
            <a:off x="-1187450" y="831850"/>
            <a:ext cx="5197475" cy="5418138"/>
          </a:xfrm>
          <a:prstGeom prst="blockArc">
            <a:avLst>
              <a:gd name="adj1" fmla="val 17527788"/>
              <a:gd name="adj2" fmla="val 4455149"/>
              <a:gd name="adj3" fmla="val 4747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Oval 12">
            <a:extLst/>
          </p:cNvPr>
          <p:cNvSpPr/>
          <p:nvPr/>
        </p:nvSpPr>
        <p:spPr>
          <a:xfrm>
            <a:off x="2471738" y="763588"/>
            <a:ext cx="1381125" cy="13811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5" name="Oval 14">
            <a:extLst/>
          </p:cNvPr>
          <p:cNvSpPr/>
          <p:nvPr/>
        </p:nvSpPr>
        <p:spPr>
          <a:xfrm>
            <a:off x="3221038" y="2759075"/>
            <a:ext cx="1381125" cy="13811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7" name="Oval 16">
            <a:extLst/>
          </p:cNvPr>
          <p:cNvSpPr/>
          <p:nvPr/>
        </p:nvSpPr>
        <p:spPr>
          <a:xfrm>
            <a:off x="2152650" y="4619625"/>
            <a:ext cx="1382713" cy="138271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8" name="Freeform: Shape 17">
            <a:extLst/>
          </p:cNvPr>
          <p:cNvSpPr/>
          <p:nvPr/>
        </p:nvSpPr>
        <p:spPr>
          <a:xfrm>
            <a:off x="6375400" y="4545013"/>
            <a:ext cx="1849438" cy="1336675"/>
          </a:xfrm>
          <a:custGeom>
            <a:avLst/>
            <a:gdLst>
              <a:gd name="connsiteX0" fmla="*/ 0 w 1849022"/>
              <a:gd name="connsiteY0" fmla="*/ 0 h 1337327"/>
              <a:gd name="connsiteX1" fmla="*/ 1849022 w 1849022"/>
              <a:gd name="connsiteY1" fmla="*/ 0 h 1337327"/>
              <a:gd name="connsiteX2" fmla="*/ 1849022 w 1849022"/>
              <a:gd name="connsiteY2" fmla="*/ 1337327 h 1337327"/>
              <a:gd name="connsiteX3" fmla="*/ 0 w 1849022"/>
              <a:gd name="connsiteY3" fmla="*/ 1337327 h 1337327"/>
              <a:gd name="connsiteX4" fmla="*/ 0 w 1849022"/>
              <a:gd name="connsiteY4" fmla="*/ 0 h 133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9022" h="1337327">
                <a:moveTo>
                  <a:pt x="0" y="0"/>
                </a:moveTo>
                <a:lnTo>
                  <a:pt x="1849022" y="0"/>
                </a:lnTo>
                <a:lnTo>
                  <a:pt x="1849022" y="1337327"/>
                </a:lnTo>
                <a:lnTo>
                  <a:pt x="0" y="13373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8260" tIns="48260" rIns="48260" bIns="48260" spcCol="1270" anchor="ctr"/>
          <a:lstStyle/>
          <a:p>
            <a:pPr defTabSz="1689100" fontAlgn="auto">
              <a:lnSpc>
                <a:spcPct val="90000"/>
              </a:lnSpc>
              <a:spcAft>
                <a:spcPct val="10000"/>
              </a:spcAft>
              <a:defRPr/>
            </a:pPr>
            <a:endParaRPr lang="vi-VN" sz="3800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881438" y="552450"/>
            <a:ext cx="7754937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6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 chứng nào chứng tỏ Đông Nam Á là nơi có con người xuất hiện rất sớm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493963" y="1098550"/>
            <a:ext cx="1387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 tập 1</a:t>
            </a:r>
            <a:endParaRPr lang="vi-VN" sz="2600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187700" y="3165475"/>
            <a:ext cx="1389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 tập 2</a:t>
            </a:r>
            <a:endParaRPr lang="vi-VN" sz="260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198688" y="5016500"/>
            <a:ext cx="13890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 tập 3</a:t>
            </a:r>
            <a:endParaRPr lang="vi-VN" sz="2600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75188" y="2416175"/>
            <a:ext cx="68008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6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Lập Bảng thống kê các di tích của người Tối cổ ở Đông Nam Á theo nội dung (tên quốc gia, địa điểm tìm thấy dấu tích của người tối cổ)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797300" y="4545013"/>
            <a:ext cx="775493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6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 vào nội dung của bài học em hãy vẽ sơ đồ theo mẫu vào vở và hoàn thành sơ đồ tiến hóa từ vượn thành người.</a:t>
            </a:r>
          </a:p>
        </p:txBody>
      </p:sp>
      <p:cxnSp>
        <p:nvCxnSpPr>
          <p:cNvPr id="31" name="Straight Connector 30">
            <a:extLst/>
          </p:cNvPr>
          <p:cNvCxnSpPr/>
          <p:nvPr/>
        </p:nvCxnSpPr>
        <p:spPr>
          <a:xfrm>
            <a:off x="3883025" y="1517650"/>
            <a:ext cx="760095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/>
          </p:cNvPr>
          <p:cNvCxnSpPr/>
          <p:nvPr/>
        </p:nvCxnSpPr>
        <p:spPr>
          <a:xfrm>
            <a:off x="4479925" y="3851275"/>
            <a:ext cx="700405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/>
          </p:cNvPr>
          <p:cNvCxnSpPr/>
          <p:nvPr/>
        </p:nvCxnSpPr>
        <p:spPr>
          <a:xfrm>
            <a:off x="3489325" y="5922963"/>
            <a:ext cx="812006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/>
      <p:bldP spid="24" grpId="0"/>
      <p:bldP spid="25" grpId="0"/>
      <p:bldP spid="27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3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7ACA-D4E8-4C4A-B79F-D983CA8E8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058" y="696821"/>
            <a:ext cx="9144000" cy="186053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</a:p>
        </p:txBody>
      </p:sp>
      <p:pic>
        <p:nvPicPr>
          <p:cNvPr id="4" name="Picture 4" descr="Người Nguyên Thủy Hình ảnh | Định dạng hình ảnh PNG 400212270|  vn.lovepik.com">
            <a:extLst>
              <a:ext uri="{FF2B5EF4-FFF2-40B4-BE49-F238E27FC236}">
                <a16:creationId xmlns:a16="http://schemas.microsoft.com/office/drawing/2014/main" id="{C93AB09B-D3F4-4E06-95EC-A75B869EE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648" y="3187150"/>
            <a:ext cx="375815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EE1D9-F870-4A1A-8BF1-569E01EE7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76" y="2557355"/>
            <a:ext cx="1881314" cy="214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96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/>
          </p:cNvPr>
          <p:cNvCxnSpPr/>
          <p:nvPr/>
        </p:nvCxnSpPr>
        <p:spPr>
          <a:xfrm>
            <a:off x="3117850" y="1939925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/>
          </p:cNvPr>
          <p:cNvCxnSpPr>
            <a:cxnSpLocks/>
          </p:cNvCxnSpPr>
          <p:nvPr/>
        </p:nvCxnSpPr>
        <p:spPr>
          <a:xfrm>
            <a:off x="3552969" y="2724912"/>
            <a:ext cx="803563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84562" y="1651762"/>
            <a:ext cx="827087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I. QUÁ TRÌNH TIẾN HOÁ TỪ VƯỢN NGƯỜI THÀNH NGƯỜI   </a:t>
            </a:r>
            <a:endParaRPr lang="vi-VN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Connector 25">
            <a:extLst/>
          </p:cNvPr>
          <p:cNvCxnSpPr>
            <a:cxnSpLocks/>
          </p:cNvCxnSpPr>
          <p:nvPr/>
        </p:nvCxnSpPr>
        <p:spPr>
          <a:xfrm>
            <a:off x="3314886" y="4595622"/>
            <a:ext cx="873182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317875" y="3111468"/>
            <a:ext cx="843756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II. NHỮNG DẤU TÍCH CỦA QUÁ TRÌNH CHUYỂN BIẾN TỪ VƯỢN THÀNH NGƯỜI Ở Đ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ÔNG 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Á VÀ VIỆT NAM </a:t>
            </a:r>
            <a:endParaRPr lang="vi-VN" sz="2800" dirty="0">
              <a:solidFill>
                <a:srgbClr val="7030A0"/>
              </a:solidFill>
            </a:endParaRPr>
          </a:p>
        </p:txBody>
      </p:sp>
      <p:grpSp>
        <p:nvGrpSpPr>
          <p:cNvPr id="18438" name="Group 3"/>
          <p:cNvGrpSpPr>
            <a:grpSpLocks/>
          </p:cNvGrpSpPr>
          <p:nvPr/>
        </p:nvGrpSpPr>
        <p:grpSpPr bwMode="auto">
          <a:xfrm>
            <a:off x="117619" y="888173"/>
            <a:ext cx="3435350" cy="2909888"/>
            <a:chOff x="84857" y="2034084"/>
            <a:chExt cx="3434249" cy="2909453"/>
          </a:xfrm>
        </p:grpSpPr>
        <p:grpSp>
          <p:nvGrpSpPr>
            <p:cNvPr id="18439" name="Group 2"/>
            <p:cNvGrpSpPr>
              <a:grpSpLocks/>
            </p:cNvGrpSpPr>
            <p:nvPr/>
          </p:nvGrpSpPr>
          <p:grpSpPr bwMode="auto">
            <a:xfrm>
              <a:off x="84857" y="2034084"/>
              <a:ext cx="3283527" cy="2909453"/>
              <a:chOff x="526473" y="2050473"/>
              <a:chExt cx="2867891" cy="2355272"/>
            </a:xfrm>
          </p:grpSpPr>
          <p:sp>
            <p:nvSpPr>
              <p:cNvPr id="2" name="Oval 1">
                <a:extLst/>
              </p:cNvPr>
              <p:cNvSpPr/>
              <p:nvPr/>
            </p:nvSpPr>
            <p:spPr>
              <a:xfrm>
                <a:off x="789833" y="2050473"/>
                <a:ext cx="2604494" cy="235527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/>
              </a:p>
            </p:txBody>
          </p:sp>
          <p:sp>
            <p:nvSpPr>
              <p:cNvPr id="11" name="Oval 10">
                <a:extLst/>
              </p:cNvPr>
              <p:cNvSpPr/>
              <p:nvPr/>
            </p:nvSpPr>
            <p:spPr>
              <a:xfrm>
                <a:off x="526473" y="2050473"/>
                <a:ext cx="2604494" cy="235527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/>
              </a:p>
            </p:txBody>
          </p:sp>
        </p:grpSp>
        <p:sp>
          <p:nvSpPr>
            <p:cNvPr id="18440" name="TextBox 31"/>
            <p:cNvSpPr txBox="1">
              <a:spLocks noChangeArrowheads="1"/>
            </p:cNvSpPr>
            <p:nvPr/>
          </p:nvSpPr>
          <p:spPr bwMode="auto">
            <a:xfrm>
              <a:off x="435582" y="3037234"/>
              <a:ext cx="3083524" cy="946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vi-VN" sz="28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NGUỒN GỐC LOÀI NGƯỜI</a:t>
              </a:r>
              <a:endParaRPr lang="vi-VN" sz="28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9698AA-5C35-478D-A2E6-1FB826C49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r="11004" b="21528"/>
          <a:stretch/>
        </p:blipFill>
        <p:spPr>
          <a:xfrm flipH="1">
            <a:off x="5071872" y="686300"/>
            <a:ext cx="4676932" cy="4250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12114-5F2F-49C1-B3D4-019AB533E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68" y="4220642"/>
            <a:ext cx="2569464" cy="2228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207712-043C-4702-B5CF-166EA831C3C1}"/>
              </a:ext>
            </a:extLst>
          </p:cNvPr>
          <p:cNvSpPr txBox="1"/>
          <p:nvPr/>
        </p:nvSpPr>
        <p:spPr>
          <a:xfrm>
            <a:off x="6402961" y="1731801"/>
            <a:ext cx="2569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20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8 Points 3">
            <a:extLst>
              <a:ext uri="{FF2B5EF4-FFF2-40B4-BE49-F238E27FC236}">
                <a16:creationId xmlns:a16="http://schemas.microsoft.com/office/drawing/2014/main" id="{C9BB8258-A5B5-4FB2-AC96-7C6C4572F087}"/>
              </a:ext>
            </a:extLst>
          </p:cNvPr>
          <p:cNvSpPr/>
          <p:nvPr/>
        </p:nvSpPr>
        <p:spPr>
          <a:xfrm>
            <a:off x="4249588" y="1650492"/>
            <a:ext cx="3300984" cy="2647188"/>
          </a:xfrm>
          <a:prstGeom prst="star8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B20EBE-F425-4237-B2DC-990048392D58}"/>
              </a:ext>
            </a:extLst>
          </p:cNvPr>
          <p:cNvSpPr/>
          <p:nvPr/>
        </p:nvSpPr>
        <p:spPr>
          <a:xfrm>
            <a:off x="466345" y="622699"/>
            <a:ext cx="3424428" cy="1307592"/>
          </a:xfrm>
          <a:prstGeom prst="roundRect">
            <a:avLst/>
          </a:prstGeom>
          <a:solidFill>
            <a:srgbClr val="A6E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BE4C6C-1993-4CA1-A9AF-96236827E523}"/>
              </a:ext>
            </a:extLst>
          </p:cNvPr>
          <p:cNvSpPr/>
          <p:nvPr/>
        </p:nvSpPr>
        <p:spPr>
          <a:xfrm>
            <a:off x="8301228" y="4520185"/>
            <a:ext cx="3547872" cy="1307592"/>
          </a:xfrm>
          <a:prstGeom prst="roundRect">
            <a:avLst/>
          </a:prstGeom>
          <a:solidFill>
            <a:srgbClr val="B3DE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THẦN  ZEUS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71D535-2906-422F-9122-3EA350B53275}"/>
              </a:ext>
            </a:extLst>
          </p:cNvPr>
          <p:cNvSpPr/>
          <p:nvPr/>
        </p:nvSpPr>
        <p:spPr>
          <a:xfrm>
            <a:off x="466345" y="4520185"/>
            <a:ext cx="3424428" cy="1307592"/>
          </a:xfrm>
          <a:prstGeom prst="roundRect">
            <a:avLst/>
          </a:prstGeom>
          <a:solidFill>
            <a:srgbClr val="F683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NỮ OA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6A9847-B463-4A78-816F-790F77D5E41B}"/>
              </a:ext>
            </a:extLst>
          </p:cNvPr>
          <p:cNvSpPr/>
          <p:nvPr/>
        </p:nvSpPr>
        <p:spPr>
          <a:xfrm>
            <a:off x="8301228" y="622699"/>
            <a:ext cx="3547872" cy="1307592"/>
          </a:xfrm>
          <a:prstGeom prst="roundRect">
            <a:avLst/>
          </a:prstGeom>
          <a:solidFill>
            <a:srgbClr val="EC9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ÂU CƠ-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LONG QUÂN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1734890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8CB482-9550-4EA6-88B2-A4F86E4E8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3" y="337350"/>
            <a:ext cx="7971509" cy="6019062"/>
          </a:xfrm>
          <a:prstGeom prst="rect">
            <a:avLst/>
          </a:prstGeom>
          <a:ln>
            <a:solidFill>
              <a:srgbClr val="ADA69D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76CF51-8A6C-490F-8202-9AE1BCED1CA9}"/>
              </a:ext>
            </a:extLst>
          </p:cNvPr>
          <p:cNvSpPr/>
          <p:nvPr/>
        </p:nvSpPr>
        <p:spPr>
          <a:xfrm>
            <a:off x="8563353" y="999529"/>
            <a:ext cx="34126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1978,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La-e-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Tan-da-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Phi”.</a:t>
            </a:r>
          </a:p>
        </p:txBody>
      </p:sp>
    </p:spTree>
    <p:extLst>
      <p:ext uri="{BB962C8B-B14F-4D97-AF65-F5344CB8AC3E}">
        <p14:creationId xmlns:p14="http://schemas.microsoft.com/office/powerpoint/2010/main" val="2821958011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7717D5-CA6B-4A40-BCB1-C0CBDBE1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654" y="149973"/>
            <a:ext cx="8442960" cy="7095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defRPr/>
            </a:pP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Quá trình tiến hoá từ vượn người thành người</a:t>
            </a:r>
            <a:r>
              <a:rPr lang="vi-VN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vi-VN" sz="3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5DD5CF-D247-4533-8083-E2C23D496129}"/>
              </a:ext>
            </a:extLst>
          </p:cNvPr>
          <p:cNvGrpSpPr/>
          <p:nvPr/>
        </p:nvGrpSpPr>
        <p:grpSpPr>
          <a:xfrm>
            <a:off x="1510043" y="3037665"/>
            <a:ext cx="1956056" cy="3395399"/>
            <a:chOff x="879628" y="1366961"/>
            <a:chExt cx="2088234" cy="367077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98723F-1EFD-4ECE-9D49-CF6C43B20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4" t="33373" r="76724" b="20738"/>
            <a:stretch/>
          </p:blipFill>
          <p:spPr>
            <a:xfrm>
              <a:off x="912894" y="1366961"/>
              <a:ext cx="2054968" cy="275646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63FECF7-BC53-4885-8D52-7DF0E6735C65}"/>
                </a:ext>
              </a:extLst>
            </p:cNvPr>
            <p:cNvGrpSpPr/>
            <p:nvPr/>
          </p:nvGrpSpPr>
          <p:grpSpPr>
            <a:xfrm>
              <a:off x="879628" y="4123426"/>
              <a:ext cx="2088232" cy="914308"/>
              <a:chOff x="611560" y="1658390"/>
              <a:chExt cx="2376264" cy="1026070"/>
            </a:xfrm>
          </p:grpSpPr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287C8736-EAD5-40AA-8A9E-A3C8E499BDBE}"/>
                  </a:ext>
                </a:extLst>
              </p:cNvPr>
              <p:cNvSpPr/>
              <p:nvPr/>
            </p:nvSpPr>
            <p:spPr>
              <a:xfrm>
                <a:off x="611560" y="1870737"/>
                <a:ext cx="2376264" cy="813723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 w="19050">
                <a:solidFill>
                  <a:srgbClr val="FF27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vi-V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</a:t>
                </a:r>
                <a:r>
                  <a:rPr lang="vi-V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ời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F1CF478-FB23-4B11-BB45-C4FDFC4BDDE9}"/>
                  </a:ext>
                </a:extLst>
              </p:cNvPr>
              <p:cNvSpPr/>
              <p:nvPr/>
            </p:nvSpPr>
            <p:spPr>
              <a:xfrm>
                <a:off x="1619672" y="1658390"/>
                <a:ext cx="360040" cy="360040"/>
              </a:xfrm>
              <a:prstGeom prst="ellipse">
                <a:avLst/>
              </a:prstGeom>
              <a:solidFill>
                <a:srgbClr val="99FFCC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56F25B-68A9-45DE-8CC8-AB2C29123852}"/>
              </a:ext>
            </a:extLst>
          </p:cNvPr>
          <p:cNvGrpSpPr/>
          <p:nvPr/>
        </p:nvGrpSpPr>
        <p:grpSpPr>
          <a:xfrm>
            <a:off x="4599910" y="2074632"/>
            <a:ext cx="2482357" cy="4023084"/>
            <a:chOff x="4574066" y="1434870"/>
            <a:chExt cx="2145160" cy="448590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347B93-2354-401A-BF8E-ECAFB5FB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314" t="19305" r="57859" b="19509"/>
            <a:stretch/>
          </p:blipFill>
          <p:spPr>
            <a:xfrm>
              <a:off x="4710542" y="1434870"/>
              <a:ext cx="1872208" cy="345186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F96175B-F50D-4BB5-9F2F-A521F4248C56}"/>
                </a:ext>
              </a:extLst>
            </p:cNvPr>
            <p:cNvGrpSpPr/>
            <p:nvPr/>
          </p:nvGrpSpPr>
          <p:grpSpPr>
            <a:xfrm>
              <a:off x="4574066" y="5025529"/>
              <a:ext cx="2145160" cy="895249"/>
              <a:chOff x="3738027" y="1016732"/>
              <a:chExt cx="2227108" cy="1034403"/>
            </a:xfrm>
          </p:grpSpPr>
          <p:sp>
            <p:nvSpPr>
              <p:cNvPr id="26" name="Rounded Rectangle 9">
                <a:extLst>
                  <a:ext uri="{FF2B5EF4-FFF2-40B4-BE49-F238E27FC236}">
                    <a16:creationId xmlns:a16="http://schemas.microsoft.com/office/drawing/2014/main" id="{D24756C6-7EA5-4F60-B204-97DA1CED417D}"/>
                  </a:ext>
                </a:extLst>
              </p:cNvPr>
              <p:cNvSpPr/>
              <p:nvPr/>
            </p:nvSpPr>
            <p:spPr>
              <a:xfrm>
                <a:off x="3738027" y="1187039"/>
                <a:ext cx="2227108" cy="86409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 w="19050">
                <a:solidFill>
                  <a:srgbClr val="FF27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</a:t>
                </a:r>
                <a:r>
                  <a:rPr lang="vi-V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9427B49-2E02-463B-B7C2-3B967C72E779}"/>
                  </a:ext>
                </a:extLst>
              </p:cNvPr>
              <p:cNvSpPr/>
              <p:nvPr/>
            </p:nvSpPr>
            <p:spPr>
              <a:xfrm>
                <a:off x="4671561" y="1016732"/>
                <a:ext cx="360040" cy="360040"/>
              </a:xfrm>
              <a:prstGeom prst="ellipse">
                <a:avLst/>
              </a:prstGeom>
              <a:solidFill>
                <a:srgbClr val="99FFCC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B702BC-86C2-4C0B-AE12-A844EB3EC9BE}"/>
              </a:ext>
            </a:extLst>
          </p:cNvPr>
          <p:cNvGrpSpPr/>
          <p:nvPr/>
        </p:nvGrpSpPr>
        <p:grpSpPr>
          <a:xfrm>
            <a:off x="8141504" y="1179740"/>
            <a:ext cx="2376264" cy="4407606"/>
            <a:chOff x="8584454" y="1553148"/>
            <a:chExt cx="2376264" cy="46829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A541662-FD31-41BB-B7C7-5B46B4E63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348" t="11124" b="20900"/>
            <a:stretch/>
          </p:blipFill>
          <p:spPr>
            <a:xfrm>
              <a:off x="8659032" y="1553148"/>
              <a:ext cx="2227108" cy="378398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F7751C-70FD-4188-B128-DE6AB3E1CFA6}"/>
                </a:ext>
              </a:extLst>
            </p:cNvPr>
            <p:cNvGrpSpPr/>
            <p:nvPr/>
          </p:nvGrpSpPr>
          <p:grpSpPr>
            <a:xfrm>
              <a:off x="8584454" y="5398404"/>
              <a:ext cx="2376264" cy="837645"/>
              <a:chOff x="6516216" y="505138"/>
              <a:chExt cx="2376264" cy="941042"/>
            </a:xfrm>
          </p:grpSpPr>
          <p:sp>
            <p:nvSpPr>
              <p:cNvPr id="29" name="Rounded Rectangle 10">
                <a:extLst>
                  <a:ext uri="{FF2B5EF4-FFF2-40B4-BE49-F238E27FC236}">
                    <a16:creationId xmlns:a16="http://schemas.microsoft.com/office/drawing/2014/main" id="{9224E365-587B-42BE-9554-4E74A6A1A01B}"/>
                  </a:ext>
                </a:extLst>
              </p:cNvPr>
              <p:cNvSpPr/>
              <p:nvPr/>
            </p:nvSpPr>
            <p:spPr>
              <a:xfrm>
                <a:off x="6516216" y="692696"/>
                <a:ext cx="2376264" cy="753484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 w="19050">
                <a:solidFill>
                  <a:srgbClr val="FF27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</a:t>
                </a:r>
                <a:r>
                  <a:rPr lang="vi-V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02ECF8A-6FA6-4C37-9369-5E613929FA10}"/>
                  </a:ext>
                </a:extLst>
              </p:cNvPr>
              <p:cNvSpPr/>
              <p:nvPr/>
            </p:nvSpPr>
            <p:spPr>
              <a:xfrm>
                <a:off x="7524328" y="505138"/>
                <a:ext cx="360040" cy="360040"/>
              </a:xfrm>
              <a:prstGeom prst="ellipse">
                <a:avLst/>
              </a:prstGeom>
              <a:solidFill>
                <a:srgbClr val="99FFCC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298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B778C4-D4C0-4DA0-BA69-3C98899A6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564523"/>
              </p:ext>
            </p:extLst>
          </p:nvPr>
        </p:nvGraphicFramePr>
        <p:xfrm>
          <a:off x="136298" y="1058505"/>
          <a:ext cx="11919404" cy="549143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177134">
                  <a:extLst>
                    <a:ext uri="{9D8B030D-6E8A-4147-A177-3AD203B41FA5}">
                      <a16:colId xmlns:a16="http://schemas.microsoft.com/office/drawing/2014/main" val="193314740"/>
                    </a:ext>
                  </a:extLst>
                </a:gridCol>
                <a:gridCol w="3191256">
                  <a:extLst>
                    <a:ext uri="{9D8B030D-6E8A-4147-A177-3AD203B41FA5}">
                      <a16:colId xmlns:a16="http://schemas.microsoft.com/office/drawing/2014/main" val="823405040"/>
                    </a:ext>
                  </a:extLst>
                </a:gridCol>
                <a:gridCol w="3575304">
                  <a:extLst>
                    <a:ext uri="{9D8B030D-6E8A-4147-A177-3AD203B41FA5}">
                      <a16:colId xmlns:a16="http://schemas.microsoft.com/office/drawing/2014/main" val="3833637061"/>
                    </a:ext>
                  </a:extLst>
                </a:gridCol>
                <a:gridCol w="2975710">
                  <a:extLst>
                    <a:ext uri="{9D8B030D-6E8A-4147-A177-3AD203B41FA5}">
                      <a16:colId xmlns:a16="http://schemas.microsoft.com/office/drawing/2014/main" val="219302112"/>
                    </a:ext>
                  </a:extLst>
                </a:gridCol>
              </a:tblGrid>
              <a:tr h="5852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9649853"/>
                  </a:ext>
                </a:extLst>
              </a:tr>
              <a:tr h="8961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9467642"/>
                  </a:ext>
                </a:extLst>
              </a:tr>
              <a:tr h="12639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8700851"/>
                  </a:ext>
                </a:extLst>
              </a:tr>
              <a:tr h="63456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1970905"/>
                  </a:ext>
                </a:extLst>
              </a:tr>
              <a:tr h="13039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đứng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8850461"/>
                  </a:ext>
                </a:extLst>
              </a:tr>
              <a:tr h="8075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2068544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4D634AA3-41A9-4E0B-9505-EC18A8040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237110"/>
            <a:ext cx="8442960" cy="5634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>
              <a:lnSpc>
                <a:spcPct val="115000"/>
              </a:lnSpc>
              <a:defRPr/>
            </a:pP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Quá trình tiến hoá từ vượn người thành người</a:t>
            </a:r>
            <a:r>
              <a:rPr lang="vi-VN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vi-VN" sz="3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EBFE9-A73D-4DE2-A54D-364D5F3CB89A}"/>
              </a:ext>
            </a:extLst>
          </p:cNvPr>
          <p:cNvSpPr txBox="1"/>
          <p:nvPr/>
        </p:nvSpPr>
        <p:spPr>
          <a:xfrm>
            <a:off x="2414016" y="1629671"/>
            <a:ext cx="3072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– 5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C388AC7-7DE2-4B39-BF7A-C4F0DA59A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070" y="1629636"/>
            <a:ext cx="33159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Xuất hiện </a:t>
            </a:r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4 triệu năm trước.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9C281C-5EA1-4635-8175-93D651A68D55}"/>
              </a:ext>
            </a:extLst>
          </p:cNvPr>
          <p:cNvSpPr txBox="1"/>
          <p:nvPr/>
        </p:nvSpPr>
        <p:spPr>
          <a:xfrm>
            <a:off x="9294532" y="1629636"/>
            <a:ext cx="225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150.000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2197C-C5E8-4888-9670-5A799567F8B7}"/>
              </a:ext>
            </a:extLst>
          </p:cNvPr>
          <p:cNvSpPr txBox="1"/>
          <p:nvPr/>
        </p:nvSpPr>
        <p:spPr>
          <a:xfrm>
            <a:off x="2816352" y="260355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57A80-8A06-47B0-904C-A53A61425D07}"/>
              </a:ext>
            </a:extLst>
          </p:cNvPr>
          <p:cNvSpPr txBox="1"/>
          <p:nvPr/>
        </p:nvSpPr>
        <p:spPr>
          <a:xfrm>
            <a:off x="5634547" y="2539895"/>
            <a:ext cx="3315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B9FD0-648C-46A6-87AE-2892EC2C8969}"/>
              </a:ext>
            </a:extLst>
          </p:cNvPr>
          <p:cNvSpPr txBox="1"/>
          <p:nvPr/>
        </p:nvSpPr>
        <p:spPr>
          <a:xfrm>
            <a:off x="9294532" y="2747961"/>
            <a:ext cx="2472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E156E1-E7F5-4261-B203-5A823716CE4A}"/>
                  </a:ext>
                </a:extLst>
              </p:cNvPr>
              <p:cNvSpPr txBox="1"/>
              <p:nvPr/>
            </p:nvSpPr>
            <p:spPr>
              <a:xfrm>
                <a:off x="2816352" y="3843432"/>
                <a:ext cx="16276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E156E1-E7F5-4261-B203-5A823716C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52" y="3843432"/>
                <a:ext cx="1627632" cy="461665"/>
              </a:xfrm>
              <a:prstGeom prst="rect">
                <a:avLst/>
              </a:prstGeom>
              <a:blipFill>
                <a:blip r:embed="rId2"/>
                <a:stretch>
                  <a:fillRect l="-561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9BF613-2ED7-4C6F-B480-8C13BE1FE4B7}"/>
                  </a:ext>
                </a:extLst>
              </p:cNvPr>
              <p:cNvSpPr txBox="1"/>
              <p:nvPr/>
            </p:nvSpPr>
            <p:spPr>
              <a:xfrm>
                <a:off x="9534142" y="3857804"/>
                <a:ext cx="16276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1450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9BF613-2ED7-4C6F-B480-8C13BE1FE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142" y="3857804"/>
                <a:ext cx="1627632" cy="461665"/>
              </a:xfrm>
              <a:prstGeom prst="rect">
                <a:avLst/>
              </a:prstGeom>
              <a:blipFill>
                <a:blip r:embed="rId3"/>
                <a:stretch>
                  <a:fillRect l="-561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E271EC-8D0E-4AB3-8556-2C2FFB7218BA}"/>
                  </a:ext>
                </a:extLst>
              </p:cNvPr>
              <p:cNvSpPr txBox="1"/>
              <p:nvPr/>
            </p:nvSpPr>
            <p:spPr>
              <a:xfrm>
                <a:off x="5826252" y="3857804"/>
                <a:ext cx="23256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850- 1100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E271EC-8D0E-4AB3-8556-2C2FFB721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252" y="3857804"/>
                <a:ext cx="2325622" cy="461665"/>
              </a:xfrm>
              <a:prstGeom prst="rect">
                <a:avLst/>
              </a:prstGeom>
              <a:blipFill>
                <a:blip r:embed="rId4"/>
                <a:stretch>
                  <a:fillRect l="-419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21DFB39-FAD5-47A7-A688-6AE0809316EE}"/>
              </a:ext>
            </a:extLst>
          </p:cNvPr>
          <p:cNvSpPr txBox="1"/>
          <p:nvPr/>
        </p:nvSpPr>
        <p:spPr>
          <a:xfrm>
            <a:off x="2460400" y="4464180"/>
            <a:ext cx="2984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Dáng thấp, đứng bằng hai chi sau,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endParaRPr lang="vi-V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E31078-22FA-4CB8-A423-6EEB30DF9261}"/>
              </a:ext>
            </a:extLst>
          </p:cNvPr>
          <p:cNvSpPr txBox="1"/>
          <p:nvPr/>
        </p:nvSpPr>
        <p:spPr>
          <a:xfrm>
            <a:off x="5634547" y="4464180"/>
            <a:ext cx="3315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Đứng thẳng hoàn toàn</a:t>
            </a:r>
            <a:r>
              <a:rPr lang="it-IT" sz="2400" dirty="0">
                <a:solidFill>
                  <a:srgbClr val="000000"/>
                </a:solidFill>
                <a:latin typeface="Calibri Light"/>
                <a:cs typeface="Arial" charset="0"/>
              </a:rPr>
              <a:t> </a:t>
            </a:r>
            <a:r>
              <a:rPr lang="it-IT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 hai chi sau,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endParaRPr lang="vi-V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2F96FB-648F-4DE1-AD16-4B1FC030C296}"/>
              </a:ext>
            </a:extLst>
          </p:cNvPr>
          <p:cNvSpPr txBox="1"/>
          <p:nvPr/>
        </p:nvSpPr>
        <p:spPr>
          <a:xfrm>
            <a:off x="9201998" y="4464180"/>
            <a:ext cx="2657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0EF587-AAAA-4DB8-9A0B-0CBED0ACCB17}"/>
              </a:ext>
            </a:extLst>
          </p:cNvPr>
          <p:cNvSpPr txBox="1"/>
          <p:nvPr/>
        </p:nvSpPr>
        <p:spPr>
          <a:xfrm>
            <a:off x="2546604" y="5876390"/>
            <a:ext cx="259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06880-1CDD-4CD0-8F0C-7A123601FDFF}"/>
              </a:ext>
            </a:extLst>
          </p:cNvPr>
          <p:cNvSpPr txBox="1"/>
          <p:nvPr/>
        </p:nvSpPr>
        <p:spPr>
          <a:xfrm>
            <a:off x="5634547" y="5876390"/>
            <a:ext cx="320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BF2211-5005-45D1-BADE-893B4A2283EB}"/>
              </a:ext>
            </a:extLst>
          </p:cNvPr>
          <p:cNvSpPr txBox="1"/>
          <p:nvPr/>
        </p:nvSpPr>
        <p:spPr>
          <a:xfrm>
            <a:off x="9272100" y="5790414"/>
            <a:ext cx="278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xảo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A52D45-2041-42A9-BDD9-E7B9140A5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96" y="210312"/>
            <a:ext cx="9499092" cy="63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2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916</Words>
  <Application>Microsoft Office PowerPoint</Application>
  <PresentationFormat>Widescreen</PresentationFormat>
  <Paragraphs>125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Castellar</vt:lpstr>
      <vt:lpstr>Symbol</vt:lpstr>
      <vt:lpstr>Times New Roman</vt:lpstr>
      <vt:lpstr>Wingdings</vt:lpstr>
      <vt:lpstr>Office Theme</vt:lpstr>
      <vt:lpstr>PowerPoint Presentation</vt:lpstr>
      <vt:lpstr>BÀI 3 NGUỒN GỐC LOÀI NGƯỜI</vt:lpstr>
      <vt:lpstr>PowerPoint Presentation</vt:lpstr>
      <vt:lpstr>PowerPoint Presentation</vt:lpstr>
      <vt:lpstr>PowerPoint Presentation</vt:lpstr>
      <vt:lpstr>PowerPoint Presentation</vt:lpstr>
      <vt:lpstr>I. Quá trình tiến hoá từ vượn người thành người   </vt:lpstr>
      <vt:lpstr>I. Quá trình tiến hoá từ vượn người thành người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Lê</dc:creator>
  <cp:lastModifiedBy>Trang Lê</cp:lastModifiedBy>
  <cp:revision>23</cp:revision>
  <dcterms:created xsi:type="dcterms:W3CDTF">2021-09-26T13:21:41Z</dcterms:created>
  <dcterms:modified xsi:type="dcterms:W3CDTF">2021-10-05T02:11:57Z</dcterms:modified>
</cp:coreProperties>
</file>