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341" r:id="rId3"/>
    <p:sldId id="339" r:id="rId4"/>
    <p:sldId id="340" r:id="rId5"/>
    <p:sldId id="348" r:id="rId6"/>
    <p:sldId id="350" r:id="rId7"/>
    <p:sldId id="349" r:id="rId8"/>
    <p:sldId id="332" r:id="rId9"/>
    <p:sldId id="342" r:id="rId10"/>
    <p:sldId id="351" r:id="rId11"/>
    <p:sldId id="343" r:id="rId12"/>
    <p:sldId id="345" r:id="rId13"/>
    <p:sldId id="344" r:id="rId14"/>
    <p:sldId id="346" r:id="rId15"/>
    <p:sldId id="272" r:id="rId1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04"/>
    <p:restoredTop sz="94857"/>
  </p:normalViewPr>
  <p:slideViewPr>
    <p:cSldViewPr snapToGrid="0" snapToObjects="1">
      <p:cViewPr>
        <p:scale>
          <a:sx n="90" d="100"/>
          <a:sy n="90" d="100"/>
        </p:scale>
        <p:origin x="37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67D87-8CE9-024B-9854-88DCF45F192F}" type="datetimeFigureOut">
              <a:rPr lang="en-VN" smtClean="0"/>
              <a:t>30/9/24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11589-FA19-E845-BC8A-A8747E0C79E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02905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664" indent="-30140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5636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7891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0146" indent="-241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2400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4655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6909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99164" indent="-241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0256E2-39A5-4D31-ADAD-93FFDE34EB61}" type="slidenum">
              <a:rPr lang="en-GB" sz="1300"/>
              <a:pPr eaLnBrk="1" hangingPunct="1"/>
              <a:t>15</a:t>
            </a:fld>
            <a:endParaRPr lang="en-GB" sz="13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519FDFB-5F1B-4843-A2A8-44B2958B3BF5}" type="datetime6">
              <a:rPr lang="en-US" smtClean="0"/>
              <a:t>September 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Term 1 / Module 1 / Lesson 2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Mini School - History</a:t>
            </a:r>
          </a:p>
        </p:txBody>
      </p:sp>
    </p:spTree>
    <p:extLst>
      <p:ext uri="{BB962C8B-B14F-4D97-AF65-F5344CB8AC3E}">
        <p14:creationId xmlns:p14="http://schemas.microsoft.com/office/powerpoint/2010/main" val="15380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F88D0-42A8-7946-B7C1-328659C1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61F0E-CC22-B24F-8ED3-B23DEB0DB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0735A-21F8-474F-B5D0-A310EEDA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802A6-26FF-F743-9B8D-87357A940F4B}" type="datetimeFigureOut">
              <a:rPr lang="en-VN" smtClean="0"/>
              <a:t>30/9/24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C3CEE-A7B2-3745-98B7-50572700D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A9FCD-B18E-844E-8085-87171A298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633-1F0A-4647-B12A-D29C92A3B0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5104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59BBD-0D6F-E343-A8AA-A5EA9000B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F635B-243E-6146-B1DC-FE96C81D4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FFE3D-4A18-ED49-B767-640A743A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802A6-26FF-F743-9B8D-87357A940F4B}" type="datetimeFigureOut">
              <a:rPr lang="en-VN" smtClean="0"/>
              <a:t>30/9/24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69452-B88E-8C43-ADC4-10D5C6C8D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F7A92-121F-2F44-8128-5BCE33EF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633-1F0A-4647-B12A-D29C92A3B0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6370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D6A74-8997-3D43-B07B-4E5DABA98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A4F3D-9D51-9344-A18A-B84629319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E1347-560D-534A-806F-4A0DA6EAC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802A6-26FF-F743-9B8D-87357A940F4B}" type="datetimeFigureOut">
              <a:rPr lang="en-VN" smtClean="0"/>
              <a:t>30/9/24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6E04C-2C4D-C64F-AC44-797E3396D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AAE35-0B2E-054A-A5DD-65BBA2B7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633-1F0A-4647-B12A-D29C92A3B0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383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B524-9E9E-2344-A2E5-9CA17189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D4CDE-8EF5-034F-B36E-5E459CA19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18CA5-5E88-D243-8D84-BC99A2C95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802A6-26FF-F743-9B8D-87357A940F4B}" type="datetimeFigureOut">
              <a:rPr lang="en-VN" smtClean="0"/>
              <a:t>30/9/24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58E76-734B-4F49-8799-B9D4DF274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B987D-48B7-5E4E-8239-D926D9B63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633-1F0A-4647-B12A-D29C92A3B0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0416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80423-9ECF-4542-A322-0B0956870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FA4E8-71BF-F04E-A9C5-603256926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A404C-7D21-1C43-83E9-961117FD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802A6-26FF-F743-9B8D-87357A940F4B}" type="datetimeFigureOut">
              <a:rPr lang="en-VN" smtClean="0"/>
              <a:t>30/9/24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096FB-510E-D640-83A4-592C08F00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A6900-4152-D549-8BF4-90625B36F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633-1F0A-4647-B12A-D29C92A3B0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3516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A1913-B402-6542-B85F-CAE570C28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1E737-C0C7-6644-A674-E59A2F920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D5544C-04AA-0849-8E8D-32306AAEF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AADEB-4D46-8C4A-BAA8-3F6876646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802A6-26FF-F743-9B8D-87357A940F4B}" type="datetimeFigureOut">
              <a:rPr lang="en-VN" smtClean="0"/>
              <a:t>30/9/24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4B707-93CA-0F41-AE79-45283C8D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F7C67-B682-0C4E-8F8B-AECC742B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633-1F0A-4647-B12A-D29C92A3B0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8634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E0EAB-589D-A94C-92AD-465B35448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C54C5-C10E-B84D-BE40-9AC8C0071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5DB50-6C1B-4A44-91BD-4D372C058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D7D882-DED0-5D42-99F3-DC5B84478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997BA9-5CE2-6543-A224-B3F96347F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0C346B-3B4A-7E45-9EF8-C5E488FE6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802A6-26FF-F743-9B8D-87357A940F4B}" type="datetimeFigureOut">
              <a:rPr lang="en-VN" smtClean="0"/>
              <a:t>30/9/24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5BEE2-B790-D042-B5DC-03A6A13CC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DDBDFB-E7F9-9849-9A25-4BC3C778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633-1F0A-4647-B12A-D29C92A3B0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44311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0BAE-4D77-9B48-B288-D6E5FF22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DFDD8-A162-2B41-9E40-7EBE05AF9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802A6-26FF-F743-9B8D-87357A940F4B}" type="datetimeFigureOut">
              <a:rPr lang="en-VN" smtClean="0"/>
              <a:t>30/9/24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932F7-1FD8-D44E-A72B-D9F057897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84B3D-F33C-494F-A57D-B52B93CC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633-1F0A-4647-B12A-D29C92A3B0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951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5723E-FEF2-A144-BFF9-30D949525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802A6-26FF-F743-9B8D-87357A940F4B}" type="datetimeFigureOut">
              <a:rPr lang="en-VN" smtClean="0"/>
              <a:t>30/9/24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5F4E5E-0322-904A-A3D1-0F7DE727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B37D4-A456-5E4E-9687-8811BD53E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633-1F0A-4647-B12A-D29C92A3B0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8289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FD7CC-2344-AD42-A295-FF604DD5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D367A-FE17-1E44-832B-16DA3E4A0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888DA-3774-D84E-9A9E-E3B9F3148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8DC48-92C7-FA4C-96F7-1780851CC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802A6-26FF-F743-9B8D-87357A940F4B}" type="datetimeFigureOut">
              <a:rPr lang="en-VN" smtClean="0"/>
              <a:t>30/9/24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7F6A7-C0D2-374F-8482-653CEE71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2F4DD-1E15-B44B-A4BC-F7FD6A178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633-1F0A-4647-B12A-D29C92A3B0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74931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0D52C-BA99-9B48-B12D-7E370AE3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652BD-90F2-D747-8004-D22D5E2AA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564C5-AA9B-DC48-B93F-0B2CE8B6F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02386-BF00-794E-9C24-81A3BFEE2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802A6-26FF-F743-9B8D-87357A940F4B}" type="datetimeFigureOut">
              <a:rPr lang="en-VN" smtClean="0"/>
              <a:t>30/9/24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B3B47-20E7-3F49-8590-433BB2C69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C5246-ED11-C84D-AD7F-979AA886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81633-1F0A-4647-B12A-D29C92A3B0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6564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3AF5BE-3AF1-7147-9831-0815745E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FC2EB-F6AD-F044-A49B-EE33CDCBD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F9B1D-9ED6-3E42-B977-5EC68B6FE9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802A6-26FF-F743-9B8D-87357A940F4B}" type="datetimeFigureOut">
              <a:rPr lang="en-VN" smtClean="0"/>
              <a:t>30/9/24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7F8AA-D345-9F43-8F61-ED2566162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6F588-D3CD-BF43-AF90-FE5CFEC27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81633-1F0A-4647-B12A-D29C92A3B0D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8566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T2vFokuc4A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860" y="7203270"/>
            <a:ext cx="4271184" cy="33230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33828" y="2417851"/>
            <a:ext cx="1027076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2: THỜI KÌ NGUYÊN THUỶ </a:t>
            </a:r>
          </a:p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</a:p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559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43D6D5-769B-3B4B-8E5F-6C17C21E3FEE}"/>
              </a:ext>
            </a:extLst>
          </p:cNvPr>
          <p:cNvSpPr/>
          <p:nvPr/>
        </p:nvSpPr>
        <p:spPr>
          <a:xfrm>
            <a:off x="2295525" y="599187"/>
            <a:ext cx="9896475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DẤU TÍCH NGƯỜI TỐI CỔ Ở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66F5EA-8DD2-594D-B783-2CF2425FBD0A}"/>
              </a:ext>
            </a:extLst>
          </p:cNvPr>
          <p:cNvSpPr txBox="1"/>
          <p:nvPr/>
        </p:nvSpPr>
        <p:spPr>
          <a:xfrm>
            <a:off x="581024" y="1599268"/>
            <a:ext cx="11029951" cy="3911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Gia-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(In-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-xi-a);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Pôn-đa-ung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(Mi-an-ma), Ni-a (Ma-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-xi-a); Gia Lai,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Thanh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Nam),...</a:t>
            </a:r>
            <a:endParaRPr lang="en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 </a:t>
            </a:r>
            <a:endParaRPr lang="en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63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5.png">
            <a:extLst>
              <a:ext uri="{FF2B5EF4-FFF2-40B4-BE49-F238E27FC236}">
                <a16:creationId xmlns:a16="http://schemas.microsoft.com/office/drawing/2014/main" id="{BB25C3A8-EA77-3349-98B2-3C5E275EB78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78700"/>
            <a:ext cx="8159776" cy="6568915"/>
          </a:xfrm>
          <a:prstGeom prst="rect">
            <a:avLst/>
          </a:prstGeom>
          <a:ln/>
        </p:spPr>
      </p:pic>
      <p:sp>
        <p:nvSpPr>
          <p:cNvPr id="3" name="Vertical Scroll 2">
            <a:extLst>
              <a:ext uri="{FF2B5EF4-FFF2-40B4-BE49-F238E27FC236}">
                <a16:creationId xmlns:a16="http://schemas.microsoft.com/office/drawing/2014/main" id="{ED774BA5-D491-F041-A88D-F3A61012C3BD}"/>
              </a:ext>
            </a:extLst>
          </p:cNvPr>
          <p:cNvSpPr/>
          <p:nvPr/>
        </p:nvSpPr>
        <p:spPr>
          <a:xfrm>
            <a:off x="7439187" y="144542"/>
            <a:ext cx="4928461" cy="6240760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Giava (Indonesia)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xương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Pôn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sung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Mianma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),Sa-ma-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Malaisia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Mianma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400.000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Solo (Indonesia)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100.000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Niah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Malaisia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it-IT" sz="2000" dirty="0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40.000 </a:t>
            </a:r>
            <a:r>
              <a:rPr lang="it-IT" sz="2000" dirty="0" err="1">
                <a:solidFill>
                  <a:srgbClr val="3139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000" dirty="0">
              <a:solidFill>
                <a:srgbClr val="3139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0A985391-87BC-854D-B9B2-B41C522A0A6B}"/>
              </a:ext>
            </a:extLst>
          </p:cNvPr>
          <p:cNvSpPr/>
          <p:nvPr/>
        </p:nvSpPr>
        <p:spPr>
          <a:xfrm>
            <a:off x="3254644" y="5641383"/>
            <a:ext cx="325464" cy="2169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855055C4-F609-DF42-B761-153FE7025A44}"/>
              </a:ext>
            </a:extLst>
          </p:cNvPr>
          <p:cNvSpPr/>
          <p:nvPr/>
        </p:nvSpPr>
        <p:spPr>
          <a:xfrm>
            <a:off x="4866467" y="5811864"/>
            <a:ext cx="325464" cy="2169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777C5472-AAA4-3845-B181-2A91AFB70227}"/>
              </a:ext>
            </a:extLst>
          </p:cNvPr>
          <p:cNvSpPr/>
          <p:nvPr/>
        </p:nvSpPr>
        <p:spPr>
          <a:xfrm>
            <a:off x="712922" y="1193369"/>
            <a:ext cx="325464" cy="2169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05CEEED4-4E8B-9C46-A7E7-98EE06C592E1}"/>
              </a:ext>
            </a:extLst>
          </p:cNvPr>
          <p:cNvSpPr/>
          <p:nvPr/>
        </p:nvSpPr>
        <p:spPr>
          <a:xfrm>
            <a:off x="3746757" y="3921070"/>
            <a:ext cx="325464" cy="2169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F967E902-D659-D44C-BCE9-89D46FAB8C77}"/>
              </a:ext>
            </a:extLst>
          </p:cNvPr>
          <p:cNvSpPr/>
          <p:nvPr/>
        </p:nvSpPr>
        <p:spPr>
          <a:xfrm>
            <a:off x="2460398" y="2619212"/>
            <a:ext cx="325464" cy="2169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23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ơn giản đẹp">
            <a:extLst>
              <a:ext uri="{FF2B5EF4-FFF2-40B4-BE49-F238E27FC236}">
                <a16:creationId xmlns:a16="http://schemas.microsoft.com/office/drawing/2014/main" id="{D6771EA4-224A-0D4F-9A7A-C4D2E63AD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36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BE0E66-B529-8F43-8A97-3394B9B1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313" y="1623671"/>
            <a:ext cx="4216400" cy="2627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184F75-DE75-4A44-9EAA-5BDE60C4C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04" y="1700582"/>
            <a:ext cx="4027010" cy="5506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7A7781-BCCF-704B-A511-F25DC8B46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688" y="1548803"/>
            <a:ext cx="3719572" cy="5506130"/>
          </a:xfrm>
          <a:prstGeom prst="rect">
            <a:avLst/>
          </a:prstGeom>
        </p:spPr>
      </p:pic>
      <p:sp>
        <p:nvSpPr>
          <p:cNvPr id="12" name="Vertical Scroll 11">
            <a:extLst>
              <a:ext uri="{FF2B5EF4-FFF2-40B4-BE49-F238E27FC236}">
                <a16:creationId xmlns:a16="http://schemas.microsoft.com/office/drawing/2014/main" id="{C035FAC7-807B-B946-939B-73BAC4AAE28E}"/>
              </a:ext>
            </a:extLst>
          </p:cNvPr>
          <p:cNvSpPr/>
          <p:nvPr/>
        </p:nvSpPr>
        <p:spPr>
          <a:xfrm>
            <a:off x="7806957" y="1617633"/>
            <a:ext cx="4514060" cy="5240367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Hang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Thẩm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Thẩm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(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Lạng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400.000 – 300.000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ghè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đẽo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</a:t>
            </a:r>
            <a:r>
              <a:rPr lang="en-US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400.000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An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Khê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Lai 800.000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Lộc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Nai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40.000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it-IT" sz="2200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endParaRPr lang="en-US" sz="2200" dirty="0">
              <a:solidFill>
                <a:srgbClr val="3139F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A897B479-B7B3-F74E-8116-4B913F390A67}"/>
              </a:ext>
            </a:extLst>
          </p:cNvPr>
          <p:cNvSpPr/>
          <p:nvPr/>
        </p:nvSpPr>
        <p:spPr>
          <a:xfrm>
            <a:off x="2371241" y="2262753"/>
            <a:ext cx="216976" cy="232474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A4134DBE-4C43-4E49-8551-3BE1B1624864}"/>
              </a:ext>
            </a:extLst>
          </p:cNvPr>
          <p:cNvSpPr/>
          <p:nvPr/>
        </p:nvSpPr>
        <p:spPr>
          <a:xfrm>
            <a:off x="2168356" y="2821198"/>
            <a:ext cx="216976" cy="232474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206F07BB-3322-684E-9CFF-7AD64713868E}"/>
              </a:ext>
            </a:extLst>
          </p:cNvPr>
          <p:cNvSpPr/>
          <p:nvPr/>
        </p:nvSpPr>
        <p:spPr>
          <a:xfrm>
            <a:off x="2651744" y="5362920"/>
            <a:ext cx="216976" cy="232474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89E080D8-CF36-0D43-B6F0-5A12428BB5F4}"/>
              </a:ext>
            </a:extLst>
          </p:cNvPr>
          <p:cNvSpPr/>
          <p:nvPr/>
        </p:nvSpPr>
        <p:spPr>
          <a:xfrm>
            <a:off x="3022350" y="4603503"/>
            <a:ext cx="216976" cy="232474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523EED-34B3-CA4E-A7B2-0E66624D2FB0}"/>
              </a:ext>
            </a:extLst>
          </p:cNvPr>
          <p:cNvSpPr/>
          <p:nvPr/>
        </p:nvSpPr>
        <p:spPr>
          <a:xfrm>
            <a:off x="2868719" y="170562"/>
            <a:ext cx="9896475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DẤU TÍCH NGƯỜI TỐI CỔ Ở ĐÔNG NAM Á</a:t>
            </a:r>
          </a:p>
        </p:txBody>
      </p:sp>
    </p:spTree>
    <p:extLst>
      <p:ext uri="{BB962C8B-B14F-4D97-AF65-F5344CB8AC3E}">
        <p14:creationId xmlns:p14="http://schemas.microsoft.com/office/powerpoint/2010/main" val="40356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ơn giản đẹp">
            <a:extLst>
              <a:ext uri="{FF2B5EF4-FFF2-40B4-BE49-F238E27FC236}">
                <a16:creationId xmlns:a16="http://schemas.microsoft.com/office/drawing/2014/main" id="{760E26CB-C896-2749-9988-10C0ED858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36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3FCD27-8CF0-094C-94D9-8BC571047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" y="1092200"/>
            <a:ext cx="6921500" cy="5765800"/>
          </a:xfrm>
          <a:prstGeom prst="rect">
            <a:avLst/>
          </a:prstGeom>
        </p:spPr>
      </p:pic>
      <p:sp>
        <p:nvSpPr>
          <p:cNvPr id="7" name="Vertical Scroll 6">
            <a:extLst>
              <a:ext uri="{FF2B5EF4-FFF2-40B4-BE49-F238E27FC236}">
                <a16:creationId xmlns:a16="http://schemas.microsoft.com/office/drawing/2014/main" id="{7A6D9DBC-46D1-7141-9FD7-E1D96FD530CA}"/>
              </a:ext>
            </a:extLst>
          </p:cNvPr>
          <p:cNvSpPr/>
          <p:nvPr/>
        </p:nvSpPr>
        <p:spPr>
          <a:xfrm>
            <a:off x="7715250" y="1169087"/>
            <a:ext cx="4268047" cy="4980603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  <a:r>
              <a:rPr lang="en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Việt Nam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một trong những chiêc nôi của loài người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Quá trình chuyển biến từ Vượn người thành người ở Đông Nam Á và Việt Nam diễn ra liên tục. </a:t>
            </a:r>
          </a:p>
        </p:txBody>
      </p:sp>
    </p:spTree>
    <p:extLst>
      <p:ext uri="{BB962C8B-B14F-4D97-AF65-F5344CB8AC3E}">
        <p14:creationId xmlns:p14="http://schemas.microsoft.com/office/powerpoint/2010/main" val="241490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2084D6-F2C0-EC47-8305-40508D29B013}"/>
              </a:ext>
            </a:extLst>
          </p:cNvPr>
          <p:cNvSpPr/>
          <p:nvPr/>
        </p:nvSpPr>
        <p:spPr>
          <a:xfrm>
            <a:off x="4674505" y="157817"/>
            <a:ext cx="2242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C0C66-E9DA-FA48-B56D-A8CAD9E6C249}"/>
              </a:ext>
            </a:extLst>
          </p:cNvPr>
          <p:cNvSpPr txBox="1"/>
          <p:nvPr/>
        </p:nvSpPr>
        <p:spPr>
          <a:xfrm>
            <a:off x="981075" y="681037"/>
            <a:ext cx="10229850" cy="136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</a:p>
          <a:p>
            <a:pPr algn="just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706EB6-6796-3548-A7F2-8B6652A6E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676786"/>
              </p:ext>
            </p:extLst>
          </p:nvPr>
        </p:nvGraphicFramePr>
        <p:xfrm>
          <a:off x="285750" y="2569566"/>
          <a:ext cx="11620500" cy="3888381"/>
        </p:xfrm>
        <a:graphic>
          <a:graphicData uri="http://schemas.openxmlformats.org/drawingml/2006/table">
            <a:tbl>
              <a:tblPr firstRow="1" firstCol="1" bandRow="1"/>
              <a:tblGrid>
                <a:gridCol w="3719513">
                  <a:extLst>
                    <a:ext uri="{9D8B030D-6E8A-4147-A177-3AD203B41FA5}">
                      <a16:colId xmlns:a16="http://schemas.microsoft.com/office/drawing/2014/main" val="2964129976"/>
                    </a:ext>
                  </a:extLst>
                </a:gridCol>
                <a:gridCol w="7900987">
                  <a:extLst>
                    <a:ext uri="{9D8B030D-6E8A-4147-A177-3AD203B41FA5}">
                      <a16:colId xmlns:a16="http://schemas.microsoft.com/office/drawing/2014/main" val="3419754410"/>
                    </a:ext>
                  </a:extLst>
                </a:gridCol>
              </a:tblGrid>
              <a:tr h="555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địa điểm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4770235"/>
                  </a:ext>
                </a:extLst>
              </a:tr>
              <a:tr h="5554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Mi-an-ma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Pon-đa-ung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7075070"/>
                  </a:ext>
                </a:extLst>
              </a:tr>
              <a:tr h="5554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Lan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Lót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11836"/>
                  </a:ext>
                </a:extLst>
              </a:tr>
              <a:tr h="5554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Hai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216754"/>
                  </a:ext>
                </a:extLst>
              </a:tr>
              <a:tr h="5554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-xi-a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Li-ang Bua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007974"/>
                  </a:ext>
                </a:extLst>
              </a:tr>
              <a:tr h="5554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Phi-lip-pin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Ta-bon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661968"/>
                  </a:ext>
                </a:extLst>
              </a:tr>
              <a:tr h="5554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Ma-lai-xi-a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Ni-a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89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hung viền PowerPoint đẹp">
            <a:extLst>
              <a:ext uri="{FF2B5EF4-FFF2-40B4-BE49-F238E27FC236}">
                <a16:creationId xmlns:a16="http://schemas.microsoft.com/office/drawing/2014/main" id="{DDF13A74-26CA-B24D-B03B-4643A8929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" y="0"/>
            <a:ext cx="12101512" cy="670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0057F36-1D5B-8742-BB26-B5D78B6E037A}"/>
              </a:ext>
            </a:extLst>
          </p:cNvPr>
          <p:cNvSpPr txBox="1">
            <a:spLocks/>
          </p:cNvSpPr>
          <p:nvPr/>
        </p:nvSpPr>
        <p:spPr>
          <a:xfrm>
            <a:off x="2383533" y="2136665"/>
            <a:ext cx="7848872" cy="187220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b="1" dirty="0"/>
              <a:t>BÀI TẬP VỀ NHÀ</a:t>
            </a:r>
            <a:endParaRPr lang="en-VN" dirty="0"/>
          </a:p>
          <a:p>
            <a:r>
              <a:rPr lang="en-VN" dirty="0"/>
              <a:t>- Viết một lá thư kể cho người thân về hiểu biết của mình về nguồn gốc con người</a:t>
            </a:r>
          </a:p>
          <a:p>
            <a:r>
              <a:rPr lang="en-VN" dirty="0"/>
              <a:t>- Chuẩn bị cho bài mới : Xã hội nguyên thuỷ + Các giai đoạn phát triển</a:t>
            </a:r>
          </a:p>
          <a:p>
            <a:r>
              <a:rPr lang="en-VN" dirty="0"/>
              <a:t>                                                                        + Đời sống vật chất và tinh thần</a:t>
            </a:r>
          </a:p>
          <a:p>
            <a:endParaRPr lang="en-VN" dirty="0"/>
          </a:p>
        </p:txBody>
      </p:sp>
      <p:pic>
        <p:nvPicPr>
          <p:cNvPr id="4" name="Picture 2" descr="Khung viền PowerPoint đẹp">
            <a:extLst>
              <a:ext uri="{FF2B5EF4-FFF2-40B4-BE49-F238E27FC236}">
                <a16:creationId xmlns:a16="http://schemas.microsoft.com/office/drawing/2014/main" id="{E4DA5A68-5FC9-ED4F-9427-29961C27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" y="418454"/>
            <a:ext cx="12101512" cy="670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97902-6915-7146-B0CD-08E49AE7C485}"/>
              </a:ext>
            </a:extLst>
          </p:cNvPr>
          <p:cNvSpPr txBox="1"/>
          <p:nvPr/>
        </p:nvSpPr>
        <p:spPr>
          <a:xfrm>
            <a:off x="3391593" y="2543695"/>
            <a:ext cx="64168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Viết một lá thư kể cho người thân về hiểu biết của mình về nguồn gốc con người</a:t>
            </a:r>
          </a:p>
          <a:p>
            <a:pPr marL="285750" indent="-285750">
              <a:buFontTx/>
              <a:buChar char="-"/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cho bài mới : Xã hội nguyên thuỷ 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Các giai đoạn phát triển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Đời sống vật chất và tinh thần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53903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Nguon goc loai  nguoi">
            <a:hlinkClick r:id="" action="ppaction://media"/>
            <a:extLst>
              <a:ext uri="{FF2B5EF4-FFF2-40B4-BE49-F238E27FC236}">
                <a16:creationId xmlns:a16="http://schemas.microsoft.com/office/drawing/2014/main" id="{0F7FFC3F-18F0-A243-BFFE-C8FF3F0702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02593" y="1521619"/>
            <a:ext cx="8515350" cy="48791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4BEB27-6AF2-6845-AE09-E8854322CD5D}"/>
              </a:ext>
            </a:extLst>
          </p:cNvPr>
          <p:cNvSpPr/>
          <p:nvPr/>
        </p:nvSpPr>
        <p:spPr>
          <a:xfrm>
            <a:off x="2868720" y="157817"/>
            <a:ext cx="5854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NGUỒN GỐC LOÀI 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7143A2-2261-344A-9DB6-391B29A08E43}"/>
              </a:ext>
            </a:extLst>
          </p:cNvPr>
          <p:cNvSpPr/>
          <p:nvPr/>
        </p:nvSpPr>
        <p:spPr>
          <a:xfrm>
            <a:off x="1457325" y="606713"/>
            <a:ext cx="90058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đoạn video sau và cho biết con người có nguồn gốc từ đâu? Quá trình tiến hóa diễn ra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497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5DFC4-DCBF-644D-845E-1EEF20F8D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3FA3F3C-00E4-9C46-9C4C-CD6AF3511C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60992" y="1972500"/>
          <a:ext cx="6470015" cy="40606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6460">
                  <a:extLst>
                    <a:ext uri="{9D8B030D-6E8A-4147-A177-3AD203B41FA5}">
                      <a16:colId xmlns:a16="http://schemas.microsoft.com/office/drawing/2014/main" val="3550116867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1339980173"/>
                    </a:ext>
                  </a:extLst>
                </a:gridCol>
                <a:gridCol w="2157095">
                  <a:extLst>
                    <a:ext uri="{9D8B030D-6E8A-4147-A177-3AD203B41FA5}">
                      <a16:colId xmlns:a16="http://schemas.microsoft.com/office/drawing/2014/main" val="2539425337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VN" sz="1400" kern="1200">
                          <a:effectLst/>
                        </a:rPr>
                        <a:t>Đi bằng hai chi sau, hai chi trước có thể cầm năm; Cấu tạo như người ngày nay, đứng thẳng; tay khéo léo làm công cụ lao động; Đi đứng hoàn toàn bằng hai chi sau; đôi tay tự do làm công cụ; 6 triệu năm; 3-4 triệu năm; 4 vạn năm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9015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086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VN" sz="1400" kern="1200">
                          <a:effectLst/>
                        </a:rPr>
                        <a:t>Cách đây khoảng …………………….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VN" sz="1400" kern="1200">
                          <a:effectLst/>
                        </a:rPr>
                        <a:t>Cách đây khoảng …………………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VN" sz="1400" kern="1200">
                          <a:effectLst/>
                        </a:rPr>
                        <a:t>Cách đây khoảng …………………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8684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>
                          <a:effectLst/>
                        </a:rPr>
                        <a:t>…………………………….</a:t>
                      </a:r>
                      <a:endParaRPr lang="en-VN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>
                          <a:effectLst/>
                        </a:rPr>
                        <a:t>……………………………</a:t>
                      </a:r>
                      <a:endParaRPr lang="en-VN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>
                          <a:effectLst/>
                        </a:rPr>
                        <a:t>…………………………….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>
                          <a:effectLst/>
                        </a:rPr>
                        <a:t>……………………………</a:t>
                      </a:r>
                      <a:endParaRPr lang="en-VN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>
                          <a:effectLst/>
                        </a:rPr>
                        <a:t>……………………………</a:t>
                      </a:r>
                      <a:endParaRPr lang="en-VN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>
                          <a:effectLst/>
                        </a:rPr>
                        <a:t>…………………………….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 dirty="0">
                          <a:effectLst/>
                        </a:rPr>
                        <a:t>……………………………</a:t>
                      </a:r>
                      <a:endParaRPr lang="en-VN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 dirty="0">
                          <a:effectLst/>
                        </a:rPr>
                        <a:t>……………………………</a:t>
                      </a:r>
                      <a:endParaRPr lang="en-VN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 dirty="0">
                          <a:effectLst/>
                        </a:rPr>
                        <a:t>……………………………</a:t>
                      </a:r>
                      <a:endParaRPr lang="en-V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2771178"/>
                  </a:ext>
                </a:extLst>
              </a:tr>
            </a:tbl>
          </a:graphicData>
        </a:graphic>
      </p:graphicFrame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4A91EDA7-0E4B-C44A-A42F-AB0435E2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736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05A842-548D-F74B-98CD-CC9FFA6BD2FE}"/>
              </a:ext>
            </a:extLst>
          </p:cNvPr>
          <p:cNvSpPr/>
          <p:nvPr/>
        </p:nvSpPr>
        <p:spPr>
          <a:xfrm>
            <a:off x="2739284" y="157817"/>
            <a:ext cx="9294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QUÁ TRÌNH TIẾN HOÁ TỪ VƯỢN NGƯỜI THÀNH NGƯỜI </a:t>
            </a:r>
            <a:endParaRPr lang="en-VN" sz="2400" dirty="0"/>
          </a:p>
        </p:txBody>
      </p:sp>
      <p:pic>
        <p:nvPicPr>
          <p:cNvPr id="8" name="image98.png">
            <a:extLst>
              <a:ext uri="{FF2B5EF4-FFF2-40B4-BE49-F238E27FC236}">
                <a16:creationId xmlns:a16="http://schemas.microsoft.com/office/drawing/2014/main" id="{F6D898EF-AB7E-B440-8593-75FF2B00193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34209" y="1692214"/>
            <a:ext cx="6840858" cy="4340984"/>
          </a:xfrm>
          <a:prstGeom prst="rect">
            <a:avLst/>
          </a:prstGeom>
          <a:ln/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2B3D033-5833-3E47-8C7F-4AC8DF186A1C}"/>
              </a:ext>
            </a:extLst>
          </p:cNvPr>
          <p:cNvSpPr/>
          <p:nvPr/>
        </p:nvSpPr>
        <p:spPr>
          <a:xfrm>
            <a:off x="6704859" y="1283251"/>
            <a:ext cx="6615111" cy="3588404"/>
          </a:xfrm>
          <a:prstGeom prst="cloudCallout">
            <a:avLst>
              <a:gd name="adj1" fmla="val -40729"/>
              <a:gd name="adj2" fmla="val 72484"/>
            </a:avLst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vào hình ảnh em hãy cho biết: Quá trình tiến hóa từ vượn thành người trải qua mấy giai đoạn? đó là những giai đoạn nào?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biết niên đại tương ứng của các giai đoạn đó?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5DFC4-DCBF-644D-845E-1EEF20F8D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3FA3F3C-00E4-9C46-9C4C-CD6AF3511C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60992" y="1972500"/>
          <a:ext cx="6470015" cy="40606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6460">
                  <a:extLst>
                    <a:ext uri="{9D8B030D-6E8A-4147-A177-3AD203B41FA5}">
                      <a16:colId xmlns:a16="http://schemas.microsoft.com/office/drawing/2014/main" val="3550116867"/>
                    </a:ext>
                  </a:extLst>
                </a:gridCol>
                <a:gridCol w="2156460">
                  <a:extLst>
                    <a:ext uri="{9D8B030D-6E8A-4147-A177-3AD203B41FA5}">
                      <a16:colId xmlns:a16="http://schemas.microsoft.com/office/drawing/2014/main" val="1339980173"/>
                    </a:ext>
                  </a:extLst>
                </a:gridCol>
                <a:gridCol w="2157095">
                  <a:extLst>
                    <a:ext uri="{9D8B030D-6E8A-4147-A177-3AD203B41FA5}">
                      <a16:colId xmlns:a16="http://schemas.microsoft.com/office/drawing/2014/main" val="2539425337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VN" sz="1400" kern="1200">
                          <a:effectLst/>
                        </a:rPr>
                        <a:t>Đi bằng hai chi sau, hai chi trước có thể cầm năm; Cấu tạo như người ngày nay, đứng thẳng; tay khéo léo làm công cụ lao động; Đi đứng hoàn toàn bằng hai chi sau; đôi tay tự do làm công cụ; 6 triệu năm; 3-4 triệu năm; 4 vạn năm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9015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086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VN" sz="1400" kern="1200">
                          <a:effectLst/>
                        </a:rPr>
                        <a:t>Cách đây khoảng …………………….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VN" sz="1400" kern="1200">
                          <a:effectLst/>
                        </a:rPr>
                        <a:t>Cách đây khoảng …………………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VN" sz="1400" kern="1200">
                          <a:effectLst/>
                        </a:rPr>
                        <a:t>Cách đây khoảng …………………</a:t>
                      </a:r>
                      <a:endParaRPr lang="en-VN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1400">
                          <a:effectLst/>
                        </a:rPr>
                        <a:t> 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8684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>
                          <a:effectLst/>
                        </a:rPr>
                        <a:t>…………………………….</a:t>
                      </a:r>
                      <a:endParaRPr lang="en-VN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>
                          <a:effectLst/>
                        </a:rPr>
                        <a:t>……………………………</a:t>
                      </a:r>
                      <a:endParaRPr lang="en-VN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>
                          <a:effectLst/>
                        </a:rPr>
                        <a:t>…………………………….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>
                          <a:effectLst/>
                        </a:rPr>
                        <a:t>……………………………</a:t>
                      </a:r>
                      <a:endParaRPr lang="en-VN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>
                          <a:effectLst/>
                        </a:rPr>
                        <a:t>……………………………</a:t>
                      </a:r>
                      <a:endParaRPr lang="en-VN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>
                          <a:effectLst/>
                        </a:rPr>
                        <a:t>…………………………….</a:t>
                      </a:r>
                      <a:endParaRPr lang="en-VN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 dirty="0">
                          <a:effectLst/>
                        </a:rPr>
                        <a:t>……………………………</a:t>
                      </a:r>
                      <a:endParaRPr lang="en-VN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 dirty="0">
                          <a:effectLst/>
                        </a:rPr>
                        <a:t>……………………………</a:t>
                      </a:r>
                      <a:endParaRPr lang="en-VN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vi-VN" sz="1400" kern="1200" dirty="0">
                          <a:effectLst/>
                        </a:rPr>
                        <a:t>……………………………</a:t>
                      </a:r>
                      <a:endParaRPr lang="en-VN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2771178"/>
                  </a:ext>
                </a:extLst>
              </a:tr>
            </a:tbl>
          </a:graphicData>
        </a:graphic>
      </p:graphicFrame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4A91EDA7-0E4B-C44A-A42F-AB0435E2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212" y="-18878"/>
            <a:ext cx="13087350" cy="736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05A842-548D-F74B-98CD-CC9FFA6BD2FE}"/>
              </a:ext>
            </a:extLst>
          </p:cNvPr>
          <p:cNvSpPr/>
          <p:nvPr/>
        </p:nvSpPr>
        <p:spPr>
          <a:xfrm>
            <a:off x="2573889" y="155142"/>
            <a:ext cx="8940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QUÁ TRÌNH TIẾN HOÁ TỪ VƯỢN NGƯỜI THÀNH NGƯỜI </a:t>
            </a:r>
            <a:endParaRPr lang="en-VN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52621-703D-B949-B35E-1F68089FE372}"/>
              </a:ext>
            </a:extLst>
          </p:cNvPr>
          <p:cNvSpPr txBox="1"/>
          <p:nvPr/>
        </p:nvSpPr>
        <p:spPr>
          <a:xfrm>
            <a:off x="1228726" y="570130"/>
            <a:ext cx="1082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hoàn thành phiếu học tập số 1 vào vở và giải thích tại sao lại có sự thay đổi đó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4D7E00F-7096-2940-BA71-04D242BB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30" y="1112950"/>
            <a:ext cx="11158536" cy="5518927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93F9C12-769F-1A43-ACB1-A9B90A180752}"/>
              </a:ext>
            </a:extLst>
          </p:cNvPr>
          <p:cNvSpPr/>
          <p:nvPr/>
        </p:nvSpPr>
        <p:spPr>
          <a:xfrm>
            <a:off x="2432946" y="1677881"/>
            <a:ext cx="2837073" cy="857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Hơi khom về phía trước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21B6ECA-148A-A048-A8BA-972D74F8EA89}"/>
              </a:ext>
            </a:extLst>
          </p:cNvPr>
          <p:cNvSpPr/>
          <p:nvPr/>
        </p:nvSpPr>
        <p:spPr>
          <a:xfrm>
            <a:off x="5367709" y="1692134"/>
            <a:ext cx="2989744" cy="857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Dáng đứng tương đối thẳng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0ADEAED-BB74-1044-ACFE-74910C551D3A}"/>
              </a:ext>
            </a:extLst>
          </p:cNvPr>
          <p:cNvSpPr/>
          <p:nvPr/>
        </p:nvSpPr>
        <p:spPr>
          <a:xfrm>
            <a:off x="8430583" y="1702429"/>
            <a:ext cx="3159274" cy="857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Dáng đứng thẳng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908E8D0-7A77-5744-8FAB-04E96BCC47AF}"/>
              </a:ext>
            </a:extLst>
          </p:cNvPr>
          <p:cNvSpPr/>
          <p:nvPr/>
        </p:nvSpPr>
        <p:spPr>
          <a:xfrm>
            <a:off x="2468456" y="2582539"/>
            <a:ext cx="2810452" cy="857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bằng 2 chi sau, tay cầm nắm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4884BE5-3330-3E4A-B779-2EDBD79F0B65}"/>
              </a:ext>
            </a:extLst>
          </p:cNvPr>
          <p:cNvSpPr/>
          <p:nvPr/>
        </p:nvSpPr>
        <p:spPr>
          <a:xfrm>
            <a:off x="5406973" y="2592090"/>
            <a:ext cx="2836757" cy="857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thẳng hai tay khéo léo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20993E8-2F15-0344-9F2C-CC5D98E76208}"/>
              </a:ext>
            </a:extLst>
          </p:cNvPr>
          <p:cNvSpPr/>
          <p:nvPr/>
        </p:nvSpPr>
        <p:spPr>
          <a:xfrm>
            <a:off x="8430584" y="2577802"/>
            <a:ext cx="3159274" cy="857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thẳng hai tay khéo léo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7BF4232-DAF8-5742-9971-2E9CC6222443}"/>
              </a:ext>
            </a:extLst>
          </p:cNvPr>
          <p:cNvSpPr/>
          <p:nvPr/>
        </p:nvSpPr>
        <p:spPr>
          <a:xfrm>
            <a:off x="2470101" y="3515585"/>
            <a:ext cx="2810452" cy="7584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 bao phủ lớp lông dày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B04A6C4-41AF-CA40-8367-CBEF5F92DF51}"/>
              </a:ext>
            </a:extLst>
          </p:cNvPr>
          <p:cNvSpPr/>
          <p:nvPr/>
        </p:nvSpPr>
        <p:spPr>
          <a:xfrm>
            <a:off x="5355489" y="3529969"/>
            <a:ext cx="2965184" cy="744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 bao phủ lớp lông mỏng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5AC5CD7-7EEE-8749-9506-B54385E4539E}"/>
              </a:ext>
            </a:extLst>
          </p:cNvPr>
          <p:cNvSpPr/>
          <p:nvPr/>
        </p:nvSpPr>
        <p:spPr>
          <a:xfrm>
            <a:off x="8406081" y="3530495"/>
            <a:ext cx="3201666" cy="7584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lông đã biến mất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42CBFA9-B33A-3945-860C-ACE99938A378}"/>
              </a:ext>
            </a:extLst>
          </p:cNvPr>
          <p:cNvSpPr/>
          <p:nvPr/>
        </p:nvSpPr>
        <p:spPr>
          <a:xfrm>
            <a:off x="5379989" y="4445788"/>
            <a:ext cx="2965183" cy="6586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1100cm3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522C303-14D9-7A49-941E-826DB546C858}"/>
              </a:ext>
            </a:extLst>
          </p:cNvPr>
          <p:cNvSpPr/>
          <p:nvPr/>
        </p:nvSpPr>
        <p:spPr>
          <a:xfrm>
            <a:off x="2536161" y="4465012"/>
            <a:ext cx="2675041" cy="6586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900cm3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A2EE6DA-F9B2-0B45-95BA-8E2FC5CE9BDE}"/>
              </a:ext>
            </a:extLst>
          </p:cNvPr>
          <p:cNvSpPr/>
          <p:nvPr/>
        </p:nvSpPr>
        <p:spPr>
          <a:xfrm>
            <a:off x="8448473" y="4444503"/>
            <a:ext cx="3159274" cy="6586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1400cm3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A7B622CE-ACD8-E340-AD8F-7A0E19250C51}"/>
              </a:ext>
            </a:extLst>
          </p:cNvPr>
          <p:cNvSpPr/>
          <p:nvPr/>
        </p:nvSpPr>
        <p:spPr>
          <a:xfrm>
            <a:off x="2537827" y="5307790"/>
            <a:ext cx="2675042" cy="6586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ngày nay 6 triệu năm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BC3331B-2EE9-9F4E-AD90-C68B7F180946}"/>
              </a:ext>
            </a:extLst>
          </p:cNvPr>
          <p:cNvSpPr/>
          <p:nvPr/>
        </p:nvSpPr>
        <p:spPr>
          <a:xfrm>
            <a:off x="8430583" y="5298882"/>
            <a:ext cx="3159274" cy="6586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ngày nay khoảng 4 vạn năm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9DAC0C0-C94D-5A4F-8464-A3BAE472D39C}"/>
              </a:ext>
            </a:extLst>
          </p:cNvPr>
          <p:cNvSpPr/>
          <p:nvPr/>
        </p:nvSpPr>
        <p:spPr>
          <a:xfrm>
            <a:off x="5355430" y="5286552"/>
            <a:ext cx="3032762" cy="6586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ngày nay khoảng3- 4 triệu năm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E62BCF11-2504-134D-9A0A-119E851C952F}"/>
              </a:ext>
            </a:extLst>
          </p:cNvPr>
          <p:cNvSpPr/>
          <p:nvPr/>
        </p:nvSpPr>
        <p:spPr>
          <a:xfrm>
            <a:off x="2594978" y="6098794"/>
            <a:ext cx="2675041" cy="3940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Vượn cổ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DDE6397-2400-D94B-9909-76C040FE5F6B}"/>
              </a:ext>
            </a:extLst>
          </p:cNvPr>
          <p:cNvSpPr/>
          <p:nvPr/>
        </p:nvSpPr>
        <p:spPr>
          <a:xfrm>
            <a:off x="5432267" y="6129929"/>
            <a:ext cx="2759920" cy="3940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tối cổ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2A1161A-26B2-E44D-8983-AD102D5D2B0E}"/>
              </a:ext>
            </a:extLst>
          </p:cNvPr>
          <p:cNvSpPr/>
          <p:nvPr/>
        </p:nvSpPr>
        <p:spPr>
          <a:xfrm>
            <a:off x="8499104" y="6134597"/>
            <a:ext cx="2759920" cy="3940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tinh khôn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4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A793C9-646F-E941-A436-0BA77DA19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471369"/>
              </p:ext>
            </p:extLst>
          </p:nvPr>
        </p:nvGraphicFramePr>
        <p:xfrm>
          <a:off x="314324" y="174930"/>
          <a:ext cx="11563352" cy="63162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00301">
                  <a:extLst>
                    <a:ext uri="{9D8B030D-6E8A-4147-A177-3AD203B41FA5}">
                      <a16:colId xmlns:a16="http://schemas.microsoft.com/office/drawing/2014/main" val="3095793470"/>
                    </a:ext>
                  </a:extLst>
                </a:gridCol>
                <a:gridCol w="2847976">
                  <a:extLst>
                    <a:ext uri="{9D8B030D-6E8A-4147-A177-3AD203B41FA5}">
                      <a16:colId xmlns:a16="http://schemas.microsoft.com/office/drawing/2014/main" val="3868790639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4241576850"/>
                    </a:ext>
                  </a:extLst>
                </a:gridCol>
                <a:gridCol w="3228975">
                  <a:extLst>
                    <a:ext uri="{9D8B030D-6E8A-4147-A177-3AD203B41FA5}">
                      <a16:colId xmlns:a16="http://schemas.microsoft.com/office/drawing/2014/main" val="902218968"/>
                    </a:ext>
                  </a:extLst>
                </a:gridCol>
              </a:tblGrid>
              <a:tr h="623456">
                <a:tc>
                  <a:txBody>
                    <a:bodyPr/>
                    <a:lstStyle/>
                    <a:p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78120"/>
                  </a:ext>
                </a:extLst>
              </a:tr>
              <a:tr h="1138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VN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VN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100306"/>
                  </a:ext>
                </a:extLst>
              </a:tr>
              <a:tr h="17316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VN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7261180"/>
                  </a:ext>
                </a:extLst>
              </a:tr>
              <a:tr h="545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231677"/>
                  </a:ext>
                </a:extLst>
              </a:tr>
              <a:tr h="1138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2688569"/>
                  </a:ext>
                </a:extLst>
              </a:tr>
              <a:tr h="1138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1235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110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40172E2-FE7D-7648-BD71-A3B3E91FF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463284"/>
              </p:ext>
            </p:extLst>
          </p:nvPr>
        </p:nvGraphicFramePr>
        <p:xfrm>
          <a:off x="123824" y="125412"/>
          <a:ext cx="11944352" cy="654999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47876">
                  <a:extLst>
                    <a:ext uri="{9D8B030D-6E8A-4147-A177-3AD203B41FA5}">
                      <a16:colId xmlns:a16="http://schemas.microsoft.com/office/drawing/2014/main" val="2377300009"/>
                    </a:ext>
                  </a:extLst>
                </a:gridCol>
                <a:gridCol w="3871913">
                  <a:extLst>
                    <a:ext uri="{9D8B030D-6E8A-4147-A177-3AD203B41FA5}">
                      <a16:colId xmlns:a16="http://schemas.microsoft.com/office/drawing/2014/main" val="134457121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val="3489318447"/>
                    </a:ext>
                  </a:extLst>
                </a:gridCol>
                <a:gridCol w="2881313">
                  <a:extLst>
                    <a:ext uri="{9D8B030D-6E8A-4147-A177-3AD203B41FA5}">
                      <a16:colId xmlns:a16="http://schemas.microsoft.com/office/drawing/2014/main" val="1884392755"/>
                    </a:ext>
                  </a:extLst>
                </a:gridCol>
              </a:tblGrid>
              <a:tr h="391061">
                <a:tc>
                  <a:txBody>
                    <a:bodyPr/>
                    <a:lstStyle/>
                    <a:p>
                      <a:pPr algn="ctr"/>
                      <a:endParaRPr lang="en-VN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VN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VN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VN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extLst>
                  <a:ext uri="{0D108BD9-81ED-4DB2-BD59-A6C34878D82A}">
                    <a16:rowId xmlns:a16="http://schemas.microsoft.com/office/drawing/2014/main" val="3068994994"/>
                  </a:ext>
                </a:extLst>
              </a:tr>
              <a:tr h="12413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đây khoảng 4 triệu năm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đây khoảng 150.000 năm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extLst>
                  <a:ext uri="{0D108BD9-81ED-4DB2-BD59-A6C34878D82A}">
                    <a16:rowId xmlns:a16="http://schemas.microsoft.com/office/drawing/2014/main" val="1769828675"/>
                  </a:ext>
                </a:extLst>
              </a:tr>
              <a:tr h="1490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điểm tìm thấy hóa thạch sớm nhất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extLst>
                  <a:ext uri="{0D108BD9-81ED-4DB2-BD59-A6C34878D82A}">
                    <a16:rowId xmlns:a16="http://schemas.microsoft.com/office/drawing/2014/main" val="4066210925"/>
                  </a:ext>
                </a:extLst>
              </a:tr>
              <a:tr h="33670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não, hình dạng bên ngoài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bởi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850-1100cm3,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1450cm3,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extLst>
                  <a:ext uri="{0D108BD9-81ED-4DB2-BD59-A6C34878D82A}">
                    <a16:rowId xmlns:a16="http://schemas.microsoft.com/office/drawing/2014/main" val="4231319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073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40172E2-FE7D-7648-BD71-A3B3E91FF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059977"/>
              </p:ext>
            </p:extLst>
          </p:nvPr>
        </p:nvGraphicFramePr>
        <p:xfrm>
          <a:off x="123824" y="1525588"/>
          <a:ext cx="11944352" cy="41894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05001">
                  <a:extLst>
                    <a:ext uri="{9D8B030D-6E8A-4147-A177-3AD203B41FA5}">
                      <a16:colId xmlns:a16="http://schemas.microsoft.com/office/drawing/2014/main" val="2377300009"/>
                    </a:ext>
                  </a:extLst>
                </a:gridCol>
                <a:gridCol w="2700338">
                  <a:extLst>
                    <a:ext uri="{9D8B030D-6E8A-4147-A177-3AD203B41FA5}">
                      <a16:colId xmlns:a16="http://schemas.microsoft.com/office/drawing/2014/main" val="134457121"/>
                    </a:ext>
                  </a:extLst>
                </a:gridCol>
                <a:gridCol w="4129087">
                  <a:extLst>
                    <a:ext uri="{9D8B030D-6E8A-4147-A177-3AD203B41FA5}">
                      <a16:colId xmlns:a16="http://schemas.microsoft.com/office/drawing/2014/main" val="3489318447"/>
                    </a:ext>
                  </a:extLst>
                </a:gridCol>
                <a:gridCol w="3209926">
                  <a:extLst>
                    <a:ext uri="{9D8B030D-6E8A-4147-A177-3AD203B41FA5}">
                      <a16:colId xmlns:a16="http://schemas.microsoft.com/office/drawing/2014/main" val="1884392755"/>
                    </a:ext>
                  </a:extLst>
                </a:gridCol>
              </a:tblGrid>
              <a:tr h="669080"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VN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VN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VN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extLst>
                  <a:ext uri="{0D108BD9-81ED-4DB2-BD59-A6C34878D82A}">
                    <a16:rowId xmlns:a16="http://schemas.microsoft.com/office/drawing/2014/main" val="3068994994"/>
                  </a:ext>
                </a:extLst>
              </a:tr>
              <a:tr h="2123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VN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Leo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trèo</a:t>
                      </a:r>
                      <a:endParaRPr lang="en-VN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VN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VN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extLst>
                  <a:ext uri="{0D108BD9-81ED-4DB2-BD59-A6C34878D82A}">
                    <a16:rowId xmlns:a16="http://schemas.microsoft.com/office/drawing/2014/main" val="488028516"/>
                  </a:ext>
                </a:extLst>
              </a:tr>
              <a:tr h="1396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cụ lao động</a:t>
                      </a:r>
                      <a:endParaRPr lang="en-VN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có công cụ lao động</a:t>
                      </a:r>
                      <a:endParaRPr lang="en-VN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ghè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VN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VN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09" marR="40509" marT="0" marB="0" anchor="ctr"/>
                </a:tc>
                <a:extLst>
                  <a:ext uri="{0D108BD9-81ED-4DB2-BD59-A6C34878D82A}">
                    <a16:rowId xmlns:a16="http://schemas.microsoft.com/office/drawing/2014/main" val="4166848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699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- Shaping Humanity- How Science, Art, and Imagination Help Us Understand Our Origins [Full Teaser]">
            <a:hlinkClick r:id="" action="ppaction://media"/>
            <a:extLst>
              <a:ext uri="{FF2B5EF4-FFF2-40B4-BE49-F238E27FC236}">
                <a16:creationId xmlns:a16="http://schemas.microsoft.com/office/drawing/2014/main" id="{645377C4-EEF4-439B-A1E9-21F4A321DD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7907" y="2033846"/>
            <a:ext cx="7876185" cy="4392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1E8858-B98E-4345-B5C9-935A63D01ABD}"/>
              </a:ext>
            </a:extLst>
          </p:cNvPr>
          <p:cNvSpPr txBox="1"/>
          <p:nvPr/>
        </p:nvSpPr>
        <p:spPr>
          <a:xfrm>
            <a:off x="485775" y="300038"/>
            <a:ext cx="11315700" cy="21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em  xem  đoạn video mô phỏng về sự thay đổi diện mạo khuôn mặt của người từ khi xuất hiện đến nay, và trả lời 2 câu hỏi sau: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 err="1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AU" sz="2400" i="1" dirty="0">
                <a:solidFill>
                  <a:srgbClr val="3139F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3139F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VN" dirty="0"/>
          </a:p>
        </p:txBody>
      </p:sp>
      <p:pic>
        <p:nvPicPr>
          <p:cNvPr id="6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E1AB82BB-FCAD-254A-9936-691C2CE3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16" y="2563096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36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ơn giản đẹp">
            <a:extLst>
              <a:ext uri="{FF2B5EF4-FFF2-40B4-BE49-F238E27FC236}">
                <a16:creationId xmlns:a16="http://schemas.microsoft.com/office/drawing/2014/main" id="{9BF97916-4761-544E-934B-766D49DED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36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43D6D5-769B-3B4B-8E5F-6C17C21E3FEE}"/>
              </a:ext>
            </a:extLst>
          </p:cNvPr>
          <p:cNvSpPr/>
          <p:nvPr/>
        </p:nvSpPr>
        <p:spPr>
          <a:xfrm>
            <a:off x="2868719" y="170562"/>
            <a:ext cx="9896475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DẤU TÍCH NGƯỜI TỐI CỔ Ở ĐÔNG NAM Á</a:t>
            </a:r>
          </a:p>
        </p:txBody>
      </p:sp>
      <p:pic>
        <p:nvPicPr>
          <p:cNvPr id="5" name="Picture 2" descr="Sử 9- Bài 5 :CÁC NƯỚC ĐÔNG NAM Á . - Chào mừng bạn đến với website của Đoàn  Thị Hồng Điệp">
            <a:extLst>
              <a:ext uri="{FF2B5EF4-FFF2-40B4-BE49-F238E27FC236}">
                <a16:creationId xmlns:a16="http://schemas.microsoft.com/office/drawing/2014/main" id="{5E884E7F-7939-C248-BAA3-7D0FE0196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8" y="1613833"/>
            <a:ext cx="4567976" cy="46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orizontal Scroll 6">
            <a:extLst>
              <a:ext uri="{FF2B5EF4-FFF2-40B4-BE49-F238E27FC236}">
                <a16:creationId xmlns:a16="http://schemas.microsoft.com/office/drawing/2014/main" id="{8BE0C75A-905E-2B44-9ADB-E407CD087DED}"/>
              </a:ext>
            </a:extLst>
          </p:cNvPr>
          <p:cNvSpPr/>
          <p:nvPr/>
        </p:nvSpPr>
        <p:spPr>
          <a:xfrm>
            <a:off x="5227185" y="1613833"/>
            <a:ext cx="7043738" cy="5086350"/>
          </a:xfrm>
          <a:prstGeom prst="horizontalScroll">
            <a:avLst>
              <a:gd name="adj" fmla="val 884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3.5 SGK – Tr19,20: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8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1249</Words>
  <Application>Microsoft Macintosh PowerPoint</Application>
  <PresentationFormat>Widescreen</PresentationFormat>
  <Paragraphs>155</Paragraphs>
  <Slides>15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Nguyễn Phương Anh</cp:lastModifiedBy>
  <cp:revision>35</cp:revision>
  <dcterms:created xsi:type="dcterms:W3CDTF">2021-07-10T15:31:58Z</dcterms:created>
  <dcterms:modified xsi:type="dcterms:W3CDTF">2024-09-30T09:42:44Z</dcterms:modified>
</cp:coreProperties>
</file>