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6" r:id="rId2"/>
  </p:sldMasterIdLst>
  <p:notesMasterIdLst>
    <p:notesMasterId r:id="rId40"/>
  </p:notesMasterIdLst>
  <p:sldIdLst>
    <p:sldId id="308" r:id="rId3"/>
    <p:sldId id="258" r:id="rId4"/>
    <p:sldId id="260" r:id="rId5"/>
    <p:sldId id="261" r:id="rId6"/>
    <p:sldId id="395" r:id="rId7"/>
    <p:sldId id="262" r:id="rId8"/>
    <p:sldId id="383" r:id="rId9"/>
    <p:sldId id="312" r:id="rId10"/>
    <p:sldId id="267" r:id="rId11"/>
    <p:sldId id="265" r:id="rId12"/>
    <p:sldId id="314" r:id="rId13"/>
    <p:sldId id="313" r:id="rId14"/>
    <p:sldId id="412" r:id="rId15"/>
    <p:sldId id="257" r:id="rId16"/>
    <p:sldId id="318" r:id="rId17"/>
    <p:sldId id="317" r:id="rId18"/>
    <p:sldId id="398" r:id="rId19"/>
    <p:sldId id="386" r:id="rId20"/>
    <p:sldId id="316" r:id="rId21"/>
    <p:sldId id="399" r:id="rId22"/>
    <p:sldId id="400" r:id="rId23"/>
    <p:sldId id="359" r:id="rId24"/>
    <p:sldId id="321" r:id="rId25"/>
    <p:sldId id="387" r:id="rId26"/>
    <p:sldId id="309" r:id="rId27"/>
    <p:sldId id="388" r:id="rId28"/>
    <p:sldId id="349" r:id="rId29"/>
    <p:sldId id="402" r:id="rId30"/>
    <p:sldId id="345" r:id="rId31"/>
    <p:sldId id="403" r:id="rId32"/>
    <p:sldId id="344" r:id="rId33"/>
    <p:sldId id="404" r:id="rId34"/>
    <p:sldId id="411" r:id="rId35"/>
    <p:sldId id="274" r:id="rId36"/>
    <p:sldId id="356" r:id="rId37"/>
    <p:sldId id="286" r:id="rId38"/>
    <p:sldId id="358"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Malgun Gothic" panose="020B0503020000020004" pitchFamily="34" charset="-127"/>
      <p:regular r:id="rId45"/>
      <p:bold r:id="rId46"/>
    </p:embeddedFont>
    <p:embeddedFont>
      <p:font typeface="Bahnschrift SemiBold Condensed" panose="020B0502040204020203"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72D"/>
    <a:srgbClr val="874541"/>
    <a:srgbClr val="F4D7A4"/>
    <a:srgbClr val="DCBC2F"/>
    <a:srgbClr val="A1B432"/>
    <a:srgbClr val="3771B8"/>
    <a:srgbClr val="FCF9CE"/>
    <a:srgbClr val="FFFFF3"/>
    <a:srgbClr val="E3E3E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F044AA-9BCD-584D-A06D-1C2ECC5B459A}" v="17" dt="2024-10-09T02:44:10.8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85" autoAdjust="0"/>
  </p:normalViewPr>
  <p:slideViewPr>
    <p:cSldViewPr>
      <p:cViewPr varScale="1">
        <p:scale>
          <a:sx n="43" d="100"/>
          <a:sy n="43" d="100"/>
        </p:scale>
        <p:origin x="76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yen" userId="1c1acfc66c049ea3" providerId="LiveId" clId="{E4F044AA-9BCD-584D-A06D-1C2ECC5B459A}"/>
    <pc:docChg chg="modSld">
      <pc:chgData name="pham yen" userId="1c1acfc66c049ea3" providerId="LiveId" clId="{E4F044AA-9BCD-584D-A06D-1C2ECC5B459A}" dt="2024-10-09T00:37:25.876" v="22" actId="1076"/>
      <pc:docMkLst>
        <pc:docMk/>
      </pc:docMkLst>
      <pc:sldChg chg="modSp mod">
        <pc:chgData name="pham yen" userId="1c1acfc66c049ea3" providerId="LiveId" clId="{E4F044AA-9BCD-584D-A06D-1C2ECC5B459A}" dt="2024-10-09T00:37:25.876" v="22" actId="1076"/>
        <pc:sldMkLst>
          <pc:docMk/>
          <pc:sldMk cId="0" sldId="258"/>
        </pc:sldMkLst>
        <pc:spChg chg="mod">
          <ac:chgData name="pham yen" userId="1c1acfc66c049ea3" providerId="LiveId" clId="{E4F044AA-9BCD-584D-A06D-1C2ECC5B459A}" dt="2024-10-09T00:37:25.876" v="22" actId="1076"/>
          <ac:spMkLst>
            <pc:docMk/>
            <pc:sldMk cId="0" sldId="258"/>
            <ac:spMk id="3" creationId="{248C98CF-BFB1-1CE2-8044-722275BE156A}"/>
          </ac:spMkLst>
        </pc:spChg>
        <pc:spChg chg="mod">
          <ac:chgData name="pham yen" userId="1c1acfc66c049ea3" providerId="LiveId" clId="{E4F044AA-9BCD-584D-A06D-1C2ECC5B459A}" dt="2024-10-09T00:37:18.380" v="21" actId="20577"/>
          <ac:spMkLst>
            <pc:docMk/>
            <pc:sldMk cId="0" sldId="258"/>
            <ac:spMk id="15" creationId="{3AD329DA-74DF-6F8C-BDFA-D09909D30C59}"/>
          </ac:spMkLst>
        </pc:spChg>
      </pc:sldChg>
      <pc:sldChg chg="modSp mod">
        <pc:chgData name="pham yen" userId="1c1acfc66c049ea3" providerId="LiveId" clId="{E4F044AA-9BCD-584D-A06D-1C2ECC5B459A}" dt="2024-10-03T00:50:37.854" v="4" actId="14100"/>
        <pc:sldMkLst>
          <pc:docMk/>
          <pc:sldMk cId="0" sldId="263"/>
        </pc:sldMkLst>
        <pc:picChg chg="mod">
          <ac:chgData name="pham yen" userId="1c1acfc66c049ea3" providerId="LiveId" clId="{E4F044AA-9BCD-584D-A06D-1C2ECC5B459A}" dt="2024-10-03T00:50:37.854" v="4" actId="14100"/>
          <ac:picMkLst>
            <pc:docMk/>
            <pc:sldMk cId="0" sldId="263"/>
            <ac:picMk id="13" creationId="{F8BD45F6-0E67-89CC-75EE-10B9F14CB7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9318A-71D3-4D97-9D07-C85ED3F6B435}"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2FDE2-5678-44A9-AFCA-F8A636A98CAE}" type="slidenum">
              <a:rPr lang="en-US" smtClean="0"/>
              <a:t>‹#›</a:t>
            </a:fld>
            <a:endParaRPr lang="en-US"/>
          </a:p>
        </p:txBody>
      </p:sp>
    </p:spTree>
    <p:extLst>
      <p:ext uri="{BB962C8B-B14F-4D97-AF65-F5344CB8AC3E}">
        <p14:creationId xmlns:p14="http://schemas.microsoft.com/office/powerpoint/2010/main" val="391166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2FDE2-5678-44A9-AFCA-F8A636A98CAE}" type="slidenum">
              <a:rPr lang="en-US" smtClean="0"/>
              <a:t>27</a:t>
            </a:fld>
            <a:endParaRPr lang="en-US"/>
          </a:p>
        </p:txBody>
      </p:sp>
    </p:spTree>
    <p:extLst>
      <p:ext uri="{BB962C8B-B14F-4D97-AF65-F5344CB8AC3E}">
        <p14:creationId xmlns:p14="http://schemas.microsoft.com/office/powerpoint/2010/main" val="209037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2FDE2-5678-44A9-AFCA-F8A636A98CAE}" type="slidenum">
              <a:rPr lang="en-US" smtClean="0"/>
              <a:t>33</a:t>
            </a:fld>
            <a:endParaRPr lang="en-US"/>
          </a:p>
        </p:txBody>
      </p:sp>
    </p:spTree>
    <p:extLst>
      <p:ext uri="{BB962C8B-B14F-4D97-AF65-F5344CB8AC3E}">
        <p14:creationId xmlns:p14="http://schemas.microsoft.com/office/powerpoint/2010/main" val="64547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92368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95129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086958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2629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69091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0787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574170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7776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r>
              <a:rPr lang="en-US"/>
              <a:t>Click icon to add picture</a:t>
            </a:r>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31349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559805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53582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354282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33.sv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9.jpg"/><Relationship Id="rId10" Type="http://schemas.openxmlformats.org/officeDocument/2006/relationships/image" Target="../media/image36.svg"/><Relationship Id="rId4" Type="http://schemas.openxmlformats.org/officeDocument/2006/relationships/image" Target="../media/image6.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sv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8.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9.png"/><Relationship Id="rId7" Type="http://schemas.openxmlformats.org/officeDocument/2006/relationships/image" Target="../media/image8.sv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8.png"/><Relationship Id="rId1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slide" Target="slide31.xml"/><Relationship Id="rId17"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slide" Target="slide28.xml"/><Relationship Id="rId11" Type="http://schemas.openxmlformats.org/officeDocument/2006/relationships/image" Target="../media/image47.png"/><Relationship Id="rId5" Type="http://schemas.openxmlformats.org/officeDocument/2006/relationships/image" Target="../media/image62.svg"/><Relationship Id="rId15" Type="http://schemas.openxmlformats.org/officeDocument/2006/relationships/image" Target="../media/image49.png"/><Relationship Id="rId10" Type="http://schemas.openxmlformats.org/officeDocument/2006/relationships/slide" Target="slide30.xml"/><Relationship Id="rId19" Type="http://schemas.openxmlformats.org/officeDocument/2006/relationships/image" Target="../media/image53.png"/><Relationship Id="rId4" Type="http://schemas.openxmlformats.org/officeDocument/2006/relationships/image" Target="../media/image44.png"/><Relationship Id="rId9" Type="http://schemas.openxmlformats.org/officeDocument/2006/relationships/image" Target="../media/image46.png"/><Relationship Id="rId14" Type="http://schemas.openxmlformats.org/officeDocument/2006/relationships/slide" Target="slide32.xml"/></Relationships>
</file>

<file path=ppt/slides/_rels/slide28.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79.sv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5.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7.svg"/><Relationship Id="rId4" Type="http://schemas.openxmlformats.org/officeDocument/2006/relationships/audio" Target="../media/media2.mp3"/><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61.jp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4.jp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65.png"/><Relationship Id="rId7"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66.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89.sv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11.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480315" y="8847806"/>
            <a:ext cx="1714246" cy="1299710"/>
          </a:xfrm>
          <a:prstGeom prst="rect">
            <a:avLst/>
          </a:prstGeom>
        </p:spPr>
      </p:pic>
      <p:sp>
        <p:nvSpPr>
          <p:cNvPr id="2" name="TextBox 10">
            <a:extLst>
              <a:ext uri="{FF2B5EF4-FFF2-40B4-BE49-F238E27FC236}">
                <a16:creationId xmlns:a16="http://schemas.microsoft.com/office/drawing/2014/main" id="{A806F035-72F9-FE70-A294-13C7FF338FC5}"/>
              </a:ext>
            </a:extLst>
          </p:cNvPr>
          <p:cNvSpPr txBox="1"/>
          <p:nvPr/>
        </p:nvSpPr>
        <p:spPr>
          <a:xfrm>
            <a:off x="2727115" y="571500"/>
            <a:ext cx="1283377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KHỞI ĐỘNG</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9468539E-E32C-4913-76AA-7C993DA21CDA}"/>
              </a:ext>
            </a:extLst>
          </p:cNvPr>
          <p:cNvSpPr/>
          <p:nvPr/>
        </p:nvSpPr>
        <p:spPr>
          <a:xfrm>
            <a:off x="1219200" y="6988277"/>
            <a:ext cx="15849600" cy="2743200"/>
          </a:xfrm>
          <a:prstGeom prst="roundRect">
            <a:avLst>
              <a:gd name="adj" fmla="val 9719"/>
            </a:avLst>
          </a:prstGeom>
          <a:solidFill>
            <a:schemeClr val="bg1"/>
          </a:solidFill>
          <a:ln>
            <a:solidFill>
              <a:srgbClr val="DBD6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lnSpc>
                <a:spcPct val="150000"/>
              </a:lnSpc>
              <a:buFont typeface="Arial" panose="020B0604020202020204" pitchFamily="34" charset="0"/>
              <a:buChar char="•"/>
              <a:defRPr/>
            </a:pPr>
            <a:r>
              <a:rPr lang="vi-VN" sz="4000">
                <a:solidFill>
                  <a:prstClr val="black"/>
                </a:solidFill>
                <a:latin typeface="Arial" panose="020B0604020202020204" pitchFamily="34" charset="0"/>
                <a:cs typeface="Arial" panose="020B0604020202020204" pitchFamily="34" charset="0"/>
              </a:rPr>
              <a:t>Các em đã từng đến các địa danh, di tích </a:t>
            </a:r>
            <a:r>
              <a:rPr lang="en-US" sz="4000">
                <a:solidFill>
                  <a:prstClr val="black"/>
                </a:solidFill>
                <a:latin typeface="Arial" panose="020B0604020202020204" pitchFamily="34" charset="0"/>
                <a:cs typeface="Arial" panose="020B0604020202020204" pitchFamily="34" charset="0"/>
              </a:rPr>
              <a:t>này </a:t>
            </a:r>
            <a:r>
              <a:rPr lang="vi-VN" sz="4000">
                <a:solidFill>
                  <a:prstClr val="black"/>
                </a:solidFill>
                <a:latin typeface="Arial" panose="020B0604020202020204" pitchFamily="34" charset="0"/>
                <a:cs typeface="Arial" panose="020B0604020202020204" pitchFamily="34" charset="0"/>
              </a:rPr>
              <a:t>chưa?</a:t>
            </a:r>
          </a:p>
          <a:p>
            <a:pPr marL="571500" lvl="0" indent="-571500" algn="just">
              <a:lnSpc>
                <a:spcPct val="150000"/>
              </a:lnSpc>
              <a:buFont typeface="Arial" panose="020B0604020202020204" pitchFamily="34" charset="0"/>
              <a:buChar char="•"/>
              <a:defRPr/>
            </a:pPr>
            <a:r>
              <a:rPr lang="vi-VN" sz="4000">
                <a:solidFill>
                  <a:prstClr val="black"/>
                </a:solidFill>
                <a:latin typeface="Arial" panose="020B0604020202020204" pitchFamily="34" charset="0"/>
                <a:cs typeface="Arial" panose="020B0604020202020204" pitchFamily="34" charset="0"/>
              </a:rPr>
              <a:t>Nếu có, hãy chia sẻ về những sự kiện lịch sử có liên quan đến các địa danh hoặc di tích đó</a:t>
            </a:r>
            <a:r>
              <a:rPr lang="en-US" sz="4000">
                <a:solidFill>
                  <a:prstClr val="black"/>
                </a:solidFill>
                <a:latin typeface="Arial" panose="020B0604020202020204" pitchFamily="34" charset="0"/>
                <a:cs typeface="Arial" panose="020B0604020202020204" pitchFamily="34" charset="0"/>
              </a:rPr>
              <a:t> mà em biết</a:t>
            </a:r>
            <a:r>
              <a:rPr lang="vi-VN" sz="4000">
                <a:solidFill>
                  <a:prstClr val="black"/>
                </a:solidFill>
                <a:latin typeface="Arial" panose="020B0604020202020204" pitchFamily="34" charset="0"/>
                <a:cs typeface="Arial" panose="020B0604020202020204" pitchFamily="34" charset="0"/>
              </a:rPr>
              <a:t>?</a:t>
            </a:r>
          </a:p>
        </p:txBody>
      </p:sp>
      <p:grpSp>
        <p:nvGrpSpPr>
          <p:cNvPr id="14" name="Group 13">
            <a:extLst>
              <a:ext uri="{FF2B5EF4-FFF2-40B4-BE49-F238E27FC236}">
                <a16:creationId xmlns:a16="http://schemas.microsoft.com/office/drawing/2014/main" id="{1D954397-C71A-FE6B-4CAA-96FDC4B701FA}"/>
              </a:ext>
            </a:extLst>
          </p:cNvPr>
          <p:cNvGrpSpPr/>
          <p:nvPr/>
        </p:nvGrpSpPr>
        <p:grpSpPr>
          <a:xfrm>
            <a:off x="1905000" y="1889728"/>
            <a:ext cx="6606980" cy="4870606"/>
            <a:chOff x="1905000" y="1889728"/>
            <a:chExt cx="6606980" cy="4870606"/>
          </a:xfrm>
        </p:grpSpPr>
        <p:pic>
          <p:nvPicPr>
            <p:cNvPr id="6" name="Picture 5">
              <a:extLst>
                <a:ext uri="{FF2B5EF4-FFF2-40B4-BE49-F238E27FC236}">
                  <a16:creationId xmlns:a16="http://schemas.microsoft.com/office/drawing/2014/main" id="{FFC6FEE9-DD13-30CF-B9AE-E5D4FBE07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889728"/>
              <a:ext cx="6606980" cy="4238624"/>
            </a:xfrm>
            <a:prstGeom prst="rect">
              <a:avLst/>
            </a:prstGeom>
          </p:spPr>
        </p:pic>
        <p:sp>
          <p:nvSpPr>
            <p:cNvPr id="13" name="TextBox 12">
              <a:extLst>
                <a:ext uri="{FF2B5EF4-FFF2-40B4-BE49-F238E27FC236}">
                  <a16:creationId xmlns:a16="http://schemas.microsoft.com/office/drawing/2014/main" id="{A724F9BC-6E1F-AFA7-F20D-22D7C3E83C3C}"/>
                </a:ext>
              </a:extLst>
            </p:cNvPr>
            <p:cNvSpPr txBox="1"/>
            <p:nvPr/>
          </p:nvSpPr>
          <p:spPr>
            <a:xfrm>
              <a:off x="1951215" y="6101499"/>
              <a:ext cx="6514549" cy="658835"/>
            </a:xfrm>
            <a:prstGeom prst="rect">
              <a:avLst/>
            </a:prstGeom>
            <a:noFill/>
          </p:spPr>
          <p:txBody>
            <a:bodyPr wrap="square">
              <a:spAutoFit/>
            </a:bodyPr>
            <a:lstStyle/>
            <a:p>
              <a:pPr algn="ctr">
                <a:lnSpc>
                  <a:spcPct val="150000"/>
                </a:lnSpc>
                <a:spcAft>
                  <a:spcPts val="1000"/>
                </a:spcAft>
              </a:pPr>
              <a:r>
                <a:rPr lang="vi-VN" sz="2800">
                  <a:effectLst/>
                  <a:latin typeface="Arial" panose="020B0604020202020204" pitchFamily="34" charset="0"/>
                  <a:ea typeface="Calibri" panose="020F0502020204030204" pitchFamily="34" charset="0"/>
                  <a:cs typeface="Arial" panose="020B0604020202020204" pitchFamily="34" charset="0"/>
                </a:rPr>
                <a:t>Quảng Bình Quan</a:t>
              </a:r>
              <a:r>
                <a:rPr lang="en-US" sz="2800">
                  <a:effectLst/>
                  <a:latin typeface="Arial" panose="020B0604020202020204" pitchFamily="34" charset="0"/>
                  <a:ea typeface="Calibri" panose="020F0502020204030204" pitchFamily="34" charset="0"/>
                  <a:cs typeface="Arial" panose="020B0604020202020204" pitchFamily="34" charset="0"/>
                </a:rPr>
                <a:t> (Cổng Hạ Lũy Thầy)</a:t>
              </a:r>
              <a:r>
                <a:rPr lang="vi-VN" sz="2800">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0FBA77A9-DCC2-60B7-3ED9-C697A91EB745}"/>
              </a:ext>
            </a:extLst>
          </p:cNvPr>
          <p:cNvGrpSpPr/>
          <p:nvPr/>
        </p:nvGrpSpPr>
        <p:grpSpPr>
          <a:xfrm>
            <a:off x="9906000" y="1889728"/>
            <a:ext cx="6514550" cy="4907718"/>
            <a:chOff x="9906000" y="1889728"/>
            <a:chExt cx="6514550" cy="4907718"/>
          </a:xfrm>
        </p:grpSpPr>
        <p:pic>
          <p:nvPicPr>
            <p:cNvPr id="8" name="Picture 7">
              <a:extLst>
                <a:ext uri="{FF2B5EF4-FFF2-40B4-BE49-F238E27FC236}">
                  <a16:creationId xmlns:a16="http://schemas.microsoft.com/office/drawing/2014/main" id="{8629A26C-2ED5-504F-5578-07496485B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1750" y="1889728"/>
              <a:ext cx="6191250" cy="4238625"/>
            </a:xfrm>
            <a:prstGeom prst="rect">
              <a:avLst/>
            </a:prstGeom>
          </p:spPr>
        </p:pic>
        <p:sp>
          <p:nvSpPr>
            <p:cNvPr id="16" name="TextBox 15">
              <a:extLst>
                <a:ext uri="{FF2B5EF4-FFF2-40B4-BE49-F238E27FC236}">
                  <a16:creationId xmlns:a16="http://schemas.microsoft.com/office/drawing/2014/main" id="{83658687-22E8-0BCA-269D-7CA5F805C4F5}"/>
                </a:ext>
              </a:extLst>
            </p:cNvPr>
            <p:cNvSpPr txBox="1"/>
            <p:nvPr/>
          </p:nvSpPr>
          <p:spPr>
            <a:xfrm>
              <a:off x="9906000" y="6128352"/>
              <a:ext cx="6514550" cy="669094"/>
            </a:xfrm>
            <a:prstGeom prst="rect">
              <a:avLst/>
            </a:prstGeom>
            <a:noFill/>
          </p:spPr>
          <p:txBody>
            <a:bodyPr wrap="square">
              <a:spAutoFit/>
            </a:bodyPr>
            <a:lstStyle/>
            <a:p>
              <a:pPr algn="ctr">
                <a:lnSpc>
                  <a:spcPct val="150000"/>
                </a:lnSpc>
                <a:spcAft>
                  <a:spcPts val="1000"/>
                </a:spcAft>
              </a:pPr>
              <a:r>
                <a:rPr lang="vi-VN" sz="2800">
                  <a:effectLst/>
                  <a:ea typeface="Calibri" panose="020F0502020204030204" pitchFamily="34" charset="0"/>
                </a:rPr>
                <a:t>Một đoạn thành nhà Mạc</a:t>
              </a:r>
              <a:r>
                <a:rPr lang="en-US" sz="2800">
                  <a:effectLst/>
                  <a:ea typeface="Calibri" panose="020F0502020204030204" pitchFamily="34" charset="0"/>
                </a:rPr>
                <a:t> </a:t>
              </a:r>
              <a:r>
                <a:rPr lang="vi-VN" sz="2800">
                  <a:effectLst/>
                  <a:ea typeface="Calibri" panose="020F0502020204030204" pitchFamily="34" charset="0"/>
                </a:rPr>
                <a:t>(Lạng Sơn)</a:t>
              </a:r>
            </a:p>
          </p:txBody>
        </p:sp>
      </p:grpSp>
    </p:spTree>
    <p:extLst>
      <p:ext uri="{BB962C8B-B14F-4D97-AF65-F5344CB8AC3E}">
        <p14:creationId xmlns:p14="http://schemas.microsoft.com/office/powerpoint/2010/main" val="122393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t="24676" r="347" b="29980"/>
          <a:stretch>
            <a:fillRect/>
          </a:stretch>
        </p:blipFill>
        <p:spPr>
          <a:xfrm>
            <a:off x="-1524000" y="9169006"/>
            <a:ext cx="4472223" cy="1133622"/>
          </a:xfrm>
          <a:prstGeom prst="rect">
            <a:avLst/>
          </a:prstGeom>
        </p:spPr>
      </p:pic>
      <p:pic>
        <p:nvPicPr>
          <p:cNvPr id="15" name="Picture 15"/>
          <p:cNvPicPr>
            <a:picLocks noChangeAspect="1"/>
          </p:cNvPicPr>
          <p:nvPr/>
        </p:nvPicPr>
        <p:blipFill>
          <a:blip r:embed="rId4"/>
          <a:srcRect/>
          <a:stretch>
            <a:fillRect/>
          </a:stretch>
        </p:blipFill>
        <p:spPr>
          <a:xfrm rot="565265">
            <a:off x="15407773" y="7971929"/>
            <a:ext cx="2981230" cy="2295547"/>
          </a:xfrm>
          <a:prstGeom prst="rect">
            <a:avLst/>
          </a:prstGeom>
        </p:spPr>
      </p:pic>
      <p:pic>
        <p:nvPicPr>
          <p:cNvPr id="7" name="Picture 6">
            <a:extLst>
              <a:ext uri="{FF2B5EF4-FFF2-40B4-BE49-F238E27FC236}">
                <a16:creationId xmlns:a16="http://schemas.microsoft.com/office/drawing/2014/main" id="{D40E7A32-F414-EE8E-0BD5-882210B62D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86401" y="0"/>
            <a:ext cx="7206794" cy="10287001"/>
          </a:xfrm>
          <a:prstGeom prst="rect">
            <a:avLst/>
          </a:prstGeom>
        </p:spPr>
      </p:pic>
      <p:sp>
        <p:nvSpPr>
          <p:cNvPr id="13" name="TextBox 12">
            <a:extLst>
              <a:ext uri="{FF2B5EF4-FFF2-40B4-BE49-F238E27FC236}">
                <a16:creationId xmlns:a16="http://schemas.microsoft.com/office/drawing/2014/main" id="{A370209C-1B2F-DFAF-EB3A-77527D44EE53}"/>
              </a:ext>
            </a:extLst>
          </p:cNvPr>
          <p:cNvSpPr txBox="1"/>
          <p:nvPr/>
        </p:nvSpPr>
        <p:spPr>
          <a:xfrm>
            <a:off x="881803" y="5859006"/>
            <a:ext cx="4104088" cy="1015663"/>
          </a:xfrm>
          <a:prstGeom prst="rect">
            <a:avLst/>
          </a:prstGeom>
          <a:noFill/>
        </p:spPr>
        <p:txBody>
          <a:bodyPr wrap="square">
            <a:spAutoFit/>
          </a:bodyPr>
          <a:lstStyle/>
          <a:p>
            <a:r>
              <a:rPr lang="en-US" sz="6000" b="1">
                <a:solidFill>
                  <a:srgbClr val="FF0000"/>
                </a:solidFill>
                <a:latin typeface="Arial" panose="020B0604020202020204" pitchFamily="34" charset="0"/>
                <a:ea typeface="Malgun Gothic" panose="020B0503020000020004" pitchFamily="34" charset="-127"/>
                <a:cs typeface="Arial" panose="020B0604020202020204" pitchFamily="34" charset="0"/>
              </a:rPr>
              <a:t>Năm 1533</a:t>
            </a:r>
            <a:endParaRPr lang="en-US" sz="6000" b="1">
              <a:solidFill>
                <a:srgbClr val="FF0000"/>
              </a:solidFill>
            </a:endParaRPr>
          </a:p>
        </p:txBody>
      </p:sp>
      <p:grpSp>
        <p:nvGrpSpPr>
          <p:cNvPr id="17" name="Group 16">
            <a:extLst>
              <a:ext uri="{FF2B5EF4-FFF2-40B4-BE49-F238E27FC236}">
                <a16:creationId xmlns:a16="http://schemas.microsoft.com/office/drawing/2014/main" id="{0ABFB538-E228-6112-F53B-7662B4224E0F}"/>
              </a:ext>
            </a:extLst>
          </p:cNvPr>
          <p:cNvGrpSpPr/>
          <p:nvPr/>
        </p:nvGrpSpPr>
        <p:grpSpPr>
          <a:xfrm>
            <a:off x="9867901" y="7025639"/>
            <a:ext cx="2446020" cy="2479327"/>
            <a:chOff x="9444990" y="4533900"/>
            <a:chExt cx="2446020" cy="2479327"/>
          </a:xfrm>
        </p:grpSpPr>
        <p:grpSp>
          <p:nvGrpSpPr>
            <p:cNvPr id="11" name="Group 10">
              <a:extLst>
                <a:ext uri="{FF2B5EF4-FFF2-40B4-BE49-F238E27FC236}">
                  <a16:creationId xmlns:a16="http://schemas.microsoft.com/office/drawing/2014/main" id="{5828C51B-E16A-393A-D16B-73D4639E3765}"/>
                </a:ext>
              </a:extLst>
            </p:cNvPr>
            <p:cNvGrpSpPr/>
            <p:nvPr/>
          </p:nvGrpSpPr>
          <p:grpSpPr>
            <a:xfrm>
              <a:off x="9753600" y="4533900"/>
              <a:ext cx="1828800" cy="1828800"/>
              <a:chOff x="1752600" y="1562100"/>
              <a:chExt cx="1828800" cy="1828800"/>
            </a:xfrm>
          </p:grpSpPr>
          <p:sp>
            <p:nvSpPr>
              <p:cNvPr id="9" name="Oval 8">
                <a:extLst>
                  <a:ext uri="{FF2B5EF4-FFF2-40B4-BE49-F238E27FC236}">
                    <a16:creationId xmlns:a16="http://schemas.microsoft.com/office/drawing/2014/main" id="{B856FC74-2831-075D-9F5E-FAFC68BBCB3B}"/>
                  </a:ext>
                </a:extLst>
              </p:cNvPr>
              <p:cNvSpPr/>
              <p:nvPr/>
            </p:nvSpPr>
            <p:spPr>
              <a:xfrm>
                <a:off x="1752600" y="1562100"/>
                <a:ext cx="1828800" cy="1828800"/>
              </a:xfrm>
              <a:prstGeom prst="ellipse">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9FE69E09-F7F0-7654-AE4F-6208B5502E8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316" r="15761" b="66667"/>
              <a:stretch/>
            </p:blipFill>
            <p:spPr>
              <a:xfrm>
                <a:off x="1935479" y="1920240"/>
                <a:ext cx="1463042" cy="1463040"/>
              </a:xfrm>
              <a:prstGeom prst="ellipse">
                <a:avLst/>
              </a:prstGeom>
            </p:spPr>
          </p:pic>
        </p:grpSp>
        <p:sp>
          <p:nvSpPr>
            <p:cNvPr id="16" name="TextBox 15">
              <a:extLst>
                <a:ext uri="{FF2B5EF4-FFF2-40B4-BE49-F238E27FC236}">
                  <a16:creationId xmlns:a16="http://schemas.microsoft.com/office/drawing/2014/main" id="{1AE5CB88-A3E9-91F3-5A0B-46C52D5A1FE9}"/>
                </a:ext>
              </a:extLst>
            </p:cNvPr>
            <p:cNvSpPr txBox="1"/>
            <p:nvPr/>
          </p:nvSpPr>
          <p:spPr>
            <a:xfrm>
              <a:off x="9444990" y="6428452"/>
              <a:ext cx="2446020" cy="584775"/>
            </a:xfrm>
            <a:prstGeom prst="rect">
              <a:avLst/>
            </a:prstGeom>
            <a:noFill/>
          </p:spPr>
          <p:txBody>
            <a:bodyPr wrap="square">
              <a:spAutoFit/>
            </a:bodyPr>
            <a:lstStyle/>
            <a:p>
              <a:pPr algn="ct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Nguyễn Kim</a:t>
              </a:r>
              <a:endParaRPr lang="en-US" sz="3200"/>
            </a:p>
          </p:txBody>
        </p:sp>
      </p:grpSp>
      <p:sp>
        <p:nvSpPr>
          <p:cNvPr id="20" name="Rectangle: Rounded Corners 19">
            <a:extLst>
              <a:ext uri="{FF2B5EF4-FFF2-40B4-BE49-F238E27FC236}">
                <a16:creationId xmlns:a16="http://schemas.microsoft.com/office/drawing/2014/main" id="{A6182D17-6CAD-686C-7B1F-EC5D3A4A71AD}"/>
              </a:ext>
            </a:extLst>
          </p:cNvPr>
          <p:cNvSpPr/>
          <p:nvPr/>
        </p:nvSpPr>
        <p:spPr>
          <a:xfrm>
            <a:off x="13335000" y="4604626"/>
            <a:ext cx="4255411" cy="1254380"/>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Phù Lê diệt Mạc</a:t>
            </a:r>
          </a:p>
        </p:txBody>
      </p:sp>
      <p:grpSp>
        <p:nvGrpSpPr>
          <p:cNvPr id="21" name="Group 20">
            <a:extLst>
              <a:ext uri="{FF2B5EF4-FFF2-40B4-BE49-F238E27FC236}">
                <a16:creationId xmlns:a16="http://schemas.microsoft.com/office/drawing/2014/main" id="{9C0A0819-832D-0A5F-BF5F-0DC58AFF6360}"/>
              </a:ext>
            </a:extLst>
          </p:cNvPr>
          <p:cNvGrpSpPr/>
          <p:nvPr/>
        </p:nvGrpSpPr>
        <p:grpSpPr>
          <a:xfrm>
            <a:off x="9262111" y="782034"/>
            <a:ext cx="4072889" cy="1828800"/>
            <a:chOff x="9753600" y="4533900"/>
            <a:chExt cx="4072889" cy="1828800"/>
          </a:xfrm>
        </p:grpSpPr>
        <p:sp>
          <p:nvSpPr>
            <p:cNvPr id="26" name="Oval 25">
              <a:extLst>
                <a:ext uri="{FF2B5EF4-FFF2-40B4-BE49-F238E27FC236}">
                  <a16:creationId xmlns:a16="http://schemas.microsoft.com/office/drawing/2014/main" id="{50FC5D36-7B02-F61F-C937-070DB20E507D}"/>
                </a:ext>
              </a:extLst>
            </p:cNvPr>
            <p:cNvSpPr/>
            <p:nvPr/>
          </p:nvSpPr>
          <p:spPr>
            <a:xfrm>
              <a:off x="9753600" y="4533900"/>
              <a:ext cx="1828800" cy="1828800"/>
            </a:xfrm>
            <a:prstGeom prst="ellipse">
              <a:avLst/>
            </a:prstGeom>
            <a:blipFill dpi="0" rotWithShape="1">
              <a:blip r:embed="rId8"/>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D5F9DA-E2E4-0FFA-A433-A9E3D7020FFE}"/>
                </a:ext>
              </a:extLst>
            </p:cNvPr>
            <p:cNvSpPr txBox="1"/>
            <p:nvPr/>
          </p:nvSpPr>
          <p:spPr>
            <a:xfrm>
              <a:off x="11380469" y="5244114"/>
              <a:ext cx="2446020" cy="584775"/>
            </a:xfrm>
            <a:prstGeom prst="rect">
              <a:avLst/>
            </a:prstGeom>
            <a:noFill/>
          </p:spPr>
          <p:txBody>
            <a:bodyPr wrap="square">
              <a:spAutoFit/>
            </a:bodyPr>
            <a:lstStyle/>
            <a:p>
              <a:pPr algn="ct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Nhà Mạc</a:t>
              </a:r>
              <a:endParaRPr lang="en-US" sz="3200"/>
            </a:p>
          </p:txBody>
        </p:sp>
      </p:grpSp>
      <p:grpSp>
        <p:nvGrpSpPr>
          <p:cNvPr id="32" name="Group 31">
            <a:extLst>
              <a:ext uri="{FF2B5EF4-FFF2-40B4-BE49-F238E27FC236}">
                <a16:creationId xmlns:a16="http://schemas.microsoft.com/office/drawing/2014/main" id="{87F7CED3-E63D-185A-11BC-8D2BF1DCA66C}"/>
              </a:ext>
            </a:extLst>
          </p:cNvPr>
          <p:cNvGrpSpPr/>
          <p:nvPr/>
        </p:nvGrpSpPr>
        <p:grpSpPr>
          <a:xfrm>
            <a:off x="11300021" y="2141793"/>
            <a:ext cx="2720779" cy="2620707"/>
            <a:chOff x="11300021" y="2141793"/>
            <a:chExt cx="2720779" cy="2620707"/>
          </a:xfrm>
        </p:grpSpPr>
        <p:sp>
          <p:nvSpPr>
            <p:cNvPr id="29" name="Freeform 9">
              <a:extLst>
                <a:ext uri="{FF2B5EF4-FFF2-40B4-BE49-F238E27FC236}">
                  <a16:creationId xmlns:a16="http://schemas.microsoft.com/office/drawing/2014/main" id="{6732FA41-6AD9-4156-EEB7-7B8744602E4C}"/>
                </a:ext>
              </a:extLst>
            </p:cNvPr>
            <p:cNvSpPr/>
            <p:nvPr/>
          </p:nvSpPr>
          <p:spPr>
            <a:xfrm>
              <a:off x="11300021" y="2141793"/>
              <a:ext cx="2720779" cy="2620707"/>
            </a:xfrm>
            <a:custGeom>
              <a:avLst/>
              <a:gdLst/>
              <a:ahLst/>
              <a:cxnLst/>
              <a:rect l="l" t="t" r="r" b="b"/>
              <a:pathLst>
                <a:path w="3296169" h="3433510">
                  <a:moveTo>
                    <a:pt x="0" y="0"/>
                  </a:moveTo>
                  <a:lnTo>
                    <a:pt x="3296170" y="0"/>
                  </a:lnTo>
                  <a:lnTo>
                    <a:pt x="3296170" y="3433510"/>
                  </a:lnTo>
                  <a:lnTo>
                    <a:pt x="0" y="343351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BE42006B-A36E-6C0D-14BC-55D880C44CC1}"/>
                </a:ext>
              </a:extLst>
            </p:cNvPr>
            <p:cNvSpPr txBox="1"/>
            <p:nvPr/>
          </p:nvSpPr>
          <p:spPr>
            <a:xfrm>
              <a:off x="11582400" y="3154164"/>
              <a:ext cx="2293620" cy="646331"/>
            </a:xfrm>
            <a:prstGeom prst="rect">
              <a:avLst/>
            </a:prstGeom>
            <a:noFill/>
          </p:spPr>
          <p:txBody>
            <a:bodyPr wrap="square">
              <a:spAutoFit/>
            </a:bodyPr>
            <a:lstStyle/>
            <a:p>
              <a:r>
                <a:rPr lang="en-US" sz="3600" b="1">
                  <a:solidFill>
                    <a:srgbClr val="FF0000"/>
                  </a:solidFill>
                  <a:latin typeface="Arial" panose="020B0604020202020204" pitchFamily="34" charset="0"/>
                  <a:ea typeface="Malgun Gothic" panose="020B0503020000020004" pitchFamily="34" charset="-127"/>
                  <a:cs typeface="Arial" panose="020B0604020202020204" pitchFamily="34" charset="0"/>
                </a:rPr>
                <a:t>Xung đột </a:t>
              </a:r>
              <a:endParaRPr lang="en-US" sz="3600"/>
            </a:p>
          </p:txBody>
        </p:sp>
      </p:grpSp>
      <p:sp>
        <p:nvSpPr>
          <p:cNvPr id="33" name="TextBox 32">
            <a:extLst>
              <a:ext uri="{FF2B5EF4-FFF2-40B4-BE49-F238E27FC236}">
                <a16:creationId xmlns:a16="http://schemas.microsoft.com/office/drawing/2014/main" id="{D7CAC68D-3243-01A5-1A69-2910A5101AE7}"/>
              </a:ext>
            </a:extLst>
          </p:cNvPr>
          <p:cNvSpPr txBox="1"/>
          <p:nvPr/>
        </p:nvSpPr>
        <p:spPr>
          <a:xfrm>
            <a:off x="13116373" y="6685996"/>
            <a:ext cx="4255411" cy="1107996"/>
          </a:xfrm>
          <a:prstGeom prst="rect">
            <a:avLst/>
          </a:prstGeom>
          <a:noFill/>
        </p:spPr>
        <p:txBody>
          <a:bodyPr wrap="square">
            <a:spAutoFit/>
          </a:bodyPr>
          <a:lstStyle/>
          <a:p>
            <a:pPr algn="ctr"/>
            <a:r>
              <a:rPr lang="en-US" sz="6600" b="1">
                <a:solidFill>
                  <a:srgbClr val="002060"/>
                </a:solidFill>
                <a:latin typeface="Arial" panose="020B0604020202020204" pitchFamily="34" charset="0"/>
                <a:ea typeface="Malgun Gothic" panose="020B0503020000020004" pitchFamily="34" charset="-127"/>
                <a:cs typeface="Arial" panose="020B0604020202020204" pitchFamily="34" charset="0"/>
              </a:rPr>
              <a:t>Nam triều</a:t>
            </a:r>
            <a:endParaRPr lang="en-US" sz="6600" b="1">
              <a:solidFill>
                <a:srgbClr val="002060"/>
              </a:solidFill>
            </a:endParaRPr>
          </a:p>
        </p:txBody>
      </p:sp>
      <p:sp>
        <p:nvSpPr>
          <p:cNvPr id="2" name="TextBox 1">
            <a:extLst>
              <a:ext uri="{FF2B5EF4-FFF2-40B4-BE49-F238E27FC236}">
                <a16:creationId xmlns:a16="http://schemas.microsoft.com/office/drawing/2014/main" id="{AE895BE1-6807-0716-BDB8-06EB8DD8C2C9}"/>
              </a:ext>
            </a:extLst>
          </p:cNvPr>
          <p:cNvSpPr txBox="1"/>
          <p:nvPr/>
        </p:nvSpPr>
        <p:spPr>
          <a:xfrm>
            <a:off x="13437431" y="826492"/>
            <a:ext cx="3818158" cy="1323439"/>
          </a:xfrm>
          <a:prstGeom prst="rect">
            <a:avLst/>
          </a:prstGeom>
          <a:noFill/>
        </p:spPr>
        <p:txBody>
          <a:bodyPr wrap="square">
            <a:spAutoFit/>
          </a:bodyPr>
          <a:lstStyle/>
          <a:p>
            <a:r>
              <a:rPr lang="en-US" sz="8000" b="1">
                <a:solidFill>
                  <a:srgbClr val="FF0000"/>
                </a:solidFill>
                <a:latin typeface="Arial" panose="020B0604020202020204" pitchFamily="34" charset="0"/>
                <a:ea typeface="Malgun Gothic" panose="020B0503020000020004" pitchFamily="34" charset="-127"/>
                <a:cs typeface="Arial" panose="020B0604020202020204" pitchFamily="34" charset="0"/>
              </a:rPr>
              <a:t>60 năm</a:t>
            </a:r>
            <a:endParaRPr lang="en-US" sz="8000" b="1">
              <a:solidFill>
                <a:srgbClr val="FF0000"/>
              </a:solidFill>
            </a:endParaRPr>
          </a:p>
        </p:txBody>
      </p:sp>
      <p:sp>
        <p:nvSpPr>
          <p:cNvPr id="3" name="TextBox 2">
            <a:extLst>
              <a:ext uri="{FF2B5EF4-FFF2-40B4-BE49-F238E27FC236}">
                <a16:creationId xmlns:a16="http://schemas.microsoft.com/office/drawing/2014/main" id="{AEB0B10C-17C8-A974-8D48-481F93F05A38}"/>
              </a:ext>
            </a:extLst>
          </p:cNvPr>
          <p:cNvSpPr txBox="1"/>
          <p:nvPr/>
        </p:nvSpPr>
        <p:spPr>
          <a:xfrm>
            <a:off x="881803" y="4127837"/>
            <a:ext cx="4104088" cy="1015663"/>
          </a:xfrm>
          <a:prstGeom prst="rect">
            <a:avLst/>
          </a:prstGeom>
          <a:noFill/>
        </p:spPr>
        <p:txBody>
          <a:bodyPr wrap="square">
            <a:spAutoFit/>
          </a:bodyPr>
          <a:lstStyle/>
          <a:p>
            <a:r>
              <a:rPr lang="en-US" sz="6000" b="1">
                <a:solidFill>
                  <a:srgbClr val="FF0000"/>
                </a:solidFill>
                <a:latin typeface="Arial" panose="020B0604020202020204" pitchFamily="34" charset="0"/>
                <a:ea typeface="Malgun Gothic" panose="020B0503020000020004" pitchFamily="34" charset="-127"/>
                <a:cs typeface="Arial" panose="020B0604020202020204" pitchFamily="34" charset="0"/>
              </a:rPr>
              <a:t>Năm 1592</a:t>
            </a:r>
            <a:endParaRPr lang="en-US" sz="6000" b="1">
              <a:solidFill>
                <a:srgbClr val="FF0000"/>
              </a:solidFill>
            </a:endParaRPr>
          </a:p>
        </p:txBody>
      </p:sp>
      <p:sp>
        <p:nvSpPr>
          <p:cNvPr id="4" name="TextBox 3">
            <a:extLst>
              <a:ext uri="{FF2B5EF4-FFF2-40B4-BE49-F238E27FC236}">
                <a16:creationId xmlns:a16="http://schemas.microsoft.com/office/drawing/2014/main" id="{B0B7ECC8-411D-1E18-2F12-1C57396F8BB7}"/>
              </a:ext>
            </a:extLst>
          </p:cNvPr>
          <p:cNvSpPr txBox="1"/>
          <p:nvPr/>
        </p:nvSpPr>
        <p:spPr>
          <a:xfrm>
            <a:off x="862138" y="2481957"/>
            <a:ext cx="4104088" cy="1015663"/>
          </a:xfrm>
          <a:prstGeom prst="rect">
            <a:avLst/>
          </a:prstGeom>
          <a:noFill/>
        </p:spPr>
        <p:txBody>
          <a:bodyPr wrap="square">
            <a:spAutoFit/>
          </a:bodyPr>
          <a:lstStyle/>
          <a:p>
            <a:r>
              <a:rPr lang="en-US" sz="6000" b="1">
                <a:solidFill>
                  <a:srgbClr val="FF0000"/>
                </a:solidFill>
                <a:latin typeface="Arial" panose="020B0604020202020204" pitchFamily="34" charset="0"/>
                <a:ea typeface="Malgun Gothic" panose="020B0503020000020004" pitchFamily="34" charset="-127"/>
                <a:cs typeface="Arial" panose="020B0604020202020204" pitchFamily="34" charset="0"/>
              </a:rPr>
              <a:t>Năm 1677</a:t>
            </a:r>
            <a:endParaRPr lang="en-US" sz="6000" b="1">
              <a:solidFill>
                <a:srgbClr val="FF0000"/>
              </a:solidFill>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horizontal)">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53"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childTnLst>
                          </p:cTn>
                        </p:par>
                        <p:par>
                          <p:cTn id="49" fill="hold">
                            <p:stCondLst>
                              <p:cond delay="500"/>
                            </p:stCondLst>
                            <p:childTnLst>
                              <p:par>
                                <p:cTn id="50" presetID="64" presetClass="path" presetSubtype="0" accel="50000" decel="50000" fill="hold" nodeType="afterEffect">
                                  <p:stCondLst>
                                    <p:cond delay="0"/>
                                  </p:stCondLst>
                                  <p:childTnLst>
                                    <p:animMotion origin="layout" path="M -3.61111E-6 4.93827E-6 L -0.16545 -0.57747 " pathEditMode="relative" rAng="0" ptsTypes="AA">
                                      <p:cBhvr>
                                        <p:cTn id="51" dur="750" fill="hold"/>
                                        <p:tgtEl>
                                          <p:spTgt spid="17"/>
                                        </p:tgtEl>
                                        <p:attrNameLst>
                                          <p:attrName>ppt_x</p:attrName>
                                          <p:attrName>ppt_y</p:attrName>
                                        </p:attrNameLst>
                                      </p:cBhvr>
                                      <p:rCtr x="-8273" y="-28873"/>
                                    </p:animMotion>
                                  </p:childTnLst>
                                </p:cTn>
                              </p:par>
                            </p:childTnLst>
                          </p:cTn>
                        </p:par>
                        <p:par>
                          <p:cTn id="52" fill="hold">
                            <p:stCondLst>
                              <p:cond delay="1250"/>
                            </p:stCondLst>
                            <p:childTnLst>
                              <p:par>
                                <p:cTn id="53" presetID="64" presetClass="path" presetSubtype="0" accel="50000" decel="50000" fill="hold" nodeType="afterEffect">
                                  <p:stCondLst>
                                    <p:cond delay="0"/>
                                  </p:stCondLst>
                                  <p:childTnLst>
                                    <p:animMotion origin="layout" path="M 4.86111E-6 8.64198E-7 L -0.06138 -0.07238 " pathEditMode="relative" rAng="0" ptsTypes="AA">
                                      <p:cBhvr>
                                        <p:cTn id="54" dur="750" fill="hold"/>
                                        <p:tgtEl>
                                          <p:spTgt spid="21"/>
                                        </p:tgtEl>
                                        <p:attrNameLst>
                                          <p:attrName>ppt_x</p:attrName>
                                          <p:attrName>ppt_y</p:attrName>
                                        </p:attrNameLst>
                                      </p:cBhvr>
                                      <p:rCtr x="-3073" y="-3627"/>
                                    </p:animMotion>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53" presetClass="entr" presetSubtype="16"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childTnLst>
                          </p:cTn>
                        </p:par>
                        <p:par>
                          <p:cTn id="65" fill="hold">
                            <p:stCondLst>
                              <p:cond delay="500"/>
                            </p:stCondLst>
                            <p:childTnLst>
                              <p:par>
                                <p:cTn id="66" presetID="9" presetClass="exit" presetSubtype="0" fill="hold" nodeType="afterEffect">
                                  <p:stCondLst>
                                    <p:cond delay="0"/>
                                  </p:stCondLst>
                                  <p:childTnLst>
                                    <p:animEffect transition="out" filter="dissolv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animBg="1"/>
      <p:bldP spid="33" grpId="0"/>
      <p:bldP spid="2" grpId="0"/>
      <p:bldP spid="3" grpId="0"/>
      <p:bldP spid="3" grpId="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14349" y="478318"/>
            <a:ext cx="17259300" cy="9330363"/>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p:spPr>
          <p:txBody>
            <a:bodyPr/>
            <a:lstStyle/>
            <a:p>
              <a:endParaRPr lang="en-US"/>
            </a:p>
          </p:txBody>
        </p:sp>
      </p:grpSp>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sp>
        <p:nvSpPr>
          <p:cNvPr id="2" name="TextBox 4">
            <a:extLst>
              <a:ext uri="{FF2B5EF4-FFF2-40B4-BE49-F238E27FC236}">
                <a16:creationId xmlns:a16="http://schemas.microsoft.com/office/drawing/2014/main" id="{06630C9A-64F3-1CD9-CBBC-A7C0169465B5}"/>
              </a:ext>
            </a:extLst>
          </p:cNvPr>
          <p:cNvSpPr txBox="1"/>
          <p:nvPr/>
        </p:nvSpPr>
        <p:spPr>
          <a:xfrm>
            <a:off x="3165454" y="1128236"/>
            <a:ext cx="11957090" cy="738664"/>
          </a:xfrm>
          <a:prstGeom prst="rect">
            <a:avLst/>
          </a:prstGeom>
        </p:spPr>
        <p:txBody>
          <a:bodyPr lIns="0" tIns="0" rIns="0" bIns="0" rtlCol="0" anchor="t">
            <a:spAutoFit/>
          </a:bodyPr>
          <a:lstStyle/>
          <a:p>
            <a:pPr algn="ctr"/>
            <a:r>
              <a:rPr lang="en-US" sz="4800" b="1">
                <a:solidFill>
                  <a:srgbClr val="8B3E2C"/>
                </a:solidFill>
                <a:latin typeface="Arial" panose="020B0604020202020204" pitchFamily="34" charset="0"/>
                <a:cs typeface="Arial" panose="020B0604020202020204" pitchFamily="34" charset="0"/>
              </a:rPr>
              <a:t>Kết luận</a:t>
            </a:r>
            <a:endParaRPr lang="en-US" sz="4800" b="1" dirty="0">
              <a:solidFill>
                <a:srgbClr val="8B3E2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C47DC28-83F7-027D-71DB-BB2C64304D9A}"/>
              </a:ext>
            </a:extLst>
          </p:cNvPr>
          <p:cNvSpPr txBox="1"/>
          <p:nvPr/>
        </p:nvSpPr>
        <p:spPr>
          <a:xfrm>
            <a:off x="698481" y="2124006"/>
            <a:ext cx="9668323" cy="5806654"/>
          </a:xfrm>
          <a:prstGeom prst="rect">
            <a:avLst/>
          </a:prstGeom>
          <a:noFill/>
        </p:spPr>
        <p:txBody>
          <a:bodyPr wrap="square">
            <a:spAutoFit/>
          </a:bodyPr>
          <a:lstStyle/>
          <a:p>
            <a:pPr marL="571500" indent="-571500" algn="just">
              <a:lnSpc>
                <a:spcPct val="150000"/>
              </a:lnSpc>
              <a:buFontTx/>
              <a:buChar char="-"/>
            </a:pPr>
            <a:r>
              <a:rPr lang="vi-VN" sz="3600">
                <a:solidFill>
                  <a:srgbClr val="000000"/>
                </a:solidFill>
                <a:ea typeface="Calibri" panose="020F0502020204030204" pitchFamily="34" charset="0"/>
                <a:cs typeface="Arial" panose="020B0604020202020204" pitchFamily="34" charset="0"/>
              </a:rPr>
              <a:t>Năm 1533, Nguyễn Kim đưa con của vua Lê Chiêu Tông lên làm vua, nhân danh “phù Lê diệt Mạc”. Sử gọi là Nam triều.</a:t>
            </a:r>
          </a:p>
          <a:p>
            <a:pPr algn="just">
              <a:lnSpc>
                <a:spcPct val="150000"/>
              </a:lnSpc>
            </a:pPr>
            <a:r>
              <a:rPr lang="vi-VN" sz="3600">
                <a:solidFill>
                  <a:srgbClr val="000000"/>
                </a:solidFill>
                <a:ea typeface="Calibri" panose="020F0502020204030204" pitchFamily="34" charset="0"/>
                <a:cs typeface="Arial" panose="020B0604020202020204" pitchFamily="34" charset="0"/>
              </a:rPr>
              <a:t>→ Xung đột Nam – Bắc triều.</a:t>
            </a:r>
          </a:p>
          <a:p>
            <a:pPr marL="571500" indent="-571500" algn="just">
              <a:lnSpc>
                <a:spcPct val="150000"/>
              </a:lnSpc>
              <a:buFontTx/>
              <a:buChar char="-"/>
            </a:pPr>
            <a:r>
              <a:rPr lang="vi-VN" sz="3600">
                <a:solidFill>
                  <a:srgbClr val="000000"/>
                </a:solidFill>
                <a:ea typeface="Calibri" panose="020F0502020204030204" pitchFamily="34" charset="0"/>
                <a:cs typeface="Arial" panose="020B0604020202020204" pitchFamily="34" charset="0"/>
              </a:rPr>
              <a:t>Năm 1592, Nam triều chiếm Thăng Long, nhà Mạc chạy lên Cao Bằng.</a:t>
            </a:r>
          </a:p>
          <a:p>
            <a:pPr marL="571500" indent="-571500" algn="just">
              <a:lnSpc>
                <a:spcPct val="150000"/>
              </a:lnSpc>
              <a:buFontTx/>
              <a:buChar char="-"/>
            </a:pPr>
            <a:r>
              <a:rPr lang="vi-VN" sz="3600">
                <a:solidFill>
                  <a:srgbClr val="000000"/>
                </a:solidFill>
                <a:ea typeface="Calibri" panose="020F0502020204030204" pitchFamily="34" charset="0"/>
                <a:cs typeface="Arial" panose="020B0604020202020204" pitchFamily="34" charset="0"/>
              </a:rPr>
              <a:t>Năm 1677, triều Mạc chấm dứt. </a:t>
            </a:r>
          </a:p>
        </p:txBody>
      </p:sp>
      <p:grpSp>
        <p:nvGrpSpPr>
          <p:cNvPr id="7" name="Group 6">
            <a:extLst>
              <a:ext uri="{FF2B5EF4-FFF2-40B4-BE49-F238E27FC236}">
                <a16:creationId xmlns:a16="http://schemas.microsoft.com/office/drawing/2014/main" id="{DBB5780D-0053-9256-BAEC-7073CA0ADE34}"/>
              </a:ext>
            </a:extLst>
          </p:cNvPr>
          <p:cNvGrpSpPr/>
          <p:nvPr/>
        </p:nvGrpSpPr>
        <p:grpSpPr>
          <a:xfrm>
            <a:off x="10204459" y="2400300"/>
            <a:ext cx="7515075" cy="5703163"/>
            <a:chOff x="10156787" y="2877211"/>
            <a:chExt cx="7515075" cy="5703163"/>
          </a:xfrm>
        </p:grpSpPr>
        <p:pic>
          <p:nvPicPr>
            <p:cNvPr id="8" name="Picture 7">
              <a:extLst>
                <a:ext uri="{FF2B5EF4-FFF2-40B4-BE49-F238E27FC236}">
                  <a16:creationId xmlns:a16="http://schemas.microsoft.com/office/drawing/2014/main" id="{023CAA1E-55F3-B77D-B226-268A83A12A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61389" y="2877211"/>
              <a:ext cx="7177815" cy="4914539"/>
            </a:xfrm>
            <a:prstGeom prst="rect">
              <a:avLst/>
            </a:prstGeom>
          </p:spPr>
        </p:pic>
        <p:sp>
          <p:nvSpPr>
            <p:cNvPr id="9" name="TextBox 8">
              <a:extLst>
                <a:ext uri="{FF2B5EF4-FFF2-40B4-BE49-F238E27FC236}">
                  <a16:creationId xmlns:a16="http://schemas.microsoft.com/office/drawing/2014/main" id="{938847EE-4296-4CA2-978E-041F28E61F36}"/>
                </a:ext>
              </a:extLst>
            </p:cNvPr>
            <p:cNvSpPr txBox="1"/>
            <p:nvPr/>
          </p:nvSpPr>
          <p:spPr>
            <a:xfrm>
              <a:off x="10156787" y="7934043"/>
              <a:ext cx="7515075" cy="646331"/>
            </a:xfrm>
            <a:prstGeom prst="rect">
              <a:avLst/>
            </a:prstGeom>
            <a:noFill/>
          </p:spPr>
          <p:txBody>
            <a:bodyPr wrap="square">
              <a:spAutoFit/>
            </a:bodyPr>
            <a:lstStyle/>
            <a:p>
              <a:pPr algn="ctr"/>
              <a:r>
                <a:rPr lang="en-US" sz="3600">
                  <a:solidFill>
                    <a:srgbClr val="000000"/>
                  </a:solidFill>
                  <a:latin typeface="Arial" panose="020B0604020202020204" pitchFamily="34" charset="0"/>
                  <a:cs typeface="Arial" panose="020B0604020202020204" pitchFamily="34" charset="0"/>
                </a:rPr>
                <a:t>Thành nhà Mạc ở Lạng Sơn</a:t>
              </a:r>
              <a:endParaRPr lang="en-US" sz="3600"/>
            </a:p>
          </p:txBody>
        </p:sp>
      </p:grpSp>
      <p:sp>
        <p:nvSpPr>
          <p:cNvPr id="3" name="Rectangle: Rounded Corners 2">
            <a:extLst>
              <a:ext uri="{FF2B5EF4-FFF2-40B4-BE49-F238E27FC236}">
                <a16:creationId xmlns:a16="http://schemas.microsoft.com/office/drawing/2014/main" id="{03392521-98CE-95C7-87DA-FFE5AB75EA23}"/>
              </a:ext>
            </a:extLst>
          </p:cNvPr>
          <p:cNvSpPr/>
          <p:nvPr/>
        </p:nvSpPr>
        <p:spPr>
          <a:xfrm>
            <a:off x="2538259" y="8115300"/>
            <a:ext cx="5988765" cy="1151748"/>
          </a:xfrm>
          <a:prstGeom prst="roundRect">
            <a:avLst/>
          </a:prstGeom>
          <a:solidFill>
            <a:schemeClr val="bg1"/>
          </a:solidFill>
          <a:ln>
            <a:solidFill>
              <a:srgbClr val="874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Xung đột chấm dứt</a:t>
            </a:r>
          </a:p>
        </p:txBody>
      </p:sp>
    </p:spTree>
    <p:extLst>
      <p:ext uri="{BB962C8B-B14F-4D97-AF65-F5344CB8AC3E}">
        <p14:creationId xmlns:p14="http://schemas.microsoft.com/office/powerpoint/2010/main" val="3605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9991" y="-339331"/>
            <a:ext cx="2714331" cy="2057956"/>
          </a:xfrm>
          <a:prstGeom prst="rect">
            <a:avLst/>
          </a:prstGeom>
        </p:spPr>
      </p:pic>
      <p:grpSp>
        <p:nvGrpSpPr>
          <p:cNvPr id="8" name="Group 7">
            <a:extLst>
              <a:ext uri="{FF2B5EF4-FFF2-40B4-BE49-F238E27FC236}">
                <a16:creationId xmlns:a16="http://schemas.microsoft.com/office/drawing/2014/main" id="{84D01927-70A5-AD8E-2324-B8C0F04F71D4}"/>
              </a:ext>
            </a:extLst>
          </p:cNvPr>
          <p:cNvGrpSpPr/>
          <p:nvPr/>
        </p:nvGrpSpPr>
        <p:grpSpPr>
          <a:xfrm>
            <a:off x="9148916" y="2247900"/>
            <a:ext cx="8633260" cy="6116853"/>
            <a:chOff x="9367686" y="2346683"/>
            <a:chExt cx="8633260" cy="6116853"/>
          </a:xfrm>
        </p:grpSpPr>
        <p:pic>
          <p:nvPicPr>
            <p:cNvPr id="4" name="Picture 3" descr="A drawing of a group of men on horses&#10;&#10;Description automatically generated">
              <a:extLst>
                <a:ext uri="{FF2B5EF4-FFF2-40B4-BE49-F238E27FC236}">
                  <a16:creationId xmlns:a16="http://schemas.microsoft.com/office/drawing/2014/main" id="{50BE046A-5190-F2DB-8A10-74D457365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7686" y="2346683"/>
              <a:ext cx="8633260" cy="5593633"/>
            </a:xfrm>
            <a:prstGeom prst="rect">
              <a:avLst/>
            </a:prstGeom>
          </p:spPr>
        </p:pic>
        <p:sp>
          <p:nvSpPr>
            <p:cNvPr id="6" name="TextBox 5">
              <a:extLst>
                <a:ext uri="{FF2B5EF4-FFF2-40B4-BE49-F238E27FC236}">
                  <a16:creationId xmlns:a16="http://schemas.microsoft.com/office/drawing/2014/main" id="{2F8E0DED-867F-7013-9045-A19DA0A40124}"/>
                </a:ext>
              </a:extLst>
            </p:cNvPr>
            <p:cNvSpPr txBox="1"/>
            <p:nvPr/>
          </p:nvSpPr>
          <p:spPr>
            <a:xfrm>
              <a:off x="11888700" y="7940316"/>
              <a:ext cx="3591232" cy="523220"/>
            </a:xfrm>
            <a:prstGeom prst="rect">
              <a:avLst/>
            </a:prstGeom>
            <a:noFill/>
          </p:spPr>
          <p:txBody>
            <a:bodyPr wrap="square">
              <a:spAutoFit/>
            </a:bodyPr>
            <a:lstStyle/>
            <a:p>
              <a:pPr algn="ctr"/>
              <a:r>
                <a:rPr lang="en-US" sz="2800" b="0">
                  <a:solidFill>
                    <a:srgbClr val="111111"/>
                  </a:solidFill>
                  <a:effectLst/>
                  <a:latin typeface="Arial" panose="020B0604020202020204" pitchFamily="34" charset="0"/>
                  <a:cs typeface="Arial" panose="020B0604020202020204" pitchFamily="34" charset="0"/>
                </a:rPr>
                <a:t>Tranh minh họa</a:t>
              </a:r>
              <a:endParaRPr lang="en-US" sz="2800">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BC82D02B-F523-4012-F603-D480CF9E689E}"/>
              </a:ext>
            </a:extLst>
          </p:cNvPr>
          <p:cNvGrpSpPr/>
          <p:nvPr/>
        </p:nvGrpSpPr>
        <p:grpSpPr>
          <a:xfrm>
            <a:off x="537174" y="1356083"/>
            <a:ext cx="8158316" cy="7574833"/>
            <a:chOff x="759542" y="266700"/>
            <a:chExt cx="8158316" cy="7574833"/>
          </a:xfrm>
        </p:grpSpPr>
        <p:sp>
          <p:nvSpPr>
            <p:cNvPr id="3" name="TextBox 2">
              <a:extLst>
                <a:ext uri="{FF2B5EF4-FFF2-40B4-BE49-F238E27FC236}">
                  <a16:creationId xmlns:a16="http://schemas.microsoft.com/office/drawing/2014/main" id="{2217E120-7775-21AD-72F2-610770BD7C95}"/>
                </a:ext>
              </a:extLst>
            </p:cNvPr>
            <p:cNvSpPr txBox="1"/>
            <p:nvPr/>
          </p:nvSpPr>
          <p:spPr>
            <a:xfrm>
              <a:off x="759542" y="3246621"/>
              <a:ext cx="8158316" cy="459491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Tại sao các cựu thần nhà Lê không chấp nhận vị trí chính thống của nhà Mạc?</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Khẩu hiệu “phù Lê diệt Mạc” giúp ích gì cho Nguyễn Kim?</a:t>
              </a:r>
            </a:p>
          </p:txBody>
        </p:sp>
        <p:pic>
          <p:nvPicPr>
            <p:cNvPr id="9" name="Picture 12">
              <a:extLst>
                <a:ext uri="{FF2B5EF4-FFF2-40B4-BE49-F238E27FC236}">
                  <a16:creationId xmlns:a16="http://schemas.microsoft.com/office/drawing/2014/main" id="{31B32735-2228-398E-4EBC-7637C62FBA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200400" y="266700"/>
              <a:ext cx="3276600" cy="3194684"/>
            </a:xfrm>
            <a:prstGeom prst="rect">
              <a:avLst/>
            </a:prstGeom>
          </p:spPr>
        </p:pic>
      </p:grpSp>
    </p:spTree>
    <p:extLst>
      <p:ext uri="{BB962C8B-B14F-4D97-AF65-F5344CB8AC3E}">
        <p14:creationId xmlns:p14="http://schemas.microsoft.com/office/powerpoint/2010/main" val="2023487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19991" y="-339331"/>
            <a:ext cx="2714331" cy="2057956"/>
          </a:xfrm>
          <a:prstGeom prst="rect">
            <a:avLst/>
          </a:prstGeom>
        </p:spPr>
      </p:pic>
      <p:grpSp>
        <p:nvGrpSpPr>
          <p:cNvPr id="10" name="Group 9">
            <a:extLst>
              <a:ext uri="{FF2B5EF4-FFF2-40B4-BE49-F238E27FC236}">
                <a16:creationId xmlns:a16="http://schemas.microsoft.com/office/drawing/2014/main" id="{BC82D02B-F523-4012-F603-D480CF9E689E}"/>
              </a:ext>
            </a:extLst>
          </p:cNvPr>
          <p:cNvGrpSpPr/>
          <p:nvPr/>
        </p:nvGrpSpPr>
        <p:grpSpPr>
          <a:xfrm>
            <a:off x="2595802" y="388067"/>
            <a:ext cx="13096396" cy="2057956"/>
            <a:chOff x="4489568" y="774103"/>
            <a:chExt cx="13096396" cy="2057956"/>
          </a:xfrm>
        </p:grpSpPr>
        <p:sp>
          <p:nvSpPr>
            <p:cNvPr id="3" name="TextBox 2">
              <a:extLst>
                <a:ext uri="{FF2B5EF4-FFF2-40B4-BE49-F238E27FC236}">
                  <a16:creationId xmlns:a16="http://schemas.microsoft.com/office/drawing/2014/main" id="{2217E120-7775-21AD-72F2-610770BD7C95}"/>
                </a:ext>
              </a:extLst>
            </p:cNvPr>
            <p:cNvSpPr txBox="1"/>
            <p:nvPr/>
          </p:nvSpPr>
          <p:spPr>
            <a:xfrm>
              <a:off x="6089768" y="899754"/>
              <a:ext cx="11496196"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Tại sao các cựu thần nhà Lê không chấp nhận vị trí chính thống của nhà Mạc?</a:t>
              </a:r>
            </a:p>
          </p:txBody>
        </p:sp>
        <p:pic>
          <p:nvPicPr>
            <p:cNvPr id="9" name="Picture 12">
              <a:extLst>
                <a:ext uri="{FF2B5EF4-FFF2-40B4-BE49-F238E27FC236}">
                  <a16:creationId xmlns:a16="http://schemas.microsoft.com/office/drawing/2014/main" id="{31B32735-2228-398E-4EBC-7637C62FBA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89568" y="774103"/>
              <a:ext cx="2110725" cy="2057956"/>
            </a:xfrm>
            <a:prstGeom prst="rect">
              <a:avLst/>
            </a:prstGeom>
          </p:spPr>
        </p:pic>
      </p:grpSp>
      <p:grpSp>
        <p:nvGrpSpPr>
          <p:cNvPr id="2" name="Group 1">
            <a:extLst>
              <a:ext uri="{FF2B5EF4-FFF2-40B4-BE49-F238E27FC236}">
                <a16:creationId xmlns:a16="http://schemas.microsoft.com/office/drawing/2014/main" id="{313E91FD-7477-2649-E6F7-8DD81248999A}"/>
              </a:ext>
            </a:extLst>
          </p:cNvPr>
          <p:cNvGrpSpPr/>
          <p:nvPr/>
        </p:nvGrpSpPr>
        <p:grpSpPr>
          <a:xfrm>
            <a:off x="1257300" y="5295900"/>
            <a:ext cx="15773400" cy="2057956"/>
            <a:chOff x="-1450258" y="3246621"/>
            <a:chExt cx="15773400" cy="2057956"/>
          </a:xfrm>
        </p:grpSpPr>
        <p:sp>
          <p:nvSpPr>
            <p:cNvPr id="5" name="TextBox 4">
              <a:extLst>
                <a:ext uri="{FF2B5EF4-FFF2-40B4-BE49-F238E27FC236}">
                  <a16:creationId xmlns:a16="http://schemas.microsoft.com/office/drawing/2014/main" id="{A408B201-404C-1229-F95E-340C791E9CAF}"/>
                </a:ext>
              </a:extLst>
            </p:cNvPr>
            <p:cNvSpPr txBox="1"/>
            <p:nvPr/>
          </p:nvSpPr>
          <p:spPr>
            <a:xfrm>
              <a:off x="149942" y="3703821"/>
              <a:ext cx="14173200"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Khẩu hiệu “phù Lê diệt Mạc” giúp ích gì cho Nguyễn Kim?</a:t>
              </a:r>
            </a:p>
          </p:txBody>
        </p:sp>
        <p:pic>
          <p:nvPicPr>
            <p:cNvPr id="11" name="Picture 12">
              <a:extLst>
                <a:ext uri="{FF2B5EF4-FFF2-40B4-BE49-F238E27FC236}">
                  <a16:creationId xmlns:a16="http://schemas.microsoft.com/office/drawing/2014/main" id="{EF7E226A-0F3E-525F-BEBE-B19631C8FBA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0258" y="3246621"/>
              <a:ext cx="2110725" cy="2057956"/>
            </a:xfrm>
            <a:prstGeom prst="rect">
              <a:avLst/>
            </a:prstGeom>
          </p:spPr>
        </p:pic>
      </p:grpSp>
      <p:grpSp>
        <p:nvGrpSpPr>
          <p:cNvPr id="14" name="Group 13">
            <a:extLst>
              <a:ext uri="{FF2B5EF4-FFF2-40B4-BE49-F238E27FC236}">
                <a16:creationId xmlns:a16="http://schemas.microsoft.com/office/drawing/2014/main" id="{E0EF0FE7-0210-BD22-877E-A83ED0204ED9}"/>
              </a:ext>
            </a:extLst>
          </p:cNvPr>
          <p:cNvGrpSpPr/>
          <p:nvPr/>
        </p:nvGrpSpPr>
        <p:grpSpPr>
          <a:xfrm>
            <a:off x="1257300" y="2736282"/>
            <a:ext cx="15718251" cy="2331018"/>
            <a:chOff x="1617249" y="2788218"/>
            <a:chExt cx="15718251" cy="2331018"/>
          </a:xfrm>
        </p:grpSpPr>
        <p:sp>
          <p:nvSpPr>
            <p:cNvPr id="12" name="Arrow: Right 11">
              <a:extLst>
                <a:ext uri="{FF2B5EF4-FFF2-40B4-BE49-F238E27FC236}">
                  <a16:creationId xmlns:a16="http://schemas.microsoft.com/office/drawing/2014/main" id="{190BCD73-6F29-BD12-DFE4-D792908E9981}"/>
                </a:ext>
              </a:extLst>
            </p:cNvPr>
            <p:cNvSpPr/>
            <p:nvPr/>
          </p:nvSpPr>
          <p:spPr>
            <a:xfrm>
              <a:off x="1617249" y="3536025"/>
              <a:ext cx="919402" cy="8382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C860282-FDA8-A5BA-D1C2-958568197566}"/>
                </a:ext>
              </a:extLst>
            </p:cNvPr>
            <p:cNvSpPr/>
            <p:nvPr/>
          </p:nvSpPr>
          <p:spPr>
            <a:xfrm>
              <a:off x="2857500" y="2788218"/>
              <a:ext cx="14478000" cy="2331018"/>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Vì Mạc Đăng Dung đã ép vua Lê Cung Hoàng nhường ngôi, lật đổ triều Lê sơ để lập ra nhà Mạc.</a:t>
              </a:r>
            </a:p>
          </p:txBody>
        </p:sp>
      </p:grpSp>
      <p:grpSp>
        <p:nvGrpSpPr>
          <p:cNvPr id="15" name="Group 14">
            <a:extLst>
              <a:ext uri="{FF2B5EF4-FFF2-40B4-BE49-F238E27FC236}">
                <a16:creationId xmlns:a16="http://schemas.microsoft.com/office/drawing/2014/main" id="{EBA54F94-FBBC-90DE-D11D-553666D304AD}"/>
              </a:ext>
            </a:extLst>
          </p:cNvPr>
          <p:cNvGrpSpPr/>
          <p:nvPr/>
        </p:nvGrpSpPr>
        <p:grpSpPr>
          <a:xfrm>
            <a:off x="1284874" y="7219126"/>
            <a:ext cx="15718251" cy="2679807"/>
            <a:chOff x="1617249" y="2777827"/>
            <a:chExt cx="15718251" cy="2679807"/>
          </a:xfrm>
        </p:grpSpPr>
        <p:sp>
          <p:nvSpPr>
            <p:cNvPr id="16" name="Arrow: Right 15">
              <a:extLst>
                <a:ext uri="{FF2B5EF4-FFF2-40B4-BE49-F238E27FC236}">
                  <a16:creationId xmlns:a16="http://schemas.microsoft.com/office/drawing/2014/main" id="{43B2ACAF-91E6-1084-28D6-0ED0A07A05AC}"/>
                </a:ext>
              </a:extLst>
            </p:cNvPr>
            <p:cNvSpPr/>
            <p:nvPr/>
          </p:nvSpPr>
          <p:spPr>
            <a:xfrm>
              <a:off x="1617249" y="3536025"/>
              <a:ext cx="919402" cy="83820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755F6D3-D249-CCD4-7F8B-2F445E885C7A}"/>
                </a:ext>
              </a:extLst>
            </p:cNvPr>
            <p:cNvSpPr/>
            <p:nvPr/>
          </p:nvSpPr>
          <p:spPr>
            <a:xfrm>
              <a:off x="2857500" y="2777827"/>
              <a:ext cx="14478000" cy="2679807"/>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Khẩu hiểu trên đã giúp Nguyễn Kim nhận được sự ủng hộ nhân dân và quý tộc nhà Lê – những người không chấp nhận sự ra đời của nhà Mạc.</a:t>
              </a:r>
            </a:p>
          </p:txBody>
        </p:sp>
      </p:grpSp>
    </p:spTree>
    <p:extLst>
      <p:ext uri="{BB962C8B-B14F-4D97-AF65-F5344CB8AC3E}">
        <p14:creationId xmlns:p14="http://schemas.microsoft.com/office/powerpoint/2010/main" val="2761802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450" decel="100000" fill="hold"/>
                                        <p:tgtEl>
                                          <p:spTgt spid="2"/>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48A6B3EF-8240-41FC-7493-C8447E4131ED}"/>
              </a:ext>
            </a:extLst>
          </p:cNvPr>
          <p:cNvGrpSpPr/>
          <p:nvPr/>
        </p:nvGrpSpPr>
        <p:grpSpPr>
          <a:xfrm>
            <a:off x="-62091" y="878573"/>
            <a:ext cx="12693985" cy="8269216"/>
            <a:chOff x="-62091" y="878573"/>
            <a:chExt cx="12693985" cy="8269216"/>
          </a:xfrm>
        </p:grpSpPr>
        <p:pic>
          <p:nvPicPr>
            <p:cNvPr id="20" name="Picture 5">
              <a:extLst>
                <a:ext uri="{FF2B5EF4-FFF2-40B4-BE49-F238E27FC236}">
                  <a16:creationId xmlns:a16="http://schemas.microsoft.com/office/drawing/2014/main" id="{AF082142-161E-8228-C5FD-C71E4205777B}"/>
                </a:ext>
              </a:extLst>
            </p:cNvPr>
            <p:cNvPicPr>
              <a:picLocks noChangeAspect="1"/>
            </p:cNvPicPr>
            <p:nvPr/>
          </p:nvPicPr>
          <p:blipFill>
            <a:blip r:embed="rId3"/>
            <a:srcRect l="7685" t="11029" r="55171"/>
            <a:stretch>
              <a:fillRect/>
            </a:stretch>
          </p:blipFill>
          <p:spPr>
            <a:xfrm rot="16200000">
              <a:off x="2393049" y="-1091056"/>
              <a:ext cx="7845797" cy="12631893"/>
            </a:xfrm>
            <a:prstGeom prst="rect">
              <a:avLst/>
            </a:prstGeom>
          </p:spPr>
        </p:pic>
        <p:grpSp>
          <p:nvGrpSpPr>
            <p:cNvPr id="17" name="Group 16">
              <a:extLst>
                <a:ext uri="{FF2B5EF4-FFF2-40B4-BE49-F238E27FC236}">
                  <a16:creationId xmlns:a16="http://schemas.microsoft.com/office/drawing/2014/main" id="{A6C14DC4-855F-5500-D1D9-D47098DA4568}"/>
                </a:ext>
              </a:extLst>
            </p:cNvPr>
            <p:cNvGrpSpPr/>
            <p:nvPr/>
          </p:nvGrpSpPr>
          <p:grpSpPr>
            <a:xfrm>
              <a:off x="-62091" y="1969346"/>
              <a:ext cx="10444655" cy="965874"/>
              <a:chOff x="-1432183" y="2485411"/>
              <a:chExt cx="10444655" cy="965874"/>
            </a:xfrm>
          </p:grpSpPr>
          <p:pic>
            <p:nvPicPr>
              <p:cNvPr id="6" name="Picture 6"/>
              <p:cNvPicPr>
                <a:picLocks noChangeAspect="1"/>
              </p:cNvPicPr>
              <p:nvPr/>
            </p:nvPicPr>
            <p:blipFill>
              <a:blip r:embed="rId4"/>
              <a:srcRect t="34658" r="50137" b="28872"/>
              <a:stretch>
                <a:fillRect/>
              </a:stretch>
            </p:blipFill>
            <p:spPr>
              <a:xfrm>
                <a:off x="-1432183" y="2485411"/>
                <a:ext cx="10444655" cy="965874"/>
              </a:xfrm>
              <a:prstGeom prst="rect">
                <a:avLst/>
              </a:prstGeom>
            </p:spPr>
          </p:pic>
          <p:sp>
            <p:nvSpPr>
              <p:cNvPr id="7" name="TextBox 7"/>
              <p:cNvSpPr txBox="1"/>
              <p:nvPr/>
            </p:nvSpPr>
            <p:spPr>
              <a:xfrm>
                <a:off x="-709727" y="2538241"/>
                <a:ext cx="9722199" cy="830997"/>
              </a:xfrm>
              <a:prstGeom prst="rect">
                <a:avLst/>
              </a:prstGeom>
            </p:spPr>
            <p:txBody>
              <a:bodyPr wrap="square" lIns="0" tIns="0" rIns="0" bIns="0" rtlCol="0" anchor="t">
                <a:spAutoFit/>
              </a:bodyPr>
              <a:lstStyle/>
              <a:p>
                <a:pPr lvl="0" algn="ctr">
                  <a:defRPr/>
                </a:pPr>
                <a:r>
                  <a:rPr lang="en-US" sz="5400" b="1">
                    <a:solidFill>
                      <a:srgbClr val="002060"/>
                    </a:solidFill>
                    <a:latin typeface="Arial" panose="020B0604020202020204" pitchFamily="34" charset="0"/>
                    <a:cs typeface="Arial" panose="020B0604020202020204" pitchFamily="34" charset="0"/>
                  </a:rPr>
                  <a:t>b) Trịnh – Nguyễn phân tranh</a:t>
                </a:r>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13" name="Picture 13"/>
            <p:cNvPicPr>
              <a:picLocks noChangeAspect="1"/>
            </p:cNvPicPr>
            <p:nvPr/>
          </p:nvPicPr>
          <p:blipFill>
            <a:blip r:embed="rId5"/>
            <a:srcRect/>
            <a:stretch>
              <a:fillRect/>
            </a:stretch>
          </p:blipFill>
          <p:spPr>
            <a:xfrm>
              <a:off x="4909573" y="878573"/>
              <a:ext cx="746535" cy="760800"/>
            </a:xfrm>
            <a:prstGeom prst="rect">
              <a:avLst/>
            </a:prstGeom>
          </p:spPr>
        </p:pic>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80315" y="8847806"/>
            <a:ext cx="1714246" cy="1299710"/>
          </a:xfrm>
          <a:prstGeom prst="rect">
            <a:avLst/>
          </a:prstGeom>
        </p:spPr>
      </p:pic>
      <p:pic>
        <p:nvPicPr>
          <p:cNvPr id="14" name="Picture 14"/>
          <p:cNvPicPr>
            <a:picLocks noChangeAspect="1"/>
          </p:cNvPicPr>
          <p:nvPr/>
        </p:nvPicPr>
        <p:blipFill>
          <a:blip r:embed="rId8"/>
          <a:srcRect b="21588"/>
          <a:stretch>
            <a:fillRect/>
          </a:stretch>
        </p:blipFill>
        <p:spPr>
          <a:xfrm>
            <a:off x="9072242" y="7719613"/>
            <a:ext cx="1161932" cy="2530789"/>
          </a:xfrm>
          <a:prstGeom prst="rect">
            <a:avLst/>
          </a:prstGeom>
        </p:spPr>
      </p:pic>
      <p:pic>
        <p:nvPicPr>
          <p:cNvPr id="16" name="Picture 16"/>
          <p:cNvPicPr>
            <a:picLocks noChangeAspect="1"/>
          </p:cNvPicPr>
          <p:nvPr/>
        </p:nvPicPr>
        <p:blipFill>
          <a:blip r:embed="rId8"/>
          <a:srcRect b="45533"/>
          <a:stretch>
            <a:fillRect/>
          </a:stretch>
        </p:blipFill>
        <p:spPr>
          <a:xfrm>
            <a:off x="7982067" y="8549972"/>
            <a:ext cx="1161933" cy="1757972"/>
          </a:xfrm>
          <a:prstGeom prst="rect">
            <a:avLst/>
          </a:prstGeom>
        </p:spPr>
      </p:pic>
      <p:sp>
        <p:nvSpPr>
          <p:cNvPr id="19" name="TextBox 18">
            <a:extLst>
              <a:ext uri="{FF2B5EF4-FFF2-40B4-BE49-F238E27FC236}">
                <a16:creationId xmlns:a16="http://schemas.microsoft.com/office/drawing/2014/main" id="{8A1B8490-CC66-B83B-CE37-90FB24E3E8DB}"/>
              </a:ext>
            </a:extLst>
          </p:cNvPr>
          <p:cNvSpPr txBox="1"/>
          <p:nvPr/>
        </p:nvSpPr>
        <p:spPr>
          <a:xfrm>
            <a:off x="1177246" y="4024502"/>
            <a:ext cx="8093150" cy="4594912"/>
          </a:xfrm>
          <a:prstGeom prst="rect">
            <a:avLst/>
          </a:prstGeom>
          <a:noFill/>
        </p:spPr>
        <p:txBody>
          <a:bodyPr wrap="square">
            <a:spAutoFit/>
          </a:bodyPr>
          <a:lstStyle/>
          <a:p>
            <a:pPr algn="just">
              <a:lnSpc>
                <a:spcPct val="150000"/>
              </a:lnSpc>
              <a:spcBef>
                <a:spcPts val="100"/>
              </a:spcBef>
              <a:spcAft>
                <a:spcPts val="100"/>
              </a:spcAft>
            </a:pPr>
            <a:r>
              <a:rPr lang="en-US" sz="4000" b="1" i="1">
                <a:solidFill>
                  <a:srgbClr val="FF0000"/>
                </a:solidFill>
                <a:latin typeface="Arial" panose="020B0604020202020204" pitchFamily="34" charset="0"/>
                <a:ea typeface="Malgun Gothic" panose="020B0503020000020004" pitchFamily="34" charset="-127"/>
                <a:cs typeface="Arial" panose="020B0604020202020204" pitchFamily="34" charset="0"/>
              </a:rPr>
              <a:t>Em hãy q</a:t>
            </a:r>
            <a:r>
              <a:rPr lang="vi-VN" sz="4000" b="1" i="1">
                <a:solidFill>
                  <a:srgbClr val="FF0000"/>
                </a:solidFill>
                <a:ea typeface="Malgun Gothic" panose="020B0503020000020004" pitchFamily="34" charset="-127"/>
                <a:cs typeface="Arial" panose="020B0604020202020204" pitchFamily="34" charset="0"/>
              </a:rPr>
              <a:t>uan sát </a:t>
            </a:r>
            <a:r>
              <a:rPr lang="en-US" sz="4000" b="1" i="1">
                <a:solidFill>
                  <a:srgbClr val="FF0000"/>
                </a:solidFill>
                <a:latin typeface="Arial" panose="020B0604020202020204" pitchFamily="34" charset="0"/>
                <a:ea typeface="Malgun Gothic" panose="020B0503020000020004" pitchFamily="34" charset="-127"/>
                <a:cs typeface="Arial" panose="020B0604020202020204" pitchFamily="34" charset="0"/>
              </a:rPr>
              <a:t>hình bên</a:t>
            </a:r>
            <a:r>
              <a:rPr lang="vi-VN" sz="4000" b="1" i="1">
                <a:solidFill>
                  <a:srgbClr val="FF0000"/>
                </a:solidFill>
                <a:ea typeface="Malgun Gothic" panose="020B0503020000020004" pitchFamily="34" charset="-127"/>
                <a:cs typeface="Arial" panose="020B0604020202020204" pitchFamily="34" charset="0"/>
              </a:rPr>
              <a:t>, đọc thông tin mục 2</a:t>
            </a:r>
            <a:r>
              <a:rPr lang="en-US" sz="4000" b="1" i="1">
                <a:solidFill>
                  <a:srgbClr val="FF0000"/>
                </a:solidFill>
                <a:latin typeface="Arial" panose="020B0604020202020204" pitchFamily="34" charset="0"/>
                <a:ea typeface="Malgun Gothic" panose="020B0503020000020004" pitchFamily="34" charset="-127"/>
                <a:cs typeface="Arial" panose="020B0604020202020204" pitchFamily="34" charset="0"/>
              </a:rPr>
              <a:t>b</a:t>
            </a:r>
            <a:r>
              <a:rPr lang="vi-VN" sz="4000" b="1" i="1">
                <a:solidFill>
                  <a:srgbClr val="FF0000"/>
                </a:solidFill>
                <a:ea typeface="Malgun Gothic" panose="020B0503020000020004" pitchFamily="34" charset="-127"/>
                <a:cs typeface="Arial" panose="020B0604020202020204" pitchFamily="34" charset="0"/>
              </a:rPr>
              <a:t> SGK tr.27 và trả lời câu hỏi: </a:t>
            </a:r>
            <a:r>
              <a:rPr lang="vi-VN" sz="4000">
                <a:solidFill>
                  <a:srgbClr val="000000"/>
                </a:solidFill>
                <a:ea typeface="Malgun Gothic" panose="020B0503020000020004" pitchFamily="34" charset="-127"/>
                <a:cs typeface="Arial" panose="020B0604020202020204" pitchFamily="34" charset="0"/>
              </a:rPr>
              <a:t>Em hãy giải thích nguyên nhân làm bùng nổ xung đột Trịnh – Nguyễn.</a:t>
            </a:r>
            <a:endParaRPr lang="en-US" sz="3200">
              <a:latin typeface="Arial" panose="020B0604020202020204" pitchFamily="34" charset="0"/>
              <a:ea typeface="Malgun Gothic" panose="020B0503020000020004" pitchFamily="34" charset="-127"/>
              <a:cs typeface="Arial" panose="020B0604020202020204" pitchFamily="34" charset="0"/>
            </a:endParaRPr>
          </a:p>
        </p:txBody>
      </p:sp>
      <p:pic>
        <p:nvPicPr>
          <p:cNvPr id="2" name="Picture 1">
            <a:extLst>
              <a:ext uri="{FF2B5EF4-FFF2-40B4-BE49-F238E27FC236}">
                <a16:creationId xmlns:a16="http://schemas.microsoft.com/office/drawing/2014/main" id="{0375B688-5972-3C0D-F048-A1B7955622E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536227" y="0"/>
            <a:ext cx="7751773" cy="10287000"/>
          </a:xfrm>
          <a:prstGeom prst="rect">
            <a:avLst/>
          </a:prstGeom>
        </p:spPr>
      </p:pic>
      <p:sp>
        <p:nvSpPr>
          <p:cNvPr id="4" name="TextBox 3">
            <a:extLst>
              <a:ext uri="{FF2B5EF4-FFF2-40B4-BE49-F238E27FC236}">
                <a16:creationId xmlns:a16="http://schemas.microsoft.com/office/drawing/2014/main" id="{03AB7750-165F-C368-5A2F-0BFC005D5F41}"/>
              </a:ext>
            </a:extLst>
          </p:cNvPr>
          <p:cNvSpPr txBox="1"/>
          <p:nvPr/>
        </p:nvSpPr>
        <p:spPr>
          <a:xfrm>
            <a:off x="1118368" y="3239991"/>
            <a:ext cx="8721745" cy="738664"/>
          </a:xfrm>
          <a:prstGeom prst="rect">
            <a:avLst/>
          </a:prstGeom>
        </p:spPr>
        <p:txBody>
          <a:bodyPr wrap="square" lIns="0" tIns="0" rIns="0" bIns="0" rtlCol="0" anchor="t">
            <a:spAutoFit/>
          </a:bodyPr>
          <a:lstStyle/>
          <a:p>
            <a:pPr algn="ctr"/>
            <a:r>
              <a:rPr lang="en-US" sz="4800" b="1" dirty="0">
                <a:solidFill>
                  <a:srgbClr val="8B3E2C"/>
                </a:solidFill>
                <a:latin typeface="Arial" panose="020B0604020202020204" pitchFamily="34" charset="0"/>
                <a:cs typeface="Arial" panose="020B0604020202020204" pitchFamily="34" charset="0"/>
              </a:rPr>
              <a:t>THẢO </a:t>
            </a:r>
            <a:r>
              <a:rPr lang="en-US" sz="4800" b="1">
                <a:solidFill>
                  <a:srgbClr val="8B3E2C"/>
                </a:solidFill>
                <a:latin typeface="Arial" panose="020B0604020202020204" pitchFamily="34" charset="0"/>
                <a:cs typeface="Arial" panose="020B0604020202020204" pitchFamily="34" charset="0"/>
              </a:rPr>
              <a:t>LUẬN NHÓM ĐÔI</a:t>
            </a:r>
            <a:endParaRPr lang="en-US" sz="4800" b="1" dirty="0">
              <a:solidFill>
                <a:srgbClr val="8B3E2C"/>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4EA"/>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sp>
        <p:nvSpPr>
          <p:cNvPr id="3" name="Arrow: Pentagon 2">
            <a:extLst>
              <a:ext uri="{FF2B5EF4-FFF2-40B4-BE49-F238E27FC236}">
                <a16:creationId xmlns:a16="http://schemas.microsoft.com/office/drawing/2014/main" id="{2AB6E6E9-16B5-750E-8954-9CCC6E3FCEEA}"/>
              </a:ext>
            </a:extLst>
          </p:cNvPr>
          <p:cNvSpPr/>
          <p:nvPr/>
        </p:nvSpPr>
        <p:spPr>
          <a:xfrm>
            <a:off x="-36226" y="485976"/>
            <a:ext cx="7086600" cy="1524000"/>
          </a:xfrm>
          <a:prstGeom prst="homePlate">
            <a:avLst/>
          </a:prstGeom>
          <a:solidFill>
            <a:srgbClr val="8745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Gợi ý câu hỏi thảo luận:</a:t>
            </a:r>
          </a:p>
        </p:txBody>
      </p:sp>
      <p:sp>
        <p:nvSpPr>
          <p:cNvPr id="6" name="Rectangle: Rounded Corners 5">
            <a:extLst>
              <a:ext uri="{FF2B5EF4-FFF2-40B4-BE49-F238E27FC236}">
                <a16:creationId xmlns:a16="http://schemas.microsoft.com/office/drawing/2014/main" id="{4A0935A0-5523-41D7-92C9-C84DAD2FD0DB}"/>
              </a:ext>
            </a:extLst>
          </p:cNvPr>
          <p:cNvSpPr/>
          <p:nvPr/>
        </p:nvSpPr>
        <p:spPr>
          <a:xfrm>
            <a:off x="1182974" y="2390976"/>
            <a:ext cx="4876800" cy="4676922"/>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Việc vua Lê trao toàn bộ binh quyền vào tay Trịnh Kiểm nói lên điều gì?</a:t>
            </a:r>
          </a:p>
        </p:txBody>
      </p:sp>
      <p:sp>
        <p:nvSpPr>
          <p:cNvPr id="9" name="Rectangle: Rounded Corners 8">
            <a:extLst>
              <a:ext uri="{FF2B5EF4-FFF2-40B4-BE49-F238E27FC236}">
                <a16:creationId xmlns:a16="http://schemas.microsoft.com/office/drawing/2014/main" id="{652CFD9F-6EC9-F731-43EA-2DB4B3B71B8C}"/>
              </a:ext>
            </a:extLst>
          </p:cNvPr>
          <p:cNvSpPr/>
          <p:nvPr/>
        </p:nvSpPr>
        <p:spPr>
          <a:xfrm>
            <a:off x="6669374" y="2390976"/>
            <a:ext cx="4876800" cy="4676922"/>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Năm 1558, Nguyễn Hoàng được cử vào trấn thủ Thuận Hóa đã tạo nên một tình thế mới nào?</a:t>
            </a:r>
          </a:p>
        </p:txBody>
      </p:sp>
      <p:sp>
        <p:nvSpPr>
          <p:cNvPr id="10" name="Rectangle: Rounded Corners 9">
            <a:extLst>
              <a:ext uri="{FF2B5EF4-FFF2-40B4-BE49-F238E27FC236}">
                <a16:creationId xmlns:a16="http://schemas.microsoft.com/office/drawing/2014/main" id="{E2313540-7F40-7B88-149F-56F4FD6372BC}"/>
              </a:ext>
            </a:extLst>
          </p:cNvPr>
          <p:cNvSpPr/>
          <p:nvPr/>
        </p:nvSpPr>
        <p:spPr>
          <a:xfrm>
            <a:off x="12155774" y="2390976"/>
            <a:ext cx="4876800" cy="4676922"/>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Vì sao Nguyễn Phúc Nguyên lại tỏ rõ thái độ đối lập và chấm dứt việc nộp thuế cho họ Trịnh?</a:t>
            </a:r>
          </a:p>
        </p:txBody>
      </p:sp>
      <p:pic>
        <p:nvPicPr>
          <p:cNvPr id="11" name="Picture 10" descr="Two men wearing clothing&#10;&#10;Description automatically generated">
            <a:extLst>
              <a:ext uri="{FF2B5EF4-FFF2-40B4-BE49-F238E27FC236}">
                <a16:creationId xmlns:a16="http://schemas.microsoft.com/office/drawing/2014/main" id="{7E173164-6459-ACEA-11B0-8E59CFCC6C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3374" y="7243373"/>
            <a:ext cx="3657600" cy="2778520"/>
          </a:xfrm>
          <a:prstGeom prst="ellipse">
            <a:avLst/>
          </a:prstGeom>
        </p:spPr>
      </p:pic>
      <p:pic>
        <p:nvPicPr>
          <p:cNvPr id="12" name="Picture 11">
            <a:extLst>
              <a:ext uri="{FF2B5EF4-FFF2-40B4-BE49-F238E27FC236}">
                <a16:creationId xmlns:a16="http://schemas.microsoft.com/office/drawing/2014/main" id="{B18E3EB6-84ED-8584-902D-0C3931C35972}"/>
              </a:ext>
            </a:extLst>
          </p:cNvPr>
          <p:cNvPicPr>
            <a:picLocks noChangeAspect="1"/>
          </p:cNvPicPr>
          <p:nvPr/>
        </p:nvPicPr>
        <p:blipFill>
          <a:blip r:embed="rId4" cstate="print">
            <a:extLst>
              <a:ext uri="{28A0092B-C50C-407E-A947-70E740481C1C}">
                <a14:useLocalDpi xmlns:a14="http://schemas.microsoft.com/office/drawing/2010/main" val="0"/>
              </a:ext>
            </a:extLst>
          </a:blip>
          <a:srcRect l="11605" r="11605"/>
          <a:stretch/>
        </p:blipFill>
        <p:spPr>
          <a:xfrm>
            <a:off x="9869774" y="7247691"/>
            <a:ext cx="3657600" cy="2778520"/>
          </a:xfrm>
          <a:prstGeom prst="ellipse">
            <a:avLst/>
          </a:prstGeom>
        </p:spPr>
      </p:pic>
    </p:spTree>
    <p:extLst>
      <p:ext uri="{BB962C8B-B14F-4D97-AF65-F5344CB8AC3E}">
        <p14:creationId xmlns:p14="http://schemas.microsoft.com/office/powerpoint/2010/main" val="318795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4)">
                                      <p:cBhvr>
                                        <p:cTn id="23" dur="500"/>
                                        <p:tgtEl>
                                          <p:spTgt spid="11"/>
                                        </p:tgtEl>
                                      </p:cBhvr>
                                    </p:animEffect>
                                  </p:childTnLst>
                                </p:cTn>
                              </p:par>
                              <p:par>
                                <p:cTn id="24" presetID="21"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4)">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47A99E0-F119-06F3-AE12-1DF047A5E6AD}"/>
              </a:ext>
            </a:extLst>
          </p:cNvPr>
          <p:cNvGrpSpPr/>
          <p:nvPr/>
        </p:nvGrpSpPr>
        <p:grpSpPr>
          <a:xfrm>
            <a:off x="762000" y="3959532"/>
            <a:ext cx="15475974" cy="4940286"/>
            <a:chOff x="762000" y="3959532"/>
            <a:chExt cx="15475974" cy="4940286"/>
          </a:xfrm>
        </p:grpSpPr>
        <p:cxnSp>
          <p:nvCxnSpPr>
            <p:cNvPr id="4" name="Straight Connector 3">
              <a:extLst>
                <a:ext uri="{FF2B5EF4-FFF2-40B4-BE49-F238E27FC236}">
                  <a16:creationId xmlns:a16="http://schemas.microsoft.com/office/drawing/2014/main" id="{CB2CC37A-E7D0-40F6-A00D-D9939746D513}"/>
                </a:ext>
              </a:extLst>
            </p:cNvPr>
            <p:cNvCxnSpPr>
              <a:cxnSpLocks/>
            </p:cNvCxnSpPr>
            <p:nvPr/>
          </p:nvCxnSpPr>
          <p:spPr>
            <a:xfrm>
              <a:off x="762000" y="3959532"/>
              <a:ext cx="15468600" cy="0"/>
            </a:xfrm>
            <a:prstGeom prst="line">
              <a:avLst/>
            </a:prstGeom>
            <a:ln w="57150">
              <a:solidFill>
                <a:srgbClr val="EAAE1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BBEBDC-9C19-EAA9-811C-ECDD8E7B1D1E}"/>
                </a:ext>
              </a:extLst>
            </p:cNvPr>
            <p:cNvCxnSpPr>
              <a:cxnSpLocks/>
            </p:cNvCxnSpPr>
            <p:nvPr/>
          </p:nvCxnSpPr>
          <p:spPr>
            <a:xfrm>
              <a:off x="16237974" y="3959532"/>
              <a:ext cx="0" cy="4940286"/>
            </a:xfrm>
            <a:prstGeom prst="line">
              <a:avLst/>
            </a:prstGeom>
            <a:ln w="57150">
              <a:solidFill>
                <a:srgbClr val="EAAE1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46D678-CA99-FAFA-8B45-9316E0123011}"/>
                </a:ext>
              </a:extLst>
            </p:cNvPr>
            <p:cNvCxnSpPr>
              <a:cxnSpLocks/>
              <a:endCxn id="16" idx="3"/>
            </p:cNvCxnSpPr>
            <p:nvPr/>
          </p:nvCxnSpPr>
          <p:spPr>
            <a:xfrm flipH="1">
              <a:off x="14850559" y="8899818"/>
              <a:ext cx="1387415"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14400" y="-571500"/>
            <a:ext cx="2714331" cy="2057956"/>
          </a:xfrm>
          <a:prstGeom prst="rect">
            <a:avLst/>
          </a:prstGeom>
        </p:spPr>
      </p:pic>
      <p:sp>
        <p:nvSpPr>
          <p:cNvPr id="2" name="TextBox 1">
            <a:extLst>
              <a:ext uri="{FF2B5EF4-FFF2-40B4-BE49-F238E27FC236}">
                <a16:creationId xmlns:a16="http://schemas.microsoft.com/office/drawing/2014/main" id="{1EC72254-DAB6-E194-B4CA-00E0D8ECB481}"/>
              </a:ext>
            </a:extLst>
          </p:cNvPr>
          <p:cNvSpPr txBox="1"/>
          <p:nvPr/>
        </p:nvSpPr>
        <p:spPr>
          <a:xfrm>
            <a:off x="7114461" y="1357288"/>
            <a:ext cx="5791608" cy="1824923"/>
          </a:xfrm>
          <a:prstGeom prst="rect">
            <a:avLst/>
          </a:prstGeom>
          <a:noFill/>
        </p:spPr>
        <p:txBody>
          <a:bodyPr wrap="square">
            <a:spAutoFit/>
          </a:bodyPr>
          <a:lstStyle/>
          <a:p>
            <a:pPr algn="ctr" defTabSz="914445">
              <a:lnSpc>
                <a:spcPct val="150000"/>
              </a:lnSpc>
              <a:defRPr/>
            </a:pPr>
            <a:r>
              <a:rPr lang="en-US" sz="4000">
                <a:solidFill>
                  <a:prstClr val="black"/>
                </a:solidFill>
                <a:latin typeface="Arial" panose="020B0604020202020204" pitchFamily="34" charset="0"/>
                <a:cs typeface="Arial" panose="020B0604020202020204" pitchFamily="34" charset="0"/>
              </a:rPr>
              <a:t>Nguyễn Hoàng mở rộng đất đai về phía Nam.</a:t>
            </a:r>
          </a:p>
        </p:txBody>
      </p:sp>
      <p:sp>
        <p:nvSpPr>
          <p:cNvPr id="3" name="TextBox 2">
            <a:extLst>
              <a:ext uri="{FF2B5EF4-FFF2-40B4-BE49-F238E27FC236}">
                <a16:creationId xmlns:a16="http://schemas.microsoft.com/office/drawing/2014/main" id="{815842EF-B396-EE02-473E-A8BAE35E4418}"/>
              </a:ext>
            </a:extLst>
          </p:cNvPr>
          <p:cNvSpPr txBox="1"/>
          <p:nvPr/>
        </p:nvSpPr>
        <p:spPr>
          <a:xfrm>
            <a:off x="1504178" y="1360952"/>
            <a:ext cx="4134622" cy="1839606"/>
          </a:xfrm>
          <a:prstGeom prst="rect">
            <a:avLst/>
          </a:prstGeom>
          <a:noFill/>
        </p:spPr>
        <p:txBody>
          <a:bodyPr wrap="square">
            <a:spAutoFit/>
          </a:bodyPr>
          <a:lstStyle/>
          <a:p>
            <a:pPr algn="ctr" defTabSz="914445">
              <a:lnSpc>
                <a:spcPct val="150000"/>
              </a:lnSpc>
              <a:defRP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Nguyễn Kim bị đầu độc chết.</a:t>
            </a:r>
            <a:endParaRPr lang="en-US" sz="4000">
              <a:solidFill>
                <a:prstClr val="black"/>
              </a:solidFill>
              <a:latin typeface="Calibri"/>
            </a:endParaRPr>
          </a:p>
        </p:txBody>
      </p:sp>
      <p:sp>
        <p:nvSpPr>
          <p:cNvPr id="5" name="Rectangle: Rounded Corners 4">
            <a:extLst>
              <a:ext uri="{FF2B5EF4-FFF2-40B4-BE49-F238E27FC236}">
                <a16:creationId xmlns:a16="http://schemas.microsoft.com/office/drawing/2014/main" id="{BC765E35-F799-0CBD-C37C-9C04DD715583}"/>
              </a:ext>
            </a:extLst>
          </p:cNvPr>
          <p:cNvSpPr/>
          <p:nvPr/>
        </p:nvSpPr>
        <p:spPr>
          <a:xfrm>
            <a:off x="2108449" y="3502332"/>
            <a:ext cx="2926080" cy="914400"/>
          </a:xfrm>
          <a:prstGeom prst="roundRect">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a:solidFill>
                  <a:prstClr val="white"/>
                </a:solidFill>
                <a:latin typeface="Arial" panose="020B0604020202020204" pitchFamily="34" charset="0"/>
                <a:cs typeface="Arial" panose="020B0604020202020204" pitchFamily="34" charset="0"/>
              </a:rPr>
              <a:t>Năm 1545</a:t>
            </a:r>
          </a:p>
        </p:txBody>
      </p:sp>
      <p:sp>
        <p:nvSpPr>
          <p:cNvPr id="12" name="Rectangle: Rounded Corners 11">
            <a:extLst>
              <a:ext uri="{FF2B5EF4-FFF2-40B4-BE49-F238E27FC236}">
                <a16:creationId xmlns:a16="http://schemas.microsoft.com/office/drawing/2014/main" id="{8ABCAEA5-A4A5-765F-4339-79B55E5A5DFE}"/>
              </a:ext>
            </a:extLst>
          </p:cNvPr>
          <p:cNvSpPr/>
          <p:nvPr/>
        </p:nvSpPr>
        <p:spPr>
          <a:xfrm>
            <a:off x="8474237" y="3502332"/>
            <a:ext cx="2926080" cy="914400"/>
          </a:xfrm>
          <a:prstGeom prst="roundRect">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a:solidFill>
                  <a:prstClr val="white"/>
                </a:solidFill>
                <a:latin typeface="Arial" panose="020B0604020202020204" pitchFamily="34" charset="0"/>
                <a:cs typeface="Arial" panose="020B0604020202020204" pitchFamily="34" charset="0"/>
              </a:rPr>
              <a:t>Năm 1558</a:t>
            </a:r>
          </a:p>
        </p:txBody>
      </p:sp>
      <p:sp>
        <p:nvSpPr>
          <p:cNvPr id="17" name="Rectangle: Rounded Corners 16">
            <a:extLst>
              <a:ext uri="{FF2B5EF4-FFF2-40B4-BE49-F238E27FC236}">
                <a16:creationId xmlns:a16="http://schemas.microsoft.com/office/drawing/2014/main" id="{2BF58C3A-9DA2-4522-CF73-6F4D29BCEBC6}"/>
              </a:ext>
            </a:extLst>
          </p:cNvPr>
          <p:cNvSpPr/>
          <p:nvPr/>
        </p:nvSpPr>
        <p:spPr>
          <a:xfrm>
            <a:off x="875503" y="4547480"/>
            <a:ext cx="5438389" cy="1939396"/>
          </a:xfrm>
          <a:prstGeom prst="roundRect">
            <a:avLst>
              <a:gd name="adj" fmla="val 10446"/>
            </a:avLst>
          </a:prstGeom>
          <a:solidFill>
            <a:schemeClr val="bg1"/>
          </a:solidFill>
          <a:ln w="38100">
            <a:solidFill>
              <a:srgbClr val="DBD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Vua Lê trao toàn bộ binh quyền cho Trịnh Kiểm.</a:t>
            </a:r>
          </a:p>
        </p:txBody>
      </p:sp>
      <p:sp>
        <p:nvSpPr>
          <p:cNvPr id="23" name="TextBox 22">
            <a:extLst>
              <a:ext uri="{FF2B5EF4-FFF2-40B4-BE49-F238E27FC236}">
                <a16:creationId xmlns:a16="http://schemas.microsoft.com/office/drawing/2014/main" id="{E38C7F1F-CA38-6BC6-A519-2397EFCC3441}"/>
              </a:ext>
            </a:extLst>
          </p:cNvPr>
          <p:cNvSpPr txBox="1"/>
          <p:nvPr/>
        </p:nvSpPr>
        <p:spPr>
          <a:xfrm>
            <a:off x="7824510" y="4718507"/>
            <a:ext cx="6883181" cy="2748253"/>
          </a:xfrm>
          <a:prstGeom prst="rect">
            <a:avLst/>
          </a:prstGeom>
          <a:noFill/>
        </p:spPr>
        <p:txBody>
          <a:bodyPr wrap="square">
            <a:spAutoFit/>
          </a:bodyPr>
          <a:lstStyle/>
          <a:p>
            <a:pPr algn="ctr" defTabSz="914445">
              <a:lnSpc>
                <a:spcPct val="150000"/>
              </a:lnSpc>
              <a:defRPr/>
            </a:pPr>
            <a:r>
              <a:rPr lang="en-US" sz="4000">
                <a:solidFill>
                  <a:prstClr val="black"/>
                </a:solidFill>
                <a:latin typeface="Arial" panose="020B0604020202020204" pitchFamily="34" charset="0"/>
                <a:cs typeface="Arial" panose="020B0604020202020204" pitchFamily="34" charset="0"/>
              </a:rPr>
              <a:t>Nguyễn Phúc Nguyên (con Nguyễn Hoàng) lên thay, tỏ thái độ đối lập với họ Trịnh.</a:t>
            </a:r>
          </a:p>
        </p:txBody>
      </p:sp>
      <p:sp>
        <p:nvSpPr>
          <p:cNvPr id="25" name="TextBox 24">
            <a:extLst>
              <a:ext uri="{FF2B5EF4-FFF2-40B4-BE49-F238E27FC236}">
                <a16:creationId xmlns:a16="http://schemas.microsoft.com/office/drawing/2014/main" id="{39B7EEFA-82D1-F96E-2BBB-79A3FFCCEA50}"/>
              </a:ext>
            </a:extLst>
          </p:cNvPr>
          <p:cNvSpPr txBox="1"/>
          <p:nvPr/>
        </p:nvSpPr>
        <p:spPr>
          <a:xfrm>
            <a:off x="5428041" y="7834069"/>
            <a:ext cx="6092392" cy="182492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ung đột Trịnh – Nguyễn bùng nổ.</a:t>
            </a:r>
            <a:endParaRPr lang="en-US" sz="400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9141D34-07D5-A946-5308-395D3E9A56DF}"/>
              </a:ext>
            </a:extLst>
          </p:cNvPr>
          <p:cNvSpPr/>
          <p:nvPr/>
        </p:nvSpPr>
        <p:spPr>
          <a:xfrm>
            <a:off x="14738063" y="5745973"/>
            <a:ext cx="2926080" cy="914400"/>
          </a:xfrm>
          <a:prstGeom prst="roundRect">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a:solidFill>
                  <a:prstClr val="white"/>
                </a:solidFill>
                <a:latin typeface="Arial" panose="020B0604020202020204" pitchFamily="34" charset="0"/>
                <a:cs typeface="Arial" panose="020B0604020202020204" pitchFamily="34" charset="0"/>
              </a:rPr>
              <a:t>Năm 1613</a:t>
            </a:r>
          </a:p>
        </p:txBody>
      </p:sp>
      <p:sp>
        <p:nvSpPr>
          <p:cNvPr id="16" name="Rectangle: Rounded Corners 15">
            <a:extLst>
              <a:ext uri="{FF2B5EF4-FFF2-40B4-BE49-F238E27FC236}">
                <a16:creationId xmlns:a16="http://schemas.microsoft.com/office/drawing/2014/main" id="{8F205E70-D56F-259D-9961-8F4D5183249C}"/>
              </a:ext>
            </a:extLst>
          </p:cNvPr>
          <p:cNvSpPr/>
          <p:nvPr/>
        </p:nvSpPr>
        <p:spPr>
          <a:xfrm>
            <a:off x="11924479" y="8442618"/>
            <a:ext cx="2926080" cy="914400"/>
          </a:xfrm>
          <a:prstGeom prst="roundRect">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a:solidFill>
                  <a:prstClr val="white"/>
                </a:solidFill>
                <a:latin typeface="Arial" panose="020B0604020202020204" pitchFamily="34" charset="0"/>
                <a:cs typeface="Arial" panose="020B0604020202020204" pitchFamily="34" charset="0"/>
              </a:rPr>
              <a:t>Năm 1627</a:t>
            </a:r>
          </a:p>
        </p:txBody>
      </p:sp>
      <p:grpSp>
        <p:nvGrpSpPr>
          <p:cNvPr id="43" name="Group 42">
            <a:extLst>
              <a:ext uri="{FF2B5EF4-FFF2-40B4-BE49-F238E27FC236}">
                <a16:creationId xmlns:a16="http://schemas.microsoft.com/office/drawing/2014/main" id="{1A734C75-325D-0500-F30D-E0B0A3D9F629}"/>
              </a:ext>
            </a:extLst>
          </p:cNvPr>
          <p:cNvGrpSpPr/>
          <p:nvPr/>
        </p:nvGrpSpPr>
        <p:grpSpPr>
          <a:xfrm>
            <a:off x="12895745" y="205088"/>
            <a:ext cx="5134269" cy="3297244"/>
            <a:chOff x="13287069" y="237152"/>
            <a:chExt cx="5134269" cy="3297244"/>
          </a:xfrm>
        </p:grpSpPr>
        <p:pic>
          <p:nvPicPr>
            <p:cNvPr id="27" name="Picture 26" descr="A map of the country&#10;&#10;Description automatically generated">
              <a:extLst>
                <a:ext uri="{FF2B5EF4-FFF2-40B4-BE49-F238E27FC236}">
                  <a16:creationId xmlns:a16="http://schemas.microsoft.com/office/drawing/2014/main" id="{8BDB52CE-3D27-9E70-41A9-A4F05496C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87069" y="237152"/>
              <a:ext cx="2410131" cy="3175347"/>
            </a:xfrm>
            <a:prstGeom prst="rect">
              <a:avLst/>
            </a:prstGeom>
          </p:spPr>
        </p:pic>
        <p:sp>
          <p:nvSpPr>
            <p:cNvPr id="42" name="TextBox 41">
              <a:extLst>
                <a:ext uri="{FF2B5EF4-FFF2-40B4-BE49-F238E27FC236}">
                  <a16:creationId xmlns:a16="http://schemas.microsoft.com/office/drawing/2014/main" id="{884D2F53-DFFA-B04B-E036-315FF3788C65}"/>
                </a:ext>
              </a:extLst>
            </p:cNvPr>
            <p:cNvSpPr txBox="1"/>
            <p:nvPr/>
          </p:nvSpPr>
          <p:spPr>
            <a:xfrm>
              <a:off x="15830538" y="1824825"/>
              <a:ext cx="2590800" cy="1709571"/>
            </a:xfrm>
            <a:prstGeom prst="rect">
              <a:avLst/>
            </a:prstGeom>
            <a:noFill/>
          </p:spPr>
          <p:txBody>
            <a:bodyPr wrap="square">
              <a:spAutoFit/>
            </a:bodyPr>
            <a:lstStyle/>
            <a:p>
              <a:pPr algn="just">
                <a:lnSpc>
                  <a:spcPct val="150000"/>
                </a:lnSpc>
              </a:pPr>
              <a:r>
                <a:rPr lang="vi-VN"/>
                <a:t>Lãnh thổ mở rộng thời Nguyễn Hoàng, gần tương đương với tỉnh Phú Yên ngày nay.</a:t>
              </a:r>
              <a:endParaRPr lang="en-US"/>
            </a:p>
          </p:txBody>
        </p:sp>
      </p:grpSp>
      <p:grpSp>
        <p:nvGrpSpPr>
          <p:cNvPr id="45" name="Group 44">
            <a:extLst>
              <a:ext uri="{FF2B5EF4-FFF2-40B4-BE49-F238E27FC236}">
                <a16:creationId xmlns:a16="http://schemas.microsoft.com/office/drawing/2014/main" id="{DD438B70-8DA4-5DEA-1C36-94EE99571401}"/>
              </a:ext>
            </a:extLst>
          </p:cNvPr>
          <p:cNvGrpSpPr/>
          <p:nvPr/>
        </p:nvGrpSpPr>
        <p:grpSpPr>
          <a:xfrm>
            <a:off x="1143001" y="6722490"/>
            <a:ext cx="4254668" cy="3364300"/>
            <a:chOff x="2343301" y="6958933"/>
            <a:chExt cx="4254668" cy="3364300"/>
          </a:xfrm>
        </p:grpSpPr>
        <p:pic>
          <p:nvPicPr>
            <p:cNvPr id="46" name="Picture 45" descr="A picture containing painting, drawing, art, mammal&#10;&#10;Description automatically generated">
              <a:extLst>
                <a:ext uri="{FF2B5EF4-FFF2-40B4-BE49-F238E27FC236}">
                  <a16:creationId xmlns:a16="http://schemas.microsoft.com/office/drawing/2014/main" id="{7B2DB7CF-FB1E-9DAE-8071-9C76F083F3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301" y="6958933"/>
              <a:ext cx="4254668" cy="2835337"/>
            </a:xfrm>
            <a:prstGeom prst="rect">
              <a:avLst/>
            </a:prstGeom>
          </p:spPr>
        </p:pic>
        <p:sp>
          <p:nvSpPr>
            <p:cNvPr id="47" name="TextBox 46">
              <a:extLst>
                <a:ext uri="{FF2B5EF4-FFF2-40B4-BE49-F238E27FC236}">
                  <a16:creationId xmlns:a16="http://schemas.microsoft.com/office/drawing/2014/main" id="{717A4097-9125-B344-781F-11FF0E3F5121}"/>
                </a:ext>
              </a:extLst>
            </p:cNvPr>
            <p:cNvSpPr txBox="1"/>
            <p:nvPr/>
          </p:nvSpPr>
          <p:spPr>
            <a:xfrm>
              <a:off x="2628740" y="9736534"/>
              <a:ext cx="3432158" cy="586699"/>
            </a:xfrm>
            <a:prstGeom prst="rect">
              <a:avLst/>
            </a:prstGeom>
            <a:noFill/>
          </p:spPr>
          <p:txBody>
            <a:bodyPr wrap="square">
              <a:spAutoFit/>
            </a:bodyPr>
            <a:lstStyle/>
            <a:p>
              <a:pPr algn="ctr">
                <a:lnSpc>
                  <a:spcPct val="150000"/>
                </a:lnSpc>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Quân đội Đàng Ngoài</a:t>
              </a:r>
              <a:endParaRPr lang="en-US" sz="2400"/>
            </a:p>
          </p:txBody>
        </p:sp>
      </p:grpSp>
    </p:spTree>
    <p:extLst>
      <p:ext uri="{BB962C8B-B14F-4D97-AF65-F5344CB8AC3E}">
        <p14:creationId xmlns:p14="http://schemas.microsoft.com/office/powerpoint/2010/main" val="108952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p:tgtEl>
                                          <p:spTgt spid="3"/>
                                        </p:tgtEl>
                                        <p:attrNameLst>
                                          <p:attrName>ppt_y</p:attrName>
                                        </p:attrNameLst>
                                      </p:cBhvr>
                                      <p:tavLst>
                                        <p:tav tm="0">
                                          <p:val>
                                            <p:strVal val="#ppt_y+#ppt_h*1.125000"/>
                                          </p:val>
                                        </p:tav>
                                        <p:tav tm="100000">
                                          <p:val>
                                            <p:strVal val="#ppt_y"/>
                                          </p:val>
                                        </p:tav>
                                      </p:tavLst>
                                    </p:anim>
                                    <p:animEffect transition="in" filter="wipe(up)">
                                      <p:cBhvr>
                                        <p:cTn id="17" dur="500"/>
                                        <p:tgtEl>
                                          <p:spTgt spid="3"/>
                                        </p:tgtEl>
                                      </p:cBhvr>
                                    </p:animEffect>
                                  </p:childTnLst>
                                </p:cTn>
                              </p:par>
                            </p:childTnLst>
                          </p:cTn>
                        </p:par>
                        <p:par>
                          <p:cTn id="18" fill="hold">
                            <p:stCondLst>
                              <p:cond delay="1000"/>
                            </p:stCondLst>
                            <p:childTnLst>
                              <p:par>
                                <p:cTn id="19" presetID="14" presetClass="entr" presetSubtype="5"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p:tgtEl>
                                          <p:spTgt spid="2"/>
                                        </p:tgtEl>
                                        <p:attrNameLst>
                                          <p:attrName>ppt_y</p:attrName>
                                        </p:attrNameLst>
                                      </p:cBhvr>
                                      <p:tavLst>
                                        <p:tav tm="0">
                                          <p:val>
                                            <p:strVal val="#ppt_y+#ppt_h*1.125000"/>
                                          </p:val>
                                        </p:tav>
                                        <p:tav tm="100000">
                                          <p:val>
                                            <p:strVal val="#ppt_y"/>
                                          </p:val>
                                        </p:tav>
                                      </p:tavLst>
                                    </p:anim>
                                    <p:animEffect transition="in" filter="wipe(up)">
                                      <p:cBhvr>
                                        <p:cTn id="31" dur="500"/>
                                        <p:tgtEl>
                                          <p:spTgt spid="2"/>
                                        </p:tgtEl>
                                      </p:cBhvr>
                                    </p:animEffect>
                                  </p:childTnLst>
                                </p:cTn>
                              </p:par>
                            </p:childTnLst>
                          </p:cTn>
                        </p:par>
                        <p:par>
                          <p:cTn id="32" fill="hold">
                            <p:stCondLst>
                              <p:cond delay="1000"/>
                            </p:stCondLst>
                            <p:childTnLst>
                              <p:par>
                                <p:cTn id="33" presetID="14" presetClass="entr" presetSubtype="10" fill="hold"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randombar(horizontal)">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p:tgtEl>
                                          <p:spTgt spid="23"/>
                                        </p:tgtEl>
                                        <p:attrNameLst>
                                          <p:attrName>ppt_y</p:attrName>
                                        </p:attrNameLst>
                                      </p:cBhvr>
                                      <p:tavLst>
                                        <p:tav tm="0">
                                          <p:val>
                                            <p:strVal val="#ppt_y+#ppt_h*1.125000"/>
                                          </p:val>
                                        </p:tav>
                                        <p:tav tm="100000">
                                          <p:val>
                                            <p:strVal val="#ppt_y"/>
                                          </p:val>
                                        </p:tav>
                                      </p:tavLst>
                                    </p:anim>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childTnLst>
                          </p:cTn>
                        </p:par>
                        <p:par>
                          <p:cTn id="55" fill="hold">
                            <p:stCondLst>
                              <p:cond delay="1000"/>
                            </p:stCondLst>
                            <p:childTnLst>
                              <p:par>
                                <p:cTn id="56" presetID="6" presetClass="entr" presetSubtype="16"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circle(in)">
                                      <p:cBhvr>
                                        <p:cTn id="5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12" grpId="0" animBg="1"/>
      <p:bldP spid="17" grpId="0" animBg="1"/>
      <p:bldP spid="23" grpId="0"/>
      <p:bldP spid="25" grpId="0"/>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14349" y="478318"/>
            <a:ext cx="17259300" cy="9330363"/>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p:spPr>
          <p:txBody>
            <a:bodyPr/>
            <a:lstStyle/>
            <a:p>
              <a:endParaRPr lang="en-US"/>
            </a:p>
          </p:txBody>
        </p:sp>
      </p:grpSp>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59236" y="450374"/>
            <a:ext cx="2528764" cy="1757491"/>
          </a:xfrm>
          <a:prstGeom prst="rect">
            <a:avLst/>
          </a:prstGeom>
        </p:spPr>
      </p:pic>
      <p:sp>
        <p:nvSpPr>
          <p:cNvPr id="2" name="TextBox 4">
            <a:extLst>
              <a:ext uri="{FF2B5EF4-FFF2-40B4-BE49-F238E27FC236}">
                <a16:creationId xmlns:a16="http://schemas.microsoft.com/office/drawing/2014/main" id="{06630C9A-64F3-1CD9-CBBC-A7C0169465B5}"/>
              </a:ext>
            </a:extLst>
          </p:cNvPr>
          <p:cNvSpPr txBox="1"/>
          <p:nvPr/>
        </p:nvSpPr>
        <p:spPr>
          <a:xfrm>
            <a:off x="3165454" y="1128236"/>
            <a:ext cx="11957090" cy="738664"/>
          </a:xfrm>
          <a:prstGeom prst="rect">
            <a:avLst/>
          </a:prstGeom>
        </p:spPr>
        <p:txBody>
          <a:bodyPr lIns="0" tIns="0" rIns="0" bIns="0" rtlCol="0" anchor="t">
            <a:spAutoFit/>
          </a:bodyPr>
          <a:lstStyle/>
          <a:p>
            <a:pPr algn="ctr"/>
            <a:r>
              <a:rPr lang="en-US" sz="4800" b="1">
                <a:solidFill>
                  <a:srgbClr val="8B3E2C"/>
                </a:solidFill>
                <a:latin typeface="Arial" panose="020B0604020202020204" pitchFamily="34" charset="0"/>
                <a:cs typeface="Arial" panose="020B0604020202020204" pitchFamily="34" charset="0"/>
              </a:rPr>
              <a:t>Kết luận</a:t>
            </a:r>
            <a:endParaRPr lang="en-US" sz="4800" b="1" dirty="0">
              <a:solidFill>
                <a:srgbClr val="8B3E2C"/>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C47DC28-83F7-027D-71DB-BB2C64304D9A}"/>
              </a:ext>
            </a:extLst>
          </p:cNvPr>
          <p:cNvSpPr txBox="1"/>
          <p:nvPr/>
        </p:nvSpPr>
        <p:spPr>
          <a:xfrm>
            <a:off x="914400" y="2455978"/>
            <a:ext cx="8445519" cy="5806654"/>
          </a:xfrm>
          <a:prstGeom prst="rect">
            <a:avLst/>
          </a:prstGeom>
          <a:noFill/>
        </p:spPr>
        <p:txBody>
          <a:bodyPr wrap="square">
            <a:spAutoFit/>
          </a:bodyPr>
          <a:lstStyle/>
          <a:p>
            <a:pPr marL="571500" indent="-571500" algn="just">
              <a:lnSpc>
                <a:spcPct val="150000"/>
              </a:lnSpc>
              <a:buFontTx/>
              <a:buChar char="-"/>
            </a:pPr>
            <a:r>
              <a:rPr lang="vi-VN" sz="3600">
                <a:solidFill>
                  <a:srgbClr val="000000"/>
                </a:solidFill>
                <a:ea typeface="Calibri" panose="020F0502020204030204" pitchFamily="34" charset="0"/>
                <a:cs typeface="Arial" panose="020B0604020202020204" pitchFamily="34" charset="0"/>
              </a:rPr>
              <a:t>Các thế lực trong nước có điều kiện thuận lợi để nổi lên, trỗi dậy.</a:t>
            </a:r>
          </a:p>
          <a:p>
            <a:pPr marL="571500" indent="-571500" algn="just">
              <a:lnSpc>
                <a:spcPct val="150000"/>
              </a:lnSpc>
              <a:buFontTx/>
              <a:buChar char="-"/>
            </a:pPr>
            <a:r>
              <a:rPr lang="vi-VN" sz="3600">
                <a:solidFill>
                  <a:srgbClr val="000000"/>
                </a:solidFill>
                <a:ea typeface="Calibri" panose="020F0502020204030204" pitchFamily="34" charset="0"/>
                <a:cs typeface="Arial" panose="020B0604020202020204" pitchFamily="34" charset="0"/>
              </a:rPr>
              <a:t>Mâu thuẫn giữa các thế lực Trịnh – Nguyễn, sự ưu đãi quá lớn của triều đình nhà Lê đối với công thần và dòng dõi công thần đã tạo ra các thế lực phong kiến rất lớn trong nước.</a:t>
            </a:r>
          </a:p>
        </p:txBody>
      </p:sp>
      <p:grpSp>
        <p:nvGrpSpPr>
          <p:cNvPr id="17" name="Group 16">
            <a:extLst>
              <a:ext uri="{FF2B5EF4-FFF2-40B4-BE49-F238E27FC236}">
                <a16:creationId xmlns:a16="http://schemas.microsoft.com/office/drawing/2014/main" id="{7B4243DD-419A-2806-BE96-D4A649D150B9}"/>
              </a:ext>
            </a:extLst>
          </p:cNvPr>
          <p:cNvGrpSpPr/>
          <p:nvPr/>
        </p:nvGrpSpPr>
        <p:grpSpPr>
          <a:xfrm>
            <a:off x="9772649" y="1107625"/>
            <a:ext cx="8001000" cy="8470574"/>
            <a:chOff x="9956806" y="1128236"/>
            <a:chExt cx="8001000" cy="8470574"/>
          </a:xfrm>
        </p:grpSpPr>
        <p:pic>
          <p:nvPicPr>
            <p:cNvPr id="11" name="Picture 10" descr="A statue of a person with flowers&#10;&#10;Description automatically generated">
              <a:extLst>
                <a:ext uri="{FF2B5EF4-FFF2-40B4-BE49-F238E27FC236}">
                  <a16:creationId xmlns:a16="http://schemas.microsoft.com/office/drawing/2014/main" id="{47310F3E-15B5-26DD-9B99-FB4AAF9E1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000" y="1128236"/>
              <a:ext cx="5816613" cy="7820656"/>
            </a:xfrm>
            <a:prstGeom prst="rect">
              <a:avLst/>
            </a:prstGeom>
          </p:spPr>
        </p:pic>
        <p:sp>
          <p:nvSpPr>
            <p:cNvPr id="15" name="TextBox 14">
              <a:extLst>
                <a:ext uri="{FF2B5EF4-FFF2-40B4-BE49-F238E27FC236}">
                  <a16:creationId xmlns:a16="http://schemas.microsoft.com/office/drawing/2014/main" id="{B70C8141-6B11-EE4E-E142-A7D61ED71406}"/>
                </a:ext>
              </a:extLst>
            </p:cNvPr>
            <p:cNvSpPr txBox="1"/>
            <p:nvPr/>
          </p:nvSpPr>
          <p:spPr>
            <a:xfrm>
              <a:off x="9956806" y="9137145"/>
              <a:ext cx="8001000" cy="461665"/>
            </a:xfrm>
            <a:prstGeom prst="rect">
              <a:avLst/>
            </a:prstGeom>
            <a:noFill/>
          </p:spPr>
          <p:txBody>
            <a:bodyPr wrap="square">
              <a:spAutoFit/>
            </a:bodyPr>
            <a:lstStyle/>
            <a:p>
              <a:pPr algn="ctr"/>
              <a:r>
                <a:rPr lang="vi-VN" sz="2400">
                  <a:latin typeface="Arial" panose="020B0604020202020204" pitchFamily="34" charset="0"/>
                  <a:cs typeface="Arial" panose="020B0604020202020204" pitchFamily="34" charset="0"/>
                </a:rPr>
                <a:t>Tượng chúa Tiên Nguyễn Hoàng</a:t>
              </a:r>
              <a:r>
                <a:rPr lang="en-US" sz="2400">
                  <a:latin typeface="Arial" panose="020B0604020202020204" pitchFamily="34" charset="0"/>
                  <a:cs typeface="Arial" panose="020B0604020202020204" pitchFamily="34" charset="0"/>
                </a:rPr>
                <a:t> ở tỉnh Quảng Nam</a:t>
              </a:r>
            </a:p>
          </p:txBody>
        </p:sp>
      </p:grpSp>
    </p:spTree>
    <p:extLst>
      <p:ext uri="{BB962C8B-B14F-4D97-AF65-F5344CB8AC3E}">
        <p14:creationId xmlns:p14="http://schemas.microsoft.com/office/powerpoint/2010/main" val="2866613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1B11F-3373-BCD3-A32F-1DF72383979E}"/>
              </a:ext>
            </a:extLst>
          </p:cNvPr>
          <p:cNvPicPr>
            <a:picLocks noChangeAspect="1"/>
          </p:cNvPicPr>
          <p:nvPr/>
        </p:nvPicPr>
        <p:blipFill rotWithShape="1">
          <a:blip r:embed="rId2"/>
          <a:srcRect r="3614"/>
          <a:stretch/>
        </p:blipFill>
        <p:spPr>
          <a:xfrm>
            <a:off x="0" y="2924025"/>
            <a:ext cx="18288000" cy="5877075"/>
          </a:xfrm>
          <a:prstGeom prst="rect">
            <a:avLst/>
          </a:prstGeom>
        </p:spPr>
      </p:pic>
      <p:pic>
        <p:nvPicPr>
          <p:cNvPr id="16" name="Picture 16"/>
          <p:cNvPicPr>
            <a:picLocks noChangeAspect="1"/>
          </p:cNvPicPr>
          <p:nvPr/>
        </p:nvPicPr>
        <p:blipFill>
          <a:blip r:embed="rId3"/>
          <a:srcRect/>
          <a:stretch>
            <a:fillRect/>
          </a:stretch>
        </p:blipFill>
        <p:spPr>
          <a:xfrm rot="-671709">
            <a:off x="14598732" y="1599001"/>
            <a:ext cx="3962266" cy="2416982"/>
          </a:xfrm>
          <a:prstGeom prst="rect">
            <a:avLst/>
          </a:prstGeom>
        </p:spPr>
      </p:pic>
      <p:pic>
        <p:nvPicPr>
          <p:cNvPr id="18" name="Picture 18"/>
          <p:cNvPicPr>
            <a:picLocks noChangeAspect="1"/>
          </p:cNvPicPr>
          <p:nvPr/>
        </p:nvPicPr>
        <p:blipFill>
          <a:blip r:embed="rId4"/>
          <a:srcRect/>
          <a:stretch>
            <a:fillRect/>
          </a:stretch>
        </p:blipFill>
        <p:spPr>
          <a:xfrm rot="-472910">
            <a:off x="303562" y="6600898"/>
            <a:ext cx="1677792" cy="2522996"/>
          </a:xfrm>
          <a:prstGeom prst="rect">
            <a:avLst/>
          </a:prstGeom>
        </p:spPr>
      </p:pic>
      <p:sp>
        <p:nvSpPr>
          <p:cNvPr id="21" name="TextBox 4">
            <a:extLst>
              <a:ext uri="{FF2B5EF4-FFF2-40B4-BE49-F238E27FC236}">
                <a16:creationId xmlns:a16="http://schemas.microsoft.com/office/drawing/2014/main" id="{2D1A8A7C-E1E9-CBBA-A1F9-FA3525F1D833}"/>
              </a:ext>
            </a:extLst>
          </p:cNvPr>
          <p:cNvSpPr txBox="1"/>
          <p:nvPr/>
        </p:nvSpPr>
        <p:spPr>
          <a:xfrm>
            <a:off x="1307498" y="3671449"/>
            <a:ext cx="15673003" cy="4382225"/>
          </a:xfrm>
          <a:prstGeom prst="rect">
            <a:avLst/>
          </a:prstGeom>
        </p:spPr>
        <p:txBody>
          <a:bodyPr wrap="square" lIns="0" tIns="0" rIns="0" bIns="0" rtlCol="0" anchor="t">
            <a:spAutoFit/>
          </a:bodyPr>
          <a:lstStyle/>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PHẦN 3. </a:t>
            </a:r>
          </a:p>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HỆ QUẢ XUNG ĐỘT NAM – BẮC TRIỀU VÀ TRỊNH NGUYỄN</a:t>
            </a:r>
          </a:p>
        </p:txBody>
      </p:sp>
    </p:spTree>
    <p:extLst>
      <p:ext uri="{BB962C8B-B14F-4D97-AF65-F5344CB8AC3E}">
        <p14:creationId xmlns:p14="http://schemas.microsoft.com/office/powerpoint/2010/main" val="3679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t="24676" r="347" b="29980"/>
          <a:stretch>
            <a:fillRect/>
          </a:stretch>
        </p:blipFill>
        <p:spPr>
          <a:xfrm>
            <a:off x="-1524000" y="9169006"/>
            <a:ext cx="4472223" cy="1133622"/>
          </a:xfrm>
          <a:prstGeom prst="rect">
            <a:avLst/>
          </a:prstGeom>
        </p:spPr>
      </p:pic>
      <p:pic>
        <p:nvPicPr>
          <p:cNvPr id="15" name="Picture 15"/>
          <p:cNvPicPr>
            <a:picLocks noChangeAspect="1"/>
          </p:cNvPicPr>
          <p:nvPr/>
        </p:nvPicPr>
        <p:blipFill>
          <a:blip r:embed="rId4"/>
          <a:srcRect/>
          <a:stretch>
            <a:fillRect/>
          </a:stretch>
        </p:blipFill>
        <p:spPr>
          <a:xfrm rot="565265">
            <a:off x="-200780" y="8021232"/>
            <a:ext cx="2981230" cy="2295547"/>
          </a:xfrm>
          <a:prstGeom prst="rect">
            <a:avLst/>
          </a:prstGeom>
        </p:spPr>
      </p:pic>
      <p:grpSp>
        <p:nvGrpSpPr>
          <p:cNvPr id="2" name="Group 1">
            <a:extLst>
              <a:ext uri="{FF2B5EF4-FFF2-40B4-BE49-F238E27FC236}">
                <a16:creationId xmlns:a16="http://schemas.microsoft.com/office/drawing/2014/main" id="{FF619AE3-8A61-ABA9-FA5F-2FBE89D7E31B}"/>
              </a:ext>
            </a:extLst>
          </p:cNvPr>
          <p:cNvGrpSpPr/>
          <p:nvPr/>
        </p:nvGrpSpPr>
        <p:grpSpPr>
          <a:xfrm>
            <a:off x="9906000" y="1953628"/>
            <a:ext cx="7625565" cy="7624005"/>
            <a:chOff x="3386531" y="-1939917"/>
            <a:chExt cx="7625565" cy="7624005"/>
          </a:xfrm>
        </p:grpSpPr>
        <p:sp>
          <p:nvSpPr>
            <p:cNvPr id="4" name="Rectangle 3">
              <a:extLst>
                <a:ext uri="{FF2B5EF4-FFF2-40B4-BE49-F238E27FC236}">
                  <a16:creationId xmlns:a16="http://schemas.microsoft.com/office/drawing/2014/main" id="{8955D758-B971-1EAD-AF72-B18BD9525F4C}"/>
                </a:ext>
              </a:extLst>
            </p:cNvPr>
            <p:cNvSpPr/>
            <p:nvPr/>
          </p:nvSpPr>
          <p:spPr>
            <a:xfrm>
              <a:off x="3581399" y="-1668981"/>
              <a:ext cx="7430697" cy="7353069"/>
            </a:xfrm>
            <a:prstGeom prst="rect">
              <a:avLst/>
            </a:prstGeom>
            <a:solidFill>
              <a:srgbClr val="F4EB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a:solidFill>
                    <a:schemeClr val="tx1"/>
                  </a:solidFill>
                  <a:latin typeface="Arial" panose="020B0604020202020204" pitchFamily="34" charset="0"/>
                  <a:cs typeface="Arial" panose="020B0604020202020204" pitchFamily="34" charset="0"/>
                </a:rPr>
                <a:t>	</a:t>
              </a:r>
              <a:r>
                <a:rPr lang="en-US" sz="3200" i="1">
                  <a:solidFill>
                    <a:schemeClr val="tx1"/>
                  </a:solidFill>
                  <a:latin typeface="Arial" panose="020B0604020202020204" pitchFamily="34" charset="0"/>
                  <a:cs typeface="Arial" panose="020B0604020202020204" pitchFamily="34" charset="0"/>
                </a:rPr>
                <a:t>“Quan quân hết sức đánh không hạ được thành, quân hai bên tổn thất rất nhiều…, lấy Đại Linh giang (sông Gianh) làm phân giới. Tự đấy Nam Bắc không đánh nhau nữa”.</a:t>
              </a:r>
              <a:endParaRPr lang="en-US" sz="3200">
                <a:solidFill>
                  <a:schemeClr val="tx1"/>
                </a:solidFill>
                <a:latin typeface="Arial" panose="020B0604020202020204" pitchFamily="34" charset="0"/>
                <a:cs typeface="Arial" panose="020B0604020202020204" pitchFamily="34" charset="0"/>
              </a:endParaRPr>
            </a:p>
            <a:p>
              <a:pPr algn="r">
                <a:lnSpc>
                  <a:spcPct val="150000"/>
                </a:lnSpc>
              </a:pPr>
              <a:r>
                <a:rPr lang="en-US" sz="3200">
                  <a:solidFill>
                    <a:schemeClr val="tx1"/>
                  </a:solidFill>
                  <a:latin typeface="Arial" panose="020B0604020202020204" pitchFamily="34" charset="0"/>
                  <a:cs typeface="Arial" panose="020B0604020202020204" pitchFamily="34" charset="0"/>
                </a:rPr>
                <a:t>(</a:t>
              </a:r>
              <a:r>
                <a:rPr lang="en-US" sz="3200" i="1">
                  <a:solidFill>
                    <a:schemeClr val="tx1"/>
                  </a:solidFill>
                  <a:latin typeface="Arial" panose="020B0604020202020204" pitchFamily="34" charset="0"/>
                  <a:cs typeface="Arial" panose="020B0604020202020204" pitchFamily="34" charset="0"/>
                </a:rPr>
                <a:t>Lê Quý Đôn toàn tập, </a:t>
              </a:r>
              <a:r>
                <a:rPr lang="en-US" sz="3200">
                  <a:solidFill>
                    <a:schemeClr val="tx1"/>
                  </a:solidFill>
                  <a:latin typeface="Arial" panose="020B0604020202020204" pitchFamily="34" charset="0"/>
                  <a:cs typeface="Arial" panose="020B0604020202020204" pitchFamily="34" charset="0"/>
                </a:rPr>
                <a:t>tập 1 – </a:t>
              </a:r>
            </a:p>
            <a:p>
              <a:pPr algn="r">
                <a:lnSpc>
                  <a:spcPct val="150000"/>
                </a:lnSpc>
              </a:pPr>
              <a:r>
                <a:rPr lang="en-US" sz="3200" i="1">
                  <a:solidFill>
                    <a:schemeClr val="tx1"/>
                  </a:solidFill>
                  <a:latin typeface="Arial" panose="020B0604020202020204" pitchFamily="34" charset="0"/>
                  <a:cs typeface="Arial" panose="020B0604020202020204" pitchFamily="34" charset="0"/>
                </a:rPr>
                <a:t>Phủ biên tạp lục, </a:t>
              </a:r>
              <a:r>
                <a:rPr lang="en-US" sz="3200">
                  <a:solidFill>
                    <a:schemeClr val="tx1"/>
                  </a:solidFill>
                  <a:latin typeface="Arial" panose="020B0604020202020204" pitchFamily="34" charset="0"/>
                  <a:cs typeface="Arial" panose="020B0604020202020204" pitchFamily="34" charset="0"/>
                </a:rPr>
                <a:t>NXB Khoa học Xã hội, Hà Nội, 1977, trang 61)</a:t>
              </a:r>
            </a:p>
          </p:txBody>
        </p:sp>
        <p:sp>
          <p:nvSpPr>
            <p:cNvPr id="5" name="Oval 4">
              <a:extLst>
                <a:ext uri="{FF2B5EF4-FFF2-40B4-BE49-F238E27FC236}">
                  <a16:creationId xmlns:a16="http://schemas.microsoft.com/office/drawing/2014/main" id="{A2C7CBCB-9FC8-A006-F0EA-D281A35732AE}"/>
                </a:ext>
              </a:extLst>
            </p:cNvPr>
            <p:cNvSpPr/>
            <p:nvPr/>
          </p:nvSpPr>
          <p:spPr>
            <a:xfrm>
              <a:off x="3386531" y="-1939917"/>
              <a:ext cx="1122276" cy="784648"/>
            </a:xfrm>
            <a:prstGeom prst="ellipse">
              <a:avLst/>
            </a:prstGeom>
            <a:solidFill>
              <a:srgbClr val="DFB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4.2</a:t>
              </a:r>
            </a:p>
          </p:txBody>
        </p:sp>
      </p:grpSp>
      <p:sp>
        <p:nvSpPr>
          <p:cNvPr id="8" name="TextBox 11">
            <a:extLst>
              <a:ext uri="{FF2B5EF4-FFF2-40B4-BE49-F238E27FC236}">
                <a16:creationId xmlns:a16="http://schemas.microsoft.com/office/drawing/2014/main" id="{06DEC5C0-A90C-F736-7868-891DD8A29E17}"/>
              </a:ext>
            </a:extLst>
          </p:cNvPr>
          <p:cNvSpPr txBox="1"/>
          <p:nvPr/>
        </p:nvSpPr>
        <p:spPr>
          <a:xfrm>
            <a:off x="5265185" y="709367"/>
            <a:ext cx="7757629" cy="738664"/>
          </a:xfrm>
          <a:prstGeom prst="rect">
            <a:avLst/>
          </a:prstGeom>
        </p:spPr>
        <p:txBody>
          <a:bodyPr wrap="square" lIns="0" tIns="0" rIns="0" bIns="0" rtlCol="0" anchor="t">
            <a:spAutoFit/>
          </a:bodyPr>
          <a:lstStyle/>
          <a:p>
            <a:pPr algn="ctr">
              <a:spcBef>
                <a:spcPct val="0"/>
              </a:spcBef>
            </a:pPr>
            <a:r>
              <a:rPr lang="en-US" sz="4800" b="1">
                <a:solidFill>
                  <a:srgbClr val="473D2D"/>
                </a:solidFill>
                <a:latin typeface="Arial" panose="020B0604020202020204" pitchFamily="34" charset="0"/>
                <a:cs typeface="Arial" panose="020B0604020202020204" pitchFamily="34" charset="0"/>
              </a:rPr>
              <a:t>THẢO LUẬN NHÓM</a:t>
            </a:r>
            <a:endParaRPr lang="en-US" sz="4800" b="1" dirty="0">
              <a:solidFill>
                <a:srgbClr val="473D2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BF8E65-E0E3-19F4-133B-68A4D0817C44}"/>
              </a:ext>
            </a:extLst>
          </p:cNvPr>
          <p:cNvSpPr txBox="1"/>
          <p:nvPr/>
        </p:nvSpPr>
        <p:spPr>
          <a:xfrm>
            <a:off x="981824" y="3771900"/>
            <a:ext cx="8566721" cy="459491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a:t>
            </a:r>
            <a:r>
              <a:rPr lang="vi-VN" sz="4000" b="1" i="1">
                <a:solidFill>
                  <a:srgbClr val="FF0000"/>
                </a:solidFill>
                <a:latin typeface="Arial" panose="020B0604020202020204" pitchFamily="34" charset="0"/>
                <a:cs typeface="Arial" panose="020B0604020202020204" pitchFamily="34" charset="0"/>
              </a:rPr>
              <a:t>Tư liệu 4.2 SGK tr.27 và cho biết</a:t>
            </a:r>
            <a:r>
              <a:rPr lang="en-US" sz="4000" b="1" i="1">
                <a:solidFill>
                  <a:srgbClr val="FF0000"/>
                </a:solidFill>
                <a:latin typeface="Arial" panose="020B0604020202020204" pitchFamily="34" charset="0"/>
                <a:cs typeface="Arial" panose="020B0604020202020204" pitchFamily="34" charset="0"/>
              </a:rPr>
              <a:t>:</a:t>
            </a:r>
          </a:p>
          <a:p>
            <a:pPr marL="571500" lvl="0" indent="-571500" algn="just">
              <a:lnSpc>
                <a:spcPct val="150000"/>
              </a:lnSpc>
              <a:buFont typeface="Arial" panose="020B0604020202020204" pitchFamily="34" charset="0"/>
              <a:buChar char="•"/>
            </a:pPr>
            <a:r>
              <a:rPr lang="vi-VN" sz="4000">
                <a:solidFill>
                  <a:schemeClr val="tx1"/>
                </a:solidFill>
                <a:latin typeface="Arial" panose="020B0604020202020204" pitchFamily="34" charset="0"/>
                <a:cs typeface="Arial" panose="020B0604020202020204" pitchFamily="34" charset="0"/>
              </a:rPr>
              <a:t>Văn bản này cho biết thông tin gì?</a:t>
            </a:r>
          </a:p>
          <a:p>
            <a:pPr marL="571500" lvl="0" indent="-571500" algn="just">
              <a:lnSpc>
                <a:spcPct val="150000"/>
              </a:lnSpc>
              <a:buFont typeface="Arial" panose="020B0604020202020204" pitchFamily="34" charset="0"/>
              <a:buChar char="•"/>
            </a:pPr>
            <a:r>
              <a:rPr lang="vi-VN" sz="4000">
                <a:solidFill>
                  <a:schemeClr val="tx1"/>
                </a:solidFill>
                <a:latin typeface="Arial" panose="020B0604020202020204" pitchFamily="34" charset="0"/>
                <a:cs typeface="Arial" panose="020B0604020202020204" pitchFamily="34" charset="0"/>
              </a:rPr>
              <a:t>Cuộc chiến năm 1672 diễn ra như thế nào? Kết quả ra sao?</a:t>
            </a:r>
          </a:p>
        </p:txBody>
      </p:sp>
      <p:sp>
        <p:nvSpPr>
          <p:cNvPr id="11" name="Arrow: Pentagon 10">
            <a:extLst>
              <a:ext uri="{FF2B5EF4-FFF2-40B4-BE49-F238E27FC236}">
                <a16:creationId xmlns:a16="http://schemas.microsoft.com/office/drawing/2014/main" id="{A468842F-21E7-0F93-104A-30B85718AFA4}"/>
              </a:ext>
            </a:extLst>
          </p:cNvPr>
          <p:cNvSpPr/>
          <p:nvPr/>
        </p:nvSpPr>
        <p:spPr>
          <a:xfrm>
            <a:off x="-10124" y="2266609"/>
            <a:ext cx="4429724" cy="1190794"/>
          </a:xfrm>
          <a:prstGeom prst="homePlate">
            <a:avLst/>
          </a:prstGeom>
          <a:solidFill>
            <a:srgbClr val="8745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Nhóm 1 + 2</a:t>
            </a:r>
          </a:p>
        </p:txBody>
      </p:sp>
    </p:spTree>
    <p:extLst>
      <p:ext uri="{BB962C8B-B14F-4D97-AF65-F5344CB8AC3E}">
        <p14:creationId xmlns:p14="http://schemas.microsoft.com/office/powerpoint/2010/main" val="955810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565265">
            <a:off x="-643762" y="7332431"/>
            <a:ext cx="3704171" cy="2852212"/>
          </a:xfrm>
          <a:prstGeom prst="rect">
            <a:avLst/>
          </a:prstGeom>
        </p:spPr>
      </p:pic>
      <p:pic>
        <p:nvPicPr>
          <p:cNvPr id="9" name="Picture 9"/>
          <p:cNvPicPr>
            <a:picLocks noChangeAspect="1"/>
          </p:cNvPicPr>
          <p:nvPr/>
        </p:nvPicPr>
        <p:blipFill>
          <a:blip r:embed="rId3"/>
          <a:srcRect/>
          <a:stretch>
            <a:fillRect/>
          </a:stretch>
        </p:blipFill>
        <p:spPr>
          <a:xfrm rot="-609219">
            <a:off x="16213999" y="-764455"/>
            <a:ext cx="2582193" cy="2825930"/>
          </a:xfrm>
          <a:prstGeom prst="rect">
            <a:avLst/>
          </a:prstGeom>
        </p:spPr>
      </p:pic>
      <p:sp>
        <p:nvSpPr>
          <p:cNvPr id="15" name="TextBox 13">
            <a:extLst>
              <a:ext uri="{FF2B5EF4-FFF2-40B4-BE49-F238E27FC236}">
                <a16:creationId xmlns:a16="http://schemas.microsoft.com/office/drawing/2014/main" id="{3AD329DA-74DF-6F8C-BDFA-D09909D30C59}"/>
              </a:ext>
            </a:extLst>
          </p:cNvPr>
          <p:cNvSpPr txBox="1"/>
          <p:nvPr/>
        </p:nvSpPr>
        <p:spPr>
          <a:xfrm>
            <a:off x="1329526" y="2637901"/>
            <a:ext cx="15628948" cy="5311839"/>
          </a:xfrm>
          <a:prstGeom prst="rect">
            <a:avLst/>
          </a:prstGeom>
        </p:spPr>
        <p:txBody>
          <a:bodyPr wrap="square" lIns="0" tIns="0" rIns="0" bIns="0" rtlCol="0" anchor="t">
            <a:spAutoFit/>
          </a:bodyPr>
          <a:lstStyle/>
          <a:p>
            <a:pPr algn="ctr">
              <a:lnSpc>
                <a:spcPct val="150000"/>
              </a:lnSpc>
            </a:pPr>
            <a:r>
              <a:rPr lang="en-US" sz="8000" b="1" dirty="0">
                <a:solidFill>
                  <a:schemeClr val="bg1"/>
                </a:solidFill>
                <a:latin typeface="Arial" panose="020B0604020202020204" pitchFamily="34" charset="0"/>
                <a:cs typeface="Arial" panose="020B0604020202020204" pitchFamily="34" charset="0"/>
              </a:rPr>
              <a:t>TIẾT 8,9: BÀI 4:</a:t>
            </a:r>
          </a:p>
          <a:p>
            <a:pPr algn="ctr">
              <a:lnSpc>
                <a:spcPct val="150000"/>
              </a:lnSpc>
            </a:pPr>
            <a:r>
              <a:rPr lang="en-US" sz="8000" b="1" dirty="0">
                <a:solidFill>
                  <a:schemeClr val="bg1"/>
                </a:solidFill>
                <a:latin typeface="Arial" panose="020B0604020202020204" pitchFamily="34" charset="0"/>
                <a:cs typeface="Arial" panose="020B0604020202020204" pitchFamily="34" charset="0"/>
              </a:rPr>
              <a:t>XUNG ĐỘT NAM – BẮC TRIỀU VÀ TRỊNH – NGUYỄN</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BCBA96-38D1-2F28-2552-9876BB1C9F5B}"/>
              </a:ext>
            </a:extLst>
          </p:cNvPr>
          <p:cNvGrpSpPr/>
          <p:nvPr/>
        </p:nvGrpSpPr>
        <p:grpSpPr>
          <a:xfrm flipH="1">
            <a:off x="16051888" y="8000056"/>
            <a:ext cx="4472223" cy="2295547"/>
            <a:chOff x="-1524000" y="8021232"/>
            <a:chExt cx="4472223" cy="2295547"/>
          </a:xfrm>
        </p:grpSpPr>
        <p:pic>
          <p:nvPicPr>
            <p:cNvPr id="6" name="Picture 6"/>
            <p:cNvPicPr>
              <a:picLocks noChangeAspect="1"/>
            </p:cNvPicPr>
            <p:nvPr/>
          </p:nvPicPr>
          <p:blipFill>
            <a:blip r:embed="rId3"/>
            <a:srcRect t="24676" r="347" b="29980"/>
            <a:stretch>
              <a:fillRect/>
            </a:stretch>
          </p:blipFill>
          <p:spPr>
            <a:xfrm>
              <a:off x="-1524000" y="9169006"/>
              <a:ext cx="4472223" cy="1133622"/>
            </a:xfrm>
            <a:prstGeom prst="rect">
              <a:avLst/>
            </a:prstGeom>
          </p:spPr>
        </p:pic>
        <p:pic>
          <p:nvPicPr>
            <p:cNvPr id="15" name="Picture 15"/>
            <p:cNvPicPr>
              <a:picLocks noChangeAspect="1"/>
            </p:cNvPicPr>
            <p:nvPr/>
          </p:nvPicPr>
          <p:blipFill>
            <a:blip r:embed="rId4"/>
            <a:srcRect/>
            <a:stretch>
              <a:fillRect/>
            </a:stretch>
          </p:blipFill>
          <p:spPr>
            <a:xfrm rot="565265">
              <a:off x="-200780" y="8021232"/>
              <a:ext cx="2981230" cy="2295547"/>
            </a:xfrm>
            <a:prstGeom prst="rect">
              <a:avLst/>
            </a:prstGeom>
          </p:spPr>
        </p:pic>
      </p:grpSp>
      <p:sp>
        <p:nvSpPr>
          <p:cNvPr id="8" name="TextBox 11">
            <a:extLst>
              <a:ext uri="{FF2B5EF4-FFF2-40B4-BE49-F238E27FC236}">
                <a16:creationId xmlns:a16="http://schemas.microsoft.com/office/drawing/2014/main" id="{06DEC5C0-A90C-F736-7868-891DD8A29E17}"/>
              </a:ext>
            </a:extLst>
          </p:cNvPr>
          <p:cNvSpPr txBox="1"/>
          <p:nvPr/>
        </p:nvSpPr>
        <p:spPr>
          <a:xfrm>
            <a:off x="5265185" y="709367"/>
            <a:ext cx="7757629" cy="738664"/>
          </a:xfrm>
          <a:prstGeom prst="rect">
            <a:avLst/>
          </a:prstGeom>
        </p:spPr>
        <p:txBody>
          <a:bodyPr wrap="square" lIns="0" tIns="0" rIns="0" bIns="0" rtlCol="0" anchor="t">
            <a:spAutoFit/>
          </a:bodyPr>
          <a:lstStyle/>
          <a:p>
            <a:pPr algn="ctr">
              <a:spcBef>
                <a:spcPct val="0"/>
              </a:spcBef>
            </a:pPr>
            <a:r>
              <a:rPr lang="en-US" sz="4800" b="1">
                <a:solidFill>
                  <a:srgbClr val="473D2D"/>
                </a:solidFill>
                <a:latin typeface="Arial" panose="020B0604020202020204" pitchFamily="34" charset="0"/>
                <a:cs typeface="Arial" panose="020B0604020202020204" pitchFamily="34" charset="0"/>
              </a:rPr>
              <a:t>THẢO LUẬN NHÓM</a:t>
            </a:r>
            <a:endParaRPr lang="en-US" sz="4800" b="1" dirty="0">
              <a:solidFill>
                <a:srgbClr val="473D2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BF8E65-E0E3-19F4-133B-68A4D0817C44}"/>
              </a:ext>
            </a:extLst>
          </p:cNvPr>
          <p:cNvSpPr txBox="1"/>
          <p:nvPr/>
        </p:nvSpPr>
        <p:spPr>
          <a:xfrm>
            <a:off x="685799" y="3136061"/>
            <a:ext cx="16916400" cy="644157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quan sát Hình 4.3 </a:t>
            </a:r>
            <a:r>
              <a:rPr lang="vi-VN" sz="4000" b="1" i="1">
                <a:solidFill>
                  <a:srgbClr val="FF0000"/>
                </a:solidFill>
                <a:latin typeface="Arial" panose="020B0604020202020204" pitchFamily="34" charset="0"/>
                <a:cs typeface="Arial" panose="020B0604020202020204" pitchFamily="34" charset="0"/>
              </a:rPr>
              <a:t>và </a:t>
            </a:r>
            <a:r>
              <a:rPr lang="en-US" sz="4000" b="1" i="1">
                <a:solidFill>
                  <a:srgbClr val="FF0000"/>
                </a:solidFill>
                <a:latin typeface="Arial" panose="020B0604020202020204" pitchFamily="34" charset="0"/>
                <a:cs typeface="Arial" panose="020B0604020202020204" pitchFamily="34" charset="0"/>
              </a:rPr>
              <a:t>trả lời câu hỏi:</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Hai bức hình thể hiện nội dung lịch sử gì? Sự tồn tại song song của 2 chính quyền được mô tả qua chi tiết nào?</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Sự khác nhau giữa cung và phủ chúa ra sao?</a:t>
            </a:r>
          </a:p>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Dưới góc nhìn của tác giả bức tranh, quyền lực thực sự của chính quyền Đàng Ngoài thuộc về “cung vua” hay “phủ chúa”? Chi tiết nào trong bức tranh thể hiện điều đó? Tại sao?</a:t>
            </a:r>
          </a:p>
        </p:txBody>
      </p:sp>
      <p:sp>
        <p:nvSpPr>
          <p:cNvPr id="11" name="Arrow: Pentagon 10">
            <a:extLst>
              <a:ext uri="{FF2B5EF4-FFF2-40B4-BE49-F238E27FC236}">
                <a16:creationId xmlns:a16="http://schemas.microsoft.com/office/drawing/2014/main" id="{A468842F-21E7-0F93-104A-30B85718AFA4}"/>
              </a:ext>
            </a:extLst>
          </p:cNvPr>
          <p:cNvSpPr/>
          <p:nvPr/>
        </p:nvSpPr>
        <p:spPr>
          <a:xfrm>
            <a:off x="0" y="1868193"/>
            <a:ext cx="4429724" cy="1190794"/>
          </a:xfrm>
          <a:prstGeom prst="homePlate">
            <a:avLst/>
          </a:prstGeom>
          <a:solidFill>
            <a:srgbClr val="8745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Nhóm 3 + 4</a:t>
            </a:r>
          </a:p>
        </p:txBody>
      </p:sp>
    </p:spTree>
    <p:extLst>
      <p:ext uri="{BB962C8B-B14F-4D97-AF65-F5344CB8AC3E}">
        <p14:creationId xmlns:p14="http://schemas.microsoft.com/office/powerpoint/2010/main" val="60017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BCBA96-38D1-2F28-2552-9876BB1C9F5B}"/>
              </a:ext>
            </a:extLst>
          </p:cNvPr>
          <p:cNvGrpSpPr/>
          <p:nvPr/>
        </p:nvGrpSpPr>
        <p:grpSpPr>
          <a:xfrm flipH="1">
            <a:off x="16051888" y="8000056"/>
            <a:ext cx="4472223" cy="2295547"/>
            <a:chOff x="-1524000" y="8021232"/>
            <a:chExt cx="4472223" cy="2295547"/>
          </a:xfrm>
        </p:grpSpPr>
        <p:pic>
          <p:nvPicPr>
            <p:cNvPr id="6" name="Picture 6"/>
            <p:cNvPicPr>
              <a:picLocks noChangeAspect="1"/>
            </p:cNvPicPr>
            <p:nvPr/>
          </p:nvPicPr>
          <p:blipFill>
            <a:blip r:embed="rId3"/>
            <a:srcRect t="24676" r="347" b="29980"/>
            <a:stretch>
              <a:fillRect/>
            </a:stretch>
          </p:blipFill>
          <p:spPr>
            <a:xfrm>
              <a:off x="-1524000" y="9169006"/>
              <a:ext cx="4472223" cy="1133622"/>
            </a:xfrm>
            <a:prstGeom prst="rect">
              <a:avLst/>
            </a:prstGeom>
          </p:spPr>
        </p:pic>
        <p:pic>
          <p:nvPicPr>
            <p:cNvPr id="15" name="Picture 15"/>
            <p:cNvPicPr>
              <a:picLocks noChangeAspect="1"/>
            </p:cNvPicPr>
            <p:nvPr/>
          </p:nvPicPr>
          <p:blipFill>
            <a:blip r:embed="rId4"/>
            <a:srcRect/>
            <a:stretch>
              <a:fillRect/>
            </a:stretch>
          </p:blipFill>
          <p:spPr>
            <a:xfrm rot="565265">
              <a:off x="-200780" y="8021232"/>
              <a:ext cx="2981230" cy="2295547"/>
            </a:xfrm>
            <a:prstGeom prst="rect">
              <a:avLst/>
            </a:prstGeom>
          </p:spPr>
        </p:pic>
      </p:grpSp>
      <p:sp>
        <p:nvSpPr>
          <p:cNvPr id="8" name="TextBox 11">
            <a:extLst>
              <a:ext uri="{FF2B5EF4-FFF2-40B4-BE49-F238E27FC236}">
                <a16:creationId xmlns:a16="http://schemas.microsoft.com/office/drawing/2014/main" id="{06DEC5C0-A90C-F736-7868-891DD8A29E17}"/>
              </a:ext>
            </a:extLst>
          </p:cNvPr>
          <p:cNvSpPr txBox="1"/>
          <p:nvPr/>
        </p:nvSpPr>
        <p:spPr>
          <a:xfrm>
            <a:off x="5265185" y="709367"/>
            <a:ext cx="7757629" cy="738664"/>
          </a:xfrm>
          <a:prstGeom prst="rect">
            <a:avLst/>
          </a:prstGeom>
        </p:spPr>
        <p:txBody>
          <a:bodyPr wrap="square" lIns="0" tIns="0" rIns="0" bIns="0" rtlCol="0" anchor="t">
            <a:spAutoFit/>
          </a:bodyPr>
          <a:lstStyle/>
          <a:p>
            <a:pPr algn="ctr">
              <a:spcBef>
                <a:spcPct val="0"/>
              </a:spcBef>
            </a:pPr>
            <a:r>
              <a:rPr lang="en-US" sz="4800" b="1">
                <a:solidFill>
                  <a:srgbClr val="473D2D"/>
                </a:solidFill>
                <a:latin typeface="Arial" panose="020B0604020202020204" pitchFamily="34" charset="0"/>
                <a:cs typeface="Arial" panose="020B0604020202020204" pitchFamily="34" charset="0"/>
              </a:rPr>
              <a:t>THẢO LUẬN NHÓM</a:t>
            </a:r>
            <a:endParaRPr lang="en-US" sz="4800" b="1" dirty="0">
              <a:solidFill>
                <a:srgbClr val="473D2D"/>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BF8E65-E0E3-19F4-133B-68A4D0817C44}"/>
              </a:ext>
            </a:extLst>
          </p:cNvPr>
          <p:cNvSpPr txBox="1"/>
          <p:nvPr/>
        </p:nvSpPr>
        <p:spPr>
          <a:xfrm>
            <a:off x="533400" y="3848100"/>
            <a:ext cx="9753601" cy="551824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mục Em có biết SGK tr.28 và trả lời câu hỏi:</a:t>
            </a:r>
          </a:p>
          <a:p>
            <a:pPr marL="571500" lvl="0" indent="-571500" algn="just">
              <a:lnSpc>
                <a:spcPct val="150000"/>
              </a:lnSpc>
              <a:buFont typeface="Arial" panose="020B0604020202020204" pitchFamily="34" charset="0"/>
              <a:buChar char="•"/>
            </a:pPr>
            <a:r>
              <a:rPr lang="vi-VN" sz="4000">
                <a:cs typeface="Arial" panose="020B0604020202020204" pitchFamily="34" charset="0"/>
              </a:rPr>
              <a:t>Vì sao Lũy Thầy được xây dựng?</a:t>
            </a:r>
          </a:p>
          <a:p>
            <a:pPr marL="571500" lvl="0" indent="-571500" algn="just">
              <a:lnSpc>
                <a:spcPct val="150000"/>
              </a:lnSpc>
              <a:buFont typeface="Arial" panose="020B0604020202020204" pitchFamily="34" charset="0"/>
              <a:buChar char="•"/>
            </a:pPr>
            <a:r>
              <a:rPr lang="vi-VN" sz="4000">
                <a:cs typeface="Arial" panose="020B0604020202020204" pitchFamily="34" charset="0"/>
              </a:rPr>
              <a:t>Việc di dời dân chúng đi nơi khác và mức độ vững chãi của phòng tuyến này phản ánh điều gì?</a:t>
            </a:r>
          </a:p>
        </p:txBody>
      </p:sp>
      <p:sp>
        <p:nvSpPr>
          <p:cNvPr id="11" name="Arrow: Pentagon 10">
            <a:extLst>
              <a:ext uri="{FF2B5EF4-FFF2-40B4-BE49-F238E27FC236}">
                <a16:creationId xmlns:a16="http://schemas.microsoft.com/office/drawing/2014/main" id="{A468842F-21E7-0F93-104A-30B85718AFA4}"/>
              </a:ext>
            </a:extLst>
          </p:cNvPr>
          <p:cNvSpPr/>
          <p:nvPr/>
        </p:nvSpPr>
        <p:spPr>
          <a:xfrm>
            <a:off x="0" y="2324100"/>
            <a:ext cx="4429724" cy="1190794"/>
          </a:xfrm>
          <a:prstGeom prst="homePlate">
            <a:avLst/>
          </a:prstGeom>
          <a:solidFill>
            <a:srgbClr val="8745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Nhóm 5 + 6</a:t>
            </a:r>
          </a:p>
        </p:txBody>
      </p:sp>
      <p:grpSp>
        <p:nvGrpSpPr>
          <p:cNvPr id="16" name="Group 15">
            <a:extLst>
              <a:ext uri="{FF2B5EF4-FFF2-40B4-BE49-F238E27FC236}">
                <a16:creationId xmlns:a16="http://schemas.microsoft.com/office/drawing/2014/main" id="{7DAB1FAF-FA19-1AA0-4908-B5D3D83C3F6F}"/>
              </a:ext>
            </a:extLst>
          </p:cNvPr>
          <p:cNvGrpSpPr/>
          <p:nvPr/>
        </p:nvGrpSpPr>
        <p:grpSpPr>
          <a:xfrm>
            <a:off x="10346875" y="1735289"/>
            <a:ext cx="7414617" cy="7812988"/>
            <a:chOff x="9958983" y="1902512"/>
            <a:chExt cx="7414617" cy="7812988"/>
          </a:xfrm>
        </p:grpSpPr>
        <p:sp>
          <p:nvSpPr>
            <p:cNvPr id="5" name="Rectangle 4">
              <a:extLst>
                <a:ext uri="{FF2B5EF4-FFF2-40B4-BE49-F238E27FC236}">
                  <a16:creationId xmlns:a16="http://schemas.microsoft.com/office/drawing/2014/main" id="{C058BDB4-095D-2B5A-5178-B0C1EB7C63A3}"/>
                </a:ext>
              </a:extLst>
            </p:cNvPr>
            <p:cNvSpPr/>
            <p:nvPr/>
          </p:nvSpPr>
          <p:spPr>
            <a:xfrm>
              <a:off x="10287001" y="2199096"/>
              <a:ext cx="7086599" cy="7516404"/>
            </a:xfrm>
            <a:prstGeom prst="rect">
              <a:avLst/>
            </a:prstGeom>
            <a:solidFill>
              <a:srgbClr val="FCF9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6EE784DB-FA00-304B-E91D-63C3FF7387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58983" y="1902512"/>
              <a:ext cx="1332045" cy="1308734"/>
            </a:xfrm>
            <a:prstGeom prst="rect">
              <a:avLst/>
            </a:prstGeom>
          </p:spPr>
        </p:pic>
        <p:sp>
          <p:nvSpPr>
            <p:cNvPr id="12" name="TextBox 11">
              <a:extLst>
                <a:ext uri="{FF2B5EF4-FFF2-40B4-BE49-F238E27FC236}">
                  <a16:creationId xmlns:a16="http://schemas.microsoft.com/office/drawing/2014/main" id="{51F93F89-DC7E-2E2F-B487-0EBCF09ADE97}"/>
                </a:ext>
              </a:extLst>
            </p:cNvPr>
            <p:cNvSpPr txBox="1"/>
            <p:nvPr/>
          </p:nvSpPr>
          <p:spPr>
            <a:xfrm>
              <a:off x="11575638" y="2343967"/>
              <a:ext cx="2894351" cy="646331"/>
            </a:xfrm>
            <a:prstGeom prst="rect">
              <a:avLst/>
            </a:prstGeom>
            <a:noFill/>
          </p:spPr>
          <p:txBody>
            <a:bodyPr wrap="square">
              <a:spAutoFit/>
            </a:bodyPr>
            <a:lstStyle/>
            <a:p>
              <a:r>
                <a:rPr lang="en-US" sz="3600" b="1">
                  <a:solidFill>
                    <a:srgbClr val="3771B8"/>
                  </a:solidFill>
                  <a:latin typeface="Arial" panose="020B0604020202020204" pitchFamily="34" charset="0"/>
                  <a:cs typeface="Arial" panose="020B0604020202020204" pitchFamily="34" charset="0"/>
                </a:rPr>
                <a:t>Em có biết?</a:t>
              </a:r>
              <a:endParaRPr lang="en-US" sz="3600">
                <a:solidFill>
                  <a:srgbClr val="3771B8"/>
                </a:solidFill>
              </a:endParaRPr>
            </a:p>
          </p:txBody>
        </p:sp>
        <p:sp>
          <p:nvSpPr>
            <p:cNvPr id="14" name="TextBox 13">
              <a:extLst>
                <a:ext uri="{FF2B5EF4-FFF2-40B4-BE49-F238E27FC236}">
                  <a16:creationId xmlns:a16="http://schemas.microsoft.com/office/drawing/2014/main" id="{8F20E805-D7D2-7922-1F65-E9B7D11B7516}"/>
                </a:ext>
              </a:extLst>
            </p:cNvPr>
            <p:cNvSpPr txBox="1"/>
            <p:nvPr/>
          </p:nvSpPr>
          <p:spPr>
            <a:xfrm>
              <a:off x="10534131" y="3122831"/>
              <a:ext cx="6610869" cy="6475812"/>
            </a:xfrm>
            <a:prstGeom prst="rect">
              <a:avLst/>
            </a:prstGeom>
            <a:noFill/>
          </p:spPr>
          <p:txBody>
            <a:bodyPr wrap="square">
              <a:spAutoFit/>
            </a:bodyPr>
            <a:lstStyle/>
            <a:p>
              <a:pPr algn="just">
                <a:lnSpc>
                  <a:spcPct val="150000"/>
                </a:lnSpc>
              </a:pPr>
              <a:r>
                <a:rPr lang="en-US" sz="2800">
                  <a:latin typeface="Arial" panose="020B0604020202020204" pitchFamily="34" charset="0"/>
                  <a:cs typeface="Arial" panose="020B0604020202020204" pitchFamily="34" charset="0"/>
                </a:rPr>
                <a:t>	</a:t>
              </a:r>
              <a:r>
                <a:rPr lang="en-US" sz="2800" i="1">
                  <a:latin typeface="Arial" panose="020B0604020202020204" pitchFamily="34" charset="0"/>
                  <a:cs typeface="Arial" panose="020B0604020202020204" pitchFamily="34" charset="0"/>
                </a:rPr>
                <a:t>Để chống họ Trịnh, chúa Nguyễn Phúc Nguyên đã lệnh cho Đào Duy Từ thi công hệ thống phòng thủ, gọi là Lũy Thầy (Đồng Hới, Quảng Bình). Dân cư hai bên bờ sông Gianh phải chuyển đi nơi khác, Lũy Thầy ở phía Nam như một bức tường thành ngăn đôi đất nước.</a:t>
              </a:r>
            </a:p>
            <a:p>
              <a:pPr algn="ctr">
                <a:lnSpc>
                  <a:spcPct val="150000"/>
                </a:lnSpc>
              </a:pPr>
              <a:r>
                <a:rPr lang="en-US" sz="2800" i="1">
                  <a:latin typeface="Arial" panose="020B0604020202020204" pitchFamily="34" charset="0"/>
                  <a:cs typeface="Arial" panose="020B0604020202020204" pitchFamily="34" charset="0"/>
                </a:rPr>
                <a:t>“Khôn ngoan qua được Thanh Hà,</a:t>
              </a:r>
            </a:p>
            <a:p>
              <a:pPr algn="ctr">
                <a:lnSpc>
                  <a:spcPct val="150000"/>
                </a:lnSpc>
              </a:pPr>
              <a:r>
                <a:rPr lang="en-US" sz="2800" i="1">
                  <a:latin typeface="Arial" panose="020B0604020202020204" pitchFamily="34" charset="0"/>
                  <a:cs typeface="Arial" panose="020B0604020202020204" pitchFamily="34" charset="0"/>
                </a:rPr>
                <a:t>Dẫu rằng có cánh khó qua Lũy Thầy”</a:t>
              </a:r>
            </a:p>
            <a:p>
              <a:pPr algn="r">
                <a:lnSpc>
                  <a:spcPct val="150000"/>
                </a:lnSpc>
              </a:pPr>
              <a:r>
                <a:rPr lang="en-US" sz="2800" i="1">
                  <a:latin typeface="Arial" panose="020B0604020202020204" pitchFamily="34" charset="0"/>
                  <a:cs typeface="Arial" panose="020B0604020202020204" pitchFamily="34" charset="0"/>
                </a:rPr>
                <a:t>(Ca dao)</a:t>
              </a:r>
              <a:endParaRPr lang="vi-VN" sz="28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3764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strVal val="#ppt_w*0.7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grpSp>
        <p:nvGrpSpPr>
          <p:cNvPr id="2" name="Group 1">
            <a:extLst>
              <a:ext uri="{FF2B5EF4-FFF2-40B4-BE49-F238E27FC236}">
                <a16:creationId xmlns:a16="http://schemas.microsoft.com/office/drawing/2014/main" id="{4EB9AC98-F283-9B35-60A2-F1035F3566E7}"/>
              </a:ext>
            </a:extLst>
          </p:cNvPr>
          <p:cNvGrpSpPr/>
          <p:nvPr/>
        </p:nvGrpSpPr>
        <p:grpSpPr>
          <a:xfrm>
            <a:off x="638174" y="419100"/>
            <a:ext cx="17011651" cy="2455382"/>
            <a:chOff x="514349" y="478319"/>
            <a:chExt cx="17011651" cy="2455382"/>
          </a:xfrm>
        </p:grpSpPr>
        <p:grpSp>
          <p:nvGrpSpPr>
            <p:cNvPr id="4" name="Group 4"/>
            <p:cNvGrpSpPr/>
            <p:nvPr/>
          </p:nvGrpSpPr>
          <p:grpSpPr>
            <a:xfrm>
              <a:off x="514349" y="478319"/>
              <a:ext cx="17011651" cy="2455382"/>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p:spPr>
            <p:txBody>
              <a:bodyPr/>
              <a:lstStyle/>
              <a:p>
                <a:endParaRPr lang="en-US"/>
              </a:p>
            </p:txBody>
          </p:sp>
        </p:grpSp>
        <p:sp>
          <p:nvSpPr>
            <p:cNvPr id="10" name="TextBox 9">
              <a:extLst>
                <a:ext uri="{FF2B5EF4-FFF2-40B4-BE49-F238E27FC236}">
                  <a16:creationId xmlns:a16="http://schemas.microsoft.com/office/drawing/2014/main" id="{0C5ABD52-543B-8205-BBEE-419A2E9FBBAF}"/>
                </a:ext>
              </a:extLst>
            </p:cNvPr>
            <p:cNvSpPr txBox="1"/>
            <p:nvPr/>
          </p:nvSpPr>
          <p:spPr>
            <a:xfrm>
              <a:off x="873575" y="793548"/>
              <a:ext cx="16540850" cy="182492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trong mục 3 và trả lời câu hỏi: </a:t>
              </a:r>
              <a:r>
                <a:rPr lang="en-US" sz="4000">
                  <a:latin typeface="Arial" panose="020B0604020202020204" pitchFamily="34" charset="0"/>
                  <a:cs typeface="Arial" panose="020B0604020202020204" pitchFamily="34" charset="0"/>
                </a:rPr>
                <a:t>Em hãy cho biết xung đột Nam – Bắc triều, Trịnh – Nguyễn đã gây nên hệ quả gì?</a:t>
              </a:r>
              <a:endParaRPr lang="vi-VN" sz="4000">
                <a:latin typeface="Arial" panose="020B0604020202020204" pitchFamily="34" charset="0"/>
                <a:cs typeface="Arial" panose="020B0604020202020204" pitchFamily="34" charset="0"/>
              </a:endParaRPr>
            </a:p>
          </p:txBody>
        </p:sp>
      </p:grpSp>
      <p:sp>
        <p:nvSpPr>
          <p:cNvPr id="3" name="Rectangle: Rounded Corners 2">
            <a:extLst>
              <a:ext uri="{FF2B5EF4-FFF2-40B4-BE49-F238E27FC236}">
                <a16:creationId xmlns:a16="http://schemas.microsoft.com/office/drawing/2014/main" id="{A1B963B7-0E4D-2B8F-5723-DA869BFDDC2D}"/>
              </a:ext>
            </a:extLst>
          </p:cNvPr>
          <p:cNvSpPr/>
          <p:nvPr/>
        </p:nvSpPr>
        <p:spPr>
          <a:xfrm>
            <a:off x="1219200" y="3189710"/>
            <a:ext cx="5029200" cy="6362961"/>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Đối với nhân dân, đặc biệt là nhân dân quanh vùng chiến sự, cuộc sống còn yên bình không?</a:t>
            </a:r>
            <a:endParaRPr lang="en-US" sz="40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8D886740-60D6-572F-A9B7-733E781A7683}"/>
              </a:ext>
            </a:extLst>
          </p:cNvPr>
          <p:cNvSpPr/>
          <p:nvPr/>
        </p:nvSpPr>
        <p:spPr>
          <a:xfrm>
            <a:off x="6705600" y="3189710"/>
            <a:ext cx="5029200" cy="6362961"/>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Đất nước bị chia cắt thành Nam </a:t>
            </a:r>
            <a:r>
              <a:rPr lang="en-US" sz="4000">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Bắc triều, Đàng Trong </a:t>
            </a:r>
            <a:r>
              <a:rPr lang="en-US" sz="4000">
                <a:solidFill>
                  <a:schemeClr val="tx1"/>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Đàng Ngoài trong một thời gian dài sẽ dẫn đến những hệ lụy gì?</a:t>
            </a:r>
          </a:p>
        </p:txBody>
      </p:sp>
      <p:sp>
        <p:nvSpPr>
          <p:cNvPr id="7" name="Rectangle: Rounded Corners 6">
            <a:extLst>
              <a:ext uri="{FF2B5EF4-FFF2-40B4-BE49-F238E27FC236}">
                <a16:creationId xmlns:a16="http://schemas.microsoft.com/office/drawing/2014/main" id="{C3AC0C9B-D468-3F65-DD6D-8BDC64D3ED40}"/>
              </a:ext>
            </a:extLst>
          </p:cNvPr>
          <p:cNvSpPr/>
          <p:nvPr/>
        </p:nvSpPr>
        <p:spPr>
          <a:xfrm>
            <a:off x="12192000" y="3189710"/>
            <a:ext cx="5029200" cy="6362961"/>
          </a:xfrm>
          <a:prstGeom prst="roundRect">
            <a:avLst>
              <a:gd name="adj" fmla="val 7559"/>
            </a:avLst>
          </a:prstGeom>
          <a:solidFill>
            <a:schemeClr val="bg1"/>
          </a:solidFill>
          <a:ln w="38100">
            <a:solidFill>
              <a:srgbClr val="C8272D"/>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Sự hình thành một phủ chúa bên cạnh triều đình vua Lê và một chính quyền chúa Nguyễn độc lập ở Đàng Trong phản ánh điều gì?</a:t>
            </a:r>
          </a:p>
        </p:txBody>
      </p:sp>
    </p:spTree>
    <p:extLst>
      <p:ext uri="{BB962C8B-B14F-4D97-AF65-F5344CB8AC3E}">
        <p14:creationId xmlns:p14="http://schemas.microsoft.com/office/powerpoint/2010/main" val="2316078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4EA"/>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sp>
        <p:nvSpPr>
          <p:cNvPr id="14" name="Rectangle: Rounded Corners 13">
            <a:extLst>
              <a:ext uri="{FF2B5EF4-FFF2-40B4-BE49-F238E27FC236}">
                <a16:creationId xmlns:a16="http://schemas.microsoft.com/office/drawing/2014/main" id="{A331E656-3B40-0E65-DED9-EFAAA55E0FC2}"/>
              </a:ext>
            </a:extLst>
          </p:cNvPr>
          <p:cNvSpPr/>
          <p:nvPr/>
        </p:nvSpPr>
        <p:spPr>
          <a:xfrm>
            <a:off x="6811762" y="1257300"/>
            <a:ext cx="4648200" cy="1323581"/>
          </a:xfrm>
          <a:prstGeom prst="roundRect">
            <a:avLst/>
          </a:prstGeom>
          <a:solidFill>
            <a:schemeClr val="bg1"/>
          </a:solidFill>
          <a:ln w="38100">
            <a:solidFill>
              <a:srgbClr val="C827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Hệ quả</a:t>
            </a:r>
          </a:p>
        </p:txBody>
      </p:sp>
      <p:sp>
        <p:nvSpPr>
          <p:cNvPr id="15" name="Rectangle: Rounded Corners 14">
            <a:extLst>
              <a:ext uri="{FF2B5EF4-FFF2-40B4-BE49-F238E27FC236}">
                <a16:creationId xmlns:a16="http://schemas.microsoft.com/office/drawing/2014/main" id="{8B581862-ED98-0FE9-91D5-E7AE27613255}"/>
              </a:ext>
            </a:extLst>
          </p:cNvPr>
          <p:cNvSpPr/>
          <p:nvPr/>
        </p:nvSpPr>
        <p:spPr>
          <a:xfrm>
            <a:off x="457200" y="4333504"/>
            <a:ext cx="2520839" cy="4010396"/>
          </a:xfrm>
          <a:prstGeom prst="roundRect">
            <a:avLst>
              <a:gd name="adj" fmla="val 8151"/>
            </a:avLst>
          </a:prstGeom>
          <a:solidFill>
            <a:schemeClr val="bg1"/>
          </a:solidFill>
          <a:ln w="38100">
            <a:solidFill>
              <a:srgbClr val="C827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Nhân dân khốn khổ.</a:t>
            </a:r>
            <a:endParaRPr lang="vi-VN" sz="400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D4130041-0A89-F828-C2BF-94943DCF5FCC}"/>
              </a:ext>
            </a:extLst>
          </p:cNvPr>
          <p:cNvSpPr/>
          <p:nvPr/>
        </p:nvSpPr>
        <p:spPr>
          <a:xfrm>
            <a:off x="3365497" y="4333504"/>
            <a:ext cx="4641743" cy="4010396"/>
          </a:xfrm>
          <a:prstGeom prst="roundRect">
            <a:avLst>
              <a:gd name="adj" fmla="val 5082"/>
            </a:avLst>
          </a:prstGeom>
          <a:solidFill>
            <a:schemeClr val="bg1"/>
          </a:solidFill>
          <a:ln w="38100">
            <a:solidFill>
              <a:srgbClr val="C827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Đất nước chia cắt. Sông Gianh trở thành ranh giới chia cắt đất nước</a:t>
            </a:r>
            <a:r>
              <a:rPr lang="en-US" sz="4000">
                <a:solidFill>
                  <a:schemeClr val="tx1"/>
                </a:solidFill>
                <a:cs typeface="Arial" panose="020B0604020202020204" pitchFamily="34" charset="0"/>
              </a:rPr>
              <a:t>.</a:t>
            </a:r>
            <a:endParaRPr lang="vi-VN" sz="4000">
              <a:solidFill>
                <a:schemeClr val="tx1"/>
              </a:solidFill>
              <a:cs typeface="Arial" panose="020B0604020202020204" pitchFamily="34" charset="0"/>
            </a:endParaRPr>
          </a:p>
        </p:txBody>
      </p:sp>
      <p:sp>
        <p:nvSpPr>
          <p:cNvPr id="19" name="Rectangle: Rounded Corners 18">
            <a:extLst>
              <a:ext uri="{FF2B5EF4-FFF2-40B4-BE49-F238E27FC236}">
                <a16:creationId xmlns:a16="http://schemas.microsoft.com/office/drawing/2014/main" id="{3CC9CC7F-2B6E-98D2-7CD6-01677C8DF745}"/>
              </a:ext>
            </a:extLst>
          </p:cNvPr>
          <p:cNvSpPr/>
          <p:nvPr/>
        </p:nvSpPr>
        <p:spPr>
          <a:xfrm>
            <a:off x="8394697" y="4333504"/>
            <a:ext cx="4641742" cy="4010396"/>
          </a:xfrm>
          <a:prstGeom prst="roundRect">
            <a:avLst>
              <a:gd name="adj" fmla="val 4205"/>
            </a:avLst>
          </a:prstGeom>
          <a:solidFill>
            <a:schemeClr val="bg1"/>
          </a:solidFill>
          <a:ln w="38100">
            <a:solidFill>
              <a:srgbClr val="C827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Hai chính quyền đều dùng niên hiệu vua Lê, thừa nhận quốc hiệu Đại Việt.</a:t>
            </a:r>
            <a:endParaRPr lang="vi-VN" sz="4000">
              <a:solidFill>
                <a:schemeClr val="tx1"/>
              </a:solidFill>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BEFB266B-F7C5-CAEE-27B3-CFF5A2239462}"/>
              </a:ext>
            </a:extLst>
          </p:cNvPr>
          <p:cNvSpPr/>
          <p:nvPr/>
        </p:nvSpPr>
        <p:spPr>
          <a:xfrm>
            <a:off x="13423896" y="4333504"/>
            <a:ext cx="4343398" cy="4010396"/>
          </a:xfrm>
          <a:prstGeom prst="roundRect">
            <a:avLst>
              <a:gd name="adj" fmla="val 4205"/>
            </a:avLst>
          </a:prstGeom>
          <a:solidFill>
            <a:schemeClr val="bg1"/>
          </a:solidFill>
          <a:ln w="38100">
            <a:solidFill>
              <a:srgbClr val="C827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Đàng Trong mở rộng, nhân dân tích cực khai phá, phát triển kinh tế. </a:t>
            </a:r>
            <a:endParaRPr lang="vi-VN" sz="400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843F589C-9168-812A-3F7E-F0060551C065}"/>
              </a:ext>
            </a:extLst>
          </p:cNvPr>
          <p:cNvGrpSpPr/>
          <p:nvPr/>
        </p:nvGrpSpPr>
        <p:grpSpPr>
          <a:xfrm>
            <a:off x="1676400" y="2580884"/>
            <a:ext cx="13919196" cy="1724423"/>
            <a:chOff x="1676400" y="1693249"/>
            <a:chExt cx="13919196" cy="1202357"/>
          </a:xfrm>
        </p:grpSpPr>
        <p:grpSp>
          <p:nvGrpSpPr>
            <p:cNvPr id="5" name="Group 4">
              <a:extLst>
                <a:ext uri="{FF2B5EF4-FFF2-40B4-BE49-F238E27FC236}">
                  <a16:creationId xmlns:a16="http://schemas.microsoft.com/office/drawing/2014/main" id="{A8AF2492-FE9F-D6D7-9B14-9BDB8E1BC245}"/>
                </a:ext>
              </a:extLst>
            </p:cNvPr>
            <p:cNvGrpSpPr/>
            <p:nvPr/>
          </p:nvGrpSpPr>
          <p:grpSpPr>
            <a:xfrm>
              <a:off x="1676400" y="1693249"/>
              <a:ext cx="13919195" cy="595607"/>
              <a:chOff x="2614233" y="5836457"/>
              <a:chExt cx="13622789" cy="831043"/>
            </a:xfrm>
          </p:grpSpPr>
          <p:cxnSp>
            <p:nvCxnSpPr>
              <p:cNvPr id="10" name="Straight Connector 9">
                <a:extLst>
                  <a:ext uri="{FF2B5EF4-FFF2-40B4-BE49-F238E27FC236}">
                    <a16:creationId xmlns:a16="http://schemas.microsoft.com/office/drawing/2014/main" id="{077C1D19-B5E7-705B-EB59-566E585D925D}"/>
                  </a:ext>
                </a:extLst>
              </p:cNvPr>
              <p:cNvCxnSpPr>
                <a:cxnSpLocks/>
                <a:stCxn id="14" idx="2"/>
              </p:cNvCxnSpPr>
              <p:nvPr/>
            </p:nvCxnSpPr>
            <p:spPr>
              <a:xfrm flipH="1">
                <a:off x="9914846" y="5836457"/>
                <a:ext cx="2" cy="8007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DBFA8E-7D68-2B27-D244-633C3BA9B54C}"/>
                  </a:ext>
                </a:extLst>
              </p:cNvPr>
              <p:cNvCxnSpPr>
                <a:cxnSpLocks/>
              </p:cNvCxnSpPr>
              <p:nvPr/>
            </p:nvCxnSpPr>
            <p:spPr>
              <a:xfrm>
                <a:off x="2614233" y="6667500"/>
                <a:ext cx="1362278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73D5D44A-1721-4F0B-FD2F-83C9FBB12444}"/>
                </a:ext>
              </a:extLst>
            </p:cNvPr>
            <p:cNvCxnSpPr>
              <a:cxnSpLocks/>
            </p:cNvCxnSpPr>
            <p:nvPr/>
          </p:nvCxnSpPr>
          <p:spPr>
            <a:xfrm flipH="1">
              <a:off x="5686367" y="2298637"/>
              <a:ext cx="1" cy="5969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FE4F4A4-BE95-A764-5AEC-D8FA16C16901}"/>
                </a:ext>
              </a:extLst>
            </p:cNvPr>
            <p:cNvCxnSpPr>
              <a:cxnSpLocks/>
            </p:cNvCxnSpPr>
            <p:nvPr/>
          </p:nvCxnSpPr>
          <p:spPr>
            <a:xfrm flipH="1">
              <a:off x="10715567" y="2288847"/>
              <a:ext cx="1" cy="5969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2DD525-ECAB-F416-BD4E-BEC1DBEBA142}"/>
                </a:ext>
              </a:extLst>
            </p:cNvPr>
            <p:cNvCxnSpPr>
              <a:cxnSpLocks/>
            </p:cNvCxnSpPr>
            <p:nvPr/>
          </p:nvCxnSpPr>
          <p:spPr>
            <a:xfrm flipH="1">
              <a:off x="15595595" y="2298637"/>
              <a:ext cx="1" cy="5969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060E11-0C3A-529C-BFDD-A2C67993AEC5}"/>
                </a:ext>
              </a:extLst>
            </p:cNvPr>
            <p:cNvCxnSpPr>
              <a:cxnSpLocks/>
            </p:cNvCxnSpPr>
            <p:nvPr/>
          </p:nvCxnSpPr>
          <p:spPr>
            <a:xfrm flipH="1">
              <a:off x="1682935" y="2288847"/>
              <a:ext cx="1" cy="5969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9076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p:tgtEl>
                                          <p:spTgt spid="17"/>
                                        </p:tgtEl>
                                        <p:attrNameLst>
                                          <p:attrName>ppt_y</p:attrName>
                                        </p:attrNameLst>
                                      </p:cBhvr>
                                      <p:tavLst>
                                        <p:tav tm="0">
                                          <p:val>
                                            <p:strVal val="#ppt_y-#ppt_h*1.125000"/>
                                          </p:val>
                                        </p:tav>
                                        <p:tav tm="100000">
                                          <p:val>
                                            <p:strVal val="#ppt_y"/>
                                          </p:val>
                                        </p:tav>
                                      </p:tavLst>
                                    </p:anim>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p:tgtEl>
                                          <p:spTgt spid="2"/>
                                        </p:tgtEl>
                                        <p:attrNameLst>
                                          <p:attrName>ppt_y</p:attrName>
                                        </p:attrNameLst>
                                      </p:cBhvr>
                                      <p:tavLst>
                                        <p:tav tm="0">
                                          <p:val>
                                            <p:strVal val="#ppt_y-#ppt_h*1.125000"/>
                                          </p:val>
                                        </p:tav>
                                        <p:tav tm="100000">
                                          <p:val>
                                            <p:strVal val="#ppt_y"/>
                                          </p:val>
                                        </p:tav>
                                      </p:tavLst>
                                    </p:anim>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0E7A32-F414-EE8E-0BD5-882210B62D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5706" y="-2278"/>
            <a:ext cx="7766694" cy="10291555"/>
          </a:xfrm>
          <a:prstGeom prst="rect">
            <a:avLst/>
          </a:prstGeom>
        </p:spPr>
      </p:pic>
      <p:sp>
        <p:nvSpPr>
          <p:cNvPr id="3" name="Oval 2">
            <a:extLst>
              <a:ext uri="{FF2B5EF4-FFF2-40B4-BE49-F238E27FC236}">
                <a16:creationId xmlns:a16="http://schemas.microsoft.com/office/drawing/2014/main" id="{3EF1CE95-E226-4E21-524A-74AAA31192A1}"/>
              </a:ext>
            </a:extLst>
          </p:cNvPr>
          <p:cNvSpPr/>
          <p:nvPr/>
        </p:nvSpPr>
        <p:spPr>
          <a:xfrm rot="20297404">
            <a:off x="7079574" y="3958126"/>
            <a:ext cx="940465" cy="11486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EBA44DA0-A188-53ED-5843-40C571C52947}"/>
              </a:ext>
            </a:extLst>
          </p:cNvPr>
          <p:cNvCxnSpPr>
            <a:cxnSpLocks/>
            <a:endCxn id="3" idx="2"/>
          </p:cNvCxnSpPr>
          <p:nvPr/>
        </p:nvCxnSpPr>
        <p:spPr>
          <a:xfrm>
            <a:off x="3018363" y="4706395"/>
            <a:ext cx="40945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139994B-4762-E6D5-8F15-62CCC9210DCE}"/>
              </a:ext>
            </a:extLst>
          </p:cNvPr>
          <p:cNvSpPr txBox="1"/>
          <p:nvPr/>
        </p:nvSpPr>
        <p:spPr>
          <a:xfrm>
            <a:off x="296990" y="3824921"/>
            <a:ext cx="3374069" cy="1664879"/>
          </a:xfrm>
          <a:prstGeom prst="rect">
            <a:avLst/>
          </a:prstGeom>
          <a:noFill/>
        </p:spPr>
        <p:txBody>
          <a:bodyPr wrap="square">
            <a:spAutoFit/>
          </a:bodyPr>
          <a:lstStyle/>
          <a:p>
            <a:pPr lvl="0" algn="ctr">
              <a:lnSpc>
                <a:spcPct val="150000"/>
              </a:lnSpc>
            </a:pPr>
            <a:r>
              <a:rPr lang="en-US" sz="3600">
                <a:solidFill>
                  <a:prstClr val="black"/>
                </a:solidFill>
                <a:latin typeface="Arial" panose="020B0604020202020204" pitchFamily="34" charset="0"/>
                <a:cs typeface="Arial" panose="020B0604020202020204" pitchFamily="34" charset="0"/>
              </a:rPr>
              <a:t>R</a:t>
            </a:r>
            <a:r>
              <a:rPr lang="vi-VN" sz="3600">
                <a:solidFill>
                  <a:prstClr val="black"/>
                </a:solidFill>
                <a:latin typeface="Arial" panose="020B0604020202020204" pitchFamily="34" charset="0"/>
                <a:cs typeface="Arial" panose="020B0604020202020204" pitchFamily="34" charset="0"/>
              </a:rPr>
              <a:t>anh giới chia cắt đất nước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4D51E37D-CAFC-734B-C64A-0EBE9E758C36}"/>
              </a:ext>
            </a:extLst>
          </p:cNvPr>
          <p:cNvCxnSpPr>
            <a:cxnSpLocks/>
          </p:cNvCxnSpPr>
          <p:nvPr/>
        </p:nvCxnSpPr>
        <p:spPr>
          <a:xfrm>
            <a:off x="8131075" y="2509426"/>
            <a:ext cx="45943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6C4EB5-FEF1-A383-62D8-24939DDC7378}"/>
              </a:ext>
            </a:extLst>
          </p:cNvPr>
          <p:cNvCxnSpPr>
            <a:cxnSpLocks/>
          </p:cNvCxnSpPr>
          <p:nvPr/>
        </p:nvCxnSpPr>
        <p:spPr>
          <a:xfrm>
            <a:off x="9758532" y="6335608"/>
            <a:ext cx="269135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518B76C-D4D0-DE7B-2A4D-345A997ED85B}"/>
              </a:ext>
            </a:extLst>
          </p:cNvPr>
          <p:cNvSpPr/>
          <p:nvPr/>
        </p:nvSpPr>
        <p:spPr>
          <a:xfrm>
            <a:off x="13070229" y="1161750"/>
            <a:ext cx="4594325" cy="2695352"/>
          </a:xfrm>
          <a:prstGeom prst="roundRect">
            <a:avLst>
              <a:gd name="adj" fmla="val 10446"/>
            </a:avLst>
          </a:prstGeom>
          <a:solidFill>
            <a:schemeClr val="bg1"/>
          </a:solidFill>
          <a:ln w="38100">
            <a:solidFill>
              <a:srgbClr val="A1B4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Đàng Ngoài: từ sông Gianh trở ra bắc, do họ Trịnh cai quản.</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2909732C-4A6E-1720-0807-5690D18F3BB7}"/>
              </a:ext>
            </a:extLst>
          </p:cNvPr>
          <p:cNvSpPr/>
          <p:nvPr/>
        </p:nvSpPr>
        <p:spPr>
          <a:xfrm>
            <a:off x="12767377" y="5143500"/>
            <a:ext cx="5223633" cy="2752582"/>
          </a:xfrm>
          <a:prstGeom prst="roundRect">
            <a:avLst>
              <a:gd name="adj" fmla="val 10446"/>
            </a:avLst>
          </a:prstGeom>
          <a:solidFill>
            <a:schemeClr val="bg1"/>
          </a:solidFill>
          <a:ln w="38100">
            <a:solidFill>
              <a:srgbClr val="DCBC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Đàng Trong: từ sông Gianh trở vào nam, do họ Nguyễn cầm quyền.</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99960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500"/>
                            </p:stCondLst>
                            <p:childTnLst>
                              <p:par>
                                <p:cTn id="22" presetID="14" presetClass="entr" presetSubtype="5"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14" presetClass="entr" presetSubtype="5"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vertical)">
                                      <p:cBhvr>
                                        <p:cTn id="3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23"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srcRect b="21588"/>
          <a:stretch>
            <a:fillRect/>
          </a:stretch>
        </p:blipFill>
        <p:spPr>
          <a:xfrm>
            <a:off x="17126068" y="7756211"/>
            <a:ext cx="1161932" cy="2530789"/>
          </a:xfrm>
          <a:prstGeom prst="rect">
            <a:avLst/>
          </a:prstGeom>
        </p:spPr>
      </p:pic>
      <p:pic>
        <p:nvPicPr>
          <p:cNvPr id="16" name="Picture 16"/>
          <p:cNvPicPr>
            <a:picLocks noChangeAspect="1"/>
          </p:cNvPicPr>
          <p:nvPr/>
        </p:nvPicPr>
        <p:blipFill>
          <a:blip r:embed="rId3"/>
          <a:srcRect b="45533"/>
          <a:stretch>
            <a:fillRect/>
          </a:stretch>
        </p:blipFill>
        <p:spPr>
          <a:xfrm>
            <a:off x="16154400" y="8505442"/>
            <a:ext cx="1161933" cy="1757972"/>
          </a:xfrm>
          <a:prstGeom prst="rect">
            <a:avLst/>
          </a:prstGeom>
        </p:spPr>
      </p:pic>
      <p:grpSp>
        <p:nvGrpSpPr>
          <p:cNvPr id="4" name="Group 3">
            <a:extLst>
              <a:ext uri="{FF2B5EF4-FFF2-40B4-BE49-F238E27FC236}">
                <a16:creationId xmlns:a16="http://schemas.microsoft.com/office/drawing/2014/main" id="{D6A498B1-FCD5-0A18-08FD-F9E03F1D2EEB}"/>
              </a:ext>
            </a:extLst>
          </p:cNvPr>
          <p:cNvGrpSpPr/>
          <p:nvPr/>
        </p:nvGrpSpPr>
        <p:grpSpPr>
          <a:xfrm>
            <a:off x="823717" y="2283429"/>
            <a:ext cx="8932461" cy="6681026"/>
            <a:chOff x="1885195" y="6743809"/>
            <a:chExt cx="8932461" cy="6681026"/>
          </a:xfrm>
        </p:grpSpPr>
        <p:pic>
          <p:nvPicPr>
            <p:cNvPr id="5" name="Picture 4">
              <a:extLst>
                <a:ext uri="{FF2B5EF4-FFF2-40B4-BE49-F238E27FC236}">
                  <a16:creationId xmlns:a16="http://schemas.microsoft.com/office/drawing/2014/main" id="{1CD4851D-ABF9-72BC-3B35-CA63D2766A98}"/>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885195" y="6743809"/>
              <a:ext cx="8932461" cy="5029200"/>
            </a:xfrm>
            <a:prstGeom prst="rect">
              <a:avLst/>
            </a:prstGeom>
          </p:spPr>
        </p:pic>
        <p:sp>
          <p:nvSpPr>
            <p:cNvPr id="8" name="TextBox 7">
              <a:extLst>
                <a:ext uri="{FF2B5EF4-FFF2-40B4-BE49-F238E27FC236}">
                  <a16:creationId xmlns:a16="http://schemas.microsoft.com/office/drawing/2014/main" id="{3E03C80F-2467-2C4A-D7EE-2166B64B9299}"/>
                </a:ext>
              </a:extLst>
            </p:cNvPr>
            <p:cNvSpPr txBox="1"/>
            <p:nvPr/>
          </p:nvSpPr>
          <p:spPr>
            <a:xfrm>
              <a:off x="2749714" y="11865497"/>
              <a:ext cx="6684807" cy="1559338"/>
            </a:xfrm>
            <a:prstGeom prst="rect">
              <a:avLst/>
            </a:prstGeom>
          </p:spPr>
          <p:txBody>
            <a:bodyPr wrap="square" lIns="0" tIns="0" rIns="0" bIns="0" rtlCol="0" anchor="t">
              <a:spAutoFit/>
            </a:bodyPr>
            <a:lstStyle/>
            <a:p>
              <a:pPr algn="ctr">
                <a:lnSpc>
                  <a:spcPct val="150000"/>
                </a:lnSpc>
              </a:pPr>
              <a:r>
                <a:rPr lang="en-US" sz="3600">
                  <a:solidFill>
                    <a:srgbClr val="212529"/>
                  </a:solidFill>
                  <a:latin typeface="Arial" panose="020B0604020202020204" pitchFamily="34" charset="0"/>
                  <a:cs typeface="Arial" panose="020B0604020202020204" pitchFamily="34" charset="0"/>
                </a:rPr>
                <a:t>Hệ thống Lũy Thầy trên bản đồ ngày nay</a:t>
              </a:r>
              <a:endParaRPr lang="en-US" sz="3600" dirty="0">
                <a:solidFill>
                  <a:srgbClr val="00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4A0D6C6-BB8C-A42E-864F-3EE497C11C2F}"/>
              </a:ext>
            </a:extLst>
          </p:cNvPr>
          <p:cNvGrpSpPr/>
          <p:nvPr/>
        </p:nvGrpSpPr>
        <p:grpSpPr>
          <a:xfrm>
            <a:off x="9760785" y="460179"/>
            <a:ext cx="7162800" cy="9334586"/>
            <a:chOff x="9979801" y="672073"/>
            <a:chExt cx="7162800" cy="9334586"/>
          </a:xfrm>
        </p:grpSpPr>
        <p:sp>
          <p:nvSpPr>
            <p:cNvPr id="10" name="TextBox 9">
              <a:extLst>
                <a:ext uri="{FF2B5EF4-FFF2-40B4-BE49-F238E27FC236}">
                  <a16:creationId xmlns:a16="http://schemas.microsoft.com/office/drawing/2014/main" id="{4F6C40E0-1ED8-6B59-525B-4018F2F19CE7}"/>
                </a:ext>
              </a:extLst>
            </p:cNvPr>
            <p:cNvSpPr txBox="1"/>
            <p:nvPr/>
          </p:nvSpPr>
          <p:spPr>
            <a:xfrm>
              <a:off x="9979801" y="9185985"/>
              <a:ext cx="7162800" cy="82067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a:latin typeface="Arial" panose="020B0604020202020204" pitchFamily="34" charset="0"/>
                  <a:cs typeface="Arial" panose="020B0604020202020204" pitchFamily="34" charset="0"/>
                </a:rPr>
                <a:t>Tấm bia dấu tích Lũy Đầu Mâu</a:t>
              </a:r>
            </a:p>
          </p:txBody>
        </p:sp>
        <p:pic>
          <p:nvPicPr>
            <p:cNvPr id="11" name="Picture 10">
              <a:extLst>
                <a:ext uri="{FF2B5EF4-FFF2-40B4-BE49-F238E27FC236}">
                  <a16:creationId xmlns:a16="http://schemas.microsoft.com/office/drawing/2014/main" id="{6A54034D-BD3E-7161-4B9B-AFAC3769F1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55507" y="672073"/>
              <a:ext cx="6406781" cy="8542376"/>
            </a:xfrm>
            <a:prstGeom prst="rect">
              <a:avLst/>
            </a:prstGeom>
          </p:spPr>
        </p:pic>
      </p:grpSp>
    </p:spTree>
    <p:extLst>
      <p:ext uri="{BB962C8B-B14F-4D97-AF65-F5344CB8AC3E}">
        <p14:creationId xmlns:p14="http://schemas.microsoft.com/office/powerpoint/2010/main" val="3135717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3C36EB-6645-252B-39DD-17D747F2F4B4}"/>
              </a:ext>
            </a:extLst>
          </p:cNvPr>
          <p:cNvSpPr/>
          <p:nvPr/>
        </p:nvSpPr>
        <p:spPr>
          <a:xfrm rot="16200000">
            <a:off x="4000500" y="-4000500"/>
            <a:ext cx="10287000" cy="18288000"/>
          </a:xfrm>
          <a:prstGeom prst="rect">
            <a:avLst/>
          </a:prstGeom>
          <a:gradFill flip="none" rotWithShape="1">
            <a:gsLst>
              <a:gs pos="0">
                <a:srgbClr val="000000"/>
              </a:gs>
              <a:gs pos="53000">
                <a:srgbClr val="000000">
                  <a:alpha val="84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7">
            <a:extLst>
              <a:ext uri="{FF2B5EF4-FFF2-40B4-BE49-F238E27FC236}">
                <a16:creationId xmlns:a16="http://schemas.microsoft.com/office/drawing/2014/main" id="{69B7DD90-784A-C312-9DF4-6B5EC6DE18CC}"/>
              </a:ext>
            </a:extLst>
          </p:cNvPr>
          <p:cNvSpPr txBox="1"/>
          <p:nvPr/>
        </p:nvSpPr>
        <p:spPr>
          <a:xfrm>
            <a:off x="990600" y="4060991"/>
            <a:ext cx="15773400" cy="5425909"/>
          </a:xfrm>
          <a:prstGeom prst="rect">
            <a:avLst/>
          </a:prstGeom>
        </p:spPr>
        <p:txBody>
          <a:bodyPr wrap="square" lIns="0" tIns="0" rIns="0" bIns="0" rtlCol="0" anchor="t">
            <a:spAutoFit/>
          </a:bodyPr>
          <a:lstStyle/>
          <a:p>
            <a:pPr marL="685800" indent="-685800" algn="just">
              <a:lnSpc>
                <a:spcPct val="150000"/>
              </a:lnSpc>
              <a:buFont typeface="Arial" panose="020B0604020202020204" pitchFamily="34" charset="0"/>
              <a:buChar char="•"/>
            </a:pPr>
            <a:r>
              <a:rPr lang="vi-VN" sz="4000">
                <a:solidFill>
                  <a:schemeClr val="bg1"/>
                </a:solidFill>
                <a:cs typeface="Arial" panose="020B0604020202020204" pitchFamily="34" charset="0"/>
              </a:rPr>
              <a:t>Sự xung đột và chia cắt đất nước đã phản ánh một giai đoạn khủng hoảng của lịch sử dân tộc khi chế độ phong kiến tập quyền tan rã, nhường chỗ cho các thế lực cát cứ nổi lên trong hơn 200 năm, gây nên những thương đau cho dân tộc và đất nước. </a:t>
            </a:r>
            <a:endParaRPr lang="en-US" sz="4000">
              <a:solidFill>
                <a:schemeClr val="bg1"/>
              </a:solidFill>
              <a:cs typeface="Arial" panose="020B0604020202020204" pitchFamily="34" charset="0"/>
            </a:endParaRPr>
          </a:p>
          <a:p>
            <a:pPr marL="685800" indent="-685800" algn="just">
              <a:lnSpc>
                <a:spcPct val="150000"/>
              </a:lnSpc>
              <a:buFont typeface="Arial" panose="020B0604020202020204" pitchFamily="34" charset="0"/>
              <a:buChar char="•"/>
            </a:pPr>
            <a:r>
              <a:rPr lang="vi-VN" sz="4000">
                <a:solidFill>
                  <a:schemeClr val="bg1"/>
                </a:solidFill>
                <a:cs typeface="Arial" panose="020B0604020202020204" pitchFamily="34" charset="0"/>
              </a:rPr>
              <a:t>Tuy nhiên, sự mở rộng và phát triển của Đàng Trong đã tạo điều kiện cho một xu thế mới – xu thế thống nhất trong thế kỉ XVIII. </a:t>
            </a:r>
            <a:endParaRPr lang="vi-VN" sz="4000">
              <a:solidFill>
                <a:schemeClr val="bg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1D9709E-D152-43C7-AF2D-00C7AE5F3988}"/>
              </a:ext>
            </a:extLst>
          </p:cNvPr>
          <p:cNvGrpSpPr/>
          <p:nvPr/>
        </p:nvGrpSpPr>
        <p:grpSpPr>
          <a:xfrm>
            <a:off x="5562598" y="697264"/>
            <a:ext cx="7162801" cy="2846036"/>
            <a:chOff x="4334280" y="128236"/>
            <a:chExt cx="5000971" cy="2846036"/>
          </a:xfrm>
        </p:grpSpPr>
        <p:sp>
          <p:nvSpPr>
            <p:cNvPr id="5" name="TextBox 4">
              <a:extLst>
                <a:ext uri="{FF2B5EF4-FFF2-40B4-BE49-F238E27FC236}">
                  <a16:creationId xmlns:a16="http://schemas.microsoft.com/office/drawing/2014/main" id="{3FFB1404-5A11-7098-9F30-23B4F525A9D0}"/>
                </a:ext>
              </a:extLst>
            </p:cNvPr>
            <p:cNvSpPr txBox="1"/>
            <p:nvPr/>
          </p:nvSpPr>
          <p:spPr>
            <a:xfrm>
              <a:off x="4387482" y="128236"/>
              <a:ext cx="4947769" cy="2846036"/>
            </a:xfrm>
            <a:prstGeom prst="rect">
              <a:avLst/>
            </a:prstGeom>
            <a:noFill/>
          </p:spPr>
          <p:txBody>
            <a:bodyPr wrap="square">
              <a:spAutoFit/>
            </a:bodyPr>
            <a:lstStyle/>
            <a:p>
              <a:pPr marL="685800" marR="0" lvl="0" indent="-685800" algn="ctr" defTabSz="914400" rtl="0" eaLnBrk="1" fontAlgn="auto" latinLnBrk="0" hangingPunct="1">
                <a:lnSpc>
                  <a:spcPct val="150000"/>
                </a:lnSpc>
                <a:spcBef>
                  <a:spcPct val="0"/>
                </a:spcBef>
                <a:spcAft>
                  <a:spcPts val="600"/>
                </a:spcAft>
                <a:buClrTx/>
                <a:buSzTx/>
                <a:buFontTx/>
                <a:buNone/>
                <a:tabLst/>
                <a:defRPr/>
              </a:pPr>
              <a:r>
                <a:rPr kumimoji="0" lang="en-US" sz="13800" b="1" i="0" u="none" strike="noStrike" kern="1200" cap="none" spc="0" normalizeH="0" baseline="0" noProof="0">
                  <a:ln>
                    <a:noFill/>
                  </a:ln>
                  <a:solidFill>
                    <a:prstClr val="white"/>
                  </a:solidFill>
                  <a:effectLst/>
                  <a:uLnTx/>
                  <a:uFillTx/>
                  <a:latin typeface="Bahnschrift SemiBold Condensed" panose="020B0502040204020203" pitchFamily="34" charset="0"/>
                  <a:ea typeface="+mn-ea"/>
                  <a:cs typeface="Arial" panose="020B0604020202020204" pitchFamily="34" charset="0"/>
                </a:rPr>
                <a:t>Kết luận</a:t>
              </a:r>
            </a:p>
          </p:txBody>
        </p:sp>
        <p:sp>
          <p:nvSpPr>
            <p:cNvPr id="6" name="TextBox 5">
              <a:extLst>
                <a:ext uri="{FF2B5EF4-FFF2-40B4-BE49-F238E27FC236}">
                  <a16:creationId xmlns:a16="http://schemas.microsoft.com/office/drawing/2014/main" id="{D3E8D32A-A36F-98AF-FA04-E119DFD58434}"/>
                </a:ext>
              </a:extLst>
            </p:cNvPr>
            <p:cNvSpPr txBox="1"/>
            <p:nvPr/>
          </p:nvSpPr>
          <p:spPr>
            <a:xfrm>
              <a:off x="4334280" y="128236"/>
              <a:ext cx="4947769" cy="2846036"/>
            </a:xfrm>
            <a:prstGeom prst="rect">
              <a:avLst/>
            </a:prstGeom>
            <a:noFill/>
          </p:spPr>
          <p:txBody>
            <a:bodyPr wrap="square">
              <a:spAutoFit/>
            </a:bodyPr>
            <a:lstStyle/>
            <a:p>
              <a:pPr marL="685800" marR="0" lvl="0" indent="-685800" algn="ctr" defTabSz="914400" rtl="0" eaLnBrk="1" fontAlgn="auto" latinLnBrk="0" hangingPunct="1">
                <a:lnSpc>
                  <a:spcPct val="150000"/>
                </a:lnSpc>
                <a:spcBef>
                  <a:spcPct val="0"/>
                </a:spcBef>
                <a:spcAft>
                  <a:spcPts val="600"/>
                </a:spcAft>
                <a:buClrTx/>
                <a:buSzTx/>
                <a:buFontTx/>
                <a:buNone/>
                <a:tabLst/>
                <a:defRPr/>
              </a:pPr>
              <a:r>
                <a:rPr kumimoji="0" lang="en-US" sz="13800" b="1" i="0" u="none" strike="noStrike" kern="1200" cap="none" spc="0" normalizeH="0" baseline="0" noProof="0">
                  <a:ln>
                    <a:noFill/>
                  </a:ln>
                  <a:solidFill>
                    <a:srgbClr val="FFC000"/>
                  </a:solidFill>
                  <a:effectLst/>
                  <a:uLnTx/>
                  <a:uFillTx/>
                  <a:latin typeface="Bahnschrift SemiBold Condensed" panose="020B0502040204020203" pitchFamily="34" charset="0"/>
                  <a:ea typeface="+mn-ea"/>
                  <a:cs typeface="Arial" panose="020B0604020202020204" pitchFamily="34" charset="0"/>
                </a:rPr>
                <a:t>Kết luận</a:t>
              </a:r>
            </a:p>
          </p:txBody>
        </p:sp>
      </p:grpSp>
    </p:spTree>
    <p:extLst>
      <p:ext uri="{BB962C8B-B14F-4D97-AF65-F5344CB8AC3E}">
        <p14:creationId xmlns:p14="http://schemas.microsoft.com/office/powerpoint/2010/main" val="3542479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0275D7D-EEAD-3603-04E6-802E7082F373}"/>
              </a:ext>
            </a:extLst>
          </p:cNvPr>
          <p:cNvGrpSpPr/>
          <p:nvPr/>
        </p:nvGrpSpPr>
        <p:grpSpPr>
          <a:xfrm>
            <a:off x="561973" y="683040"/>
            <a:ext cx="17164049" cy="3991425"/>
            <a:chOff x="374648" y="4024477"/>
            <a:chExt cx="11442699" cy="2660950"/>
          </a:xfrm>
        </p:grpSpPr>
        <p:grpSp>
          <p:nvGrpSpPr>
            <p:cNvPr id="19" name="Group 18">
              <a:extLst>
                <a:ext uri="{FF2B5EF4-FFF2-40B4-BE49-F238E27FC236}">
                  <a16:creationId xmlns:a16="http://schemas.microsoft.com/office/drawing/2014/main" id="{4E7DB7DD-092D-6981-8C5D-6CBA0120B221}"/>
                </a:ext>
              </a:extLst>
            </p:cNvPr>
            <p:cNvGrpSpPr/>
            <p:nvPr/>
          </p:nvGrpSpPr>
          <p:grpSpPr>
            <a:xfrm>
              <a:off x="374648" y="4024477"/>
              <a:ext cx="11442699" cy="2660950"/>
              <a:chOff x="533400" y="2454756"/>
              <a:chExt cx="17164048" cy="5691582"/>
            </a:xfrm>
          </p:grpSpPr>
          <p:pic>
            <p:nvPicPr>
              <p:cNvPr id="20" name="Picture 19">
                <a:extLst>
                  <a:ext uri="{FF2B5EF4-FFF2-40B4-BE49-F238E27FC236}">
                    <a16:creationId xmlns:a16="http://schemas.microsoft.com/office/drawing/2014/main" id="{23FC9FFA-91AD-5F7C-CDD2-0C6D1478F670}"/>
                  </a:ext>
                </a:extLst>
              </p:cNvPr>
              <p:cNvPicPr>
                <a:picLocks noChangeAspect="1"/>
              </p:cNvPicPr>
              <p:nvPr/>
            </p:nvPicPr>
            <p:blipFill>
              <a:blip r:embed="rId3"/>
              <a:stretch>
                <a:fillRect/>
              </a:stretch>
            </p:blipFill>
            <p:spPr>
              <a:xfrm>
                <a:off x="1676400" y="2583180"/>
                <a:ext cx="15163800" cy="5120640"/>
              </a:xfrm>
              <a:prstGeom prst="rect">
                <a:avLst/>
              </a:prstGeom>
            </p:spPr>
          </p:pic>
          <p:pic>
            <p:nvPicPr>
              <p:cNvPr id="21" name="Picture 5">
                <a:extLst>
                  <a:ext uri="{FF2B5EF4-FFF2-40B4-BE49-F238E27FC236}">
                    <a16:creationId xmlns:a16="http://schemas.microsoft.com/office/drawing/2014/main" id="{F00392A5-6724-7C35-64D5-F8F53E2C1628}"/>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0286"/>
              <a:stretch/>
            </p:blipFill>
            <p:spPr>
              <a:xfrm>
                <a:off x="533400" y="2454756"/>
                <a:ext cx="1524000" cy="5691582"/>
              </a:xfrm>
              <a:prstGeom prst="rect">
                <a:avLst/>
              </a:prstGeom>
            </p:spPr>
          </p:pic>
          <p:pic>
            <p:nvPicPr>
              <p:cNvPr id="22" name="Picture 5">
                <a:extLst>
                  <a:ext uri="{FF2B5EF4-FFF2-40B4-BE49-F238E27FC236}">
                    <a16:creationId xmlns:a16="http://schemas.microsoft.com/office/drawing/2014/main" id="{5E2DC17B-D308-F41E-1B19-D19B1D4216C1}"/>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0286"/>
              <a:stretch/>
            </p:blipFill>
            <p:spPr>
              <a:xfrm flipH="1">
                <a:off x="16173448" y="2454756"/>
                <a:ext cx="1524000" cy="5691582"/>
              </a:xfrm>
              <a:prstGeom prst="rect">
                <a:avLst/>
              </a:prstGeom>
            </p:spPr>
          </p:pic>
        </p:grpSp>
        <p:sp>
          <p:nvSpPr>
            <p:cNvPr id="23" name="TextBox 11">
              <a:extLst>
                <a:ext uri="{FF2B5EF4-FFF2-40B4-BE49-F238E27FC236}">
                  <a16:creationId xmlns:a16="http://schemas.microsoft.com/office/drawing/2014/main" id="{A2EB8234-18D8-AF08-33B3-3BEA569F986B}"/>
                </a:ext>
              </a:extLst>
            </p:cNvPr>
            <p:cNvSpPr txBox="1"/>
            <p:nvPr/>
          </p:nvSpPr>
          <p:spPr>
            <a:xfrm>
              <a:off x="653926" y="4790198"/>
              <a:ext cx="10884144" cy="1107995"/>
            </a:xfrm>
            <a:prstGeom prst="rect">
              <a:avLst/>
            </a:prstGeom>
          </p:spPr>
          <p:txBody>
            <a:bodyPr wrap="square" lIns="0" tIns="0" rIns="0" bIns="0" rtlCol="0" anchor="t">
              <a:spAutoFit/>
            </a:bodyPr>
            <a:lstStyle/>
            <a:p>
              <a:pPr algn="ctr" defTabSz="914445">
                <a:spcBef>
                  <a:spcPct val="0"/>
                </a:spcBef>
              </a:pPr>
              <a:r>
                <a:rPr lang="vi-VN" sz="10800" b="1" spc="-225">
                  <a:solidFill>
                    <a:srgbClr val="EEECE1">
                      <a:lumMod val="25000"/>
                    </a:srgbClr>
                  </a:solidFill>
                  <a:latin typeface="Courier New" panose="02070309020205020404" pitchFamily="49" charset="0"/>
                  <a:cs typeface="Courier New" panose="02070309020205020404" pitchFamily="49" charset="0"/>
                </a:rPr>
                <a:t>THEO DÒNG THỜI GIAN</a:t>
              </a:r>
              <a:endParaRPr lang="en-US" sz="10800" b="1" spc="-225" dirty="0">
                <a:solidFill>
                  <a:srgbClr val="EEECE1">
                    <a:lumMod val="25000"/>
                  </a:srgbClr>
                </a:solidFill>
                <a:latin typeface="Courier New" panose="02070309020205020404" pitchFamily="49" charset="0"/>
                <a:cs typeface="Courier New" panose="02070309020205020404" pitchFamily="49" charset="0"/>
              </a:endParaRPr>
            </a:p>
          </p:txBody>
        </p:sp>
      </p:grpSp>
      <p:sp>
        <p:nvSpPr>
          <p:cNvPr id="26" name="Multiplication Sign 25">
            <a:hlinkClick r:id="" action="ppaction://noaction"/>
            <a:extLst>
              <a:ext uri="{FF2B5EF4-FFF2-40B4-BE49-F238E27FC236}">
                <a16:creationId xmlns:a16="http://schemas.microsoft.com/office/drawing/2014/main" id="{3E361059-0F88-D64F-8782-4476009923E4}"/>
              </a:ext>
            </a:extLst>
          </p:cNvPr>
          <p:cNvSpPr/>
          <p:nvPr/>
        </p:nvSpPr>
        <p:spPr>
          <a:xfrm>
            <a:off x="16964021" y="8918160"/>
            <a:ext cx="1371600" cy="1371600"/>
          </a:xfrm>
          <a:prstGeom prst="mathMultiply">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pic>
        <p:nvPicPr>
          <p:cNvPr id="27" name="Picture 26">
            <a:hlinkClick r:id="rId6" action="ppaction://hlinksldjump"/>
            <a:extLst>
              <a:ext uri="{FF2B5EF4-FFF2-40B4-BE49-F238E27FC236}">
                <a16:creationId xmlns:a16="http://schemas.microsoft.com/office/drawing/2014/main" id="{718D9F26-23EF-36DD-836F-D8773652C424}"/>
              </a:ext>
            </a:extLst>
          </p:cNvPr>
          <p:cNvPicPr>
            <a:picLocks noChangeAspect="1"/>
          </p:cNvPicPr>
          <p:nvPr/>
        </p:nvPicPr>
        <p:blipFill>
          <a:blip r:embed="rId7"/>
          <a:stretch>
            <a:fillRect/>
          </a:stretch>
        </p:blipFill>
        <p:spPr>
          <a:xfrm>
            <a:off x="1278245" y="4710212"/>
            <a:ext cx="2780182" cy="2465713"/>
          </a:xfrm>
          <a:prstGeom prst="rect">
            <a:avLst/>
          </a:prstGeom>
        </p:spPr>
      </p:pic>
      <p:pic>
        <p:nvPicPr>
          <p:cNvPr id="28" name="Picture 27">
            <a:hlinkClick r:id="rId8" action="ppaction://hlinksldjump"/>
            <a:extLst>
              <a:ext uri="{FF2B5EF4-FFF2-40B4-BE49-F238E27FC236}">
                <a16:creationId xmlns:a16="http://schemas.microsoft.com/office/drawing/2014/main" id="{98C54051-6592-CFF9-DC67-419A29640D79}"/>
              </a:ext>
            </a:extLst>
          </p:cNvPr>
          <p:cNvPicPr>
            <a:picLocks noChangeAspect="1"/>
          </p:cNvPicPr>
          <p:nvPr/>
        </p:nvPicPr>
        <p:blipFill>
          <a:blip r:embed="rId9"/>
          <a:stretch>
            <a:fillRect/>
          </a:stretch>
        </p:blipFill>
        <p:spPr>
          <a:xfrm>
            <a:off x="4395627" y="4628823"/>
            <a:ext cx="2780182" cy="2465713"/>
          </a:xfrm>
          <a:prstGeom prst="rect">
            <a:avLst/>
          </a:prstGeom>
        </p:spPr>
      </p:pic>
      <p:pic>
        <p:nvPicPr>
          <p:cNvPr id="29" name="Picture 28">
            <a:hlinkClick r:id="rId10" action="ppaction://hlinksldjump"/>
            <a:extLst>
              <a:ext uri="{FF2B5EF4-FFF2-40B4-BE49-F238E27FC236}">
                <a16:creationId xmlns:a16="http://schemas.microsoft.com/office/drawing/2014/main" id="{65EB2CDA-E58C-DA65-521C-43F724B0A0F4}"/>
              </a:ext>
            </a:extLst>
          </p:cNvPr>
          <p:cNvPicPr>
            <a:picLocks noChangeAspect="1"/>
          </p:cNvPicPr>
          <p:nvPr/>
        </p:nvPicPr>
        <p:blipFill>
          <a:blip r:embed="rId11"/>
          <a:stretch>
            <a:fillRect/>
          </a:stretch>
        </p:blipFill>
        <p:spPr>
          <a:xfrm>
            <a:off x="7847510" y="4587452"/>
            <a:ext cx="2773035" cy="2465713"/>
          </a:xfrm>
          <a:prstGeom prst="rect">
            <a:avLst/>
          </a:prstGeom>
        </p:spPr>
      </p:pic>
      <p:pic>
        <p:nvPicPr>
          <p:cNvPr id="30" name="Picture 29">
            <a:hlinkClick r:id="rId12" action="ppaction://hlinksldjump"/>
            <a:extLst>
              <a:ext uri="{FF2B5EF4-FFF2-40B4-BE49-F238E27FC236}">
                <a16:creationId xmlns:a16="http://schemas.microsoft.com/office/drawing/2014/main" id="{ACE0B07E-07EA-949D-1BE9-5534A1806032}"/>
              </a:ext>
            </a:extLst>
          </p:cNvPr>
          <p:cNvPicPr>
            <a:picLocks noChangeAspect="1"/>
          </p:cNvPicPr>
          <p:nvPr/>
        </p:nvPicPr>
        <p:blipFill>
          <a:blip r:embed="rId13"/>
          <a:stretch>
            <a:fillRect/>
          </a:stretch>
        </p:blipFill>
        <p:spPr>
          <a:xfrm>
            <a:off x="11000990" y="4811386"/>
            <a:ext cx="2780182" cy="2465713"/>
          </a:xfrm>
          <a:prstGeom prst="rect">
            <a:avLst/>
          </a:prstGeom>
        </p:spPr>
      </p:pic>
      <p:pic>
        <p:nvPicPr>
          <p:cNvPr id="31" name="Picture 30">
            <a:hlinkClick r:id="rId14" action="ppaction://hlinksldjump"/>
            <a:extLst>
              <a:ext uri="{FF2B5EF4-FFF2-40B4-BE49-F238E27FC236}">
                <a16:creationId xmlns:a16="http://schemas.microsoft.com/office/drawing/2014/main" id="{FDC5007C-B338-3BCD-02C6-E4FC62CE7FDB}"/>
              </a:ext>
            </a:extLst>
          </p:cNvPr>
          <p:cNvPicPr>
            <a:picLocks noChangeAspect="1"/>
          </p:cNvPicPr>
          <p:nvPr/>
        </p:nvPicPr>
        <p:blipFill>
          <a:blip r:embed="rId15"/>
          <a:stretch>
            <a:fillRect/>
          </a:stretch>
        </p:blipFill>
        <p:spPr>
          <a:xfrm>
            <a:off x="14212418" y="4811387"/>
            <a:ext cx="2780182" cy="2465713"/>
          </a:xfrm>
          <a:prstGeom prst="rect">
            <a:avLst/>
          </a:prstGeom>
        </p:spPr>
      </p:pic>
      <p:pic>
        <p:nvPicPr>
          <p:cNvPr id="13" name="Picture 12">
            <a:hlinkClick r:id="" action="ppaction://noaction"/>
            <a:extLst>
              <a:ext uri="{FF2B5EF4-FFF2-40B4-BE49-F238E27FC236}">
                <a16:creationId xmlns:a16="http://schemas.microsoft.com/office/drawing/2014/main" id="{CAA936BA-17A9-3DFA-8663-740A8E4D8475}"/>
              </a:ext>
            </a:extLst>
          </p:cNvPr>
          <p:cNvPicPr>
            <a:picLocks noChangeAspect="1"/>
          </p:cNvPicPr>
          <p:nvPr/>
        </p:nvPicPr>
        <p:blipFill>
          <a:blip r:embed="rId16"/>
          <a:stretch>
            <a:fillRect/>
          </a:stretch>
        </p:blipFill>
        <p:spPr>
          <a:xfrm>
            <a:off x="612136" y="7338114"/>
            <a:ext cx="2780017" cy="2462997"/>
          </a:xfrm>
          <a:prstGeom prst="rect">
            <a:avLst/>
          </a:prstGeom>
        </p:spPr>
      </p:pic>
      <p:pic>
        <p:nvPicPr>
          <p:cNvPr id="14" name="Picture 13">
            <a:hlinkClick r:id="" action="ppaction://noaction"/>
            <a:extLst>
              <a:ext uri="{FF2B5EF4-FFF2-40B4-BE49-F238E27FC236}">
                <a16:creationId xmlns:a16="http://schemas.microsoft.com/office/drawing/2014/main" id="{C506D97C-FDE7-1106-EAEE-F64693A425AE}"/>
              </a:ext>
            </a:extLst>
          </p:cNvPr>
          <p:cNvPicPr>
            <a:picLocks noChangeAspect="1"/>
          </p:cNvPicPr>
          <p:nvPr/>
        </p:nvPicPr>
        <p:blipFill>
          <a:blip r:embed="rId17"/>
          <a:stretch>
            <a:fillRect/>
          </a:stretch>
        </p:blipFill>
        <p:spPr>
          <a:xfrm>
            <a:off x="3729463" y="7335398"/>
            <a:ext cx="2780017" cy="2469094"/>
          </a:xfrm>
          <a:prstGeom prst="rect">
            <a:avLst/>
          </a:prstGeom>
        </p:spPr>
      </p:pic>
      <p:pic>
        <p:nvPicPr>
          <p:cNvPr id="15" name="Picture 14">
            <a:hlinkClick r:id="" action="ppaction://noaction"/>
            <a:extLst>
              <a:ext uri="{FF2B5EF4-FFF2-40B4-BE49-F238E27FC236}">
                <a16:creationId xmlns:a16="http://schemas.microsoft.com/office/drawing/2014/main" id="{54D64FFD-9275-921C-FF20-46E0E7A5DF8E}"/>
              </a:ext>
            </a:extLst>
          </p:cNvPr>
          <p:cNvPicPr>
            <a:picLocks noChangeAspect="1"/>
          </p:cNvPicPr>
          <p:nvPr/>
        </p:nvPicPr>
        <p:blipFill>
          <a:blip r:embed="rId18"/>
          <a:stretch>
            <a:fillRect/>
          </a:stretch>
        </p:blipFill>
        <p:spPr>
          <a:xfrm>
            <a:off x="7169990" y="7379657"/>
            <a:ext cx="2767824" cy="2462997"/>
          </a:xfrm>
          <a:prstGeom prst="rect">
            <a:avLst/>
          </a:prstGeom>
        </p:spPr>
      </p:pic>
      <p:pic>
        <p:nvPicPr>
          <p:cNvPr id="16" name="Picture 15">
            <a:hlinkClick r:id="" action="ppaction://noaction"/>
            <a:extLst>
              <a:ext uri="{FF2B5EF4-FFF2-40B4-BE49-F238E27FC236}">
                <a16:creationId xmlns:a16="http://schemas.microsoft.com/office/drawing/2014/main" id="{51C18FC8-31D3-931F-77F7-06DF007575D4}"/>
              </a:ext>
            </a:extLst>
          </p:cNvPr>
          <p:cNvPicPr>
            <a:picLocks noChangeAspect="1"/>
          </p:cNvPicPr>
          <p:nvPr/>
        </p:nvPicPr>
        <p:blipFill>
          <a:blip r:embed="rId19"/>
          <a:stretch>
            <a:fillRect/>
          </a:stretch>
        </p:blipFill>
        <p:spPr>
          <a:xfrm>
            <a:off x="10469484" y="7458739"/>
            <a:ext cx="2780017" cy="2469094"/>
          </a:xfrm>
          <a:prstGeom prst="rect">
            <a:avLst/>
          </a:prstGeom>
        </p:spPr>
      </p:pic>
      <p:pic>
        <p:nvPicPr>
          <p:cNvPr id="17" name="Picture 16">
            <a:hlinkClick r:id="" action="ppaction://noaction"/>
            <a:extLst>
              <a:ext uri="{FF2B5EF4-FFF2-40B4-BE49-F238E27FC236}">
                <a16:creationId xmlns:a16="http://schemas.microsoft.com/office/drawing/2014/main" id="{92CE98CA-B433-A730-CA8B-D8B141DBBF81}"/>
              </a:ext>
            </a:extLst>
          </p:cNvPr>
          <p:cNvPicPr>
            <a:picLocks noChangeAspect="1"/>
          </p:cNvPicPr>
          <p:nvPr/>
        </p:nvPicPr>
        <p:blipFill>
          <a:blip r:embed="rId20"/>
          <a:stretch>
            <a:fillRect/>
          </a:stretch>
        </p:blipFill>
        <p:spPr>
          <a:xfrm>
            <a:off x="13968381" y="7332017"/>
            <a:ext cx="2780017" cy="2469094"/>
          </a:xfrm>
          <a:prstGeom prst="rect">
            <a:avLst/>
          </a:prstGeom>
        </p:spPr>
      </p:pic>
    </p:spTree>
    <p:extLst>
      <p:ext uri="{BB962C8B-B14F-4D97-AF65-F5344CB8AC3E}">
        <p14:creationId xmlns:p14="http://schemas.microsoft.com/office/powerpoint/2010/main" val="3857410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p:stCondLst>
                        <p:cond delay="0"/>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0" restart="whenNotActive" fill="hold" evtFilter="cancelBubble" nodeType="interactiveSeq">
                <p:stCondLst>
                  <p:cond evt="onClick" delay="0">
                    <p:tgtEl>
                      <p:spTgt spid="30"/>
                    </p:tgtEl>
                  </p:cond>
                </p:stCondLst>
                <p:endSync evt="end" delay="0">
                  <p:rtn val="all"/>
                </p:endSync>
                <p:childTnLst>
                  <p:par>
                    <p:cTn id="61" fill="hold">
                      <p:stCondLst>
                        <p:cond delay="0"/>
                      </p:stCondLst>
                      <p:childTnLst>
                        <p:par>
                          <p:cTn id="62" fill="hold">
                            <p:stCondLst>
                              <p:cond delay="0"/>
                            </p:stCondLst>
                            <p:childTnLst>
                              <p:par>
                                <p:cTn id="63" presetID="16" presetClass="exit" presetSubtype="21" fill="hold" nodeType="clickEffect">
                                  <p:stCondLst>
                                    <p:cond delay="0"/>
                                  </p:stCondLst>
                                  <p:childTnLst>
                                    <p:animEffect transition="out" filter="barn(inVertical)">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6" presetClass="exit" presetSubtype="21" fill="hold" nodeType="clickEffect">
                                  <p:stCondLst>
                                    <p:cond delay="0"/>
                                  </p:stCondLst>
                                  <p:childTnLst>
                                    <p:animEffect transition="out" filter="barn(inVertical)">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8" restart="whenNotActive" fill="hold" evtFilter="cancelBubble" nodeType="interactiveSeq">
                <p:stCondLst>
                  <p:cond evt="onClick" delay="0">
                    <p:tgtEl>
                      <p:spTgt spid="14"/>
                    </p:tgtEl>
                  </p:cond>
                </p:stCondLst>
                <p:endSync evt="end" delay="0">
                  <p:rtn val="all"/>
                </p:endSync>
                <p:childTnLst>
                  <p:par>
                    <p:cTn id="79" fill="hold">
                      <p:stCondLst>
                        <p:cond delay="0"/>
                      </p:stCondLst>
                      <p:childTnLst>
                        <p:par>
                          <p:cTn id="80" fill="hold">
                            <p:stCondLst>
                              <p:cond delay="0"/>
                            </p:stCondLst>
                            <p:childTnLst>
                              <p:par>
                                <p:cTn id="81" presetID="16" presetClass="exit" presetSubtype="21" fill="hold" nodeType="clickEffect">
                                  <p:stCondLst>
                                    <p:cond delay="0"/>
                                  </p:stCondLst>
                                  <p:childTnLst>
                                    <p:animEffect transition="out" filter="barn(inVertical)">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16" presetClass="exit" presetSubtype="21" fill="hold" nodeType="clickEffect">
                                  <p:stCondLst>
                                    <p:cond delay="0"/>
                                  </p:stCondLst>
                                  <p:childTnLst>
                                    <p:animEffect transition="out" filter="barn(inVertical)">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16"/>
                                        </p:tgtEl>
                                      </p:cBhvr>
                                    </p:animEffect>
                                    <p:set>
                                      <p:cBhvr>
                                        <p:cTn id="9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6" restart="whenNotActive" fill="hold" evtFilter="cancelBubble" nodeType="interactiveSeq">
                <p:stCondLst>
                  <p:cond evt="onClick" delay="0">
                    <p:tgtEl>
                      <p:spTgt spid="17"/>
                    </p:tgtEl>
                  </p:cond>
                </p:stCondLst>
                <p:endSync evt="end" delay="0">
                  <p:rtn val="all"/>
                </p:endSync>
                <p:childTnLst>
                  <p:par>
                    <p:cTn id="97" fill="hold">
                      <p:stCondLst>
                        <p:cond delay="0"/>
                      </p:stCondLst>
                      <p:childTnLst>
                        <p:par>
                          <p:cTn id="98" fill="hold">
                            <p:stCondLst>
                              <p:cond delay="0"/>
                            </p:stCondLst>
                            <p:childTnLst>
                              <p:par>
                                <p:cTn id="99" presetID="16" presetClass="exit" presetSubtype="21" fill="hold" nodeType="clickEffect">
                                  <p:stCondLst>
                                    <p:cond delay="0"/>
                                  </p:stCondLst>
                                  <p:childTnLst>
                                    <p:animEffect transition="out" filter="barn(inVertical)">
                                      <p:cBhvr>
                                        <p:cTn id="100" dur="500"/>
                                        <p:tgtEl>
                                          <p:spTgt spid="17"/>
                                        </p:tgtEl>
                                      </p:cBhvr>
                                    </p:animEffect>
                                    <p:set>
                                      <p:cBhvr>
                                        <p:cTn id="10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1" y="607509"/>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1</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latin typeface="Arial" panose="020B0604020202020204" pitchFamily="34" charset="0"/>
                <a:cs typeface="Arial" panose="020B0604020202020204" pitchFamily="34" charset="0"/>
              </a:rPr>
              <a:t>Đại diện thế lực phong kiến đã nổi lên, tranh chấp quyền hành và thao túng triều đình nhà Lê sơ là:</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2" y="6884468"/>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D. Mạc Đăng Dung.</a:t>
            </a:r>
            <a:endParaRPr lang="vi-VN" sz="48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0" y="3966363"/>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A. Mạc Đăng Doanh.</a:t>
            </a:r>
            <a:endParaRPr lang="vi-VN" sz="48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0" y="6884468"/>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B. Nguyễn Kim.</a:t>
            </a:r>
            <a:endParaRPr lang="vi-VN" sz="48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2" y="3966362"/>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noProof="1">
                <a:solidFill>
                  <a:prstClr val="black"/>
                </a:solidFill>
                <a:latin typeface="Arial" panose="020B0604020202020204" pitchFamily="34" charset="0"/>
                <a:cs typeface="Arial" panose="020B0604020202020204" pitchFamily="34" charset="0"/>
              </a:rPr>
              <a:t>C. Đào Duy Từ.</a:t>
            </a:r>
            <a:endParaRPr lang="vi-VN" sz="48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7327638"/>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305308"/>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437333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4373341"/>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4" name="Freeform 4">
            <a:hlinkClick r:id="rId11" action="ppaction://hlinksldjump"/>
            <a:extLst>
              <a:ext uri="{FF2B5EF4-FFF2-40B4-BE49-F238E27FC236}">
                <a16:creationId xmlns:a16="http://schemas.microsoft.com/office/drawing/2014/main" id="{F1B7AAA4-C28D-3386-F4B0-605C368E0825}"/>
              </a:ext>
            </a:extLst>
          </p:cNvPr>
          <p:cNvSpPr/>
          <p:nvPr/>
        </p:nvSpPr>
        <p:spPr>
          <a:xfrm>
            <a:off x="16544458" y="8869335"/>
            <a:ext cx="1665212" cy="1417665"/>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1415770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4"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vi-VN" sz="4800" b="1" noProof="1">
                <a:solidFill>
                  <a:prstClr val="black"/>
                </a:solidFill>
                <a:latin typeface="Arial" panose="020B0604020202020204" pitchFamily="34" charset="0"/>
                <a:cs typeface="Arial" panose="020B0604020202020204" pitchFamily="34" charset="0"/>
              </a:rPr>
              <a:t>Câu 2. </a:t>
            </a:r>
            <a:r>
              <a:rPr lang="vi-VN" sz="4800" noProof="1">
                <a:solidFill>
                  <a:prstClr val="black"/>
                </a:solidFill>
                <a:latin typeface="Arial" panose="020B0604020202020204" pitchFamily="34" charset="0"/>
                <a:cs typeface="Arial" panose="020B0604020202020204" pitchFamily="34" charset="0"/>
              </a:rPr>
              <a:t>Mâu thuẫn giữa Nam – Bắc triều dẫn đến cuộc xung đột trong bao nhiêu năm? </a:t>
            </a:r>
          </a:p>
        </p:txBody>
      </p:sp>
      <p:sp>
        <p:nvSpPr>
          <p:cNvPr id="5" name="Đáp án đúng">
            <a:extLst>
              <a:ext uri="{FF2B5EF4-FFF2-40B4-BE49-F238E27FC236}">
                <a16:creationId xmlns:a16="http://schemas.microsoft.com/office/drawing/2014/main" id="{8B66CBE4-2DB9-BCF7-D1C4-281B894BFE17}"/>
              </a:ext>
            </a:extLst>
          </p:cNvPr>
          <p:cNvSpPr/>
          <p:nvPr/>
        </p:nvSpPr>
        <p:spPr>
          <a:xfrm>
            <a:off x="1821877"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B. 60 năm</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4"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A. 40 năm</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7"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C. 80 năm</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D. 100 năm</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1"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468699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744751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7" y="468699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900"/>
            <a:ext cx="731045" cy="731045"/>
          </a:xfrm>
          <a:prstGeom prst="rect">
            <a:avLst/>
          </a:prstGeom>
        </p:spPr>
      </p:pic>
      <p:sp>
        <p:nvSpPr>
          <p:cNvPr id="15" name="Freeform 4">
            <a:hlinkClick r:id="rId11" action="ppaction://hlinksldjump"/>
            <a:extLst>
              <a:ext uri="{FF2B5EF4-FFF2-40B4-BE49-F238E27FC236}">
                <a16:creationId xmlns:a16="http://schemas.microsoft.com/office/drawing/2014/main" id="{F41D84C2-322E-045A-74D9-9FFADADD60D2}"/>
              </a:ext>
            </a:extLst>
          </p:cNvPr>
          <p:cNvSpPr/>
          <p:nvPr/>
        </p:nvSpPr>
        <p:spPr>
          <a:xfrm>
            <a:off x="16544458" y="8869335"/>
            <a:ext cx="1665212" cy="1417665"/>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3445033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1B11F-3373-BCD3-A32F-1DF72383979E}"/>
              </a:ext>
            </a:extLst>
          </p:cNvPr>
          <p:cNvPicPr>
            <a:picLocks noChangeAspect="1"/>
          </p:cNvPicPr>
          <p:nvPr/>
        </p:nvPicPr>
        <p:blipFill rotWithShape="1">
          <a:blip r:embed="rId2"/>
          <a:srcRect r="3614"/>
          <a:stretch/>
        </p:blipFill>
        <p:spPr>
          <a:xfrm>
            <a:off x="0" y="2924025"/>
            <a:ext cx="18288000" cy="5877075"/>
          </a:xfrm>
          <a:prstGeom prst="rect">
            <a:avLst/>
          </a:prstGeom>
        </p:spPr>
      </p:pic>
      <p:pic>
        <p:nvPicPr>
          <p:cNvPr id="16" name="Picture 16"/>
          <p:cNvPicPr>
            <a:picLocks noChangeAspect="1"/>
          </p:cNvPicPr>
          <p:nvPr/>
        </p:nvPicPr>
        <p:blipFill>
          <a:blip r:embed="rId3"/>
          <a:srcRect/>
          <a:stretch>
            <a:fillRect/>
          </a:stretch>
        </p:blipFill>
        <p:spPr>
          <a:xfrm rot="-671709">
            <a:off x="14598732" y="1599001"/>
            <a:ext cx="3962266" cy="2416982"/>
          </a:xfrm>
          <a:prstGeom prst="rect">
            <a:avLst/>
          </a:prstGeom>
        </p:spPr>
      </p:pic>
      <p:pic>
        <p:nvPicPr>
          <p:cNvPr id="18" name="Picture 18"/>
          <p:cNvPicPr>
            <a:picLocks noChangeAspect="1"/>
          </p:cNvPicPr>
          <p:nvPr/>
        </p:nvPicPr>
        <p:blipFill>
          <a:blip r:embed="rId4"/>
          <a:srcRect/>
          <a:stretch>
            <a:fillRect/>
          </a:stretch>
        </p:blipFill>
        <p:spPr>
          <a:xfrm rot="-472910">
            <a:off x="303562" y="6600898"/>
            <a:ext cx="1677792" cy="2522996"/>
          </a:xfrm>
          <a:prstGeom prst="rect">
            <a:avLst/>
          </a:prstGeom>
        </p:spPr>
      </p:pic>
      <p:sp>
        <p:nvSpPr>
          <p:cNvPr id="21" name="TextBox 4">
            <a:extLst>
              <a:ext uri="{FF2B5EF4-FFF2-40B4-BE49-F238E27FC236}">
                <a16:creationId xmlns:a16="http://schemas.microsoft.com/office/drawing/2014/main" id="{2D1A8A7C-E1E9-CBBA-A1F9-FA3525F1D833}"/>
              </a:ext>
            </a:extLst>
          </p:cNvPr>
          <p:cNvSpPr txBox="1"/>
          <p:nvPr/>
        </p:nvSpPr>
        <p:spPr>
          <a:xfrm>
            <a:off x="2476500" y="4433196"/>
            <a:ext cx="13335000" cy="2858731"/>
          </a:xfrm>
          <a:prstGeom prst="rect">
            <a:avLst/>
          </a:prstGeom>
        </p:spPr>
        <p:txBody>
          <a:bodyPr wrap="square" lIns="0" tIns="0" rIns="0" bIns="0" rtlCol="0" anchor="t">
            <a:spAutoFit/>
          </a:bodyPr>
          <a:lstStyle/>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PHẦN 1. </a:t>
            </a:r>
          </a:p>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SỰ RA ĐỜI VƯƠNG TRIỀU MẠC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1" y="607509"/>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3</a:t>
            </a:r>
            <a:r>
              <a:rPr lang="vi-VN" sz="4800" b="1" noProof="1">
                <a:solidFill>
                  <a:prstClr val="black"/>
                </a:solidFill>
                <a:latin typeface="Arial" panose="020B0604020202020204" pitchFamily="34" charset="0"/>
                <a:cs typeface="Arial" panose="020B0604020202020204" pitchFamily="34" charset="0"/>
              </a:rPr>
              <a:t>. </a:t>
            </a:r>
            <a:r>
              <a:rPr lang="vi-VN" sz="4800" noProof="1">
                <a:solidFill>
                  <a:prstClr val="black"/>
                </a:solidFill>
                <a:latin typeface="Arial" panose="020B0604020202020204" pitchFamily="34" charset="0"/>
                <a:cs typeface="Arial" panose="020B0604020202020204" pitchFamily="34" charset="0"/>
              </a:rPr>
              <a:t>Ý nào dưới đây </a:t>
            </a:r>
            <a:r>
              <a:rPr lang="vi-VN" sz="4800" b="1" i="1" noProof="1">
                <a:solidFill>
                  <a:prstClr val="black"/>
                </a:solidFill>
                <a:latin typeface="Arial" panose="020B0604020202020204" pitchFamily="34" charset="0"/>
                <a:cs typeface="Arial" panose="020B0604020202020204" pitchFamily="34" charset="0"/>
              </a:rPr>
              <a:t>không đúng </a:t>
            </a:r>
            <a:r>
              <a:rPr lang="vi-VN" sz="4800" noProof="1">
                <a:solidFill>
                  <a:prstClr val="black"/>
                </a:solidFill>
                <a:latin typeface="Arial" panose="020B0604020202020204" pitchFamily="34" charset="0"/>
                <a:cs typeface="Arial" panose="020B0604020202020204" pitchFamily="34" charset="0"/>
              </a:rPr>
              <a:t>khi nói về hệ quả của xung đột Nam – Bắc triều?</a:t>
            </a:r>
          </a:p>
        </p:txBody>
      </p:sp>
      <p:sp>
        <p:nvSpPr>
          <p:cNvPr id="5" name="Đáp án đúng">
            <a:extLst>
              <a:ext uri="{FF2B5EF4-FFF2-40B4-BE49-F238E27FC236}">
                <a16:creationId xmlns:a16="http://schemas.microsoft.com/office/drawing/2014/main" id="{8B66CBE4-2DB9-BCF7-D1C4-281B894BFE17}"/>
              </a:ext>
            </a:extLst>
          </p:cNvPr>
          <p:cNvSpPr/>
          <p:nvPr/>
        </p:nvSpPr>
        <p:spPr>
          <a:xfrm>
            <a:off x="9663542" y="6884468"/>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D. Trẻ em và phụ nữ bị bắt làm nô dịch.</a:t>
            </a:r>
            <a:endParaRPr lang="vi-VN" sz="40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0" y="3966363"/>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A. Làng mạc bị tàn phá.</a:t>
            </a:r>
            <a:endParaRPr lang="vi-VN" sz="40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1821870" y="6884468"/>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B. Sản xuất nông nghiệp, thủ công nghiệp bị đình trệ.</a:t>
            </a:r>
            <a:endParaRPr lang="vi-VN" sz="40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2" y="3966362"/>
            <a:ext cx="7091172"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noProof="1">
                <a:solidFill>
                  <a:prstClr val="black"/>
                </a:solidFill>
                <a:latin typeface="Arial" panose="020B0604020202020204" pitchFamily="34" charset="0"/>
                <a:cs typeface="Arial" panose="020B0604020202020204" pitchFamily="34" charset="0"/>
              </a:rPr>
              <a:t>C. Đời sống nhân dân khốn cùng vì đói, bắt đi lính, đi phu, gia đình li tán.</a:t>
            </a:r>
            <a:endParaRPr lang="vi-VN" sz="40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90943" y="7327638"/>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7305308"/>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3" y="4373339"/>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6" y="4373341"/>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sp>
        <p:nvSpPr>
          <p:cNvPr id="14" name="Freeform 4">
            <a:hlinkClick r:id="rId11" action="ppaction://hlinksldjump"/>
            <a:extLst>
              <a:ext uri="{FF2B5EF4-FFF2-40B4-BE49-F238E27FC236}">
                <a16:creationId xmlns:a16="http://schemas.microsoft.com/office/drawing/2014/main" id="{F1B7AAA4-C28D-3386-F4B0-605C368E0825}"/>
              </a:ext>
            </a:extLst>
          </p:cNvPr>
          <p:cNvSpPr/>
          <p:nvPr/>
        </p:nvSpPr>
        <p:spPr>
          <a:xfrm>
            <a:off x="16544458" y="8869335"/>
            <a:ext cx="1665212" cy="1417665"/>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138883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500"/>
                                        <p:tgtEl>
                                          <p:spTgt spid="7"/>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5" name="Đáp án đúng">
            <a:extLst>
              <a:ext uri="{FF2B5EF4-FFF2-40B4-BE49-F238E27FC236}">
                <a16:creationId xmlns:a16="http://schemas.microsoft.com/office/drawing/2014/main" id="{8B66CBE4-2DB9-BCF7-D1C4-281B894BFE17}"/>
              </a:ext>
            </a:extLst>
          </p:cNvPr>
          <p:cNvSpPr/>
          <p:nvPr/>
        </p:nvSpPr>
        <p:spPr>
          <a:xfrm>
            <a:off x="1821874" y="4070799"/>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Lũy Đào Duy Từ.</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4" y="6844479"/>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400" noProof="1">
                <a:solidFill>
                  <a:prstClr val="black"/>
                </a:solidFill>
                <a:latin typeface="Arial" panose="020B0604020202020204" pitchFamily="34" charset="0"/>
                <a:cs typeface="Arial" panose="020B0604020202020204" pitchFamily="34" charset="0"/>
              </a:rPr>
              <a:t>B. </a:t>
            </a:r>
            <a:r>
              <a:rPr lang="vi-VN" sz="4400" noProof="1">
                <a:solidFill>
                  <a:prstClr val="black"/>
                </a:solidFill>
                <a:cs typeface="Arial" panose="020B0604020202020204" pitchFamily="34" charset="0"/>
              </a:rPr>
              <a:t>Lũy Nhật Lệ.</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7" y="4070799"/>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400" noProof="1">
                <a:solidFill>
                  <a:prstClr val="black"/>
                </a:solidFill>
                <a:latin typeface="Arial" panose="020B0604020202020204" pitchFamily="34" charset="0"/>
                <a:cs typeface="Arial" panose="020B0604020202020204" pitchFamily="34" charset="0"/>
              </a:rPr>
              <a:t>C. </a:t>
            </a:r>
            <a:r>
              <a:rPr lang="vi-VN" sz="4400" noProof="1">
                <a:solidFill>
                  <a:prstClr val="black"/>
                </a:solidFill>
                <a:cs typeface="Arial" panose="020B0604020202020204" pitchFamily="34" charset="0"/>
              </a:rPr>
              <a:t>Lũy Đầu Mâu.</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5" y="6844479"/>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r>
              <a:rPr lang="en-US" sz="4400" noProof="1">
                <a:solidFill>
                  <a:prstClr val="black"/>
                </a:solidFill>
                <a:latin typeface="Arial" panose="020B0604020202020204" pitchFamily="34" charset="0"/>
                <a:cs typeface="Arial" panose="020B0604020202020204" pitchFamily="34" charset="0"/>
              </a:rPr>
              <a:t>D. </a:t>
            </a:r>
            <a:r>
              <a:rPr lang="vi-VN" sz="4400" noProof="1">
                <a:solidFill>
                  <a:prstClr val="black"/>
                </a:solidFill>
                <a:cs typeface="Arial" panose="020B0604020202020204" pitchFamily="34" charset="0"/>
              </a:rPr>
              <a:t>Lũy Quảng Bình. </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48" y="4916700"/>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4883021"/>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7679215"/>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4" y="7679215"/>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900"/>
            <a:ext cx="731045" cy="731045"/>
          </a:xfrm>
          <a:prstGeom prst="rect">
            <a:avLst/>
          </a:prstGeom>
        </p:spPr>
      </p:pic>
      <p:sp>
        <p:nvSpPr>
          <p:cNvPr id="16" name="Freeform 4">
            <a:hlinkClick r:id="rId11" action="ppaction://hlinksldjump"/>
            <a:extLst>
              <a:ext uri="{FF2B5EF4-FFF2-40B4-BE49-F238E27FC236}">
                <a16:creationId xmlns:a16="http://schemas.microsoft.com/office/drawing/2014/main" id="{1B29EC27-C735-4053-D300-0418EC01E67D}"/>
              </a:ext>
            </a:extLst>
          </p:cNvPr>
          <p:cNvSpPr/>
          <p:nvPr/>
        </p:nvSpPr>
        <p:spPr>
          <a:xfrm>
            <a:off x="16544458" y="8869335"/>
            <a:ext cx="1665212" cy="1417665"/>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Câu hỏi">
            <a:extLst>
              <a:ext uri="{FF2B5EF4-FFF2-40B4-BE49-F238E27FC236}">
                <a16:creationId xmlns:a16="http://schemas.microsoft.com/office/drawing/2014/main" id="{ADD2C6C4-917F-993C-F418-1E64A1C2F391}"/>
              </a:ext>
            </a:extLst>
          </p:cNvPr>
          <p:cNvSpPr/>
          <p:nvPr/>
        </p:nvSpPr>
        <p:spPr>
          <a:xfrm>
            <a:off x="1821874"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vi-VN" sz="4400" b="1" noProof="1">
                <a:solidFill>
                  <a:prstClr val="black"/>
                </a:solidFill>
                <a:latin typeface="Arial" panose="020B0604020202020204" pitchFamily="34" charset="0"/>
                <a:cs typeface="Arial" panose="020B0604020202020204" pitchFamily="34" charset="0"/>
              </a:rPr>
              <a:t>Câu </a:t>
            </a:r>
            <a:r>
              <a:rPr lang="en-US" sz="4400" b="1" noProof="1">
                <a:solidFill>
                  <a:prstClr val="black"/>
                </a:solidFill>
                <a:latin typeface="Arial" panose="020B0604020202020204" pitchFamily="34" charset="0"/>
                <a:cs typeface="Arial" panose="020B0604020202020204" pitchFamily="34" charset="0"/>
              </a:rPr>
              <a:t>4</a:t>
            </a:r>
            <a:r>
              <a:rPr lang="vi-VN" sz="44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latin typeface="Arial" panose="020B0604020202020204" pitchFamily="34" charset="0"/>
                <a:cs typeface="Arial" panose="020B0604020202020204" pitchFamily="34" charset="0"/>
              </a:rPr>
              <a:t>Lũy Thầy – thành lũy được xây dựng kiên cố giúp chúa Nguyễn chống lại các cuộc tấn công của chúa Trịnh còn có tên gọi khác là:</a:t>
            </a:r>
            <a:r>
              <a:rPr lang="en-US" sz="4400" noProof="1">
                <a:solidFill>
                  <a:prstClr val="black"/>
                </a:solidFill>
                <a:latin typeface="Arial" panose="020B0604020202020204" pitchFamily="34" charset="0"/>
                <a:cs typeface="Arial" panose="020B0604020202020204" pitchFamily="34" charset="0"/>
              </a:rPr>
              <a:t> </a:t>
            </a:r>
            <a:r>
              <a:rPr lang="vi-VN" sz="4400" noProof="1">
                <a:solidFill>
                  <a:prstClr val="black"/>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6DFD0"/>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821874" y="830235"/>
            <a:ext cx="14644256" cy="2992581"/>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5</a:t>
            </a:r>
            <a:r>
              <a:rPr lang="vi-VN" sz="4800" b="1" noProof="1">
                <a:solidFill>
                  <a:prstClr val="black"/>
                </a:solidFill>
                <a:latin typeface="Arial" panose="020B0604020202020204" pitchFamily="34" charset="0"/>
                <a:cs typeface="Arial" panose="020B0604020202020204" pitchFamily="34" charset="0"/>
              </a:rPr>
              <a:t>. </a:t>
            </a:r>
            <a:r>
              <a:rPr lang="vi-VN" sz="4400" noProof="1">
                <a:solidFill>
                  <a:prstClr val="black"/>
                </a:solidFill>
                <a:latin typeface="Arial" panose="020B0604020202020204" pitchFamily="34" charset="0"/>
                <a:cs typeface="Arial" panose="020B0604020202020204" pitchFamily="34" charset="0"/>
              </a:rPr>
              <a:t>Quan võ nào trong triều Lê đã lấy danh nghĩa “phù Lê diệt Mạc”, đưa một người con của vua Lê lên ngôi vua, thiết lập Nam Triều? </a:t>
            </a:r>
            <a:endParaRPr lang="vi-VN" sz="4800" noProof="1">
              <a:solidFill>
                <a:prstClr val="black"/>
              </a:solidFill>
              <a:latin typeface="Arial" panose="020B0604020202020204" pitchFamily="34" charset="0"/>
              <a:cs typeface="Arial" panose="020B0604020202020204" pitchFamily="34" charset="0"/>
            </a:endParaRPr>
          </a:p>
        </p:txBody>
      </p:sp>
      <p:sp>
        <p:nvSpPr>
          <p:cNvPr id="5" name="Đáp án đúng">
            <a:extLst>
              <a:ext uri="{FF2B5EF4-FFF2-40B4-BE49-F238E27FC236}">
                <a16:creationId xmlns:a16="http://schemas.microsoft.com/office/drawing/2014/main" id="{8B66CBE4-2DB9-BCF7-D1C4-281B894BFE17}"/>
              </a:ext>
            </a:extLst>
          </p:cNvPr>
          <p:cNvSpPr/>
          <p:nvPr/>
        </p:nvSpPr>
        <p:spPr>
          <a:xfrm>
            <a:off x="1821877"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B. </a:t>
            </a:r>
            <a:r>
              <a:rPr lang="vi-VN" sz="4400" noProof="1">
                <a:solidFill>
                  <a:prstClr val="black"/>
                </a:solidFill>
                <a:cs typeface="Arial" panose="020B0604020202020204" pitchFamily="34" charset="0"/>
              </a:rPr>
              <a:t>Nguyễn Kim.</a:t>
            </a:r>
            <a:endParaRPr lang="vi-VN" sz="4400" noProof="1">
              <a:solidFill>
                <a:prstClr val="black"/>
              </a:solidFill>
              <a:latin typeface="Arial" panose="020B0604020202020204" pitchFamily="34" charset="0"/>
              <a:cs typeface="Arial" panose="020B0604020202020204" pitchFamily="34" charset="0"/>
            </a:endParaRPr>
          </a:p>
        </p:txBody>
      </p:sp>
      <p:sp>
        <p:nvSpPr>
          <p:cNvPr id="6" name="Đáp án sai 1">
            <a:extLst>
              <a:ext uri="{FF2B5EF4-FFF2-40B4-BE49-F238E27FC236}">
                <a16:creationId xmlns:a16="http://schemas.microsoft.com/office/drawing/2014/main" id="{3FCD9830-5FD1-BD44-878B-228BD96CE996}"/>
              </a:ext>
            </a:extLst>
          </p:cNvPr>
          <p:cNvSpPr/>
          <p:nvPr/>
        </p:nvSpPr>
        <p:spPr>
          <a:xfrm>
            <a:off x="1821874"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A. </a:t>
            </a:r>
            <a:r>
              <a:rPr lang="vi-VN" sz="4400" noProof="1">
                <a:solidFill>
                  <a:prstClr val="black"/>
                </a:solidFill>
                <a:cs typeface="Arial" panose="020B0604020202020204" pitchFamily="34" charset="0"/>
              </a:rPr>
              <a:t>Trịnh Kiểm.</a:t>
            </a:r>
            <a:endParaRPr lang="vi-VN" sz="4400" noProof="1">
              <a:solidFill>
                <a:prstClr val="black"/>
              </a:solidFill>
              <a:latin typeface="Arial" panose="020B0604020202020204" pitchFamily="34" charset="0"/>
              <a:cs typeface="Arial" panose="020B0604020202020204" pitchFamily="34" charset="0"/>
            </a:endParaRPr>
          </a:p>
        </p:txBody>
      </p:sp>
      <p:sp>
        <p:nvSpPr>
          <p:cNvPr id="7" name="Đáp án sai 2">
            <a:extLst>
              <a:ext uri="{FF2B5EF4-FFF2-40B4-BE49-F238E27FC236}">
                <a16:creationId xmlns:a16="http://schemas.microsoft.com/office/drawing/2014/main" id="{6A919885-0285-0403-1E09-FA94D8BC080B}"/>
              </a:ext>
            </a:extLst>
          </p:cNvPr>
          <p:cNvSpPr/>
          <p:nvPr/>
        </p:nvSpPr>
        <p:spPr>
          <a:xfrm>
            <a:off x="9663547" y="4280016"/>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C. </a:t>
            </a:r>
            <a:r>
              <a:rPr lang="vi-VN" sz="4400" noProof="1">
                <a:solidFill>
                  <a:prstClr val="black"/>
                </a:solidFill>
                <a:cs typeface="Arial" panose="020B0604020202020204" pitchFamily="34" charset="0"/>
              </a:rPr>
              <a:t>Nguyễn Hoàng.</a:t>
            </a:r>
            <a:endParaRPr lang="vi-VN" sz="4400" noProof="1">
              <a:solidFill>
                <a:prstClr val="black"/>
              </a:solidFill>
              <a:latin typeface="Arial" panose="020B0604020202020204" pitchFamily="34" charset="0"/>
              <a:cs typeface="Arial" panose="020B0604020202020204" pitchFamily="34" charset="0"/>
            </a:endParaRPr>
          </a:p>
        </p:txBody>
      </p:sp>
      <p:sp>
        <p:nvSpPr>
          <p:cNvPr id="8" name="Đáp án sai 3">
            <a:extLst>
              <a:ext uri="{FF2B5EF4-FFF2-40B4-BE49-F238E27FC236}">
                <a16:creationId xmlns:a16="http://schemas.microsoft.com/office/drawing/2014/main" id="{2E7D83A4-3758-8699-4DD0-010A80780539}"/>
              </a:ext>
            </a:extLst>
          </p:cNvPr>
          <p:cNvSpPr/>
          <p:nvPr/>
        </p:nvSpPr>
        <p:spPr>
          <a:xfrm>
            <a:off x="9663545" y="7018020"/>
            <a:ext cx="6802583" cy="2468880"/>
          </a:xfrm>
          <a:prstGeom prst="plaqu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lnSpc>
                <a:spcPct val="150000"/>
              </a:lnSpc>
            </a:pPr>
            <a:r>
              <a:rPr lang="en-US" sz="4400" noProof="1">
                <a:solidFill>
                  <a:prstClr val="black"/>
                </a:solidFill>
                <a:latin typeface="Arial" panose="020B0604020202020204" pitchFamily="34" charset="0"/>
                <a:cs typeface="Arial" panose="020B0604020202020204" pitchFamily="34" charset="0"/>
              </a:rPr>
              <a:t>D. </a:t>
            </a:r>
            <a:r>
              <a:rPr lang="vi-VN" sz="4400" noProof="1">
                <a:solidFill>
                  <a:prstClr val="black"/>
                </a:solidFill>
                <a:cs typeface="Arial" panose="020B0604020202020204" pitchFamily="34" charset="0"/>
              </a:rPr>
              <a:t>Nguyễn Phúc Nguyên.</a:t>
            </a:r>
            <a:endParaRPr lang="vi-VN" sz="4400" noProof="1">
              <a:solidFill>
                <a:prstClr val="black"/>
              </a:solidFill>
              <a:latin typeface="Arial" panose="020B0604020202020204" pitchFamily="34" charset="0"/>
              <a:cs typeface="Arial" panose="020B0604020202020204" pitchFamily="34" charset="0"/>
            </a:endParaRPr>
          </a:p>
        </p:txBody>
      </p:sp>
      <p:pic>
        <p:nvPicPr>
          <p:cNvPr id="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5" y="-955900"/>
            <a:ext cx="731045" cy="731045"/>
          </a:xfrm>
          <a:prstGeom prst="rect">
            <a:avLst/>
          </a:prstGeom>
        </p:spPr>
      </p:pic>
      <p:pic>
        <p:nvPicPr>
          <p:cNvPr id="1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224651" y="7458675"/>
            <a:ext cx="1279569" cy="1113741"/>
          </a:xfrm>
          <a:prstGeom prst="rect">
            <a:avLst/>
          </a:prstGeom>
        </p:spPr>
      </p:pic>
      <p:pic>
        <p:nvPicPr>
          <p:cNvPr id="11" name="Picture 10">
            <a:extLst>
              <a:ext uri="{FF2B5EF4-FFF2-40B4-BE49-F238E27FC236}">
                <a16:creationId xmlns:a16="http://schemas.microsoft.com/office/drawing/2014/main" id="{4B31FD67-694B-8D1E-89C7-5C3C61578F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4686994"/>
            <a:ext cx="1275183" cy="1136072"/>
          </a:xfrm>
          <a:prstGeom prst="rect">
            <a:avLst/>
          </a:prstGeom>
        </p:spPr>
      </p:pic>
      <p:pic>
        <p:nvPicPr>
          <p:cNvPr id="12"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190944" y="7447511"/>
            <a:ext cx="1275183" cy="1136072"/>
          </a:xfrm>
          <a:prstGeom prst="rect">
            <a:avLst/>
          </a:prstGeom>
        </p:spPr>
      </p:pic>
      <p:pic>
        <p:nvPicPr>
          <p:cNvPr id="13"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229037" y="4686994"/>
            <a:ext cx="1275183" cy="1136072"/>
          </a:xfrm>
          <a:prstGeom prst="rect">
            <a:avLst/>
          </a:prstGeom>
        </p:spPr>
      </p:pic>
      <p:pic>
        <p:nvPicPr>
          <p:cNvPr id="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40" y="-955900"/>
            <a:ext cx="731045" cy="731045"/>
          </a:xfrm>
          <a:prstGeom prst="rect">
            <a:avLst/>
          </a:prstGeom>
        </p:spPr>
      </p:pic>
      <p:sp>
        <p:nvSpPr>
          <p:cNvPr id="15" name="Freeform 4">
            <a:hlinkClick r:id="rId11" action="ppaction://hlinksldjump"/>
            <a:extLst>
              <a:ext uri="{FF2B5EF4-FFF2-40B4-BE49-F238E27FC236}">
                <a16:creationId xmlns:a16="http://schemas.microsoft.com/office/drawing/2014/main" id="{F41D84C2-322E-045A-74D9-9FFADADD60D2}"/>
              </a:ext>
            </a:extLst>
          </p:cNvPr>
          <p:cNvSpPr/>
          <p:nvPr/>
        </p:nvSpPr>
        <p:spPr>
          <a:xfrm>
            <a:off x="16544458" y="8869335"/>
            <a:ext cx="1665212" cy="1417665"/>
          </a:xfrm>
          <a:custGeom>
            <a:avLst/>
            <a:gdLst/>
            <a:ahLst/>
            <a:cxnLst/>
            <a:rect l="l" t="t" r="r" b="b"/>
            <a:pathLst>
              <a:path w="2554643" h="2057400">
                <a:moveTo>
                  <a:pt x="0" y="0"/>
                </a:moveTo>
                <a:lnTo>
                  <a:pt x="2554643" y="0"/>
                </a:lnTo>
                <a:lnTo>
                  <a:pt x="2554643" y="2057400"/>
                </a:lnTo>
                <a:lnTo>
                  <a:pt x="0" y="20574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extLst>
      <p:ext uri="{BB962C8B-B14F-4D97-AF65-F5344CB8AC3E}">
        <p14:creationId xmlns:p14="http://schemas.microsoft.com/office/powerpoint/2010/main" val="1942778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strips(downLeft)">
                                      <p:cBhvr>
                                        <p:cTn id="13" dur="500"/>
                                        <p:tgtEl>
                                          <p:spTgt spid="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5"/>
                                        </p:tgtEl>
                                        <p:attrNameLst>
                                          <p:attrName>fillcolor</p:attrName>
                                        </p:attrNameLst>
                                      </p:cBhvr>
                                      <p:to>
                                        <a:srgbClr val="92D050"/>
                                      </p:to>
                                    </p:animClr>
                                    <p:set>
                                      <p:cBhvr>
                                        <p:cTn id="22" dur="500" fill="hold"/>
                                        <p:tgtEl>
                                          <p:spTgt spid="5"/>
                                        </p:tgtEl>
                                        <p:attrNameLst>
                                          <p:attrName>fill.type</p:attrName>
                                        </p:attrNameLst>
                                      </p:cBhvr>
                                      <p:to>
                                        <p:strVal val="solid"/>
                                      </p:to>
                                    </p:set>
                                    <p:set>
                                      <p:cBhvr>
                                        <p:cTn id="23" dur="500" fill="hold"/>
                                        <p:tgtEl>
                                          <p:spTgt spid="5"/>
                                        </p:tgtEl>
                                        <p:attrNameLst>
                                          <p:attrName>fill.on</p:attrName>
                                        </p:attrNameLst>
                                      </p:cBhvr>
                                      <p:to>
                                        <p:strVal val="true"/>
                                      </p:to>
                                    </p:set>
                                  </p:childTnLst>
                                </p:cTn>
                              </p:par>
                              <p:par>
                                <p:cTn id="24" presetID="1" presetClass="mediacall" presetSubtype="0" fill="hold" nodeType="withEffect">
                                  <p:stCondLst>
                                    <p:cond delay="0"/>
                                  </p:stCondLst>
                                  <p:childTnLst>
                                    <p:cmd type="call" cmd="playFrom(0.0)">
                                      <p:cBhvr>
                                        <p:cTn id="25" dur="835" fill="hold"/>
                                        <p:tgtEl>
                                          <p:spTgt spid="3"/>
                                        </p:tgtEl>
                                      </p:cBhvr>
                                    </p:cmd>
                                  </p:childTnLst>
                                </p:cTn>
                              </p:par>
                              <p:par>
                                <p:cTn id="26" presetID="1" presetClass="entr" presetSubtype="0" fill="hold" nodeType="withEffect">
                                  <p:stCondLst>
                                    <p:cond delay="0"/>
                                  </p:stCondLst>
                                  <p:childTnLst>
                                    <p:set>
                                      <p:cBhvr>
                                        <p:cTn id="27" dur="1" fill="hold">
                                          <p:stCondLst>
                                            <p:cond delay="9"/>
                                          </p:stCondLst>
                                        </p:cTn>
                                        <p:tgtEl>
                                          <p:spTgt spid="10"/>
                                        </p:tgtEl>
                                        <p:attrNameLst>
                                          <p:attrName>style.visibility</p:attrName>
                                        </p:attrNameLst>
                                      </p:cBhvr>
                                      <p:to>
                                        <p:strVal val="visible"/>
                                      </p:to>
                                    </p:set>
                                  </p:childTnLst>
                                </p:cTn>
                              </p:par>
                              <p:par>
                                <p:cTn id="28" presetID="26" presetClass="emph" presetSubtype="0" repeatCount="2000" fill="hold" grpId="1" nodeType="withEffect">
                                  <p:stCondLst>
                                    <p:cond delay="0"/>
                                  </p:stCondLst>
                                  <p:childTnLst>
                                    <p:animEffect transition="out" filter="fade">
                                      <p:cBhvr>
                                        <p:cTn id="29" dur="500" tmFilter="0, 0; .2, .5; .8, .5; 1, 0"/>
                                        <p:tgtEl>
                                          <p:spTgt spid="5"/>
                                        </p:tgtEl>
                                      </p:cBhvr>
                                    </p:animEffect>
                                    <p:animScale>
                                      <p:cBhvr>
                                        <p:cTn id="30" dur="250" autoRev="1" fill="hold"/>
                                        <p:tgtEl>
                                          <p:spTgt spid="5"/>
                                        </p:tgtEl>
                                      </p:cBhvr>
                                      <p:by x="105000" y="105000"/>
                                    </p:animScale>
                                  </p:childTnLst>
                                </p:cTn>
                              </p:par>
                            </p:childTnLst>
                          </p:cTn>
                        </p:par>
                      </p:childTnLst>
                    </p:cTn>
                  </p:par>
                </p:childTnLst>
              </p:cTn>
              <p:nextCondLst>
                <p:cond evt="onClick" delay="0">
                  <p:tgtEl>
                    <p:spTgt spid="5"/>
                  </p:tgtEl>
                </p:cond>
              </p:nextCondLst>
            </p:seq>
            <p:audio>
              <p:cMediaNode vol="80000">
                <p:cTn id="31" fill="hold" display="0">
                  <p:stCondLst>
                    <p:cond delay="indefinite"/>
                  </p:stCondLst>
                  <p:endCondLst>
                    <p:cond evt="onStopAudio" delay="0">
                      <p:tgtEl>
                        <p:sldTgt/>
                      </p:tgtEl>
                    </p:cond>
                  </p:endCondLst>
                </p:cTn>
                <p:tgtEl>
                  <p:spTgt spid="3"/>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6"/>
                                        </p:tgtEl>
                                        <p:attrNameLst>
                                          <p:attrName>fillcolor</p:attrName>
                                        </p:attrNameLst>
                                      </p:cBhvr>
                                      <p:to>
                                        <a:srgbClr val="D99694"/>
                                      </p:to>
                                    </p:animClr>
                                    <p:set>
                                      <p:cBhvr>
                                        <p:cTn id="37" dur="500" fill="hold"/>
                                        <p:tgtEl>
                                          <p:spTgt spid="6"/>
                                        </p:tgtEl>
                                        <p:attrNameLst>
                                          <p:attrName>fill.type</p:attrName>
                                        </p:attrNameLst>
                                      </p:cBhvr>
                                      <p:to>
                                        <p:strVal val="solid"/>
                                      </p:to>
                                    </p:set>
                                    <p:set>
                                      <p:cBhvr>
                                        <p:cTn id="38" dur="500" fill="hold"/>
                                        <p:tgtEl>
                                          <p:spTgt spid="6"/>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62" fill="hold"/>
                                        <p:tgtEl>
                                          <p:spTgt spid="4"/>
                                        </p:tgtEl>
                                      </p:cBhvr>
                                    </p:cmd>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26" presetClass="emph" presetSubtype="0" repeatCount="2000" fill="hold" grpId="1" nodeType="withEffect">
                                  <p:stCondLst>
                                    <p:cond delay="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46" fill="hold" display="0">
                  <p:stCondLst>
                    <p:cond delay="indefinite"/>
                  </p:stCondLst>
                  <p:endCondLst>
                    <p:cond evt="onStopAudio" delay="0">
                      <p:tgtEl>
                        <p:sldTgt/>
                      </p:tgtEl>
                    </p:cond>
                  </p:endCondLst>
                </p:cTn>
                <p:tgtEl>
                  <p:spTgt spid="4"/>
                </p:tgtEl>
              </p:cMediaNode>
            </p:audio>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7"/>
                                        </p:tgtEl>
                                        <p:attrNameLst>
                                          <p:attrName>fillcolor</p:attrName>
                                        </p:attrNameLst>
                                      </p:cBhvr>
                                      <p:to>
                                        <a:srgbClr val="D99694"/>
                                      </p:to>
                                    </p:animClr>
                                    <p:set>
                                      <p:cBhvr>
                                        <p:cTn id="52" dur="500" fill="hold"/>
                                        <p:tgtEl>
                                          <p:spTgt spid="7"/>
                                        </p:tgtEl>
                                        <p:attrNameLst>
                                          <p:attrName>fill.type</p:attrName>
                                        </p:attrNameLst>
                                      </p:cBhvr>
                                      <p:to>
                                        <p:strVal val="solid"/>
                                      </p:to>
                                    </p:set>
                                    <p:set>
                                      <p:cBhvr>
                                        <p:cTn id="53" dur="500" fill="hold"/>
                                        <p:tgtEl>
                                          <p:spTgt spid="7"/>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4"/>
                                        </p:tgtEl>
                                      </p:cBhvr>
                                    </p:cmd>
                                  </p:childTnLst>
                                </p:cTn>
                              </p:par>
                              <p:par>
                                <p:cTn id="56" presetID="1" presetClass="entr" presetSubtype="0" fill="hold" nodeType="withEffect">
                                  <p:stCondLst>
                                    <p:cond delay="0"/>
                                  </p:stCondLst>
                                  <p:childTnLst>
                                    <p:set>
                                      <p:cBhvr>
                                        <p:cTn id="57" dur="1" fill="hold">
                                          <p:stCondLst>
                                            <p:cond delay="9"/>
                                          </p:stCondLst>
                                        </p:cTn>
                                        <p:tgtEl>
                                          <p:spTgt spid="11"/>
                                        </p:tgtEl>
                                        <p:attrNameLst>
                                          <p:attrName>style.visibility</p:attrName>
                                        </p:attrNameLst>
                                      </p:cBhvr>
                                      <p:to>
                                        <p:strVal val="visible"/>
                                      </p:to>
                                    </p:set>
                                  </p:childTnLst>
                                </p:cTn>
                              </p:par>
                              <p:par>
                                <p:cTn id="58" presetID="26" presetClass="emph" presetSubtype="0" repeatCount="2000" fill="hold" grpId="1" nodeType="with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8"/>
                                        </p:tgtEl>
                                        <p:attrNameLst>
                                          <p:attrName>fillcolor</p:attrName>
                                        </p:attrNameLst>
                                      </p:cBhvr>
                                      <p:to>
                                        <a:srgbClr val="D99694"/>
                                      </p:to>
                                    </p:animClr>
                                    <p:set>
                                      <p:cBhvr>
                                        <p:cTn id="66" dur="500" fill="hold"/>
                                        <p:tgtEl>
                                          <p:spTgt spid="8"/>
                                        </p:tgtEl>
                                        <p:attrNameLst>
                                          <p:attrName>fill.type</p:attrName>
                                        </p:attrNameLst>
                                      </p:cBhvr>
                                      <p:to>
                                        <p:strVal val="solid"/>
                                      </p:to>
                                    </p:set>
                                    <p:set>
                                      <p:cBhvr>
                                        <p:cTn id="67" dur="500" fill="hold"/>
                                        <p:tgtEl>
                                          <p:spTgt spid="8"/>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4"/>
                                        </p:tgtEl>
                                      </p:cBhvr>
                                    </p:cmd>
                                  </p:childTnLst>
                                </p:cTn>
                              </p:par>
                              <p:par>
                                <p:cTn id="70" presetID="1" presetClass="entr" presetSubtype="0" fill="hold" nodeType="withEffect">
                                  <p:stCondLst>
                                    <p:cond delay="0"/>
                                  </p:stCondLst>
                                  <p:childTnLst>
                                    <p:set>
                                      <p:cBhvr>
                                        <p:cTn id="71" dur="1" fill="hold">
                                          <p:stCondLst>
                                            <p:cond delay="9"/>
                                          </p:stCondLst>
                                        </p:cTn>
                                        <p:tgtEl>
                                          <p:spTgt spid="12"/>
                                        </p:tgtEl>
                                        <p:attrNameLst>
                                          <p:attrName>style.visibility</p:attrName>
                                        </p:attrNameLst>
                                      </p:cBhvr>
                                      <p:to>
                                        <p:strVal val="visible"/>
                                      </p:to>
                                    </p:set>
                                  </p:childTnLst>
                                </p:cTn>
                              </p:par>
                              <p:par>
                                <p:cTn id="72" presetID="26" presetClass="emph" presetSubtype="0" repeatCount="2000" fill="hold" grpId="1" nodeType="withEffect">
                                  <p:stCondLst>
                                    <p:cond delay="0"/>
                                  </p:stCondLst>
                                  <p:childTnLst>
                                    <p:animEffect transition="out" filter="fade">
                                      <p:cBhvr>
                                        <p:cTn id="73" dur="500" tmFilter="0, 0; .2, .5; .8, .5; 1, 0"/>
                                        <p:tgtEl>
                                          <p:spTgt spid="8"/>
                                        </p:tgtEl>
                                      </p:cBhvr>
                                    </p:animEffect>
                                    <p:animScale>
                                      <p:cBhvr>
                                        <p:cTn id="74"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a:stretch>
        </a:blipFill>
        <a:effectLst/>
      </p:bgPr>
    </p:bg>
    <p:spTree>
      <p:nvGrpSpPr>
        <p:cNvPr id="1" name=""/>
        <p:cNvGrpSpPr/>
        <p:nvPr/>
      </p:nvGrpSpPr>
      <p:grpSpPr>
        <a:xfrm>
          <a:off x="0" y="0"/>
          <a:ext cx="0" cy="0"/>
          <a:chOff x="0" y="0"/>
          <a:chExt cx="0" cy="0"/>
        </a:xfrm>
      </p:grpSpPr>
      <p:pic>
        <p:nvPicPr>
          <p:cNvPr id="4" name="Picture 3" descr="A map of the vietnam&#10;&#10;Description automatically generated">
            <a:extLst>
              <a:ext uri="{FF2B5EF4-FFF2-40B4-BE49-F238E27FC236}">
                <a16:creationId xmlns:a16="http://schemas.microsoft.com/office/drawing/2014/main" id="{5234D0C0-C620-57FF-1B7C-20E36533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895" y="-1"/>
            <a:ext cx="8154209" cy="10287001"/>
          </a:xfrm>
          <a:prstGeom prst="rect">
            <a:avLst/>
          </a:prstGeom>
        </p:spPr>
      </p:pic>
      <p:cxnSp>
        <p:nvCxnSpPr>
          <p:cNvPr id="7" name="Straight Arrow Connector 6">
            <a:extLst>
              <a:ext uri="{FF2B5EF4-FFF2-40B4-BE49-F238E27FC236}">
                <a16:creationId xmlns:a16="http://schemas.microsoft.com/office/drawing/2014/main" id="{479D58EB-A3BC-3BFE-1F17-D12B7E19DC40}"/>
              </a:ext>
            </a:extLst>
          </p:cNvPr>
          <p:cNvCxnSpPr>
            <a:cxnSpLocks/>
          </p:cNvCxnSpPr>
          <p:nvPr/>
        </p:nvCxnSpPr>
        <p:spPr>
          <a:xfrm flipH="1">
            <a:off x="3962400" y="2019300"/>
            <a:ext cx="40945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2E778B7-DE2C-155B-A13A-9B5B0092409C}"/>
              </a:ext>
            </a:extLst>
          </p:cNvPr>
          <p:cNvCxnSpPr>
            <a:cxnSpLocks/>
          </p:cNvCxnSpPr>
          <p:nvPr/>
        </p:nvCxnSpPr>
        <p:spPr>
          <a:xfrm>
            <a:off x="10896600" y="6743700"/>
            <a:ext cx="3657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A80733-B5E5-A7E3-CDF5-3C3094030E39}"/>
              </a:ext>
            </a:extLst>
          </p:cNvPr>
          <p:cNvSpPr txBox="1"/>
          <p:nvPr/>
        </p:nvSpPr>
        <p:spPr>
          <a:xfrm>
            <a:off x="13335000" y="1485900"/>
            <a:ext cx="4800600" cy="4975657"/>
          </a:xfrm>
          <a:prstGeom prst="rect">
            <a:avLst/>
          </a:prstGeom>
          <a:noFill/>
        </p:spPr>
        <p:txBody>
          <a:bodyPr wrap="square">
            <a:spAutoFit/>
          </a:bodyPr>
          <a:lstStyle/>
          <a:p>
            <a:pPr lvl="0" algn="just">
              <a:lnSpc>
                <a:spcPct val="150000"/>
              </a:lnSpc>
            </a:pPr>
            <a:r>
              <a:rPr lang="vi-VN" sz="3600" b="1" i="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Đàng Trong: </a:t>
            </a:r>
            <a:endParaRPr lang="en-US" sz="3600" b="1" i="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ùng lãnh thổ Đại Việt do chúa Nguyễn kiểm soát</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Phạm vi: t</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ừ sông Gianh trở vào Nam.</a:t>
            </a:r>
            <a:endParaRPr lang="en-US" sz="2800">
              <a:effectLst/>
              <a:latin typeface="Arial" panose="020B0604020202020204" pitchFamily="34" charset="0"/>
              <a:ea typeface="Noto Sans Symbols"/>
              <a:cs typeface="Arial" panose="020B0604020202020204" pitchFamily="34" charset="0"/>
            </a:endParaRPr>
          </a:p>
        </p:txBody>
      </p:sp>
      <p:sp>
        <p:nvSpPr>
          <p:cNvPr id="19" name="TextBox 18">
            <a:extLst>
              <a:ext uri="{FF2B5EF4-FFF2-40B4-BE49-F238E27FC236}">
                <a16:creationId xmlns:a16="http://schemas.microsoft.com/office/drawing/2014/main" id="{69A59979-75F0-B3A4-3ADD-64EF018590B6}"/>
              </a:ext>
            </a:extLst>
          </p:cNvPr>
          <p:cNvSpPr txBox="1"/>
          <p:nvPr/>
        </p:nvSpPr>
        <p:spPr>
          <a:xfrm>
            <a:off x="381000" y="2032819"/>
            <a:ext cx="4495799" cy="5001306"/>
          </a:xfrm>
          <a:prstGeom prst="rect">
            <a:avLst/>
          </a:prstGeom>
          <a:noFill/>
        </p:spPr>
        <p:txBody>
          <a:bodyPr wrap="square">
            <a:spAutoFit/>
          </a:bodyPr>
          <a:lstStyle/>
          <a:p>
            <a:pPr lvl="0" algn="just">
              <a:lnSpc>
                <a:spcPct val="150000"/>
              </a:lnSpc>
            </a:pPr>
            <a:r>
              <a:rPr lang="vi-VN" sz="3600" b="1" i="1">
                <a:solidFill>
                  <a:srgbClr val="C8272D"/>
                </a:solidFill>
                <a:effectLst/>
                <a:latin typeface="Arial" panose="020B0604020202020204" pitchFamily="34" charset="0"/>
                <a:ea typeface="Times New Roman" panose="02020603050405020304" pitchFamily="18" charset="0"/>
                <a:cs typeface="Arial" panose="020B0604020202020204" pitchFamily="34" charset="0"/>
              </a:rPr>
              <a:t>Đàng Ngoài: </a:t>
            </a:r>
            <a:endParaRPr lang="en-US" sz="3600" b="1" i="1">
              <a:solidFill>
                <a:srgbClr val="C8272D"/>
              </a:solidFill>
              <a:effectLst/>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ùng lãnh thổ Đại Việt kiểm soát bởi Chúa Trịnh</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lvl="0" indent="-571500" algn="just">
              <a:lnSpc>
                <a:spcPct val="150000"/>
              </a:lnSpc>
              <a:buFont typeface="Arial" panose="020B0604020202020204" pitchFamily="34" charset="0"/>
              <a:buChar char="•"/>
            </a:pP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Phạm vi: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 sông Gianh trở ra Bắc</a:t>
            </a:r>
            <a:r>
              <a:rPr lang="en-US"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Noto Sans Symbols"/>
              <a:cs typeface="Arial" panose="020B0604020202020204" pitchFamily="34" charset="0"/>
            </a:endParaRPr>
          </a:p>
        </p:txBody>
      </p:sp>
    </p:spTree>
    <p:extLst>
      <p:ext uri="{BB962C8B-B14F-4D97-AF65-F5344CB8AC3E}">
        <p14:creationId xmlns:p14="http://schemas.microsoft.com/office/powerpoint/2010/main" val="183878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74073D5-B0B1-5D8C-0DB8-2B4BAF7A85F3}"/>
              </a:ext>
            </a:extLst>
          </p:cNvPr>
          <p:cNvGrpSpPr/>
          <p:nvPr/>
        </p:nvGrpSpPr>
        <p:grpSpPr>
          <a:xfrm>
            <a:off x="895347" y="1142787"/>
            <a:ext cx="16497300" cy="8119203"/>
            <a:chOff x="895347" y="1142787"/>
            <a:chExt cx="16497300" cy="8119203"/>
          </a:xfrm>
        </p:grpSpPr>
        <p:pic>
          <p:nvPicPr>
            <p:cNvPr id="16" name="Picture 4">
              <a:extLst>
                <a:ext uri="{FF2B5EF4-FFF2-40B4-BE49-F238E27FC236}">
                  <a16:creationId xmlns:a16="http://schemas.microsoft.com/office/drawing/2014/main" id="{001D3060-4263-8CAB-1BE8-CCC1B6C826A8}"/>
                </a:ext>
              </a:extLst>
            </p:cNvPr>
            <p:cNvPicPr>
              <a:picLocks noChangeAspect="1"/>
            </p:cNvPicPr>
            <p:nvPr/>
          </p:nvPicPr>
          <p:blipFill>
            <a:blip r:embed="rId2"/>
            <a:srcRect t="12165" r="50724" b="48490"/>
            <a:stretch>
              <a:fillRect/>
            </a:stretch>
          </p:blipFill>
          <p:spPr>
            <a:xfrm>
              <a:off x="895347" y="1517126"/>
              <a:ext cx="16497300" cy="7744864"/>
            </a:xfrm>
            <a:prstGeom prst="rect">
              <a:avLst/>
            </a:prstGeom>
          </p:spPr>
        </p:pic>
        <p:pic>
          <p:nvPicPr>
            <p:cNvPr id="17" name="Picture 5">
              <a:extLst>
                <a:ext uri="{FF2B5EF4-FFF2-40B4-BE49-F238E27FC236}">
                  <a16:creationId xmlns:a16="http://schemas.microsoft.com/office/drawing/2014/main" id="{B634745E-B9F8-D644-91CB-2B0F8B0CBB38}"/>
                </a:ext>
              </a:extLst>
            </p:cNvPr>
            <p:cNvPicPr>
              <a:picLocks noChangeAspect="1"/>
            </p:cNvPicPr>
            <p:nvPr/>
          </p:nvPicPr>
          <p:blipFill>
            <a:blip r:embed="rId3"/>
            <a:srcRect t="21102" b="41030"/>
            <a:stretch>
              <a:fillRect/>
            </a:stretch>
          </p:blipFill>
          <p:spPr>
            <a:xfrm rot="-108631">
              <a:off x="6817911" y="1142787"/>
              <a:ext cx="4652173" cy="748680"/>
            </a:xfrm>
            <a:prstGeom prst="rect">
              <a:avLst/>
            </a:prstGeom>
          </p:spPr>
        </p:pic>
      </p:grpSp>
      <p:pic>
        <p:nvPicPr>
          <p:cNvPr id="9" name="Picture 9"/>
          <p:cNvPicPr>
            <a:picLocks noChangeAspect="1"/>
          </p:cNvPicPr>
          <p:nvPr/>
        </p:nvPicPr>
        <p:blipFill>
          <a:blip r:embed="rId4"/>
          <a:srcRect b="20827"/>
          <a:stretch>
            <a:fillRect/>
          </a:stretch>
        </p:blipFill>
        <p:spPr>
          <a:xfrm rot="-1647300">
            <a:off x="-426891" y="6938512"/>
            <a:ext cx="1718360" cy="3779103"/>
          </a:xfrm>
          <a:prstGeom prst="rect">
            <a:avLst/>
          </a:prstGeom>
        </p:spPr>
      </p:pic>
      <p:pic>
        <p:nvPicPr>
          <p:cNvPr id="10" name="Picture 10"/>
          <p:cNvPicPr>
            <a:picLocks noChangeAspect="1"/>
          </p:cNvPicPr>
          <p:nvPr/>
        </p:nvPicPr>
        <p:blipFill>
          <a:blip r:embed="rId4"/>
          <a:srcRect b="45966"/>
          <a:stretch>
            <a:fillRect/>
          </a:stretch>
        </p:blipFill>
        <p:spPr>
          <a:xfrm rot="-1647300">
            <a:off x="856406" y="8369399"/>
            <a:ext cx="1718360" cy="2579129"/>
          </a:xfrm>
          <a:prstGeom prst="rect">
            <a:avLst/>
          </a:prstGeom>
        </p:spPr>
      </p:pic>
      <p:sp>
        <p:nvSpPr>
          <p:cNvPr id="2" name="TextBox 5">
            <a:extLst>
              <a:ext uri="{FF2B5EF4-FFF2-40B4-BE49-F238E27FC236}">
                <a16:creationId xmlns:a16="http://schemas.microsoft.com/office/drawing/2014/main" id="{DC2286F7-74ED-CCE6-A5CF-B9158028F906}"/>
              </a:ext>
            </a:extLst>
          </p:cNvPr>
          <p:cNvSpPr txBox="1"/>
          <p:nvPr/>
        </p:nvSpPr>
        <p:spPr>
          <a:xfrm>
            <a:off x="6616871" y="1744797"/>
            <a:ext cx="5054252" cy="1335237"/>
          </a:xfrm>
          <a:prstGeom prst="rect">
            <a:avLst/>
          </a:prstGeom>
        </p:spPr>
        <p:txBody>
          <a:bodyPr lIns="0" tIns="0" rIns="0" bIns="0" rtlCol="0" anchor="t">
            <a:spAutoFit/>
          </a:bodyPr>
          <a:lstStyle/>
          <a:p>
            <a:pPr algn="ctr">
              <a:lnSpc>
                <a:spcPct val="150000"/>
              </a:lnSpc>
            </a:pPr>
            <a:r>
              <a:rPr lang="en-US" sz="6600" b="1">
                <a:solidFill>
                  <a:srgbClr val="874541"/>
                </a:solidFill>
                <a:latin typeface="Arial" panose="020B0604020202020204" pitchFamily="34" charset="0"/>
                <a:cs typeface="Arial" panose="020B0604020202020204" pitchFamily="34" charset="0"/>
              </a:rPr>
              <a:t>VẬN DỤNG</a:t>
            </a:r>
            <a:endParaRPr lang="en-US" sz="6600" b="1" dirty="0">
              <a:solidFill>
                <a:srgbClr val="87454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05A7AA9-F806-CB16-E62F-79687F33014A}"/>
              </a:ext>
            </a:extLst>
          </p:cNvPr>
          <p:cNvSpPr txBox="1"/>
          <p:nvPr/>
        </p:nvSpPr>
        <p:spPr>
          <a:xfrm>
            <a:off x="1219201" y="3162300"/>
            <a:ext cx="15925800" cy="1824923"/>
          </a:xfrm>
          <a:prstGeom prst="rect">
            <a:avLst/>
          </a:prstGeom>
          <a:noFill/>
        </p:spPr>
        <p:txBody>
          <a:bodyPr wrap="square">
            <a:spAutoFit/>
          </a:bodyPr>
          <a:lstStyle/>
          <a:p>
            <a:pPr algn="just">
              <a:lnSpc>
                <a:spcPct val="150000"/>
              </a:lnSpc>
              <a:spcAft>
                <a:spcPts val="1000"/>
              </a:spcAft>
              <a:tabLst>
                <a:tab pos="90170" algn="l"/>
                <a:tab pos="180340" algn="l"/>
                <a:tab pos="270510" algn="l"/>
              </a:tabLst>
            </a:pPr>
            <a:r>
              <a:rPr lang="vi-VN" sz="4000">
                <a:ea typeface="Malgun Gothic" panose="020B0503020000020004" pitchFamily="34" charset="-127"/>
                <a:cs typeface="Arial" panose="020B0604020202020204" pitchFamily="34" charset="0"/>
              </a:rPr>
              <a:t>Tìm hiểu về di tích các thành của nhà Mạc, đặc biệt ở Cao Bằng, hãy viết một đoạn văn ngắn (khoảng 150 chữ) giới thiệu về di tích đó.</a:t>
            </a:r>
            <a:endParaRPr lang="en-US" sz="4000">
              <a:effectLst/>
              <a:latin typeface="Arial" panose="020B0604020202020204" pitchFamily="34" charset="0"/>
              <a:ea typeface="Malgun Gothic" panose="020B0503020000020004" pitchFamily="34" charset="-127"/>
              <a:cs typeface="Arial" panose="020B0604020202020204" pitchFamily="34" charset="0"/>
            </a:endParaRPr>
          </a:p>
        </p:txBody>
      </p:sp>
      <p:grpSp>
        <p:nvGrpSpPr>
          <p:cNvPr id="11" name="Group 10">
            <a:extLst>
              <a:ext uri="{FF2B5EF4-FFF2-40B4-BE49-F238E27FC236}">
                <a16:creationId xmlns:a16="http://schemas.microsoft.com/office/drawing/2014/main" id="{A72A1ABD-9193-6E9F-72D2-93FCB3EE644B}"/>
              </a:ext>
            </a:extLst>
          </p:cNvPr>
          <p:cNvGrpSpPr/>
          <p:nvPr/>
        </p:nvGrpSpPr>
        <p:grpSpPr>
          <a:xfrm>
            <a:off x="1219201" y="5152103"/>
            <a:ext cx="5326626" cy="3701109"/>
            <a:chOff x="2505896" y="5183574"/>
            <a:chExt cx="5326626" cy="3701109"/>
          </a:xfrm>
        </p:grpSpPr>
        <p:pic>
          <p:nvPicPr>
            <p:cNvPr id="6" name="Picture 5" descr="A brick wall with a tunnel&#10;&#10;Description automatically generated">
              <a:extLst>
                <a:ext uri="{FF2B5EF4-FFF2-40B4-BE49-F238E27FC236}">
                  <a16:creationId xmlns:a16="http://schemas.microsoft.com/office/drawing/2014/main" id="{848ED5BD-AB80-DFA2-C19B-F2ABDAD917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809" y="5183574"/>
              <a:ext cx="4876800" cy="3143250"/>
            </a:xfrm>
            <a:prstGeom prst="rect">
              <a:avLst/>
            </a:prstGeom>
          </p:spPr>
        </p:pic>
        <p:sp>
          <p:nvSpPr>
            <p:cNvPr id="8" name="TextBox 7">
              <a:extLst>
                <a:ext uri="{FF2B5EF4-FFF2-40B4-BE49-F238E27FC236}">
                  <a16:creationId xmlns:a16="http://schemas.microsoft.com/office/drawing/2014/main" id="{17D2DFBE-C597-D10D-71B0-915D4C94FD50}"/>
                </a:ext>
              </a:extLst>
            </p:cNvPr>
            <p:cNvSpPr txBox="1"/>
            <p:nvPr/>
          </p:nvSpPr>
          <p:spPr>
            <a:xfrm>
              <a:off x="2505896" y="8361463"/>
              <a:ext cx="5326626" cy="523220"/>
            </a:xfrm>
            <a:prstGeom prst="rect">
              <a:avLst/>
            </a:prstGeom>
            <a:noFill/>
          </p:spPr>
          <p:txBody>
            <a:bodyPr wrap="square">
              <a:spAutoFit/>
            </a:bodyPr>
            <a:lstStyle/>
            <a:p>
              <a:pPr algn="ctr"/>
              <a:r>
                <a:rPr lang="en-US" sz="2800">
                  <a:latin typeface="Arial" panose="020B0604020202020204" pitchFamily="34" charset="0"/>
                  <a:ea typeface="Malgun Gothic" panose="020B0503020000020004" pitchFamily="34" charset="-127"/>
                  <a:cs typeface="Arial" panose="020B0604020202020204" pitchFamily="34" charset="0"/>
                </a:rPr>
                <a:t>Thành nhà Mạc ở Tuyên Quang</a:t>
              </a:r>
              <a:endParaRPr lang="en-US" sz="28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C9D974C9-DBDA-56AF-1EF4-5E39A9634DBB}"/>
              </a:ext>
            </a:extLst>
          </p:cNvPr>
          <p:cNvGrpSpPr/>
          <p:nvPr/>
        </p:nvGrpSpPr>
        <p:grpSpPr>
          <a:xfrm>
            <a:off x="6480684" y="5152103"/>
            <a:ext cx="5326626" cy="3701109"/>
            <a:chOff x="2505896" y="5183574"/>
            <a:chExt cx="5326626" cy="3701109"/>
          </a:xfrm>
        </p:grpSpPr>
        <p:pic>
          <p:nvPicPr>
            <p:cNvPr id="13" name="Picture 12">
              <a:extLst>
                <a:ext uri="{FF2B5EF4-FFF2-40B4-BE49-F238E27FC236}">
                  <a16:creationId xmlns:a16="http://schemas.microsoft.com/office/drawing/2014/main" id="{A8231386-50F8-F58D-9241-FB5B045CD4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73577" y="5183574"/>
              <a:ext cx="4591264" cy="3143250"/>
            </a:xfrm>
            <a:prstGeom prst="rect">
              <a:avLst/>
            </a:prstGeom>
          </p:spPr>
        </p:pic>
        <p:sp>
          <p:nvSpPr>
            <p:cNvPr id="14" name="TextBox 13">
              <a:extLst>
                <a:ext uri="{FF2B5EF4-FFF2-40B4-BE49-F238E27FC236}">
                  <a16:creationId xmlns:a16="http://schemas.microsoft.com/office/drawing/2014/main" id="{312774B3-7292-474F-BCA3-68B064E9187C}"/>
                </a:ext>
              </a:extLst>
            </p:cNvPr>
            <p:cNvSpPr txBox="1"/>
            <p:nvPr/>
          </p:nvSpPr>
          <p:spPr>
            <a:xfrm>
              <a:off x="2505896" y="8361463"/>
              <a:ext cx="5326626" cy="523220"/>
            </a:xfrm>
            <a:prstGeom prst="rect">
              <a:avLst/>
            </a:prstGeom>
            <a:noFill/>
          </p:spPr>
          <p:txBody>
            <a:bodyPr wrap="square">
              <a:spAutoFit/>
            </a:bodyPr>
            <a:lstStyle/>
            <a:p>
              <a:pPr algn="ctr"/>
              <a:r>
                <a:rPr lang="en-US" sz="2800">
                  <a:latin typeface="Arial" panose="020B0604020202020204" pitchFamily="34" charset="0"/>
                  <a:ea typeface="Malgun Gothic" panose="020B0503020000020004" pitchFamily="34" charset="-127"/>
                  <a:cs typeface="Arial" panose="020B0604020202020204" pitchFamily="34" charset="0"/>
                </a:rPr>
                <a:t>Thành nhà Mạc ở Lạng Sơn</a:t>
              </a:r>
              <a:endParaRPr lang="en-US" sz="280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5F3FF2EF-6D7B-B6E8-8B5B-46F9DEFB6BE5}"/>
              </a:ext>
            </a:extLst>
          </p:cNvPr>
          <p:cNvGrpSpPr/>
          <p:nvPr/>
        </p:nvGrpSpPr>
        <p:grpSpPr>
          <a:xfrm>
            <a:off x="11742175" y="5152103"/>
            <a:ext cx="5326626" cy="3701109"/>
            <a:chOff x="2505896" y="5183574"/>
            <a:chExt cx="5326626" cy="3701109"/>
          </a:xfrm>
        </p:grpSpPr>
        <p:pic>
          <p:nvPicPr>
            <p:cNvPr id="20" name="Picture 19">
              <a:extLst>
                <a:ext uri="{FF2B5EF4-FFF2-40B4-BE49-F238E27FC236}">
                  <a16:creationId xmlns:a16="http://schemas.microsoft.com/office/drawing/2014/main" id="{731C65AB-9461-72B3-4708-01C5CD0CA93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972156" y="5183574"/>
              <a:ext cx="4394105" cy="3143250"/>
            </a:xfrm>
            <a:prstGeom prst="rect">
              <a:avLst/>
            </a:prstGeom>
          </p:spPr>
        </p:pic>
        <p:sp>
          <p:nvSpPr>
            <p:cNvPr id="21" name="TextBox 20">
              <a:extLst>
                <a:ext uri="{FF2B5EF4-FFF2-40B4-BE49-F238E27FC236}">
                  <a16:creationId xmlns:a16="http://schemas.microsoft.com/office/drawing/2014/main" id="{5BB8138A-36C0-9C0A-6505-D77E5C024EBD}"/>
                </a:ext>
              </a:extLst>
            </p:cNvPr>
            <p:cNvSpPr txBox="1"/>
            <p:nvPr/>
          </p:nvSpPr>
          <p:spPr>
            <a:xfrm>
              <a:off x="2505896" y="8361463"/>
              <a:ext cx="5326626" cy="523220"/>
            </a:xfrm>
            <a:prstGeom prst="rect">
              <a:avLst/>
            </a:prstGeom>
            <a:noFill/>
          </p:spPr>
          <p:txBody>
            <a:bodyPr wrap="square">
              <a:spAutoFit/>
            </a:bodyPr>
            <a:lstStyle/>
            <a:p>
              <a:pPr algn="ctr"/>
              <a:r>
                <a:rPr lang="en-US" sz="2800">
                  <a:latin typeface="Arial" panose="020B0604020202020204" pitchFamily="34" charset="0"/>
                  <a:ea typeface="Malgun Gothic" panose="020B0503020000020004" pitchFamily="34" charset="-127"/>
                  <a:cs typeface="Arial" panose="020B0604020202020204" pitchFamily="34" charset="0"/>
                </a:rPr>
                <a:t>Thành nhà Mạc ở Cao Bằng</a:t>
              </a:r>
              <a:endParaRPr lang="en-US" sz="28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childTnLst>
                          </p:cTn>
                        </p:par>
                        <p:par>
                          <p:cTn id="19" fill="hold">
                            <p:stCondLst>
                              <p:cond delay="1000"/>
                            </p:stCondLst>
                            <p:childTnLst>
                              <p:par>
                                <p:cTn id="20" presetID="1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14358" t="12150" r="14358" b="3372"/>
          <a:stretch>
            <a:fillRect/>
          </a:stretch>
        </p:blipFill>
        <p:spPr>
          <a:xfrm rot="-10800000">
            <a:off x="11079483" y="-167995"/>
            <a:ext cx="4796114" cy="4241537"/>
          </a:xfrm>
          <a:prstGeom prst="rect">
            <a:avLst/>
          </a:prstGeom>
        </p:spPr>
      </p:pic>
      <p:pic>
        <p:nvPicPr>
          <p:cNvPr id="4" name="Picture 4"/>
          <p:cNvPicPr>
            <a:picLocks noChangeAspect="1"/>
          </p:cNvPicPr>
          <p:nvPr/>
        </p:nvPicPr>
        <p:blipFill>
          <a:blip r:embed="rId4"/>
          <a:srcRect t="12165" r="44199" b="29793"/>
          <a:stretch>
            <a:fillRect/>
          </a:stretch>
        </p:blipFill>
        <p:spPr>
          <a:xfrm>
            <a:off x="1028700" y="1028700"/>
            <a:ext cx="12448840" cy="9258300"/>
          </a:xfrm>
          <a:prstGeom prst="rect">
            <a:avLst/>
          </a:prstGeom>
        </p:spPr>
      </p:pic>
      <p:sp>
        <p:nvSpPr>
          <p:cNvPr id="2" name="TextBox 5">
            <a:extLst>
              <a:ext uri="{FF2B5EF4-FFF2-40B4-BE49-F238E27FC236}">
                <a16:creationId xmlns:a16="http://schemas.microsoft.com/office/drawing/2014/main" id="{89BC5DF6-188A-9F9A-76B0-D060A25083BA}"/>
              </a:ext>
            </a:extLst>
          </p:cNvPr>
          <p:cNvSpPr txBox="1"/>
          <p:nvPr/>
        </p:nvSpPr>
        <p:spPr>
          <a:xfrm>
            <a:off x="3868526" y="1439260"/>
            <a:ext cx="6863719" cy="738664"/>
          </a:xfrm>
          <a:prstGeom prst="rect">
            <a:avLst/>
          </a:prstGeom>
        </p:spPr>
        <p:txBody>
          <a:bodyPr wrap="square" lIns="0" tIns="0" rIns="0" bIns="0" rtlCol="0" anchor="t">
            <a:spAutoFit/>
          </a:bodyPr>
          <a:lstStyle/>
          <a:p>
            <a:pPr algn="ctr"/>
            <a:r>
              <a:rPr lang="vi-VN" sz="4800" b="1">
                <a:solidFill>
                  <a:srgbClr val="FF0000"/>
                </a:solidFill>
                <a:latin typeface="Arial" panose="020B0604020202020204" pitchFamily="34" charset="0"/>
                <a:cs typeface="Arial" panose="020B0604020202020204" pitchFamily="34" charset="0"/>
              </a:rPr>
              <a:t>Hướ</a:t>
            </a:r>
            <a:r>
              <a:rPr lang="en-US" sz="4800" b="1">
                <a:solidFill>
                  <a:srgbClr val="FF0000"/>
                </a:solidFill>
                <a:latin typeface="Arial" panose="020B0604020202020204" pitchFamily="34" charset="0"/>
                <a:cs typeface="Arial" panose="020B0604020202020204" pitchFamily="34" charset="0"/>
              </a:rPr>
              <a:t>ng dẫn</a:t>
            </a:r>
            <a:endParaRPr lang="en-US" sz="48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039364A-4F45-DCA5-84FC-91B8DEDAE9E1}"/>
              </a:ext>
            </a:extLst>
          </p:cNvPr>
          <p:cNvSpPr txBox="1"/>
          <p:nvPr/>
        </p:nvSpPr>
        <p:spPr>
          <a:xfrm>
            <a:off x="1525020" y="2492409"/>
            <a:ext cx="8145635" cy="6765891"/>
          </a:xfrm>
          <a:prstGeom prst="rect">
            <a:avLst/>
          </a:prstGeom>
          <a:noFill/>
        </p:spPr>
        <p:txBody>
          <a:bodyPr wrap="square">
            <a:spAutoFit/>
          </a:bodyPr>
          <a:lstStyle/>
          <a:p>
            <a:pPr marL="571500" indent="-571500" algn="just">
              <a:lnSpc>
                <a:spcPct val="150000"/>
              </a:lnSpc>
              <a:spcAft>
                <a:spcPts val="1000"/>
              </a:spcAft>
              <a:buFont typeface="Arial" panose="020B0604020202020204" pitchFamily="34" charset="0"/>
              <a:buChar char="•"/>
              <a:tabLst>
                <a:tab pos="90170" algn="l"/>
                <a:tab pos="180340" algn="l"/>
                <a:tab pos="270510" algn="l"/>
              </a:tabLst>
            </a:pPr>
            <a:r>
              <a:rPr lang="vi-VN" sz="3600">
                <a:ea typeface="Malgun Gothic" panose="020B0503020000020004" pitchFamily="34" charset="-127"/>
                <a:cs typeface="Arial" panose="020B0604020202020204" pitchFamily="34" charset="0"/>
              </a:rPr>
              <a:t>Di tích đó ra đời vào thời gian nào? Dấu vết còn lại của di tích đó là gì? Ngày nay, các di tích đó được bảo tồn như thế nào? Các di tích đó gợi nhớ một giai đoạn lịch sử gì?</a:t>
            </a:r>
          </a:p>
          <a:p>
            <a:pPr marL="571500" indent="-571500" algn="just">
              <a:lnSpc>
                <a:spcPct val="150000"/>
              </a:lnSpc>
              <a:spcAft>
                <a:spcPts val="1000"/>
              </a:spcAft>
              <a:buFont typeface="Arial" panose="020B0604020202020204" pitchFamily="34" charset="0"/>
              <a:buChar char="•"/>
              <a:tabLst>
                <a:tab pos="90170" algn="l"/>
                <a:tab pos="180340" algn="l"/>
                <a:tab pos="270510" algn="l"/>
              </a:tabLst>
            </a:pPr>
            <a:r>
              <a:rPr lang="vi-VN" sz="3600">
                <a:ea typeface="Malgun Gothic" panose="020B0503020000020004" pitchFamily="34" charset="-127"/>
                <a:cs typeface="Arial" panose="020B0604020202020204" pitchFamily="34" charset="0"/>
              </a:rPr>
              <a:t>Trách nhiệm của HS đối với di sản của dân tộc, đặc biệt là di tích các thành nhà Mạc ra sao?</a:t>
            </a:r>
          </a:p>
        </p:txBody>
      </p:sp>
      <p:grpSp>
        <p:nvGrpSpPr>
          <p:cNvPr id="8" name="Group 7">
            <a:extLst>
              <a:ext uri="{FF2B5EF4-FFF2-40B4-BE49-F238E27FC236}">
                <a16:creationId xmlns:a16="http://schemas.microsoft.com/office/drawing/2014/main" id="{1EFCE8E4-2F57-E3B5-2E13-BB90FD766AC4}"/>
              </a:ext>
            </a:extLst>
          </p:cNvPr>
          <p:cNvGrpSpPr/>
          <p:nvPr/>
        </p:nvGrpSpPr>
        <p:grpSpPr>
          <a:xfrm>
            <a:off x="10377242" y="1377737"/>
            <a:ext cx="5498355" cy="7785001"/>
            <a:chOff x="10377242" y="1784662"/>
            <a:chExt cx="5498355" cy="7785001"/>
          </a:xfrm>
        </p:grpSpPr>
        <p:pic>
          <p:nvPicPr>
            <p:cNvPr id="7" name="Picture 6" descr="A person standing next to a rock&#10;&#10;Description automatically generated">
              <a:extLst>
                <a:ext uri="{FF2B5EF4-FFF2-40B4-BE49-F238E27FC236}">
                  <a16:creationId xmlns:a16="http://schemas.microsoft.com/office/drawing/2014/main" id="{A06308AD-ACB6-3A02-D16A-EB2DC642F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7242" y="2238523"/>
              <a:ext cx="5498355" cy="7331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5"/>
            <p:cNvPicPr>
              <a:picLocks noChangeAspect="1"/>
            </p:cNvPicPr>
            <p:nvPr/>
          </p:nvPicPr>
          <p:blipFill>
            <a:blip r:embed="rId6"/>
            <a:srcRect/>
            <a:stretch>
              <a:fillRect/>
            </a:stretch>
          </p:blipFill>
          <p:spPr>
            <a:xfrm>
              <a:off x="12863201" y="1784662"/>
              <a:ext cx="694476" cy="707747"/>
            </a:xfrm>
            <a:prstGeom prst="rect">
              <a:avLst/>
            </a:prstGeom>
          </p:spPr>
        </p:pic>
      </p:grpSp>
    </p:spTree>
    <p:extLst>
      <p:ext uri="{BB962C8B-B14F-4D97-AF65-F5344CB8AC3E}">
        <p14:creationId xmlns:p14="http://schemas.microsoft.com/office/powerpoint/2010/main" val="2436890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F4506D8A-FFB0-BAC4-7A9B-EA3373997D21}"/>
              </a:ext>
            </a:extLst>
          </p:cNvPr>
          <p:cNvGrpSpPr/>
          <p:nvPr/>
        </p:nvGrpSpPr>
        <p:grpSpPr>
          <a:xfrm>
            <a:off x="12116413" y="3177739"/>
            <a:ext cx="4970404" cy="5900770"/>
            <a:chOff x="12116413" y="3177739"/>
            <a:chExt cx="4970404" cy="5900770"/>
          </a:xfrm>
        </p:grpSpPr>
        <p:grpSp>
          <p:nvGrpSpPr>
            <p:cNvPr id="22" name="Group 21">
              <a:extLst>
                <a:ext uri="{FF2B5EF4-FFF2-40B4-BE49-F238E27FC236}">
                  <a16:creationId xmlns:a16="http://schemas.microsoft.com/office/drawing/2014/main" id="{58A5B3FD-9685-3841-66C5-2EB8776ED3DA}"/>
                </a:ext>
              </a:extLst>
            </p:cNvPr>
            <p:cNvGrpSpPr/>
            <p:nvPr/>
          </p:nvGrpSpPr>
          <p:grpSpPr>
            <a:xfrm>
              <a:off x="12116413" y="3177739"/>
              <a:ext cx="4970404" cy="5900770"/>
              <a:chOff x="12116413" y="3177739"/>
              <a:chExt cx="4970404" cy="5900770"/>
            </a:xfrm>
          </p:grpSpPr>
          <p:pic>
            <p:nvPicPr>
              <p:cNvPr id="8" name="Picture 8"/>
              <p:cNvPicPr>
                <a:picLocks noChangeAspect="1"/>
              </p:cNvPicPr>
              <p:nvPr/>
            </p:nvPicPr>
            <p:blipFill>
              <a:blip r:embed="rId3"/>
              <a:srcRect t="8146" r="26756" b="29462"/>
              <a:stretch>
                <a:fillRect/>
              </a:stretch>
            </p:blipFill>
            <p:spPr>
              <a:xfrm>
                <a:off x="12116413" y="3552978"/>
                <a:ext cx="4970404" cy="5525531"/>
              </a:xfrm>
              <a:prstGeom prst="rect">
                <a:avLst/>
              </a:prstGeom>
            </p:spPr>
          </p:pic>
          <p:pic>
            <p:nvPicPr>
              <p:cNvPr id="9" name="Picture 9"/>
              <p:cNvPicPr>
                <a:picLocks noChangeAspect="1"/>
              </p:cNvPicPr>
              <p:nvPr/>
            </p:nvPicPr>
            <p:blipFill>
              <a:blip r:embed="rId4"/>
              <a:srcRect/>
              <a:stretch>
                <a:fillRect/>
              </a:stretch>
            </p:blipFill>
            <p:spPr>
              <a:xfrm>
                <a:off x="14233412" y="3177739"/>
                <a:ext cx="736405" cy="750477"/>
              </a:xfrm>
              <a:prstGeom prst="rect">
                <a:avLst/>
              </a:prstGeom>
            </p:spPr>
          </p:pic>
        </p:grpSp>
        <p:sp>
          <p:nvSpPr>
            <p:cNvPr id="28" name="TextBox 27">
              <a:extLst>
                <a:ext uri="{FF2B5EF4-FFF2-40B4-BE49-F238E27FC236}">
                  <a16:creationId xmlns:a16="http://schemas.microsoft.com/office/drawing/2014/main" id="{F49E3B22-16A7-38EA-CE48-B49005EA8971}"/>
                </a:ext>
              </a:extLst>
            </p:cNvPr>
            <p:cNvSpPr txBox="1"/>
            <p:nvPr/>
          </p:nvSpPr>
          <p:spPr>
            <a:xfrm>
              <a:off x="12226261" y="4243411"/>
              <a:ext cx="4750705" cy="4144661"/>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5: Quá trình khai phá vùng đất phía Nam từ thế kỉ XVI đến thế kỉ XVIII.</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711069DD-6B02-3A45-AE88-B8184CD04635}"/>
              </a:ext>
            </a:extLst>
          </p:cNvPr>
          <p:cNvGrpSpPr/>
          <p:nvPr/>
        </p:nvGrpSpPr>
        <p:grpSpPr>
          <a:xfrm>
            <a:off x="1201183" y="3177739"/>
            <a:ext cx="4970404" cy="5900770"/>
            <a:chOff x="1201183" y="3177739"/>
            <a:chExt cx="4970404" cy="5900770"/>
          </a:xfrm>
        </p:grpSpPr>
        <p:grpSp>
          <p:nvGrpSpPr>
            <p:cNvPr id="2" name="Group 1">
              <a:extLst>
                <a:ext uri="{FF2B5EF4-FFF2-40B4-BE49-F238E27FC236}">
                  <a16:creationId xmlns:a16="http://schemas.microsoft.com/office/drawing/2014/main" id="{4C49FA1C-A2CC-FC65-CE06-F8C32F6704A0}"/>
                </a:ext>
              </a:extLst>
            </p:cNvPr>
            <p:cNvGrpSpPr/>
            <p:nvPr/>
          </p:nvGrpSpPr>
          <p:grpSpPr>
            <a:xfrm>
              <a:off x="1201183" y="3177739"/>
              <a:ext cx="4970404" cy="5900770"/>
              <a:chOff x="1201183" y="3177739"/>
              <a:chExt cx="4970404" cy="5900770"/>
            </a:xfrm>
          </p:grpSpPr>
          <p:pic>
            <p:nvPicPr>
              <p:cNvPr id="3" name="Picture 3"/>
              <p:cNvPicPr>
                <a:picLocks noChangeAspect="1"/>
              </p:cNvPicPr>
              <p:nvPr/>
            </p:nvPicPr>
            <p:blipFill>
              <a:blip r:embed="rId3"/>
              <a:srcRect t="8146" r="26756" b="29462"/>
              <a:stretch>
                <a:fillRect/>
              </a:stretch>
            </p:blipFill>
            <p:spPr>
              <a:xfrm>
                <a:off x="1201183" y="3552978"/>
                <a:ext cx="4970404" cy="5525531"/>
              </a:xfrm>
              <a:prstGeom prst="rect">
                <a:avLst/>
              </a:prstGeom>
            </p:spPr>
          </p:pic>
          <p:pic>
            <p:nvPicPr>
              <p:cNvPr id="4" name="Picture 4"/>
              <p:cNvPicPr>
                <a:picLocks noChangeAspect="1"/>
              </p:cNvPicPr>
              <p:nvPr/>
            </p:nvPicPr>
            <p:blipFill>
              <a:blip r:embed="rId4"/>
              <a:srcRect/>
              <a:stretch>
                <a:fillRect/>
              </a:stretch>
            </p:blipFill>
            <p:spPr>
              <a:xfrm>
                <a:off x="3318182" y="3177739"/>
                <a:ext cx="736405" cy="750477"/>
              </a:xfrm>
              <a:prstGeom prst="rect">
                <a:avLst/>
              </a:prstGeom>
            </p:spPr>
          </p:pic>
        </p:grpSp>
        <p:sp>
          <p:nvSpPr>
            <p:cNvPr id="25" name="TextBox 24">
              <a:extLst>
                <a:ext uri="{FF2B5EF4-FFF2-40B4-BE49-F238E27FC236}">
                  <a16:creationId xmlns:a16="http://schemas.microsoft.com/office/drawing/2014/main" id="{D6ECAE2C-8587-DC4F-278B-9433B466A098}"/>
                </a:ext>
              </a:extLst>
            </p:cNvPr>
            <p:cNvSpPr txBox="1"/>
            <p:nvPr/>
          </p:nvSpPr>
          <p:spPr>
            <a:xfrm>
              <a:off x="1728148" y="5608060"/>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16167">
            <a:off x="185171" y="7791696"/>
            <a:ext cx="1986430" cy="2625237"/>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548806" y="8321327"/>
            <a:ext cx="2108478" cy="1598610"/>
          </a:xfrm>
          <a:prstGeom prst="rect">
            <a:avLst/>
          </a:prstGeom>
        </p:spPr>
      </p:pic>
      <p:sp>
        <p:nvSpPr>
          <p:cNvPr id="23" name="TextBox 2">
            <a:extLst>
              <a:ext uri="{FF2B5EF4-FFF2-40B4-BE49-F238E27FC236}">
                <a16:creationId xmlns:a16="http://schemas.microsoft.com/office/drawing/2014/main" id="{21BF5ED0-C079-BCF3-88B1-C5B3D856B4ED}"/>
              </a:ext>
            </a:extLst>
          </p:cNvPr>
          <p:cNvSpPr txBox="1"/>
          <p:nvPr/>
        </p:nvSpPr>
        <p:spPr>
          <a:xfrm>
            <a:off x="3889579" y="1689795"/>
            <a:ext cx="10508835" cy="1021755"/>
          </a:xfrm>
          <a:prstGeom prst="rect">
            <a:avLst/>
          </a:prstGeom>
        </p:spPr>
        <p:txBody>
          <a:bodyPr lIns="0" tIns="0" rIns="0" bIns="0" rtlCol="0" anchor="t">
            <a:spAutoFit/>
          </a:bodyPr>
          <a:lstStyle/>
          <a:p>
            <a:pPr marL="0" lvl="0" indent="0" algn="ctr">
              <a:lnSpc>
                <a:spcPts val="8399"/>
              </a:lnSpc>
              <a:spcBef>
                <a:spcPct val="0"/>
              </a:spcBef>
            </a:pPr>
            <a:r>
              <a:rPr lang="en-US" sz="6600" b="1">
                <a:solidFill>
                  <a:srgbClr val="473D2D"/>
                </a:solidFill>
                <a:latin typeface="Arial" panose="020B0604020202020204" pitchFamily="34" charset="0"/>
                <a:cs typeface="Arial" panose="020B0604020202020204" pitchFamily="34" charset="0"/>
              </a:rPr>
              <a:t>HƯỚNG DẪN VỀ NHÀ</a:t>
            </a:r>
          </a:p>
        </p:txBody>
      </p:sp>
      <p:grpSp>
        <p:nvGrpSpPr>
          <p:cNvPr id="34" name="Group 33">
            <a:extLst>
              <a:ext uri="{FF2B5EF4-FFF2-40B4-BE49-F238E27FC236}">
                <a16:creationId xmlns:a16="http://schemas.microsoft.com/office/drawing/2014/main" id="{51BA8CC9-EE78-8CC4-D397-6C7A41DEB89A}"/>
              </a:ext>
            </a:extLst>
          </p:cNvPr>
          <p:cNvGrpSpPr/>
          <p:nvPr/>
        </p:nvGrpSpPr>
        <p:grpSpPr>
          <a:xfrm>
            <a:off x="6660234" y="3177739"/>
            <a:ext cx="4970404" cy="5900770"/>
            <a:chOff x="6660234" y="3177739"/>
            <a:chExt cx="4970404" cy="5900770"/>
          </a:xfrm>
        </p:grpSpPr>
        <p:grpSp>
          <p:nvGrpSpPr>
            <p:cNvPr id="21" name="Group 20">
              <a:extLst>
                <a:ext uri="{FF2B5EF4-FFF2-40B4-BE49-F238E27FC236}">
                  <a16:creationId xmlns:a16="http://schemas.microsoft.com/office/drawing/2014/main" id="{C5832342-6B19-D88E-1610-31A52603F139}"/>
                </a:ext>
              </a:extLst>
            </p:cNvPr>
            <p:cNvGrpSpPr/>
            <p:nvPr/>
          </p:nvGrpSpPr>
          <p:grpSpPr>
            <a:xfrm>
              <a:off x="6660234" y="3177739"/>
              <a:ext cx="4970404" cy="5900770"/>
              <a:chOff x="6660234" y="3177739"/>
              <a:chExt cx="4970404" cy="5900770"/>
            </a:xfrm>
          </p:grpSpPr>
          <p:pic>
            <p:nvPicPr>
              <p:cNvPr id="6" name="Picture 6"/>
              <p:cNvPicPr>
                <a:picLocks noChangeAspect="1"/>
              </p:cNvPicPr>
              <p:nvPr/>
            </p:nvPicPr>
            <p:blipFill>
              <a:blip r:embed="rId3"/>
              <a:srcRect t="8146" r="26756" b="29462"/>
              <a:stretch>
                <a:fillRect/>
              </a:stretch>
            </p:blipFill>
            <p:spPr>
              <a:xfrm>
                <a:off x="6660234" y="3552978"/>
                <a:ext cx="4970404" cy="5525531"/>
              </a:xfrm>
              <a:prstGeom prst="rect">
                <a:avLst/>
              </a:prstGeom>
            </p:spPr>
          </p:pic>
          <p:pic>
            <p:nvPicPr>
              <p:cNvPr id="7" name="Picture 7"/>
              <p:cNvPicPr>
                <a:picLocks noChangeAspect="1"/>
              </p:cNvPicPr>
              <p:nvPr/>
            </p:nvPicPr>
            <p:blipFill>
              <a:blip r:embed="rId4"/>
              <a:srcRect/>
              <a:stretch>
                <a:fillRect/>
              </a:stretch>
            </p:blipFill>
            <p:spPr>
              <a:xfrm>
                <a:off x="8777233" y="3177739"/>
                <a:ext cx="736405" cy="750477"/>
              </a:xfrm>
              <a:prstGeom prst="rect">
                <a:avLst/>
              </a:prstGeom>
            </p:spPr>
          </p:pic>
        </p:grpSp>
        <p:sp>
          <p:nvSpPr>
            <p:cNvPr id="31" name="TextBox 30">
              <a:extLst>
                <a:ext uri="{FF2B5EF4-FFF2-40B4-BE49-F238E27FC236}">
                  <a16:creationId xmlns:a16="http://schemas.microsoft.com/office/drawing/2014/main" id="{910E6C07-9322-65B3-4E41-54731BDBDF57}"/>
                </a:ext>
              </a:extLst>
            </p:cNvPr>
            <p:cNvSpPr txBox="1"/>
            <p:nvPr/>
          </p:nvSpPr>
          <p:spPr>
            <a:xfrm>
              <a:off x="6665251" y="4243412"/>
              <a:ext cx="4901688" cy="414466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phần Vận dụng và bài tập Bài 4 – SBT Lịch sử và Địa lí 8, phần Lịch sử.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77342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2165" r="50724" b="51317"/>
          <a:stretch>
            <a:fillRect/>
          </a:stretch>
        </p:blipFill>
        <p:spPr>
          <a:xfrm>
            <a:off x="2017328" y="1813651"/>
            <a:ext cx="14253344" cy="7272027"/>
          </a:xfrm>
          <a:prstGeom prst="rect">
            <a:avLst/>
          </a:prstGeom>
        </p:spPr>
      </p:pic>
      <p:pic>
        <p:nvPicPr>
          <p:cNvPr id="4" name="Picture 4"/>
          <p:cNvPicPr>
            <a:picLocks noChangeAspect="1"/>
          </p:cNvPicPr>
          <p:nvPr/>
        </p:nvPicPr>
        <p:blipFill>
          <a:blip r:embed="rId3"/>
          <a:srcRect t="21102" b="41030"/>
          <a:stretch>
            <a:fillRect/>
          </a:stretch>
        </p:blipFill>
        <p:spPr>
          <a:xfrm rot="-108631">
            <a:off x="6817914" y="1377405"/>
            <a:ext cx="4652173" cy="74868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85075" y="2713899"/>
            <a:ext cx="917850" cy="697566"/>
          </a:xfrm>
          <a:prstGeom prst="rect">
            <a:avLst/>
          </a:prstGeom>
        </p:spPr>
      </p:pic>
      <p:pic>
        <p:nvPicPr>
          <p:cNvPr id="6" name="Picture 6"/>
          <p:cNvPicPr>
            <a:picLocks noChangeAspect="1"/>
          </p:cNvPicPr>
          <p:nvPr/>
        </p:nvPicPr>
        <p:blipFill>
          <a:blip r:embed="rId6"/>
          <a:srcRect/>
          <a:stretch>
            <a:fillRect/>
          </a:stretch>
        </p:blipFill>
        <p:spPr>
          <a:xfrm rot="565265">
            <a:off x="-849206" y="6480599"/>
            <a:ext cx="4851516" cy="3735667"/>
          </a:xfrm>
          <a:prstGeom prst="rect">
            <a:avLst/>
          </a:prstGeom>
        </p:spPr>
      </p:pic>
      <p:sp>
        <p:nvSpPr>
          <p:cNvPr id="2" name="TextBox 2">
            <a:extLst>
              <a:ext uri="{FF2B5EF4-FFF2-40B4-BE49-F238E27FC236}">
                <a16:creationId xmlns:a16="http://schemas.microsoft.com/office/drawing/2014/main" id="{49CD3BA2-9A1E-508E-6782-A4CCF81C9D37}"/>
              </a:ext>
            </a:extLst>
          </p:cNvPr>
          <p:cNvSpPr txBox="1"/>
          <p:nvPr/>
        </p:nvSpPr>
        <p:spPr>
          <a:xfrm>
            <a:off x="1419745" y="3278521"/>
            <a:ext cx="15448510" cy="346517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a:t>
            </a:r>
          </a:p>
          <a:p>
            <a:pPr algn="ctr">
              <a:lnSpc>
                <a:spcPct val="150000"/>
              </a:lnSpc>
            </a:pPr>
            <a:r>
              <a:rPr lang="vi-VN" sz="8000" b="1">
                <a:latin typeface="Arial" panose="020B0604020202020204" pitchFamily="34" charset="0"/>
                <a:cs typeface="Arial" panose="020B0604020202020204" pitchFamily="34" charset="0"/>
              </a:rPr>
              <a:t>ĐÃ LẮNG NGHE BÀI GIẢNG!</a:t>
            </a:r>
          </a:p>
        </p:txBody>
      </p:sp>
      <p:grpSp>
        <p:nvGrpSpPr>
          <p:cNvPr id="16" name="Group 15">
            <a:extLst>
              <a:ext uri="{FF2B5EF4-FFF2-40B4-BE49-F238E27FC236}">
                <a16:creationId xmlns:a16="http://schemas.microsoft.com/office/drawing/2014/main" id="{AA6E97D1-6A46-B5B3-F20E-7D3D656CF040}"/>
              </a:ext>
            </a:extLst>
          </p:cNvPr>
          <p:cNvGrpSpPr/>
          <p:nvPr/>
        </p:nvGrpSpPr>
        <p:grpSpPr>
          <a:xfrm>
            <a:off x="5024019" y="7062750"/>
            <a:ext cx="8239961" cy="1433550"/>
            <a:chOff x="5024019" y="6749616"/>
            <a:chExt cx="8239961" cy="1433550"/>
          </a:xfrm>
        </p:grpSpPr>
        <p:pic>
          <p:nvPicPr>
            <p:cNvPr id="12" name="Picture 12"/>
            <p:cNvPicPr>
              <a:picLocks noChangeAspect="1"/>
            </p:cNvPicPr>
            <p:nvPr/>
          </p:nvPicPr>
          <p:blipFill>
            <a:blip r:embed="rId7"/>
            <a:srcRect t="34658" r="47856" b="28872"/>
            <a:stretch>
              <a:fillRect/>
            </a:stretch>
          </p:blipFill>
          <p:spPr>
            <a:xfrm>
              <a:off x="5024019" y="6749616"/>
              <a:ext cx="8239961" cy="1433550"/>
            </a:xfrm>
            <a:prstGeom prst="rect">
              <a:avLst/>
            </a:prstGeom>
          </p:spPr>
        </p:pic>
        <p:sp>
          <p:nvSpPr>
            <p:cNvPr id="15" name="TextBox 14">
              <a:extLst>
                <a:ext uri="{FF2B5EF4-FFF2-40B4-BE49-F238E27FC236}">
                  <a16:creationId xmlns:a16="http://schemas.microsoft.com/office/drawing/2014/main" id="{93361A80-B69C-2A33-8C3F-3456386A0698}"/>
                </a:ext>
              </a:extLst>
            </p:cNvPr>
            <p:cNvSpPr txBox="1"/>
            <p:nvPr/>
          </p:nvSpPr>
          <p:spPr>
            <a:xfrm>
              <a:off x="5694780" y="6804671"/>
              <a:ext cx="7569200" cy="1323439"/>
            </a:xfrm>
            <a:prstGeom prst="rect">
              <a:avLst/>
            </a:prstGeom>
            <a:noFill/>
          </p:spPr>
          <p:txBody>
            <a:bodyPr wrap="square">
              <a:spAutoFit/>
            </a:bodyPr>
            <a:lstStyle/>
            <a:p>
              <a:pPr algn="ctr"/>
              <a:r>
                <a:rPr lang="en-US" sz="8000" b="1">
                  <a:solidFill>
                    <a:srgbClr val="874541"/>
                  </a:solidFill>
                  <a:latin typeface="Arial" panose="020B0604020202020204" pitchFamily="34" charset="0"/>
                  <a:cs typeface="Arial" panose="020B0604020202020204" pitchFamily="34" charset="0"/>
                </a:rPr>
                <a:t>HẸN GẶP LẠI!</a:t>
              </a:r>
              <a:endParaRPr lang="en-US" sz="8000">
                <a:solidFill>
                  <a:srgbClr val="874541"/>
                </a:solidFill>
              </a:endParaRPr>
            </a:p>
          </p:txBody>
        </p:sp>
      </p:grpSp>
    </p:spTree>
    <p:extLst>
      <p:ext uri="{BB962C8B-B14F-4D97-AF65-F5344CB8AC3E}">
        <p14:creationId xmlns:p14="http://schemas.microsoft.com/office/powerpoint/2010/main" val="7795052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916400" y="-126825"/>
            <a:ext cx="2108478" cy="1598610"/>
          </a:xfrm>
          <a:prstGeom prst="rect">
            <a:avLst/>
          </a:prstGeom>
        </p:spPr>
      </p:pic>
      <p:sp>
        <p:nvSpPr>
          <p:cNvPr id="3" name="TextBox 4">
            <a:extLst>
              <a:ext uri="{FF2B5EF4-FFF2-40B4-BE49-F238E27FC236}">
                <a16:creationId xmlns:a16="http://schemas.microsoft.com/office/drawing/2014/main" id="{CF5B2DE2-EB1E-A446-D299-3604681E3FE9}"/>
              </a:ext>
            </a:extLst>
          </p:cNvPr>
          <p:cNvSpPr txBox="1"/>
          <p:nvPr/>
        </p:nvSpPr>
        <p:spPr>
          <a:xfrm>
            <a:off x="3165455" y="640788"/>
            <a:ext cx="11957090" cy="830997"/>
          </a:xfrm>
          <a:prstGeom prst="rect">
            <a:avLst/>
          </a:prstGeom>
        </p:spPr>
        <p:txBody>
          <a:bodyPr lIns="0" tIns="0" rIns="0" bIns="0" rtlCol="0" anchor="t">
            <a:spAutoFit/>
          </a:bodyPr>
          <a:lstStyle/>
          <a:p>
            <a:pPr algn="ctr"/>
            <a:r>
              <a:rPr lang="en-US" sz="5400" b="1" dirty="0">
                <a:solidFill>
                  <a:srgbClr val="8B3E2C"/>
                </a:solidFill>
                <a:latin typeface="Arial" panose="020B0604020202020204" pitchFamily="34" charset="0"/>
                <a:cs typeface="Arial" panose="020B0604020202020204" pitchFamily="34" charset="0"/>
              </a:rPr>
              <a:t>THẢO </a:t>
            </a:r>
            <a:r>
              <a:rPr lang="en-US" sz="5400" b="1">
                <a:solidFill>
                  <a:srgbClr val="8B3E2C"/>
                </a:solidFill>
                <a:latin typeface="Arial" panose="020B0604020202020204" pitchFamily="34" charset="0"/>
                <a:cs typeface="Arial" panose="020B0604020202020204" pitchFamily="34" charset="0"/>
              </a:rPr>
              <a:t>LUẬN NHÓM</a:t>
            </a:r>
            <a:endParaRPr lang="en-US" sz="5400" b="1" dirty="0">
              <a:solidFill>
                <a:srgbClr val="8B3E2C"/>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48962DA7-8571-E03C-3E3F-800D4AF443C9}"/>
              </a:ext>
            </a:extLst>
          </p:cNvPr>
          <p:cNvGrpSpPr/>
          <p:nvPr/>
        </p:nvGrpSpPr>
        <p:grpSpPr>
          <a:xfrm>
            <a:off x="762000" y="1562100"/>
            <a:ext cx="8382000" cy="4953000"/>
            <a:chOff x="724004" y="1471785"/>
            <a:chExt cx="8382000" cy="4953000"/>
          </a:xfrm>
        </p:grpSpPr>
        <p:sp>
          <p:nvSpPr>
            <p:cNvPr id="10" name="Rectangle: Rounded Corners 9">
              <a:extLst>
                <a:ext uri="{FF2B5EF4-FFF2-40B4-BE49-F238E27FC236}">
                  <a16:creationId xmlns:a16="http://schemas.microsoft.com/office/drawing/2014/main" id="{D3146F97-BEDE-067D-0855-D41023D1AC84}"/>
                </a:ext>
              </a:extLst>
            </p:cNvPr>
            <p:cNvSpPr/>
            <p:nvPr/>
          </p:nvSpPr>
          <p:spPr>
            <a:xfrm>
              <a:off x="1466151" y="2781300"/>
              <a:ext cx="7639853" cy="3643485"/>
            </a:xfrm>
            <a:prstGeom prst="roundRect">
              <a:avLst>
                <a:gd name="adj" fmla="val 91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a:solidFill>
                    <a:srgbClr val="FF0000"/>
                  </a:solidFill>
                  <a:latin typeface="Arial" panose="020B0604020202020204" pitchFamily="34" charset="0"/>
                  <a:cs typeface="Arial" panose="020B0604020202020204" pitchFamily="34" charset="0"/>
                </a:rPr>
                <a:t>Khai thác Tư liệu 4.1 và cho biết: </a:t>
              </a:r>
              <a:r>
                <a:rPr lang="vi-VN" sz="3600">
                  <a:solidFill>
                    <a:schemeClr val="tx1"/>
                  </a:solidFill>
                  <a:latin typeface="Arial" panose="020B0604020202020204" pitchFamily="34" charset="0"/>
                  <a:cs typeface="Arial" panose="020B0604020202020204" pitchFamily="34" charset="0"/>
                </a:rPr>
                <a:t>Nạn đói có thường xuyên xảy ra không? Tình cảnh đói khổ ra sao? Những nơi nào xảy ra nạn đói?</a:t>
              </a:r>
              <a:endParaRPr lang="en-US" sz="3600">
                <a:solidFill>
                  <a:schemeClr val="tx1"/>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2A4E716-48F5-E3E9-3E26-7C5E24E3DCC4}"/>
                </a:ext>
              </a:extLst>
            </p:cNvPr>
            <p:cNvGrpSpPr/>
            <p:nvPr/>
          </p:nvGrpSpPr>
          <p:grpSpPr>
            <a:xfrm>
              <a:off x="724004" y="1471785"/>
              <a:ext cx="2441451" cy="2073015"/>
              <a:chOff x="3608141" y="2712012"/>
              <a:chExt cx="2441451" cy="2073015"/>
            </a:xfrm>
          </p:grpSpPr>
          <p:pic>
            <p:nvPicPr>
              <p:cNvPr id="2" name="Picture 4">
                <a:extLst>
                  <a:ext uri="{FF2B5EF4-FFF2-40B4-BE49-F238E27FC236}">
                    <a16:creationId xmlns:a16="http://schemas.microsoft.com/office/drawing/2014/main" id="{E48990F4-59D7-1C22-450F-978B7070E49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08141" y="2712012"/>
                <a:ext cx="2441451" cy="2073015"/>
              </a:xfrm>
              <a:prstGeom prst="rect">
                <a:avLst/>
              </a:prstGeom>
            </p:spPr>
          </p:pic>
          <p:sp>
            <p:nvSpPr>
              <p:cNvPr id="7" name="TextBox 6">
                <a:extLst>
                  <a:ext uri="{FF2B5EF4-FFF2-40B4-BE49-F238E27FC236}">
                    <a16:creationId xmlns:a16="http://schemas.microsoft.com/office/drawing/2014/main" id="{F4DC8FCC-9F4C-194A-785A-812B279BAF94}"/>
                  </a:ext>
                </a:extLst>
              </p:cNvPr>
              <p:cNvSpPr txBox="1"/>
              <p:nvPr/>
            </p:nvSpPr>
            <p:spPr>
              <a:xfrm>
                <a:off x="3838266" y="3248843"/>
                <a:ext cx="1981200" cy="646331"/>
              </a:xfrm>
              <a:prstGeom prst="rect">
                <a:avLst/>
              </a:prstGeom>
              <a:noFill/>
            </p:spPr>
            <p:txBody>
              <a:bodyPr wrap="square">
                <a:spAutoFit/>
              </a:bodyPr>
              <a:lstStyle/>
              <a:p>
                <a:pPr algn="ctr"/>
                <a:r>
                  <a:rPr lang="en-US" sz="3600" b="1" i="1">
                    <a:solidFill>
                      <a:srgbClr val="002060"/>
                    </a:solidFill>
                    <a:latin typeface="Arial" panose="020B0604020202020204" pitchFamily="34" charset="0"/>
                    <a:cs typeface="Arial" panose="020B0604020202020204" pitchFamily="34" charset="0"/>
                  </a:rPr>
                  <a:t>Nhóm 1</a:t>
                </a:r>
                <a:endParaRPr lang="en-US" sz="3600">
                  <a:solidFill>
                    <a:srgbClr val="002060"/>
                  </a:solidFill>
                </a:endParaRPr>
              </a:p>
            </p:txBody>
          </p:sp>
        </p:grpSp>
      </p:grpSp>
      <p:grpSp>
        <p:nvGrpSpPr>
          <p:cNvPr id="12" name="Group 11">
            <a:extLst>
              <a:ext uri="{FF2B5EF4-FFF2-40B4-BE49-F238E27FC236}">
                <a16:creationId xmlns:a16="http://schemas.microsoft.com/office/drawing/2014/main" id="{EFAA981D-2749-B237-E58C-AD880D2F1F27}"/>
              </a:ext>
            </a:extLst>
          </p:cNvPr>
          <p:cNvGrpSpPr/>
          <p:nvPr/>
        </p:nvGrpSpPr>
        <p:grpSpPr>
          <a:xfrm>
            <a:off x="9735457" y="1562100"/>
            <a:ext cx="7048396" cy="4953000"/>
            <a:chOff x="724004" y="1471785"/>
            <a:chExt cx="7048396" cy="4953000"/>
          </a:xfrm>
        </p:grpSpPr>
        <p:sp>
          <p:nvSpPr>
            <p:cNvPr id="13" name="Rectangle: Rounded Corners 12">
              <a:extLst>
                <a:ext uri="{FF2B5EF4-FFF2-40B4-BE49-F238E27FC236}">
                  <a16:creationId xmlns:a16="http://schemas.microsoft.com/office/drawing/2014/main" id="{A1E8F08A-EC2C-E6DE-8971-8918ACB93522}"/>
                </a:ext>
              </a:extLst>
            </p:cNvPr>
            <p:cNvSpPr/>
            <p:nvPr/>
          </p:nvSpPr>
          <p:spPr>
            <a:xfrm>
              <a:off x="1466151" y="2781300"/>
              <a:ext cx="6306249" cy="3643485"/>
            </a:xfrm>
            <a:prstGeom prst="roundRect">
              <a:avLst>
                <a:gd name="adj" fmla="val 9197"/>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i="1">
                  <a:solidFill>
                    <a:srgbClr val="FF0000"/>
                  </a:solidFill>
                  <a:latin typeface="Arial" panose="020B0604020202020204" pitchFamily="34" charset="0"/>
                  <a:cs typeface="Arial" panose="020B0604020202020204" pitchFamily="34" charset="0"/>
                </a:rPr>
                <a:t>Khai thác Tư liệu 4.1 và cho biết: </a:t>
              </a:r>
              <a:r>
                <a:rPr lang="vi-VN" sz="3600">
                  <a:solidFill>
                    <a:schemeClr val="tx1"/>
                  </a:solidFill>
                  <a:latin typeface="Arial" panose="020B0604020202020204" pitchFamily="34" charset="0"/>
                  <a:cs typeface="Arial" panose="020B0604020202020204" pitchFamily="34" charset="0"/>
                </a:rPr>
                <a:t>Vì sao thành nhà Mạc lại được xây dựng ở Lạng Sơn?</a:t>
              </a:r>
              <a:endParaRPr lang="en-US" sz="360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E99D8C2-7402-4F0F-BE6C-A0C8AE4B03C9}"/>
                </a:ext>
              </a:extLst>
            </p:cNvPr>
            <p:cNvGrpSpPr/>
            <p:nvPr/>
          </p:nvGrpSpPr>
          <p:grpSpPr>
            <a:xfrm>
              <a:off x="724004" y="1471785"/>
              <a:ext cx="2441451" cy="2073015"/>
              <a:chOff x="3608141" y="2712012"/>
              <a:chExt cx="2441451" cy="2073015"/>
            </a:xfrm>
          </p:grpSpPr>
          <p:pic>
            <p:nvPicPr>
              <p:cNvPr id="15" name="Picture 4">
                <a:extLst>
                  <a:ext uri="{FF2B5EF4-FFF2-40B4-BE49-F238E27FC236}">
                    <a16:creationId xmlns:a16="http://schemas.microsoft.com/office/drawing/2014/main" id="{3BC0A555-2C76-56AE-64BF-1447C2510F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08141" y="2712012"/>
                <a:ext cx="2441451" cy="2073015"/>
              </a:xfrm>
              <a:prstGeom prst="rect">
                <a:avLst/>
              </a:prstGeom>
            </p:spPr>
          </p:pic>
          <p:sp>
            <p:nvSpPr>
              <p:cNvPr id="16" name="TextBox 15">
                <a:extLst>
                  <a:ext uri="{FF2B5EF4-FFF2-40B4-BE49-F238E27FC236}">
                    <a16:creationId xmlns:a16="http://schemas.microsoft.com/office/drawing/2014/main" id="{344A0C12-66E9-FF14-156A-1C89B2435A40}"/>
                  </a:ext>
                </a:extLst>
              </p:cNvPr>
              <p:cNvSpPr txBox="1"/>
              <p:nvPr/>
            </p:nvSpPr>
            <p:spPr>
              <a:xfrm>
                <a:off x="3838266" y="3248843"/>
                <a:ext cx="1981200" cy="646331"/>
              </a:xfrm>
              <a:prstGeom prst="rect">
                <a:avLst/>
              </a:prstGeom>
              <a:noFill/>
            </p:spPr>
            <p:txBody>
              <a:bodyPr wrap="square">
                <a:spAutoFit/>
              </a:bodyPr>
              <a:lstStyle/>
              <a:p>
                <a:pPr algn="ctr"/>
                <a:r>
                  <a:rPr lang="en-US" sz="3600" b="1" i="1">
                    <a:solidFill>
                      <a:srgbClr val="002060"/>
                    </a:solidFill>
                    <a:latin typeface="Arial" panose="020B0604020202020204" pitchFamily="34" charset="0"/>
                    <a:cs typeface="Arial" panose="020B0604020202020204" pitchFamily="34" charset="0"/>
                  </a:rPr>
                  <a:t>Nhóm 2</a:t>
                </a:r>
                <a:endParaRPr lang="en-US" sz="3600">
                  <a:solidFill>
                    <a:srgbClr val="002060"/>
                  </a:solidFill>
                </a:endParaRPr>
              </a:p>
            </p:txBody>
          </p:sp>
        </p:grpSp>
      </p:grpSp>
      <p:grpSp>
        <p:nvGrpSpPr>
          <p:cNvPr id="24" name="Group 23">
            <a:extLst>
              <a:ext uri="{FF2B5EF4-FFF2-40B4-BE49-F238E27FC236}">
                <a16:creationId xmlns:a16="http://schemas.microsoft.com/office/drawing/2014/main" id="{40D71F41-B91C-1AC3-4E1C-D2FB9458F97C}"/>
              </a:ext>
            </a:extLst>
          </p:cNvPr>
          <p:cNvGrpSpPr/>
          <p:nvPr/>
        </p:nvGrpSpPr>
        <p:grpSpPr>
          <a:xfrm>
            <a:off x="10220726" y="6677696"/>
            <a:ext cx="6820004" cy="3371202"/>
            <a:chOff x="10220725" y="6769662"/>
            <a:chExt cx="6820004" cy="3371202"/>
          </a:xfrm>
        </p:grpSpPr>
        <p:pic>
          <p:nvPicPr>
            <p:cNvPr id="19" name="Picture 18" descr="A stone building with a window&#10;&#10;Description automatically generated">
              <a:extLst>
                <a:ext uri="{FF2B5EF4-FFF2-40B4-BE49-F238E27FC236}">
                  <a16:creationId xmlns:a16="http://schemas.microsoft.com/office/drawing/2014/main" id="{E1909498-6391-DB98-3DB7-E7DB8CB78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5617" y="6769662"/>
              <a:ext cx="4230221" cy="2876550"/>
            </a:xfrm>
            <a:prstGeom prst="rect">
              <a:avLst/>
            </a:prstGeom>
          </p:spPr>
        </p:pic>
        <p:sp>
          <p:nvSpPr>
            <p:cNvPr id="23" name="TextBox 22">
              <a:extLst>
                <a:ext uri="{FF2B5EF4-FFF2-40B4-BE49-F238E27FC236}">
                  <a16:creationId xmlns:a16="http://schemas.microsoft.com/office/drawing/2014/main" id="{B5CF8C85-BEF8-15AD-4C5C-44552F27D8B1}"/>
                </a:ext>
              </a:extLst>
            </p:cNvPr>
            <p:cNvSpPr txBox="1"/>
            <p:nvPr/>
          </p:nvSpPr>
          <p:spPr>
            <a:xfrm>
              <a:off x="10220725" y="9740754"/>
              <a:ext cx="6820004" cy="400110"/>
            </a:xfrm>
            <a:prstGeom prst="rect">
              <a:avLst/>
            </a:prstGeom>
            <a:noFill/>
          </p:spPr>
          <p:txBody>
            <a:bodyPr wrap="square">
              <a:spAutoFit/>
            </a:bodyPr>
            <a:lstStyle/>
            <a:p>
              <a:pPr algn="ctr"/>
              <a:r>
                <a:rPr lang="en-US" sz="2000">
                  <a:solidFill>
                    <a:schemeClr val="tx1"/>
                  </a:solidFill>
                  <a:latin typeface="Arial" panose="020B0604020202020204" pitchFamily="34" charset="0"/>
                  <a:cs typeface="Arial" panose="020B0604020202020204" pitchFamily="34" charset="0"/>
                </a:rPr>
                <a:t>Một đoạn tường thành nhà Mạc (Tam Thanh, Lạng Sơn)</a:t>
              </a:r>
              <a:endParaRPr lang="en-US" sz="2000"/>
            </a:p>
          </p:txBody>
        </p:sp>
      </p:grpSp>
      <p:grpSp>
        <p:nvGrpSpPr>
          <p:cNvPr id="25" name="Group 24">
            <a:extLst>
              <a:ext uri="{FF2B5EF4-FFF2-40B4-BE49-F238E27FC236}">
                <a16:creationId xmlns:a16="http://schemas.microsoft.com/office/drawing/2014/main" id="{054AD753-F1EC-32E4-D069-993D31C1FE70}"/>
              </a:ext>
            </a:extLst>
          </p:cNvPr>
          <p:cNvGrpSpPr/>
          <p:nvPr/>
        </p:nvGrpSpPr>
        <p:grpSpPr>
          <a:xfrm>
            <a:off x="877817" y="6561569"/>
            <a:ext cx="8762534" cy="3556711"/>
            <a:chOff x="3361256" y="2453852"/>
            <a:chExt cx="8762534" cy="3556711"/>
          </a:xfrm>
        </p:grpSpPr>
        <p:sp>
          <p:nvSpPr>
            <p:cNvPr id="26" name="Rectangle 25">
              <a:extLst>
                <a:ext uri="{FF2B5EF4-FFF2-40B4-BE49-F238E27FC236}">
                  <a16:creationId xmlns:a16="http://schemas.microsoft.com/office/drawing/2014/main" id="{7B6F51EB-4BFC-8EC1-6498-5FB716EC1766}"/>
                </a:ext>
              </a:extLst>
            </p:cNvPr>
            <p:cNvSpPr/>
            <p:nvPr/>
          </p:nvSpPr>
          <p:spPr>
            <a:xfrm>
              <a:off x="3581399" y="2580205"/>
              <a:ext cx="8542391" cy="3430358"/>
            </a:xfrm>
            <a:prstGeom prst="rect">
              <a:avLst/>
            </a:prstGeom>
            <a:solidFill>
              <a:srgbClr val="F4EB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a:solidFill>
                    <a:schemeClr val="tx1"/>
                  </a:solidFill>
                  <a:latin typeface="Arial" panose="020B0604020202020204" pitchFamily="34" charset="0"/>
                  <a:cs typeface="Arial" panose="020B0604020202020204" pitchFamily="34" charset="0"/>
                </a:rPr>
                <a:t>	</a:t>
              </a:r>
              <a:r>
                <a:rPr lang="en-US" sz="2200" i="1">
                  <a:solidFill>
                    <a:schemeClr val="tx1"/>
                  </a:solidFill>
                  <a:latin typeface="Arial" panose="020B0604020202020204" pitchFamily="34" charset="0"/>
                  <a:cs typeface="Arial" panose="020B0604020202020204" pitchFamily="34" charset="0"/>
                </a:rPr>
                <a:t>“(Năm 1512). Hạn hán, trong nước đói to…</a:t>
              </a:r>
            </a:p>
            <a:p>
              <a:pPr algn="just">
                <a:lnSpc>
                  <a:spcPct val="150000"/>
                </a:lnSpc>
              </a:pPr>
              <a:r>
                <a:rPr lang="en-US" sz="2200" i="1">
                  <a:solidFill>
                    <a:schemeClr val="tx1"/>
                  </a:solidFill>
                  <a:latin typeface="Arial" panose="020B0604020202020204" pitchFamily="34" charset="0"/>
                  <a:cs typeface="Arial" panose="020B0604020202020204" pitchFamily="34" charset="0"/>
                </a:rPr>
                <a:t>	Năm ấy (năm 1517), trong nước đói to, xác người chết đói nằm gối lên nhau. Những nơi trải qua binh lửa như Đông Triều, Giáp Sơn ở Hải Dương, Yên Phong, Tiên Du, Đông Ngàn ở Kinh Bắc lại càng đói dữ…”</a:t>
              </a:r>
              <a:endParaRPr lang="en-US" sz="2200">
                <a:solidFill>
                  <a:schemeClr val="tx1"/>
                </a:solidFill>
                <a:latin typeface="Arial" panose="020B0604020202020204" pitchFamily="34" charset="0"/>
                <a:cs typeface="Arial" panose="020B0604020202020204" pitchFamily="34" charset="0"/>
              </a:endParaRPr>
            </a:p>
            <a:p>
              <a:pPr algn="r">
                <a:lnSpc>
                  <a:spcPct val="150000"/>
                </a:lnSpc>
              </a:pPr>
              <a:r>
                <a:rPr lang="en-US" sz="2000">
                  <a:solidFill>
                    <a:schemeClr val="tx1"/>
                  </a:solidFill>
                  <a:latin typeface="Arial" panose="020B0604020202020204" pitchFamily="34" charset="0"/>
                  <a:cs typeface="Arial" panose="020B0604020202020204" pitchFamily="34" charset="0"/>
                </a:rPr>
                <a:t>(</a:t>
              </a:r>
              <a:r>
                <a:rPr lang="en-US" sz="2000" i="1">
                  <a:solidFill>
                    <a:schemeClr val="tx1"/>
                  </a:solidFill>
                  <a:latin typeface="Arial" panose="020B0604020202020204" pitchFamily="34" charset="0"/>
                  <a:cs typeface="Arial" panose="020B0604020202020204" pitchFamily="34" charset="0"/>
                </a:rPr>
                <a:t>Đại Việt sử ký toàn thư, </a:t>
              </a:r>
              <a:r>
                <a:rPr lang="en-US" sz="2000">
                  <a:solidFill>
                    <a:schemeClr val="tx1"/>
                  </a:solidFill>
                  <a:latin typeface="Arial" panose="020B0604020202020204" pitchFamily="34" charset="0"/>
                  <a:cs typeface="Arial" panose="020B0604020202020204" pitchFamily="34" charset="0"/>
                </a:rPr>
                <a:t>tập 3, NXB Khoa học Xã hội, Hà Nội,</a:t>
              </a:r>
            </a:p>
            <a:p>
              <a:pPr algn="r">
                <a:lnSpc>
                  <a:spcPct val="150000"/>
                </a:lnSpc>
              </a:pPr>
              <a:r>
                <a:rPr lang="en-US" sz="2000">
                  <a:solidFill>
                    <a:schemeClr val="tx1"/>
                  </a:solidFill>
                  <a:latin typeface="Arial" panose="020B0604020202020204" pitchFamily="34" charset="0"/>
                  <a:cs typeface="Arial" panose="020B0604020202020204" pitchFamily="34" charset="0"/>
                </a:rPr>
                <a:t>1998, trang 64, 86))</a:t>
              </a:r>
            </a:p>
          </p:txBody>
        </p:sp>
        <p:sp>
          <p:nvSpPr>
            <p:cNvPr id="27" name="Oval 26">
              <a:extLst>
                <a:ext uri="{FF2B5EF4-FFF2-40B4-BE49-F238E27FC236}">
                  <a16:creationId xmlns:a16="http://schemas.microsoft.com/office/drawing/2014/main" id="{5CE51402-67DC-B8E2-0A9A-B69269788F7C}"/>
                </a:ext>
              </a:extLst>
            </p:cNvPr>
            <p:cNvSpPr/>
            <p:nvPr/>
          </p:nvSpPr>
          <p:spPr>
            <a:xfrm>
              <a:off x="3361256" y="2453852"/>
              <a:ext cx="1122276" cy="784648"/>
            </a:xfrm>
            <a:prstGeom prst="ellipse">
              <a:avLst/>
            </a:prstGeom>
            <a:solidFill>
              <a:srgbClr val="DFB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4.1</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6167">
            <a:off x="-165656" y="8371239"/>
            <a:ext cx="1492663" cy="1972682"/>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95564" y="8818639"/>
            <a:ext cx="2108478" cy="1598610"/>
          </a:xfrm>
          <a:prstGeom prst="rect">
            <a:avLst/>
          </a:prstGeom>
        </p:spPr>
      </p:pic>
      <p:sp>
        <p:nvSpPr>
          <p:cNvPr id="3" name="TextBox 4">
            <a:extLst>
              <a:ext uri="{FF2B5EF4-FFF2-40B4-BE49-F238E27FC236}">
                <a16:creationId xmlns:a16="http://schemas.microsoft.com/office/drawing/2014/main" id="{CF5B2DE2-EB1E-A446-D299-3604681E3FE9}"/>
              </a:ext>
            </a:extLst>
          </p:cNvPr>
          <p:cNvSpPr txBox="1"/>
          <p:nvPr/>
        </p:nvSpPr>
        <p:spPr>
          <a:xfrm>
            <a:off x="3165455" y="883503"/>
            <a:ext cx="11957090" cy="830997"/>
          </a:xfrm>
          <a:prstGeom prst="rect">
            <a:avLst/>
          </a:prstGeom>
        </p:spPr>
        <p:txBody>
          <a:bodyPr lIns="0" tIns="0" rIns="0" bIns="0" rtlCol="0" anchor="t">
            <a:spAutoFit/>
          </a:bodyPr>
          <a:lstStyle/>
          <a:p>
            <a:pPr algn="ctr"/>
            <a:r>
              <a:rPr lang="en-US" sz="5400" b="1" dirty="0">
                <a:solidFill>
                  <a:srgbClr val="8B3E2C"/>
                </a:solidFill>
                <a:latin typeface="Arial" panose="020B0604020202020204" pitchFamily="34" charset="0"/>
                <a:cs typeface="Arial" panose="020B0604020202020204" pitchFamily="34" charset="0"/>
              </a:rPr>
              <a:t>THẢO </a:t>
            </a:r>
            <a:r>
              <a:rPr lang="en-US" sz="5400" b="1">
                <a:solidFill>
                  <a:srgbClr val="8B3E2C"/>
                </a:solidFill>
                <a:latin typeface="Arial" panose="020B0604020202020204" pitchFamily="34" charset="0"/>
                <a:cs typeface="Arial" panose="020B0604020202020204" pitchFamily="34" charset="0"/>
              </a:rPr>
              <a:t>LUẬN NHÓM ĐÔI</a:t>
            </a:r>
            <a:endParaRPr lang="en-US" sz="5400" b="1" dirty="0">
              <a:solidFill>
                <a:srgbClr val="8B3E2C"/>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5CF3C57-1B39-3553-491D-C0B1390BB8CB}"/>
              </a:ext>
            </a:extLst>
          </p:cNvPr>
          <p:cNvGrpSpPr/>
          <p:nvPr/>
        </p:nvGrpSpPr>
        <p:grpSpPr>
          <a:xfrm>
            <a:off x="748623" y="1944104"/>
            <a:ext cx="7877525" cy="6552196"/>
            <a:chOff x="1042006" y="3422731"/>
            <a:chExt cx="7877525" cy="6552196"/>
          </a:xfrm>
        </p:grpSpPr>
        <p:pic>
          <p:nvPicPr>
            <p:cNvPr id="21" name="Picture 11">
              <a:extLst>
                <a:ext uri="{FF2B5EF4-FFF2-40B4-BE49-F238E27FC236}">
                  <a16:creationId xmlns:a16="http://schemas.microsoft.com/office/drawing/2014/main" id="{72CA5D07-A3D1-4D39-6FBC-143C5AA42C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30571" y="3422731"/>
              <a:ext cx="2819400" cy="2880613"/>
            </a:xfrm>
            <a:prstGeom prst="rect">
              <a:avLst/>
            </a:prstGeom>
          </p:spPr>
        </p:pic>
        <p:sp>
          <p:nvSpPr>
            <p:cNvPr id="6" name="TextBox 5">
              <a:extLst>
                <a:ext uri="{FF2B5EF4-FFF2-40B4-BE49-F238E27FC236}">
                  <a16:creationId xmlns:a16="http://schemas.microsoft.com/office/drawing/2014/main" id="{C39BE59A-DE2C-933A-BAF3-711D79CF9877}"/>
                </a:ext>
              </a:extLst>
            </p:cNvPr>
            <p:cNvSpPr txBox="1"/>
            <p:nvPr/>
          </p:nvSpPr>
          <p:spPr>
            <a:xfrm>
              <a:off x="1042006" y="6303344"/>
              <a:ext cx="7877525" cy="3671583"/>
            </a:xfrm>
            <a:prstGeom prst="rect">
              <a:avLst/>
            </a:prstGeom>
            <a:noFill/>
          </p:spPr>
          <p:txBody>
            <a:bodyPr wrap="square">
              <a:spAutoFit/>
            </a:bodyPr>
            <a:lstStyle/>
            <a:p>
              <a:pPr algn="just">
                <a:lnSpc>
                  <a:spcPct val="150000"/>
                </a:lnSpc>
                <a:spcAft>
                  <a:spcPts val="1000"/>
                </a:spcAft>
              </a:pPr>
              <a:r>
                <a:rPr lang="en-US" sz="4000" b="1" i="1">
                  <a:solidFill>
                    <a:srgbClr val="FF0000"/>
                  </a:solidFill>
                  <a:latin typeface="Arial" panose="020B0604020202020204" pitchFamily="34" charset="0"/>
                  <a:cs typeface="Arial" panose="020B0604020202020204" pitchFamily="34" charset="0"/>
                </a:rPr>
                <a:t>Đ</a:t>
              </a:r>
              <a:r>
                <a:rPr lang="vi-VN" sz="4000" b="1" i="1">
                  <a:solidFill>
                    <a:srgbClr val="FF0000"/>
                  </a:solidFill>
                  <a:latin typeface="Arial" panose="020B0604020202020204" pitchFamily="34" charset="0"/>
                  <a:cs typeface="Arial" panose="020B0604020202020204" pitchFamily="34" charset="0"/>
                </a:rPr>
                <a:t>ọc thông tin trong mục 1 SGK tr.26</a:t>
              </a:r>
              <a:r>
                <a:rPr lang="en-US" sz="4000" b="1" i="1">
                  <a:solidFill>
                    <a:srgbClr val="FF0000"/>
                  </a:solidFill>
                  <a:latin typeface="Arial" panose="020B0604020202020204" pitchFamily="34" charset="0"/>
                  <a:cs typeface="Arial" panose="020B0604020202020204" pitchFamily="34" charset="0"/>
                </a:rPr>
                <a:t>, em hãy </a:t>
              </a:r>
              <a:r>
                <a:rPr lang="vi-VN" sz="4000" b="1" i="1">
                  <a:solidFill>
                    <a:srgbClr val="FF0000"/>
                  </a:solidFill>
                  <a:latin typeface="Arial" panose="020B0604020202020204" pitchFamily="34" charset="0"/>
                  <a:cs typeface="Arial" panose="020B0604020202020204" pitchFamily="34" charset="0"/>
                </a:rPr>
                <a:t>trả lời câu hỏi:</a:t>
              </a:r>
              <a:r>
                <a:rPr lang="en-US" sz="4000" b="1" i="1">
                  <a:solidFill>
                    <a:srgbClr val="FF0000"/>
                  </a:solidFill>
                  <a:latin typeface="Arial" panose="020B0604020202020204" pitchFamily="34" charset="0"/>
                  <a:cs typeface="Arial" panose="020B0604020202020204" pitchFamily="34" charset="0"/>
                </a:rPr>
                <a:t> </a:t>
              </a:r>
              <a:r>
                <a:rPr lang="vi-VN" sz="4000">
                  <a:solidFill>
                    <a:srgbClr val="000000"/>
                  </a:solidFill>
                  <a:effectLst/>
                  <a:latin typeface="Arial" panose="020B0604020202020204" pitchFamily="34" charset="0"/>
                  <a:ea typeface="Malgun Gothic" panose="020B0503020000020004" pitchFamily="34" charset="-127"/>
                  <a:cs typeface="Arial" panose="020B0604020202020204" pitchFamily="34" charset="0"/>
                </a:rPr>
                <a:t>Em hãy cho biết những nét chính về sự ra đời của Vương triều Mạc.</a:t>
              </a:r>
              <a:endParaRPr lang="en-US" sz="3200">
                <a:effectLst/>
                <a:latin typeface="Arial" panose="020B0604020202020204" pitchFamily="34" charset="0"/>
                <a:ea typeface="Malgun Gothic" panose="020B0503020000020004" pitchFamily="34" charset="-127"/>
                <a:cs typeface="Arial" panose="020B0604020202020204" pitchFamily="34" charset="0"/>
              </a:endParaRPr>
            </a:p>
          </p:txBody>
        </p:sp>
      </p:grpSp>
      <p:grpSp>
        <p:nvGrpSpPr>
          <p:cNvPr id="4" name="Group 3">
            <a:extLst>
              <a:ext uri="{FF2B5EF4-FFF2-40B4-BE49-F238E27FC236}">
                <a16:creationId xmlns:a16="http://schemas.microsoft.com/office/drawing/2014/main" id="{E3B04704-8970-7B2F-E382-1443788D1B68}"/>
              </a:ext>
            </a:extLst>
          </p:cNvPr>
          <p:cNvGrpSpPr/>
          <p:nvPr/>
        </p:nvGrpSpPr>
        <p:grpSpPr>
          <a:xfrm>
            <a:off x="9144000" y="2400300"/>
            <a:ext cx="8395377" cy="7076051"/>
            <a:chOff x="9727236" y="4432008"/>
            <a:chExt cx="8395377" cy="7076051"/>
          </a:xfrm>
        </p:grpSpPr>
        <p:pic>
          <p:nvPicPr>
            <p:cNvPr id="7" name="Picture 6" descr="A stone building with a window&#10;&#10;Description automatically generated">
              <a:extLst>
                <a:ext uri="{FF2B5EF4-FFF2-40B4-BE49-F238E27FC236}">
                  <a16:creationId xmlns:a16="http://schemas.microsoft.com/office/drawing/2014/main" id="{5D9757CB-6281-309C-A4F4-DA39223089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36" y="4432008"/>
              <a:ext cx="8395377" cy="5708856"/>
            </a:xfrm>
            <a:prstGeom prst="rect">
              <a:avLst/>
            </a:prstGeom>
          </p:spPr>
        </p:pic>
        <p:sp>
          <p:nvSpPr>
            <p:cNvPr id="8" name="TextBox 7">
              <a:extLst>
                <a:ext uri="{FF2B5EF4-FFF2-40B4-BE49-F238E27FC236}">
                  <a16:creationId xmlns:a16="http://schemas.microsoft.com/office/drawing/2014/main" id="{2A3A080D-528F-634E-DCD2-F1B58CF45CF3}"/>
                </a:ext>
              </a:extLst>
            </p:cNvPr>
            <p:cNvSpPr txBox="1"/>
            <p:nvPr/>
          </p:nvSpPr>
          <p:spPr>
            <a:xfrm>
              <a:off x="10927866" y="10192634"/>
              <a:ext cx="5994115" cy="1315425"/>
            </a:xfrm>
            <a:prstGeom prst="rect">
              <a:avLst/>
            </a:prstGeom>
            <a:noFill/>
          </p:spPr>
          <p:txBody>
            <a:bodyPr wrap="square">
              <a:spAutoFit/>
            </a:bodyPr>
            <a:lstStyle/>
            <a:p>
              <a:pPr algn="ctr">
                <a:lnSpc>
                  <a:spcPct val="150000"/>
                </a:lnSpc>
              </a:pPr>
              <a:r>
                <a:rPr lang="en-US" sz="2800">
                  <a:solidFill>
                    <a:schemeClr val="tx1"/>
                  </a:solidFill>
                  <a:latin typeface="Arial" panose="020B0604020202020204" pitchFamily="34" charset="0"/>
                  <a:cs typeface="Arial" panose="020B0604020202020204" pitchFamily="34" charset="0"/>
                </a:rPr>
                <a:t>Một đoạn tường thành nhà Mạc (Tam Thanh, Lạng Sơn)</a:t>
              </a:r>
              <a:endParaRPr lang="en-US" sz="2800"/>
            </a:p>
          </p:txBody>
        </p:sp>
      </p:grpSp>
    </p:spTree>
    <p:extLst>
      <p:ext uri="{BB962C8B-B14F-4D97-AF65-F5344CB8AC3E}">
        <p14:creationId xmlns:p14="http://schemas.microsoft.com/office/powerpoint/2010/main" val="149504840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14349" y="478318"/>
            <a:ext cx="17259300" cy="9330363"/>
            <a:chOff x="0" y="0"/>
            <a:chExt cx="5920967" cy="2417302"/>
          </a:xfrm>
        </p:grpSpPr>
        <p:sp>
          <p:nvSpPr>
            <p:cNvPr id="5" name="Freeform 5"/>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p:spPr>
          <p:txBody>
            <a:bodyPr/>
            <a:lstStyle/>
            <a:p>
              <a:endParaRPr lang="en-US"/>
            </a:p>
          </p:txBody>
        </p:sp>
      </p:grpSp>
      <p:pic>
        <p:nvPicPr>
          <p:cNvPr id="16" name="Picture 16"/>
          <p:cNvPicPr>
            <a:picLocks noChangeAspect="1"/>
          </p:cNvPicPr>
          <p:nvPr/>
        </p:nvPicPr>
        <p:blipFill>
          <a:blip r:embed="rId2"/>
          <a:srcRect b="20827"/>
          <a:stretch>
            <a:fillRect/>
          </a:stretch>
        </p:blipFill>
        <p:spPr>
          <a:xfrm rot="-1647300">
            <a:off x="-1222152" y="6326759"/>
            <a:ext cx="2124525" cy="4672361"/>
          </a:xfrm>
          <a:prstGeom prst="rect">
            <a:avLst/>
          </a:prstGeom>
        </p:spPr>
      </p:pic>
      <p:sp>
        <p:nvSpPr>
          <p:cNvPr id="2" name="TextBox 4">
            <a:extLst>
              <a:ext uri="{FF2B5EF4-FFF2-40B4-BE49-F238E27FC236}">
                <a16:creationId xmlns:a16="http://schemas.microsoft.com/office/drawing/2014/main" id="{06630C9A-64F3-1CD9-CBBC-A7C0169465B5}"/>
              </a:ext>
            </a:extLst>
          </p:cNvPr>
          <p:cNvSpPr txBox="1"/>
          <p:nvPr/>
        </p:nvSpPr>
        <p:spPr>
          <a:xfrm>
            <a:off x="3165454" y="1028700"/>
            <a:ext cx="11957090" cy="738664"/>
          </a:xfrm>
          <a:prstGeom prst="rect">
            <a:avLst/>
          </a:prstGeom>
        </p:spPr>
        <p:txBody>
          <a:bodyPr lIns="0" tIns="0" rIns="0" bIns="0" rtlCol="0" anchor="t">
            <a:spAutoFit/>
          </a:bodyPr>
          <a:lstStyle/>
          <a:p>
            <a:pPr marL="685800" indent="-685800" algn="ctr">
              <a:buFont typeface="Arial" panose="020B0604020202020204" pitchFamily="34" charset="0"/>
              <a:buChar char="•"/>
            </a:pPr>
            <a:r>
              <a:rPr lang="en-US" sz="4800" b="1">
                <a:solidFill>
                  <a:srgbClr val="8B3E2C"/>
                </a:solidFill>
                <a:latin typeface="Arial" panose="020B0604020202020204" pitchFamily="34" charset="0"/>
                <a:cs typeface="Arial" panose="020B0604020202020204" pitchFamily="34" charset="0"/>
              </a:rPr>
              <a:t>Sự suy yếu của nhà Lê</a:t>
            </a:r>
            <a:endParaRPr lang="en-US" sz="4800" b="1" dirty="0">
              <a:solidFill>
                <a:srgbClr val="8B3E2C"/>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A45ABE35-FE89-3800-300A-D3EE018ABA02}"/>
              </a:ext>
            </a:extLst>
          </p:cNvPr>
          <p:cNvSpPr/>
          <p:nvPr/>
        </p:nvSpPr>
        <p:spPr>
          <a:xfrm>
            <a:off x="1209207" y="2095500"/>
            <a:ext cx="4343400" cy="2667000"/>
          </a:xfrm>
          <a:prstGeom prst="roundRect">
            <a:avLst>
              <a:gd name="adj" fmla="val 10446"/>
            </a:avLst>
          </a:prstGeom>
          <a:solidFill>
            <a:schemeClr val="bg1"/>
          </a:solidFill>
          <a:ln w="38100">
            <a:solidFill>
              <a:srgbClr val="DBD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Thế kỉ XVI, nhà Lê bắt đầu suy thoái.</a:t>
            </a:r>
          </a:p>
        </p:txBody>
      </p:sp>
      <p:sp>
        <p:nvSpPr>
          <p:cNvPr id="12" name="Arrow: Right 11">
            <a:extLst>
              <a:ext uri="{FF2B5EF4-FFF2-40B4-BE49-F238E27FC236}">
                <a16:creationId xmlns:a16="http://schemas.microsoft.com/office/drawing/2014/main" id="{A29FDB6E-0016-AD1F-41D7-25FB61270F29}"/>
              </a:ext>
            </a:extLst>
          </p:cNvPr>
          <p:cNvSpPr/>
          <p:nvPr/>
        </p:nvSpPr>
        <p:spPr>
          <a:xfrm>
            <a:off x="5827243" y="3126086"/>
            <a:ext cx="1371600" cy="93929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DF5193A-56BB-C75E-97FC-D63F335B443A}"/>
              </a:ext>
            </a:extLst>
          </p:cNvPr>
          <p:cNvSpPr/>
          <p:nvPr/>
        </p:nvSpPr>
        <p:spPr>
          <a:xfrm>
            <a:off x="7473480" y="2095500"/>
            <a:ext cx="4391728" cy="2667000"/>
          </a:xfrm>
          <a:prstGeom prst="roundRect">
            <a:avLst>
              <a:gd name="adj" fmla="val 10446"/>
            </a:avLst>
          </a:prstGeom>
          <a:solidFill>
            <a:schemeClr val="bg1"/>
          </a:solidFill>
          <a:ln w="38100">
            <a:solidFill>
              <a:srgbClr val="DBD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Dân chúng nổi dậy chống lại triều đình</a:t>
            </a:r>
          </a:p>
        </p:txBody>
      </p:sp>
      <p:sp>
        <p:nvSpPr>
          <p:cNvPr id="14" name="Arrow: Right 13">
            <a:extLst>
              <a:ext uri="{FF2B5EF4-FFF2-40B4-BE49-F238E27FC236}">
                <a16:creationId xmlns:a16="http://schemas.microsoft.com/office/drawing/2014/main" id="{9782DD16-25A7-2365-E534-C72DCDA716A1}"/>
              </a:ext>
            </a:extLst>
          </p:cNvPr>
          <p:cNvSpPr/>
          <p:nvPr/>
        </p:nvSpPr>
        <p:spPr>
          <a:xfrm>
            <a:off x="12186768" y="3126086"/>
            <a:ext cx="1371600" cy="93929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6705A6F-8C0C-50BB-EF65-AC1BBD792012}"/>
              </a:ext>
            </a:extLst>
          </p:cNvPr>
          <p:cNvSpPr/>
          <p:nvPr/>
        </p:nvSpPr>
        <p:spPr>
          <a:xfrm>
            <a:off x="13879928" y="2099872"/>
            <a:ext cx="3341272" cy="2667000"/>
          </a:xfrm>
          <a:prstGeom prst="roundRect">
            <a:avLst>
              <a:gd name="adj" fmla="val 10446"/>
            </a:avLst>
          </a:prstGeom>
          <a:solidFill>
            <a:schemeClr val="bg1"/>
          </a:solidFill>
          <a:ln w="38100">
            <a:solidFill>
              <a:srgbClr val="DBD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Các cuộc khởi nghĩa nổ ra.</a:t>
            </a:r>
          </a:p>
        </p:txBody>
      </p:sp>
      <p:graphicFrame>
        <p:nvGraphicFramePr>
          <p:cNvPr id="6" name="Table 6">
            <a:extLst>
              <a:ext uri="{FF2B5EF4-FFF2-40B4-BE49-F238E27FC236}">
                <a16:creationId xmlns:a16="http://schemas.microsoft.com/office/drawing/2014/main" id="{E471AF9F-38BC-50E7-E3CA-EB17F105AEB7}"/>
              </a:ext>
            </a:extLst>
          </p:cNvPr>
          <p:cNvGraphicFramePr>
            <a:graphicFrameLocks noGrp="1"/>
          </p:cNvGraphicFramePr>
          <p:nvPr>
            <p:extLst>
              <p:ext uri="{D42A27DB-BD31-4B8C-83A1-F6EECF244321}">
                <p14:modId xmlns:p14="http://schemas.microsoft.com/office/powerpoint/2010/main" val="1133479995"/>
              </p:ext>
            </p:extLst>
          </p:nvPr>
        </p:nvGraphicFramePr>
        <p:xfrm>
          <a:off x="1138002" y="4997404"/>
          <a:ext cx="16011993" cy="4572000"/>
        </p:xfrm>
        <a:graphic>
          <a:graphicData uri="http://schemas.openxmlformats.org/drawingml/2006/table">
            <a:tbl>
              <a:tblPr firstRow="1" bandRow="1">
                <a:tableStyleId>{C4B1156A-380E-4F78-BDF5-A606A8083BF9}</a:tableStyleId>
              </a:tblPr>
              <a:tblGrid>
                <a:gridCol w="5337331">
                  <a:extLst>
                    <a:ext uri="{9D8B030D-6E8A-4147-A177-3AD203B41FA5}">
                      <a16:colId xmlns:a16="http://schemas.microsoft.com/office/drawing/2014/main" val="301339229"/>
                    </a:ext>
                  </a:extLst>
                </a:gridCol>
                <a:gridCol w="4807263">
                  <a:extLst>
                    <a:ext uri="{9D8B030D-6E8A-4147-A177-3AD203B41FA5}">
                      <a16:colId xmlns:a16="http://schemas.microsoft.com/office/drawing/2014/main" val="2807132808"/>
                    </a:ext>
                  </a:extLst>
                </a:gridCol>
                <a:gridCol w="5867399">
                  <a:extLst>
                    <a:ext uri="{9D8B030D-6E8A-4147-A177-3AD203B41FA5}">
                      <a16:colId xmlns:a16="http://schemas.microsoft.com/office/drawing/2014/main" val="88079669"/>
                    </a:ext>
                  </a:extLst>
                </a:gridCol>
              </a:tblGrid>
              <a:tr h="914400">
                <a:tc>
                  <a:txBody>
                    <a:bodyPr/>
                    <a:lstStyle/>
                    <a:p>
                      <a:pPr algn="ctr"/>
                      <a:r>
                        <a:rPr lang="en-US" sz="3600">
                          <a:latin typeface="Arial" panose="020B0604020202020204" pitchFamily="34" charset="0"/>
                          <a:cs typeface="Arial" panose="020B0604020202020204" pitchFamily="34" charset="0"/>
                        </a:rPr>
                        <a:t>Năm khởi nghĩa</a:t>
                      </a:r>
                    </a:p>
                  </a:txBody>
                  <a:tcPr anchor="ctr"/>
                </a:tc>
                <a:tc>
                  <a:txBody>
                    <a:bodyPr/>
                    <a:lstStyle/>
                    <a:p>
                      <a:pPr algn="ctr"/>
                      <a:r>
                        <a:rPr lang="en-US" sz="3600">
                          <a:latin typeface="Arial" panose="020B0604020202020204" pitchFamily="34" charset="0"/>
                          <a:cs typeface="Arial" panose="020B0604020202020204" pitchFamily="34" charset="0"/>
                        </a:rPr>
                        <a:t>Người lãnh đạo</a:t>
                      </a:r>
                    </a:p>
                  </a:txBody>
                  <a:tcPr anchor="ctr"/>
                </a:tc>
                <a:tc>
                  <a:txBody>
                    <a:bodyPr/>
                    <a:lstStyle/>
                    <a:p>
                      <a:pPr algn="ctr"/>
                      <a:r>
                        <a:rPr lang="en-US" sz="3600">
                          <a:latin typeface="Arial" panose="020B0604020202020204" pitchFamily="34" charset="0"/>
                          <a:cs typeface="Arial" panose="020B0604020202020204" pitchFamily="34" charset="0"/>
                        </a:rPr>
                        <a:t>Địa điểm</a:t>
                      </a:r>
                    </a:p>
                  </a:txBody>
                  <a:tcPr anchor="ctr"/>
                </a:tc>
                <a:extLst>
                  <a:ext uri="{0D108BD9-81ED-4DB2-BD59-A6C34878D82A}">
                    <a16:rowId xmlns:a16="http://schemas.microsoft.com/office/drawing/2014/main" val="721453698"/>
                  </a:ext>
                </a:extLst>
              </a:tr>
              <a:tr h="914400">
                <a:tc>
                  <a:txBody>
                    <a:bodyPr/>
                    <a:lstStyle/>
                    <a:p>
                      <a:pPr algn="ctr"/>
                      <a:r>
                        <a:rPr lang="en-US" sz="3600">
                          <a:latin typeface="Arial" panose="020B0604020202020204" pitchFamily="34" charset="0"/>
                          <a:cs typeface="Arial" panose="020B0604020202020204" pitchFamily="34" charset="0"/>
                        </a:rPr>
                        <a:t>1511</a:t>
                      </a:r>
                    </a:p>
                  </a:txBody>
                  <a:tcPr anchor="ctr"/>
                </a:tc>
                <a:tc>
                  <a:txBody>
                    <a:bodyPr/>
                    <a:lstStyle/>
                    <a:p>
                      <a:pPr algn="ctr"/>
                      <a:r>
                        <a:rPr lang="en-US" sz="3600">
                          <a:latin typeface="Arial" panose="020B0604020202020204" pitchFamily="34" charset="0"/>
                          <a:cs typeface="Arial" panose="020B0604020202020204" pitchFamily="34" charset="0"/>
                        </a:rPr>
                        <a:t>Trần Tuấn</a:t>
                      </a:r>
                    </a:p>
                  </a:txBody>
                  <a:tcPr anchor="ctr"/>
                </a:tc>
                <a:tc>
                  <a:txBody>
                    <a:bodyPr/>
                    <a:lstStyle/>
                    <a:p>
                      <a:pPr algn="ctr"/>
                      <a:r>
                        <a:rPr lang="en-US" sz="3600">
                          <a:latin typeface="Arial" panose="020B0604020202020204" pitchFamily="34" charset="0"/>
                          <a:cs typeface="Arial" panose="020B0604020202020204" pitchFamily="34" charset="0"/>
                        </a:rPr>
                        <a:t>Sơn Tây (Hà Nội)</a:t>
                      </a:r>
                    </a:p>
                  </a:txBody>
                  <a:tcPr anchor="ctr"/>
                </a:tc>
                <a:extLst>
                  <a:ext uri="{0D108BD9-81ED-4DB2-BD59-A6C34878D82A}">
                    <a16:rowId xmlns:a16="http://schemas.microsoft.com/office/drawing/2014/main" val="2289630304"/>
                  </a:ext>
                </a:extLst>
              </a:tr>
              <a:tr h="914400">
                <a:tc>
                  <a:txBody>
                    <a:bodyPr/>
                    <a:lstStyle/>
                    <a:p>
                      <a:pPr algn="ctr"/>
                      <a:r>
                        <a:rPr lang="en-US" sz="3600">
                          <a:latin typeface="Arial" panose="020B0604020202020204" pitchFamily="34" charset="0"/>
                          <a:cs typeface="Arial" panose="020B0604020202020204" pitchFamily="34" charset="0"/>
                        </a:rPr>
                        <a:t>1512</a:t>
                      </a:r>
                    </a:p>
                  </a:txBody>
                  <a:tcPr anchor="ctr"/>
                </a:tc>
                <a:tc>
                  <a:txBody>
                    <a:bodyPr/>
                    <a:lstStyle/>
                    <a:p>
                      <a:pPr algn="ctr"/>
                      <a:r>
                        <a:rPr lang="en-US" sz="3600">
                          <a:latin typeface="Arial" panose="020B0604020202020204" pitchFamily="34" charset="0"/>
                          <a:cs typeface="Arial" panose="020B0604020202020204" pitchFamily="34" charset="0"/>
                        </a:rPr>
                        <a:t>Lê Hy, Trịnh Hưng</a:t>
                      </a:r>
                    </a:p>
                  </a:txBody>
                  <a:tcPr anchor="ctr"/>
                </a:tc>
                <a:tc>
                  <a:txBody>
                    <a:bodyPr/>
                    <a:lstStyle/>
                    <a:p>
                      <a:pPr algn="ctr"/>
                      <a:r>
                        <a:rPr lang="en-US" sz="3600">
                          <a:latin typeface="Arial" panose="020B0604020202020204" pitchFamily="34" charset="0"/>
                          <a:cs typeface="Arial" panose="020B0604020202020204" pitchFamily="34" charset="0"/>
                        </a:rPr>
                        <a:t>Nghệ An, Thanh Hóa</a:t>
                      </a:r>
                    </a:p>
                  </a:txBody>
                  <a:tcPr anchor="ctr"/>
                </a:tc>
                <a:extLst>
                  <a:ext uri="{0D108BD9-81ED-4DB2-BD59-A6C34878D82A}">
                    <a16:rowId xmlns:a16="http://schemas.microsoft.com/office/drawing/2014/main" val="38139066"/>
                  </a:ext>
                </a:extLst>
              </a:tr>
              <a:tr h="914400">
                <a:tc>
                  <a:txBody>
                    <a:bodyPr/>
                    <a:lstStyle/>
                    <a:p>
                      <a:pPr algn="ctr"/>
                      <a:r>
                        <a:rPr lang="en-US" sz="3600">
                          <a:latin typeface="Arial" panose="020B0604020202020204" pitchFamily="34" charset="0"/>
                          <a:cs typeface="Arial" panose="020B0604020202020204" pitchFamily="34" charset="0"/>
                        </a:rPr>
                        <a:t>1515</a:t>
                      </a:r>
                    </a:p>
                  </a:txBody>
                  <a:tcPr anchor="ctr"/>
                </a:tc>
                <a:tc>
                  <a:txBody>
                    <a:bodyPr/>
                    <a:lstStyle/>
                    <a:p>
                      <a:pPr algn="ctr"/>
                      <a:r>
                        <a:rPr lang="en-US" sz="3600">
                          <a:latin typeface="Arial" panose="020B0604020202020204" pitchFamily="34" charset="0"/>
                          <a:cs typeface="Arial" panose="020B0604020202020204" pitchFamily="34" charset="0"/>
                        </a:rPr>
                        <a:t>Phùng Chương</a:t>
                      </a:r>
                    </a:p>
                  </a:txBody>
                  <a:tcPr anchor="ctr"/>
                </a:tc>
                <a:tc>
                  <a:txBody>
                    <a:bodyPr/>
                    <a:lstStyle/>
                    <a:p>
                      <a:pPr algn="ctr"/>
                      <a:r>
                        <a:rPr lang="en-US" sz="3600">
                          <a:latin typeface="Arial" panose="020B0604020202020204" pitchFamily="34" charset="0"/>
                          <a:cs typeface="Arial" panose="020B0604020202020204" pitchFamily="34" charset="0"/>
                        </a:rPr>
                        <a:t>Tam Đảo</a:t>
                      </a:r>
                    </a:p>
                  </a:txBody>
                  <a:tcPr anchor="ctr"/>
                </a:tc>
                <a:extLst>
                  <a:ext uri="{0D108BD9-81ED-4DB2-BD59-A6C34878D82A}">
                    <a16:rowId xmlns:a16="http://schemas.microsoft.com/office/drawing/2014/main" val="4154675690"/>
                  </a:ext>
                </a:extLst>
              </a:tr>
              <a:tr h="914400">
                <a:tc>
                  <a:txBody>
                    <a:bodyPr/>
                    <a:lstStyle/>
                    <a:p>
                      <a:pPr algn="ctr"/>
                      <a:r>
                        <a:rPr lang="en-US" sz="3600">
                          <a:latin typeface="Arial" panose="020B0604020202020204" pitchFamily="34" charset="0"/>
                          <a:cs typeface="Arial" panose="020B0604020202020204" pitchFamily="34" charset="0"/>
                        </a:rPr>
                        <a:t>1516</a:t>
                      </a:r>
                    </a:p>
                  </a:txBody>
                  <a:tcPr anchor="ctr"/>
                </a:tc>
                <a:tc>
                  <a:txBody>
                    <a:bodyPr/>
                    <a:lstStyle/>
                    <a:p>
                      <a:pPr algn="ctr"/>
                      <a:r>
                        <a:rPr lang="en-US" sz="3600">
                          <a:latin typeface="Arial" panose="020B0604020202020204" pitchFamily="34" charset="0"/>
                          <a:cs typeface="Arial" panose="020B0604020202020204" pitchFamily="34" charset="0"/>
                        </a:rPr>
                        <a:t>Trần Cảo</a:t>
                      </a:r>
                    </a:p>
                  </a:txBody>
                  <a:tcPr anchor="ctr"/>
                </a:tc>
                <a:tc>
                  <a:txBody>
                    <a:bodyPr/>
                    <a:lstStyle/>
                    <a:p>
                      <a:pPr algn="ctr"/>
                      <a:r>
                        <a:rPr lang="en-US" sz="3600">
                          <a:latin typeface="Arial" panose="020B0604020202020204" pitchFamily="34" charset="0"/>
                          <a:cs typeface="Arial" panose="020B0604020202020204" pitchFamily="34" charset="0"/>
                        </a:rPr>
                        <a:t>Đông Triều (Quảng Ninh)</a:t>
                      </a:r>
                    </a:p>
                  </a:txBody>
                  <a:tcPr anchor="ctr"/>
                </a:tc>
                <a:extLst>
                  <a:ext uri="{0D108BD9-81ED-4DB2-BD59-A6C34878D82A}">
                    <a16:rowId xmlns:a16="http://schemas.microsoft.com/office/drawing/2014/main" val="3078110773"/>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16167">
            <a:off x="-165656" y="8371239"/>
            <a:ext cx="1492663" cy="1972682"/>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95564" y="8818639"/>
            <a:ext cx="2108478" cy="1598610"/>
          </a:xfrm>
          <a:prstGeom prst="rect">
            <a:avLst/>
          </a:prstGeom>
        </p:spPr>
      </p:pic>
      <p:graphicFrame>
        <p:nvGraphicFramePr>
          <p:cNvPr id="3" name="Table 2">
            <a:extLst>
              <a:ext uri="{FF2B5EF4-FFF2-40B4-BE49-F238E27FC236}">
                <a16:creationId xmlns:a16="http://schemas.microsoft.com/office/drawing/2014/main" id="{0F4E56B2-D34B-B0B9-EDCF-D1ADECFD0DA8}"/>
              </a:ext>
            </a:extLst>
          </p:cNvPr>
          <p:cNvGraphicFramePr>
            <a:graphicFrameLocks noGrp="1"/>
          </p:cNvGraphicFramePr>
          <p:nvPr>
            <p:extLst>
              <p:ext uri="{D42A27DB-BD31-4B8C-83A1-F6EECF244321}">
                <p14:modId xmlns:p14="http://schemas.microsoft.com/office/powerpoint/2010/main" val="1489105418"/>
              </p:ext>
            </p:extLst>
          </p:nvPr>
        </p:nvGraphicFramePr>
        <p:xfrm>
          <a:off x="457200" y="2247900"/>
          <a:ext cx="17449800" cy="7696200"/>
        </p:xfrm>
        <a:graphic>
          <a:graphicData uri="http://schemas.openxmlformats.org/drawingml/2006/table">
            <a:tbl>
              <a:tblPr bandRow="1">
                <a:tableStyleId>{22838BEF-8BB2-4498-84A7-C5851F593DF1}</a:tableStyleId>
              </a:tblPr>
              <a:tblGrid>
                <a:gridCol w="2743200">
                  <a:extLst>
                    <a:ext uri="{9D8B030D-6E8A-4147-A177-3AD203B41FA5}">
                      <a16:colId xmlns:a16="http://schemas.microsoft.com/office/drawing/2014/main" val="1610156901"/>
                    </a:ext>
                  </a:extLst>
                </a:gridCol>
                <a:gridCol w="7353300">
                  <a:extLst>
                    <a:ext uri="{9D8B030D-6E8A-4147-A177-3AD203B41FA5}">
                      <a16:colId xmlns:a16="http://schemas.microsoft.com/office/drawing/2014/main" val="1626894147"/>
                    </a:ext>
                  </a:extLst>
                </a:gridCol>
                <a:gridCol w="7353300">
                  <a:extLst>
                    <a:ext uri="{9D8B030D-6E8A-4147-A177-3AD203B41FA5}">
                      <a16:colId xmlns:a16="http://schemas.microsoft.com/office/drawing/2014/main" val="4246025967"/>
                    </a:ext>
                  </a:extLst>
                </a:gridCol>
              </a:tblGrid>
              <a:tr h="838200">
                <a:tc>
                  <a:txBody>
                    <a:bodyPr/>
                    <a:lstStyle/>
                    <a:p>
                      <a:pPr algn="ctr">
                        <a:lnSpc>
                          <a:spcPct val="150000"/>
                        </a:lnSpc>
                        <a:spcBef>
                          <a:spcPts val="100"/>
                        </a:spcBef>
                        <a:spcAft>
                          <a:spcPts val="1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Hồ Quý Ly</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Mạc Đăng Dung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75207003"/>
                  </a:ext>
                </a:extLst>
              </a:tr>
              <a:tr h="4846320">
                <a:tc>
                  <a:txBody>
                    <a:bodyPr/>
                    <a:lstStyle/>
                    <a:p>
                      <a:pPr algn="ctr">
                        <a:lnSpc>
                          <a:spcPct val="150000"/>
                        </a:lnSpc>
                        <a:spcBef>
                          <a:spcPts val="100"/>
                        </a:spcBef>
                        <a:spcAft>
                          <a:spcPts val="100"/>
                        </a:spcAft>
                      </a:pPr>
                      <a:r>
                        <a:rPr lang="vi-VN" sz="3600">
                          <a:effectLst/>
                        </a:rPr>
                        <a:t>Thâu tóm quyền lực</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58128190"/>
                  </a:ext>
                </a:extLst>
              </a:tr>
              <a:tr h="2011680">
                <a:tc>
                  <a:txBody>
                    <a:bodyPr/>
                    <a:lstStyle/>
                    <a:p>
                      <a:pPr algn="ctr">
                        <a:lnSpc>
                          <a:spcPct val="150000"/>
                        </a:lnSpc>
                        <a:spcBef>
                          <a:spcPts val="100"/>
                        </a:spcBef>
                        <a:spcAft>
                          <a:spcPts val="100"/>
                        </a:spcAft>
                      </a:pPr>
                      <a:r>
                        <a:rPr lang="vi-VN" sz="3600">
                          <a:effectLst/>
                        </a:rPr>
                        <a:t>Thành lập Vương triều</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100"/>
                        </a:spcBef>
                        <a:spcAft>
                          <a:spcPts val="1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2907518"/>
                  </a:ext>
                </a:extLst>
              </a:tr>
            </a:tbl>
          </a:graphicData>
        </a:graphic>
      </p:graphicFrame>
      <p:sp>
        <p:nvSpPr>
          <p:cNvPr id="5" name="TextBox 4">
            <a:extLst>
              <a:ext uri="{FF2B5EF4-FFF2-40B4-BE49-F238E27FC236}">
                <a16:creationId xmlns:a16="http://schemas.microsoft.com/office/drawing/2014/main" id="{D20483EA-CAAF-BDFC-FF18-E5BA2D95D17E}"/>
              </a:ext>
            </a:extLst>
          </p:cNvPr>
          <p:cNvSpPr txBox="1"/>
          <p:nvPr/>
        </p:nvSpPr>
        <p:spPr>
          <a:xfrm>
            <a:off x="3429000" y="3213293"/>
            <a:ext cx="6934200" cy="4444807"/>
          </a:xfrm>
          <a:prstGeom prst="rect">
            <a:avLst/>
          </a:prstGeom>
          <a:noFill/>
        </p:spPr>
        <p:txBody>
          <a:bodyPr wrap="square">
            <a:spAutoFit/>
          </a:bodyPr>
          <a:lstStyle/>
          <a:p>
            <a:pPr algn="just">
              <a:lnSpc>
                <a:spcPct val="150000"/>
              </a:lnSpc>
            </a:pPr>
            <a:r>
              <a:rPr lang="vi-VN" sz="3200">
                <a:solidFill>
                  <a:srgbClr val="000000"/>
                </a:solidFill>
                <a:effectLst/>
                <a:ea typeface="Calibri" panose="020F0502020204030204" pitchFamily="34" charset="0"/>
              </a:rPr>
              <a:t>Hồ Quý Ly nhờ mối quan hệ khăng khít với các vua Trần. Ông có hai người cô là vợ vua Trần Minh Tông, bản thân ông lấy em gái vua Trần Nghệ Tông, lại gả con gái vua cho vua Trần Thuận Tông.</a:t>
            </a:r>
            <a:endParaRPr lang="en-US" sz="3200"/>
          </a:p>
        </p:txBody>
      </p:sp>
      <p:sp>
        <p:nvSpPr>
          <p:cNvPr id="6" name="TextBox 5">
            <a:extLst>
              <a:ext uri="{FF2B5EF4-FFF2-40B4-BE49-F238E27FC236}">
                <a16:creationId xmlns:a16="http://schemas.microsoft.com/office/drawing/2014/main" id="{390FF0D4-824D-7FAD-626B-EFA45862C3FD}"/>
              </a:ext>
            </a:extLst>
          </p:cNvPr>
          <p:cNvSpPr txBox="1"/>
          <p:nvPr/>
        </p:nvSpPr>
        <p:spPr>
          <a:xfrm>
            <a:off x="10744200" y="3213293"/>
            <a:ext cx="6781800" cy="3706143"/>
          </a:xfrm>
          <a:prstGeom prst="rect">
            <a:avLst/>
          </a:prstGeom>
          <a:noFill/>
        </p:spPr>
        <p:txBody>
          <a:bodyPr wrap="square">
            <a:spAutoFit/>
          </a:bodyPr>
          <a:lstStyle/>
          <a:p>
            <a:pPr algn="just">
              <a:lnSpc>
                <a:spcPct val="150000"/>
              </a:lnSpc>
            </a:pPr>
            <a:r>
              <a:rPr lang="vi-VN" sz="3200">
                <a:solidFill>
                  <a:srgbClr val="000000"/>
                </a:solidFill>
                <a:effectLst/>
                <a:ea typeface="Calibri" panose="020F0502020204030204" pitchFamily="34" charset="0"/>
              </a:rPr>
              <a:t>Mạc Đăng Dung đi lên bằng con đường võ nghiệp. Thời Lê Uy Mục, ông thi tuyển dũng sĩ, trúng Đô lực sĩ xuất thân (Võ trạng nguyên), được sung vào đội Túc vệ hầu vua.</a:t>
            </a:r>
            <a:endParaRPr lang="en-US" sz="3200"/>
          </a:p>
        </p:txBody>
      </p:sp>
      <p:sp>
        <p:nvSpPr>
          <p:cNvPr id="10" name="TextBox 9">
            <a:extLst>
              <a:ext uri="{FF2B5EF4-FFF2-40B4-BE49-F238E27FC236}">
                <a16:creationId xmlns:a16="http://schemas.microsoft.com/office/drawing/2014/main" id="{8A084112-D6BA-DCE5-73B8-9E62951901DE}"/>
              </a:ext>
            </a:extLst>
          </p:cNvPr>
          <p:cNvSpPr txBox="1"/>
          <p:nvPr/>
        </p:nvSpPr>
        <p:spPr>
          <a:xfrm>
            <a:off x="3429000" y="8149148"/>
            <a:ext cx="6934200" cy="1490152"/>
          </a:xfrm>
          <a:prstGeom prst="rect">
            <a:avLst/>
          </a:prstGeom>
          <a:noFill/>
        </p:spPr>
        <p:txBody>
          <a:bodyPr wrap="square">
            <a:spAutoFit/>
          </a:bodyPr>
          <a:lstStyle/>
          <a:p>
            <a:pPr algn="just">
              <a:lnSpc>
                <a:spcPct val="150000"/>
              </a:lnSpc>
            </a:pPr>
            <a:r>
              <a:rPr lang="vi-VN" sz="3200">
                <a:solidFill>
                  <a:srgbClr val="000000"/>
                </a:solidFill>
                <a:effectLst/>
                <a:ea typeface="Calibri" panose="020F0502020204030204" pitchFamily="34" charset="0"/>
              </a:rPr>
              <a:t>Năm 1400, Hồ Quý Ly phế truất vua Trần, lên làm vua, lập ra nhà Hồ.</a:t>
            </a:r>
            <a:endParaRPr lang="en-US" sz="3200"/>
          </a:p>
        </p:txBody>
      </p:sp>
      <p:sp>
        <p:nvSpPr>
          <p:cNvPr id="11" name="TextBox 10">
            <a:extLst>
              <a:ext uri="{FF2B5EF4-FFF2-40B4-BE49-F238E27FC236}">
                <a16:creationId xmlns:a16="http://schemas.microsoft.com/office/drawing/2014/main" id="{8B6C0C08-9888-4E58-275B-E9E5753FF3CA}"/>
              </a:ext>
            </a:extLst>
          </p:cNvPr>
          <p:cNvSpPr txBox="1"/>
          <p:nvPr/>
        </p:nvSpPr>
        <p:spPr>
          <a:xfrm>
            <a:off x="10668000" y="8186877"/>
            <a:ext cx="6934200" cy="1490152"/>
          </a:xfrm>
          <a:prstGeom prst="rect">
            <a:avLst/>
          </a:prstGeom>
          <a:noFill/>
        </p:spPr>
        <p:txBody>
          <a:bodyPr wrap="square">
            <a:spAutoFit/>
          </a:bodyPr>
          <a:lstStyle/>
          <a:p>
            <a:pPr algn="just">
              <a:lnSpc>
                <a:spcPct val="150000"/>
              </a:lnSpc>
            </a:pPr>
            <a:r>
              <a:rPr lang="vi-VN" sz="3200">
                <a:solidFill>
                  <a:srgbClr val="000000"/>
                </a:solidFill>
                <a:effectLst/>
                <a:ea typeface="Calibri" panose="020F0502020204030204" pitchFamily="34" charset="0"/>
              </a:rPr>
              <a:t>Năm 1527, Mạc Đăng Dung phế truất vua Lê, lên ngôi vua, lập ra nhà Mạc.</a:t>
            </a:r>
            <a:endParaRPr lang="en-US" sz="3200"/>
          </a:p>
        </p:txBody>
      </p:sp>
      <p:grpSp>
        <p:nvGrpSpPr>
          <p:cNvPr id="22" name="Group 21">
            <a:extLst>
              <a:ext uri="{FF2B5EF4-FFF2-40B4-BE49-F238E27FC236}">
                <a16:creationId xmlns:a16="http://schemas.microsoft.com/office/drawing/2014/main" id="{97740D54-1909-8F8C-F904-8AC9DE2B1F48}"/>
              </a:ext>
            </a:extLst>
          </p:cNvPr>
          <p:cNvGrpSpPr/>
          <p:nvPr/>
        </p:nvGrpSpPr>
        <p:grpSpPr>
          <a:xfrm>
            <a:off x="710588" y="233777"/>
            <a:ext cx="16866823" cy="1839606"/>
            <a:chOff x="-218076" y="319820"/>
            <a:chExt cx="16866823" cy="1839606"/>
          </a:xfrm>
        </p:grpSpPr>
        <p:sp>
          <p:nvSpPr>
            <p:cNvPr id="7" name="TextBox 6">
              <a:extLst>
                <a:ext uri="{FF2B5EF4-FFF2-40B4-BE49-F238E27FC236}">
                  <a16:creationId xmlns:a16="http://schemas.microsoft.com/office/drawing/2014/main" id="{EC08D3CA-C37D-362F-BF09-40AB662FB20E}"/>
                </a:ext>
              </a:extLst>
            </p:cNvPr>
            <p:cNvSpPr txBox="1"/>
            <p:nvPr/>
          </p:nvSpPr>
          <p:spPr>
            <a:xfrm>
              <a:off x="1639252" y="319820"/>
              <a:ext cx="15009495" cy="1839606"/>
            </a:xfrm>
            <a:prstGeom prst="rect">
              <a:avLst/>
            </a:prstGeom>
            <a:noFill/>
          </p:spPr>
          <p:txBody>
            <a:bodyPr wrap="square">
              <a:spAutoFit/>
            </a:bodyPr>
            <a:lstStyle/>
            <a:p>
              <a:pPr algn="ctr">
                <a:lnSpc>
                  <a:spcPct val="150000"/>
                </a:lnSpc>
                <a:spcAft>
                  <a:spcPts val="1000"/>
                </a:spcAft>
              </a:pPr>
              <a:r>
                <a:rPr lang="vi-VN" sz="4000">
                  <a:solidFill>
                    <a:srgbClr val="000000"/>
                  </a:solidFill>
                  <a:ea typeface="Calibri" panose="020F0502020204030204" pitchFamily="34" charset="0"/>
                </a:rPr>
                <a:t>Xác định những điểm giống nhau về quá trình thâu tóm quyền lực và phế truất ngôi vua của Hồ Quý Ly và Mạc Đăng Dung.</a:t>
              </a:r>
              <a:endParaRPr lang="en-US" sz="4000">
                <a:effectLst/>
                <a:ea typeface="Calibri" panose="020F0502020204030204" pitchFamily="34" charset="0"/>
              </a:endParaRPr>
            </a:p>
          </p:txBody>
        </p:sp>
        <p:pic>
          <p:nvPicPr>
            <p:cNvPr id="21" name="Picture 56">
              <a:extLst>
                <a:ext uri="{FF2B5EF4-FFF2-40B4-BE49-F238E27FC236}">
                  <a16:creationId xmlns:a16="http://schemas.microsoft.com/office/drawing/2014/main" id="{92393810-E5ED-F062-94BE-32B3D9FC945A}"/>
                </a:ext>
              </a:extLst>
            </p:cNvPr>
            <p:cNvPicPr>
              <a:picLocks noChangeAspect="1"/>
            </p:cNvPicPr>
            <p:nvPr/>
          </p:nvPicPr>
          <p:blipFill>
            <a:blip r:embed="rId7"/>
            <a:srcRect/>
            <a:stretch>
              <a:fillRect/>
            </a:stretch>
          </p:blipFill>
          <p:spPr>
            <a:xfrm>
              <a:off x="-218076" y="335280"/>
              <a:ext cx="1857328" cy="1766784"/>
            </a:xfrm>
            <a:prstGeom prst="rect">
              <a:avLst/>
            </a:prstGeom>
          </p:spPr>
        </p:pic>
      </p:grpSp>
    </p:spTree>
    <p:extLst>
      <p:ext uri="{BB962C8B-B14F-4D97-AF65-F5344CB8AC3E}">
        <p14:creationId xmlns:p14="http://schemas.microsoft.com/office/powerpoint/2010/main" val="364494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1B11F-3373-BCD3-A32F-1DF72383979E}"/>
              </a:ext>
            </a:extLst>
          </p:cNvPr>
          <p:cNvPicPr>
            <a:picLocks noChangeAspect="1"/>
          </p:cNvPicPr>
          <p:nvPr/>
        </p:nvPicPr>
        <p:blipFill rotWithShape="1">
          <a:blip r:embed="rId2"/>
          <a:srcRect r="3614"/>
          <a:stretch/>
        </p:blipFill>
        <p:spPr>
          <a:xfrm>
            <a:off x="0" y="2924025"/>
            <a:ext cx="18288000" cy="5877075"/>
          </a:xfrm>
          <a:prstGeom prst="rect">
            <a:avLst/>
          </a:prstGeom>
        </p:spPr>
      </p:pic>
      <p:pic>
        <p:nvPicPr>
          <p:cNvPr id="16" name="Picture 16"/>
          <p:cNvPicPr>
            <a:picLocks noChangeAspect="1"/>
          </p:cNvPicPr>
          <p:nvPr/>
        </p:nvPicPr>
        <p:blipFill>
          <a:blip r:embed="rId3"/>
          <a:srcRect/>
          <a:stretch>
            <a:fillRect/>
          </a:stretch>
        </p:blipFill>
        <p:spPr>
          <a:xfrm rot="-671709">
            <a:off x="14598732" y="1599001"/>
            <a:ext cx="3962266" cy="2416982"/>
          </a:xfrm>
          <a:prstGeom prst="rect">
            <a:avLst/>
          </a:prstGeom>
        </p:spPr>
      </p:pic>
      <p:pic>
        <p:nvPicPr>
          <p:cNvPr id="18" name="Picture 18"/>
          <p:cNvPicPr>
            <a:picLocks noChangeAspect="1"/>
          </p:cNvPicPr>
          <p:nvPr/>
        </p:nvPicPr>
        <p:blipFill>
          <a:blip r:embed="rId4"/>
          <a:srcRect/>
          <a:stretch>
            <a:fillRect/>
          </a:stretch>
        </p:blipFill>
        <p:spPr>
          <a:xfrm rot="-472910">
            <a:off x="303562" y="6600898"/>
            <a:ext cx="1677792" cy="2522996"/>
          </a:xfrm>
          <a:prstGeom prst="rect">
            <a:avLst/>
          </a:prstGeom>
        </p:spPr>
      </p:pic>
      <p:sp>
        <p:nvSpPr>
          <p:cNvPr id="21" name="TextBox 4">
            <a:extLst>
              <a:ext uri="{FF2B5EF4-FFF2-40B4-BE49-F238E27FC236}">
                <a16:creationId xmlns:a16="http://schemas.microsoft.com/office/drawing/2014/main" id="{2D1A8A7C-E1E9-CBBA-A1F9-FA3525F1D833}"/>
              </a:ext>
            </a:extLst>
          </p:cNvPr>
          <p:cNvSpPr txBox="1"/>
          <p:nvPr/>
        </p:nvSpPr>
        <p:spPr>
          <a:xfrm>
            <a:off x="666750" y="3695700"/>
            <a:ext cx="16954500" cy="4382225"/>
          </a:xfrm>
          <a:prstGeom prst="rect">
            <a:avLst/>
          </a:prstGeom>
        </p:spPr>
        <p:txBody>
          <a:bodyPr wrap="square" lIns="0" tIns="0" rIns="0" bIns="0" rtlCol="0" anchor="t">
            <a:spAutoFit/>
          </a:bodyPr>
          <a:lstStyle/>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PHẦN 2. </a:t>
            </a:r>
          </a:p>
          <a:p>
            <a:pPr lvl="0" algn="ctr">
              <a:lnSpc>
                <a:spcPct val="150000"/>
              </a:lnSpc>
              <a:spcBef>
                <a:spcPct val="0"/>
              </a:spcBef>
            </a:pPr>
            <a:r>
              <a:rPr lang="en-US" sz="6600" b="1">
                <a:solidFill>
                  <a:srgbClr val="C00000"/>
                </a:solidFill>
                <a:latin typeface="Arial" panose="020B0604020202020204" pitchFamily="34" charset="0"/>
                <a:cs typeface="Arial" panose="020B0604020202020204" pitchFamily="34" charset="0"/>
              </a:rPr>
              <a:t>CÁC CUỘC XUNG ĐỘT NAM – BẮC TRIỀU VÀ TRỊNH – NGUYỄN</a:t>
            </a:r>
          </a:p>
        </p:txBody>
      </p:sp>
    </p:spTree>
    <p:extLst>
      <p:ext uri="{BB962C8B-B14F-4D97-AF65-F5344CB8AC3E}">
        <p14:creationId xmlns:p14="http://schemas.microsoft.com/office/powerpoint/2010/main" val="3304073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1893B32-98D5-0869-3E02-8D7A230319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39475" y="0"/>
            <a:ext cx="7248525" cy="10286999"/>
          </a:xfrm>
          <a:prstGeom prst="rect">
            <a:avLst/>
          </a:prstGeom>
        </p:spPr>
      </p:pic>
      <p:sp>
        <p:nvSpPr>
          <p:cNvPr id="27" name="TextBox 26">
            <a:extLst>
              <a:ext uri="{FF2B5EF4-FFF2-40B4-BE49-F238E27FC236}">
                <a16:creationId xmlns:a16="http://schemas.microsoft.com/office/drawing/2014/main" id="{749F19D4-1388-471A-497B-3B885CE50A8E}"/>
              </a:ext>
            </a:extLst>
          </p:cNvPr>
          <p:cNvSpPr txBox="1"/>
          <p:nvPr/>
        </p:nvSpPr>
        <p:spPr>
          <a:xfrm>
            <a:off x="952500" y="1038833"/>
            <a:ext cx="9639300"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002060"/>
                </a:solidFill>
                <a:latin typeface="Arial" panose="020B0604020202020204" pitchFamily="34" charset="0"/>
                <a:cs typeface="Arial" panose="020B0604020202020204" pitchFamily="34" charset="0"/>
              </a:rPr>
              <a:t>a) Xung đột Nam – Bắc triều</a:t>
            </a:r>
            <a:endParaRPr kumimoji="0" lang="en-US" sz="5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122EB4A1-7C1D-DB6C-D7BC-E8C83F1241A1}"/>
              </a:ext>
            </a:extLst>
          </p:cNvPr>
          <p:cNvGrpSpPr/>
          <p:nvPr/>
        </p:nvGrpSpPr>
        <p:grpSpPr>
          <a:xfrm>
            <a:off x="952500" y="2476500"/>
            <a:ext cx="9296400" cy="6933322"/>
            <a:chOff x="1123950" y="2476500"/>
            <a:chExt cx="9296400" cy="6933322"/>
          </a:xfrm>
        </p:grpSpPr>
        <p:grpSp>
          <p:nvGrpSpPr>
            <p:cNvPr id="2" name="Group 1">
              <a:extLst>
                <a:ext uri="{FF2B5EF4-FFF2-40B4-BE49-F238E27FC236}">
                  <a16:creationId xmlns:a16="http://schemas.microsoft.com/office/drawing/2014/main" id="{E416ED36-5A06-F90A-3DAF-2CE1854D41FD}"/>
                </a:ext>
              </a:extLst>
            </p:cNvPr>
            <p:cNvGrpSpPr/>
            <p:nvPr/>
          </p:nvGrpSpPr>
          <p:grpSpPr>
            <a:xfrm>
              <a:off x="1123950" y="2476500"/>
              <a:ext cx="9296400" cy="6933322"/>
              <a:chOff x="609600" y="2628088"/>
              <a:chExt cx="9296400" cy="6933322"/>
            </a:xfrm>
          </p:grpSpPr>
          <p:grpSp>
            <p:nvGrpSpPr>
              <p:cNvPr id="3" name="Group 3"/>
              <p:cNvGrpSpPr/>
              <p:nvPr/>
            </p:nvGrpSpPr>
            <p:grpSpPr>
              <a:xfrm>
                <a:off x="609600" y="2628088"/>
                <a:ext cx="9296400" cy="6933322"/>
                <a:chOff x="0" y="0"/>
                <a:chExt cx="5920967" cy="2417302"/>
              </a:xfrm>
            </p:grpSpPr>
            <p:sp>
              <p:nvSpPr>
                <p:cNvPr id="4" name="Freeform 4"/>
                <p:cNvSpPr/>
                <p:nvPr/>
              </p:nvSpPr>
              <p:spPr>
                <a:xfrm>
                  <a:off x="0" y="0"/>
                  <a:ext cx="5920967" cy="2417302"/>
                </a:xfrm>
                <a:custGeom>
                  <a:avLst/>
                  <a:gdLst/>
                  <a:ahLst/>
                  <a:cxnLst/>
                  <a:rect l="l" t="t" r="r" b="b"/>
                  <a:pathLst>
                    <a:path w="5920967" h="2417302">
                      <a:moveTo>
                        <a:pt x="5796507" y="2417302"/>
                      </a:moveTo>
                      <a:lnTo>
                        <a:pt x="124460" y="2417302"/>
                      </a:lnTo>
                      <a:cubicBezTo>
                        <a:pt x="55880" y="2417302"/>
                        <a:pt x="0" y="2361422"/>
                        <a:pt x="0" y="2292842"/>
                      </a:cubicBezTo>
                      <a:lnTo>
                        <a:pt x="0" y="124460"/>
                      </a:lnTo>
                      <a:cubicBezTo>
                        <a:pt x="0" y="55880"/>
                        <a:pt x="55880" y="0"/>
                        <a:pt x="124460" y="0"/>
                      </a:cubicBezTo>
                      <a:lnTo>
                        <a:pt x="5796507" y="0"/>
                      </a:lnTo>
                      <a:cubicBezTo>
                        <a:pt x="5865087" y="0"/>
                        <a:pt x="5920967" y="55880"/>
                        <a:pt x="5920967" y="124460"/>
                      </a:cubicBezTo>
                      <a:lnTo>
                        <a:pt x="5920967" y="2292842"/>
                      </a:lnTo>
                      <a:cubicBezTo>
                        <a:pt x="5920967" y="2361422"/>
                        <a:pt x="5865087" y="2417302"/>
                        <a:pt x="5796507" y="2417302"/>
                      </a:cubicBezTo>
                      <a:close/>
                    </a:path>
                  </a:pathLst>
                </a:custGeom>
                <a:solidFill>
                  <a:srgbClr val="FCF4EA"/>
                </a:solidFill>
              </p:spPr>
              <p:txBody>
                <a:bodyPr/>
                <a:lstStyle/>
                <a:p>
                  <a:endParaRPr lang="en-US"/>
                </a:p>
              </p:txBody>
            </p:sp>
          </p:grpSp>
          <p:sp>
            <p:nvSpPr>
              <p:cNvPr id="20" name="TextBox 19">
                <a:extLst>
                  <a:ext uri="{FF2B5EF4-FFF2-40B4-BE49-F238E27FC236}">
                    <a16:creationId xmlns:a16="http://schemas.microsoft.com/office/drawing/2014/main" id="{53596A65-C905-6E16-C4AD-25046450CF89}"/>
                  </a:ext>
                </a:extLst>
              </p:cNvPr>
              <p:cNvSpPr txBox="1"/>
              <p:nvPr/>
            </p:nvSpPr>
            <p:spPr>
              <a:xfrm>
                <a:off x="1228725" y="4355643"/>
                <a:ext cx="8058150" cy="4594912"/>
              </a:xfrm>
              <a:prstGeom prst="rect">
                <a:avLst/>
              </a:prstGeom>
              <a:noFill/>
            </p:spPr>
            <p:txBody>
              <a:bodyPr wrap="square">
                <a:spAutoFit/>
              </a:bodyPr>
              <a:lstStyle/>
              <a:p>
                <a:pPr algn="just">
                  <a:lnSpc>
                    <a:spcPct val="150000"/>
                  </a:lnSpc>
                  <a:spcBef>
                    <a:spcPts val="100"/>
                  </a:spcBef>
                  <a:spcAft>
                    <a:spcPts val="100"/>
                  </a:spcAft>
                </a:pPr>
                <a:r>
                  <a:rPr lang="en-US" sz="4000" b="1" i="1">
                    <a:solidFill>
                      <a:srgbClr val="FF0000"/>
                    </a:solidFill>
                    <a:latin typeface="Arial" panose="020B0604020202020204" pitchFamily="34" charset="0"/>
                    <a:ea typeface="Malgun Gothic" panose="020B0503020000020004" pitchFamily="34" charset="-127"/>
                    <a:cs typeface="Arial" panose="020B0604020202020204" pitchFamily="34" charset="0"/>
                  </a:rPr>
                  <a:t>Em hãy q</a:t>
                </a:r>
                <a:r>
                  <a:rPr lang="vi-VN" sz="4000" b="1" i="1">
                    <a:solidFill>
                      <a:srgbClr val="FF0000"/>
                    </a:solidFill>
                    <a:latin typeface="Arial" panose="020B0604020202020204" pitchFamily="34" charset="0"/>
                    <a:ea typeface="Malgun Gothic" panose="020B0503020000020004" pitchFamily="34" charset="-127"/>
                    <a:cs typeface="Arial" panose="020B0604020202020204" pitchFamily="34" charset="0"/>
                  </a:rPr>
                  <a:t>uan sát </a:t>
                </a:r>
                <a:r>
                  <a:rPr lang="en-US" sz="4000" b="1" i="1">
                    <a:solidFill>
                      <a:srgbClr val="FF0000"/>
                    </a:solidFill>
                    <a:latin typeface="Arial" panose="020B0604020202020204" pitchFamily="34" charset="0"/>
                    <a:ea typeface="Malgun Gothic" panose="020B0503020000020004" pitchFamily="34" charset="-127"/>
                    <a:cs typeface="Arial" panose="020B0604020202020204" pitchFamily="34" charset="0"/>
                  </a:rPr>
                  <a:t>hình bên</a:t>
                </a:r>
                <a:r>
                  <a:rPr lang="vi-VN" sz="4000" b="1" i="1">
                    <a:solidFill>
                      <a:srgbClr val="FF0000"/>
                    </a:solidFill>
                    <a:latin typeface="Arial" panose="020B0604020202020204" pitchFamily="34" charset="0"/>
                    <a:ea typeface="Malgun Gothic" panose="020B0503020000020004" pitchFamily="34" charset="-127"/>
                    <a:cs typeface="Arial" panose="020B0604020202020204" pitchFamily="34" charset="0"/>
                  </a:rPr>
                  <a:t>, đọc thông tin mục 2a SGK tr.27 và trả lời câu hỏi: </a:t>
                </a:r>
                <a:r>
                  <a:rPr lang="vi-VN" sz="4000">
                    <a:solidFill>
                      <a:srgbClr val="000000"/>
                    </a:solidFill>
                    <a:latin typeface="Arial" panose="020B0604020202020204" pitchFamily="34" charset="0"/>
                    <a:ea typeface="Malgun Gothic" panose="020B0503020000020004" pitchFamily="34" charset="-127"/>
                    <a:cs typeface="Arial" panose="020B0604020202020204" pitchFamily="34" charset="0"/>
                  </a:rPr>
                  <a:t>Em hãy giải thích nguyên nhân làm bùng nổ xung đột Nam – Bắc triều.</a:t>
                </a:r>
                <a:endParaRPr lang="en-US" sz="3200">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5" name="TextBox 4">
              <a:extLst>
                <a:ext uri="{FF2B5EF4-FFF2-40B4-BE49-F238E27FC236}">
                  <a16:creationId xmlns:a16="http://schemas.microsoft.com/office/drawing/2014/main" id="{E92432EE-C62F-9AC4-7D03-EE8381B70D1B}"/>
                </a:ext>
              </a:extLst>
            </p:cNvPr>
            <p:cNvSpPr txBox="1"/>
            <p:nvPr/>
          </p:nvSpPr>
          <p:spPr>
            <a:xfrm>
              <a:off x="1411277" y="3208223"/>
              <a:ext cx="8721745" cy="738664"/>
            </a:xfrm>
            <a:prstGeom prst="rect">
              <a:avLst/>
            </a:prstGeom>
          </p:spPr>
          <p:txBody>
            <a:bodyPr wrap="square" lIns="0" tIns="0" rIns="0" bIns="0" rtlCol="0" anchor="t">
              <a:spAutoFit/>
            </a:bodyPr>
            <a:lstStyle/>
            <a:p>
              <a:pPr algn="ctr"/>
              <a:r>
                <a:rPr lang="en-US" sz="4800" b="1" dirty="0">
                  <a:solidFill>
                    <a:srgbClr val="8B3E2C"/>
                  </a:solidFill>
                  <a:latin typeface="Arial" panose="020B0604020202020204" pitchFamily="34" charset="0"/>
                  <a:cs typeface="Arial" panose="020B0604020202020204" pitchFamily="34" charset="0"/>
                </a:rPr>
                <a:t>THẢO </a:t>
              </a:r>
              <a:r>
                <a:rPr lang="en-US" sz="4800" b="1">
                  <a:solidFill>
                    <a:srgbClr val="8B3E2C"/>
                  </a:solidFill>
                  <a:latin typeface="Arial" panose="020B0604020202020204" pitchFamily="34" charset="0"/>
                  <a:cs typeface="Arial" panose="020B0604020202020204" pitchFamily="34" charset="0"/>
                </a:rPr>
                <a:t>LUẬN NHÓM ĐÔI</a:t>
              </a:r>
              <a:endParaRPr lang="en-US" sz="4800" b="1" dirty="0">
                <a:solidFill>
                  <a:srgbClr val="8B3E2C"/>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5_Cuộc xung đột Nam – Bắc triều và Trịnh – Nguyễn</Template>
  <TotalTime>1199</TotalTime>
  <Words>2086</Words>
  <Application>Microsoft Office PowerPoint</Application>
  <PresentationFormat>Custom</PresentationFormat>
  <Paragraphs>200</Paragraphs>
  <Slides>37</Slides>
  <Notes>2</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Calibri</vt:lpstr>
      <vt:lpstr>Noto Sans Symbols</vt:lpstr>
      <vt:lpstr>Malgun Gothic</vt:lpstr>
      <vt:lpstr>Arial</vt:lpstr>
      <vt:lpstr>Courier New</vt:lpstr>
      <vt:lpstr>Bahnschrift SemiBold Condensed</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PCHOME</cp:lastModifiedBy>
  <cp:revision>16</cp:revision>
  <dcterms:created xsi:type="dcterms:W3CDTF">2023-07-11T09:12:46Z</dcterms:created>
  <dcterms:modified xsi:type="dcterms:W3CDTF">2024-11-01T16:17:43Z</dcterms:modified>
  <dc:identifier>DAFMwf_Dsog</dc:identifier>
</cp:coreProperties>
</file>