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1" r:id="rId3"/>
    <p:sldId id="262" r:id="rId4"/>
    <p:sldId id="263" r:id="rId5"/>
    <p:sldId id="272" r:id="rId6"/>
    <p:sldId id="280" r:id="rId7"/>
    <p:sldId id="281" r:id="rId8"/>
    <p:sldId id="268" r:id="rId9"/>
    <p:sldId id="269" r:id="rId10"/>
    <p:sldId id="271" r:id="rId11"/>
    <p:sldId id="270" r:id="rId12"/>
    <p:sldId id="259" r:id="rId13"/>
    <p:sldId id="265" r:id="rId14"/>
    <p:sldId id="266" r:id="rId15"/>
    <p:sldId id="264" r:id="rId16"/>
    <p:sldId id="275" r:id="rId17"/>
    <p:sldId id="286" r:id="rId18"/>
    <p:sldId id="285" r:id="rId19"/>
    <p:sldId id="287" r:id="rId20"/>
    <p:sldId id="282" r:id="rId21"/>
    <p:sldId id="283" r:id="rId22"/>
    <p:sldId id="289" r:id="rId23"/>
    <p:sldId id="290" r:id="rId24"/>
    <p:sldId id="288" r:id="rId25"/>
    <p:sldId id="276" r:id="rId26"/>
    <p:sldId id="256" r:id="rId27"/>
    <p:sldId id="277" r:id="rId28"/>
    <p:sldId id="278"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00CC"/>
    <a:srgbClr val="FDC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2DEBC-9AFE-4C87-A4C0-4181AA4A4B2F}"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314D9-BFB5-4BA8-AB69-A974B9D4665C}" type="slidenum">
              <a:rPr lang="en-US" smtClean="0"/>
              <a:t>‹#›</a:t>
            </a:fld>
            <a:endParaRPr lang="en-US"/>
          </a:p>
        </p:txBody>
      </p:sp>
    </p:spTree>
    <p:extLst>
      <p:ext uri="{BB962C8B-B14F-4D97-AF65-F5344CB8AC3E}">
        <p14:creationId xmlns:p14="http://schemas.microsoft.com/office/powerpoint/2010/main" val="27725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err="1">
                <a:solidFill>
                  <a:schemeClr val="tx1"/>
                </a:solidFill>
                <a:effectLst/>
                <a:latin typeface="+mn-lt"/>
                <a:ea typeface="+mn-ea"/>
                <a:cs typeface="+mn-cs"/>
              </a:rPr>
              <a:t>Ngoài</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địa</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hình</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núi</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và</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thì</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trên</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bề</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mặt</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đất</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còn</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có</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những</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dạng</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đh</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khác</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Để</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tìm</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hiểu</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dạng</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địa</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hình</a:t>
            </a:r>
            <a:r>
              <a:rPr lang="en-US" sz="1400" kern="1200" baseline="0" dirty="0">
                <a:solidFill>
                  <a:schemeClr val="tx1"/>
                </a:solidFill>
                <a:effectLst/>
                <a:latin typeface="+mn-lt"/>
                <a:ea typeface="+mn-ea"/>
                <a:cs typeface="+mn-cs"/>
              </a:rPr>
              <a:t> </a:t>
            </a:r>
            <a:r>
              <a:rPr lang="en-US" sz="1400" kern="1200" baseline="0" dirty="0" err="1">
                <a:solidFill>
                  <a:schemeClr val="tx1"/>
                </a:solidFill>
                <a:effectLst/>
                <a:latin typeface="+mn-lt"/>
                <a:ea typeface="+mn-ea"/>
                <a:cs typeface="+mn-cs"/>
              </a:rPr>
              <a:t>này</a:t>
            </a:r>
            <a:r>
              <a:rPr lang="en-US" sz="1400" kern="1200" baseline="0" dirty="0">
                <a:solidFill>
                  <a:schemeClr val="tx1"/>
                </a:solidFill>
                <a:effectLst/>
                <a:latin typeface="+mn-lt"/>
                <a:ea typeface="+mn-ea"/>
                <a:cs typeface="+mn-cs"/>
              </a:rPr>
              <a:t> </a:t>
            </a:r>
            <a:r>
              <a:rPr lang="vi-VN" sz="1400" kern="1200" dirty="0">
                <a:solidFill>
                  <a:schemeClr val="tx1"/>
                </a:solidFill>
                <a:effectLst/>
                <a:latin typeface="+mn-lt"/>
                <a:ea typeface="+mn-ea"/>
                <a:cs typeface="+mn-cs"/>
              </a:rPr>
              <a:t>cô mời các em xem những hình ảnh sau </a:t>
            </a:r>
            <a:r>
              <a:rPr lang="en-US" sz="14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vi-VN" sz="1400" kern="1200" dirty="0">
                <a:solidFill>
                  <a:schemeClr val="tx1"/>
                </a:solidFill>
                <a:effectLst/>
                <a:latin typeface="+mn-lt"/>
                <a:ea typeface="+mn-ea"/>
                <a:cs typeface="+mn-cs"/>
              </a:rPr>
              <a:t>Các em quan sát hình ảnh kết hợp với hiểu biết của bản thân, hãy cho cô biết các hình ảnh trên thể hiện những dạng địa hình nào?</a:t>
            </a:r>
            <a:r>
              <a:rPr lang="en-US" sz="1400" kern="1200" dirty="0">
                <a:solidFill>
                  <a:schemeClr val="tx1"/>
                </a:solidFill>
                <a:effectLst/>
                <a:latin typeface="+mn-lt"/>
                <a:ea typeface="+mn-ea"/>
                <a:cs typeface="+mn-cs"/>
              </a:rPr>
              <a:t> </a:t>
            </a:r>
            <a:r>
              <a:rPr lang="vi-VN" sz="1400" kern="1200" dirty="0">
                <a:solidFill>
                  <a:schemeClr val="tx1"/>
                </a:solidFill>
                <a:effectLst/>
                <a:latin typeface="+mn-lt"/>
                <a:ea typeface="+mn-ea"/>
                <a:cs typeface="+mn-cs"/>
              </a:rPr>
              <a:t>Qua phần trình bày của các bạn chúng ta được biết thêm những dạng địa hình khác trên Trái đất như bình nguyên, cao nguyên, đồi. Vậy những dạng địa hình này có đặc điểm hình thái ra sao, có vai trò như thế nào trong việc phát triển KT-XH. Hôm nay cô trò chúng ta sẽ cùng tìm hiểu bài 14: ĐỊA HÌNH BỀ MẶT TRÁI ĐẤT (tiếp theo).</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FEB35F-FE45-442F-BC50-7CD0764F4773}" type="slidenum">
              <a:rPr lang="en-US" smtClean="0"/>
              <a:pPr/>
              <a:t>1</a:t>
            </a:fld>
            <a:endParaRPr lang="en-US"/>
          </a:p>
        </p:txBody>
      </p:sp>
    </p:spTree>
    <p:extLst>
      <p:ext uri="{BB962C8B-B14F-4D97-AF65-F5344CB8AC3E}">
        <p14:creationId xmlns:p14="http://schemas.microsoft.com/office/powerpoint/2010/main" val="281745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20879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fld id="{13E6D392-A5C7-47B3-A470-02D6F791E4FF}" type="slidenum">
              <a:rPr lang="en-US" sz="1200"/>
              <a:pPr eaLnBrk="1" hangingPunct="1"/>
              <a:t>21</a:t>
            </a:fld>
            <a:endParaRPr lang="en-US" sz="1200"/>
          </a:p>
        </p:txBody>
      </p:sp>
    </p:spTree>
    <p:extLst>
      <p:ext uri="{BB962C8B-B14F-4D97-AF65-F5344CB8AC3E}">
        <p14:creationId xmlns:p14="http://schemas.microsoft.com/office/powerpoint/2010/main" val="204540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28</a:t>
            </a:fld>
            <a:endParaRPr lang="en-US" altLang="en-US"/>
          </a:p>
        </p:txBody>
      </p:sp>
    </p:spTree>
    <p:extLst>
      <p:ext uri="{BB962C8B-B14F-4D97-AF65-F5344CB8AC3E}">
        <p14:creationId xmlns:p14="http://schemas.microsoft.com/office/powerpoint/2010/main" val="196096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07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3</a:t>
            </a:fld>
            <a:endParaRPr lang="en-US" altLang="en-US"/>
          </a:p>
        </p:txBody>
      </p:sp>
    </p:spTree>
    <p:extLst>
      <p:ext uri="{BB962C8B-B14F-4D97-AF65-F5344CB8AC3E}">
        <p14:creationId xmlns:p14="http://schemas.microsoft.com/office/powerpoint/2010/main" val="290678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4</a:t>
            </a:fld>
            <a:endParaRPr lang="en-US" altLang="en-US"/>
          </a:p>
        </p:txBody>
      </p:sp>
    </p:spTree>
    <p:extLst>
      <p:ext uri="{BB962C8B-B14F-4D97-AF65-F5344CB8AC3E}">
        <p14:creationId xmlns:p14="http://schemas.microsoft.com/office/powerpoint/2010/main" val="153332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a:t>Ngoài</a:t>
            </a:r>
            <a:r>
              <a:rPr lang="en-US" sz="1600" b="1" baseline="0" dirty="0"/>
              <a:t> </a:t>
            </a:r>
            <a:r>
              <a:rPr lang="en-US" sz="1600" b="1" baseline="0" dirty="0" err="1"/>
              <a:t>thế</a:t>
            </a:r>
            <a:r>
              <a:rPr lang="en-US" sz="1600" b="1" baseline="0" dirty="0"/>
              <a:t> </a:t>
            </a:r>
            <a:r>
              <a:rPr lang="en-US" sz="1600" b="1" baseline="0" dirty="0" err="1"/>
              <a:t>mạnh</a:t>
            </a:r>
            <a:r>
              <a:rPr lang="en-US" sz="1600" b="1" baseline="0" dirty="0"/>
              <a:t> </a:t>
            </a:r>
            <a:r>
              <a:rPr lang="en-US" sz="1600" b="1" baseline="0" dirty="0" err="1"/>
              <a:t>về</a:t>
            </a:r>
            <a:r>
              <a:rPr lang="en-US" sz="1600" b="1" baseline="0" dirty="0"/>
              <a:t> </a:t>
            </a:r>
            <a:r>
              <a:rPr lang="en-US" sz="1600" b="1" baseline="0" dirty="0" err="1"/>
              <a:t>phát</a:t>
            </a:r>
            <a:r>
              <a:rPr lang="en-US" sz="1600" b="1" baseline="0" dirty="0"/>
              <a:t> </a:t>
            </a:r>
            <a:r>
              <a:rPr lang="en-US" sz="1600" b="1" baseline="0" dirty="0" err="1"/>
              <a:t>triển</a:t>
            </a:r>
            <a:r>
              <a:rPr lang="en-US" sz="1600" b="1" baseline="0" dirty="0"/>
              <a:t> </a:t>
            </a:r>
            <a:r>
              <a:rPr lang="en-US" sz="1600" b="1" baseline="0" dirty="0" err="1"/>
              <a:t>cây</a:t>
            </a:r>
            <a:r>
              <a:rPr lang="en-US" sz="1600" b="1" baseline="0" dirty="0"/>
              <a:t> </a:t>
            </a:r>
            <a:r>
              <a:rPr lang="en-US" sz="1600" b="1" baseline="0" dirty="0" err="1"/>
              <a:t>công</a:t>
            </a:r>
            <a:r>
              <a:rPr lang="en-US" sz="1600" b="1" baseline="0" dirty="0"/>
              <a:t> </a:t>
            </a:r>
            <a:r>
              <a:rPr lang="en-US" sz="1600" b="1" baseline="0" dirty="0" err="1"/>
              <a:t>nghiệp</a:t>
            </a:r>
            <a:r>
              <a:rPr lang="en-US" sz="1600" b="1" baseline="0" dirty="0"/>
              <a:t> </a:t>
            </a:r>
            <a:r>
              <a:rPr lang="en-US" sz="1600" b="1" baseline="0" dirty="0" err="1"/>
              <a:t>và</a:t>
            </a:r>
            <a:r>
              <a:rPr lang="en-US" sz="1600" b="1" baseline="0" dirty="0"/>
              <a:t> </a:t>
            </a:r>
            <a:r>
              <a:rPr lang="en-US" sz="1600" b="1" baseline="0" dirty="0" err="1"/>
              <a:t>chăn</a:t>
            </a:r>
            <a:r>
              <a:rPr lang="en-US" sz="1600" b="1" baseline="0" dirty="0"/>
              <a:t> </a:t>
            </a:r>
            <a:r>
              <a:rPr lang="en-US" sz="1600" b="1" baseline="0" dirty="0" err="1"/>
              <a:t>nuôi</a:t>
            </a:r>
            <a:r>
              <a:rPr lang="en-US" sz="1600" b="1" baseline="0" dirty="0"/>
              <a:t> </a:t>
            </a:r>
            <a:r>
              <a:rPr lang="en-US" sz="1600" b="1" baseline="0" dirty="0" err="1"/>
              <a:t>gia</a:t>
            </a:r>
            <a:r>
              <a:rPr lang="en-US" sz="1600" b="1" baseline="0" dirty="0"/>
              <a:t> </a:t>
            </a:r>
            <a:r>
              <a:rPr lang="en-US" sz="1600" b="1" baseline="0" dirty="0" err="1"/>
              <a:t>súc</a:t>
            </a:r>
            <a:r>
              <a:rPr lang="en-US" sz="1600" b="1" baseline="0" dirty="0"/>
              <a:t> </a:t>
            </a:r>
            <a:r>
              <a:rPr lang="en-US" sz="1600" b="1" baseline="0" dirty="0" err="1"/>
              <a:t>lớn</a:t>
            </a:r>
            <a:r>
              <a:rPr lang="en-US" sz="1600" b="1" baseline="0" dirty="0"/>
              <a:t> </a:t>
            </a:r>
            <a:r>
              <a:rPr lang="en-US" sz="1600" b="1" baseline="0" dirty="0" err="1"/>
              <a:t>thì</a:t>
            </a:r>
            <a:r>
              <a:rPr lang="en-US" sz="1600" b="1" baseline="0" dirty="0"/>
              <a:t> </a:t>
            </a:r>
            <a:r>
              <a:rPr lang="en-US" sz="1600" b="1" baseline="0" dirty="0" err="1"/>
              <a:t>các</a:t>
            </a:r>
            <a:r>
              <a:rPr lang="en-US" sz="1600" b="1" baseline="0" dirty="0"/>
              <a:t> </a:t>
            </a:r>
            <a:r>
              <a:rPr lang="en-US" sz="1600" b="1" baseline="0" dirty="0" err="1"/>
              <a:t>cao</a:t>
            </a:r>
            <a:r>
              <a:rPr lang="en-US" sz="1600" b="1" baseline="0" dirty="0"/>
              <a:t> </a:t>
            </a:r>
            <a:r>
              <a:rPr lang="en-US" sz="1600" b="1" baseline="0" dirty="0" err="1"/>
              <a:t>nguyên</a:t>
            </a:r>
            <a:r>
              <a:rPr lang="en-US" sz="1600" b="1" baseline="0" dirty="0"/>
              <a:t> </a:t>
            </a:r>
            <a:r>
              <a:rPr lang="en-US" sz="1600" b="1" baseline="0" dirty="0" err="1"/>
              <a:t>thường</a:t>
            </a:r>
            <a:r>
              <a:rPr lang="en-US" sz="1600" b="1" baseline="0" dirty="0"/>
              <a:t> </a:t>
            </a:r>
            <a:r>
              <a:rPr lang="en-US" sz="1600" b="1" baseline="0" dirty="0" err="1"/>
              <a:t>có</a:t>
            </a:r>
            <a:r>
              <a:rPr lang="en-US" sz="1600" b="1" baseline="0" dirty="0"/>
              <a:t> </a:t>
            </a:r>
            <a:r>
              <a:rPr lang="en-US" sz="1600" b="1" baseline="0" dirty="0" err="1"/>
              <a:t>khí</a:t>
            </a:r>
            <a:r>
              <a:rPr lang="en-US" sz="1600" b="1" baseline="0" dirty="0"/>
              <a:t> </a:t>
            </a:r>
            <a:r>
              <a:rPr lang="en-US" sz="1600" b="1" baseline="0" dirty="0" err="1"/>
              <a:t>hậu</a:t>
            </a:r>
            <a:r>
              <a:rPr lang="en-US" sz="1600" b="1" baseline="0" dirty="0"/>
              <a:t> </a:t>
            </a:r>
            <a:r>
              <a:rPr lang="en-US" sz="1600" b="1" baseline="0" dirty="0" err="1"/>
              <a:t>mát</a:t>
            </a:r>
            <a:r>
              <a:rPr lang="en-US" sz="1600" b="1" baseline="0" dirty="0"/>
              <a:t> </a:t>
            </a:r>
            <a:r>
              <a:rPr lang="en-US" sz="1600" b="1" baseline="0" dirty="0" err="1"/>
              <a:t>mẻ</a:t>
            </a:r>
            <a:r>
              <a:rPr lang="en-US" sz="1600" b="1" baseline="0" dirty="0"/>
              <a:t> </a:t>
            </a:r>
            <a:r>
              <a:rPr lang="en-US" sz="1600" b="1" baseline="0" dirty="0" err="1"/>
              <a:t>rất</a:t>
            </a:r>
            <a:r>
              <a:rPr lang="en-US" sz="1600" b="1" baseline="0" dirty="0"/>
              <a:t> </a:t>
            </a:r>
            <a:r>
              <a:rPr lang="en-US" sz="1600" b="1" baseline="0" dirty="0" err="1"/>
              <a:t>thích</a:t>
            </a:r>
            <a:r>
              <a:rPr lang="en-US" sz="1600" b="1" baseline="0" dirty="0"/>
              <a:t> </a:t>
            </a:r>
            <a:r>
              <a:rPr lang="en-US" sz="1600" b="1" baseline="0" dirty="0" err="1"/>
              <a:t>hợp</a:t>
            </a:r>
            <a:r>
              <a:rPr lang="en-US" sz="1600" b="1" baseline="0" dirty="0"/>
              <a:t> </a:t>
            </a:r>
            <a:r>
              <a:rPr lang="en-US" sz="1600" b="1" baseline="0" dirty="0" err="1"/>
              <a:t>phát</a:t>
            </a:r>
            <a:r>
              <a:rPr lang="en-US" sz="1600" b="1" baseline="0" dirty="0"/>
              <a:t> </a:t>
            </a:r>
            <a:r>
              <a:rPr lang="en-US" sz="1600" b="1" baseline="0" dirty="0" err="1"/>
              <a:t>triển</a:t>
            </a:r>
            <a:r>
              <a:rPr lang="en-US" sz="1600" b="1" baseline="0" dirty="0"/>
              <a:t> </a:t>
            </a:r>
            <a:r>
              <a:rPr lang="en-US" sz="1600" b="1" baseline="0" dirty="0" err="1"/>
              <a:t>các</a:t>
            </a:r>
            <a:r>
              <a:rPr lang="en-US" sz="1600" b="1" baseline="0" dirty="0"/>
              <a:t> </a:t>
            </a:r>
            <a:r>
              <a:rPr lang="en-US" sz="1600" b="1" baseline="0" dirty="0" err="1"/>
              <a:t>loại</a:t>
            </a:r>
            <a:r>
              <a:rPr lang="en-US" sz="1600" b="1" baseline="0" dirty="0"/>
              <a:t> </a:t>
            </a:r>
            <a:r>
              <a:rPr lang="en-US" sz="1600" b="1" baseline="0" dirty="0" err="1"/>
              <a:t>rau</a:t>
            </a:r>
            <a:r>
              <a:rPr lang="en-US" sz="1600" b="1" baseline="0" dirty="0"/>
              <a:t> </a:t>
            </a:r>
            <a:r>
              <a:rPr lang="en-US" sz="1600" b="1" baseline="0" dirty="0" err="1"/>
              <a:t>hoa</a:t>
            </a:r>
            <a:r>
              <a:rPr lang="en-US" sz="1600" b="1" baseline="0" dirty="0"/>
              <a:t> </a:t>
            </a:r>
            <a:r>
              <a:rPr lang="en-US" sz="1600" b="1" baseline="0" dirty="0" err="1"/>
              <a:t>quả</a:t>
            </a:r>
            <a:r>
              <a:rPr lang="en-US" sz="1600" b="1" baseline="0" dirty="0"/>
              <a:t> </a:t>
            </a:r>
            <a:r>
              <a:rPr lang="en-US" sz="1600" b="1" baseline="0" dirty="0" err="1"/>
              <a:t>ôn</a:t>
            </a:r>
            <a:r>
              <a:rPr lang="en-US" sz="1600" b="1" baseline="0" dirty="0"/>
              <a:t> </a:t>
            </a:r>
            <a:r>
              <a:rPr lang="en-US" sz="1600" b="1" baseline="0" dirty="0" err="1"/>
              <a:t>đới</a:t>
            </a:r>
            <a:r>
              <a:rPr lang="en-US" sz="1600" b="1" baseline="0" dirty="0"/>
              <a:t>. </a:t>
            </a:r>
            <a:r>
              <a:rPr lang="en-US" sz="1600" b="1" baseline="0" dirty="0" err="1"/>
              <a:t>Cảnh</a:t>
            </a:r>
            <a:r>
              <a:rPr lang="en-US" sz="1600" b="1" baseline="0" dirty="0"/>
              <a:t> </a:t>
            </a:r>
            <a:r>
              <a:rPr lang="en-US" sz="1600" b="1" baseline="0" dirty="0" err="1"/>
              <a:t>sắc</a:t>
            </a:r>
            <a:r>
              <a:rPr lang="en-US" sz="1600" b="1" baseline="0" dirty="0"/>
              <a:t> </a:t>
            </a:r>
            <a:r>
              <a:rPr lang="en-US" sz="1600" b="1" baseline="0" dirty="0" err="1"/>
              <a:t>thiên</a:t>
            </a:r>
            <a:r>
              <a:rPr lang="en-US" sz="1600" b="1" baseline="0" dirty="0"/>
              <a:t> </a:t>
            </a:r>
            <a:r>
              <a:rPr lang="en-US" sz="1600" b="1" baseline="0" dirty="0" err="1"/>
              <a:t>nhiên</a:t>
            </a:r>
            <a:r>
              <a:rPr lang="en-US" sz="1600" b="1" baseline="0" dirty="0"/>
              <a:t> </a:t>
            </a:r>
            <a:r>
              <a:rPr lang="en-US" sz="1600" b="1" baseline="0" dirty="0" err="1"/>
              <a:t>tươi</a:t>
            </a:r>
            <a:r>
              <a:rPr lang="en-US" sz="1600" b="1" baseline="0" dirty="0"/>
              <a:t> </a:t>
            </a:r>
            <a:r>
              <a:rPr lang="en-US" sz="1600" b="1" baseline="0" dirty="0" err="1"/>
              <a:t>đẹp</a:t>
            </a:r>
            <a:r>
              <a:rPr lang="en-US" sz="1600" b="1" baseline="0" dirty="0"/>
              <a:t>, </a:t>
            </a:r>
            <a:r>
              <a:rPr lang="en-US" sz="1600" b="1" baseline="0" dirty="0" err="1"/>
              <a:t>địa</a:t>
            </a:r>
            <a:r>
              <a:rPr lang="en-US" sz="1600" b="1" baseline="0" dirty="0"/>
              <a:t> </a:t>
            </a:r>
            <a:r>
              <a:rPr lang="en-US" sz="1600" b="1" baseline="0" dirty="0" err="1"/>
              <a:t>hình</a:t>
            </a:r>
            <a:r>
              <a:rPr lang="en-US" sz="1600" b="1" baseline="0" dirty="0"/>
              <a:t> </a:t>
            </a:r>
            <a:r>
              <a:rPr lang="en-US" sz="1600" b="1" baseline="0" dirty="0" err="1"/>
              <a:t>độc</a:t>
            </a:r>
            <a:r>
              <a:rPr lang="en-US" sz="1600" b="1" baseline="0" dirty="0"/>
              <a:t> </a:t>
            </a:r>
            <a:r>
              <a:rPr lang="en-US" sz="1600" b="1" baseline="0" dirty="0" err="1"/>
              <a:t>đáo</a:t>
            </a:r>
            <a:r>
              <a:rPr lang="en-US" sz="1600" b="1" baseline="0" dirty="0"/>
              <a:t>, </a:t>
            </a:r>
            <a:r>
              <a:rPr lang="en-US" sz="1600" b="1" baseline="0" dirty="0" err="1"/>
              <a:t>khí</a:t>
            </a:r>
            <a:r>
              <a:rPr lang="en-US" sz="1600" b="1" baseline="0" dirty="0"/>
              <a:t> </a:t>
            </a:r>
            <a:r>
              <a:rPr lang="en-US" sz="1600" b="1" baseline="0" dirty="0" err="1"/>
              <a:t>hậu</a:t>
            </a:r>
            <a:r>
              <a:rPr lang="en-US" sz="1600" b="1" baseline="0" dirty="0"/>
              <a:t> </a:t>
            </a:r>
            <a:r>
              <a:rPr lang="en-US" sz="1600" b="1" baseline="0" dirty="0" err="1"/>
              <a:t>trong</a:t>
            </a:r>
            <a:r>
              <a:rPr lang="en-US" sz="1600" b="1" baseline="0" dirty="0"/>
              <a:t> </a:t>
            </a:r>
            <a:r>
              <a:rPr lang="en-US" sz="1600" b="1" baseline="0" dirty="0" err="1"/>
              <a:t>lành</a:t>
            </a:r>
            <a:r>
              <a:rPr lang="en-US" sz="1600" b="1" baseline="0" dirty="0"/>
              <a:t> </a:t>
            </a:r>
            <a:r>
              <a:rPr lang="en-US" sz="1600" b="1" baseline="0" dirty="0" err="1"/>
              <a:t>biến</a:t>
            </a:r>
            <a:r>
              <a:rPr lang="en-US" sz="1600" b="1" baseline="0" dirty="0"/>
              <a:t> </a:t>
            </a:r>
            <a:r>
              <a:rPr lang="en-US" sz="1600" b="1" baseline="0" dirty="0" err="1"/>
              <a:t>những</a:t>
            </a:r>
            <a:r>
              <a:rPr lang="en-US" sz="1600" b="1" baseline="0" dirty="0"/>
              <a:t> </a:t>
            </a:r>
            <a:r>
              <a:rPr lang="en-US" sz="1600" b="1" baseline="0" dirty="0" err="1"/>
              <a:t>cao</a:t>
            </a:r>
            <a:r>
              <a:rPr lang="en-US" sz="1600" b="1" baseline="0" dirty="0"/>
              <a:t> </a:t>
            </a:r>
            <a:r>
              <a:rPr lang="en-US" sz="1600" b="1" baseline="0" dirty="0" err="1"/>
              <a:t>nguyên</a:t>
            </a:r>
            <a:r>
              <a:rPr lang="en-US" sz="1600" b="1" baseline="0" dirty="0"/>
              <a:t> </a:t>
            </a:r>
            <a:r>
              <a:rPr lang="en-US" sz="1600" b="1" baseline="0" dirty="0" err="1"/>
              <a:t>trở</a:t>
            </a:r>
            <a:r>
              <a:rPr lang="en-US" sz="1600" b="1" baseline="0" dirty="0"/>
              <a:t> </a:t>
            </a:r>
            <a:r>
              <a:rPr lang="en-US" sz="1600" b="1" baseline="0" dirty="0" err="1"/>
              <a:t>thành</a:t>
            </a:r>
            <a:r>
              <a:rPr lang="en-US" sz="1600" b="1" baseline="0" dirty="0"/>
              <a:t> </a:t>
            </a:r>
            <a:r>
              <a:rPr lang="en-US" sz="1600" b="1" baseline="0" dirty="0" err="1"/>
              <a:t>điểm</a:t>
            </a:r>
            <a:r>
              <a:rPr lang="en-US" sz="1600" b="1" baseline="0" dirty="0"/>
              <a:t> du </a:t>
            </a:r>
            <a:r>
              <a:rPr lang="en-US" sz="1600" b="1" baseline="0" dirty="0" err="1"/>
              <a:t>lịch</a:t>
            </a:r>
            <a:r>
              <a:rPr lang="en-US" sz="1600" b="1" baseline="0" dirty="0"/>
              <a:t> </a:t>
            </a:r>
            <a:r>
              <a:rPr lang="en-US" sz="1600" b="1" baseline="0" dirty="0" err="1"/>
              <a:t>hấp</a:t>
            </a:r>
            <a:r>
              <a:rPr lang="en-US" sz="1600" b="1" baseline="0" dirty="0"/>
              <a:t> </a:t>
            </a:r>
            <a:r>
              <a:rPr lang="en-US" sz="1600" b="1" baseline="0" dirty="0" err="1"/>
              <a:t>dẫn</a:t>
            </a:r>
            <a:r>
              <a:rPr lang="en-US" sz="1600" b="1" baseline="0" dirty="0"/>
              <a:t> (</a:t>
            </a:r>
            <a:r>
              <a:rPr lang="en-US" sz="1600" b="1" baseline="0" dirty="0" err="1"/>
              <a:t>Đà</a:t>
            </a:r>
            <a:r>
              <a:rPr lang="en-US" sz="1600" b="1" baseline="0" dirty="0"/>
              <a:t> </a:t>
            </a:r>
            <a:r>
              <a:rPr lang="en-US" sz="1600" b="1" baseline="0" dirty="0" err="1"/>
              <a:t>Lạt</a:t>
            </a:r>
            <a:r>
              <a:rPr lang="en-US" sz="1600" b="1" baseline="0" dirty="0"/>
              <a:t>, </a:t>
            </a:r>
            <a:r>
              <a:rPr lang="en-US" sz="1600" b="1" baseline="0" dirty="0" err="1"/>
              <a:t>Mộc</a:t>
            </a:r>
            <a:r>
              <a:rPr lang="en-US" sz="1600" b="1" baseline="0" dirty="0"/>
              <a:t> </a:t>
            </a:r>
            <a:r>
              <a:rPr lang="en-US" sz="1600" b="1" baseline="0" dirty="0" err="1"/>
              <a:t>Châu</a:t>
            </a:r>
            <a:r>
              <a:rPr lang="en-US" sz="1600" b="1" baseline="0" dirty="0"/>
              <a:t>, </a:t>
            </a:r>
            <a:r>
              <a:rPr lang="en-US" sz="1600" b="1" baseline="0" dirty="0" err="1"/>
              <a:t>Đồng</a:t>
            </a:r>
            <a:r>
              <a:rPr lang="en-US" sz="1600" b="1" baseline="0" dirty="0"/>
              <a:t> </a:t>
            </a:r>
            <a:r>
              <a:rPr lang="en-US" sz="1600" b="1" baseline="0" dirty="0" err="1"/>
              <a:t>Văn</a:t>
            </a:r>
            <a:r>
              <a:rPr lang="en-US" sz="1600" b="1" baseline="0" dirty="0"/>
              <a:t>…)</a:t>
            </a:r>
            <a:endParaRPr lang="en-US" sz="1600" b="1" dirty="0"/>
          </a:p>
        </p:txBody>
      </p:sp>
      <p:sp>
        <p:nvSpPr>
          <p:cNvPr id="4" name="Slide Number Placeholder 3"/>
          <p:cNvSpPr>
            <a:spLocks noGrp="1"/>
          </p:cNvSpPr>
          <p:nvPr>
            <p:ph type="sldNum" sz="quarter" idx="10"/>
          </p:nvPr>
        </p:nvSpPr>
        <p:spPr/>
        <p:txBody>
          <a:bodyPr/>
          <a:lstStyle/>
          <a:p>
            <a:fld id="{07FEB35F-FE45-442F-BC50-7CD0764F4773}" type="slidenum">
              <a:rPr lang="en-US" smtClean="0"/>
              <a:pPr/>
              <a:t>8</a:t>
            </a:fld>
            <a:endParaRPr lang="en-US"/>
          </a:p>
        </p:txBody>
      </p:sp>
    </p:spTree>
    <p:extLst>
      <p:ext uri="{BB962C8B-B14F-4D97-AF65-F5344CB8AC3E}">
        <p14:creationId xmlns:p14="http://schemas.microsoft.com/office/powerpoint/2010/main" val="214679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baseline="0" dirty="0"/>
          </a:p>
        </p:txBody>
      </p:sp>
      <p:sp>
        <p:nvSpPr>
          <p:cNvPr id="4" name="Slide Number Placeholder 3"/>
          <p:cNvSpPr>
            <a:spLocks noGrp="1"/>
          </p:cNvSpPr>
          <p:nvPr>
            <p:ph type="sldNum" sz="quarter" idx="10"/>
          </p:nvPr>
        </p:nvSpPr>
        <p:spPr/>
        <p:txBody>
          <a:bodyPr/>
          <a:lstStyle/>
          <a:p>
            <a:fld id="{07FEB35F-FE45-442F-BC50-7CD0764F4773}" type="slidenum">
              <a:rPr lang="en-US" smtClean="0"/>
              <a:pPr/>
              <a:t>9</a:t>
            </a:fld>
            <a:endParaRPr lang="en-US"/>
          </a:p>
        </p:txBody>
      </p:sp>
    </p:spTree>
    <p:extLst>
      <p:ext uri="{BB962C8B-B14F-4D97-AF65-F5344CB8AC3E}">
        <p14:creationId xmlns:p14="http://schemas.microsoft.com/office/powerpoint/2010/main" val="424876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sz="1600" b="1"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7FEB35F-FE45-442F-BC50-7CD0764F4773}" type="slidenum">
              <a:rPr lang="en-US" smtClean="0"/>
              <a:pPr/>
              <a:t>11</a:t>
            </a:fld>
            <a:endParaRPr lang="en-US"/>
          </a:p>
        </p:txBody>
      </p:sp>
    </p:spTree>
    <p:extLst>
      <p:ext uri="{BB962C8B-B14F-4D97-AF65-F5344CB8AC3E}">
        <p14:creationId xmlns:p14="http://schemas.microsoft.com/office/powerpoint/2010/main" val="72686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07FEB35F-FE45-442F-BC50-7CD0764F4773}" type="slidenum">
              <a:rPr lang="en-US" smtClean="0"/>
              <a:pPr/>
              <a:t>13</a:t>
            </a:fld>
            <a:endParaRPr lang="en-US"/>
          </a:p>
        </p:txBody>
      </p:sp>
    </p:spTree>
    <p:extLst>
      <p:ext uri="{BB962C8B-B14F-4D97-AF65-F5344CB8AC3E}">
        <p14:creationId xmlns:p14="http://schemas.microsoft.com/office/powerpoint/2010/main" val="321213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baseline="0" dirty="0"/>
              <a:t> TG </a:t>
            </a:r>
            <a:r>
              <a:rPr lang="en-US" baseline="0" dirty="0" err="1"/>
              <a:t>có</a:t>
            </a:r>
            <a:r>
              <a:rPr lang="en-US" baseline="0" dirty="0"/>
              <a:t> </a:t>
            </a:r>
            <a:r>
              <a:rPr lang="en-US" baseline="0" dirty="0" err="1"/>
              <a:t>một</a:t>
            </a:r>
            <a:r>
              <a:rPr lang="en-US" baseline="0" dirty="0"/>
              <a:t> </a:t>
            </a:r>
            <a:r>
              <a:rPr lang="en-US" baseline="0" dirty="0" err="1"/>
              <a:t>số</a:t>
            </a:r>
            <a:r>
              <a:rPr lang="en-US" baseline="0" dirty="0"/>
              <a:t> </a:t>
            </a:r>
            <a:r>
              <a:rPr lang="en-US" baseline="0" dirty="0" err="1"/>
              <a:t>đồng</a:t>
            </a:r>
            <a:r>
              <a:rPr lang="en-US" baseline="0" dirty="0"/>
              <a:t> </a:t>
            </a:r>
            <a:r>
              <a:rPr lang="en-US" baseline="0" dirty="0" err="1"/>
              <a:t>bằng</a:t>
            </a:r>
            <a:r>
              <a:rPr lang="en-US" baseline="0" dirty="0"/>
              <a:t> </a:t>
            </a:r>
            <a:r>
              <a:rPr lang="en-US" baseline="0" dirty="0" err="1"/>
              <a:t>lớn</a:t>
            </a:r>
            <a:r>
              <a:rPr lang="en-US" baseline="0" dirty="0"/>
              <a:t> </a:t>
            </a:r>
            <a:r>
              <a:rPr lang="en-US" baseline="0" dirty="0" err="1"/>
              <a:t>như</a:t>
            </a:r>
            <a:r>
              <a:rPr lang="en-US" baseline="0" dirty="0"/>
              <a:t> ĐB </a:t>
            </a:r>
            <a:r>
              <a:rPr lang="en-US" baseline="0" dirty="0" err="1"/>
              <a:t>Amadon</a:t>
            </a:r>
            <a:r>
              <a:rPr lang="en-US" baseline="0" dirty="0"/>
              <a:t> (Nam </a:t>
            </a:r>
            <a:r>
              <a:rPr lang="en-US" baseline="0" dirty="0" err="1"/>
              <a:t>Mỹ</a:t>
            </a:r>
            <a:r>
              <a:rPr lang="en-US" baseline="0" dirty="0"/>
              <a:t>), ĐB </a:t>
            </a:r>
            <a:r>
              <a:rPr lang="en-US" baseline="0" dirty="0" err="1"/>
              <a:t>đông</a:t>
            </a:r>
            <a:r>
              <a:rPr lang="en-US" baseline="0" dirty="0"/>
              <a:t> </a:t>
            </a:r>
            <a:r>
              <a:rPr lang="en-US" baseline="0" dirty="0" err="1"/>
              <a:t>âu</a:t>
            </a:r>
            <a:r>
              <a:rPr lang="en-US" baseline="0" dirty="0"/>
              <a:t>, ĐB </a:t>
            </a:r>
            <a:r>
              <a:rPr lang="en-US" baseline="0" dirty="0" err="1"/>
              <a:t>sông</a:t>
            </a:r>
            <a:r>
              <a:rPr lang="en-US" baseline="0" dirty="0"/>
              <a:t> Nin (</a:t>
            </a:r>
            <a:r>
              <a:rPr lang="en-US" baseline="0" dirty="0" err="1"/>
              <a:t>châu</a:t>
            </a:r>
            <a:r>
              <a:rPr lang="en-US" baseline="0" dirty="0"/>
              <a:t> Phi), ĐB </a:t>
            </a:r>
            <a:r>
              <a:rPr lang="en-US" baseline="0" dirty="0" err="1"/>
              <a:t>Hoa</a:t>
            </a:r>
            <a:r>
              <a:rPr lang="en-US" baseline="0" dirty="0"/>
              <a:t> </a:t>
            </a:r>
            <a:r>
              <a:rPr lang="en-US" baseline="0" dirty="0" err="1"/>
              <a:t>Bắc</a:t>
            </a:r>
            <a:r>
              <a:rPr lang="en-US" baseline="0" dirty="0"/>
              <a:t> </a:t>
            </a:r>
            <a:r>
              <a:rPr lang="en-US" baseline="0" dirty="0" err="1"/>
              <a:t>của</a:t>
            </a:r>
            <a:r>
              <a:rPr lang="en-US" baseline="0" dirty="0"/>
              <a:t> </a:t>
            </a:r>
            <a:r>
              <a:rPr lang="en-US" baseline="0" dirty="0" err="1"/>
              <a:t>sông</a:t>
            </a:r>
            <a:r>
              <a:rPr lang="en-US" baseline="0" dirty="0"/>
              <a:t> </a:t>
            </a:r>
            <a:r>
              <a:rPr lang="en-US" baseline="0" dirty="0" err="1"/>
              <a:t>Hoàng</a:t>
            </a:r>
            <a:r>
              <a:rPr lang="en-US" baseline="0" dirty="0"/>
              <a:t> </a:t>
            </a:r>
            <a:r>
              <a:rPr lang="en-US" baseline="0" dirty="0" err="1"/>
              <a:t>Hà</a:t>
            </a:r>
            <a:r>
              <a:rPr lang="en-US" baseline="0" dirty="0"/>
              <a:t> (TQ), ĐB </a:t>
            </a:r>
            <a:r>
              <a:rPr lang="en-US" baseline="0" dirty="0" err="1"/>
              <a:t>sông</a:t>
            </a:r>
            <a:r>
              <a:rPr lang="en-US" baseline="0" dirty="0"/>
              <a:t> </a:t>
            </a:r>
            <a:r>
              <a:rPr lang="en-US" baseline="0" dirty="0" err="1"/>
              <a:t>Cửu</a:t>
            </a:r>
            <a:r>
              <a:rPr lang="en-US" baseline="0" dirty="0"/>
              <a:t> Long (VN). </a:t>
            </a:r>
            <a:r>
              <a:rPr lang="en-US" baseline="0" dirty="0" err="1"/>
              <a:t>Trên</a:t>
            </a:r>
            <a:r>
              <a:rPr lang="en-US" baseline="0" dirty="0"/>
              <a:t> </a:t>
            </a:r>
            <a:r>
              <a:rPr lang="en-US" baseline="0" dirty="0" err="1"/>
              <a:t>bản</a:t>
            </a:r>
            <a:r>
              <a:rPr lang="en-US" baseline="0" dirty="0"/>
              <a:t> </a:t>
            </a:r>
            <a:r>
              <a:rPr lang="en-US" baseline="0" dirty="0" err="1"/>
              <a:t>đồ</a:t>
            </a:r>
            <a:r>
              <a:rPr lang="en-US" baseline="0" dirty="0"/>
              <a:t> </a:t>
            </a:r>
            <a:r>
              <a:rPr lang="en-US" baseline="0" dirty="0" err="1"/>
              <a:t>này</a:t>
            </a:r>
            <a:r>
              <a:rPr lang="en-US" baseline="0" dirty="0"/>
              <a:t> </a:t>
            </a:r>
            <a:r>
              <a:rPr lang="en-US" baseline="0" dirty="0" err="1"/>
              <a:t>cô</a:t>
            </a:r>
            <a:r>
              <a:rPr lang="en-US" baseline="0" dirty="0"/>
              <a:t> </a:t>
            </a:r>
            <a:r>
              <a:rPr lang="en-US" baseline="0" dirty="0" err="1"/>
              <a:t>đã</a:t>
            </a:r>
            <a:r>
              <a:rPr lang="en-US" baseline="0" dirty="0"/>
              <a:t> </a:t>
            </a:r>
            <a:r>
              <a:rPr lang="en-US" baseline="0" dirty="0" err="1"/>
              <a:t>đánh</a:t>
            </a:r>
            <a:r>
              <a:rPr lang="en-US" baseline="0" dirty="0"/>
              <a:t> </a:t>
            </a:r>
            <a:r>
              <a:rPr lang="en-US" baseline="0" dirty="0" err="1"/>
              <a:t>dấu</a:t>
            </a:r>
            <a:r>
              <a:rPr lang="en-US" baseline="0" dirty="0"/>
              <a:t> </a:t>
            </a:r>
            <a:r>
              <a:rPr lang="en-US" baseline="0" dirty="0" err="1"/>
              <a:t>các</a:t>
            </a:r>
            <a:r>
              <a:rPr lang="en-US" baseline="0" dirty="0"/>
              <a:t> </a:t>
            </a:r>
            <a:r>
              <a:rPr lang="en-US" baseline="0" dirty="0" err="1"/>
              <a:t>đb</a:t>
            </a:r>
            <a:r>
              <a:rPr lang="en-US" baseline="0" dirty="0"/>
              <a:t> </a:t>
            </a:r>
            <a:r>
              <a:rPr lang="en-US" baseline="0" dirty="0" err="1"/>
              <a:t>sông</a:t>
            </a:r>
            <a:r>
              <a:rPr lang="en-US" baseline="0" dirty="0"/>
              <a:t> Nin, </a:t>
            </a:r>
            <a:r>
              <a:rPr lang="en-US" baseline="0" dirty="0" err="1"/>
              <a:t>sông</a:t>
            </a:r>
            <a:r>
              <a:rPr lang="en-US" baseline="0" dirty="0"/>
              <a:t> </a:t>
            </a:r>
            <a:r>
              <a:rPr lang="en-US" baseline="0" dirty="0" err="1"/>
              <a:t>Hoàng</a:t>
            </a:r>
            <a:r>
              <a:rPr lang="en-US" baseline="0" dirty="0"/>
              <a:t> </a:t>
            </a:r>
            <a:r>
              <a:rPr lang="en-US" baseline="0" dirty="0" err="1"/>
              <a:t>Hà</a:t>
            </a:r>
            <a:r>
              <a:rPr lang="en-US" baseline="0" dirty="0"/>
              <a:t> </a:t>
            </a:r>
            <a:r>
              <a:rPr lang="en-US" baseline="0" dirty="0" err="1"/>
              <a:t>và</a:t>
            </a:r>
            <a:r>
              <a:rPr lang="en-US" baseline="0" dirty="0"/>
              <a:t> </a:t>
            </a:r>
            <a:r>
              <a:rPr lang="en-US" baseline="0" dirty="0" err="1"/>
              <a:t>sông</a:t>
            </a:r>
            <a:r>
              <a:rPr lang="en-US" baseline="0" dirty="0"/>
              <a:t> </a:t>
            </a:r>
            <a:r>
              <a:rPr lang="en-US" baseline="0" dirty="0" err="1"/>
              <a:t>Cửu</a:t>
            </a:r>
            <a:r>
              <a:rPr lang="en-US" baseline="0" dirty="0"/>
              <a:t> Long </a:t>
            </a:r>
            <a:r>
              <a:rPr lang="en-US" baseline="0" dirty="0" err="1"/>
              <a:t>bằng</a:t>
            </a:r>
            <a:r>
              <a:rPr lang="en-US" baseline="0" dirty="0"/>
              <a:t> </a:t>
            </a:r>
            <a:r>
              <a:rPr lang="en-US" baseline="0" dirty="0" err="1"/>
              <a:t>nền</a:t>
            </a:r>
            <a:r>
              <a:rPr lang="en-US" baseline="0" dirty="0"/>
              <a:t> </a:t>
            </a:r>
            <a:r>
              <a:rPr lang="en-US" baseline="0" dirty="0" err="1"/>
              <a:t>màu</a:t>
            </a:r>
            <a:r>
              <a:rPr lang="en-US" baseline="0" dirty="0"/>
              <a:t> </a:t>
            </a:r>
            <a:r>
              <a:rPr lang="en-US" baseline="0" dirty="0" err="1"/>
              <a:t>xanh</a:t>
            </a:r>
            <a:r>
              <a:rPr lang="en-US" baseline="0" dirty="0"/>
              <a:t> </a:t>
            </a:r>
            <a:r>
              <a:rPr lang="en-US" baseline="0" dirty="0" err="1"/>
              <a:t>lá</a:t>
            </a:r>
            <a:r>
              <a:rPr lang="en-US" baseline="0" dirty="0"/>
              <a:t> </a:t>
            </a:r>
            <a:r>
              <a:rPr lang="en-US" baseline="0" dirty="0" err="1"/>
              <a:t>đậm</a:t>
            </a:r>
            <a:r>
              <a:rPr lang="en-US" baseline="0" dirty="0"/>
              <a:t> </a:t>
            </a:r>
            <a:r>
              <a:rPr lang="en-US" baseline="0" dirty="0" err="1"/>
              <a:t>hơn</a:t>
            </a:r>
            <a:r>
              <a:rPr lang="en-US" baseline="0" dirty="0"/>
              <a:t> </a:t>
            </a:r>
            <a:r>
              <a:rPr lang="en-US" baseline="0" dirty="0" err="1"/>
              <a:t>các</a:t>
            </a:r>
            <a:r>
              <a:rPr lang="en-US" baseline="0" dirty="0"/>
              <a:t> </a:t>
            </a:r>
            <a:r>
              <a:rPr lang="en-US" baseline="0" dirty="0" err="1"/>
              <a:t>đb</a:t>
            </a:r>
            <a:r>
              <a:rPr lang="en-US" baseline="0" dirty="0"/>
              <a:t> </a:t>
            </a:r>
            <a:r>
              <a:rPr lang="en-US" baseline="0" dirty="0" err="1"/>
              <a:t>còn</a:t>
            </a:r>
            <a:r>
              <a:rPr lang="en-US" baseline="0" dirty="0"/>
              <a:t> </a:t>
            </a:r>
            <a:r>
              <a:rPr lang="en-US" baseline="0" dirty="0" err="1"/>
              <a:t>lại</a:t>
            </a:r>
            <a:r>
              <a:rPr lang="en-US" baseline="0" dirty="0"/>
              <a:t>. </a:t>
            </a:r>
            <a:r>
              <a:rPr lang="en-US" baseline="0" dirty="0" err="1"/>
              <a:t>Cô</a:t>
            </a:r>
            <a:r>
              <a:rPr lang="en-US" baseline="0" dirty="0"/>
              <a:t> </a:t>
            </a:r>
            <a:r>
              <a:rPr lang="en-US" baseline="0" dirty="0" err="1"/>
              <a:t>mời</a:t>
            </a:r>
            <a:r>
              <a:rPr lang="en-US" baseline="0" dirty="0"/>
              <a:t> 1 </a:t>
            </a:r>
            <a:r>
              <a:rPr lang="en-US" baseline="0" dirty="0" err="1"/>
              <a:t>bạn</a:t>
            </a:r>
            <a:r>
              <a:rPr lang="en-US" baseline="0" dirty="0"/>
              <a:t> </a:t>
            </a:r>
            <a:r>
              <a:rPr lang="en-US" baseline="0" dirty="0" err="1"/>
              <a:t>lên</a:t>
            </a:r>
            <a:r>
              <a:rPr lang="en-US" baseline="0" dirty="0"/>
              <a:t> </a:t>
            </a:r>
            <a:r>
              <a:rPr lang="en-US" baseline="0" dirty="0" err="1"/>
              <a:t>xác</a:t>
            </a:r>
            <a:r>
              <a:rPr lang="en-US" baseline="0" dirty="0"/>
              <a:t> </a:t>
            </a:r>
            <a:r>
              <a:rPr lang="en-US" baseline="0" dirty="0" err="1"/>
              <a:t>định</a:t>
            </a:r>
            <a:r>
              <a:rPr lang="en-US" baseline="0" dirty="0"/>
              <a:t> </a:t>
            </a:r>
            <a:r>
              <a:rPr lang="en-US" baseline="0" dirty="0" err="1"/>
              <a:t>cho</a:t>
            </a:r>
            <a:r>
              <a:rPr lang="en-US" baseline="0" dirty="0"/>
              <a:t> </a:t>
            </a:r>
            <a:r>
              <a:rPr lang="en-US" baseline="0" dirty="0" err="1"/>
              <a:t>cô</a:t>
            </a:r>
            <a:r>
              <a:rPr lang="en-US" baseline="0" dirty="0"/>
              <a:t> </a:t>
            </a:r>
            <a:r>
              <a:rPr lang="en-US" baseline="0" dirty="0" err="1"/>
              <a:t>vị</a:t>
            </a:r>
            <a:r>
              <a:rPr lang="en-US" baseline="0" dirty="0"/>
              <a:t> </a:t>
            </a:r>
            <a:r>
              <a:rPr lang="en-US" baseline="0" dirty="0" err="1"/>
              <a:t>trí</a:t>
            </a:r>
            <a:r>
              <a:rPr lang="en-US" baseline="0" dirty="0"/>
              <a:t> </a:t>
            </a:r>
            <a:r>
              <a:rPr lang="en-US" baseline="0" dirty="0" err="1"/>
              <a:t>các</a:t>
            </a:r>
            <a:r>
              <a:rPr lang="en-US" baseline="0" dirty="0"/>
              <a:t> ĐB </a:t>
            </a:r>
            <a:r>
              <a:rPr lang="en-US" baseline="0" dirty="0" err="1"/>
              <a:t>của</a:t>
            </a:r>
            <a:r>
              <a:rPr lang="en-US" baseline="0" dirty="0"/>
              <a:t> </a:t>
            </a:r>
            <a:r>
              <a:rPr lang="en-US" baseline="0" dirty="0" err="1"/>
              <a:t>sông</a:t>
            </a:r>
            <a:r>
              <a:rPr lang="en-US" baseline="0" dirty="0"/>
              <a:t> Nin, </a:t>
            </a:r>
            <a:r>
              <a:rPr lang="en-US" baseline="0" dirty="0" err="1"/>
              <a:t>sông</a:t>
            </a:r>
            <a:r>
              <a:rPr lang="en-US" baseline="0" dirty="0"/>
              <a:t> </a:t>
            </a:r>
            <a:r>
              <a:rPr lang="en-US" baseline="0" dirty="0" err="1"/>
              <a:t>Hoàng</a:t>
            </a:r>
            <a:r>
              <a:rPr lang="en-US" baseline="0" dirty="0"/>
              <a:t> </a:t>
            </a:r>
            <a:r>
              <a:rPr lang="en-US" baseline="0" dirty="0" err="1"/>
              <a:t>Hà</a:t>
            </a:r>
            <a:r>
              <a:rPr lang="en-US" baseline="0" dirty="0"/>
              <a:t> </a:t>
            </a:r>
            <a:r>
              <a:rPr lang="en-US" baseline="0" dirty="0" err="1"/>
              <a:t>và</a:t>
            </a:r>
            <a:r>
              <a:rPr lang="en-US" baseline="0" dirty="0"/>
              <a:t> </a:t>
            </a:r>
            <a:r>
              <a:rPr lang="en-US" baseline="0" dirty="0" err="1"/>
              <a:t>sông</a:t>
            </a:r>
            <a:r>
              <a:rPr lang="en-US" baseline="0" dirty="0"/>
              <a:t> </a:t>
            </a:r>
            <a:r>
              <a:rPr lang="en-US" baseline="0" dirty="0" err="1"/>
              <a:t>Cửu</a:t>
            </a:r>
            <a:r>
              <a:rPr lang="en-US" baseline="0" dirty="0"/>
              <a:t> Long</a:t>
            </a:r>
            <a:endParaRPr lang="en-US" dirty="0"/>
          </a:p>
        </p:txBody>
      </p:sp>
      <p:sp>
        <p:nvSpPr>
          <p:cNvPr id="4" name="Slide Number Placeholder 3"/>
          <p:cNvSpPr>
            <a:spLocks noGrp="1"/>
          </p:cNvSpPr>
          <p:nvPr>
            <p:ph type="sldNum" sz="quarter" idx="10"/>
          </p:nvPr>
        </p:nvSpPr>
        <p:spPr/>
        <p:txBody>
          <a:bodyPr/>
          <a:lstStyle/>
          <a:p>
            <a:fld id="{07FEB35F-FE45-442F-BC50-7CD0764F4773}" type="slidenum">
              <a:rPr lang="en-US" smtClean="0"/>
              <a:t>14</a:t>
            </a:fld>
            <a:endParaRPr lang="en-US"/>
          </a:p>
        </p:txBody>
      </p:sp>
    </p:spTree>
    <p:extLst>
      <p:ext uri="{BB962C8B-B14F-4D97-AF65-F5344CB8AC3E}">
        <p14:creationId xmlns:p14="http://schemas.microsoft.com/office/powerpoint/2010/main" val="149702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B2A17D-4E28-45F6-8C8B-16A2067A2CF2}"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6162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B2A17D-4E28-45F6-8C8B-16A2067A2CF2}"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407423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B2A17D-4E28-45F6-8C8B-16A2067A2CF2}"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254256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B2A17D-4E28-45F6-8C8B-16A2067A2CF2}"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89199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B2A17D-4E28-45F6-8C8B-16A2067A2CF2}"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1643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B2A17D-4E28-45F6-8C8B-16A2067A2CF2}"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186527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B2A17D-4E28-45F6-8C8B-16A2067A2CF2}"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293497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B2A17D-4E28-45F6-8C8B-16A2067A2CF2}"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204754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2A17D-4E28-45F6-8C8B-16A2067A2CF2}"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293676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2A17D-4E28-45F6-8C8B-16A2067A2CF2}"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396290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2A17D-4E28-45F6-8C8B-16A2067A2CF2}"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CE044-072D-4E79-AD5E-B5B5119048E2}" type="slidenum">
              <a:rPr lang="en-US" smtClean="0"/>
              <a:t>‹#›</a:t>
            </a:fld>
            <a:endParaRPr lang="en-US"/>
          </a:p>
        </p:txBody>
      </p:sp>
    </p:spTree>
    <p:extLst>
      <p:ext uri="{BB962C8B-B14F-4D97-AF65-F5344CB8AC3E}">
        <p14:creationId xmlns:p14="http://schemas.microsoft.com/office/powerpoint/2010/main" val="156776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2A17D-4E28-45F6-8C8B-16A2067A2CF2}" type="datetimeFigureOut">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CE044-072D-4E79-AD5E-B5B5119048E2}" type="slidenum">
              <a:rPr lang="en-US" smtClean="0"/>
              <a:t>‹#›</a:t>
            </a:fld>
            <a:endParaRPr lang="en-US"/>
          </a:p>
        </p:txBody>
      </p:sp>
    </p:spTree>
    <p:extLst>
      <p:ext uri="{BB962C8B-B14F-4D97-AF65-F5344CB8AC3E}">
        <p14:creationId xmlns:p14="http://schemas.microsoft.com/office/powerpoint/2010/main" val="241564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5.jpeg"/><Relationship Id="rId4" Type="http://schemas.microsoft.com/office/2007/relationships/hdphoto" Target="../media/hdphoto3.wdp"/><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hyperlink" Target="http://my.opera.com/dialygovap/albums/showpic.dml?album=312134&amp;picture=4599408"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my.opera.com/dialygovap/albums/showpic.dml?album=312134&amp;picture=459943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4520" y="19297"/>
            <a:ext cx="12185401" cy="6838703"/>
            <a:chOff x="-2553" y="-65808"/>
            <a:chExt cx="9185974" cy="6838703"/>
          </a:xfrm>
        </p:grpSpPr>
        <p:grpSp>
          <p:nvGrpSpPr>
            <p:cNvPr id="17" name="Group 16"/>
            <p:cNvGrpSpPr/>
            <p:nvPr/>
          </p:nvGrpSpPr>
          <p:grpSpPr>
            <a:xfrm>
              <a:off x="-2553" y="-65808"/>
              <a:ext cx="9109778" cy="6838703"/>
              <a:chOff x="-2554" y="-100446"/>
              <a:chExt cx="9109778" cy="6838703"/>
            </a:xfrm>
          </p:grpSpPr>
          <p:pic>
            <p:nvPicPr>
              <p:cNvPr id="22"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25" y="-41564"/>
                <a:ext cx="4571999" cy="3352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54" y="3385457"/>
                <a:ext cx="4572001"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420" y="-100446"/>
                <a:ext cx="4572001" cy="3470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1422" y="3432962"/>
              <a:ext cx="4571999" cy="3339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 name="TextBox 2"/>
          <p:cNvSpPr txBox="1"/>
          <p:nvPr/>
        </p:nvSpPr>
        <p:spPr>
          <a:xfrm>
            <a:off x="4709883" y="3043535"/>
            <a:ext cx="3514104" cy="461665"/>
          </a:xfrm>
          <a:prstGeom prst="rec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a:t>
            </a:r>
          </a:p>
        </p:txBody>
      </p:sp>
      <p:sp>
        <p:nvSpPr>
          <p:cNvPr id="4" name="TextBox 3"/>
          <p:cNvSpPr txBox="1"/>
          <p:nvPr/>
        </p:nvSpPr>
        <p:spPr>
          <a:xfrm>
            <a:off x="4327381" y="6333991"/>
            <a:ext cx="1750800" cy="461665"/>
          </a:xfrm>
          <a:prstGeom prst="rec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b="1" dirty="0">
                <a:latin typeface="Times New Roman" pitchFamily="18" charset="0"/>
                <a:cs typeface="Times New Roman" pitchFamily="18" charset="0"/>
              </a:rPr>
              <a:t>Cao </a:t>
            </a:r>
            <a:r>
              <a:rPr lang="en-US" sz="2400" b="1" dirty="0" err="1">
                <a:latin typeface="Times New Roman" pitchFamily="18" charset="0"/>
                <a:cs typeface="Times New Roman" pitchFamily="18" charset="0"/>
              </a:rPr>
              <a:t>nguyên</a:t>
            </a:r>
            <a:endParaRPr lang="en-US" sz="2400" b="1" dirty="0">
              <a:latin typeface="Times New Roman" pitchFamily="18" charset="0"/>
              <a:cs typeface="Times New Roman" pitchFamily="18" charset="0"/>
            </a:endParaRPr>
          </a:p>
        </p:txBody>
      </p:sp>
      <p:sp>
        <p:nvSpPr>
          <p:cNvPr id="5" name="TextBox 4"/>
          <p:cNvSpPr txBox="1"/>
          <p:nvPr/>
        </p:nvSpPr>
        <p:spPr>
          <a:xfrm>
            <a:off x="11545669" y="6306037"/>
            <a:ext cx="646331" cy="461665"/>
          </a:xfrm>
          <a:prstGeom prst="rec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b="1" dirty="0" err="1">
                <a:latin typeface="Times New Roman" pitchFamily="18" charset="0"/>
                <a:cs typeface="Times New Roman" pitchFamily="18" charset="0"/>
              </a:rPr>
              <a:t>Đồi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45338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72100902"/>
              </p:ext>
            </p:extLst>
          </p:nvPr>
        </p:nvGraphicFramePr>
        <p:xfrm>
          <a:off x="427041" y="3038364"/>
          <a:ext cx="11492818" cy="3454279"/>
        </p:xfrm>
        <a:graphic>
          <a:graphicData uri="http://schemas.openxmlformats.org/drawingml/2006/table">
            <a:tbl>
              <a:tblPr firstRow="1" bandRow="1">
                <a:tableStyleId>{5C22544A-7EE6-4342-B048-85BDC9FD1C3A}</a:tableStyleId>
              </a:tblPr>
              <a:tblGrid>
                <a:gridCol w="2063068">
                  <a:extLst>
                    <a:ext uri="{9D8B030D-6E8A-4147-A177-3AD203B41FA5}">
                      <a16:colId xmlns:a16="http://schemas.microsoft.com/office/drawing/2014/main" val="20000"/>
                    </a:ext>
                  </a:extLst>
                </a:gridCol>
                <a:gridCol w="3559628">
                  <a:extLst>
                    <a:ext uri="{9D8B030D-6E8A-4147-A177-3AD203B41FA5}">
                      <a16:colId xmlns:a16="http://schemas.microsoft.com/office/drawing/2014/main" val="20001"/>
                    </a:ext>
                  </a:extLst>
                </a:gridCol>
                <a:gridCol w="5870122">
                  <a:extLst>
                    <a:ext uri="{9D8B030D-6E8A-4147-A177-3AD203B41FA5}">
                      <a16:colId xmlns:a16="http://schemas.microsoft.com/office/drawing/2014/main" val="20002"/>
                    </a:ext>
                  </a:extLst>
                </a:gridCol>
              </a:tblGrid>
              <a:tr h="856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Các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dạng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địa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hình</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24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mn-ea"/>
                          <a:cs typeface="Times New Roman" panose="02020603050405020304" pitchFamily="18" charset="0"/>
                        </a:rPr>
                        <a:t>điểm</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475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Núi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r>
                        <a:rPr lang="en-US" b="1"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500m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mực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nước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b="1" dirty="0" err="1">
                          <a:solidFill>
                            <a:srgbClr val="0070C0"/>
                          </a:solidFill>
                          <a:latin typeface="Times New Roman" panose="02020603050405020304" pitchFamily="18" charset="0"/>
                          <a:cs typeface="Times New Roman" panose="02020603050405020304" pitchFamily="18" charset="0"/>
                        </a:rPr>
                        <a:t>Nhô</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cao</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rõ</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rệt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mặt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đất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gồm</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đỉnh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và</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chân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endParaRPr lang="en-US"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75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nguyên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500m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mực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nước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b="1" dirty="0" err="1">
                          <a:solidFill>
                            <a:srgbClr val="0070C0"/>
                          </a:solidFill>
                          <a:latin typeface="Times New Roman" panose="02020603050405020304" pitchFamily="18" charset="0"/>
                          <a:cs typeface="Times New Roman" panose="02020603050405020304" pitchFamily="18" charset="0"/>
                        </a:rPr>
                        <a:t>Vùng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đất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tương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đối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rộng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lớn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bề</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mặt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khá</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bằng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phẳng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dốc</a:t>
                      </a:r>
                      <a:r>
                        <a:rPr lang="en-US" b="1" baseline="0" dirty="0">
                          <a:solidFill>
                            <a:srgbClr val="0070C0"/>
                          </a:solidFill>
                          <a:latin typeface="Times New Roman" panose="02020603050405020304" pitchFamily="18" charset="0"/>
                          <a:cs typeface="Times New Roman" panose="02020603050405020304" pitchFamily="18" charset="0"/>
                        </a:rPr>
                        <a:t>, chia </a:t>
                      </a:r>
                      <a:r>
                        <a:rPr lang="en-US" b="1" baseline="0" dirty="0" err="1">
                          <a:solidFill>
                            <a:srgbClr val="0070C0"/>
                          </a:solidFill>
                          <a:latin typeface="Times New Roman" panose="02020603050405020304" pitchFamily="18" charset="0"/>
                          <a:cs typeface="Times New Roman" panose="02020603050405020304" pitchFamily="18" charset="0"/>
                        </a:rPr>
                        <a:t>tách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các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vùng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xung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quanh</a:t>
                      </a:r>
                      <a:r>
                        <a:rPr lang="en-US" b="1" baseline="0" dirty="0">
                          <a:solidFill>
                            <a:srgbClr val="0070C0"/>
                          </a:solidFill>
                          <a:latin typeface="Times New Roman" panose="02020603050405020304" pitchFamily="18" charset="0"/>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842537">
                <a:tc>
                  <a:txBody>
                    <a:bodyPr/>
                    <a:lstStyle/>
                    <a:p>
                      <a:r>
                        <a:rPr lang="en-US" sz="2400" b="1" dirty="0" err="1">
                          <a:latin typeface="Times New Roman" panose="02020603050405020304" pitchFamily="18" charset="0"/>
                          <a:cs typeface="Times New Roman" panose="02020603050405020304" pitchFamily="18" charset="0"/>
                        </a:rPr>
                        <a:t>Đồi</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475565">
                <a:tc>
                  <a:txBody>
                    <a:bodyPr/>
                    <a:lstStyle/>
                    <a:p>
                      <a:r>
                        <a:rPr lang="en-US" sz="2400" b="1" dirty="0" err="1">
                          <a:latin typeface="Times New Roman" panose="02020603050405020304" pitchFamily="18" charset="0"/>
                          <a:cs typeface="Times New Roman" panose="02020603050405020304" pitchFamily="18" charset="0"/>
                        </a:rPr>
                        <a:t>Đồng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bằng</a:t>
                      </a:r>
                      <a:endParaRPr lang="en-US" sz="24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6" name="Picture 5"/>
          <p:cNvPicPr/>
          <p:nvPr/>
        </p:nvPicPr>
        <p:blipFill>
          <a:blip r:embed="rId2"/>
          <a:stretch>
            <a:fillRect/>
          </a:stretch>
        </p:blipFill>
        <p:spPr>
          <a:xfrm>
            <a:off x="2008415" y="0"/>
            <a:ext cx="7862206" cy="2922814"/>
          </a:xfrm>
          <a:prstGeom prst="rect">
            <a:avLst/>
          </a:prstGeom>
        </p:spPr>
      </p:pic>
      <p:sp>
        <p:nvSpPr>
          <p:cNvPr id="2" name="Rectangle 1"/>
          <p:cNvSpPr/>
          <p:nvPr/>
        </p:nvSpPr>
        <p:spPr>
          <a:xfrm>
            <a:off x="2439562" y="5260912"/>
            <a:ext cx="3397903" cy="646331"/>
          </a:xfrm>
          <a:prstGeom prst="rect">
            <a:avLst/>
          </a:prstGeom>
        </p:spPr>
        <p:txBody>
          <a:bodyPr wrap="square">
            <a:spAutoFit/>
          </a:bodyPr>
          <a:lstStyle/>
          <a:p>
            <a:pPr>
              <a:defRPr/>
            </a:pPr>
            <a:r>
              <a:rPr lang="en-US" b="1" dirty="0" err="1">
                <a:solidFill>
                  <a:srgbClr val="0070C0"/>
                </a:solidFill>
                <a:latin typeface="Times New Roman" panose="02020603050405020304" pitchFamily="18" charset="0"/>
                <a:cs typeface="Times New Roman" panose="02020603050405020304" pitchFamily="18" charset="0"/>
              </a:rPr>
              <a:t>Không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quá</a:t>
            </a:r>
            <a:r>
              <a:rPr lang="en-US" b="1" dirty="0">
                <a:solidFill>
                  <a:srgbClr val="0070C0"/>
                </a:solidFill>
                <a:latin typeface="Times New Roman" panose="02020603050405020304" pitchFamily="18" charset="0"/>
                <a:cs typeface="Times New Roman" panose="02020603050405020304" pitchFamily="18" charset="0"/>
              </a:rPr>
              <a:t> 200m so </a:t>
            </a:r>
            <a:r>
              <a:rPr lang="en-US" b="1" dirty="0" err="1">
                <a:solidFill>
                  <a:srgbClr val="0070C0"/>
                </a:solidFill>
                <a:latin typeface="Times New Roman" panose="02020603050405020304" pitchFamily="18" charset="0"/>
                <a:cs typeface="Times New Roman" panose="02020603050405020304" pitchFamily="18" charset="0"/>
              </a:rPr>
              <a:t>với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xung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quanh</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82150" y="5260912"/>
            <a:ext cx="5105885" cy="369332"/>
          </a:xfrm>
          <a:prstGeom prst="rect">
            <a:avLst/>
          </a:prstGeom>
        </p:spPr>
        <p:txBody>
          <a:bodyPr wrap="none">
            <a:spAutoFit/>
          </a:bodyPr>
          <a:lstStyle/>
          <a:p>
            <a:pPr>
              <a:defRPr/>
            </a:pPr>
            <a:r>
              <a:rPr lang="en-US" b="1" dirty="0" err="1">
                <a:solidFill>
                  <a:srgbClr val="0070C0"/>
                </a:solidFill>
                <a:latin typeface="Times New Roman" panose="02020603050405020304" pitchFamily="18" charset="0"/>
                <a:cs typeface="Times New Roman" panose="02020603050405020304" pitchFamily="18" charset="0"/>
              </a:rPr>
              <a:t>Nhô</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cao</a:t>
            </a:r>
            <a:r>
              <a:rPr lang="en-US" b="1" dirty="0">
                <a:solidFill>
                  <a:srgbClr val="0070C0"/>
                </a:solidFill>
                <a:latin typeface="Times New Roman" panose="02020603050405020304" pitchFamily="18" charset="0"/>
                <a:cs typeface="Times New Roman" panose="02020603050405020304" pitchFamily="18" charset="0"/>
              </a:rPr>
              <a:t> so </a:t>
            </a:r>
            <a:r>
              <a:rPr lang="en-US" b="1" dirty="0" err="1">
                <a:solidFill>
                  <a:srgbClr val="0070C0"/>
                </a:solidFill>
                <a:latin typeface="Times New Roman" panose="02020603050405020304" pitchFamily="18" charset="0"/>
                <a:cs typeface="Times New Roman" panose="02020603050405020304" pitchFamily="18" charset="0"/>
              </a:rPr>
              <a:t>với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xung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quanh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đỉnh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tròn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sườn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thoải</a:t>
            </a:r>
            <a:r>
              <a:rPr lang="en-US"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64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58085" y="57760"/>
            <a:ext cx="5846829" cy="3270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4011" y="3480546"/>
            <a:ext cx="6151668" cy="330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8143" y="3404507"/>
            <a:ext cx="5736771" cy="3377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Content Placeholder 13"/>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94010" y="57760"/>
            <a:ext cx="6164075" cy="3346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85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097622"/>
              </p:ext>
            </p:extLst>
          </p:nvPr>
        </p:nvGraphicFramePr>
        <p:xfrm>
          <a:off x="418876" y="2719955"/>
          <a:ext cx="11492818" cy="3795145"/>
        </p:xfrm>
        <a:graphic>
          <a:graphicData uri="http://schemas.openxmlformats.org/drawingml/2006/table">
            <a:tbl>
              <a:tblPr firstRow="1" bandRow="1">
                <a:tableStyleId>{5C22544A-7EE6-4342-B048-85BDC9FD1C3A}</a:tableStyleId>
              </a:tblPr>
              <a:tblGrid>
                <a:gridCol w="2063068">
                  <a:extLst>
                    <a:ext uri="{9D8B030D-6E8A-4147-A177-3AD203B41FA5}">
                      <a16:colId xmlns:a16="http://schemas.microsoft.com/office/drawing/2014/main" val="20000"/>
                    </a:ext>
                  </a:extLst>
                </a:gridCol>
                <a:gridCol w="3559628">
                  <a:extLst>
                    <a:ext uri="{9D8B030D-6E8A-4147-A177-3AD203B41FA5}">
                      <a16:colId xmlns:a16="http://schemas.microsoft.com/office/drawing/2014/main" val="20001"/>
                    </a:ext>
                  </a:extLst>
                </a:gridCol>
                <a:gridCol w="5870122">
                  <a:extLst>
                    <a:ext uri="{9D8B030D-6E8A-4147-A177-3AD203B41FA5}">
                      <a16:colId xmlns:a16="http://schemas.microsoft.com/office/drawing/2014/main" val="20002"/>
                    </a:ext>
                  </a:extLst>
                </a:gridCol>
              </a:tblGrid>
              <a:tr h="938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Các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dạng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địa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hình</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24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mn-ea"/>
                          <a:cs typeface="Times New Roman" panose="02020603050405020304" pitchFamily="18" charset="0"/>
                        </a:rPr>
                        <a:t>điểm</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702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Núi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r>
                        <a:rPr lang="en-US" b="1"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500m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mực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nước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b="1" dirty="0" err="1">
                          <a:solidFill>
                            <a:srgbClr val="0070C0"/>
                          </a:solidFill>
                          <a:latin typeface="Times New Roman" panose="02020603050405020304" pitchFamily="18" charset="0"/>
                          <a:cs typeface="Times New Roman" panose="02020603050405020304" pitchFamily="18" charset="0"/>
                        </a:rPr>
                        <a:t>Nhô</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cao</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rõ</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rệt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mặt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đất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gồm</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đỉnh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và</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chân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endParaRPr lang="en-US"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702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nguyên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500m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mực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nước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b="1" dirty="0" err="1">
                          <a:solidFill>
                            <a:srgbClr val="0070C0"/>
                          </a:solidFill>
                          <a:latin typeface="Times New Roman" panose="02020603050405020304" pitchFamily="18" charset="0"/>
                          <a:cs typeface="Times New Roman" panose="02020603050405020304" pitchFamily="18" charset="0"/>
                        </a:rPr>
                        <a:t>Vùng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đất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tương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đối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rộng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lớn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bề</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mặt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khá</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bằng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phẳng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dốc</a:t>
                      </a:r>
                      <a:r>
                        <a:rPr lang="en-US" b="1" baseline="0" dirty="0">
                          <a:solidFill>
                            <a:srgbClr val="0070C0"/>
                          </a:solidFill>
                          <a:latin typeface="Times New Roman" panose="02020603050405020304" pitchFamily="18" charset="0"/>
                          <a:cs typeface="Times New Roman" panose="02020603050405020304" pitchFamily="18" charset="0"/>
                        </a:rPr>
                        <a:t>, chia </a:t>
                      </a:r>
                      <a:r>
                        <a:rPr lang="en-US" b="1" baseline="0" dirty="0" err="1">
                          <a:solidFill>
                            <a:srgbClr val="0070C0"/>
                          </a:solidFill>
                          <a:latin typeface="Times New Roman" panose="02020603050405020304" pitchFamily="18" charset="0"/>
                          <a:cs typeface="Times New Roman" panose="02020603050405020304" pitchFamily="18" charset="0"/>
                        </a:rPr>
                        <a:t>tách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các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vùng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xung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quanh</a:t>
                      </a:r>
                      <a:r>
                        <a:rPr lang="en-US" b="1" baseline="0" dirty="0">
                          <a:solidFill>
                            <a:srgbClr val="0070C0"/>
                          </a:solidFill>
                          <a:latin typeface="Times New Roman" panose="02020603050405020304" pitchFamily="18" charset="0"/>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702029">
                <a:tc>
                  <a:txBody>
                    <a:bodyPr/>
                    <a:lstStyle/>
                    <a:p>
                      <a:r>
                        <a:rPr lang="en-US" sz="2400" b="1" dirty="0" err="1">
                          <a:latin typeface="Times New Roman" panose="02020603050405020304" pitchFamily="18" charset="0"/>
                          <a:cs typeface="Times New Roman" panose="02020603050405020304" pitchFamily="18" charset="0"/>
                        </a:rPr>
                        <a:t>Đồi</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just"/>
                      <a:r>
                        <a:rPr lang="en-US" b="1" dirty="0" err="1">
                          <a:solidFill>
                            <a:srgbClr val="0070C0"/>
                          </a:solidFill>
                          <a:latin typeface="Times New Roman" panose="02020603050405020304" pitchFamily="18" charset="0"/>
                          <a:cs typeface="Times New Roman" panose="02020603050405020304" pitchFamily="18" charset="0"/>
                        </a:rPr>
                        <a:t>Không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quá</a:t>
                      </a:r>
                      <a:r>
                        <a:rPr lang="en-US" b="1" baseline="0" dirty="0">
                          <a:solidFill>
                            <a:srgbClr val="0070C0"/>
                          </a:solidFill>
                          <a:latin typeface="Times New Roman" panose="02020603050405020304" pitchFamily="18" charset="0"/>
                          <a:cs typeface="Times New Roman" panose="02020603050405020304" pitchFamily="18" charset="0"/>
                        </a:rPr>
                        <a:t> 200m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xung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quanh</a:t>
                      </a:r>
                      <a:endParaRPr lang="en-US" b="1" dirty="0">
                        <a:solidFill>
                          <a:srgbClr val="0070C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just"/>
                      <a:r>
                        <a:rPr lang="en-US" b="1" dirty="0" err="1">
                          <a:solidFill>
                            <a:srgbClr val="0070C0"/>
                          </a:solidFill>
                          <a:latin typeface="Times New Roman" panose="02020603050405020304" pitchFamily="18" charset="0"/>
                          <a:cs typeface="Times New Roman" panose="02020603050405020304" pitchFamily="18" charset="0"/>
                        </a:rPr>
                        <a:t>Nhô</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cao</a:t>
                      </a:r>
                      <a:r>
                        <a:rPr lang="en-US" b="1" baseline="0" dirty="0">
                          <a:solidFill>
                            <a:srgbClr val="0070C0"/>
                          </a:solidFill>
                          <a:latin typeface="Times New Roman" panose="02020603050405020304" pitchFamily="18" charset="0"/>
                          <a:cs typeface="Times New Roman" panose="02020603050405020304" pitchFamily="18" charset="0"/>
                        </a:rPr>
                        <a:t>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xung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quanh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đỉnh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tròn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thoải</a:t>
                      </a:r>
                      <a:r>
                        <a:rPr lang="en-US" b="1" baseline="0" dirty="0">
                          <a:solidFill>
                            <a:srgbClr val="0070C0"/>
                          </a:solidFill>
                          <a:latin typeface="Times New Roman" panose="02020603050405020304" pitchFamily="18" charset="0"/>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750193">
                <a:tc>
                  <a:txBody>
                    <a:bodyPr/>
                    <a:lstStyle/>
                    <a:p>
                      <a:r>
                        <a:rPr lang="en-US" sz="2400" b="1" dirty="0" err="1">
                          <a:latin typeface="Times New Roman" panose="02020603050405020304" pitchFamily="18" charset="0"/>
                          <a:cs typeface="Times New Roman" panose="02020603050405020304" pitchFamily="18" charset="0"/>
                        </a:rPr>
                        <a:t>Đồng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bằng</a:t>
                      </a:r>
                      <a:endParaRPr lang="en-US" sz="24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6" name="Picture 5"/>
          <p:cNvPicPr/>
          <p:nvPr/>
        </p:nvPicPr>
        <p:blipFill>
          <a:blip r:embed="rId2"/>
          <a:stretch>
            <a:fillRect/>
          </a:stretch>
        </p:blipFill>
        <p:spPr>
          <a:xfrm>
            <a:off x="2008415" y="0"/>
            <a:ext cx="7919356" cy="2514600"/>
          </a:xfrm>
          <a:prstGeom prst="rect">
            <a:avLst/>
          </a:prstGeom>
        </p:spPr>
      </p:pic>
      <p:sp>
        <p:nvSpPr>
          <p:cNvPr id="7" name="Rectangle 6"/>
          <p:cNvSpPr/>
          <p:nvPr/>
        </p:nvSpPr>
        <p:spPr>
          <a:xfrm>
            <a:off x="2535743" y="5869829"/>
            <a:ext cx="3432350" cy="369332"/>
          </a:xfrm>
          <a:prstGeom prst="rect">
            <a:avLst/>
          </a:prstGeom>
        </p:spPr>
        <p:txBody>
          <a:bodyPr wrap="none">
            <a:spAutoFit/>
          </a:bodyPr>
          <a:lstStyle/>
          <a:p>
            <a:pPr>
              <a:defRPr/>
            </a:pPr>
            <a:r>
              <a:rPr lang="en-US" b="1" dirty="0" err="1">
                <a:solidFill>
                  <a:srgbClr val="0070C0"/>
                </a:solidFill>
                <a:latin typeface="Times New Roman" panose="02020603050405020304" pitchFamily="18" charset="0"/>
                <a:cs typeface="Times New Roman" panose="02020603050405020304" pitchFamily="18" charset="0"/>
              </a:rPr>
              <a:t>Dưới</a:t>
            </a:r>
            <a:r>
              <a:rPr lang="en-US" b="1" dirty="0">
                <a:solidFill>
                  <a:srgbClr val="0070C0"/>
                </a:solidFill>
                <a:latin typeface="Times New Roman" panose="02020603050405020304" pitchFamily="18" charset="0"/>
                <a:cs typeface="Times New Roman" panose="02020603050405020304" pitchFamily="18" charset="0"/>
              </a:rPr>
              <a:t> 200m so </a:t>
            </a:r>
            <a:r>
              <a:rPr lang="en-US" b="1" dirty="0" err="1">
                <a:solidFill>
                  <a:srgbClr val="0070C0"/>
                </a:solidFill>
                <a:latin typeface="Times New Roman" panose="02020603050405020304" pitchFamily="18" charset="0"/>
                <a:cs typeface="Times New Roman" panose="02020603050405020304" pitchFamily="18" charset="0"/>
              </a:rPr>
              <a:t>với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mực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nước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096000" y="5869829"/>
            <a:ext cx="5685064" cy="646331"/>
          </a:xfrm>
          <a:prstGeom prst="rect">
            <a:avLst/>
          </a:prstGeom>
        </p:spPr>
        <p:txBody>
          <a:bodyPr wrap="square">
            <a:spAutoFit/>
          </a:bodyPr>
          <a:lstStyle/>
          <a:p>
            <a:r>
              <a:rPr lang="en-US" b="1" dirty="0" err="1">
                <a:solidFill>
                  <a:srgbClr val="0070C0"/>
                </a:solidFill>
                <a:latin typeface="Times New Roman" panose="02020603050405020304" pitchFamily="18" charset="0"/>
                <a:cs typeface="Times New Roman" panose="02020603050405020304" pitchFamily="18" charset="0"/>
              </a:rPr>
              <a:t>Địa</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hình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thấp</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tương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đối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bằng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phẳng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hoặc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gợn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sóng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độ</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dốc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nhỏ</a:t>
            </a:r>
            <a:r>
              <a:rPr lang="en-US" b="1" baseline="0" dirty="0">
                <a:solidFill>
                  <a:srgbClr val="0070C0"/>
                </a:solidFill>
                <a:latin typeface="Times New Roman" panose="02020603050405020304" pitchFamily="18" charset="0"/>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8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192000" cy="4335236"/>
            <a:chOff x="-34637" y="1375474"/>
            <a:chExt cx="9171710" cy="3303201"/>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883"/>
            <a:stretch/>
          </p:blipFill>
          <p:spPr>
            <a:xfrm>
              <a:off x="4565073" y="1375474"/>
              <a:ext cx="4572000" cy="3244192"/>
            </a:xfrm>
            <a:prstGeom prst="rect">
              <a:avLst/>
            </a:prstGeom>
            <a:ln>
              <a:noFill/>
            </a:ln>
            <a:effectLst>
              <a:outerShdw blurRad="292100" dist="139700" dir="2700000" algn="tl" rotWithShape="0">
                <a:srgbClr val="333333">
                  <a:alpha val="65000"/>
                </a:srgbClr>
              </a:outerShdw>
            </a:effectLst>
          </p:spPr>
        </p:pic>
        <p:pic>
          <p:nvPicPr>
            <p:cNvPr id="7" name="Picture 4" descr="file_upload18551"/>
            <p:cNvPicPr>
              <a:picLocks noChangeAspect="1" noChangeArrowheads="1"/>
            </p:cNvPicPr>
            <p:nvPr/>
          </p:nvPicPr>
          <p:blipFill rotWithShape="1">
            <a:blip r:embed="rId4">
              <a:extLst>
                <a:ext uri="{28A0092B-C50C-407E-A947-70E740481C1C}">
                  <a14:useLocalDpi xmlns:a14="http://schemas.microsoft.com/office/drawing/2010/main" val="0"/>
                </a:ext>
              </a:extLst>
            </a:blip>
            <a:srcRect l="-602" t="46561" r="602" b="-836"/>
            <a:stretch/>
          </p:blipFill>
          <p:spPr bwMode="auto">
            <a:xfrm>
              <a:off x="-34637" y="1375475"/>
              <a:ext cx="4599709" cy="330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878049" y="4257790"/>
            <a:ext cx="4571999" cy="461665"/>
          </a:xfrm>
          <a:prstGeom prst="rect">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err="1">
                <a:solidFill>
                  <a:schemeClr val="tx1"/>
                </a:solidFill>
                <a:latin typeface="Times New Roman" pitchFamily="18" charset="0"/>
                <a:cs typeface="Times New Roman" pitchFamily="18" charset="0"/>
              </a:rPr>
              <a:t>Bình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nguyên</a:t>
            </a:r>
            <a:r>
              <a:rPr lang="en-US" sz="2400" b="1" dirty="0">
                <a:solidFill>
                  <a:schemeClr val="tx1"/>
                </a:solidFill>
                <a:latin typeface="Times New Roman" pitchFamily="18" charset="0"/>
                <a:cs typeface="Times New Roman" pitchFamily="18" charset="0"/>
              </a:rPr>
              <a:t> do </a:t>
            </a:r>
            <a:r>
              <a:rPr lang="en-US" sz="2400" b="1" dirty="0" err="1">
                <a:solidFill>
                  <a:schemeClr val="tx1"/>
                </a:solidFill>
                <a:latin typeface="Times New Roman" pitchFamily="18" charset="0"/>
                <a:cs typeface="Times New Roman" pitchFamily="18" charset="0"/>
              </a:rPr>
              <a:t>băng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mòn</a:t>
            </a:r>
            <a:endParaRPr lang="en-US" sz="2400" b="1" dirty="0">
              <a:solidFill>
                <a:schemeClr val="tx1"/>
              </a:solidFill>
              <a:latin typeface="Times New Roman" pitchFamily="18" charset="0"/>
              <a:cs typeface="Times New Roman" pitchFamily="18" charset="0"/>
            </a:endParaRPr>
          </a:p>
        </p:txBody>
      </p:sp>
      <p:sp>
        <p:nvSpPr>
          <p:cNvPr id="10" name="TextBox 9"/>
          <p:cNvSpPr txBox="1"/>
          <p:nvPr/>
        </p:nvSpPr>
        <p:spPr>
          <a:xfrm>
            <a:off x="6992465" y="4264307"/>
            <a:ext cx="4572000" cy="461665"/>
          </a:xfrm>
          <a:prstGeom prst="rect">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b="1" dirty="0" err="1">
                <a:solidFill>
                  <a:schemeClr val="tx1"/>
                </a:solidFill>
                <a:latin typeface="Times New Roman" pitchFamily="18" charset="0"/>
                <a:cs typeface="Times New Roman" pitchFamily="18" charset="0"/>
              </a:rPr>
              <a:t>Bình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nguyên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bồi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tụ</a:t>
            </a:r>
            <a:r>
              <a:rPr lang="en-US" sz="2400" b="1" dirty="0">
                <a:solidFill>
                  <a:schemeClr val="tx1"/>
                </a:solidFill>
                <a:latin typeface="Times New Roman" pitchFamily="18" charset="0"/>
                <a:cs typeface="Times New Roman" pitchFamily="18" charset="0"/>
              </a:rPr>
              <a:t> do </a:t>
            </a:r>
            <a:r>
              <a:rPr lang="en-US" sz="2400" b="1" dirty="0" err="1">
                <a:solidFill>
                  <a:schemeClr val="tx1"/>
                </a:solidFill>
                <a:latin typeface="Times New Roman" pitchFamily="18" charset="0"/>
                <a:cs typeface="Times New Roman" pitchFamily="18" charset="0"/>
              </a:rPr>
              <a:t>phù</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sa</a:t>
            </a:r>
            <a:endParaRPr lang="en-US" sz="2400" b="1" dirty="0">
              <a:solidFill>
                <a:schemeClr val="tx1"/>
              </a:solidFill>
              <a:latin typeface="Times New Roman" pitchFamily="18" charset="0"/>
              <a:cs typeface="Times New Roman" pitchFamily="18" charset="0"/>
            </a:endParaRPr>
          </a:p>
        </p:txBody>
      </p:sp>
      <p:sp>
        <p:nvSpPr>
          <p:cNvPr id="13" name="Rectangle 12"/>
          <p:cNvSpPr/>
          <p:nvPr/>
        </p:nvSpPr>
        <p:spPr>
          <a:xfrm>
            <a:off x="221150" y="4868130"/>
            <a:ext cx="11786532" cy="1200329"/>
          </a:xfrm>
          <a:prstGeom prst="rect">
            <a:avLst/>
          </a:prstGeom>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Bình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nguyên</a:t>
            </a:r>
            <a:r>
              <a:rPr lang="en-US" sz="2400" b="1" dirty="0">
                <a:solidFill>
                  <a:srgbClr val="0070C0"/>
                </a:solidFill>
                <a:latin typeface="Times New Roman" panose="02020603050405020304" pitchFamily="18" charset="0"/>
                <a:cs typeface="Times New Roman" panose="02020603050405020304" pitchFamily="18" charset="0"/>
              </a:rPr>
              <a:t> hay ĐB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bồi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tụ</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cửa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sông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lớn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gọi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châu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thổ</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Việt</a:t>
            </a:r>
            <a:r>
              <a:rPr lang="en-US" sz="2400" b="1" dirty="0">
                <a:solidFill>
                  <a:srgbClr val="0070C0"/>
                </a:solidFill>
                <a:latin typeface="Times New Roman" panose="02020603050405020304" pitchFamily="18" charset="0"/>
                <a:cs typeface="Times New Roman" panose="02020603050405020304" pitchFamily="18" charset="0"/>
              </a:rPr>
              <a:t> Nam </a:t>
            </a:r>
            <a:r>
              <a:rPr lang="en-US" sz="2400" b="1" dirty="0" err="1">
                <a:solidFill>
                  <a:srgbClr val="0070C0"/>
                </a:solidFill>
                <a:latin typeface="Times New Roman" panose="02020603050405020304" pitchFamily="18" charset="0"/>
                <a:cs typeface="Times New Roman" panose="02020603050405020304" pitchFamily="18" charset="0"/>
              </a:rPr>
              <a:t>đồng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bằng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chủ</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yếu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bồi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tụ</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bởi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phù</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sông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tên</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bằng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lớn</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Nam. </a:t>
            </a:r>
          </a:p>
        </p:txBody>
      </p:sp>
      <p:sp>
        <p:nvSpPr>
          <p:cNvPr id="15" name="Rectangle 14"/>
          <p:cNvSpPr/>
          <p:nvPr/>
        </p:nvSpPr>
        <p:spPr>
          <a:xfrm>
            <a:off x="1985395" y="6068459"/>
            <a:ext cx="8853181" cy="523220"/>
          </a:xfrm>
          <a:prstGeom prst="rect">
            <a:avLst/>
          </a:prstGeom>
        </p:spPr>
        <p:txBody>
          <a:bodyPr wrap="square">
            <a:spAutoFit/>
          </a:bodyPr>
          <a:lstStyle/>
          <a:p>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ĐB</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châu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thổ</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Hồng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ĐB</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châu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thổ</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Cửu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Long.</a:t>
            </a:r>
          </a:p>
        </p:txBody>
      </p:sp>
    </p:spTree>
    <p:extLst>
      <p:ext uri="{BB962C8B-B14F-4D97-AF65-F5344CB8AC3E}">
        <p14:creationId xmlns:p14="http://schemas.microsoft.com/office/powerpoint/2010/main" val="16522075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n do tu nhien the gioi"/>
          <p:cNvPicPr>
            <a:picLocks noChangeAspect="1" noChangeArrowheads="1"/>
          </p:cNvPicPr>
          <p:nvPr/>
        </p:nvPicPr>
        <p:blipFill rotWithShape="1">
          <a:blip r:embed="rId3" cstate="print"/>
          <a:srcRect l="33926" t="8024" r="17794" b="19403"/>
          <a:stretch/>
        </p:blipFill>
        <p:spPr bwMode="auto">
          <a:xfrm>
            <a:off x="1524000" y="772202"/>
            <a:ext cx="9144000" cy="6085799"/>
          </a:xfrm>
          <a:prstGeom prst="rect">
            <a:avLst/>
          </a:prstGeom>
          <a:noFill/>
        </p:spPr>
      </p:pic>
      <p:sp>
        <p:nvSpPr>
          <p:cNvPr id="8" name="Freeform 7"/>
          <p:cNvSpPr/>
          <p:nvPr/>
        </p:nvSpPr>
        <p:spPr>
          <a:xfrm>
            <a:off x="4059456" y="3192355"/>
            <a:ext cx="187972" cy="481943"/>
          </a:xfrm>
          <a:custGeom>
            <a:avLst/>
            <a:gdLst>
              <a:gd name="connsiteX0" fmla="*/ 147466 w 517102"/>
              <a:gd name="connsiteY0" fmla="*/ 1010952 h 1019811"/>
              <a:gd name="connsiteX1" fmla="*/ 259760 w 517102"/>
              <a:gd name="connsiteY1" fmla="*/ 770320 h 1019811"/>
              <a:gd name="connsiteX2" fmla="*/ 243718 w 517102"/>
              <a:gd name="connsiteY2" fmla="*/ 625941 h 1019811"/>
              <a:gd name="connsiteX3" fmla="*/ 131424 w 517102"/>
              <a:gd name="connsiteY3" fmla="*/ 449478 h 1019811"/>
              <a:gd name="connsiteX4" fmla="*/ 35171 w 517102"/>
              <a:gd name="connsiteY4" fmla="*/ 321141 h 1019811"/>
              <a:gd name="connsiteX5" fmla="*/ 3087 w 517102"/>
              <a:gd name="connsiteY5" fmla="*/ 208846 h 1019811"/>
              <a:gd name="connsiteX6" fmla="*/ 3087 w 517102"/>
              <a:gd name="connsiteY6" fmla="*/ 112594 h 1019811"/>
              <a:gd name="connsiteX7" fmla="*/ 19129 w 517102"/>
              <a:gd name="connsiteY7" fmla="*/ 48425 h 1019811"/>
              <a:gd name="connsiteX8" fmla="*/ 115382 w 517102"/>
              <a:gd name="connsiteY8" fmla="*/ 16341 h 1019811"/>
              <a:gd name="connsiteX9" fmla="*/ 179550 w 517102"/>
              <a:gd name="connsiteY9" fmla="*/ 16341 h 1019811"/>
              <a:gd name="connsiteX10" fmla="*/ 275803 w 517102"/>
              <a:gd name="connsiteY10" fmla="*/ 299 h 1019811"/>
              <a:gd name="connsiteX11" fmla="*/ 404139 w 517102"/>
              <a:gd name="connsiteY11" fmla="*/ 32383 h 1019811"/>
              <a:gd name="connsiteX12" fmla="*/ 420182 w 517102"/>
              <a:gd name="connsiteY12" fmla="*/ 128636 h 1019811"/>
              <a:gd name="connsiteX13" fmla="*/ 404139 w 517102"/>
              <a:gd name="connsiteY13" fmla="*/ 176762 h 1019811"/>
              <a:gd name="connsiteX14" fmla="*/ 339971 w 517102"/>
              <a:gd name="connsiteY14" fmla="*/ 273015 h 1019811"/>
              <a:gd name="connsiteX15" fmla="*/ 356013 w 517102"/>
              <a:gd name="connsiteY15" fmla="*/ 369268 h 1019811"/>
              <a:gd name="connsiteX16" fmla="*/ 404139 w 517102"/>
              <a:gd name="connsiteY16" fmla="*/ 465520 h 1019811"/>
              <a:gd name="connsiteX17" fmla="*/ 484350 w 517102"/>
              <a:gd name="connsiteY17" fmla="*/ 545731 h 1019811"/>
              <a:gd name="connsiteX18" fmla="*/ 516434 w 517102"/>
              <a:gd name="connsiteY18" fmla="*/ 706152 h 1019811"/>
              <a:gd name="connsiteX19" fmla="*/ 500392 w 517102"/>
              <a:gd name="connsiteY19" fmla="*/ 834489 h 1019811"/>
              <a:gd name="connsiteX20" fmla="*/ 436224 w 517102"/>
              <a:gd name="connsiteY20" fmla="*/ 946783 h 1019811"/>
              <a:gd name="connsiteX21" fmla="*/ 323929 w 517102"/>
              <a:gd name="connsiteY21" fmla="*/ 962825 h 1019811"/>
              <a:gd name="connsiteX22" fmla="*/ 147466 w 517102"/>
              <a:gd name="connsiteY22" fmla="*/ 1010952 h 101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7102" h="1019811">
                <a:moveTo>
                  <a:pt x="147466" y="1010952"/>
                </a:moveTo>
                <a:cubicBezTo>
                  <a:pt x="136771" y="978868"/>
                  <a:pt x="243718" y="834488"/>
                  <a:pt x="259760" y="770320"/>
                </a:cubicBezTo>
                <a:cubicBezTo>
                  <a:pt x="275802" y="706152"/>
                  <a:pt x="265107" y="679415"/>
                  <a:pt x="243718" y="625941"/>
                </a:cubicBezTo>
                <a:cubicBezTo>
                  <a:pt x="222329" y="572467"/>
                  <a:pt x="166182" y="500278"/>
                  <a:pt x="131424" y="449478"/>
                </a:cubicBezTo>
                <a:cubicBezTo>
                  <a:pt x="96666" y="398678"/>
                  <a:pt x="56560" y="361246"/>
                  <a:pt x="35171" y="321141"/>
                </a:cubicBezTo>
                <a:cubicBezTo>
                  <a:pt x="13782" y="281036"/>
                  <a:pt x="8434" y="243604"/>
                  <a:pt x="3087" y="208846"/>
                </a:cubicBezTo>
                <a:cubicBezTo>
                  <a:pt x="-2260" y="174088"/>
                  <a:pt x="413" y="139331"/>
                  <a:pt x="3087" y="112594"/>
                </a:cubicBezTo>
                <a:cubicBezTo>
                  <a:pt x="5761" y="85857"/>
                  <a:pt x="413" y="64467"/>
                  <a:pt x="19129" y="48425"/>
                </a:cubicBezTo>
                <a:cubicBezTo>
                  <a:pt x="37845" y="32383"/>
                  <a:pt x="88645" y="21688"/>
                  <a:pt x="115382" y="16341"/>
                </a:cubicBezTo>
                <a:cubicBezTo>
                  <a:pt x="142119" y="10994"/>
                  <a:pt x="152813" y="19015"/>
                  <a:pt x="179550" y="16341"/>
                </a:cubicBezTo>
                <a:cubicBezTo>
                  <a:pt x="206287" y="13667"/>
                  <a:pt x="238372" y="-2375"/>
                  <a:pt x="275803" y="299"/>
                </a:cubicBezTo>
                <a:cubicBezTo>
                  <a:pt x="313234" y="2973"/>
                  <a:pt x="380076" y="10993"/>
                  <a:pt x="404139" y="32383"/>
                </a:cubicBezTo>
                <a:cubicBezTo>
                  <a:pt x="428202" y="53772"/>
                  <a:pt x="420182" y="104573"/>
                  <a:pt x="420182" y="128636"/>
                </a:cubicBezTo>
                <a:cubicBezTo>
                  <a:pt x="420182" y="152699"/>
                  <a:pt x="417507" y="152699"/>
                  <a:pt x="404139" y="176762"/>
                </a:cubicBezTo>
                <a:cubicBezTo>
                  <a:pt x="390771" y="200825"/>
                  <a:pt x="347992" y="240931"/>
                  <a:pt x="339971" y="273015"/>
                </a:cubicBezTo>
                <a:cubicBezTo>
                  <a:pt x="331950" y="305099"/>
                  <a:pt x="345318" y="337184"/>
                  <a:pt x="356013" y="369268"/>
                </a:cubicBezTo>
                <a:cubicBezTo>
                  <a:pt x="366708" y="401352"/>
                  <a:pt x="382750" y="436110"/>
                  <a:pt x="404139" y="465520"/>
                </a:cubicBezTo>
                <a:cubicBezTo>
                  <a:pt x="425528" y="494930"/>
                  <a:pt x="465634" y="505626"/>
                  <a:pt x="484350" y="545731"/>
                </a:cubicBezTo>
                <a:cubicBezTo>
                  <a:pt x="503066" y="585836"/>
                  <a:pt x="513760" y="658026"/>
                  <a:pt x="516434" y="706152"/>
                </a:cubicBezTo>
                <a:cubicBezTo>
                  <a:pt x="519108" y="754278"/>
                  <a:pt x="513760" y="794384"/>
                  <a:pt x="500392" y="834489"/>
                </a:cubicBezTo>
                <a:cubicBezTo>
                  <a:pt x="487024" y="874594"/>
                  <a:pt x="465634" y="925394"/>
                  <a:pt x="436224" y="946783"/>
                </a:cubicBezTo>
                <a:cubicBezTo>
                  <a:pt x="406814" y="968172"/>
                  <a:pt x="366708" y="946783"/>
                  <a:pt x="323929" y="962825"/>
                </a:cubicBezTo>
                <a:cubicBezTo>
                  <a:pt x="281150" y="978867"/>
                  <a:pt x="158161" y="1043036"/>
                  <a:pt x="147466" y="1010952"/>
                </a:cubicBezTo>
                <a:close/>
              </a:path>
            </a:pathLst>
          </a:cu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08769" y="2609799"/>
            <a:ext cx="1600201" cy="40011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a:latin typeface="Times New Roman" pitchFamily="18" charset="0"/>
                <a:cs typeface="Times New Roman" pitchFamily="18" charset="0"/>
              </a:rPr>
              <a:t>ĐB </a:t>
            </a:r>
            <a:r>
              <a:rPr lang="en-US" sz="2000" b="1" dirty="0" err="1">
                <a:latin typeface="Times New Roman" pitchFamily="18" charset="0"/>
                <a:cs typeface="Times New Roman" pitchFamily="18" charset="0"/>
              </a:rPr>
              <a:t>sông</a:t>
            </a:r>
            <a:r>
              <a:rPr lang="en-US" sz="2000" b="1" dirty="0">
                <a:latin typeface="Times New Roman" pitchFamily="18" charset="0"/>
                <a:cs typeface="Times New Roman" pitchFamily="18" charset="0"/>
              </a:rPr>
              <a:t> Nin</a:t>
            </a:r>
          </a:p>
        </p:txBody>
      </p:sp>
      <p:cxnSp>
        <p:nvCxnSpPr>
          <p:cNvPr id="21" name="Straight Arrow Connector 20"/>
          <p:cNvCxnSpPr/>
          <p:nvPr/>
        </p:nvCxnSpPr>
        <p:spPr>
          <a:xfrm flipH="1">
            <a:off x="4206365" y="3007192"/>
            <a:ext cx="402504" cy="2004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Freeform 12"/>
          <p:cNvSpPr/>
          <p:nvPr/>
        </p:nvSpPr>
        <p:spPr>
          <a:xfrm>
            <a:off x="8283929" y="2719006"/>
            <a:ext cx="373398" cy="288187"/>
          </a:xfrm>
          <a:custGeom>
            <a:avLst/>
            <a:gdLst>
              <a:gd name="connsiteX0" fmla="*/ 299 w 802806"/>
              <a:gd name="connsiteY0" fmla="*/ 424409 h 609816"/>
              <a:gd name="connsiteX1" fmla="*/ 16341 w 802806"/>
              <a:gd name="connsiteY1" fmla="*/ 231904 h 609816"/>
              <a:gd name="connsiteX2" fmla="*/ 16341 w 802806"/>
              <a:gd name="connsiteY2" fmla="*/ 39399 h 609816"/>
              <a:gd name="connsiteX3" fmla="*/ 96552 w 802806"/>
              <a:gd name="connsiteY3" fmla="*/ 7315 h 609816"/>
              <a:gd name="connsiteX4" fmla="*/ 240931 w 802806"/>
              <a:gd name="connsiteY4" fmla="*/ 7315 h 609816"/>
              <a:gd name="connsiteX5" fmla="*/ 273015 w 802806"/>
              <a:gd name="connsiteY5" fmla="*/ 87525 h 609816"/>
              <a:gd name="connsiteX6" fmla="*/ 353226 w 802806"/>
              <a:gd name="connsiteY6" fmla="*/ 151694 h 609816"/>
              <a:gd name="connsiteX7" fmla="*/ 417394 w 802806"/>
              <a:gd name="connsiteY7" fmla="*/ 135651 h 609816"/>
              <a:gd name="connsiteX8" fmla="*/ 449478 w 802806"/>
              <a:gd name="connsiteY8" fmla="*/ 183778 h 609816"/>
              <a:gd name="connsiteX9" fmla="*/ 577815 w 802806"/>
              <a:gd name="connsiteY9" fmla="*/ 199820 h 609816"/>
              <a:gd name="connsiteX10" fmla="*/ 658026 w 802806"/>
              <a:gd name="connsiteY10" fmla="*/ 151694 h 609816"/>
              <a:gd name="connsiteX11" fmla="*/ 770320 w 802806"/>
              <a:gd name="connsiteY11" fmla="*/ 151694 h 609816"/>
              <a:gd name="connsiteX12" fmla="*/ 802405 w 802806"/>
              <a:gd name="connsiteY12" fmla="*/ 215862 h 609816"/>
              <a:gd name="connsiteX13" fmla="*/ 754278 w 802806"/>
              <a:gd name="connsiteY13" fmla="*/ 263988 h 609816"/>
              <a:gd name="connsiteX14" fmla="*/ 738236 w 802806"/>
              <a:gd name="connsiteY14" fmla="*/ 263988 h 609816"/>
              <a:gd name="connsiteX15" fmla="*/ 722194 w 802806"/>
              <a:gd name="connsiteY15" fmla="*/ 312115 h 609816"/>
              <a:gd name="connsiteX16" fmla="*/ 674068 w 802806"/>
              <a:gd name="connsiteY16" fmla="*/ 328157 h 609816"/>
              <a:gd name="connsiteX17" fmla="*/ 641984 w 802806"/>
              <a:gd name="connsiteY17" fmla="*/ 392325 h 609816"/>
              <a:gd name="connsiteX18" fmla="*/ 641984 w 802806"/>
              <a:gd name="connsiteY18" fmla="*/ 472536 h 609816"/>
              <a:gd name="connsiteX19" fmla="*/ 690110 w 802806"/>
              <a:gd name="connsiteY19" fmla="*/ 472536 h 609816"/>
              <a:gd name="connsiteX20" fmla="*/ 561773 w 802806"/>
              <a:gd name="connsiteY20" fmla="*/ 552746 h 609816"/>
              <a:gd name="connsiteX21" fmla="*/ 385310 w 802806"/>
              <a:gd name="connsiteY21" fmla="*/ 584830 h 609816"/>
              <a:gd name="connsiteX22" fmla="*/ 273015 w 802806"/>
              <a:gd name="connsiteY22" fmla="*/ 600872 h 609816"/>
              <a:gd name="connsiteX23" fmla="*/ 144678 w 802806"/>
              <a:gd name="connsiteY23" fmla="*/ 600872 h 609816"/>
              <a:gd name="connsiteX24" fmla="*/ 32384 w 802806"/>
              <a:gd name="connsiteY24" fmla="*/ 488578 h 609816"/>
              <a:gd name="connsiteX25" fmla="*/ 299 w 802806"/>
              <a:gd name="connsiteY25" fmla="*/ 424409 h 60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2806" h="609816">
                <a:moveTo>
                  <a:pt x="299" y="424409"/>
                </a:moveTo>
                <a:cubicBezTo>
                  <a:pt x="-2375" y="381630"/>
                  <a:pt x="13667" y="296072"/>
                  <a:pt x="16341" y="231904"/>
                </a:cubicBezTo>
                <a:cubicBezTo>
                  <a:pt x="19015" y="167736"/>
                  <a:pt x="2972" y="76831"/>
                  <a:pt x="16341" y="39399"/>
                </a:cubicBezTo>
                <a:cubicBezTo>
                  <a:pt x="29710" y="1967"/>
                  <a:pt x="59120" y="12662"/>
                  <a:pt x="96552" y="7315"/>
                </a:cubicBezTo>
                <a:cubicBezTo>
                  <a:pt x="133984" y="1968"/>
                  <a:pt x="211521" y="-6053"/>
                  <a:pt x="240931" y="7315"/>
                </a:cubicBezTo>
                <a:cubicBezTo>
                  <a:pt x="270341" y="20683"/>
                  <a:pt x="254299" y="63462"/>
                  <a:pt x="273015" y="87525"/>
                </a:cubicBezTo>
                <a:cubicBezTo>
                  <a:pt x="291731" y="111588"/>
                  <a:pt x="329163" y="143673"/>
                  <a:pt x="353226" y="151694"/>
                </a:cubicBezTo>
                <a:cubicBezTo>
                  <a:pt x="377289" y="159715"/>
                  <a:pt x="401352" y="130304"/>
                  <a:pt x="417394" y="135651"/>
                </a:cubicBezTo>
                <a:cubicBezTo>
                  <a:pt x="433436" y="140998"/>
                  <a:pt x="422741" y="173083"/>
                  <a:pt x="449478" y="183778"/>
                </a:cubicBezTo>
                <a:cubicBezTo>
                  <a:pt x="476215" y="194473"/>
                  <a:pt x="543057" y="205167"/>
                  <a:pt x="577815" y="199820"/>
                </a:cubicBezTo>
                <a:cubicBezTo>
                  <a:pt x="612573" y="194473"/>
                  <a:pt x="625942" y="159715"/>
                  <a:pt x="658026" y="151694"/>
                </a:cubicBezTo>
                <a:cubicBezTo>
                  <a:pt x="690110" y="143673"/>
                  <a:pt x="746257" y="140999"/>
                  <a:pt x="770320" y="151694"/>
                </a:cubicBezTo>
                <a:cubicBezTo>
                  <a:pt x="794383" y="162389"/>
                  <a:pt x="805079" y="197146"/>
                  <a:pt x="802405" y="215862"/>
                </a:cubicBezTo>
                <a:cubicBezTo>
                  <a:pt x="799731" y="234578"/>
                  <a:pt x="764973" y="255967"/>
                  <a:pt x="754278" y="263988"/>
                </a:cubicBezTo>
                <a:cubicBezTo>
                  <a:pt x="743583" y="272009"/>
                  <a:pt x="743583" y="255967"/>
                  <a:pt x="738236" y="263988"/>
                </a:cubicBezTo>
                <a:cubicBezTo>
                  <a:pt x="732889" y="272009"/>
                  <a:pt x="732889" y="301420"/>
                  <a:pt x="722194" y="312115"/>
                </a:cubicBezTo>
                <a:cubicBezTo>
                  <a:pt x="711499" y="322810"/>
                  <a:pt x="687436" y="314789"/>
                  <a:pt x="674068" y="328157"/>
                </a:cubicBezTo>
                <a:cubicBezTo>
                  <a:pt x="660700" y="341525"/>
                  <a:pt x="647331" y="368262"/>
                  <a:pt x="641984" y="392325"/>
                </a:cubicBezTo>
                <a:cubicBezTo>
                  <a:pt x="636637" y="416388"/>
                  <a:pt x="633963" y="459168"/>
                  <a:pt x="641984" y="472536"/>
                </a:cubicBezTo>
                <a:cubicBezTo>
                  <a:pt x="650005" y="485904"/>
                  <a:pt x="703479" y="459168"/>
                  <a:pt x="690110" y="472536"/>
                </a:cubicBezTo>
                <a:cubicBezTo>
                  <a:pt x="676742" y="485904"/>
                  <a:pt x="612573" y="534030"/>
                  <a:pt x="561773" y="552746"/>
                </a:cubicBezTo>
                <a:cubicBezTo>
                  <a:pt x="510973" y="571462"/>
                  <a:pt x="433436" y="576809"/>
                  <a:pt x="385310" y="584830"/>
                </a:cubicBezTo>
                <a:cubicBezTo>
                  <a:pt x="337184" y="592851"/>
                  <a:pt x="313120" y="598198"/>
                  <a:pt x="273015" y="600872"/>
                </a:cubicBezTo>
                <a:cubicBezTo>
                  <a:pt x="232910" y="603546"/>
                  <a:pt x="184783" y="619588"/>
                  <a:pt x="144678" y="600872"/>
                </a:cubicBezTo>
                <a:cubicBezTo>
                  <a:pt x="104573" y="582156"/>
                  <a:pt x="53773" y="517988"/>
                  <a:pt x="32384" y="488578"/>
                </a:cubicBezTo>
                <a:cubicBezTo>
                  <a:pt x="10995" y="459168"/>
                  <a:pt x="2973" y="467188"/>
                  <a:pt x="299" y="424409"/>
                </a:cubicBezTo>
                <a:close/>
              </a:path>
            </a:pathLst>
          </a:cu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724455" y="1982006"/>
            <a:ext cx="2377641" cy="40011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a:latin typeface="Times New Roman" pitchFamily="18" charset="0"/>
                <a:cs typeface="Times New Roman" pitchFamily="18" charset="0"/>
              </a:rPr>
              <a:t>ĐB </a:t>
            </a:r>
            <a:r>
              <a:rPr lang="en-US" sz="2000" b="1" dirty="0" err="1">
                <a:latin typeface="Times New Roman" pitchFamily="18" charset="0"/>
                <a:cs typeface="Times New Roman" pitchFamily="18" charset="0"/>
              </a:rPr>
              <a:t>sông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Hà</a:t>
            </a:r>
            <a:endParaRPr lang="en-US" sz="2000" b="1" dirty="0">
              <a:latin typeface="Times New Roman" pitchFamily="18" charset="0"/>
              <a:cs typeface="Times New Roman" pitchFamily="18" charset="0"/>
            </a:endParaRPr>
          </a:p>
        </p:txBody>
      </p:sp>
      <p:cxnSp>
        <p:nvCxnSpPr>
          <p:cNvPr id="25" name="Straight Arrow Connector 24"/>
          <p:cNvCxnSpPr>
            <a:stCxn id="23" idx="2"/>
          </p:cNvCxnSpPr>
          <p:nvPr/>
        </p:nvCxnSpPr>
        <p:spPr>
          <a:xfrm flipH="1">
            <a:off x="8478067" y="2382117"/>
            <a:ext cx="435209" cy="40099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8148142" y="4094657"/>
            <a:ext cx="113542" cy="129460"/>
          </a:xfrm>
          <a:custGeom>
            <a:avLst/>
            <a:gdLst>
              <a:gd name="connsiteX0" fmla="*/ 131820 w 244115"/>
              <a:gd name="connsiteY0" fmla="*/ 0 h 273942"/>
              <a:gd name="connsiteX1" fmla="*/ 195989 w 244115"/>
              <a:gd name="connsiteY1" fmla="*/ 48126 h 273942"/>
              <a:gd name="connsiteX2" fmla="*/ 244115 w 244115"/>
              <a:gd name="connsiteY2" fmla="*/ 112294 h 273942"/>
              <a:gd name="connsiteX3" fmla="*/ 195989 w 244115"/>
              <a:gd name="connsiteY3" fmla="*/ 160421 h 273942"/>
              <a:gd name="connsiteX4" fmla="*/ 131820 w 244115"/>
              <a:gd name="connsiteY4" fmla="*/ 192505 h 273942"/>
              <a:gd name="connsiteX5" fmla="*/ 99736 w 244115"/>
              <a:gd name="connsiteY5" fmla="*/ 224589 h 273942"/>
              <a:gd name="connsiteX6" fmla="*/ 67652 w 244115"/>
              <a:gd name="connsiteY6" fmla="*/ 256673 h 273942"/>
              <a:gd name="connsiteX7" fmla="*/ 3483 w 244115"/>
              <a:gd name="connsiteY7" fmla="*/ 272715 h 273942"/>
              <a:gd name="connsiteX8" fmla="*/ 19526 w 244115"/>
              <a:gd name="connsiteY8" fmla="*/ 224589 h 273942"/>
              <a:gd name="connsiteX9" fmla="*/ 3483 w 244115"/>
              <a:gd name="connsiteY9" fmla="*/ 128336 h 273942"/>
              <a:gd name="connsiteX10" fmla="*/ 99736 w 244115"/>
              <a:gd name="connsiteY10" fmla="*/ 48126 h 273942"/>
              <a:gd name="connsiteX11" fmla="*/ 131820 w 244115"/>
              <a:gd name="connsiteY11" fmla="*/ 0 h 27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115" h="273942">
                <a:moveTo>
                  <a:pt x="131820" y="0"/>
                </a:moveTo>
                <a:cubicBezTo>
                  <a:pt x="147862" y="0"/>
                  <a:pt x="177273" y="29410"/>
                  <a:pt x="195989" y="48126"/>
                </a:cubicBezTo>
                <a:cubicBezTo>
                  <a:pt x="214705" y="66842"/>
                  <a:pt x="244115" y="93578"/>
                  <a:pt x="244115" y="112294"/>
                </a:cubicBezTo>
                <a:cubicBezTo>
                  <a:pt x="244115" y="131010"/>
                  <a:pt x="214705" y="147053"/>
                  <a:pt x="195989" y="160421"/>
                </a:cubicBezTo>
                <a:cubicBezTo>
                  <a:pt x="177273" y="173789"/>
                  <a:pt x="147862" y="181810"/>
                  <a:pt x="131820" y="192505"/>
                </a:cubicBezTo>
                <a:cubicBezTo>
                  <a:pt x="115778" y="203200"/>
                  <a:pt x="99736" y="224589"/>
                  <a:pt x="99736" y="224589"/>
                </a:cubicBezTo>
                <a:cubicBezTo>
                  <a:pt x="89041" y="235284"/>
                  <a:pt x="83694" y="248652"/>
                  <a:pt x="67652" y="256673"/>
                </a:cubicBezTo>
                <a:cubicBezTo>
                  <a:pt x="51610" y="264694"/>
                  <a:pt x="11504" y="278062"/>
                  <a:pt x="3483" y="272715"/>
                </a:cubicBezTo>
                <a:cubicBezTo>
                  <a:pt x="-4538" y="267368"/>
                  <a:pt x="19526" y="248652"/>
                  <a:pt x="19526" y="224589"/>
                </a:cubicBezTo>
                <a:cubicBezTo>
                  <a:pt x="19526" y="200526"/>
                  <a:pt x="-9885" y="157746"/>
                  <a:pt x="3483" y="128336"/>
                </a:cubicBezTo>
                <a:cubicBezTo>
                  <a:pt x="16851" y="98926"/>
                  <a:pt x="72999" y="66842"/>
                  <a:pt x="99736" y="48126"/>
                </a:cubicBezTo>
                <a:cubicBezTo>
                  <a:pt x="126473" y="29410"/>
                  <a:pt x="115778" y="0"/>
                  <a:pt x="131820" y="0"/>
                </a:cubicBezTo>
                <a:close/>
              </a:path>
            </a:pathLst>
          </a:cu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61685" y="3417507"/>
            <a:ext cx="2406315" cy="40011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a:latin typeface="Times New Roman" pitchFamily="18" charset="0"/>
                <a:cs typeface="Times New Roman" pitchFamily="18" charset="0"/>
              </a:rPr>
              <a:t>ĐB </a:t>
            </a:r>
            <a:r>
              <a:rPr lang="en-US" sz="2000" b="1" dirty="0" err="1">
                <a:latin typeface="Times New Roman" pitchFamily="18" charset="0"/>
                <a:cs typeface="Times New Roman" pitchFamily="18" charset="0"/>
              </a:rPr>
              <a:t>sông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Cửu</a:t>
            </a:r>
            <a:r>
              <a:rPr lang="en-US" sz="2000" b="1" dirty="0">
                <a:latin typeface="Times New Roman" pitchFamily="18" charset="0"/>
                <a:cs typeface="Times New Roman" pitchFamily="18" charset="0"/>
              </a:rPr>
              <a:t> Long</a:t>
            </a:r>
          </a:p>
        </p:txBody>
      </p:sp>
      <p:cxnSp>
        <p:nvCxnSpPr>
          <p:cNvPr id="32" name="Straight Arrow Connector 31"/>
          <p:cNvCxnSpPr>
            <a:stCxn id="26" idx="2"/>
          </p:cNvCxnSpPr>
          <p:nvPr/>
        </p:nvCxnSpPr>
        <p:spPr>
          <a:xfrm flipH="1">
            <a:off x="8239300" y="3817618"/>
            <a:ext cx="1225542" cy="2997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4153442" y="254041"/>
            <a:ext cx="3726085" cy="492443"/>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600" b="1" dirty="0" err="1">
                <a:latin typeface="Times New Roman" pitchFamily="18" charset="0"/>
                <a:cs typeface="Times New Roman" pitchFamily="18" charset="0"/>
              </a:rPr>
              <a:t>Bản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đồ</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nhiên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Thế</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giới</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4774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3" grpId="0" animBg="1"/>
      <p:bldP spid="23" grpId="0" animBg="1"/>
      <p:bldP spid="12" grpId="0" animBg="1"/>
      <p:bldP spid="26"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300340"/>
              </p:ext>
            </p:extLst>
          </p:nvPr>
        </p:nvGraphicFramePr>
        <p:xfrm>
          <a:off x="639933" y="3095864"/>
          <a:ext cx="10850525" cy="3071473"/>
        </p:xfrm>
        <a:graphic>
          <a:graphicData uri="http://schemas.openxmlformats.org/drawingml/2006/table">
            <a:tbl>
              <a:tblPr firstRow="1" bandRow="1">
                <a:tableStyleId>{5C22544A-7EE6-4342-B048-85BDC9FD1C3A}</a:tableStyleId>
              </a:tblPr>
              <a:tblGrid>
                <a:gridCol w="2364240">
                  <a:extLst>
                    <a:ext uri="{9D8B030D-6E8A-4147-A177-3AD203B41FA5}">
                      <a16:colId xmlns:a16="http://schemas.microsoft.com/office/drawing/2014/main" val="20000"/>
                    </a:ext>
                  </a:extLst>
                </a:gridCol>
                <a:gridCol w="8486285">
                  <a:extLst>
                    <a:ext uri="{9D8B030D-6E8A-4147-A177-3AD203B41FA5}">
                      <a16:colId xmlns:a16="http://schemas.microsoft.com/office/drawing/2014/main" val="20001"/>
                    </a:ext>
                  </a:extLst>
                </a:gridCol>
              </a:tblGrid>
              <a:tr h="5761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11918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1"/>
                  </a:ext>
                </a:extLst>
              </a:tr>
              <a:tr h="1303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5" name="Picture 4"/>
          <p:cNvPicPr/>
          <p:nvPr/>
        </p:nvPicPr>
        <p:blipFill>
          <a:blip r:embed="rId2"/>
          <a:stretch>
            <a:fillRect/>
          </a:stretch>
        </p:blipFill>
        <p:spPr>
          <a:xfrm>
            <a:off x="1517515" y="0"/>
            <a:ext cx="9095362" cy="2850204"/>
          </a:xfrm>
          <a:prstGeom prst="rect">
            <a:avLst/>
          </a:prstGeom>
        </p:spPr>
      </p:pic>
      <p:sp>
        <p:nvSpPr>
          <p:cNvPr id="6" name="Rectangle 5"/>
          <p:cNvSpPr/>
          <p:nvPr/>
        </p:nvSpPr>
        <p:spPr>
          <a:xfrm>
            <a:off x="3123291" y="3779356"/>
            <a:ext cx="7703594" cy="523220"/>
          </a:xfrm>
          <a:prstGeom prst="rect">
            <a:avLst/>
          </a:prstGeom>
        </p:spPr>
        <p:txBody>
          <a:bodyPr wrap="square">
            <a:spAutoFit/>
          </a:bodyPr>
          <a:lstStyle/>
          <a:p>
            <a:r>
              <a:rPr lang="en-US" sz="2800" b="1" dirty="0" err="1">
                <a:solidFill>
                  <a:srgbClr val="0070C0"/>
                </a:solidFill>
                <a:latin typeface="Times New Roman" panose="02020603050405020304" pitchFamily="18" charset="0"/>
                <a:cs typeface="Times New Roman" panose="02020603050405020304" pitchFamily="18" charset="0"/>
              </a:rPr>
              <a:t>Tính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từ</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đỉnh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núi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chỗ</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thấp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nhất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núi</a:t>
            </a:r>
            <a:r>
              <a:rPr lang="en-US" sz="2800" b="1" dirty="0">
                <a:solidFill>
                  <a:srgbClr val="0070C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123291" y="4952916"/>
            <a:ext cx="7703594" cy="954107"/>
          </a:xfrm>
          <a:prstGeom prst="rect">
            <a:avLst/>
          </a:prstGeom>
        </p:spPr>
        <p:txBody>
          <a:bodyPr wrap="square">
            <a:spAutoFit/>
          </a:bodyPr>
          <a:lstStyle/>
          <a:p>
            <a:pPr>
              <a:defRPr/>
            </a:pPr>
            <a:r>
              <a:rPr lang="en-US" sz="2800" b="1" dirty="0" err="1">
                <a:solidFill>
                  <a:srgbClr val="0070C0"/>
                </a:solidFill>
                <a:latin typeface="Times New Roman" panose="02020603050405020304" pitchFamily="18" charset="0"/>
                <a:cs typeface="Times New Roman" panose="02020603050405020304" pitchFamily="18" charset="0"/>
              </a:rPr>
              <a:t>Tính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từ</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đỉnh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núi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ngang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trung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biển</a:t>
            </a:r>
            <a:r>
              <a:rPr lang="en-US" sz="28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32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6984460" y="180311"/>
            <a:ext cx="5038927" cy="373380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dirty="0" err="1">
                <a:solidFill>
                  <a:srgbClr val="FF0000"/>
                </a:solidFill>
                <a:latin typeface="Times New Roman" panose="02020603050405020304" pitchFamily="18" charset="0"/>
                <a:cs typeface="Times New Roman" panose="02020603050405020304" pitchFamily="18" charset="0"/>
              </a:rPr>
              <a:t>Dựa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SGK,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khoáng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sản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96136" y="1070441"/>
            <a:ext cx="6319736" cy="2062103"/>
          </a:xfrm>
          <a:prstGeom prst="rect">
            <a:avLst/>
          </a:prstGeom>
        </p:spPr>
        <p:txBody>
          <a:bodyPr wrap="square">
            <a:spAutoFit/>
          </a:bodyPr>
          <a:lstStyle/>
          <a:p>
            <a:pPr algn="just">
              <a:spcAft>
                <a:spcPts val="800"/>
              </a:spcAft>
            </a:pPr>
            <a:r>
              <a:rPr lang="vi-VN"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Khoáng sản là những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tụ</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khoáng vật và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 ích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 người khai thác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 dụng trong sản xuất và đời sống.</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396136" y="107570"/>
            <a:ext cx="3233902" cy="738664"/>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3.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Khoáng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sản</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6984459" y="180311"/>
            <a:ext cx="5038927" cy="373380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mấy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khoáng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sản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396135" y="3356751"/>
            <a:ext cx="7512953" cy="2708434"/>
          </a:xfrm>
          <a:prstGeom prst="rect">
            <a:avLst/>
          </a:prstGeom>
        </p:spPr>
        <p:txBody>
          <a:bodyPr wrap="square">
            <a:spAutoFit/>
          </a:bodyPr>
          <a:lstStyle/>
          <a:p>
            <a:pPr algn="just">
              <a:spcAft>
                <a:spcPts val="800"/>
              </a:spcAft>
            </a:pPr>
            <a:r>
              <a:rPr lang="vi-VN" sz="3000" b="1" dirty="0">
                <a:solidFill>
                  <a:srgbClr val="0070C0"/>
                </a:solidFill>
                <a:latin typeface="+mj-lt"/>
                <a:ea typeface="Calibri" panose="020F0502020204030204" pitchFamily="34" charset="0"/>
                <a:cs typeface="Times New Roman" panose="02020603050405020304" pitchFamily="18" charset="0"/>
              </a:rPr>
              <a:t>- Khoáng sản gồ</a:t>
            </a:r>
            <a:r>
              <a:rPr lang="en-US" sz="3000" b="1" dirty="0">
                <a:solidFill>
                  <a:srgbClr val="0070C0"/>
                </a:solidFill>
                <a:latin typeface="+mj-lt"/>
                <a:ea typeface="Calibri" panose="020F0502020204030204" pitchFamily="34" charset="0"/>
                <a:cs typeface="Times New Roman" panose="02020603050405020304" pitchFamily="18" charset="0"/>
              </a:rPr>
              <a:t>m</a:t>
            </a:r>
            <a:r>
              <a:rPr lang="vi-VN" sz="3000" b="1" dirty="0">
                <a:solidFill>
                  <a:srgbClr val="0070C0"/>
                </a:solidFill>
                <a:latin typeface="+mj-lt"/>
                <a:ea typeface="Calibri" panose="020F0502020204030204" pitchFamily="34" charset="0"/>
                <a:cs typeface="Times New Roman" panose="02020603050405020304" pitchFamily="18" charset="0"/>
              </a:rPr>
              <a:t> 3 loại: </a:t>
            </a:r>
            <a:endParaRPr lang="en-US" sz="3000" b="1" dirty="0">
              <a:solidFill>
                <a:srgbClr val="0070C0"/>
              </a:solidFill>
              <a:latin typeface="+mj-lt"/>
              <a:ea typeface="Calibri" panose="020F0502020204030204" pitchFamily="34" charset="0"/>
              <a:cs typeface="Times New Roman" panose="02020603050405020304" pitchFamily="18" charset="0"/>
            </a:endParaRPr>
          </a:p>
          <a:p>
            <a:pPr algn="just">
              <a:spcAft>
                <a:spcPts val="800"/>
              </a:spcAft>
            </a:pPr>
            <a:r>
              <a:rPr lang="en-US" sz="3000" b="1" dirty="0">
                <a:solidFill>
                  <a:srgbClr val="0070C0"/>
                </a:solidFill>
                <a:latin typeface="+mj-lt"/>
                <a:ea typeface="Calibri" panose="020F0502020204030204" pitchFamily="34" charset="0"/>
                <a:cs typeface="Times New Roman" panose="02020603050405020304" pitchFamily="18" charset="0"/>
              </a:rPr>
              <a:t>+ </a:t>
            </a:r>
            <a:r>
              <a:rPr lang="vi-VN" sz="3000" b="1" dirty="0">
                <a:solidFill>
                  <a:srgbClr val="0070C0"/>
                </a:solidFill>
                <a:latin typeface="+mj-lt"/>
                <a:ea typeface="Calibri" panose="020F0502020204030204" pitchFamily="34" charset="0"/>
                <a:cs typeface="Times New Roman" panose="02020603050405020304" pitchFamily="18" charset="0"/>
              </a:rPr>
              <a:t>Năng lượng</a:t>
            </a:r>
            <a:r>
              <a:rPr lang="en-US" sz="3000" b="1" dirty="0">
                <a:solidFill>
                  <a:srgbClr val="0070C0"/>
                </a:solidFill>
                <a:latin typeface="+mj-lt"/>
                <a:ea typeface="Calibri" panose="020F0502020204030204" pitchFamily="34" charset="0"/>
                <a:cs typeface="Times New Roman" panose="02020603050405020304" pitchFamily="18" charset="0"/>
              </a:rPr>
              <a:t>: </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than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đá</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dầu</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mỏ</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than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bùn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im loại</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Vàng</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sắt</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Mangan</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 kim</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Đá</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vôi</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thạch</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anh</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kim</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5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p:bldP spid="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42192" y="181825"/>
            <a:ext cx="6332706" cy="4429085"/>
          </a:xfrm>
          <a:prstGeom prst="rect">
            <a:avLst/>
          </a:prstGeom>
        </p:spPr>
      </p:pic>
      <p:sp>
        <p:nvSpPr>
          <p:cNvPr id="6" name="Rectangle 5"/>
          <p:cNvSpPr/>
          <p:nvPr/>
        </p:nvSpPr>
        <p:spPr>
          <a:xfrm>
            <a:off x="6714866" y="267671"/>
            <a:ext cx="5240429" cy="954107"/>
          </a:xfrm>
          <a:prstGeom prst="rect">
            <a:avLst/>
          </a:prstGeom>
          <a:solidFill>
            <a:schemeClr val="accent5">
              <a:lumMod val="20000"/>
              <a:lumOff val="80000"/>
            </a:schemeClr>
          </a:solidFill>
        </p:spPr>
        <p:txBody>
          <a:bodyPr wrap="square">
            <a:spAutoFit/>
          </a:bodyPr>
          <a:lstStyle/>
          <a:p>
            <a:r>
              <a:rPr lang="nl-NL" sz="2800" b="1" dirty="0">
                <a:solidFill>
                  <a:srgbClr val="FF0000"/>
                </a:solidFill>
                <a:latin typeface="Times New Roman" panose="02020603050405020304" pitchFamily="18" charset="0"/>
                <a:ea typeface="Calibri" panose="020F0502020204030204" pitchFamily="34" charset="0"/>
              </a:rPr>
              <a:t>Em hãy cho biết các hình a, b, c, d là khoáng sản nào?</a:t>
            </a:r>
            <a:endParaRPr lang="en-US" sz="2800" dirty="0">
              <a:solidFill>
                <a:srgbClr val="FF0000"/>
              </a:solidFill>
            </a:endParaRPr>
          </a:p>
        </p:txBody>
      </p:sp>
      <p:sp>
        <p:nvSpPr>
          <p:cNvPr id="7" name="Rectangle 6"/>
          <p:cNvSpPr/>
          <p:nvPr/>
        </p:nvSpPr>
        <p:spPr>
          <a:xfrm>
            <a:off x="6714866" y="3412958"/>
            <a:ext cx="5240428" cy="954107"/>
          </a:xfrm>
          <a:prstGeom prst="rect">
            <a:avLst/>
          </a:prstGeom>
          <a:solidFill>
            <a:schemeClr val="accent5">
              <a:lumMod val="20000"/>
              <a:lumOff val="80000"/>
            </a:schemeClr>
          </a:solidFill>
        </p:spPr>
        <p:txBody>
          <a:bodyPr wrap="square">
            <a:spAutoFit/>
          </a:bodyPr>
          <a:lstStyle/>
          <a:p>
            <a:r>
              <a:rPr lang="nl-NL" sz="2800" b="1" dirty="0">
                <a:solidFill>
                  <a:srgbClr val="FF0000"/>
                </a:solidFill>
                <a:latin typeface="Times New Roman" panose="02020603050405020304" pitchFamily="18" charset="0"/>
                <a:ea typeface="Calibri" panose="020F0502020204030204" pitchFamily="34" charset="0"/>
              </a:rPr>
              <a:t>Những khoáng sản này có công dụng gì?</a:t>
            </a:r>
            <a:endParaRPr lang="en-US" sz="2800" dirty="0">
              <a:solidFill>
                <a:srgbClr val="FF0000"/>
              </a:solidFill>
            </a:endParaRPr>
          </a:p>
        </p:txBody>
      </p:sp>
      <p:sp>
        <p:nvSpPr>
          <p:cNvPr id="8" name="Rectangle 7"/>
          <p:cNvSpPr/>
          <p:nvPr/>
        </p:nvSpPr>
        <p:spPr>
          <a:xfrm>
            <a:off x="389998" y="4863032"/>
            <a:ext cx="5389622" cy="954107"/>
          </a:xfrm>
          <a:prstGeom prst="rect">
            <a:avLst/>
          </a:prstGeom>
          <a:solidFill>
            <a:schemeClr val="accent5">
              <a:lumMod val="20000"/>
              <a:lumOff val="80000"/>
            </a:schemeClr>
          </a:solidFill>
        </p:spPr>
        <p:txBody>
          <a:bodyPr wrap="square">
            <a:spAutoFit/>
          </a:bodyPr>
          <a:lstStyle/>
          <a:p>
            <a:pPr algn="just">
              <a:spcAft>
                <a:spcPts val="800"/>
              </a:spcAft>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 kể tên một vài khoáng sản khác mà em biết.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714866" y="1409427"/>
            <a:ext cx="5240428" cy="1815882"/>
          </a:xfrm>
          <a:prstGeom prst="rect">
            <a:avLst/>
          </a:prstGeom>
          <a:solidFill>
            <a:schemeClr val="accent4">
              <a:lumMod val="20000"/>
              <a:lumOff val="80000"/>
            </a:schemeClr>
          </a:solidFill>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Hình a: Đá vôi</a:t>
            </a:r>
          </a:p>
          <a:p>
            <a:r>
              <a:rPr lang="en-US"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Hình b: than</a:t>
            </a:r>
          </a:p>
          <a:p>
            <a:r>
              <a:rPr lang="en-US"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Hình c: vàng</a:t>
            </a:r>
          </a:p>
          <a:p>
            <a:r>
              <a:rPr lang="en-US"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Hình d: kim cương</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6598596" y="4554714"/>
            <a:ext cx="5356698" cy="1384995"/>
          </a:xfrm>
          <a:prstGeom prst="rect">
            <a:avLst/>
          </a:prstGeom>
          <a:solidFill>
            <a:schemeClr val="accent4">
              <a:lumMod val="20000"/>
              <a:lumOff val="80000"/>
            </a:schemeClr>
          </a:solidFill>
        </p:spPr>
        <p:txBody>
          <a:bodyPr wrap="square">
            <a:spAutoFit/>
          </a:bodyPr>
          <a:lstStyle/>
          <a:p>
            <a:pPr algn="just"/>
            <a:r>
              <a:rPr lang="vi-VN" sz="2800" b="1" dirty="0">
                <a:solidFill>
                  <a:srgbClr val="000000"/>
                </a:solidFill>
                <a:latin typeface="Times New Roman" panose="02020603050405020304" pitchFamily="18" charset="0"/>
                <a:cs typeface="Times New Roman" panose="02020603050405020304" pitchFamily="18" charset="0"/>
              </a:rPr>
              <a:t>Công dụng: có ích được con người, khai thác sử dụng sản xuất và đời sống</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2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998087" y="6329185"/>
            <a:ext cx="2154677" cy="523220"/>
          </a:xfrm>
          <a:prstGeom prst="rect">
            <a:avLst/>
          </a:prstGeom>
          <a:solidFill>
            <a:schemeClr val="accent4">
              <a:lumMod val="40000"/>
              <a:lumOff val="60000"/>
            </a:schemeClr>
          </a:solidFill>
          <a:ln w="9525">
            <a:noFill/>
            <a:miter lim="800000"/>
            <a:headEnd/>
            <a:tailEnd/>
          </a:ln>
          <a:effectLst/>
        </p:spPr>
        <p:txBody>
          <a:bodyPr wrap="square">
            <a:spAutoFit/>
          </a:bodyPr>
          <a:lstStyle/>
          <a:p>
            <a:pPr>
              <a:spcBef>
                <a:spcPct val="50000"/>
              </a:spcBef>
              <a:defRPr/>
            </a:pPr>
            <a:r>
              <a:rPr lang="en-US" sz="28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Kim </a:t>
            </a:r>
            <a:r>
              <a:rPr lang="en-US" sz="28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Cương</a:t>
            </a:r>
            <a:r>
              <a:rPr lang="en-US" sz="28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662482" cy="632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81" y="17462"/>
            <a:ext cx="3865124"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Text Box 5"/>
          <p:cNvSpPr txBox="1">
            <a:spLocks noChangeArrowheads="1"/>
          </p:cNvSpPr>
          <p:nvPr/>
        </p:nvSpPr>
        <p:spPr bwMode="auto">
          <a:xfrm>
            <a:off x="6026786" y="2412208"/>
            <a:ext cx="1136515" cy="584775"/>
          </a:xfrm>
          <a:prstGeom prst="rect">
            <a:avLst/>
          </a:prstGeom>
          <a:solidFill>
            <a:schemeClr val="accent4">
              <a:lumMod val="40000"/>
              <a:lumOff val="60000"/>
            </a:schemeClr>
          </a:solidFill>
          <a:ln w="9525">
            <a:noFill/>
            <a:miter lim="800000"/>
            <a:headEnd/>
            <a:tailEnd/>
          </a:ln>
          <a:effectLst/>
        </p:spPr>
        <p:txBody>
          <a:bodyPr wrap="square">
            <a:spAutoFit/>
          </a:bodyPr>
          <a:lstStyle/>
          <a:p>
            <a:pPr>
              <a:spcBef>
                <a:spcPct val="50000"/>
              </a:spcBef>
              <a:defRPr/>
            </a:pPr>
            <a:r>
              <a:rPr lang="en-US" sz="32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Vàng</a:t>
            </a:r>
            <a:endParaRPr lang="en-US" sz="32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1" y="2996983"/>
            <a:ext cx="3865124" cy="33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5039797" y="6362195"/>
            <a:ext cx="2954467" cy="457200"/>
          </a:xfrm>
          <a:prstGeom prst="rect">
            <a:avLst/>
          </a:prstGeom>
          <a:solidFill>
            <a:schemeClr val="accent4">
              <a:lumMod val="40000"/>
              <a:lumOff val="60000"/>
            </a:schemeClr>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dirty="0" err="1">
                <a:latin typeface="Times New Roman" panose="02020603050405020304" pitchFamily="18" charset="0"/>
                <a:cs typeface="Times New Roman" panose="02020603050405020304" pitchFamily="18" charset="0"/>
              </a:rPr>
              <a:t>Hồng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ngọc</a:t>
            </a:r>
            <a:r>
              <a:rPr lang="en-US" altLang="en-US" sz="2800" b="1" dirty="0">
                <a:latin typeface="Times New Roman" panose="02020603050405020304" pitchFamily="18" charset="0"/>
                <a:cs typeface="Times New Roman" panose="02020603050405020304" pitchFamily="18" charset="0"/>
              </a:rPr>
              <a:t> (Ruby)</a:t>
            </a:r>
          </a:p>
        </p:txBody>
      </p:sp>
      <p:pic>
        <p:nvPicPr>
          <p:cNvPr id="8" name="Picture 13" descr="tải xuống (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7605" y="0"/>
            <a:ext cx="3664394" cy="632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9961123" y="6362195"/>
            <a:ext cx="1736388" cy="523220"/>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2800" b="1" dirty="0" err="1">
                <a:latin typeface="Times New Roman" panose="02020603050405020304" pitchFamily="18" charset="0"/>
                <a:cs typeface="Times New Roman" panose="02020603050405020304" pitchFamily="18" charset="0"/>
              </a:rPr>
              <a:t>Muối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mỏ</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1643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randombar(horizontal)">
                                      <p:cBhvr>
                                        <p:cTn id="7" dur="500"/>
                                        <p:tgtEl>
                                          <p:spTgt spid="199682"/>
                                        </p:tgtEl>
                                      </p:cBhvr>
                                    </p:animEffect>
                                  </p:childTnLst>
                                </p:cTn>
                              </p:par>
                              <p:par>
                                <p:cTn id="8" presetID="14" presetClass="entr" presetSubtype="10"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randombar(horizontal)">
                                      <p:cBhvr>
                                        <p:cTn id="10" dur="500"/>
                                        <p:tgtEl>
                                          <p:spTgt spid="23555"/>
                                        </p:tgtEl>
                                      </p:cBhvr>
                                    </p:animEffect>
                                  </p:childTnLst>
                                </p:cTn>
                              </p:par>
                              <p:par>
                                <p:cTn id="11" presetID="14" presetClass="entr" presetSubtype="1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randombar(horizontal)">
                                      <p:cBhvr>
                                        <p:cTn id="13" dur="500"/>
                                        <p:tgtEl>
                                          <p:spTgt spid="2355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9685"/>
                                        </p:tgtEl>
                                        <p:attrNameLst>
                                          <p:attrName>style.visibility</p:attrName>
                                        </p:attrNameLst>
                                      </p:cBhvr>
                                      <p:to>
                                        <p:strVal val="visible"/>
                                      </p:to>
                                    </p:set>
                                    <p:animEffect transition="in" filter="randombar(horizontal)">
                                      <p:cBhvr>
                                        <p:cTn id="16" dur="500"/>
                                        <p:tgtEl>
                                          <p:spTgt spid="199685"/>
                                        </p:tgtEl>
                                      </p:cBhvr>
                                    </p:animEffect>
                                  </p:childTnLst>
                                </p:cTn>
                              </p:par>
                              <p:par>
                                <p:cTn id="17" presetID="14" presetClass="entr" presetSubtype="10" fill="hold" nodeType="with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randombar(horizontal)">
                                      <p:cBhvr>
                                        <p:cTn id="19" dur="500"/>
                                        <p:tgtEl>
                                          <p:spTgt spid="2355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3559"/>
                                        </p:tgtEl>
                                        <p:attrNameLst>
                                          <p:attrName>style.visibility</p:attrName>
                                        </p:attrNameLst>
                                      </p:cBhvr>
                                      <p:to>
                                        <p:strVal val="visible"/>
                                      </p:to>
                                    </p:set>
                                    <p:animEffect transition="in" filter="randombar(horizontal)">
                                      <p:cBhvr>
                                        <p:cTn id="22" dur="500"/>
                                        <p:tgtEl>
                                          <p:spTgt spid="23559"/>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nimBg="1"/>
      <p:bldP spid="199685" grpId="0" animBg="1"/>
      <p:bldP spid="23559"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741268" y="219222"/>
            <a:ext cx="4941651" cy="284499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 em mỏ khoáng sản là gì?</a:t>
            </a:r>
            <a:endParaRPr lang="en-US" sz="3200" dirty="0">
              <a:solidFill>
                <a:srgbClr val="FF0000"/>
              </a:solidFill>
              <a:latin typeface="Times New Roman" panose="02020603050405020304" pitchFamily="18" charset="0"/>
              <a:cs typeface="Times New Roman" panose="02020603050405020304" pitchFamily="18" charset="0"/>
            </a:endParaRPr>
          </a:p>
          <a:p>
            <a:pPr algn="just">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6741267" y="219222"/>
            <a:ext cx="4941651" cy="284499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800"/>
              </a:spcAft>
              <a:tabLst>
                <a:tab pos="457200" algn="l"/>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hoáng sản có vô tận không?</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49676" y="780925"/>
            <a:ext cx="6096000" cy="1569660"/>
          </a:xfrm>
          <a:prstGeom prst="rect">
            <a:avLst/>
          </a:prstGeom>
        </p:spPr>
        <p:txBody>
          <a:bodyPr>
            <a:spAutoFit/>
          </a:bodyPr>
          <a:lstStyle/>
          <a:p>
            <a:pPr algn="just">
              <a:spcAft>
                <a:spcPts val="800"/>
              </a:spcAft>
            </a:pP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ơi tập trung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lớn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khoáng sản có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khả</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thác</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m</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ỏ khoáng sản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49676" y="2714416"/>
            <a:ext cx="6096000" cy="2554545"/>
          </a:xfrm>
          <a:prstGeom prst="rect">
            <a:avLst/>
          </a:prstGeom>
        </p:spPr>
        <p:txBody>
          <a:bodyPr>
            <a:spAutoFit/>
          </a:bodyPr>
          <a:lstStyle/>
          <a:p>
            <a:pPr marL="30480" marR="30480" algn="just">
              <a:spcAft>
                <a:spcPts val="800"/>
              </a:spcAft>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Do hình thành trong một thời gian dài (hàng vạn, hàng triệu năm) nên cần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khai thác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 dụng một cách hợp l</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và tiết kiệm.</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0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5626880" y="-277096"/>
            <a:ext cx="1291983" cy="8635378"/>
          </a:xfrm>
          <a:prstGeom prst="rect">
            <a:avLst/>
          </a:prstGeom>
          <a:noFill/>
          <a:ln>
            <a:noFill/>
          </a:ln>
        </p:spPr>
      </p:pic>
      <p:sp>
        <p:nvSpPr>
          <p:cNvPr id="2" name="Rounded Rectangle 1"/>
          <p:cNvSpPr/>
          <p:nvPr/>
        </p:nvSpPr>
        <p:spPr>
          <a:xfrm>
            <a:off x="2206599" y="142532"/>
            <a:ext cx="7869836" cy="6603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NỘI DUNG BÀI HỌC</a:t>
            </a:r>
            <a:endParaRPr lang="en-GB" sz="4400" b="1" dirty="0">
              <a:solidFill>
                <a:srgbClr val="FF0000"/>
              </a:solidFill>
              <a:latin typeface="+mj-lt"/>
            </a:endParaRPr>
          </a:p>
        </p:txBody>
      </p:sp>
      <p:grpSp>
        <p:nvGrpSpPr>
          <p:cNvPr id="109" name="Google Shape;109;p2"/>
          <p:cNvGrpSpPr/>
          <p:nvPr/>
        </p:nvGrpSpPr>
        <p:grpSpPr>
          <a:xfrm>
            <a:off x="6368735" y="4578539"/>
            <a:ext cx="5131000" cy="1372586"/>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340102" y="4618501"/>
            <a:ext cx="2752661" cy="646331"/>
          </a:xfrm>
          <a:prstGeom prst="rect">
            <a:avLst/>
          </a:prstGeom>
          <a:noFill/>
        </p:spPr>
        <p:txBody>
          <a:bodyPr wrap="square" rtlCol="0">
            <a:spAutoFit/>
          </a:bodyPr>
          <a:lstStyle/>
          <a:p>
            <a:pPr algn="just"/>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Khoáng</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sản</a:t>
            </a:r>
            <a:r>
              <a:rPr lang="en-GB" sz="3600" b="1" dirty="0">
                <a:latin typeface="Times New Roman" panose="02020603050405020304" pitchFamily="18" charset="0"/>
                <a:cs typeface="Times New Roman" panose="02020603050405020304" pitchFamily="18" charset="0"/>
              </a:rPr>
              <a:t> </a:t>
            </a:r>
            <a:endParaRPr lang="en-GB" sz="3400" b="1" dirty="0">
              <a:latin typeface="Times New Roman" panose="02020603050405020304" pitchFamily="18" charset="0"/>
              <a:cs typeface="Times New Roman" panose="02020603050405020304" pitchFamily="18" charset="0"/>
            </a:endParaRPr>
          </a:p>
        </p:txBody>
      </p:sp>
      <p:grpSp>
        <p:nvGrpSpPr>
          <p:cNvPr id="24" name="Google Shape;104;p2"/>
          <p:cNvGrpSpPr/>
          <p:nvPr/>
        </p:nvGrpSpPr>
        <p:grpSpPr>
          <a:xfrm flipH="1">
            <a:off x="-196055" y="2347393"/>
            <a:ext cx="6564790" cy="1839657"/>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55927" y="2598750"/>
            <a:ext cx="5420574" cy="646331"/>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Các</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dạng</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địa</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chính</a:t>
            </a:r>
            <a:endParaRPr lang="en-GB" sz="34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5503103" y="2687113"/>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1</a:t>
            </a:r>
            <a:endParaRPr lang="en-GB" sz="4000" b="1" dirty="0">
              <a:solidFill>
                <a:schemeClr val="bg1">
                  <a:lumMod val="50000"/>
                </a:schemeClr>
              </a:solidFill>
            </a:endParaRPr>
          </a:p>
        </p:txBody>
      </p:sp>
      <p:sp>
        <p:nvSpPr>
          <p:cNvPr id="28" name="Rounded Rectangle 27"/>
          <p:cNvSpPr/>
          <p:nvPr/>
        </p:nvSpPr>
        <p:spPr>
          <a:xfrm>
            <a:off x="6640810" y="469460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a:solidFill>
                  <a:schemeClr val="bg1">
                    <a:lumMod val="50000"/>
                  </a:schemeClr>
                </a:solidFill>
              </a:rPr>
              <a:t>2</a:t>
            </a:r>
            <a:endParaRPr lang="en-GB" sz="4000" b="1" dirty="0">
              <a:solidFill>
                <a:schemeClr val="bg1">
                  <a:lumMod val="50000"/>
                </a:schemeClr>
              </a:solidFill>
            </a:endParaRPr>
          </a:p>
        </p:txBody>
      </p:sp>
      <p:pic>
        <p:nvPicPr>
          <p:cNvPr id="19" name="Picture 18"/>
          <p:cNvPicPr>
            <a:picLocks noChangeAspect="1"/>
          </p:cNvPicPr>
          <p:nvPr/>
        </p:nvPicPr>
        <p:blipFill>
          <a:blip r:embed="rId6"/>
          <a:stretch>
            <a:fillRect/>
          </a:stretch>
        </p:blipFill>
        <p:spPr>
          <a:xfrm>
            <a:off x="6966450" y="1846848"/>
            <a:ext cx="4022679" cy="2561243"/>
          </a:xfrm>
          <a:prstGeom prst="rect">
            <a:avLst/>
          </a:prstGeom>
        </p:spPr>
      </p:pic>
      <p:pic>
        <p:nvPicPr>
          <p:cNvPr id="31" name="Picture 11" descr="DONG B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7075" y="5073209"/>
            <a:ext cx="2379685" cy="130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364" y="5143928"/>
            <a:ext cx="2290521" cy="1234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Picture 8" descr="Núi Evere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4833" y="3531586"/>
            <a:ext cx="2422242" cy="152244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424247" y="3621472"/>
            <a:ext cx="2260569" cy="1432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708226403"/>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par>
                                <p:cTn id="22" presetID="14"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randombar(horizontal)">
                                      <p:cBhvr>
                                        <p:cTn id="24" dur="500"/>
                                        <p:tgtEl>
                                          <p:spTgt spid="42"/>
                                        </p:tgtEl>
                                      </p:cBhvr>
                                    </p:animEffect>
                                  </p:childTnLst>
                                </p:cTn>
                              </p:par>
                              <p:par>
                                <p:cTn id="25" presetID="14" presetClass="entr" presetSubtype="1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par>
                                <p:cTn id="28" presetID="14" presetClass="entr" presetSubtype="1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par>
                                <p:cTn id="31" presetID="14" presetClass="entr" presetSubtype="1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randombar(horizontal)">
                                      <p:cBhvr>
                                        <p:cTn id="41" dur="500"/>
                                        <p:tgtEl>
                                          <p:spTgt spid="10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par>
                                <p:cTn id="45" presetID="14" presetClass="entr" presetSubtype="1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Địa chất - a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342433" cy="33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6" descr="dat_hiem.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317132"/>
            <a:ext cx="6342432" cy="354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descr="Quang s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2431" y="3247416"/>
            <a:ext cx="5849566" cy="361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15"/>
          <p:cNvSpPr txBox="1">
            <a:spLocks noChangeArrowheads="1"/>
          </p:cNvSpPr>
          <p:nvPr/>
        </p:nvSpPr>
        <p:spPr bwMode="auto">
          <a:xfrm>
            <a:off x="4221803" y="2743200"/>
            <a:ext cx="2120629" cy="519112"/>
          </a:xfrm>
          <a:prstGeom prst="rect">
            <a:avLst/>
          </a:prstGeom>
          <a:solidFill>
            <a:schemeClr val="accent4">
              <a:lumMod val="40000"/>
              <a:lumOff val="60000"/>
            </a:schemeClr>
          </a:solidFill>
          <a:ln>
            <a:noFill/>
          </a:ln>
          <a:effectLst/>
        </p:spPr>
        <p:txBody>
          <a:bodyPr wrap="square">
            <a:spAutoFit/>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a:spcBef>
                <a:spcPct val="50000"/>
              </a:spcBef>
            </a:pPr>
            <a:r>
              <a:rPr lang="en-US" altLang="vi-VN" sz="2800" b="1" dirty="0" err="1">
                <a:solidFill>
                  <a:srgbClr val="000000"/>
                </a:solidFill>
                <a:latin typeface="Times New Roman" panose="02020603050405020304" pitchFamily="18" charset="0"/>
                <a:cs typeface="Times New Roman" panose="02020603050405020304" pitchFamily="18" charset="0"/>
              </a:rPr>
              <a:t>Quặng</a:t>
            </a:r>
            <a:r>
              <a:rPr lang="en-US" altLang="vi-VN" sz="2800" b="1" dirty="0">
                <a:solidFill>
                  <a:srgbClr val="000000"/>
                </a:solidFill>
                <a:latin typeface="Times New Roman" panose="02020603050405020304" pitchFamily="18" charset="0"/>
                <a:cs typeface="Times New Roman" panose="02020603050405020304" pitchFamily="18" charset="0"/>
              </a:rPr>
              <a:t> Than</a:t>
            </a:r>
          </a:p>
        </p:txBody>
      </p:sp>
      <p:sp>
        <p:nvSpPr>
          <p:cNvPr id="34824" name="Text Box 17"/>
          <p:cNvSpPr txBox="1">
            <a:spLocks noChangeArrowheads="1"/>
          </p:cNvSpPr>
          <p:nvPr/>
        </p:nvSpPr>
        <p:spPr bwMode="auto">
          <a:xfrm>
            <a:off x="4221802" y="6338888"/>
            <a:ext cx="2120629" cy="519112"/>
          </a:xfrm>
          <a:prstGeom prst="rect">
            <a:avLst/>
          </a:prstGeom>
          <a:solidFill>
            <a:schemeClr val="accent4">
              <a:lumMod val="40000"/>
              <a:lumOff val="60000"/>
            </a:schemeClr>
          </a:solidFill>
          <a:ln>
            <a:noFill/>
          </a:ln>
          <a:effectLst/>
        </p:spPr>
        <p:txBody>
          <a:bodyPr wrap="square">
            <a:spAutoFit/>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a:spcBef>
                <a:spcPct val="50000"/>
              </a:spcBef>
            </a:pPr>
            <a:r>
              <a:rPr lang="en-US" altLang="vi-VN" sz="2800" b="1" dirty="0" err="1">
                <a:solidFill>
                  <a:srgbClr val="000000"/>
                </a:solidFill>
                <a:latin typeface="Times New Roman" panose="02020603050405020304" pitchFamily="18" charset="0"/>
                <a:cs typeface="Times New Roman" panose="02020603050405020304" pitchFamily="18" charset="0"/>
              </a:rPr>
              <a:t>Quặng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Vàng</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pic>
        <p:nvPicPr>
          <p:cNvPr id="34825" name="Picture 2" descr="Kết quả hình ảnh cho hình ảnh các khoáng sả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2432" y="0"/>
            <a:ext cx="584956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10418323" y="2728303"/>
            <a:ext cx="1773677" cy="519112"/>
          </a:xfrm>
          <a:prstGeom prst="rect">
            <a:avLst/>
          </a:prstGeom>
          <a:solidFill>
            <a:schemeClr val="accent4">
              <a:lumMod val="40000"/>
              <a:lumOff val="60000"/>
            </a:schemeClr>
          </a:solidFill>
          <a:ln>
            <a:noFill/>
          </a:ln>
          <a:effectLst/>
        </p:spPr>
        <p:txBody>
          <a:bodyPr wrap="square">
            <a:spAutoFit/>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algn="ctr">
              <a:spcBef>
                <a:spcPct val="50000"/>
              </a:spcBef>
            </a:pPr>
            <a:r>
              <a:rPr lang="en-US" altLang="vi-VN" sz="2800" b="1" dirty="0" err="1">
                <a:solidFill>
                  <a:srgbClr val="000000"/>
                </a:solidFill>
                <a:latin typeface="Times New Roman" panose="02020603050405020304" pitchFamily="18" charset="0"/>
                <a:cs typeface="Times New Roman" panose="02020603050405020304" pitchFamily="18" charset="0"/>
              </a:rPr>
              <a:t>Đá</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granit</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11" name="Text Box 16"/>
          <p:cNvSpPr txBox="1">
            <a:spLocks noChangeArrowheads="1"/>
          </p:cNvSpPr>
          <p:nvPr/>
        </p:nvSpPr>
        <p:spPr bwMode="auto">
          <a:xfrm>
            <a:off x="10243226" y="6338888"/>
            <a:ext cx="1948771" cy="519112"/>
          </a:xfrm>
          <a:prstGeom prst="rect">
            <a:avLst/>
          </a:prstGeom>
          <a:solidFill>
            <a:schemeClr val="accent4">
              <a:lumMod val="40000"/>
              <a:lumOff val="60000"/>
            </a:schemeClr>
          </a:solidFill>
          <a:ln>
            <a:noFill/>
          </a:ln>
          <a:effectLst/>
        </p:spPr>
        <p:txBody>
          <a:bodyPr wrap="square">
            <a:spAutoFit/>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a:spcBef>
                <a:spcPct val="50000"/>
              </a:spcBef>
            </a:pPr>
            <a:r>
              <a:rPr lang="en-US" altLang="vi-VN" sz="2800" b="1">
                <a:solidFill>
                  <a:srgbClr val="000000"/>
                </a:solidFill>
                <a:latin typeface="Times New Roman" panose="02020603050405020304" pitchFamily="18" charset="0"/>
                <a:cs typeface="Times New Roman" panose="02020603050405020304" pitchFamily="18" charset="0"/>
              </a:rPr>
              <a:t>Quặng Sắt</a:t>
            </a:r>
          </a:p>
        </p:txBody>
      </p:sp>
    </p:spTree>
    <p:extLst>
      <p:ext uri="{BB962C8B-B14F-4D97-AF65-F5344CB8AC3E}">
        <p14:creationId xmlns:p14="http://schemas.microsoft.com/office/powerpoint/2010/main" val="26774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randombar(horizontal)">
                                      <p:cBhvr>
                                        <p:cTn id="7" dur="500"/>
                                        <p:tgtEl>
                                          <p:spTgt spid="34818"/>
                                        </p:tgtEl>
                                      </p:cBhvr>
                                    </p:animEffect>
                                  </p:childTnLst>
                                </p:cTn>
                              </p:par>
                              <p:par>
                                <p:cTn id="8" presetID="14" presetClass="entr" presetSubtype="10" fill="hold"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randombar(horizontal)">
                                      <p:cBhvr>
                                        <p:cTn id="10" dur="500"/>
                                        <p:tgtEl>
                                          <p:spTgt spid="34819"/>
                                        </p:tgtEl>
                                      </p:cBhvr>
                                    </p:animEffect>
                                  </p:childTnLst>
                                </p:cTn>
                              </p:par>
                              <p:par>
                                <p:cTn id="11" presetID="14" presetClass="entr" presetSubtype="10" fill="hold" nodeType="withEffect">
                                  <p:stCondLst>
                                    <p:cond delay="0"/>
                                  </p:stCondLst>
                                  <p:childTnLst>
                                    <p:set>
                                      <p:cBhvr>
                                        <p:cTn id="12" dur="1" fill="hold">
                                          <p:stCondLst>
                                            <p:cond delay="0"/>
                                          </p:stCondLst>
                                        </p:cTn>
                                        <p:tgtEl>
                                          <p:spTgt spid="34821"/>
                                        </p:tgtEl>
                                        <p:attrNameLst>
                                          <p:attrName>style.visibility</p:attrName>
                                        </p:attrNameLst>
                                      </p:cBhvr>
                                      <p:to>
                                        <p:strVal val="visible"/>
                                      </p:to>
                                    </p:set>
                                    <p:animEffect transition="in" filter="randombar(horizontal)">
                                      <p:cBhvr>
                                        <p:cTn id="13" dur="500"/>
                                        <p:tgtEl>
                                          <p:spTgt spid="348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4822"/>
                                        </p:tgtEl>
                                        <p:attrNameLst>
                                          <p:attrName>style.visibility</p:attrName>
                                        </p:attrNameLst>
                                      </p:cBhvr>
                                      <p:to>
                                        <p:strVal val="visible"/>
                                      </p:to>
                                    </p:set>
                                    <p:animEffect transition="in" filter="randombar(horizontal)">
                                      <p:cBhvr>
                                        <p:cTn id="16" dur="500"/>
                                        <p:tgtEl>
                                          <p:spTgt spid="348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animEffect transition="in" filter="randombar(horizontal)">
                                      <p:cBhvr>
                                        <p:cTn id="19" dur="500"/>
                                        <p:tgtEl>
                                          <p:spTgt spid="34824"/>
                                        </p:tgtEl>
                                      </p:cBhvr>
                                    </p:animEffect>
                                  </p:childTnLst>
                                </p:cTn>
                              </p:par>
                              <p:par>
                                <p:cTn id="20" presetID="14" presetClass="entr" presetSubtype="10" fill="hold" nodeType="withEffect">
                                  <p:stCondLst>
                                    <p:cond delay="0"/>
                                  </p:stCondLst>
                                  <p:childTnLst>
                                    <p:set>
                                      <p:cBhvr>
                                        <p:cTn id="21" dur="1" fill="hold">
                                          <p:stCondLst>
                                            <p:cond delay="0"/>
                                          </p:stCondLst>
                                        </p:cTn>
                                        <p:tgtEl>
                                          <p:spTgt spid="34825"/>
                                        </p:tgtEl>
                                        <p:attrNameLst>
                                          <p:attrName>style.visibility</p:attrName>
                                        </p:attrNameLst>
                                      </p:cBhvr>
                                      <p:to>
                                        <p:strVal val="visible"/>
                                      </p:to>
                                    </p:set>
                                    <p:animEffect transition="in" filter="randombar(horizontal)">
                                      <p:cBhvr>
                                        <p:cTn id="22" dur="500"/>
                                        <p:tgtEl>
                                          <p:spTgt spid="3482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4"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20" name="Picture 16" descr="ANd9GcTSsunWGDHrd7PRKiv5CfKZW8OAOpZUvJKHscCG2GcIgqOE5M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76200"/>
            <a:ext cx="393342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17" descr="ANd9GcQHNnXA-nYl_nCew2yRXK-Sx-Fv3xRve13YSP54cl9heTnzJAl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
            <a:ext cx="424126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18" descr="ANd9GcRhTxqJPcDGwzyNkKwlBr3kOtko8AYPr716sL1CntiHWylbNH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5610" y="0"/>
            <a:ext cx="3866137" cy="335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AutoShape 19" descr="9k="/>
          <p:cNvSpPr>
            <a:spLocks noChangeAspect="1" noChangeArrowheads="1"/>
          </p:cNvSpPr>
          <p:nvPr/>
        </p:nvSpPr>
        <p:spPr bwMode="auto">
          <a:xfrm>
            <a:off x="5657850" y="30480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sp>
        <p:nvSpPr>
          <p:cNvPr id="35846" name="AutoShape 20" descr="9k="/>
          <p:cNvSpPr>
            <a:spLocks noChangeAspect="1" noChangeArrowheads="1"/>
          </p:cNvSpPr>
          <p:nvPr/>
        </p:nvSpPr>
        <p:spPr bwMode="auto">
          <a:xfrm>
            <a:off x="5657850" y="30480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sp>
        <p:nvSpPr>
          <p:cNvPr id="35847" name="AutoShape 21" descr="9k="/>
          <p:cNvSpPr>
            <a:spLocks noChangeAspect="1" noChangeArrowheads="1"/>
          </p:cNvSpPr>
          <p:nvPr/>
        </p:nvSpPr>
        <p:spPr bwMode="auto">
          <a:xfrm>
            <a:off x="5657850" y="30480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sp>
        <p:nvSpPr>
          <p:cNvPr id="35848" name="AutoShape 22" descr="9k="/>
          <p:cNvSpPr>
            <a:spLocks noChangeAspect="1" noChangeArrowheads="1"/>
          </p:cNvSpPr>
          <p:nvPr/>
        </p:nvSpPr>
        <p:spPr bwMode="auto">
          <a:xfrm>
            <a:off x="4648200" y="56388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pic>
        <p:nvPicPr>
          <p:cNvPr id="47127" name="Picture 23" descr="Bai_15__H43_Quang_d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2136" y="3429000"/>
            <a:ext cx="480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24" descr="chipyritelon_05281442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976" y="3390900"/>
            <a:ext cx="529184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0" name="Text Box 26"/>
          <p:cNvSpPr txBox="1">
            <a:spLocks noChangeArrowheads="1"/>
          </p:cNvSpPr>
          <p:nvPr/>
        </p:nvSpPr>
        <p:spPr bwMode="auto">
          <a:xfrm>
            <a:off x="4489720" y="6300788"/>
            <a:ext cx="1928103" cy="519112"/>
          </a:xfrm>
          <a:prstGeom prst="rect">
            <a:avLst/>
          </a:prstGeom>
          <a:solidFill>
            <a:schemeClr val="accent4">
              <a:lumMod val="40000"/>
              <a:lumOff val="60000"/>
            </a:schemeClr>
          </a:solidFill>
          <a:ln>
            <a:noFill/>
          </a:ln>
          <a:effectLst/>
        </p:spPr>
        <p:txBody>
          <a:bodyPr wrap="square">
            <a:spAutoFit/>
          </a:bodyPr>
          <a:lstStyle/>
          <a:p>
            <a:pPr>
              <a:spcBef>
                <a:spcPct val="50000"/>
              </a:spcBef>
              <a:defRPr/>
            </a:pPr>
            <a:r>
              <a:rPr lang="en-US" sz="2800" b="1" dirty="0" err="1">
                <a:latin typeface="Times New Roman" panose="02020603050405020304" pitchFamily="18" charset="0"/>
                <a:cs typeface="Times New Roman" panose="02020603050405020304" pitchFamily="18" charset="0"/>
              </a:rPr>
              <a:t>Quặng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chì</a:t>
            </a:r>
            <a:endParaRPr lang="en-US" sz="2800" b="1" dirty="0">
              <a:latin typeface="Times New Roman" panose="02020603050405020304" pitchFamily="18" charset="0"/>
              <a:cs typeface="Times New Roman" panose="02020603050405020304" pitchFamily="18" charset="0"/>
            </a:endParaRPr>
          </a:p>
        </p:txBody>
      </p:sp>
      <p:sp>
        <p:nvSpPr>
          <p:cNvPr id="47131" name="Text Box 27"/>
          <p:cNvSpPr txBox="1">
            <a:spLocks noChangeArrowheads="1"/>
          </p:cNvSpPr>
          <p:nvPr/>
        </p:nvSpPr>
        <p:spPr bwMode="auto">
          <a:xfrm>
            <a:off x="8910536" y="6262687"/>
            <a:ext cx="2362200" cy="519113"/>
          </a:xfrm>
          <a:prstGeom prst="rect">
            <a:avLst/>
          </a:prstGeom>
          <a:solidFill>
            <a:schemeClr val="accent4">
              <a:lumMod val="40000"/>
              <a:lumOff val="60000"/>
            </a:schemeClr>
          </a:solidFill>
          <a:ln>
            <a:noFill/>
          </a:ln>
          <a:effectLst/>
        </p:spPr>
        <p:txBody>
          <a:bodyPr>
            <a:spAutoFit/>
          </a:bodyPr>
          <a:lstStyle/>
          <a:p>
            <a:pPr>
              <a:spcBef>
                <a:spcPct val="50000"/>
              </a:spcBef>
              <a:defRPr/>
            </a:pPr>
            <a:r>
              <a:rPr lang="en-US" sz="2800" b="1" dirty="0" err="1">
                <a:latin typeface="Times New Roman" panose="02020603050405020304" pitchFamily="18" charset="0"/>
                <a:cs typeface="Times New Roman" panose="02020603050405020304" pitchFamily="18" charset="0"/>
              </a:rPr>
              <a:t>Quặng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801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7120"/>
                                        </p:tgtEl>
                                        <p:attrNameLst>
                                          <p:attrName>style.visibility</p:attrName>
                                        </p:attrNameLst>
                                      </p:cBhvr>
                                      <p:to>
                                        <p:strVal val="visible"/>
                                      </p:to>
                                    </p:set>
                                    <p:animEffect transition="in" filter="box(in)">
                                      <p:cBhvr>
                                        <p:cTn id="7" dur="500"/>
                                        <p:tgtEl>
                                          <p:spTgt spid="47120"/>
                                        </p:tgtEl>
                                      </p:cBhvr>
                                    </p:animEffect>
                                  </p:childTnLst>
                                </p:cTn>
                              </p:par>
                              <p:par>
                                <p:cTn id="8" presetID="4" presetClass="entr" presetSubtype="16" fill="hold" nodeType="withEffect">
                                  <p:stCondLst>
                                    <p:cond delay="0"/>
                                  </p:stCondLst>
                                  <p:childTnLst>
                                    <p:set>
                                      <p:cBhvr>
                                        <p:cTn id="9" dur="1" fill="hold">
                                          <p:stCondLst>
                                            <p:cond delay="0"/>
                                          </p:stCondLst>
                                        </p:cTn>
                                        <p:tgtEl>
                                          <p:spTgt spid="47121"/>
                                        </p:tgtEl>
                                        <p:attrNameLst>
                                          <p:attrName>style.visibility</p:attrName>
                                        </p:attrNameLst>
                                      </p:cBhvr>
                                      <p:to>
                                        <p:strVal val="visible"/>
                                      </p:to>
                                    </p:set>
                                    <p:animEffect transition="in" filter="box(in)">
                                      <p:cBhvr>
                                        <p:cTn id="10" dur="500"/>
                                        <p:tgtEl>
                                          <p:spTgt spid="47121"/>
                                        </p:tgtEl>
                                      </p:cBhvr>
                                    </p:animEffect>
                                  </p:childTnLst>
                                </p:cTn>
                              </p:par>
                              <p:par>
                                <p:cTn id="11" presetID="4" presetClass="entr" presetSubtype="16" fill="hold" nodeType="withEffect">
                                  <p:stCondLst>
                                    <p:cond delay="0"/>
                                  </p:stCondLst>
                                  <p:childTnLst>
                                    <p:set>
                                      <p:cBhvr>
                                        <p:cTn id="12" dur="1" fill="hold">
                                          <p:stCondLst>
                                            <p:cond delay="0"/>
                                          </p:stCondLst>
                                        </p:cTn>
                                        <p:tgtEl>
                                          <p:spTgt spid="47122"/>
                                        </p:tgtEl>
                                        <p:attrNameLst>
                                          <p:attrName>style.visibility</p:attrName>
                                        </p:attrNameLst>
                                      </p:cBhvr>
                                      <p:to>
                                        <p:strVal val="visible"/>
                                      </p:to>
                                    </p:set>
                                    <p:animEffect transition="in" filter="box(in)">
                                      <p:cBhvr>
                                        <p:cTn id="13" dur="500"/>
                                        <p:tgtEl>
                                          <p:spTgt spid="471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7128"/>
                                        </p:tgtEl>
                                        <p:attrNameLst>
                                          <p:attrName>style.visibility</p:attrName>
                                        </p:attrNameLst>
                                      </p:cBhvr>
                                      <p:to>
                                        <p:strVal val="visible"/>
                                      </p:to>
                                    </p:set>
                                    <p:animEffect transition="in" filter="box(in)">
                                      <p:cBhvr>
                                        <p:cTn id="18" dur="500"/>
                                        <p:tgtEl>
                                          <p:spTgt spid="47128"/>
                                        </p:tgtEl>
                                      </p:cBhvr>
                                    </p:animEffect>
                                  </p:childTnLst>
                                </p:cTn>
                              </p:par>
                              <p:par>
                                <p:cTn id="19" presetID="4" presetClass="entr" presetSubtype="16" fill="hold" nodeType="withEffect">
                                  <p:stCondLst>
                                    <p:cond delay="0"/>
                                  </p:stCondLst>
                                  <p:childTnLst>
                                    <p:set>
                                      <p:cBhvr>
                                        <p:cTn id="20" dur="1" fill="hold">
                                          <p:stCondLst>
                                            <p:cond delay="0"/>
                                          </p:stCondLst>
                                        </p:cTn>
                                        <p:tgtEl>
                                          <p:spTgt spid="47130">
                                            <p:txEl>
                                              <p:pRg st="0" end="0"/>
                                            </p:txEl>
                                          </p:spTgt>
                                        </p:tgtEl>
                                        <p:attrNameLst>
                                          <p:attrName>style.visibility</p:attrName>
                                        </p:attrNameLst>
                                      </p:cBhvr>
                                      <p:to>
                                        <p:strVal val="visible"/>
                                      </p:to>
                                    </p:set>
                                    <p:animEffect transition="in" filter="box(in)">
                                      <p:cBhvr>
                                        <p:cTn id="21" dur="500"/>
                                        <p:tgtEl>
                                          <p:spTgt spid="47130">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47127"/>
                                        </p:tgtEl>
                                        <p:attrNameLst>
                                          <p:attrName>style.visibility</p:attrName>
                                        </p:attrNameLst>
                                      </p:cBhvr>
                                      <p:to>
                                        <p:strVal val="visible"/>
                                      </p:to>
                                    </p:set>
                                    <p:animEffect transition="in" filter="box(in)">
                                      <p:cBhvr>
                                        <p:cTn id="26" dur="500"/>
                                        <p:tgtEl>
                                          <p:spTgt spid="47127"/>
                                        </p:tgtEl>
                                      </p:cBhvr>
                                    </p:animEffect>
                                  </p:childTnLst>
                                </p:cTn>
                              </p:par>
                              <p:par>
                                <p:cTn id="27" presetID="4" presetClass="entr" presetSubtype="16" fill="hold" nodeType="withEffect">
                                  <p:stCondLst>
                                    <p:cond delay="0"/>
                                  </p:stCondLst>
                                  <p:childTnLst>
                                    <p:set>
                                      <p:cBhvr>
                                        <p:cTn id="28" dur="1" fill="hold">
                                          <p:stCondLst>
                                            <p:cond delay="0"/>
                                          </p:stCondLst>
                                        </p:cTn>
                                        <p:tgtEl>
                                          <p:spTgt spid="47131">
                                            <p:txEl>
                                              <p:pRg st="0" end="0"/>
                                            </p:txEl>
                                          </p:spTgt>
                                        </p:tgtEl>
                                        <p:attrNameLst>
                                          <p:attrName>style.visibility</p:attrName>
                                        </p:attrNameLst>
                                      </p:cBhvr>
                                      <p:to>
                                        <p:strVal val="visible"/>
                                      </p:to>
                                    </p:set>
                                    <p:animEffect transition="in" filter="box(in)">
                                      <p:cBhvr>
                                        <p:cTn id="29" dur="500"/>
                                        <p:tgtEl>
                                          <p:spTgt spid="47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Kết quả hình ảnh cho Sự ô nhiễm do khai thác khoáng s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1"/>
            <a:ext cx="631325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 descr="Kết quả hình ảnh cho Sự ô nhiễm do khai thác khoáng s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52800"/>
            <a:ext cx="6313253" cy="35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6" descr="Kết quả hình ảnh cho Sự ô nhiễm do khai thác khoáng sả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253" y="685801"/>
            <a:ext cx="587874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8" descr="Kết quả hình ảnh cho Sự ô nhiễm do khai thác khoáng s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252" y="3352799"/>
            <a:ext cx="5878747" cy="35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8"/>
          <p:cNvSpPr txBox="1">
            <a:spLocks noChangeArrowheads="1"/>
          </p:cNvSpPr>
          <p:nvPr/>
        </p:nvSpPr>
        <p:spPr bwMode="auto">
          <a:xfrm>
            <a:off x="2963694" y="84105"/>
            <a:ext cx="5479915" cy="523875"/>
          </a:xfrm>
          <a:prstGeom prst="rect">
            <a:avLst/>
          </a:prstGeom>
          <a:solidFill>
            <a:schemeClr val="accent4">
              <a:lumMod val="40000"/>
              <a:lumOff val="60000"/>
            </a:schemeClr>
          </a:solidFill>
          <a:ln>
            <a:noFill/>
          </a:ln>
          <a:effec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0" hangingPunct="0">
              <a:spcBef>
                <a:spcPct val="50000"/>
              </a:spcBef>
              <a:defRPr/>
            </a:pPr>
            <a:r>
              <a:rPr lang="en-US" altLang="vi-VN" b="1" dirty="0" err="1">
                <a:solidFill>
                  <a:srgbClr val="FF0000"/>
                </a:solidFill>
                <a:latin typeface="Times New Roman" panose="02020603050405020304" pitchFamily="18" charset="0"/>
                <a:cs typeface="Times New Roman" panose="02020603050405020304" pitchFamily="18" charset="0"/>
              </a:rPr>
              <a:t>Hình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ảnh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sau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đây</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nói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đến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điều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gì</a:t>
            </a:r>
            <a:r>
              <a:rPr lang="en-US" altLang="vi-VN"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282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4514"/>
                                        </p:tgtEl>
                                        <p:attrNameLst>
                                          <p:attrName>style.visibility</p:attrName>
                                        </p:attrNameLst>
                                      </p:cBhvr>
                                      <p:to>
                                        <p:strVal val="visible"/>
                                      </p:to>
                                    </p:set>
                                    <p:animEffect transition="in" filter="fade">
                                      <p:cBhvr>
                                        <p:cTn id="12" dur="1000"/>
                                        <p:tgtEl>
                                          <p:spTgt spid="64514"/>
                                        </p:tgtEl>
                                      </p:cBhvr>
                                    </p:animEffect>
                                    <p:anim calcmode="lin" valueType="num">
                                      <p:cBhvr>
                                        <p:cTn id="13" dur="1000" fill="hold"/>
                                        <p:tgtEl>
                                          <p:spTgt spid="64514"/>
                                        </p:tgtEl>
                                        <p:attrNameLst>
                                          <p:attrName>ppt_x</p:attrName>
                                        </p:attrNameLst>
                                      </p:cBhvr>
                                      <p:tavLst>
                                        <p:tav tm="0">
                                          <p:val>
                                            <p:strVal val="#ppt_x"/>
                                          </p:val>
                                        </p:tav>
                                        <p:tav tm="100000">
                                          <p:val>
                                            <p:strVal val="#ppt_x"/>
                                          </p:val>
                                        </p:tav>
                                      </p:tavLst>
                                    </p:anim>
                                    <p:anim calcmode="lin" valueType="num">
                                      <p:cBhvr>
                                        <p:cTn id="14" dur="1000" fill="hold"/>
                                        <p:tgtEl>
                                          <p:spTgt spid="6451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wipe(down)">
                                      <p:cBhvr>
                                        <p:cTn id="17" dur="500"/>
                                        <p:tgtEl>
                                          <p:spTgt spid="64516"/>
                                        </p:tgtEl>
                                      </p:cBhvr>
                                    </p:animEffect>
                                  </p:childTnLst>
                                </p:cTn>
                              </p:par>
                              <p:par>
                                <p:cTn id="18" presetID="21" presetClass="entr" presetSubtype="1" fill="hold" nodeType="withEffect">
                                  <p:stCondLst>
                                    <p:cond delay="0"/>
                                  </p:stCondLst>
                                  <p:childTnLst>
                                    <p:set>
                                      <p:cBhvr>
                                        <p:cTn id="19" dur="1" fill="hold">
                                          <p:stCondLst>
                                            <p:cond delay="0"/>
                                          </p:stCondLst>
                                        </p:cTn>
                                        <p:tgtEl>
                                          <p:spTgt spid="64517"/>
                                        </p:tgtEl>
                                        <p:attrNameLst>
                                          <p:attrName>style.visibility</p:attrName>
                                        </p:attrNameLst>
                                      </p:cBhvr>
                                      <p:to>
                                        <p:strVal val="visible"/>
                                      </p:to>
                                    </p:set>
                                    <p:animEffect transition="in" filter="wheel(1)">
                                      <p:cBhvr>
                                        <p:cTn id="20" dur="2000"/>
                                        <p:tgtEl>
                                          <p:spTgt spid="64517"/>
                                        </p:tgtEl>
                                      </p:cBhvr>
                                    </p:animEffect>
                                  </p:childTnLst>
                                </p:cTn>
                              </p:par>
                              <p:par>
                                <p:cTn id="21" presetID="21" presetClass="entr" presetSubtype="1" fill="hold" nodeType="withEffect">
                                  <p:stCondLst>
                                    <p:cond delay="0"/>
                                  </p:stCondLst>
                                  <p:childTnLst>
                                    <p:set>
                                      <p:cBhvr>
                                        <p:cTn id="22" dur="1" fill="hold">
                                          <p:stCondLst>
                                            <p:cond delay="0"/>
                                          </p:stCondLst>
                                        </p:cTn>
                                        <p:tgtEl>
                                          <p:spTgt spid="64515"/>
                                        </p:tgtEl>
                                        <p:attrNameLst>
                                          <p:attrName>style.visibility</p:attrName>
                                        </p:attrNameLst>
                                      </p:cBhvr>
                                      <p:to>
                                        <p:strVal val="visible"/>
                                      </p:to>
                                    </p:set>
                                    <p:animEffect transition="in" filter="wheel(1)">
                                      <p:cBhvr>
                                        <p:cTn id="23" dur="2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6" descr="Kết quả hình ảnh cho khai thác khoáng sản và bảo vệ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31552"/>
            <a:ext cx="6099243" cy="342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6631493" y="3431552"/>
            <a:ext cx="5356225" cy="3048000"/>
          </a:xfrm>
          <a:prstGeom prst="cloudCallout">
            <a:avLst>
              <a:gd name="adj1" fmla="val -51656"/>
              <a:gd name="adj2" fmla="val -3232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1026" name="Picture 2" descr="Khuyến khích trẻ trồng cây xanh | giaoduc.edu.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242" y="-1"/>
            <a:ext cx="6092758" cy="34009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99242" cy="3431552"/>
          </a:xfrm>
          <a:prstGeom prst="rect">
            <a:avLst/>
          </a:prstGeom>
        </p:spPr>
      </p:pic>
    </p:spTree>
    <p:extLst>
      <p:ext uri="{BB962C8B-B14F-4D97-AF65-F5344CB8AC3E}">
        <p14:creationId xmlns:p14="http://schemas.microsoft.com/office/powerpoint/2010/main" val="11776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par>
                                <p:cTn id="16" presetID="14" presetClass="entr" presetSubtype="10" fill="hold" nodeType="withEffect">
                                  <p:stCondLst>
                                    <p:cond delay="0"/>
                                  </p:stCondLst>
                                  <p:childTnLst>
                                    <p:set>
                                      <p:cBhvr>
                                        <p:cTn id="17" dur="1" fill="hold">
                                          <p:stCondLst>
                                            <p:cond delay="0"/>
                                          </p:stCondLst>
                                        </p:cTn>
                                        <p:tgtEl>
                                          <p:spTgt spid="52228"/>
                                        </p:tgtEl>
                                        <p:attrNameLst>
                                          <p:attrName>style.visibility</p:attrName>
                                        </p:attrNameLst>
                                      </p:cBhvr>
                                      <p:to>
                                        <p:strVal val="visible"/>
                                      </p:to>
                                    </p:set>
                                    <p:animEffect transition="in" filter="randombar(horizontal)">
                                      <p:cBhvr>
                                        <p:cTn id="18"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Kết quả hình ảnh cho hình ảnh năng lượng gió"/>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sp>
        <p:nvSpPr>
          <p:cNvPr id="43011" name="AutoShape 4" descr="Kết quả hình ảnh cho hình ảnh năng lượng gió"/>
          <p:cNvSpPr>
            <a:spLocks noChangeAspect="1" noChangeArrowheads="1"/>
          </p:cNvSpPr>
          <p:nvPr/>
        </p:nvSpPr>
        <p:spPr bwMode="auto">
          <a:xfrm>
            <a:off x="1844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sp>
        <p:nvSpPr>
          <p:cNvPr id="43012" name="AutoShape 6" descr="Kết quả hình ảnh cho hình ảnh năng lượng gió"/>
          <p:cNvSpPr>
            <a:spLocks noChangeAspect="1" noChangeArrowheads="1"/>
          </p:cNvSpPr>
          <p:nvPr/>
        </p:nvSpPr>
        <p:spPr bwMode="auto">
          <a:xfrm>
            <a:off x="1997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sp>
        <p:nvSpPr>
          <p:cNvPr id="43013" name="AutoShape 8" descr="Kết quả hình ảnh cho hình ảnh năng lượng gió"/>
          <p:cNvSpPr>
            <a:spLocks noChangeAspect="1" noChangeArrowheads="1"/>
          </p:cNvSpPr>
          <p:nvPr/>
        </p:nvSpPr>
        <p:spPr bwMode="auto">
          <a:xfrm>
            <a:off x="2149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cs typeface="Arial" panose="020B0604020202020204" pitchFamily="34" charset="0"/>
              </a:defRPr>
            </a:lvl1pPr>
            <a:lvl2pPr marL="742950" indent="-285750" eaLnBrk="0" hangingPunct="0">
              <a:defRPr sz="2400">
                <a:solidFill>
                  <a:schemeClr val="tx1"/>
                </a:solidFill>
                <a:latin typeface=".VnTime" pitchFamily="34" charset="0"/>
                <a:cs typeface="Arial" panose="020B0604020202020204" pitchFamily="34" charset="0"/>
              </a:defRPr>
            </a:lvl2pPr>
            <a:lvl3pPr marL="1143000" indent="-228600" eaLnBrk="0" hangingPunct="0">
              <a:defRPr sz="2400">
                <a:solidFill>
                  <a:schemeClr val="tx1"/>
                </a:solidFill>
                <a:latin typeface=".VnTime" pitchFamily="34" charset="0"/>
                <a:cs typeface="Arial" panose="020B0604020202020204" pitchFamily="34" charset="0"/>
              </a:defRPr>
            </a:lvl3pPr>
            <a:lvl4pPr marL="1600200" indent="-228600" eaLnBrk="0" hangingPunct="0">
              <a:defRPr sz="2400">
                <a:solidFill>
                  <a:schemeClr val="tx1"/>
                </a:solidFill>
                <a:latin typeface=".VnTime" pitchFamily="34" charset="0"/>
                <a:cs typeface="Arial" panose="020B0604020202020204" pitchFamily="34" charset="0"/>
              </a:defRPr>
            </a:lvl4pPr>
            <a:lvl5pPr marL="2057400" indent="-228600" eaLnBrk="0" hangingPunct="0">
              <a:defRPr sz="24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nTime" pitchFamily="34" charset="0"/>
                <a:cs typeface="Arial" panose="020B0604020202020204" pitchFamily="34" charset="0"/>
              </a:defRPr>
            </a:lvl9pPr>
          </a:lstStyle>
          <a:p>
            <a:pPr eaLnBrk="1" hangingPunct="1"/>
            <a:endParaRPr lang="en-US"/>
          </a:p>
        </p:txBody>
      </p:sp>
      <p:pic>
        <p:nvPicPr>
          <p:cNvPr id="131082" name="Picture 10" descr="Năng lượng gió. Ảnh: 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632460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4" name="Picture 12" descr="http://img.khoahoc.tv/photos/image/2009/09/17/Nanglu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0"/>
            <a:ext cx="58388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6" name="Picture 14" descr="Kết quả hình ảnh cho hình ảnh các năng lượng nh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00400"/>
            <a:ext cx="6324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8" name="Picture 16" descr="images253764_E5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176" y="3200400"/>
            <a:ext cx="583882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11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1082"/>
                                        </p:tgtEl>
                                        <p:attrNameLst>
                                          <p:attrName>style.visibility</p:attrName>
                                        </p:attrNameLst>
                                      </p:cBhvr>
                                      <p:to>
                                        <p:strVal val="visible"/>
                                      </p:to>
                                    </p:set>
                                    <p:animEffect transition="in" filter="barn(inVertical)">
                                      <p:cBhvr>
                                        <p:cTn id="7" dur="500"/>
                                        <p:tgtEl>
                                          <p:spTgt spid="131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31084"/>
                                        </p:tgtEl>
                                        <p:attrNameLst>
                                          <p:attrName>style.visibility</p:attrName>
                                        </p:attrNameLst>
                                      </p:cBhvr>
                                      <p:to>
                                        <p:strVal val="visible"/>
                                      </p:to>
                                    </p:set>
                                    <p:animEffect transition="in" filter="circle(in)">
                                      <p:cBhvr>
                                        <p:cTn id="12" dur="2000"/>
                                        <p:tgtEl>
                                          <p:spTgt spid="131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31086"/>
                                        </p:tgtEl>
                                        <p:attrNameLst>
                                          <p:attrName>style.visibility</p:attrName>
                                        </p:attrNameLst>
                                      </p:cBhvr>
                                      <p:to>
                                        <p:strVal val="visible"/>
                                      </p:to>
                                    </p:set>
                                    <p:animEffect transition="in" filter="wheel(1)">
                                      <p:cBhvr>
                                        <p:cTn id="17" dur="2000"/>
                                        <p:tgtEl>
                                          <p:spTgt spid="131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1088"/>
                                        </p:tgtEl>
                                        <p:attrNameLst>
                                          <p:attrName>style.visibility</p:attrName>
                                        </p:attrNameLst>
                                      </p:cBhvr>
                                      <p:to>
                                        <p:strVal val="visible"/>
                                      </p:to>
                                    </p:set>
                                    <p:animEffect transition="in" filter="wipe(down)">
                                      <p:cBhvr>
                                        <p:cTn id="22" dur="500"/>
                                        <p:tgtEl>
                                          <p:spTgt spid="131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158622"/>
            <a:ext cx="2982491" cy="823752"/>
          </a:xfrm>
          <a:prstGeom prst="rect">
            <a:avLst/>
          </a:prstGeom>
          <a:noFill/>
        </p:spPr>
        <p:txBody>
          <a:bodyPr wrap="square">
            <a:spAutoFit/>
          </a:bodyPr>
          <a:lstStyle/>
          <a:p>
            <a:pPr>
              <a:lnSpc>
                <a:spcPct val="150000"/>
              </a:lnSpc>
              <a:defRPr/>
            </a:pPr>
            <a:r>
              <a:rPr lang="en-US" sz="36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
        <p:nvSpPr>
          <p:cNvPr id="3" name="Rectangle 3"/>
          <p:cNvSpPr>
            <a:spLocks noChangeArrowheads="1"/>
          </p:cNvSpPr>
          <p:nvPr/>
        </p:nvSpPr>
        <p:spPr bwMode="auto">
          <a:xfrm>
            <a:off x="434449" y="1270634"/>
            <a:ext cx="113503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vi-VN" sz="3200" b="1" i="0" u="none" strike="noStrike" cap="none" normalizeH="0" baseline="0" dirty="0">
                <a:ln>
                  <a:noFill/>
                </a:ln>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a:solidFill>
                  <a:srgbClr val="9900CC"/>
                </a:solidFill>
                <a:latin typeface="Times New Roman" panose="02020603050405020304" pitchFamily="18" charset="0"/>
                <a:cs typeface="Times New Roman" panose="02020603050405020304" pitchFamily="18" charset="0"/>
              </a:rPr>
              <a:t>Cho </a:t>
            </a:r>
            <a:r>
              <a:rPr lang="en-US" sz="3200" b="1" dirty="0" err="1">
                <a:solidFill>
                  <a:srgbClr val="9900CC"/>
                </a:solidFill>
                <a:latin typeface="Times New Roman" panose="02020603050405020304" pitchFamily="18" charset="0"/>
                <a:cs typeface="Times New Roman" panose="02020603050405020304" pitchFamily="18" charset="0"/>
              </a:rPr>
              <a:t>biết</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độ</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cao</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tuyệt</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đối</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của</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các</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dạng</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địa</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hình</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chính</a:t>
            </a:r>
            <a:r>
              <a:rPr lang="en-US" sz="3200" b="1" dirty="0">
                <a:solidFill>
                  <a:srgbClr val="9900CC"/>
                </a:solidFill>
                <a:latin typeface="Times New Roman" panose="02020603050405020304" pitchFamily="18" charset="0"/>
                <a:cs typeface="Times New Roman" panose="02020603050405020304" pitchFamily="18" charset="0"/>
              </a:rPr>
              <a:t>.</a:t>
            </a:r>
            <a:endParaRPr kumimoji="0" lang="en-US" sz="32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32673648"/>
              </p:ext>
            </p:extLst>
          </p:nvPr>
        </p:nvGraphicFramePr>
        <p:xfrm>
          <a:off x="540775" y="2356144"/>
          <a:ext cx="11132415" cy="3604925"/>
        </p:xfrm>
        <a:graphic>
          <a:graphicData uri="http://schemas.openxmlformats.org/drawingml/2006/table">
            <a:tbl>
              <a:tblPr firstRow="1" firstCol="1" bandRow="1">
                <a:tableStyleId>{5C22544A-7EE6-4342-B048-85BDC9FD1C3A}</a:tableStyleId>
              </a:tblPr>
              <a:tblGrid>
                <a:gridCol w="3471926">
                  <a:extLst>
                    <a:ext uri="{9D8B030D-6E8A-4147-A177-3AD203B41FA5}">
                      <a16:colId xmlns:a16="http://schemas.microsoft.com/office/drawing/2014/main" val="20000"/>
                    </a:ext>
                  </a:extLst>
                </a:gridCol>
                <a:gridCol w="7660489">
                  <a:extLst>
                    <a:ext uri="{9D8B030D-6E8A-4147-A177-3AD203B41FA5}">
                      <a16:colId xmlns:a16="http://schemas.microsoft.com/office/drawing/2014/main" val="20001"/>
                    </a:ext>
                  </a:extLst>
                </a:gridCol>
              </a:tblGrid>
              <a:tr h="577016">
                <a:tc>
                  <a:txBody>
                    <a:bodyPr/>
                    <a:lstStyle/>
                    <a:p>
                      <a:pPr algn="ctr">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Dạng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địa</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hình</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Độ</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cao</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000"/>
                  </a:ext>
                </a:extLst>
              </a:tr>
              <a:tr h="751637">
                <a:tc>
                  <a:txBody>
                    <a:bodyPr/>
                    <a:lstStyle/>
                    <a:p>
                      <a:pPr>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Núi</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spcAft>
                          <a:spcPts val="0"/>
                        </a:spcAft>
                      </a:pPr>
                      <a:r>
                        <a:rPr lang="en-US" sz="2800" b="1" dirty="0">
                          <a:solidFill>
                            <a:schemeClr val="tx1"/>
                          </a:solidFill>
                          <a:effectLst/>
                          <a:latin typeface="Times New Roman" panose="02020603050405020304" pitchFamily="18" charset="0"/>
                          <a:cs typeface="Times New Roman" panose="02020603050405020304" pitchFamily="18" charset="0"/>
                        </a:rPr>
                        <a:t> </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729574">
                <a:tc>
                  <a:txBody>
                    <a:bodyPr/>
                    <a:lstStyle/>
                    <a:p>
                      <a:pPr>
                        <a:spcAft>
                          <a:spcPts val="0"/>
                        </a:spcAft>
                      </a:pPr>
                      <a:r>
                        <a:rPr lang="en-US" sz="2800" b="1" dirty="0">
                          <a:solidFill>
                            <a:schemeClr val="tx1"/>
                          </a:solidFill>
                          <a:effectLst/>
                          <a:latin typeface="Times New Roman" panose="02020603050405020304" pitchFamily="18" charset="0"/>
                          <a:cs typeface="Times New Roman" panose="02020603050405020304" pitchFamily="18" charset="0"/>
                        </a:rPr>
                        <a:t>Cao </a:t>
                      </a:r>
                      <a:r>
                        <a:rPr lang="en-US" sz="2800" b="1" dirty="0" err="1">
                          <a:solidFill>
                            <a:schemeClr val="tx1"/>
                          </a:solidFill>
                          <a:effectLst/>
                          <a:latin typeface="Times New Roman" panose="02020603050405020304" pitchFamily="18" charset="0"/>
                          <a:cs typeface="Times New Roman" panose="02020603050405020304" pitchFamily="18" charset="0"/>
                        </a:rPr>
                        <a:t>nguyên</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2800" b="1" dirty="0">
                          <a:solidFill>
                            <a:schemeClr val="tx1"/>
                          </a:solidFill>
                          <a:effectLst/>
                          <a:latin typeface="Times New Roman" panose="02020603050405020304" pitchFamily="18" charset="0"/>
                          <a:cs typeface="Times New Roman" panose="02020603050405020304" pitchFamily="18" charset="0"/>
                        </a:rPr>
                        <a:t> </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0002"/>
                  </a:ext>
                </a:extLst>
              </a:tr>
              <a:tr h="758758">
                <a:tc>
                  <a:txBody>
                    <a:bodyPr/>
                    <a:lstStyle/>
                    <a:p>
                      <a:pPr>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Đồi</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en-US" sz="2800" b="1" dirty="0">
                          <a:solidFill>
                            <a:schemeClr val="tx1"/>
                          </a:solidFill>
                          <a:effectLst/>
                          <a:latin typeface="Times New Roman" panose="02020603050405020304" pitchFamily="18" charset="0"/>
                          <a:cs typeface="Times New Roman" panose="02020603050405020304" pitchFamily="18" charset="0"/>
                        </a:rPr>
                        <a:t> </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r h="787940">
                <a:tc>
                  <a:txBody>
                    <a:bodyPr/>
                    <a:lstStyle/>
                    <a:p>
                      <a:pPr>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Đồng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bằng</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en-US" sz="2800" b="1" dirty="0">
                          <a:solidFill>
                            <a:schemeClr val="tx1"/>
                          </a:solidFill>
                          <a:effectLst/>
                          <a:latin typeface="Times New Roman" panose="02020603050405020304" pitchFamily="18" charset="0"/>
                          <a:cs typeface="Times New Roman" panose="02020603050405020304" pitchFamily="18" charset="0"/>
                        </a:rPr>
                        <a:t> </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6" name="Rectangle 5"/>
          <p:cNvSpPr/>
          <p:nvPr/>
        </p:nvSpPr>
        <p:spPr>
          <a:xfrm>
            <a:off x="4242241" y="2977149"/>
            <a:ext cx="5282793" cy="523220"/>
          </a:xfrm>
          <a:prstGeom prst="rect">
            <a:avLst/>
          </a:prstGeom>
        </p:spPr>
        <p:txBody>
          <a:bodyPr wrap="non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Trên</a:t>
            </a:r>
            <a:r>
              <a:rPr lang="en-US" sz="2800" b="1" dirty="0">
                <a:solidFill>
                  <a:srgbClr val="0070C0"/>
                </a:solidFill>
                <a:effectLst/>
                <a:latin typeface="Times New Roman" panose="02020603050405020304" pitchFamily="18" charset="0"/>
                <a:ea typeface="Calibri" panose="020F0502020204030204" pitchFamily="34" charset="0"/>
              </a:rPr>
              <a:t> 500m so </a:t>
            </a:r>
            <a:r>
              <a:rPr lang="en-US" sz="2800" b="1" dirty="0" err="1">
                <a:solidFill>
                  <a:srgbClr val="0070C0"/>
                </a:solidFill>
                <a:effectLst/>
                <a:latin typeface="Times New Roman" panose="02020603050405020304" pitchFamily="18" charset="0"/>
                <a:ea typeface="Calibri" panose="020F0502020204030204" pitchFamily="34" charset="0"/>
              </a:rPr>
              <a:t>với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mực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nước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biển</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b="1" dirty="0">
              <a:solidFill>
                <a:srgbClr val="0070C0"/>
              </a:solidFill>
            </a:endParaRPr>
          </a:p>
        </p:txBody>
      </p:sp>
      <p:sp>
        <p:nvSpPr>
          <p:cNvPr id="13" name="Rectangle 12"/>
          <p:cNvSpPr/>
          <p:nvPr/>
        </p:nvSpPr>
        <p:spPr>
          <a:xfrm>
            <a:off x="4242240" y="3744529"/>
            <a:ext cx="5282793" cy="523220"/>
          </a:xfrm>
          <a:prstGeom prst="rect">
            <a:avLst/>
          </a:prstGeom>
        </p:spPr>
        <p:txBody>
          <a:bodyPr wrap="non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Trên</a:t>
            </a:r>
            <a:r>
              <a:rPr lang="en-US" sz="2800" b="1" dirty="0">
                <a:solidFill>
                  <a:srgbClr val="0070C0"/>
                </a:solidFill>
                <a:effectLst/>
                <a:latin typeface="Times New Roman" panose="02020603050405020304" pitchFamily="18" charset="0"/>
                <a:ea typeface="Calibri" panose="020F0502020204030204" pitchFamily="34" charset="0"/>
              </a:rPr>
              <a:t> 500m so </a:t>
            </a:r>
            <a:r>
              <a:rPr lang="en-US" sz="2800" b="1" dirty="0" err="1">
                <a:solidFill>
                  <a:srgbClr val="0070C0"/>
                </a:solidFill>
                <a:effectLst/>
                <a:latin typeface="Times New Roman" panose="02020603050405020304" pitchFamily="18" charset="0"/>
                <a:ea typeface="Calibri" panose="020F0502020204030204" pitchFamily="34" charset="0"/>
              </a:rPr>
              <a:t>với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mực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nước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biển</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b="1" dirty="0">
              <a:solidFill>
                <a:srgbClr val="0070C0"/>
              </a:solidFill>
            </a:endParaRPr>
          </a:p>
        </p:txBody>
      </p:sp>
      <p:sp>
        <p:nvSpPr>
          <p:cNvPr id="7" name="Rectangle 6"/>
          <p:cNvSpPr/>
          <p:nvPr/>
        </p:nvSpPr>
        <p:spPr>
          <a:xfrm>
            <a:off x="4242240" y="4467198"/>
            <a:ext cx="5808000" cy="523220"/>
          </a:xfrm>
          <a:prstGeom prst="rect">
            <a:avLst/>
          </a:prstGeom>
          <a:solidFill>
            <a:schemeClr val="accent1">
              <a:lumMod val="40000"/>
              <a:lumOff val="60000"/>
            </a:schemeClr>
          </a:solidFill>
        </p:spPr>
        <p:txBody>
          <a:bodyPr wrap="none">
            <a:spAutoFit/>
          </a:bodyPr>
          <a:lstStyle/>
          <a:p>
            <a:r>
              <a:rPr lang="en-US" sz="2800" b="1" dirty="0" err="1">
                <a:solidFill>
                  <a:srgbClr val="0070C0"/>
                </a:solidFill>
                <a:latin typeface="Times New Roman" panose="02020603050405020304" pitchFamily="18" charset="0"/>
                <a:ea typeface="Calibri" panose="020F0502020204030204" pitchFamily="34" charset="0"/>
              </a:rPr>
              <a:t>Không</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quá</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a:solidFill>
                  <a:srgbClr val="0070C0"/>
                </a:solidFill>
                <a:effectLst/>
                <a:latin typeface="Times New Roman" panose="02020603050405020304" pitchFamily="18" charset="0"/>
                <a:ea typeface="Calibri" panose="020F0502020204030204" pitchFamily="34" charset="0"/>
              </a:rPr>
              <a:t>200m so </a:t>
            </a:r>
            <a:r>
              <a:rPr lang="en-US" sz="2800" b="1" dirty="0" err="1">
                <a:solidFill>
                  <a:srgbClr val="0070C0"/>
                </a:solidFill>
                <a:effectLst/>
                <a:latin typeface="Times New Roman" panose="02020603050405020304" pitchFamily="18" charset="0"/>
                <a:ea typeface="Calibri" panose="020F0502020204030204" pitchFamily="34" charset="0"/>
              </a:rPr>
              <a:t>với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xung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quanh</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b="1" dirty="0">
              <a:solidFill>
                <a:srgbClr val="0070C0"/>
              </a:solidFill>
            </a:endParaRPr>
          </a:p>
        </p:txBody>
      </p:sp>
      <p:sp>
        <p:nvSpPr>
          <p:cNvPr id="9" name="Rectangle 8"/>
          <p:cNvSpPr/>
          <p:nvPr/>
        </p:nvSpPr>
        <p:spPr>
          <a:xfrm>
            <a:off x="4242240" y="5204619"/>
            <a:ext cx="5325497" cy="523220"/>
          </a:xfrm>
          <a:prstGeom prst="rect">
            <a:avLst/>
          </a:prstGeom>
        </p:spPr>
        <p:txBody>
          <a:bodyPr wrap="non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Dưới</a:t>
            </a:r>
            <a:r>
              <a:rPr lang="en-US" sz="2800" b="1" dirty="0">
                <a:solidFill>
                  <a:srgbClr val="0070C0"/>
                </a:solidFill>
                <a:effectLst/>
                <a:latin typeface="Times New Roman" panose="02020603050405020304" pitchFamily="18" charset="0"/>
                <a:ea typeface="Calibri" panose="020F0502020204030204" pitchFamily="34" charset="0"/>
              </a:rPr>
              <a:t> 200m so </a:t>
            </a:r>
            <a:r>
              <a:rPr lang="en-US" sz="2800" b="1" dirty="0" err="1">
                <a:solidFill>
                  <a:srgbClr val="0070C0"/>
                </a:solidFill>
                <a:effectLst/>
                <a:latin typeface="Times New Roman" panose="02020603050405020304" pitchFamily="18" charset="0"/>
                <a:ea typeface="Calibri" panose="020F0502020204030204" pitchFamily="34" charset="0"/>
              </a:rPr>
              <a:t>với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mực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nước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biển</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b="1" dirty="0">
              <a:solidFill>
                <a:srgbClr val="0070C0"/>
              </a:solidFill>
            </a:endParaRPr>
          </a:p>
        </p:txBody>
      </p:sp>
    </p:spTree>
    <p:extLst>
      <p:ext uri="{BB962C8B-B14F-4D97-AF65-F5344CB8AC3E}">
        <p14:creationId xmlns:p14="http://schemas.microsoft.com/office/powerpoint/2010/main" val="5028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3" grpId="0"/>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285" y="129650"/>
            <a:ext cx="10473447" cy="1200329"/>
          </a:xfrm>
          <a:prstGeom prst="rect">
            <a:avLst/>
          </a:prstGeom>
        </p:spPr>
        <p:txBody>
          <a:bodyPr wrap="square">
            <a:spAutoFit/>
          </a:bodyPr>
          <a:lstStyle/>
          <a:p>
            <a:pPr>
              <a:spcAft>
                <a:spcPts val="0"/>
              </a:spcAft>
            </a:pPr>
            <a:r>
              <a:rPr lang="nl-NL" sz="2400" b="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rPr>
              <a:t>2. Hãy chọn những từ sau đây điền vào các vị trí tương ứng trong hình 10.3</a:t>
            </a:r>
            <a:endParaRPr lang="en-US" sz="2400"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nl-NL" sz="2400" b="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i="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rPr>
              <a:t>độ cao tương đối          đỉnh núi          độ cao tuyệt đối          sườn núi</a:t>
            </a:r>
            <a:endParaRPr lang="en-US" sz="2400" b="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nl-NL" sz="2400" b="1" i="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rPr>
              <a:t>    núi cao                chân núi          núi trung bình        núi thấp           hẻm vực</a:t>
            </a:r>
            <a:endParaRPr lang="en-US" sz="2400" b="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Chân trời sáng tạo] Giải SBT lịch sử và địa lí 6 bài 10: Quá trình nội sinh và ngoại sinh. Các dạng địa hình chính. Khoáng sản"/>
          <p:cNvPicPr/>
          <p:nvPr/>
        </p:nvPicPr>
        <p:blipFill>
          <a:blip r:embed="rId2">
            <a:extLst>
              <a:ext uri="{28A0092B-C50C-407E-A947-70E740481C1C}">
                <a14:useLocalDpi xmlns:a14="http://schemas.microsoft.com/office/drawing/2010/main" val="0"/>
              </a:ext>
            </a:extLst>
          </a:blip>
          <a:srcRect/>
          <a:stretch>
            <a:fillRect/>
          </a:stretch>
        </p:blipFill>
        <p:spPr bwMode="auto">
          <a:xfrm>
            <a:off x="428017" y="1329980"/>
            <a:ext cx="11459183" cy="5207008"/>
          </a:xfrm>
          <a:prstGeom prst="rect">
            <a:avLst/>
          </a:prstGeom>
          <a:noFill/>
          <a:ln>
            <a:noFill/>
          </a:ln>
        </p:spPr>
      </p:pic>
      <p:sp>
        <p:nvSpPr>
          <p:cNvPr id="6" name="Rectangle 5"/>
          <p:cNvSpPr/>
          <p:nvPr/>
        </p:nvSpPr>
        <p:spPr>
          <a:xfrm>
            <a:off x="1504438" y="3111858"/>
            <a:ext cx="2863281"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40030" y="3756734"/>
            <a:ext cx="1498898"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núi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cao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168419" y="2059950"/>
            <a:ext cx="2331607"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đỉnh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núi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01756" y="3111858"/>
            <a:ext cx="2062474"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sườn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núi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852598" y="3995815"/>
            <a:ext cx="2211631"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hẻm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150941" y="3765533"/>
            <a:ext cx="2976664"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tuyệt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27674" y="4930499"/>
            <a:ext cx="1991032"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núi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thấp</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08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905" y="168477"/>
            <a:ext cx="10160730" cy="584775"/>
          </a:xfrm>
          <a:prstGeom prst="rect">
            <a:avLst/>
          </a:prstGeom>
        </p:spPr>
        <p:txBody>
          <a:bodyPr wrap="none">
            <a:spAutoFit/>
          </a:bodyPr>
          <a:lstStyle/>
          <a:p>
            <a:pPr>
              <a:spcAft>
                <a:spcPts val="0"/>
              </a:spcAft>
            </a:pPr>
            <a:r>
              <a:rPr lang="nl-NL" sz="32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Câu 3. Sắp xếp lại trật tự các từ </a:t>
            </a:r>
            <a:r>
              <a:rPr lang="en-US" sz="3200" b="1" dirty="0" err="1">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nl-NL" sz="32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bảng cho phù hợp</a:t>
            </a:r>
            <a:endParaRPr lang="en-US" sz="32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83347097"/>
              </p:ext>
            </p:extLst>
          </p:nvPr>
        </p:nvGraphicFramePr>
        <p:xfrm>
          <a:off x="1215958" y="4149804"/>
          <a:ext cx="9698476" cy="2332705"/>
        </p:xfrm>
        <a:graphic>
          <a:graphicData uri="http://schemas.openxmlformats.org/drawingml/2006/table">
            <a:tbl>
              <a:tblPr firstRow="1" firstCol="1" bandRow="1">
                <a:tableStyleId>{5C22544A-7EE6-4342-B048-85BDC9FD1C3A}</a:tableStyleId>
              </a:tblPr>
              <a:tblGrid>
                <a:gridCol w="2894262">
                  <a:extLst>
                    <a:ext uri="{9D8B030D-6E8A-4147-A177-3AD203B41FA5}">
                      <a16:colId xmlns:a16="http://schemas.microsoft.com/office/drawing/2014/main" val="20000"/>
                    </a:ext>
                  </a:extLst>
                </a:gridCol>
                <a:gridCol w="3605669">
                  <a:extLst>
                    <a:ext uri="{9D8B030D-6E8A-4147-A177-3AD203B41FA5}">
                      <a16:colId xmlns:a16="http://schemas.microsoft.com/office/drawing/2014/main" val="20001"/>
                    </a:ext>
                  </a:extLst>
                </a:gridCol>
                <a:gridCol w="3198545">
                  <a:extLst>
                    <a:ext uri="{9D8B030D-6E8A-4147-A177-3AD203B41FA5}">
                      <a16:colId xmlns:a16="http://schemas.microsoft.com/office/drawing/2014/main" val="20002"/>
                    </a:ext>
                  </a:extLst>
                </a:gridCol>
              </a:tblGrid>
              <a:tr h="521406">
                <a:tc>
                  <a:txBody>
                    <a:bodyPr/>
                    <a:lstStyle/>
                    <a:p>
                      <a:pPr algn="ctr">
                        <a:spcAft>
                          <a:spcPts val="0"/>
                        </a:spcAft>
                      </a:pPr>
                      <a:r>
                        <a:rPr lang="nl-NL" sz="2800" dirty="0">
                          <a:solidFill>
                            <a:schemeClr val="bg1"/>
                          </a:solidFill>
                          <a:effectLst/>
                          <a:latin typeface="Times New Roman" panose="02020603050405020304" pitchFamily="18" charset="0"/>
                          <a:cs typeface="Times New Roman" panose="02020603050405020304" pitchFamily="18" charset="0"/>
                        </a:rPr>
                        <a:t>Khoáng sản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Aft>
                          <a:spcPts val="0"/>
                        </a:spcAft>
                      </a:pPr>
                      <a:r>
                        <a:rPr lang="nl-NL" sz="2800" dirty="0">
                          <a:solidFill>
                            <a:schemeClr val="bg1"/>
                          </a:solidFill>
                          <a:effectLst/>
                          <a:latin typeface="Times New Roman" panose="02020603050405020304" pitchFamily="18" charset="0"/>
                          <a:cs typeface="Times New Roman" panose="02020603050405020304" pitchFamily="18" charset="0"/>
                        </a:rPr>
                        <a:t>Phân loại</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spcAft>
                          <a:spcPts val="0"/>
                        </a:spcAft>
                      </a:pPr>
                      <a:r>
                        <a:rPr lang="nl-NL" sz="2800" dirty="0">
                          <a:solidFill>
                            <a:schemeClr val="bg1"/>
                          </a:solidFill>
                          <a:effectLst/>
                          <a:latin typeface="Times New Roman" panose="02020603050405020304" pitchFamily="18" charset="0"/>
                          <a:cs typeface="Times New Roman" panose="02020603050405020304" pitchFamily="18" charset="0"/>
                        </a:rPr>
                        <a:t>Công dụng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581726">
                <a:tc>
                  <a:txBody>
                    <a:bodyPr/>
                    <a:lstStyle/>
                    <a:p>
                      <a:pPr>
                        <a:spcAft>
                          <a:spcPts val="0"/>
                        </a:spcAft>
                      </a:pPr>
                      <a:r>
                        <a:rPr lang="nl-NL" sz="2800" b="0" dirty="0">
                          <a:solidFill>
                            <a:schemeClr val="tx1"/>
                          </a:solidFill>
                          <a:effectLst/>
                          <a:latin typeface="Times New Roman" panose="02020603050405020304" pitchFamily="18" charset="0"/>
                          <a:cs typeface="Times New Roman" panose="02020603050405020304" pitchFamily="18" charset="0"/>
                        </a:rPr>
                        <a:t>Vàng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603115">
                <a:tc>
                  <a:txBody>
                    <a:bodyPr/>
                    <a:lstStyle/>
                    <a:p>
                      <a:pPr>
                        <a:spcAft>
                          <a:spcPts val="0"/>
                        </a:spcAft>
                      </a:pPr>
                      <a:r>
                        <a:rPr lang="nl-NL" sz="2800" b="0" dirty="0">
                          <a:solidFill>
                            <a:schemeClr val="tx1"/>
                          </a:solidFill>
                          <a:effectLst/>
                          <a:latin typeface="Times New Roman" panose="02020603050405020304" pitchFamily="18" charset="0"/>
                          <a:cs typeface="Times New Roman" panose="02020603050405020304" pitchFamily="18" charset="0"/>
                        </a:rPr>
                        <a:t>Đá vôi</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626458">
                <a:tc>
                  <a:txBody>
                    <a:bodyPr/>
                    <a:lstStyle/>
                    <a:p>
                      <a:pPr>
                        <a:spcAft>
                          <a:spcPts val="0"/>
                        </a:spcAft>
                      </a:pPr>
                      <a:r>
                        <a:rPr lang="nl-NL" sz="2800" b="0" dirty="0">
                          <a:solidFill>
                            <a:schemeClr val="tx1"/>
                          </a:solidFill>
                          <a:effectLst/>
                          <a:latin typeface="Times New Roman" panose="02020603050405020304" pitchFamily="18" charset="0"/>
                          <a:cs typeface="Times New Roman" panose="02020603050405020304" pitchFamily="18" charset="0"/>
                        </a:rPr>
                        <a:t>Than đá</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3"/>
                  </a:ext>
                </a:extLst>
              </a:tr>
            </a:tbl>
          </a:graphicData>
        </a:graphic>
      </p:graphicFrame>
      <p:pic>
        <p:nvPicPr>
          <p:cNvPr id="5" name="Picture 4"/>
          <p:cNvPicPr/>
          <p:nvPr/>
        </p:nvPicPr>
        <p:blipFill>
          <a:blip r:embed="rId2"/>
          <a:stretch>
            <a:fillRect/>
          </a:stretch>
        </p:blipFill>
        <p:spPr>
          <a:xfrm>
            <a:off x="1659313" y="753252"/>
            <a:ext cx="8588030" cy="3085262"/>
          </a:xfrm>
          <a:prstGeom prst="rect">
            <a:avLst/>
          </a:prstGeom>
        </p:spPr>
      </p:pic>
      <p:sp>
        <p:nvSpPr>
          <p:cNvPr id="6" name="Rectangle 5"/>
          <p:cNvSpPr/>
          <p:nvPr/>
        </p:nvSpPr>
        <p:spPr>
          <a:xfrm>
            <a:off x="4309353" y="4747098"/>
            <a:ext cx="1643975" cy="389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Kim </a:t>
            </a:r>
            <a:r>
              <a:rPr lang="en-US" sz="2800" dirty="0" err="1">
                <a:solidFill>
                  <a:schemeClr val="tx1"/>
                </a:solidFill>
                <a:latin typeface="Times New Roman" panose="02020603050405020304" pitchFamily="18" charset="0"/>
                <a:cs typeface="Times New Roman" panose="02020603050405020304" pitchFamily="18" charset="0"/>
              </a:rPr>
              <a:t>loại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379095" y="5209321"/>
            <a:ext cx="1938351" cy="523220"/>
          </a:xfrm>
          <a:prstGeom prst="rect">
            <a:avLst/>
          </a:prstGeom>
        </p:spPr>
        <p:txBody>
          <a:bodyPr wrap="none">
            <a:spAutoFit/>
          </a:bodyPr>
          <a:lstStyle/>
          <a:p>
            <a:pPr>
              <a:spcAft>
                <a:spcPts val="0"/>
              </a:spcAft>
            </a:pPr>
            <a:r>
              <a:rPr lang="nl-NL" sz="2800" dirty="0">
                <a:effectLst/>
                <a:latin typeface="Times New Roman" panose="02020603050405020304" pitchFamily="18" charset="0"/>
                <a:cs typeface="Times New Roman" panose="02020603050405020304" pitchFamily="18" charset="0"/>
              </a:rPr>
              <a:t>Phi kim loại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379095" y="5879966"/>
            <a:ext cx="1893467" cy="523220"/>
          </a:xfrm>
          <a:prstGeom prst="rect">
            <a:avLst/>
          </a:prstGeom>
        </p:spPr>
        <p:txBody>
          <a:bodyPr wrap="none">
            <a:spAutoFit/>
          </a:bodyPr>
          <a:lstStyle/>
          <a:p>
            <a:pPr>
              <a:spcAft>
                <a:spcPts val="0"/>
              </a:spcAft>
            </a:pPr>
            <a:r>
              <a:rPr lang="nl-NL" sz="2800" dirty="0">
                <a:effectLst/>
                <a:latin typeface="Times New Roman" panose="02020603050405020304" pitchFamily="18" charset="0"/>
                <a:cs typeface="Times New Roman" panose="02020603050405020304" pitchFamily="18" charset="0"/>
              </a:rPr>
              <a:t>Năng lượng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7752649" y="4680041"/>
            <a:ext cx="1611531" cy="523220"/>
          </a:xfrm>
          <a:prstGeom prst="rect">
            <a:avLst/>
          </a:prstGeom>
        </p:spPr>
        <p:txBody>
          <a:bodyPr wrap="none">
            <a:spAutoFit/>
          </a:bodyPr>
          <a:lstStyle/>
          <a:p>
            <a:pPr>
              <a:spcAft>
                <a:spcPts val="0"/>
              </a:spcAft>
            </a:pPr>
            <a:r>
              <a:rPr lang="nl-NL" sz="2800" dirty="0">
                <a:effectLst/>
                <a:latin typeface="Times New Roman" panose="02020603050405020304" pitchFamily="18" charset="0"/>
                <a:cs typeface="Times New Roman" panose="02020603050405020304" pitchFamily="18" charset="0"/>
              </a:rPr>
              <a:t>Trang sức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7752649" y="5281400"/>
            <a:ext cx="2759089" cy="523220"/>
          </a:xfrm>
          <a:prstGeom prst="rect">
            <a:avLst/>
          </a:prstGeom>
        </p:spPr>
        <p:txBody>
          <a:bodyPr wrap="none">
            <a:spAutoFit/>
          </a:bodyPr>
          <a:lstStyle/>
          <a:p>
            <a:pPr>
              <a:spcAft>
                <a:spcPts val="0"/>
              </a:spcAft>
            </a:pPr>
            <a:r>
              <a:rPr lang="nl-NL" sz="2800" dirty="0">
                <a:effectLst/>
                <a:latin typeface="Times New Roman" panose="02020603050405020304" pitchFamily="18" charset="0"/>
                <a:cs typeface="Times New Roman" panose="02020603050405020304" pitchFamily="18" charset="0"/>
              </a:rPr>
              <a:t>Vật liệu xây dựng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7853734" y="5882759"/>
            <a:ext cx="1409360" cy="523220"/>
          </a:xfrm>
          <a:prstGeom prst="rect">
            <a:avLst/>
          </a:prstGeom>
        </p:spPr>
        <p:txBody>
          <a:bodyPr wrap="none">
            <a:spAutoFit/>
          </a:bodyPr>
          <a:lstStyle/>
          <a:p>
            <a:pPr>
              <a:spcAft>
                <a:spcPts val="0"/>
              </a:spcAft>
            </a:pPr>
            <a:r>
              <a:rPr lang="nl-NL" sz="2800" dirty="0">
                <a:effectLst/>
                <a:latin typeface="Times New Roman" panose="02020603050405020304" pitchFamily="18" charset="0"/>
                <a:cs typeface="Times New Roman" panose="02020603050405020304" pitchFamily="18" charset="0"/>
              </a:rPr>
              <a:t>Chất đốt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54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105592" y="457199"/>
            <a:ext cx="7632739" cy="1575881"/>
          </a:xfrm>
          <a:prstGeom prst="rect">
            <a:avLst/>
          </a:prstGeom>
        </p:spPr>
        <p:txBody>
          <a:bodyPr wrap="none" fromWordArt="1">
            <a:prstTxWarp prst="textChevronInverted">
              <a:avLst>
                <a:gd name="adj" fmla="val 75000"/>
              </a:avLst>
            </a:prstTxWarp>
          </a:bodyPr>
          <a:lstStyle/>
          <a:p>
            <a:pPr algn="ct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881" y="204280"/>
            <a:ext cx="3075707"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55340" y="2427342"/>
            <a:ext cx="108829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3600" b="1" dirty="0" err="1">
                <a:solidFill>
                  <a:srgbClr val="FF00FF"/>
                </a:solidFill>
                <a:latin typeface="Times New Roman" panose="02020603050405020304" pitchFamily="18" charset="0"/>
                <a:cs typeface="Times New Roman" panose="02020603050405020304" pitchFamily="18" charset="0"/>
              </a:rPr>
              <a:t>Câu</a:t>
            </a:r>
            <a:r>
              <a:rPr lang="en-US" sz="3600" b="1" dirty="0">
                <a:solidFill>
                  <a:srgbClr val="FF00FF"/>
                </a:solidFill>
                <a:latin typeface="Times New Roman" panose="02020603050405020304" pitchFamily="18" charset="0"/>
                <a:cs typeface="Times New Roman" panose="02020603050405020304" pitchFamily="18" charset="0"/>
              </a:rPr>
              <a:t> 1: </a:t>
            </a:r>
            <a:r>
              <a:rPr lang="en-US" sz="3600" b="1" dirty="0" err="1">
                <a:solidFill>
                  <a:srgbClr val="FF00FF"/>
                </a:solidFill>
                <a:latin typeface="Times New Roman" panose="02020603050405020304" pitchFamily="18" charset="0"/>
                <a:cs typeface="Times New Roman" panose="02020603050405020304" pitchFamily="18" charset="0"/>
              </a:rPr>
              <a:t>Nơi</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em</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sinh</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sống</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thuộc</a:t>
            </a:r>
            <a:r>
              <a:rPr lang="en-US" sz="3600" b="1" dirty="0">
                <a:solidFill>
                  <a:srgbClr val="FF00FF"/>
                </a:solidFill>
                <a:latin typeface="Times New Roman" panose="02020603050405020304" pitchFamily="18" charset="0"/>
                <a:cs typeface="Times New Roman" panose="02020603050405020304" pitchFamily="18" charset="0"/>
              </a:rPr>
              <a:t> </a:t>
            </a:r>
            <a:r>
              <a:rPr lang="vi-VN" sz="3600" b="1" dirty="0">
                <a:solidFill>
                  <a:srgbClr val="FF00FF"/>
                </a:solidFill>
                <a:latin typeface="Times New Roman" panose="02020603050405020304" pitchFamily="18" charset="0"/>
                <a:cs typeface="Times New Roman" panose="02020603050405020304" pitchFamily="18" charset="0"/>
              </a:rPr>
              <a:t>dạng địa hình nào? </a:t>
            </a:r>
            <a:r>
              <a:rPr lang="en-US" sz="3600" b="1" dirty="0" err="1">
                <a:solidFill>
                  <a:srgbClr val="FF00FF"/>
                </a:solidFill>
                <a:latin typeface="Times New Roman" panose="02020603050405020304" pitchFamily="18" charset="0"/>
                <a:cs typeface="Times New Roman" panose="02020603050405020304" pitchFamily="18" charset="0"/>
              </a:rPr>
              <a:t>Trình</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bày</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đặc</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điểm</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dạng</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địa</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hình</a:t>
            </a:r>
            <a:r>
              <a:rPr lang="en-US" sz="3600" b="1" dirty="0">
                <a:solidFill>
                  <a:srgbClr val="FF00FF"/>
                </a:solidFill>
                <a:latin typeface="Times New Roman" panose="02020603050405020304" pitchFamily="18" charset="0"/>
                <a:cs typeface="Times New Roman" panose="02020603050405020304" pitchFamily="18" charset="0"/>
              </a:rPr>
              <a:t> </a:t>
            </a:r>
            <a:r>
              <a:rPr lang="en-US" sz="3600" b="1" dirty="0" err="1">
                <a:solidFill>
                  <a:srgbClr val="FF00FF"/>
                </a:solidFill>
                <a:latin typeface="Times New Roman" panose="02020603050405020304" pitchFamily="18" charset="0"/>
                <a:cs typeface="Times New Roman" panose="02020603050405020304" pitchFamily="18" charset="0"/>
              </a:rPr>
              <a:t>đó</a:t>
            </a:r>
            <a:r>
              <a:rPr lang="en-US" sz="3600" b="1" dirty="0">
                <a:solidFill>
                  <a:srgbClr val="FF00FF"/>
                </a:solidFill>
                <a:latin typeface="Times New Roman" panose="02020603050405020304" pitchFamily="18" charset="0"/>
                <a:cs typeface="Times New Roman" panose="02020603050405020304" pitchFamily="18" charset="0"/>
              </a:rPr>
              <a:t>. </a:t>
            </a:r>
            <a:r>
              <a:rPr lang="vi-VN" sz="3600" b="1" dirty="0">
                <a:solidFill>
                  <a:srgbClr val="FF00FF"/>
                </a:solidFill>
                <a:latin typeface="Times New Roman" panose="02020603050405020304" pitchFamily="18" charset="0"/>
                <a:cs typeface="Times New Roman" panose="02020603050405020304" pitchFamily="18" charset="0"/>
              </a:rPr>
              <a:t>Dạng địa hình </a:t>
            </a:r>
            <a:r>
              <a:rPr lang="en-US" sz="3600" b="1" dirty="0" err="1">
                <a:solidFill>
                  <a:srgbClr val="FF00FF"/>
                </a:solidFill>
                <a:latin typeface="Times New Roman" panose="02020603050405020304" pitchFamily="18" charset="0"/>
                <a:cs typeface="Times New Roman" panose="02020603050405020304" pitchFamily="18" charset="0"/>
              </a:rPr>
              <a:t>đó</a:t>
            </a:r>
            <a:r>
              <a:rPr lang="vi-VN" sz="3600" b="1" dirty="0">
                <a:solidFill>
                  <a:srgbClr val="FF00FF"/>
                </a:solidFill>
                <a:latin typeface="Times New Roman" panose="02020603050405020304" pitchFamily="18" charset="0"/>
                <a:cs typeface="Times New Roman" panose="02020603050405020304" pitchFamily="18" charset="0"/>
              </a:rPr>
              <a:t> phù hợp với những hoạt động kinh tế nào?</a:t>
            </a:r>
            <a:endParaRPr lang="en-US" sz="3600" dirty="0">
              <a:solidFill>
                <a:srgbClr val="FF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855339" y="4370909"/>
            <a:ext cx="10882993" cy="1754326"/>
          </a:xfrm>
          <a:prstGeom prst="rect">
            <a:avLst/>
          </a:prstGeom>
        </p:spPr>
        <p:txBody>
          <a:bodyPr wrap="square">
            <a:spAutoFit/>
          </a:bodyPr>
          <a:lstStyle/>
          <a:p>
            <a:pPr algn="just">
              <a:spcAft>
                <a:spcPts val="0"/>
              </a:spcAft>
            </a:pPr>
            <a:r>
              <a:rPr lang="en-US" sz="36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6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Vì sao ngày nay con người phải tìm kiếm các nguồn năng lượng thay thế cho các tài nguyên khoáng sản như dầu mỏ, than đá</a:t>
            </a:r>
            <a:r>
              <a:rPr lang="en-US" sz="3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681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901819" y="1311733"/>
            <a:ext cx="7462868" cy="4524315"/>
          </a:xfrm>
          <a:prstGeom prst="rect">
            <a:avLst/>
          </a:prstGeom>
          <a:noFill/>
        </p:spPr>
        <p:txBody>
          <a:bodyPr wrap="square">
            <a:spAutoFit/>
          </a:bodyPr>
          <a:lstStyle/>
          <a:p>
            <a:pPr marL="457200" indent="-457200">
              <a:lnSpc>
                <a:spcPct val="150000"/>
              </a:lnSpc>
              <a:buFontTx/>
              <a:buChar char="-"/>
              <a:defRPr/>
            </a:pPr>
            <a:r>
              <a:rPr lang="en-US" sz="3200" b="1" dirty="0" err="1">
                <a:solidFill>
                  <a:srgbClr val="3333FF"/>
                </a:solidFill>
                <a:latin typeface="Times New Roman" panose="02020603050405020304" pitchFamily="18" charset="0"/>
                <a:cs typeface="Times New Roman" panose="02020603050405020304" pitchFamily="18" charset="0"/>
              </a:rPr>
              <a:t>Học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nghiên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cứu</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tiếp</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nội</a:t>
            </a:r>
            <a:r>
              <a:rPr lang="en-US" sz="3200" b="1" dirty="0">
                <a:solidFill>
                  <a:srgbClr val="3333FF"/>
                </a:solidFill>
                <a:latin typeface="Times New Roman" panose="02020603050405020304" pitchFamily="18" charset="0"/>
                <a:cs typeface="Times New Roman" panose="02020603050405020304" pitchFamily="18" charset="0"/>
              </a:rPr>
              <a:t> dung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11: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hành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lược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đồ</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tỉ</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lệ</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lớn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lát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cắt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đơn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giản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lược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đồ</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tỉ</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lệ</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lớn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lát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cắt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đơn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giản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2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6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3672" y="1248948"/>
            <a:ext cx="9002710" cy="661207"/>
          </a:xfrm>
          <a:prstGeom prst="rect">
            <a:avLst/>
          </a:prstGeom>
          <a:noFill/>
        </p:spPr>
        <p:txBody>
          <a:bodyPr wrap="square">
            <a:spAutoFit/>
          </a:bodyPr>
          <a:lstStyle/>
          <a:p>
            <a:pPr>
              <a:lnSpc>
                <a:spcPct val="150000"/>
              </a:lnSpc>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2.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dạng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chính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409913"/>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BÀI 10: QUÁ TRÌNH NỘI SINH VÀ NGOẠI SINH. CÁC DẠNG ĐỊA HÌNH CHÍNH. KHOÁNG SẢN.</a:t>
            </a:r>
          </a:p>
        </p:txBody>
      </p:sp>
    </p:spTree>
    <p:extLst>
      <p:ext uri="{BB962C8B-B14F-4D97-AF65-F5344CB8AC3E}">
        <p14:creationId xmlns:p14="http://schemas.microsoft.com/office/powerpoint/2010/main" val="33864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754" y="137339"/>
            <a:ext cx="11604785" cy="1628587"/>
          </a:xfrm>
          <a:prstGeom prst="rect">
            <a:avLst/>
          </a:prstGeom>
          <a:noFill/>
        </p:spPr>
        <p:txBody>
          <a:bodyPr wrap="square" lIns="91440" tIns="45720" rIns="91440" bIns="45720">
            <a:spAutoFit/>
          </a:bodyPr>
          <a:lstStyle/>
          <a:p>
            <a:pPr algn="ct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THẢO LUẬN NHÓM  (3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phút</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a:t>
            </a:r>
          </a:p>
          <a:p>
            <a:pPr algn="just">
              <a:lnSpc>
                <a:spcPct val="150000"/>
              </a:lnSpc>
            </a:pP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Yêu</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cầu</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Đọc</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thông</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tin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mục</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2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quan</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hình</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10.2, 10.3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trong</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SGK,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thảo</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luận</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theo</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cặp</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hoàn</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thành</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phiếu</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học</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tập</a:t>
            </a:r>
            <a:r>
              <a:rPr lang="en-US" sz="26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FF0000"/>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4242386318"/>
              </p:ext>
            </p:extLst>
          </p:nvPr>
        </p:nvGraphicFramePr>
        <p:xfrm>
          <a:off x="402546" y="2480416"/>
          <a:ext cx="5283199" cy="2651760"/>
        </p:xfrm>
        <a:graphic>
          <a:graphicData uri="http://schemas.openxmlformats.org/drawingml/2006/table">
            <a:tbl>
              <a:tblPr firstRow="1" bandRow="1">
                <a:tableStyleId>{5C22544A-7EE6-4342-B048-85BDC9FD1C3A}</a:tableStyleId>
              </a:tblPr>
              <a:tblGrid>
                <a:gridCol w="1761066">
                  <a:extLst>
                    <a:ext uri="{9D8B030D-6E8A-4147-A177-3AD203B41FA5}">
                      <a16:colId xmlns:a16="http://schemas.microsoft.com/office/drawing/2014/main" val="20000"/>
                    </a:ext>
                  </a:extLst>
                </a:gridCol>
                <a:gridCol w="1237857">
                  <a:extLst>
                    <a:ext uri="{9D8B030D-6E8A-4147-A177-3AD203B41FA5}">
                      <a16:colId xmlns:a16="http://schemas.microsoft.com/office/drawing/2014/main" val="20001"/>
                    </a:ext>
                  </a:extLst>
                </a:gridCol>
                <a:gridCol w="2284276">
                  <a:extLst>
                    <a:ext uri="{9D8B030D-6E8A-4147-A177-3AD203B41FA5}">
                      <a16:colId xmlns:a16="http://schemas.microsoft.com/office/drawing/2014/main" val="20002"/>
                    </a:ext>
                  </a:extLst>
                </a:gridCol>
              </a:tblGrid>
              <a:tr h="516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Các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dạng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địa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hình</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24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mn-ea"/>
                          <a:cs typeface="Times New Roman" panose="02020603050405020304" pitchFamily="18" charset="0"/>
                        </a:rPr>
                        <a:t>điểm</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Núi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nguyên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400" b="1" dirty="0" err="1">
                          <a:latin typeface="Times New Roman" panose="02020603050405020304" pitchFamily="18" charset="0"/>
                          <a:cs typeface="Times New Roman" panose="02020603050405020304" pitchFamily="18" charset="0"/>
                        </a:rPr>
                        <a:t>Đồi</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0003"/>
                  </a:ext>
                </a:extLst>
              </a:tr>
              <a:tr h="370840">
                <a:tc>
                  <a:txBody>
                    <a:bodyPr/>
                    <a:lstStyle/>
                    <a:p>
                      <a:r>
                        <a:rPr lang="en-US" sz="2400" b="1" dirty="0" err="1">
                          <a:latin typeface="Times New Roman" panose="02020603050405020304" pitchFamily="18" charset="0"/>
                          <a:cs typeface="Times New Roman" panose="02020603050405020304" pitchFamily="18" charset="0"/>
                        </a:rPr>
                        <a:t>Đồng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bằng</a:t>
                      </a:r>
                      <a:endParaRPr lang="en-US" sz="24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35477019"/>
              </p:ext>
            </p:extLst>
          </p:nvPr>
        </p:nvGraphicFramePr>
        <p:xfrm>
          <a:off x="6012025" y="2504909"/>
          <a:ext cx="5856514" cy="2643978"/>
        </p:xfrm>
        <a:graphic>
          <a:graphicData uri="http://schemas.openxmlformats.org/drawingml/2006/table">
            <a:tbl>
              <a:tblPr firstRow="1" bandRow="1">
                <a:tableStyleId>{5C22544A-7EE6-4342-B048-85BDC9FD1C3A}</a:tableStyleId>
              </a:tblPr>
              <a:tblGrid>
                <a:gridCol w="2890046">
                  <a:extLst>
                    <a:ext uri="{9D8B030D-6E8A-4147-A177-3AD203B41FA5}">
                      <a16:colId xmlns:a16="http://schemas.microsoft.com/office/drawing/2014/main" val="20000"/>
                    </a:ext>
                  </a:extLst>
                </a:gridCol>
                <a:gridCol w="2966468">
                  <a:extLst>
                    <a:ext uri="{9D8B030D-6E8A-4147-A177-3AD203B41FA5}">
                      <a16:colId xmlns:a16="http://schemas.microsoft.com/office/drawing/2014/main" val="20001"/>
                    </a:ext>
                  </a:extLst>
                </a:gridCol>
              </a:tblGrid>
              <a:tr h="5761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1191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1"/>
                  </a:ext>
                </a:extLst>
              </a:tr>
              <a:tr h="875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139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41815607"/>
              </p:ext>
            </p:extLst>
          </p:nvPr>
        </p:nvGraphicFramePr>
        <p:xfrm>
          <a:off x="451533" y="3103678"/>
          <a:ext cx="11492818" cy="3472644"/>
        </p:xfrm>
        <a:graphic>
          <a:graphicData uri="http://schemas.openxmlformats.org/drawingml/2006/table">
            <a:tbl>
              <a:tblPr firstRow="1" bandRow="1">
                <a:tableStyleId>{5C22544A-7EE6-4342-B048-85BDC9FD1C3A}</a:tableStyleId>
              </a:tblPr>
              <a:tblGrid>
                <a:gridCol w="2063068">
                  <a:extLst>
                    <a:ext uri="{9D8B030D-6E8A-4147-A177-3AD203B41FA5}">
                      <a16:colId xmlns:a16="http://schemas.microsoft.com/office/drawing/2014/main" val="20000"/>
                    </a:ext>
                  </a:extLst>
                </a:gridCol>
                <a:gridCol w="3559628">
                  <a:extLst>
                    <a:ext uri="{9D8B030D-6E8A-4147-A177-3AD203B41FA5}">
                      <a16:colId xmlns:a16="http://schemas.microsoft.com/office/drawing/2014/main" val="20001"/>
                    </a:ext>
                  </a:extLst>
                </a:gridCol>
                <a:gridCol w="5870122">
                  <a:extLst>
                    <a:ext uri="{9D8B030D-6E8A-4147-A177-3AD203B41FA5}">
                      <a16:colId xmlns:a16="http://schemas.microsoft.com/office/drawing/2014/main" val="20002"/>
                    </a:ext>
                  </a:extLst>
                </a:gridCol>
              </a:tblGrid>
              <a:tr h="856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Các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dạng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địa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hình</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24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mn-ea"/>
                          <a:cs typeface="Times New Roman" panose="02020603050405020304" pitchFamily="18" charset="0"/>
                        </a:rPr>
                        <a:t>điểm</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82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Núi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840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nguyên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75565">
                <a:tc>
                  <a:txBody>
                    <a:bodyPr/>
                    <a:lstStyle/>
                    <a:p>
                      <a:r>
                        <a:rPr lang="en-US" sz="2400" b="1" dirty="0" err="1">
                          <a:latin typeface="Times New Roman" panose="02020603050405020304" pitchFamily="18" charset="0"/>
                          <a:cs typeface="Times New Roman" panose="02020603050405020304" pitchFamily="18" charset="0"/>
                        </a:rPr>
                        <a:t>Đồi</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475565">
                <a:tc>
                  <a:txBody>
                    <a:bodyPr/>
                    <a:lstStyle/>
                    <a:p>
                      <a:r>
                        <a:rPr lang="en-US" sz="2400" b="1" dirty="0" err="1">
                          <a:latin typeface="Times New Roman" panose="02020603050405020304" pitchFamily="18" charset="0"/>
                          <a:cs typeface="Times New Roman" panose="02020603050405020304" pitchFamily="18" charset="0"/>
                        </a:rPr>
                        <a:t>Đồng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bằng</a:t>
                      </a:r>
                      <a:endParaRPr lang="en-US" sz="24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6" name="Picture 5"/>
          <p:cNvPicPr/>
          <p:nvPr/>
        </p:nvPicPr>
        <p:blipFill>
          <a:blip r:embed="rId2"/>
          <a:stretch>
            <a:fillRect/>
          </a:stretch>
        </p:blipFill>
        <p:spPr>
          <a:xfrm>
            <a:off x="2008414" y="-1"/>
            <a:ext cx="7943849" cy="2947307"/>
          </a:xfrm>
          <a:prstGeom prst="rect">
            <a:avLst/>
          </a:prstGeom>
        </p:spPr>
      </p:pic>
      <p:sp>
        <p:nvSpPr>
          <p:cNvPr id="2" name="Rectangle 1"/>
          <p:cNvSpPr/>
          <p:nvPr/>
        </p:nvSpPr>
        <p:spPr>
          <a:xfrm>
            <a:off x="2604407" y="4041322"/>
            <a:ext cx="3290207"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rgbClr val="0070C0"/>
              </a:solidFill>
              <a:latin typeface="Times New Roman" panose="02020603050405020304" pitchFamily="18" charset="0"/>
              <a:cs typeface="Times New Roman" panose="02020603050405020304" pitchFamily="18" charset="0"/>
            </a:endParaRPr>
          </a:p>
          <a:p>
            <a:pPr algn="just"/>
            <a:r>
              <a:rPr lang="en-US" b="1"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500m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mực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nước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a:p>
            <a:pPr algn="just"/>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20492" y="3657601"/>
            <a:ext cx="5660572"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202135" y="4041322"/>
            <a:ext cx="5611586"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rgbClr val="0070C0"/>
                </a:solidFill>
                <a:latin typeface="Times New Roman" panose="02020603050405020304" pitchFamily="18" charset="0"/>
                <a:cs typeface="Times New Roman" panose="02020603050405020304" pitchFamily="18" charset="0"/>
              </a:rPr>
              <a:t>Nhô</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cao</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rõ</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rệt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mặt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đất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gồm</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đỉnh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và</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chân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6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úi Ngọc Linh vẻ đẹp huyền bí miền đất Kon Tum - Vntrip.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106" y="3494662"/>
            <a:ext cx="5970895" cy="33317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70980" y="6369184"/>
            <a:ext cx="282102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Núi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Linh</a:t>
            </a:r>
            <a:r>
              <a:rPr lang="en-US" sz="2400" b="1" dirty="0">
                <a:solidFill>
                  <a:schemeClr val="tx1"/>
                </a:solidFill>
                <a:latin typeface="Times New Roman" panose="02020603050405020304" pitchFamily="18" charset="0"/>
                <a:cs typeface="Times New Roman" panose="02020603050405020304" pitchFamily="18" charset="0"/>
              </a:rPr>
              <a:t> - VN</a:t>
            </a:r>
          </a:p>
        </p:txBody>
      </p:sp>
      <p:pic>
        <p:nvPicPr>
          <p:cNvPr id="5124" name="Picture 4" descr="Núi Phú Sĩ Nhật Bản, một trong ba ngọn núi thánh của xứ Phù T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247" y="-1"/>
            <a:ext cx="5985754" cy="34630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896273" y="3005847"/>
            <a:ext cx="2295728"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Núi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Phú</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Sĩ</a:t>
            </a:r>
            <a:r>
              <a:rPr lang="en-US" sz="2400" b="1" dirty="0">
                <a:solidFill>
                  <a:schemeClr val="tx1"/>
                </a:solidFill>
                <a:latin typeface="Times New Roman" panose="02020603050405020304" pitchFamily="18" charset="0"/>
                <a:cs typeface="Times New Roman" panose="02020603050405020304" pitchFamily="18" charset="0"/>
              </a:rPr>
              <a:t> - NB</a:t>
            </a:r>
          </a:p>
        </p:txBody>
      </p:sp>
      <p:pic>
        <p:nvPicPr>
          <p:cNvPr id="5126" name="Picture 6" descr="Dãy núi Đan H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3463046"/>
            <a:ext cx="6206249" cy="33949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60323" y="6400800"/>
            <a:ext cx="2645923"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Núi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a:t>
            </a:r>
            <a:r>
              <a:rPr lang="en-US" sz="2400" b="1" dirty="0">
                <a:solidFill>
                  <a:schemeClr val="tx1"/>
                </a:solidFill>
                <a:latin typeface="Times New Roman" panose="02020603050405020304" pitchFamily="18" charset="0"/>
                <a:cs typeface="Times New Roman" panose="02020603050405020304" pitchFamily="18" charset="0"/>
              </a:rPr>
              <a:t> - TQ</a:t>
            </a:r>
          </a:p>
        </p:txBody>
      </p:sp>
      <p:pic>
        <p:nvPicPr>
          <p:cNvPr id="5128" name="Picture 8" descr="Núi Eve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6206246" cy="34582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19472" y="3001050"/>
            <a:ext cx="1186774"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Everest</a:t>
            </a:r>
          </a:p>
        </p:txBody>
      </p:sp>
    </p:spTree>
    <p:extLst>
      <p:ext uri="{BB962C8B-B14F-4D97-AF65-F5344CB8AC3E}">
        <p14:creationId xmlns:p14="http://schemas.microsoft.com/office/powerpoint/2010/main" val="19158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randombar(horizontal)">
                                      <p:cBhvr>
                                        <p:cTn id="13" dur="500"/>
                                        <p:tgtEl>
                                          <p:spTgt spid="51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randombar(horizontal)">
                                      <p:cBhvr>
                                        <p:cTn id="19" dur="500"/>
                                        <p:tgtEl>
                                          <p:spTgt spid="51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5128"/>
                                        </p:tgtEl>
                                        <p:attrNameLst>
                                          <p:attrName>style.visibility</p:attrName>
                                        </p:attrNameLst>
                                      </p:cBhvr>
                                      <p:to>
                                        <p:strVal val="visible"/>
                                      </p:to>
                                    </p:set>
                                    <p:animEffect transition="in" filter="randombar(horizontal)">
                                      <p:cBhvr>
                                        <p:cTn id="25" dur="500"/>
                                        <p:tgtEl>
                                          <p:spTgt spid="512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1533" y="3103678"/>
          <a:ext cx="11492818" cy="3472644"/>
        </p:xfrm>
        <a:graphic>
          <a:graphicData uri="http://schemas.openxmlformats.org/drawingml/2006/table">
            <a:tbl>
              <a:tblPr firstRow="1" bandRow="1">
                <a:tableStyleId>{5C22544A-7EE6-4342-B048-85BDC9FD1C3A}</a:tableStyleId>
              </a:tblPr>
              <a:tblGrid>
                <a:gridCol w="2063068">
                  <a:extLst>
                    <a:ext uri="{9D8B030D-6E8A-4147-A177-3AD203B41FA5}">
                      <a16:colId xmlns:a16="http://schemas.microsoft.com/office/drawing/2014/main" val="20000"/>
                    </a:ext>
                  </a:extLst>
                </a:gridCol>
                <a:gridCol w="3559628">
                  <a:extLst>
                    <a:ext uri="{9D8B030D-6E8A-4147-A177-3AD203B41FA5}">
                      <a16:colId xmlns:a16="http://schemas.microsoft.com/office/drawing/2014/main" val="20001"/>
                    </a:ext>
                  </a:extLst>
                </a:gridCol>
                <a:gridCol w="5870122">
                  <a:extLst>
                    <a:ext uri="{9D8B030D-6E8A-4147-A177-3AD203B41FA5}">
                      <a16:colId xmlns:a16="http://schemas.microsoft.com/office/drawing/2014/main" val="20002"/>
                    </a:ext>
                  </a:extLst>
                </a:gridCol>
              </a:tblGrid>
              <a:tr h="856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Các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dạng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địa</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hình</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mn-ea"/>
                          <a:cs typeface="Times New Roman" panose="02020603050405020304" pitchFamily="18" charset="0"/>
                        </a:rPr>
                        <a:t>Đặc</a:t>
                      </a:r>
                      <a:r>
                        <a:rPr lang="en-US" sz="24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mn-ea"/>
                          <a:cs typeface="Times New Roman" panose="02020603050405020304" pitchFamily="18" charset="0"/>
                        </a:rPr>
                        <a:t>điểm</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82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Núi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840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nguyên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tc>
                <a:tc>
                  <a:txBody>
                    <a:bodyPr/>
                    <a:lstStyle/>
                    <a:p>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75565">
                <a:tc>
                  <a:txBody>
                    <a:bodyPr/>
                    <a:lstStyle/>
                    <a:p>
                      <a:r>
                        <a:rPr lang="en-US" sz="2400" b="1" dirty="0" err="1">
                          <a:latin typeface="Times New Roman" panose="02020603050405020304" pitchFamily="18" charset="0"/>
                          <a:cs typeface="Times New Roman" panose="02020603050405020304" pitchFamily="18" charset="0"/>
                        </a:rPr>
                        <a:t>Đồi</a:t>
                      </a:r>
                      <a:endParaRPr lang="en-US" sz="2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475565">
                <a:tc>
                  <a:txBody>
                    <a:bodyPr/>
                    <a:lstStyle/>
                    <a:p>
                      <a:r>
                        <a:rPr lang="en-US" sz="2400" b="1" dirty="0" err="1">
                          <a:latin typeface="Times New Roman" panose="02020603050405020304" pitchFamily="18" charset="0"/>
                          <a:cs typeface="Times New Roman" panose="02020603050405020304" pitchFamily="18" charset="0"/>
                        </a:rPr>
                        <a:t>Đồng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bằng</a:t>
                      </a:r>
                      <a:endParaRPr lang="en-US" sz="24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pic>
        <p:nvPicPr>
          <p:cNvPr id="6" name="Picture 5"/>
          <p:cNvPicPr/>
          <p:nvPr/>
        </p:nvPicPr>
        <p:blipFill>
          <a:blip r:embed="rId2"/>
          <a:stretch>
            <a:fillRect/>
          </a:stretch>
        </p:blipFill>
        <p:spPr>
          <a:xfrm>
            <a:off x="2008414" y="-1"/>
            <a:ext cx="7943849" cy="2947307"/>
          </a:xfrm>
          <a:prstGeom prst="rect">
            <a:avLst/>
          </a:prstGeom>
        </p:spPr>
      </p:pic>
      <p:sp>
        <p:nvSpPr>
          <p:cNvPr id="2" name="Rectangle 1"/>
          <p:cNvSpPr/>
          <p:nvPr/>
        </p:nvSpPr>
        <p:spPr>
          <a:xfrm>
            <a:off x="2604407" y="4041322"/>
            <a:ext cx="3290207"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rgbClr val="0070C0"/>
              </a:solidFill>
              <a:latin typeface="Times New Roman" panose="02020603050405020304" pitchFamily="18" charset="0"/>
              <a:cs typeface="Times New Roman" panose="02020603050405020304" pitchFamily="18" charset="0"/>
            </a:endParaRPr>
          </a:p>
          <a:p>
            <a:pPr algn="just"/>
            <a:r>
              <a:rPr lang="en-US" b="1"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500m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mực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nước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a:p>
            <a:pPr algn="just"/>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20492" y="3657601"/>
            <a:ext cx="5660572"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202135" y="4041322"/>
            <a:ext cx="5611586"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rgbClr val="0070C0"/>
                </a:solidFill>
                <a:latin typeface="Times New Roman" panose="02020603050405020304" pitchFamily="18" charset="0"/>
                <a:cs typeface="Times New Roman" panose="02020603050405020304" pitchFamily="18" charset="0"/>
              </a:rPr>
              <a:t>Nhô</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cao</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rõ</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rệt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mặt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đất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gồm</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đỉnh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và</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chân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núi</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604406" y="4797879"/>
            <a:ext cx="3290207"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rgbClr val="0070C0"/>
              </a:solidFill>
              <a:latin typeface="Times New Roman" panose="02020603050405020304" pitchFamily="18" charset="0"/>
              <a:cs typeface="Times New Roman" panose="02020603050405020304" pitchFamily="18" charset="0"/>
            </a:endParaRPr>
          </a:p>
          <a:p>
            <a:pPr algn="just"/>
            <a:r>
              <a:rPr lang="en-US" b="1" dirty="0" err="1">
                <a:solidFill>
                  <a:srgbClr val="0070C0"/>
                </a:solidFill>
                <a:latin typeface="Times New Roman" panose="02020603050405020304" pitchFamily="18" charset="0"/>
                <a:cs typeface="Times New Roman" panose="02020603050405020304" pitchFamily="18" charset="0"/>
              </a:rPr>
              <a:t>Trên</a:t>
            </a:r>
            <a:r>
              <a:rPr lang="en-US" b="1" baseline="0" dirty="0">
                <a:solidFill>
                  <a:srgbClr val="0070C0"/>
                </a:solidFill>
                <a:latin typeface="Times New Roman" panose="02020603050405020304" pitchFamily="18" charset="0"/>
                <a:cs typeface="Times New Roman" panose="02020603050405020304" pitchFamily="18" charset="0"/>
              </a:rPr>
              <a:t> 500m so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mực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nước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biển</a:t>
            </a:r>
            <a:endParaRPr lang="en-US" b="1" dirty="0">
              <a:solidFill>
                <a:srgbClr val="0070C0"/>
              </a:solidFill>
              <a:latin typeface="Times New Roman" panose="02020603050405020304" pitchFamily="18" charset="0"/>
              <a:cs typeface="Times New Roman" panose="02020603050405020304" pitchFamily="18" charset="0"/>
            </a:endParaRPr>
          </a:p>
          <a:p>
            <a:pPr algn="just"/>
            <a:endParaRPr lang="en-US"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202135" y="4875700"/>
            <a:ext cx="5415644"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rgbClr val="0070C0"/>
              </a:solidFill>
              <a:latin typeface="Times New Roman" panose="02020603050405020304" pitchFamily="18" charset="0"/>
              <a:cs typeface="Times New Roman" panose="02020603050405020304" pitchFamily="18" charset="0"/>
            </a:endParaRPr>
          </a:p>
          <a:p>
            <a:pPr algn="just"/>
            <a:r>
              <a:rPr lang="en-US" b="1" dirty="0" err="1">
                <a:solidFill>
                  <a:srgbClr val="0070C0"/>
                </a:solidFill>
                <a:latin typeface="Times New Roman" panose="02020603050405020304" pitchFamily="18" charset="0"/>
                <a:cs typeface="Times New Roman" panose="02020603050405020304" pitchFamily="18" charset="0"/>
              </a:rPr>
              <a:t>Vùng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đất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tương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đối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rộng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lớn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bề</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mặt</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khá</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bằng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phẳng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sườn</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dốc</a:t>
            </a:r>
            <a:r>
              <a:rPr lang="en-US" b="1" baseline="0" dirty="0">
                <a:solidFill>
                  <a:srgbClr val="0070C0"/>
                </a:solidFill>
                <a:latin typeface="Times New Roman" panose="02020603050405020304" pitchFamily="18" charset="0"/>
                <a:cs typeface="Times New Roman" panose="02020603050405020304" pitchFamily="18" charset="0"/>
              </a:rPr>
              <a:t>, chia </a:t>
            </a:r>
            <a:r>
              <a:rPr lang="en-US" b="1" baseline="0" dirty="0" err="1">
                <a:solidFill>
                  <a:srgbClr val="0070C0"/>
                </a:solidFill>
                <a:latin typeface="Times New Roman" panose="02020603050405020304" pitchFamily="18" charset="0"/>
                <a:cs typeface="Times New Roman" panose="02020603050405020304" pitchFamily="18" charset="0"/>
              </a:rPr>
              <a:t>tách</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với</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các</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vùng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xung</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err="1">
                <a:solidFill>
                  <a:srgbClr val="0070C0"/>
                </a:solidFill>
                <a:latin typeface="Times New Roman" panose="02020603050405020304" pitchFamily="18" charset="0"/>
                <a:cs typeface="Times New Roman" panose="02020603050405020304" pitchFamily="18" charset="0"/>
              </a:rPr>
              <a:t>quanh</a:t>
            </a:r>
            <a:r>
              <a:rPr lang="en-US" b="1" baseline="0" dirty="0">
                <a:solidFill>
                  <a:srgbClr val="0070C0"/>
                </a:solidFill>
                <a:latin typeface="Times New Roman" panose="02020603050405020304" pitchFamily="18" charset="0"/>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a:p>
            <a:pPr algn="just"/>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8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93" y="0"/>
            <a:ext cx="6181850" cy="3195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143" y="74200"/>
            <a:ext cx="5758394" cy="3124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7" y="3589334"/>
            <a:ext cx="6183086" cy="3268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607" y="3587722"/>
            <a:ext cx="5701393" cy="3270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0" y="3092375"/>
            <a:ext cx="12192000" cy="492443"/>
          </a:xfrm>
          <a:prstGeom prst="rect">
            <a:avLst/>
          </a:prstGeom>
          <a:solidFill>
            <a:schemeClr val="accent4">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2600" b="1" dirty="0">
                <a:solidFill>
                  <a:srgbClr val="0000FF"/>
                </a:solidFill>
                <a:latin typeface="Times New Roman" pitchFamily="18" charset="0"/>
                <a:cs typeface="Times New Roman" pitchFamily="18" charset="0"/>
              </a:rPr>
              <a:t>Cao nguyên là nơi thuận lợi cho việc trồng cây công nghiệp và chăn nuôi gia súc lớn.</a:t>
            </a:r>
            <a:endParaRPr lang="en-US" sz="2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481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922" y="1569662"/>
            <a:ext cx="6117772" cy="2675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617" y="1662492"/>
            <a:ext cx="5837462" cy="2490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21" y="4335237"/>
            <a:ext cx="6117773" cy="2499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5617" y="4256100"/>
            <a:ext cx="5837461" cy="2579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0" y="1"/>
            <a:ext cx="12192000" cy="1569660"/>
          </a:xfrm>
          <a:prstGeom prst="rect">
            <a:avLst/>
          </a:prstGeom>
          <a:solidFill>
            <a:schemeClr val="accent4">
              <a:lumMod val="40000"/>
              <a:lumOff val="60000"/>
            </a:schemeClr>
          </a:solidFill>
        </p:spPr>
        <p:txBody>
          <a:bodyPr wrap="square">
            <a:spAutoFit/>
          </a:bodyPr>
          <a:lstStyle/>
          <a:p>
            <a:r>
              <a:rPr lang="en-US" sz="2400" b="1" dirty="0" err="1">
                <a:solidFill>
                  <a:srgbClr val="0070C0"/>
                </a:solidFill>
                <a:latin typeface="Times New Roman" panose="02020603050405020304" pitchFamily="18" charset="0"/>
                <a:cs typeface="Times New Roman" panose="02020603050405020304" pitchFamily="18" charset="0"/>
              </a:rPr>
              <a:t>Ngoài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mạnh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cây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công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nuôi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súc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lớn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thì</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nguyên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thường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khí</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hậu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mẻ</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thích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loại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hoa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ôn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sắc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tươi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đẹp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địa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khí</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hậu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những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nguyên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trở</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điểm</a:t>
            </a:r>
            <a:r>
              <a:rPr lang="en-US" sz="2400" b="1" dirty="0">
                <a:solidFill>
                  <a:srgbClr val="0070C0"/>
                </a:solidFill>
                <a:latin typeface="Times New Roman" panose="02020603050405020304" pitchFamily="18" charset="0"/>
                <a:cs typeface="Times New Roman" panose="02020603050405020304" pitchFamily="18" charset="0"/>
              </a:rPr>
              <a:t> du </a:t>
            </a:r>
            <a:r>
              <a:rPr lang="en-US" sz="2400" b="1" dirty="0" err="1">
                <a:solidFill>
                  <a:srgbClr val="0070C0"/>
                </a:solidFill>
                <a:latin typeface="Times New Roman" panose="02020603050405020304" pitchFamily="18" charset="0"/>
                <a:cs typeface="Times New Roman" panose="02020603050405020304" pitchFamily="18" charset="0"/>
              </a:rPr>
              <a:t>lịch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hấp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dẫn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Châu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Đồng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Văn</a:t>
            </a:r>
            <a:r>
              <a:rPr lang="en-US" sz="24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34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1572</Words>
  <Application>Microsoft Office PowerPoint</Application>
  <PresentationFormat>Widescreen</PresentationFormat>
  <Paragraphs>185</Paragraphs>
  <Slides>29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Tam Nguyen</cp:lastModifiedBy>
  <cp:revision>58</cp:revision>
  <dcterms:created xsi:type="dcterms:W3CDTF">2021-07-25T03:44:16Z</dcterms:created>
  <dcterms:modified xsi:type="dcterms:W3CDTF">2022-11-22T02:06:39Z</dcterms:modified>
</cp:coreProperties>
</file>