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1" r:id="rId2"/>
    <p:sldId id="308" r:id="rId3"/>
    <p:sldId id="314" r:id="rId4"/>
    <p:sldId id="369" r:id="rId5"/>
    <p:sldId id="315" r:id="rId6"/>
    <p:sldId id="333" r:id="rId7"/>
    <p:sldId id="357" r:id="rId8"/>
    <p:sldId id="356" r:id="rId9"/>
    <p:sldId id="366" r:id="rId10"/>
    <p:sldId id="365" r:id="rId11"/>
    <p:sldId id="367" r:id="rId12"/>
    <p:sldId id="337" r:id="rId13"/>
    <p:sldId id="358" r:id="rId14"/>
    <p:sldId id="345" r:id="rId15"/>
    <p:sldId id="363" r:id="rId16"/>
    <p:sldId id="364" r:id="rId17"/>
    <p:sldId id="368" r:id="rId18"/>
    <p:sldId id="353" r:id="rId19"/>
    <p:sldId id="355" r:id="rId20"/>
    <p:sldId id="3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4DD7C"/>
    <a:srgbClr val="99FFCC"/>
    <a:srgbClr val="CCFF99"/>
    <a:srgbClr val="CC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5" autoAdjust="0"/>
    <p:restoredTop sz="94627"/>
  </p:normalViewPr>
  <p:slideViewPr>
    <p:cSldViewPr snapToGrid="0">
      <p:cViewPr varScale="1">
        <p:scale>
          <a:sx n="89" d="100"/>
          <a:sy n="89" d="100"/>
        </p:scale>
        <p:origin x="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354D0-2E8C-4120-BEAD-4EE2657BF6C4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A744B-4C4F-4E21-9D6E-297E7503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0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744B-4C4F-4E21-9D6E-297E7503B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1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9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8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0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7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7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8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0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1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57C71-2D13-4A3D-8DE4-27162D0CC181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1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740" y="148374"/>
            <a:ext cx="10783869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</a:rPr>
              <a:t>CHƯƠNG 4. ĐÔNG NAM Á TỪ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</a:rPr>
              <a:t>NHỮNG THẾ KỈ TIẾP GIÁP CÔNG NGUYÊN ĐẾN THẾ KỈ X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023" y="1625372"/>
            <a:ext cx="11308341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180340" algn="l"/>
              </a:tabLst>
            </a:pPr>
            <a:r>
              <a:rPr lang="it-IT" sz="2400" b="1" u="sng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Mục tiêu bài học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Miêu tả điều kiện tự nhiên của khu vực Đông Nam Á cổ đại và ảnh hưởng của điều kiện địa lý tới cuộc sống của cư dân Đông Nam Á cổ đại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Kể tên các quốc gia cổ Đông Nam Á (từ TK VII TCN – đến TK VII)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Kể tên các quốc gia cổ Đông Nam Á (từ TK VII – đến TK X)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1" name="Picture 2" descr="Bản đồ Đông Nam Á và những thông tin cần biết - Tripoli-C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" y="4280728"/>
            <a:ext cx="3285111" cy="22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akamai.steamstatic.com/steam/apps/1454410/extras/menu_alternatif.jpg?t=1614522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91" y="4280728"/>
            <a:ext cx="3695131" cy="23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rivijaya: A pri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128" y="4216216"/>
            <a:ext cx="2631236" cy="24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0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192" y="1518616"/>
            <a:ext cx="4871492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90500" algn="l"/>
              </a:tabLst>
            </a:pPr>
            <a:r>
              <a:rPr lang="en-AU" sz="26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AU" sz="2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endParaRPr lang="en-AU" sz="26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Á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lục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Mã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Lai). 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lục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8286" y="36285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600" b="1">
                <a:solidFill>
                  <a:srgbClr val="C00000"/>
                </a:solidFill>
              </a:rPr>
              <a:t>1. Vị trí địa lý của khu vực Đông Nam Á</a:t>
            </a:r>
            <a:endParaRPr lang="en-US" sz="2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Lược đồ địa hình và hướng gió Đông Nam Á - Địa lý 8 - Nguyễn Lương Hùng -  Thư viện Tư liệu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20" y="1736676"/>
            <a:ext cx="5692741" cy="476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925" y="1575235"/>
            <a:ext cx="5700215" cy="415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90500" algn="l"/>
              </a:tabLst>
            </a:pPr>
            <a:r>
              <a:rPr lang="en-AU" sz="26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AU" sz="2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b="1" i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ngòi</a:t>
            </a:r>
            <a:endParaRPr lang="en-AU" sz="26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ngòi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dày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Kong,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Saluen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Chaophaya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phì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endParaRPr lang="en-AU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huyết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mạch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lục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8286" y="36285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600" b="1">
                <a:solidFill>
                  <a:srgbClr val="C00000"/>
                </a:solidFill>
              </a:rPr>
              <a:t>1. Vị trí địa lý của khu vực Đông Nam Á</a:t>
            </a:r>
            <a:endParaRPr lang="en-US" sz="2600" dirty="0">
              <a:solidFill>
                <a:srgbClr val="C00000"/>
              </a:solidFill>
            </a:endParaRPr>
          </a:p>
        </p:txBody>
      </p:sp>
      <p:pic>
        <p:nvPicPr>
          <p:cNvPr id="7" name="Picture 2" descr="Lược đồ địa hình và hướng gió Đông Nam Á - Địa lý 8 - Nguyễn Lương Hùng -  Thư viện Tư liệu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77" y="1575235"/>
            <a:ext cx="5506614" cy="46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7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613" y="1393699"/>
            <a:ext cx="6376802" cy="37009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600" b="1" i="1" dirty="0" err="1">
                <a:solidFill>
                  <a:srgbClr val="C00000"/>
                </a:solidFill>
              </a:rPr>
              <a:t>Khí</a:t>
            </a:r>
            <a:r>
              <a:rPr lang="en-AU" sz="2600" b="1" i="1" dirty="0">
                <a:solidFill>
                  <a:srgbClr val="C00000"/>
                </a:solidFill>
              </a:rPr>
              <a:t> </a:t>
            </a:r>
            <a:r>
              <a:rPr lang="en-AU" sz="2600" b="1" i="1" dirty="0" err="1">
                <a:solidFill>
                  <a:srgbClr val="C00000"/>
                </a:solidFill>
              </a:rPr>
              <a:t>hậu</a:t>
            </a:r>
            <a:endParaRPr lang="en-AU" sz="2600" b="1" i="1" dirty="0">
              <a:solidFill>
                <a:srgbClr val="C00000"/>
              </a:solidFill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600" dirty="0" err="1">
                <a:solidFill>
                  <a:srgbClr val="002060"/>
                </a:solidFill>
              </a:rPr>
              <a:t>Nhiệt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đới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ấm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gió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mùa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ẩm</a:t>
            </a:r>
            <a:r>
              <a:rPr lang="en-AU" sz="2600" dirty="0">
                <a:solidFill>
                  <a:srgbClr val="002060"/>
                </a:solidFill>
              </a:rPr>
              <a:t>. </a:t>
            </a:r>
            <a:r>
              <a:rPr lang="en-AU" sz="2600" dirty="0" err="1">
                <a:solidFill>
                  <a:srgbClr val="002060"/>
                </a:solidFill>
              </a:rPr>
              <a:t>Thích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hợp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cho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sư</a:t>
            </a:r>
            <a:r>
              <a:rPr lang="en-AU" sz="2600" dirty="0">
                <a:solidFill>
                  <a:srgbClr val="002060"/>
                </a:solidFill>
              </a:rPr>
              <a:t>̣ </a:t>
            </a:r>
            <a:r>
              <a:rPr lang="en-AU" sz="2600" dirty="0" err="1">
                <a:solidFill>
                  <a:srgbClr val="002060"/>
                </a:solidFill>
              </a:rPr>
              <a:t>phát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triển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của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cây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lúa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nước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và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các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loại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cây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gia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vị</a:t>
            </a:r>
            <a:r>
              <a:rPr lang="en-AU" sz="2600" dirty="0">
                <a:solidFill>
                  <a:srgbClr val="002060"/>
                </a:solidFill>
              </a:rPr>
              <a:t>, </a:t>
            </a:r>
            <a:r>
              <a:rPr lang="en-AU" sz="2600" dirty="0" err="1">
                <a:solidFill>
                  <a:srgbClr val="002060"/>
                </a:solidFill>
              </a:rPr>
              <a:t>hương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liệu</a:t>
            </a:r>
            <a:r>
              <a:rPr lang="en-AU" sz="2600" dirty="0">
                <a:solidFill>
                  <a:srgbClr val="002060"/>
                </a:solidFill>
              </a:rPr>
              <a:t>.</a:t>
            </a:r>
            <a:endParaRPr lang="en-US" sz="2600" dirty="0">
              <a:solidFill>
                <a:srgbClr val="002060"/>
              </a:solidFill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600" dirty="0" err="1">
                <a:solidFill>
                  <a:srgbClr val="002060"/>
                </a:solidFill>
              </a:rPr>
              <a:t>Có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nhiều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cơn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bão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lớn</a:t>
            </a:r>
            <a:r>
              <a:rPr lang="en-AU" sz="2600" dirty="0">
                <a:solidFill>
                  <a:srgbClr val="002060"/>
                </a:solidFill>
              </a:rPr>
              <a:t> (</a:t>
            </a:r>
            <a:r>
              <a:rPr lang="en-AU" sz="2600" dirty="0" err="1">
                <a:solidFill>
                  <a:srgbClr val="002060"/>
                </a:solidFill>
              </a:rPr>
              <a:t>nhất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là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khu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vực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quần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đảo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Philipin</a:t>
            </a:r>
            <a:r>
              <a:rPr lang="en-AU" sz="2600" dirty="0">
                <a:solidFill>
                  <a:srgbClr val="002060"/>
                </a:solidFill>
              </a:rPr>
              <a:t>) </a:t>
            </a:r>
            <a:r>
              <a:rPr lang="en-AU" sz="2600" dirty="0" err="1">
                <a:solidFill>
                  <a:srgbClr val="002060"/>
                </a:solidFill>
              </a:rPr>
              <a:t>gây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ra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lũ</a:t>
            </a:r>
            <a:r>
              <a:rPr lang="en-AU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lụt</a:t>
            </a:r>
            <a:r>
              <a:rPr lang="en-AU" sz="2600" dirty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es-ES" sz="2600" dirty="0">
              <a:latin typeface="Corbel" pitchFamily="34" charset="0"/>
            </a:endParaRPr>
          </a:p>
        </p:txBody>
      </p:sp>
      <p:pic>
        <p:nvPicPr>
          <p:cNvPr id="5126" name="Picture 6" descr="Sông Cửu Long – Wikipedia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14" y="3969979"/>
            <a:ext cx="3457400" cy="259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98286" y="36285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600" b="1">
                <a:solidFill>
                  <a:srgbClr val="C00000"/>
                </a:solidFill>
              </a:rPr>
              <a:t>1. Vị trí địa lý của khu vực Đông Nam Á</a:t>
            </a:r>
            <a:endParaRPr lang="en-US" sz="2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714" y="1475565"/>
            <a:ext cx="3392586" cy="2261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13" y="5436033"/>
            <a:ext cx="1946783" cy="1213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95" y="5436033"/>
            <a:ext cx="1841719" cy="1225580"/>
          </a:xfrm>
          <a:prstGeom prst="rect">
            <a:avLst/>
          </a:prstGeom>
        </p:spPr>
      </p:pic>
      <p:pic>
        <p:nvPicPr>
          <p:cNvPr id="2050" name="Picture 2" descr="Cây lúa với đời sống người Việt Nam - Văn bản thuyết minh - Ngữ văn 9 |  Hoc360.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14" y="5334266"/>
            <a:ext cx="2475362" cy="141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3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685" y="1279731"/>
            <a:ext cx="10668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sz="2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sz="2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2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2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26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–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kê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Á)</a:t>
            </a:r>
            <a:endParaRPr lang="en-US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2" y="2586061"/>
            <a:ext cx="5603533" cy="376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885" y="6349218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vương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Nam 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42313"/>
              </p:ext>
            </p:extLst>
          </p:nvPr>
        </p:nvGraphicFramePr>
        <p:xfrm>
          <a:off x="6503418" y="2586061"/>
          <a:ext cx="5415280" cy="3947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1553">
                  <a:extLst>
                    <a:ext uri="{9D8B030D-6E8A-4147-A177-3AD203B41FA5}">
                      <a16:colId xmlns:a16="http://schemas.microsoft.com/office/drawing/2014/main" val="1358136020"/>
                    </a:ext>
                  </a:extLst>
                </a:gridCol>
                <a:gridCol w="2803727">
                  <a:extLst>
                    <a:ext uri="{9D8B030D-6E8A-4147-A177-3AD203B41FA5}">
                      <a16:colId xmlns:a16="http://schemas.microsoft.com/office/drawing/2014/main" val="974839157"/>
                    </a:ext>
                  </a:extLst>
                </a:gridCol>
              </a:tblGrid>
              <a:tr h="5114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Đất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nước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hiện</a:t>
                      </a:r>
                      <a:r>
                        <a:rPr lang="en-US" sz="2000" b="1" dirty="0">
                          <a:effectLst/>
                        </a:rPr>
                        <a:t> nay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Vương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quốc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cổ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84084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</a:rPr>
                        <a:t>Việt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</a:rPr>
                        <a:t> Nam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>
                          <a:effectLst/>
                        </a:rPr>
                        <a:t> 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534259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</a:rPr>
                        <a:t>Campuchia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7082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</a:rPr>
                        <a:t>Mianma</a:t>
                      </a:r>
                      <a:endParaRPr lang="en-US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52096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</a:rPr>
                        <a:t>Thái Lan</a:t>
                      </a:r>
                      <a:endParaRPr lang="en-US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33393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</a:rPr>
                        <a:t>Malaixia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74946"/>
                  </a:ext>
                </a:extLst>
              </a:tr>
              <a:tr h="5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</a:rPr>
                        <a:t>Inđônêxia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71795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98285" y="28223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alt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Quá trình xuất hiện các vương quốc cổ Đông Nam Á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77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94941"/>
              </p:ext>
            </p:extLst>
          </p:nvPr>
        </p:nvGraphicFramePr>
        <p:xfrm>
          <a:off x="798282" y="2423884"/>
          <a:ext cx="10929260" cy="4136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3032">
                  <a:extLst>
                    <a:ext uri="{9D8B030D-6E8A-4147-A177-3AD203B41FA5}">
                      <a16:colId xmlns:a16="http://schemas.microsoft.com/office/drawing/2014/main" val="1663122174"/>
                    </a:ext>
                  </a:extLst>
                </a:gridCol>
                <a:gridCol w="6836228">
                  <a:extLst>
                    <a:ext uri="{9D8B030D-6E8A-4147-A177-3AD203B41FA5}">
                      <a16:colId xmlns:a16="http://schemas.microsoft.com/office/drawing/2014/main" val="1516425310"/>
                    </a:ext>
                  </a:extLst>
                </a:gridCol>
              </a:tblGrid>
              <a:tr h="6386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</a:rPr>
                        <a:t>Đất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effectLst/>
                        </a:rPr>
                        <a:t>nước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</a:rPr>
                        <a:t>hiện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 nay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</a:rPr>
                        <a:t>Vương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</a:rPr>
                        <a:t>quốc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</a:rPr>
                        <a:t>cổ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73744"/>
                  </a:ext>
                </a:extLst>
              </a:tr>
              <a:tr h="58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Việt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 Nam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Văn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 Lang –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Âu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Lạc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;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Champa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Phù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 Nam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941139"/>
                  </a:ext>
                </a:extLst>
              </a:tr>
              <a:tr h="58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Campuchia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Chân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Lạp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72693"/>
                  </a:ext>
                </a:extLst>
              </a:tr>
              <a:tr h="58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solidFill>
                            <a:srgbClr val="002060"/>
                          </a:solidFill>
                          <a:effectLst/>
                        </a:rPr>
                        <a:t>Mianma</a:t>
                      </a:r>
                      <a:endParaRPr lang="en-US" sz="24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Pê-gu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Tha-tơn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444522"/>
                  </a:ext>
                </a:extLst>
              </a:tr>
              <a:tr h="58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solidFill>
                            <a:srgbClr val="002060"/>
                          </a:solidFill>
                          <a:effectLst/>
                        </a:rPr>
                        <a:t>Thái Lan</a:t>
                      </a:r>
                      <a:endParaRPr lang="en-US" sz="24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Đốn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Tốn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364383"/>
                  </a:ext>
                </a:extLst>
              </a:tr>
              <a:tr h="58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solidFill>
                            <a:srgbClr val="002060"/>
                          </a:solidFill>
                          <a:effectLst/>
                        </a:rPr>
                        <a:t>Malaixia</a:t>
                      </a:r>
                      <a:endParaRPr lang="en-US" sz="24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Xích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Thổ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Tumasic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831352"/>
                  </a:ext>
                </a:extLst>
              </a:tr>
              <a:tr h="582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solidFill>
                            <a:srgbClr val="002060"/>
                          </a:solidFill>
                          <a:effectLst/>
                        </a:rPr>
                        <a:t>Inđônêxia</a:t>
                      </a:r>
                      <a:endParaRPr lang="en-US" sz="24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Malayu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effectLst/>
                        </a:rPr>
                        <a:t>Taruma</a:t>
                      </a:r>
                      <a:endParaRPr lang="en-US" sz="24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53132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8286" y="1282984"/>
            <a:ext cx="10464800" cy="97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Khoảng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thê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̉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hàng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loạt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các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nước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quốc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nho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̉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thành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vực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kumimoji="0" lang="en-AU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</a:t>
            </a:r>
            <a:endParaRPr kumimoji="0" lang="en-AU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8285" y="28223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alt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Quá trình xuất hiện các vương quốc cổ Đông Nam Á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7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1487" y="443910"/>
            <a:ext cx="1068159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3. </a:t>
            </a:r>
            <a:r>
              <a:rPr lang="en-US" sz="2800" b="1" dirty="0" err="1">
                <a:solidFill>
                  <a:srgbClr val="C00000"/>
                </a:solidFill>
              </a:rPr>
              <a:t>Sự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thành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phát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triển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vương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quốc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kiến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Đông</a:t>
            </a:r>
            <a:r>
              <a:rPr lang="en-US" sz="2800" b="1" dirty="0">
                <a:solidFill>
                  <a:srgbClr val="C00000"/>
                </a:solidFill>
              </a:rPr>
              <a:t> Nam Á </a:t>
            </a:r>
            <a:r>
              <a:rPr lang="en-US" sz="2800" b="1" dirty="0" err="1">
                <a:solidFill>
                  <a:srgbClr val="C00000"/>
                </a:solidFill>
              </a:rPr>
              <a:t>từ</a:t>
            </a:r>
            <a:r>
              <a:rPr lang="en-US" sz="2800" b="1" dirty="0">
                <a:solidFill>
                  <a:srgbClr val="C00000"/>
                </a:solidFill>
              </a:rPr>
              <a:t> TK VII </a:t>
            </a:r>
            <a:r>
              <a:rPr lang="en-US" sz="2800" b="1" dirty="0" err="1">
                <a:solidFill>
                  <a:srgbClr val="C00000"/>
                </a:solidFill>
              </a:rPr>
              <a:t>đến</a:t>
            </a:r>
            <a:r>
              <a:rPr lang="en-US" sz="2800" b="1" dirty="0">
                <a:solidFill>
                  <a:srgbClr val="C00000"/>
                </a:solidFill>
              </a:rPr>
              <a:t> TK X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057" y="1501394"/>
            <a:ext cx="1113245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500" b="1" i="1" u="sng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500" b="1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1" u="sng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sz="2500" b="1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500" b="1" i="1" u="sng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2500" b="1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1" u="sng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500" b="1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500" b="1" i="1" u="sng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2500" b="1" i="1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–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kê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25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 (TK VII – TK X)</a:t>
            </a:r>
            <a:endParaRPr lang="en-US" sz="25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186" y="6390305"/>
            <a:ext cx="575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vương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Nam Á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(TK VII – TK X)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23966"/>
              </p:ext>
            </p:extLst>
          </p:nvPr>
        </p:nvGraphicFramePr>
        <p:xfrm>
          <a:off x="6132285" y="2983231"/>
          <a:ext cx="5754914" cy="3722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715">
                  <a:extLst>
                    <a:ext uri="{9D8B030D-6E8A-4147-A177-3AD203B41FA5}">
                      <a16:colId xmlns:a16="http://schemas.microsoft.com/office/drawing/2014/main" val="1358136020"/>
                    </a:ext>
                  </a:extLst>
                </a:gridCol>
                <a:gridCol w="3251199">
                  <a:extLst>
                    <a:ext uri="{9D8B030D-6E8A-4147-A177-3AD203B41FA5}">
                      <a16:colId xmlns:a16="http://schemas.microsoft.com/office/drawing/2014/main" val="974839157"/>
                    </a:ext>
                  </a:extLst>
                </a:gridCol>
              </a:tblGrid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Đất</a:t>
                      </a:r>
                      <a:r>
                        <a:rPr lang="en-US" sz="2000" b="1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  <a:latin typeface="+mn-lt"/>
                        </a:rPr>
                        <a:t>nước</a:t>
                      </a:r>
                      <a:r>
                        <a:rPr lang="en-US" sz="2000" b="1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n-lt"/>
                        </a:rPr>
                        <a:t>hiện</a:t>
                      </a:r>
                      <a:r>
                        <a:rPr lang="en-US" sz="2000" b="1" dirty="0">
                          <a:effectLst/>
                          <a:latin typeface="+mn-lt"/>
                        </a:rPr>
                        <a:t> nay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</a:rPr>
                        <a:t>Quốc</a:t>
                      </a:r>
                      <a:r>
                        <a:rPr lang="en-US" sz="2000" b="1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  <a:latin typeface="+mn-lt"/>
                        </a:rPr>
                        <a:t>gia</a:t>
                      </a:r>
                      <a:r>
                        <a:rPr lang="en-US" sz="2000" b="1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  <a:latin typeface="+mn-lt"/>
                        </a:rPr>
                        <a:t>Phong</a:t>
                      </a:r>
                      <a:r>
                        <a:rPr lang="en-US" sz="2000" b="1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  <a:latin typeface="+mn-lt"/>
                        </a:rPr>
                        <a:t>kiến</a:t>
                      </a:r>
                      <a:r>
                        <a:rPr lang="en-US" sz="2000" b="1" baseline="0" dirty="0">
                          <a:effectLst/>
                          <a:latin typeface="+mn-lt"/>
                        </a:rPr>
                        <a:t> 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84084"/>
                  </a:ext>
                </a:extLst>
              </a:tr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Việt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Nam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 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534259"/>
                  </a:ext>
                </a:extLst>
              </a:tr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Campuchia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</a:rPr>
                        <a:t> </a:t>
                      </a:r>
                      <a:endParaRPr lang="en-US" sz="20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7082"/>
                  </a:ext>
                </a:extLst>
              </a:tr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Mianma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 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52096"/>
                  </a:ext>
                </a:extLst>
              </a:tr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Thái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Lan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 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33393"/>
                  </a:ext>
                </a:extLst>
              </a:tr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Malaixia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 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74946"/>
                  </a:ext>
                </a:extLst>
              </a:tr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Inđônêxia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 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71795"/>
                  </a:ext>
                </a:extLst>
              </a:tr>
              <a:tr h="465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Philippin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55102"/>
                  </a:ext>
                </a:extLst>
              </a:tr>
            </a:tbl>
          </a:graphicData>
        </a:graphic>
      </p:graphicFrame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1" y="2983233"/>
            <a:ext cx="4730739" cy="340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4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350293"/>
              </p:ext>
            </p:extLst>
          </p:nvPr>
        </p:nvGraphicFramePr>
        <p:xfrm>
          <a:off x="593681" y="1727199"/>
          <a:ext cx="6547348" cy="4818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6261">
                  <a:extLst>
                    <a:ext uri="{9D8B030D-6E8A-4147-A177-3AD203B41FA5}">
                      <a16:colId xmlns:a16="http://schemas.microsoft.com/office/drawing/2014/main" val="1663122174"/>
                    </a:ext>
                  </a:extLst>
                </a:gridCol>
                <a:gridCol w="4151087">
                  <a:extLst>
                    <a:ext uri="{9D8B030D-6E8A-4147-A177-3AD203B41FA5}">
                      <a16:colId xmlns:a16="http://schemas.microsoft.com/office/drawing/2014/main" val="1516425310"/>
                    </a:ext>
                  </a:extLst>
                </a:gridCol>
              </a:tblGrid>
              <a:tr h="706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Đất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hiện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nay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Vương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quốc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kiến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Đông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Nam Á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73744"/>
                  </a:ext>
                </a:extLst>
              </a:tr>
              <a:tr h="607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Việt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Nam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Cồ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Việt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Champa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941139"/>
                  </a:ext>
                </a:extLst>
              </a:tr>
              <a:tr h="607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Campuchia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Campuchia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72693"/>
                  </a:ext>
                </a:extLst>
              </a:tr>
              <a:tr h="607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Mianma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Pagan,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Pêgu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Thatơn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444522"/>
                  </a:ext>
                </a:extLst>
              </a:tr>
              <a:tr h="607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Thái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Lan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Dvaravati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Haripungiaya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364383"/>
                  </a:ext>
                </a:extLst>
              </a:tr>
              <a:tr h="607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Malaixia</a:t>
                      </a:r>
                      <a:endParaRPr lang="en-US" sz="20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Tumasic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831352"/>
                  </a:ext>
                </a:extLst>
              </a:tr>
              <a:tr h="607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Inđônêxia</a:t>
                      </a:r>
                      <a:endParaRPr lang="en-US" sz="20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Srivigiaya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Kalinga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531324"/>
                  </a:ext>
                </a:extLst>
              </a:tr>
              <a:tr h="465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Philippin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Butuan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36995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1487" y="443910"/>
            <a:ext cx="1068159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3. </a:t>
            </a:r>
            <a:r>
              <a:rPr lang="en-US" sz="2800" b="1" dirty="0" err="1">
                <a:solidFill>
                  <a:srgbClr val="C00000"/>
                </a:solidFill>
              </a:rPr>
              <a:t>Sự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thành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phát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triển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vương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quốc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kiến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Đông</a:t>
            </a:r>
            <a:r>
              <a:rPr lang="en-US" sz="2800" b="1" dirty="0">
                <a:solidFill>
                  <a:srgbClr val="C00000"/>
                </a:solidFill>
              </a:rPr>
              <a:t> Nam Á </a:t>
            </a:r>
            <a:r>
              <a:rPr lang="en-US" sz="2800" b="1" dirty="0" err="1">
                <a:solidFill>
                  <a:srgbClr val="C00000"/>
                </a:solidFill>
              </a:rPr>
              <a:t>từ</a:t>
            </a:r>
            <a:r>
              <a:rPr lang="en-US" sz="2800" b="1" dirty="0">
                <a:solidFill>
                  <a:srgbClr val="C00000"/>
                </a:solidFill>
              </a:rPr>
              <a:t> TK VII </a:t>
            </a:r>
            <a:r>
              <a:rPr lang="en-US" sz="2800" b="1" dirty="0" err="1">
                <a:solidFill>
                  <a:srgbClr val="C00000"/>
                </a:solidFill>
              </a:rPr>
              <a:t>đến</a:t>
            </a:r>
            <a:r>
              <a:rPr lang="en-US" sz="2800" b="1" dirty="0">
                <a:solidFill>
                  <a:srgbClr val="C00000"/>
                </a:solidFill>
              </a:rPr>
              <a:t> TK 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46" y="1626961"/>
            <a:ext cx="42862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38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934" y="1907712"/>
            <a:ext cx="584883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chẽ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quân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chủ</a:t>
            </a: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Kinh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lục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ưu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kinh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nghiệp</a:t>
            </a: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đảo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ưu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kinh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nghiệp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487" y="443910"/>
            <a:ext cx="1068159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3. </a:t>
            </a:r>
            <a:r>
              <a:rPr lang="en-US" sz="2800" b="1" dirty="0" err="1">
                <a:solidFill>
                  <a:srgbClr val="C00000"/>
                </a:solidFill>
              </a:rPr>
              <a:t>Sự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hình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thành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phát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triển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vương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quốc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phong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kiến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Đông</a:t>
            </a:r>
            <a:r>
              <a:rPr lang="en-US" sz="2800" b="1" dirty="0">
                <a:solidFill>
                  <a:srgbClr val="C00000"/>
                </a:solidFill>
              </a:rPr>
              <a:t> Nam Á </a:t>
            </a:r>
            <a:r>
              <a:rPr lang="en-US" sz="2800" b="1" dirty="0" err="1">
                <a:solidFill>
                  <a:srgbClr val="C00000"/>
                </a:solidFill>
              </a:rPr>
              <a:t>từ</a:t>
            </a:r>
            <a:r>
              <a:rPr lang="en-US" sz="2800" b="1" dirty="0">
                <a:solidFill>
                  <a:srgbClr val="C00000"/>
                </a:solidFill>
              </a:rPr>
              <a:t> TK VII </a:t>
            </a:r>
            <a:r>
              <a:rPr lang="en-US" sz="2800" b="1" dirty="0" err="1">
                <a:solidFill>
                  <a:srgbClr val="C00000"/>
                </a:solidFill>
              </a:rPr>
              <a:t>đến</a:t>
            </a:r>
            <a:r>
              <a:rPr lang="en-US" sz="2800" b="1" dirty="0">
                <a:solidFill>
                  <a:srgbClr val="C00000"/>
                </a:solidFill>
              </a:rPr>
              <a:t> TK 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29" y="2482518"/>
            <a:ext cx="5057322" cy="320708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99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9210" y="448423"/>
            <a:ext cx="5663190" cy="6884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LUYỆN TẬP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613" y="1525900"/>
            <a:ext cx="5802568" cy="48936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Nhiệm</a:t>
            </a:r>
            <a:r>
              <a:rPr lang="en-US" sz="2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vụ</a:t>
            </a:r>
            <a:r>
              <a:rPr lang="en-US" sz="2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i="1" dirty="0" err="1">
                <a:solidFill>
                  <a:srgbClr val="002060"/>
                </a:solidFill>
              </a:rPr>
              <a:t>Mỗi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học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sinh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ghi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tên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của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mình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lên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góc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trên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một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tờ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giấy</a:t>
            </a:r>
            <a:r>
              <a:rPr lang="en-US" sz="2600" i="1" dirty="0">
                <a:solidFill>
                  <a:srgbClr val="002060"/>
                </a:solidFill>
              </a:rPr>
              <a:t> note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i="1" dirty="0" err="1">
                <a:solidFill>
                  <a:srgbClr val="002060"/>
                </a:solidFill>
              </a:rPr>
              <a:t>Trong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thời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gian</a:t>
            </a:r>
            <a:r>
              <a:rPr lang="en-US" sz="2600" i="1" dirty="0">
                <a:solidFill>
                  <a:srgbClr val="002060"/>
                </a:solidFill>
              </a:rPr>
              <a:t> 3 </a:t>
            </a:r>
            <a:r>
              <a:rPr lang="en-US" sz="2600" i="1" dirty="0" err="1">
                <a:solidFill>
                  <a:srgbClr val="002060"/>
                </a:solidFill>
              </a:rPr>
              <a:t>phút</a:t>
            </a:r>
            <a:r>
              <a:rPr lang="en-US" sz="2600" i="1" dirty="0">
                <a:solidFill>
                  <a:srgbClr val="002060"/>
                </a:solidFill>
              </a:rPr>
              <a:t>, </a:t>
            </a:r>
            <a:r>
              <a:rPr lang="en-US" sz="2600" i="1" dirty="0" err="1">
                <a:solidFill>
                  <a:srgbClr val="002060"/>
                </a:solidFill>
              </a:rPr>
              <a:t>hãy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viết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lên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giấy</a:t>
            </a:r>
            <a:r>
              <a:rPr lang="en-US" sz="2600" i="1" dirty="0">
                <a:solidFill>
                  <a:srgbClr val="002060"/>
                </a:solidFill>
              </a:rPr>
              <a:t> note </a:t>
            </a:r>
            <a:r>
              <a:rPr lang="en-US" sz="2600" i="1" dirty="0" err="1">
                <a:solidFill>
                  <a:srgbClr val="002060"/>
                </a:solidFill>
              </a:rPr>
              <a:t>những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điều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mà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em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đã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học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được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trong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buổi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học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ngày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hôm</a:t>
            </a:r>
            <a:r>
              <a:rPr lang="en-US" sz="2600" i="1" dirty="0">
                <a:solidFill>
                  <a:srgbClr val="002060"/>
                </a:solidFill>
              </a:rPr>
              <a:t> nay.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i="1" dirty="0" err="1">
                <a:solidFill>
                  <a:srgbClr val="002060"/>
                </a:solidFill>
              </a:rPr>
              <a:t>Mỗi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điều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em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học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được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sẽ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viết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lên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một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tờ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giấy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riêng</a:t>
            </a:r>
            <a:r>
              <a:rPr lang="en-US" sz="2600" i="1" dirty="0">
                <a:solidFill>
                  <a:srgbClr val="002060"/>
                </a:solidFill>
              </a:rPr>
              <a:t>. </a:t>
            </a:r>
            <a:r>
              <a:rPr lang="en-US" sz="2600" i="1" dirty="0" err="1">
                <a:solidFill>
                  <a:srgbClr val="002060"/>
                </a:solidFill>
              </a:rPr>
              <a:t>Dán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lên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bảng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của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lớp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học</a:t>
            </a:r>
            <a:endParaRPr lang="en-US" sz="2600" i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44975"/>
            <a:ext cx="4362450" cy="2995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237" y="4243084"/>
            <a:ext cx="2424113" cy="24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0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9737" y="347023"/>
            <a:ext cx="5701692" cy="7560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VẬN DỤNG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4" y="4136571"/>
            <a:ext cx="3612242" cy="2496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566" y="1225689"/>
            <a:ext cx="110212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solidFill>
                  <a:srgbClr val="002060"/>
                </a:solidFill>
              </a:rPr>
              <a:t>Hãy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tưởng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tượng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bạn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là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một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nhà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sư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Phật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giáo</a:t>
            </a:r>
            <a:r>
              <a:rPr lang="en-US" sz="2600" dirty="0">
                <a:solidFill>
                  <a:srgbClr val="002060"/>
                </a:solidFill>
              </a:rPr>
              <a:t>/</a:t>
            </a:r>
            <a:r>
              <a:rPr lang="en-US" sz="2600" dirty="0" err="1">
                <a:solidFill>
                  <a:srgbClr val="002060"/>
                </a:solidFill>
              </a:rPr>
              <a:t>tu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sĩ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Bà</a:t>
            </a:r>
            <a:r>
              <a:rPr lang="en-US" sz="2600" dirty="0">
                <a:solidFill>
                  <a:srgbClr val="002060"/>
                </a:solidFill>
              </a:rPr>
              <a:t> La </a:t>
            </a:r>
            <a:r>
              <a:rPr lang="en-US" sz="2600" dirty="0" err="1">
                <a:solidFill>
                  <a:srgbClr val="002060"/>
                </a:solidFill>
              </a:rPr>
              <a:t>Môn</a:t>
            </a:r>
            <a:r>
              <a:rPr lang="en-US" sz="2600" dirty="0">
                <a:solidFill>
                  <a:srgbClr val="002060"/>
                </a:solidFill>
              </a:rPr>
              <a:t> (</a:t>
            </a:r>
            <a:r>
              <a:rPr lang="en-US" sz="2600" dirty="0" err="1">
                <a:solidFill>
                  <a:srgbClr val="002060"/>
                </a:solidFill>
              </a:rPr>
              <a:t>Ấn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Độ</a:t>
            </a:r>
            <a:r>
              <a:rPr lang="en-US" sz="2600" dirty="0">
                <a:solidFill>
                  <a:srgbClr val="002060"/>
                </a:solidFill>
              </a:rPr>
              <a:t>), </a:t>
            </a:r>
            <a:r>
              <a:rPr lang="en-US" sz="2600" dirty="0" err="1">
                <a:solidFill>
                  <a:srgbClr val="002060"/>
                </a:solidFill>
              </a:rPr>
              <a:t>đến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các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nước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Đông</a:t>
            </a:r>
            <a:r>
              <a:rPr lang="en-US" sz="2600" dirty="0">
                <a:solidFill>
                  <a:srgbClr val="002060"/>
                </a:solidFill>
              </a:rPr>
              <a:t> Nam Á </a:t>
            </a:r>
            <a:r>
              <a:rPr lang="en-US" sz="2600" dirty="0" err="1">
                <a:solidFill>
                  <a:srgbClr val="002060"/>
                </a:solidFill>
              </a:rPr>
              <a:t>để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truyền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đạo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vào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những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thế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kỉ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đầu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công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nguyên</a:t>
            </a:r>
            <a:r>
              <a:rPr lang="en-US" sz="2600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>
                <a:solidFill>
                  <a:srgbClr val="002060"/>
                </a:solidFill>
              </a:rPr>
              <a:t>Dựa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vào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những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kiến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thức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đã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học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về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Đông</a:t>
            </a:r>
            <a:r>
              <a:rPr lang="en-US" sz="2600" dirty="0">
                <a:solidFill>
                  <a:srgbClr val="002060"/>
                </a:solidFill>
              </a:rPr>
              <a:t> Nam Á </a:t>
            </a:r>
            <a:r>
              <a:rPr lang="en-US" sz="2600" dirty="0" err="1">
                <a:solidFill>
                  <a:srgbClr val="002060"/>
                </a:solidFill>
              </a:rPr>
              <a:t>trong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giai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đoạn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này</a:t>
            </a:r>
            <a:r>
              <a:rPr lang="en-US" sz="2600" dirty="0">
                <a:solidFill>
                  <a:srgbClr val="002060"/>
                </a:solidFill>
              </a:rPr>
              <a:t>, </a:t>
            </a:r>
            <a:r>
              <a:rPr lang="en-US" sz="2600" dirty="0" err="1">
                <a:solidFill>
                  <a:srgbClr val="002060"/>
                </a:solidFill>
              </a:rPr>
              <a:t>hãy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viết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lại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cuốn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nhật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kí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hành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trình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của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mình</a:t>
            </a:r>
            <a:r>
              <a:rPr lang="en-US" sz="2600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7030A0"/>
                </a:solidFill>
              </a:rPr>
              <a:t>Trong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nhật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ký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hành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trình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hãy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cố</a:t>
            </a:r>
            <a:r>
              <a:rPr lang="en-US" sz="2200" b="1" dirty="0">
                <a:solidFill>
                  <a:srgbClr val="7030A0"/>
                </a:solidFill>
              </a:rPr>
              <a:t> </a:t>
            </a:r>
            <a:r>
              <a:rPr lang="en-US" sz="2200" b="1" dirty="0" err="1">
                <a:solidFill>
                  <a:srgbClr val="7030A0"/>
                </a:solidFill>
              </a:rPr>
              <a:t>gắng</a:t>
            </a:r>
            <a:endParaRPr lang="en-US" sz="2200" b="1" dirty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 err="1">
                <a:solidFill>
                  <a:srgbClr val="7030A0"/>
                </a:solidFill>
              </a:rPr>
              <a:t>Nhắc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đến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càng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nhiều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các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quốc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gia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cổ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Đông</a:t>
            </a:r>
            <a:r>
              <a:rPr lang="en-US" sz="2200" i="1" dirty="0">
                <a:solidFill>
                  <a:srgbClr val="7030A0"/>
                </a:solidFill>
              </a:rPr>
              <a:t> Nam Á </a:t>
            </a:r>
            <a:r>
              <a:rPr lang="en-US" sz="2200" i="1" dirty="0" err="1">
                <a:solidFill>
                  <a:srgbClr val="7030A0"/>
                </a:solidFill>
              </a:rPr>
              <a:t>càng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tốt</a:t>
            </a:r>
            <a:endParaRPr lang="en-US" sz="2200" i="1" dirty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 err="1">
                <a:solidFill>
                  <a:srgbClr val="7030A0"/>
                </a:solidFill>
              </a:rPr>
              <a:t>Mô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tả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về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cuộc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sống</a:t>
            </a:r>
            <a:r>
              <a:rPr lang="en-US" sz="2200" i="1" dirty="0">
                <a:solidFill>
                  <a:srgbClr val="7030A0"/>
                </a:solidFill>
              </a:rPr>
              <a:t>, con </a:t>
            </a:r>
            <a:r>
              <a:rPr lang="en-US" sz="2200" i="1" dirty="0" err="1">
                <a:solidFill>
                  <a:srgbClr val="7030A0"/>
                </a:solidFill>
              </a:rPr>
              <a:t>người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sản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vật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của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các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vùng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đất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đã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đi</a:t>
            </a:r>
            <a:r>
              <a:rPr lang="en-US" sz="2200" i="1" dirty="0">
                <a:solidFill>
                  <a:srgbClr val="7030A0"/>
                </a:solidFill>
              </a:rPr>
              <a:t> qua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 err="1">
                <a:solidFill>
                  <a:srgbClr val="7030A0"/>
                </a:solidFill>
              </a:rPr>
              <a:t>Thái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độ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của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người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dân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với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tôn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giáo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mà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bạn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truyền</a:t>
            </a:r>
            <a:r>
              <a:rPr lang="en-US" sz="2200" i="1" dirty="0">
                <a:solidFill>
                  <a:srgbClr val="7030A0"/>
                </a:solidFill>
              </a:rPr>
              <a:t> </a:t>
            </a:r>
            <a:r>
              <a:rPr lang="en-US" sz="2200" i="1" dirty="0" err="1">
                <a:solidFill>
                  <a:srgbClr val="7030A0"/>
                </a:solidFill>
              </a:rPr>
              <a:t>bá</a:t>
            </a:r>
            <a:endParaRPr lang="en-US" sz="2200" i="1" dirty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849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740" y="148374"/>
            <a:ext cx="1078386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BÀI 12. CÁC VƯƠNG QUỐC </a:t>
            </a:r>
            <a:r>
              <a:rPr lang="en-US" sz="3600" b="1" dirty="0" err="1">
                <a:solidFill>
                  <a:srgbClr val="C00000"/>
                </a:solidFill>
              </a:rPr>
              <a:t>Ở</a:t>
            </a:r>
            <a:r>
              <a:rPr lang="en-US" sz="3600" b="1" dirty="0">
                <a:solidFill>
                  <a:srgbClr val="C00000"/>
                </a:solidFill>
              </a:rPr>
              <a:t> ĐÔNG NAM </a:t>
            </a:r>
            <a:r>
              <a:rPr lang="en-US" sz="3600" b="1" dirty="0" err="1">
                <a:solidFill>
                  <a:srgbClr val="C00000"/>
                </a:solidFill>
              </a:rPr>
              <a:t>Á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TRƯỚC THẾ KỈ X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023" y="1625372"/>
            <a:ext cx="11308341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180340" algn="l"/>
              </a:tabLst>
            </a:pPr>
            <a:r>
              <a:rPr lang="it-IT" sz="2400" b="1" u="sng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Mục tiêu bài học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Miêu tả điều kiện tự nhiên của khu vực Đông Nam Á cổ đại và ảnh hưởng của điều kiện địa lý tới cuộc sống của cư dân Đông Nam Á cổ đại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Kể tên các quốc gia cổ Đông Nam Á (từ TK VII TCN – đến TK VII)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Kể tên các quốc gia cổ Đông Nam Á (từ TK VII – đến TK X)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1" name="Picture 2" descr="Bản đồ Đông Nam Á và những thông tin cần biết - Tripoli-C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" y="4280728"/>
            <a:ext cx="3285111" cy="22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akamai.steamstatic.com/steam/apps/1454410/extras/menu_alternatif.jpg?t=1614522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91" y="4280728"/>
            <a:ext cx="3695131" cy="23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rivijaya: A pri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128" y="4216216"/>
            <a:ext cx="2631236" cy="24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70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60" y="242485"/>
            <a:ext cx="8814116" cy="6401544"/>
          </a:xfrm>
        </p:spPr>
      </p:pic>
    </p:spTree>
    <p:extLst>
      <p:ext uri="{BB962C8B-B14F-4D97-AF65-F5344CB8AC3E}">
        <p14:creationId xmlns:p14="http://schemas.microsoft.com/office/powerpoint/2010/main" val="292924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0414" y="452271"/>
            <a:ext cx="5757081" cy="682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KHỞI ĐỘNG (3 </a:t>
            </a:r>
            <a:r>
              <a:rPr lang="en-US" sz="2800" b="1" dirty="0" err="1">
                <a:solidFill>
                  <a:srgbClr val="C00000"/>
                </a:solidFill>
              </a:rPr>
              <a:t>phút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" name="AutoShape 2" descr="Chia sẻ kinh nghiệm mẹo hay du lịch: Giải mã ý nghĩa lá quốc kỳ Là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869" y="659573"/>
            <a:ext cx="2875036" cy="28750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375" y="1565096"/>
            <a:ext cx="7375525" cy="3939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dirty="0" err="1">
                <a:solidFill>
                  <a:srgbClr val="002060"/>
                </a:solidFill>
              </a:rPr>
              <a:t>Mỗi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bạn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được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phát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một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tấm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thẻ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bất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kỳ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có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chứa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tên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quốc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gia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Đông</a:t>
            </a:r>
            <a:r>
              <a:rPr lang="en-US" sz="2600" dirty="0">
                <a:solidFill>
                  <a:srgbClr val="002060"/>
                </a:solidFill>
              </a:rPr>
              <a:t> Nam Á </a:t>
            </a:r>
            <a:r>
              <a:rPr lang="en-US" sz="2600" dirty="0" err="1">
                <a:solidFill>
                  <a:srgbClr val="002060"/>
                </a:solidFill>
              </a:rPr>
              <a:t>hoặc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tên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Thủ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đô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dirty="0" err="1">
                <a:solidFill>
                  <a:srgbClr val="002060"/>
                </a:solidFill>
              </a:rPr>
              <a:t>Nhiệm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vụ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của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bạn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là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phải</a:t>
            </a:r>
            <a:r>
              <a:rPr lang="en-US" sz="2600" dirty="0">
                <a:solidFill>
                  <a:srgbClr val="002060"/>
                </a:solidFill>
              </a:rPr>
              <a:t> di </a:t>
            </a:r>
            <a:r>
              <a:rPr lang="en-US" sz="2600" dirty="0" err="1">
                <a:solidFill>
                  <a:srgbClr val="002060"/>
                </a:solidFill>
              </a:rPr>
              <a:t>chuyển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quanh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lớp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học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tìm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được</a:t>
            </a:r>
            <a:r>
              <a:rPr lang="en-US" sz="2600" dirty="0">
                <a:solidFill>
                  <a:srgbClr val="002060"/>
                </a:solidFill>
              </a:rPr>
              <a:t> 2 </a:t>
            </a:r>
            <a:r>
              <a:rPr lang="en-US" sz="2600" dirty="0" err="1">
                <a:solidFill>
                  <a:srgbClr val="002060"/>
                </a:solidFill>
              </a:rPr>
              <a:t>người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có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tấm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thẻ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phù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hợp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với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mình</a:t>
            </a:r>
            <a:endParaRPr lang="en-US" sz="26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dirty="0" err="1">
                <a:solidFill>
                  <a:srgbClr val="002060"/>
                </a:solidFill>
              </a:rPr>
              <a:t>Mỗi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bộ</a:t>
            </a:r>
            <a:r>
              <a:rPr lang="en-US" sz="2600" dirty="0">
                <a:solidFill>
                  <a:srgbClr val="002060"/>
                </a:solidFill>
              </a:rPr>
              <a:t> 3 </a:t>
            </a:r>
            <a:r>
              <a:rPr lang="en-US" sz="2600" dirty="0" err="1">
                <a:solidFill>
                  <a:srgbClr val="002060"/>
                </a:solidFill>
              </a:rPr>
              <a:t>phải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có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kết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nối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đúng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giữa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tên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thủ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đô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và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quốc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gia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lá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cờ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của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quốc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gia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đó</a:t>
            </a:r>
            <a:r>
              <a:rPr lang="en-US" sz="2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8507"/>
          <a:stretch/>
        </p:blipFill>
        <p:spPr>
          <a:xfrm>
            <a:off x="8963972" y="4268371"/>
            <a:ext cx="2814046" cy="16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9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" y="1610583"/>
            <a:ext cx="6587125" cy="49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596885"/>
              </p:ext>
            </p:extLst>
          </p:nvPr>
        </p:nvGraphicFramePr>
        <p:xfrm>
          <a:off x="7055892" y="241998"/>
          <a:ext cx="4804012" cy="6445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117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Quốc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gia</a:t>
                      </a:r>
                      <a:endParaRPr lang="en-US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Thủ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đô</a:t>
                      </a:r>
                      <a:endParaRPr lang="en-US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err="1"/>
                        <a:t>Bru-nây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Bandar Seri Begawan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/>
                        <a:t>Malaysia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Kuala Lumpur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/>
                        <a:t>Indonesia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Jakarta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/>
                        <a:t>Thai </a:t>
                      </a:r>
                      <a:r>
                        <a:rPr lang="en-US" dirty="0" err="1"/>
                        <a:t>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Băng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cốc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err="1"/>
                        <a:t>Lào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Viêng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Chăn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err="1"/>
                        <a:t>Campuchia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Phnom-</a:t>
                      </a:r>
                      <a:r>
                        <a:rPr lang="en-US" b="1" dirty="0" err="1"/>
                        <a:t>penh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err="1"/>
                        <a:t>Philipin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err="1"/>
                        <a:t>Đông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Timo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Dili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/>
                        <a:t>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Singapo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/>
                        <a:t>Myanmar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Nay-pi-</a:t>
                      </a:r>
                      <a:r>
                        <a:rPr lang="en-US" b="1" dirty="0" err="1"/>
                        <a:t>tao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r>
                        <a:rPr lang="en-US" dirty="0" err="1"/>
                        <a:t>Việt</a:t>
                      </a:r>
                      <a:r>
                        <a:rPr lang="en-US" baseline="0" dirty="0"/>
                        <a:t>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Hà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Nội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69228" y="532262"/>
            <a:ext cx="433998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2060"/>
                </a:solidFill>
              </a:rPr>
              <a:t>Đáp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án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0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7116" y="1344323"/>
            <a:ext cx="6149456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i="1" u="sng" dirty="0" err="1">
                <a:solidFill>
                  <a:srgbClr val="C00000"/>
                </a:solidFill>
              </a:rPr>
              <a:t>Nhiệm</a:t>
            </a:r>
            <a:r>
              <a:rPr lang="en-US" sz="2600" b="1" i="1" u="sng" dirty="0">
                <a:solidFill>
                  <a:srgbClr val="C00000"/>
                </a:solidFill>
              </a:rPr>
              <a:t> </a:t>
            </a:r>
            <a:r>
              <a:rPr lang="en-US" sz="2600" b="1" i="1" u="sng" dirty="0" err="1">
                <a:solidFill>
                  <a:srgbClr val="C00000"/>
                </a:solidFill>
              </a:rPr>
              <a:t>vụ</a:t>
            </a:r>
            <a:r>
              <a:rPr lang="en-US" sz="2600" b="1" i="1" u="sng" dirty="0">
                <a:solidFill>
                  <a:srgbClr val="C00000"/>
                </a:solidFill>
              </a:rPr>
              <a:t> 1 (</a:t>
            </a:r>
            <a:r>
              <a:rPr lang="en-US" sz="2600" b="1" i="1" u="sng" dirty="0" err="1">
                <a:solidFill>
                  <a:srgbClr val="C00000"/>
                </a:solidFill>
              </a:rPr>
              <a:t>làm</a:t>
            </a:r>
            <a:r>
              <a:rPr lang="en-US" sz="2600" b="1" i="1" u="sng" dirty="0">
                <a:solidFill>
                  <a:srgbClr val="C00000"/>
                </a:solidFill>
              </a:rPr>
              <a:t> </a:t>
            </a:r>
            <a:r>
              <a:rPr lang="en-US" sz="2600" b="1" i="1" u="sng" dirty="0" err="1">
                <a:solidFill>
                  <a:srgbClr val="C00000"/>
                </a:solidFill>
              </a:rPr>
              <a:t>việc</a:t>
            </a:r>
            <a:r>
              <a:rPr lang="en-US" sz="2600" b="1" i="1" u="sng" dirty="0">
                <a:solidFill>
                  <a:srgbClr val="C00000"/>
                </a:solidFill>
              </a:rPr>
              <a:t> </a:t>
            </a:r>
            <a:r>
              <a:rPr lang="en-US" sz="2600" b="1" i="1" u="sng" dirty="0" err="1">
                <a:solidFill>
                  <a:srgbClr val="C00000"/>
                </a:solidFill>
              </a:rPr>
              <a:t>nhóm</a:t>
            </a:r>
            <a:r>
              <a:rPr lang="en-US" sz="2600" b="1" i="1" u="sng" dirty="0">
                <a:solidFill>
                  <a:srgbClr val="C00000"/>
                </a:solidFill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solidFill>
                  <a:srgbClr val="002060"/>
                </a:solidFill>
              </a:rPr>
              <a:t>Hoàn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thiện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bản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đồ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Đông</a:t>
            </a:r>
            <a:r>
              <a:rPr lang="en-US" sz="2600" dirty="0">
                <a:solidFill>
                  <a:srgbClr val="002060"/>
                </a:solidFill>
              </a:rPr>
              <a:t> Nam Á </a:t>
            </a:r>
            <a:r>
              <a:rPr lang="en-US" sz="2600" dirty="0" err="1">
                <a:solidFill>
                  <a:srgbClr val="002060"/>
                </a:solidFill>
              </a:rPr>
              <a:t>hiện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đại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2060"/>
                </a:solidFill>
              </a:rPr>
              <a:t>Chỉ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ra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ảnh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hưởng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của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điều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kiện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tự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nhiên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tới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cuộc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sống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của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cư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dân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AU" sz="2600" dirty="0" err="1">
                <a:solidFill>
                  <a:srgbClr val="002060"/>
                </a:solidFill>
              </a:rPr>
              <a:t>Đông</a:t>
            </a:r>
            <a:r>
              <a:rPr lang="en-AU" sz="2600" dirty="0">
                <a:solidFill>
                  <a:srgbClr val="002060"/>
                </a:solidFill>
              </a:rPr>
              <a:t> Nam Á </a:t>
            </a:r>
            <a:r>
              <a:rPr lang="en-US" sz="2600" dirty="0" err="1">
                <a:solidFill>
                  <a:srgbClr val="002060"/>
                </a:solidFill>
              </a:rPr>
              <a:t>cổ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đại</a:t>
            </a:r>
            <a:r>
              <a:rPr lang="en-US" sz="2600" dirty="0">
                <a:solidFill>
                  <a:srgbClr val="002060"/>
                </a:solidFill>
              </a:rPr>
              <a:t>, </a:t>
            </a:r>
            <a:r>
              <a:rPr lang="en-US" sz="2600" dirty="0" err="1">
                <a:solidFill>
                  <a:srgbClr val="002060"/>
                </a:solidFill>
              </a:rPr>
              <a:t>trung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đại</a:t>
            </a:r>
            <a:r>
              <a:rPr lang="en-US" sz="2600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i="1" dirty="0">
                <a:solidFill>
                  <a:srgbClr val="002060"/>
                </a:solidFill>
              </a:rPr>
              <a:t>(</a:t>
            </a:r>
            <a:r>
              <a:rPr lang="en-US" sz="2600" i="1" dirty="0" err="1">
                <a:solidFill>
                  <a:srgbClr val="002060"/>
                </a:solidFill>
              </a:rPr>
              <a:t>Phiếu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bài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tập</a:t>
            </a:r>
            <a:r>
              <a:rPr lang="en-US" sz="2600" i="1" dirty="0">
                <a:solidFill>
                  <a:srgbClr val="002060"/>
                </a:solidFill>
              </a:rPr>
              <a:t> 1)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98286" y="36285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C00000"/>
                </a:solidFill>
              </a:rPr>
              <a:t>1. </a:t>
            </a:r>
            <a:r>
              <a:rPr lang="en-US" sz="2600" b="1" dirty="0" err="1">
                <a:solidFill>
                  <a:srgbClr val="C00000"/>
                </a:solidFill>
              </a:rPr>
              <a:t>Vị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trí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địa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lý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của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khu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vực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Đông</a:t>
            </a:r>
            <a:r>
              <a:rPr lang="en-US" sz="2600" b="1" dirty="0">
                <a:solidFill>
                  <a:srgbClr val="C00000"/>
                </a:solidFill>
              </a:rPr>
              <a:t> Nam Á</a:t>
            </a:r>
            <a:endParaRPr lang="en-US" sz="2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871" y="2463065"/>
            <a:ext cx="4799556" cy="411540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7721600" y="1344323"/>
            <a:ext cx="2235200" cy="92104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C00000"/>
                </a:solidFill>
              </a:rPr>
              <a:t>12 phút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5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5928" y="5555673"/>
            <a:ext cx="569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Hi </a:t>
            </a:r>
            <a:r>
              <a:rPr lang="en-US" dirty="0" err="1"/>
              <a:t>Lạp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đại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65112" y="590020"/>
            <a:ext cx="198138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Điền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tên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các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địa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danh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vào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lược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đồ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Đông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Nam Á: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Việt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 Nam,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Lào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Capuchia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Mianma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Thái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 Lan,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Malaixia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Inđô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nêxia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Đông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Timo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Philippin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Brunây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Xingapo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GB" i="1" dirty="0" err="1">
                <a:latin typeface="Calibri" panose="020F0502020204030204" pitchFamily="34" charset="0"/>
              </a:rPr>
              <a:t>Thái</a:t>
            </a:r>
            <a:r>
              <a:rPr lang="en-GB" i="1" dirty="0">
                <a:latin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</a:rPr>
              <a:t>Bình</a:t>
            </a:r>
            <a:r>
              <a:rPr lang="en-GB" i="1" dirty="0">
                <a:latin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</a:rPr>
              <a:t>Dương</a:t>
            </a:r>
            <a:r>
              <a:rPr lang="en-GB" i="1" dirty="0">
                <a:latin typeface="Calibri" panose="020F0502020204030204" pitchFamily="34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</a:rPr>
              <a:t>Ấn</a:t>
            </a:r>
            <a:r>
              <a:rPr lang="en-GB" i="1" dirty="0">
                <a:latin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</a:rPr>
              <a:t>Độ</a:t>
            </a:r>
            <a:r>
              <a:rPr lang="en-GB" i="1" dirty="0">
                <a:latin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</a:rPr>
              <a:t>Dương</a:t>
            </a:r>
            <a:r>
              <a:rPr lang="en-GB" i="1" dirty="0">
                <a:latin typeface="Calibri" panose="020F0502020204030204" pitchFamily="34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</a:rPr>
              <a:t>Biển</a:t>
            </a:r>
            <a:r>
              <a:rPr lang="en-GB" i="1" dirty="0">
                <a:latin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</a:rPr>
              <a:t>Đông</a:t>
            </a:r>
            <a:endParaRPr lang="en-US" dirty="0"/>
          </a:p>
        </p:txBody>
      </p:sp>
      <p:pic>
        <p:nvPicPr>
          <p:cNvPr id="2050" name="Picture 2" descr="Các cửa khẩu giữa Việt Nam Campuchia (Cập nhật 05/202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7" y="380934"/>
            <a:ext cx="9566562" cy="649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63123" y="1705273"/>
            <a:ext cx="1173306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76102" y="3257941"/>
            <a:ext cx="715505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9252" y="2671101"/>
            <a:ext cx="811248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30413" y="3833717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89252" y="5018915"/>
            <a:ext cx="1173306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27194" y="3270254"/>
            <a:ext cx="1173306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92820" y="2113792"/>
            <a:ext cx="0" cy="426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000500" y="2882900"/>
            <a:ext cx="228600" cy="91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000500" y="3270254"/>
            <a:ext cx="892320" cy="1333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" idx="1"/>
          </p:cNvCxnSpPr>
          <p:nvPr/>
        </p:nvCxnSpPr>
        <p:spPr>
          <a:xfrm>
            <a:off x="5395804" y="3593579"/>
            <a:ext cx="234609" cy="420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0413" y="3185300"/>
            <a:ext cx="345689" cy="2045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382275" y="4240448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endCxn id="35" idx="1"/>
          </p:cNvCxnSpPr>
          <p:nvPr/>
        </p:nvCxnSpPr>
        <p:spPr>
          <a:xfrm flipV="1">
            <a:off x="5149776" y="4420558"/>
            <a:ext cx="232499" cy="707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362558" y="4973002"/>
            <a:ext cx="935561" cy="2562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104506" y="5681705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endCxn id="41" idx="0"/>
          </p:cNvCxnSpPr>
          <p:nvPr/>
        </p:nvCxnSpPr>
        <p:spPr>
          <a:xfrm>
            <a:off x="6489700" y="5386385"/>
            <a:ext cx="114300" cy="295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1" idx="1"/>
          </p:cNvCxnSpPr>
          <p:nvPr/>
        </p:nvCxnSpPr>
        <p:spPr>
          <a:xfrm>
            <a:off x="5513108" y="5555673"/>
            <a:ext cx="591398" cy="3061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103493" y="5698385"/>
            <a:ext cx="1611124" cy="1634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103493" y="4537476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endCxn id="48" idx="1"/>
          </p:cNvCxnSpPr>
          <p:nvPr/>
        </p:nvCxnSpPr>
        <p:spPr>
          <a:xfrm>
            <a:off x="6489700" y="4573166"/>
            <a:ext cx="613793" cy="1444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602986" y="3156817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7179734" y="3211429"/>
            <a:ext cx="423252" cy="588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104506" y="4573166"/>
            <a:ext cx="276756" cy="1444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858064" y="6429737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6914608" y="6280858"/>
            <a:ext cx="781592" cy="355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696200" y="2485697"/>
            <a:ext cx="2086299" cy="3972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70246" y="5781266"/>
            <a:ext cx="2119005" cy="387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rot="18156957">
            <a:off x="5941669" y="2528124"/>
            <a:ext cx="973581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180114" y="725714"/>
            <a:ext cx="167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1992110" y="2022035"/>
            <a:ext cx="126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366302" y="595640"/>
            <a:ext cx="162580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6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5928" y="5555673"/>
            <a:ext cx="569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Hi </a:t>
            </a:r>
            <a:r>
              <a:rPr lang="en-US" dirty="0" err="1"/>
              <a:t>Lạp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đại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18748" y="481107"/>
            <a:ext cx="198138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Điền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tên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các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địa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danh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vào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lược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đồ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Đông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Nam Á: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Việt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 Nam,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Lào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Campuchia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Mianma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Thái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 Lan,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Malaixia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Inđô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nêxia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Đông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Timo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Philippin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Brunây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Xingapo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GB" i="1" dirty="0" err="1">
                <a:latin typeface="Calibri" panose="020F0502020204030204" pitchFamily="34" charset="0"/>
              </a:rPr>
              <a:t>Thái</a:t>
            </a:r>
            <a:r>
              <a:rPr lang="en-GB" i="1" dirty="0">
                <a:latin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</a:rPr>
              <a:t>Bình</a:t>
            </a:r>
            <a:r>
              <a:rPr lang="en-GB" i="1" dirty="0">
                <a:latin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</a:rPr>
              <a:t>Dương</a:t>
            </a:r>
            <a:r>
              <a:rPr lang="en-GB" i="1" dirty="0">
                <a:latin typeface="Calibri" panose="020F0502020204030204" pitchFamily="34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</a:rPr>
              <a:t>Ấn</a:t>
            </a:r>
            <a:r>
              <a:rPr lang="en-GB" i="1" dirty="0">
                <a:latin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</a:rPr>
              <a:t>Độ</a:t>
            </a:r>
            <a:r>
              <a:rPr lang="en-GB" i="1" dirty="0">
                <a:latin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</a:rPr>
              <a:t>Dương</a:t>
            </a:r>
            <a:r>
              <a:rPr lang="en-GB" i="1" dirty="0">
                <a:latin typeface="Calibri" panose="020F0502020204030204" pitchFamily="34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</a:rPr>
              <a:t>Biển</a:t>
            </a:r>
            <a:r>
              <a:rPr lang="en-GB" i="1" dirty="0">
                <a:latin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</a:rPr>
              <a:t>Đông</a:t>
            </a:r>
            <a:endParaRPr lang="en-US" dirty="0"/>
          </a:p>
        </p:txBody>
      </p:sp>
      <p:pic>
        <p:nvPicPr>
          <p:cNvPr id="2050" name="Picture 2" descr="Các cửa khẩu giữa Việt Nam Campuchia (Cập nhật 05/202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7" y="380934"/>
            <a:ext cx="9566562" cy="649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63123" y="1705273"/>
            <a:ext cx="1173306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</a:rPr>
              <a:t>Lào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6102" y="3359829"/>
            <a:ext cx="1127391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</a:rPr>
              <a:t>Việt</a:t>
            </a:r>
            <a:r>
              <a:rPr lang="en-US" i="1" dirty="0">
                <a:solidFill>
                  <a:schemeClr val="tx1"/>
                </a:solidFill>
              </a:rPr>
              <a:t> Nam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4420" y="2656115"/>
            <a:ext cx="926080" cy="375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Mianma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0413" y="3833717"/>
            <a:ext cx="1212136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Campuchia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9252" y="5018915"/>
            <a:ext cx="1173306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Xingapo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7194" y="3270254"/>
            <a:ext cx="1173306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Thái</a:t>
            </a:r>
            <a:r>
              <a:rPr lang="en-GB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Lan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92820" y="2113792"/>
            <a:ext cx="0" cy="426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000500" y="2882900"/>
            <a:ext cx="228600" cy="91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000500" y="3270254"/>
            <a:ext cx="892320" cy="1333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" idx="1"/>
          </p:cNvCxnSpPr>
          <p:nvPr/>
        </p:nvCxnSpPr>
        <p:spPr>
          <a:xfrm>
            <a:off x="5395804" y="3593579"/>
            <a:ext cx="234609" cy="420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0413" y="3185300"/>
            <a:ext cx="345689" cy="2045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382275" y="4240448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Malaixia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>
            <a:endCxn id="35" idx="1"/>
          </p:cNvCxnSpPr>
          <p:nvPr/>
        </p:nvCxnSpPr>
        <p:spPr>
          <a:xfrm flipV="1">
            <a:off x="5149776" y="4420558"/>
            <a:ext cx="232499" cy="707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362558" y="4973002"/>
            <a:ext cx="935561" cy="2562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104506" y="5781267"/>
            <a:ext cx="1498480" cy="286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Inđônêxia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489700" y="5386385"/>
            <a:ext cx="201907" cy="3948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1" idx="1"/>
          </p:cNvCxnSpPr>
          <p:nvPr/>
        </p:nvCxnSpPr>
        <p:spPr>
          <a:xfrm>
            <a:off x="5513108" y="5555673"/>
            <a:ext cx="591398" cy="3061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1" idx="3"/>
          </p:cNvCxnSpPr>
          <p:nvPr/>
        </p:nvCxnSpPr>
        <p:spPr>
          <a:xfrm flipH="1">
            <a:off x="7602986" y="5698385"/>
            <a:ext cx="1111631" cy="226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103493" y="4537476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Brunây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endCxn id="48" idx="1"/>
          </p:cNvCxnSpPr>
          <p:nvPr/>
        </p:nvCxnSpPr>
        <p:spPr>
          <a:xfrm>
            <a:off x="6489700" y="4573166"/>
            <a:ext cx="613793" cy="1444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602986" y="3156817"/>
            <a:ext cx="998987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Philippin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179734" y="3211429"/>
            <a:ext cx="423252" cy="588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104506" y="4573166"/>
            <a:ext cx="276756" cy="1444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513108" y="6429737"/>
            <a:ext cx="1343943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Đông</a:t>
            </a:r>
            <a:r>
              <a:rPr lang="en-GB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Timo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6914608" y="6280858"/>
            <a:ext cx="781592" cy="355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696200" y="2485697"/>
            <a:ext cx="2086299" cy="3972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Thái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Bình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Dương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70246" y="5781266"/>
            <a:ext cx="2119005" cy="387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Ấn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Độ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Dương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rot="18156957">
            <a:off x="5847728" y="2584982"/>
            <a:ext cx="1160449" cy="360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Biển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Đông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80114" y="725714"/>
            <a:ext cx="167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1992110" y="2022035"/>
            <a:ext cx="126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366302" y="595640"/>
            <a:ext cx="162580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26810" y="5947086"/>
            <a:ext cx="569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Lược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Nam Á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endParaRPr lang="en-US" sz="2400" dirty="0"/>
          </a:p>
        </p:txBody>
      </p:sp>
      <p:pic>
        <p:nvPicPr>
          <p:cNvPr id="1026" name="Picture 2" descr="Bản đồ Đông Nam Á và những thông tin cần biết - Tripoli-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49" y="1846765"/>
            <a:ext cx="6363222" cy="38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9040" y="1949116"/>
            <a:ext cx="4784942" cy="310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Dương</a:t>
            </a:r>
            <a:endParaRPr lang="en-AU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lục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Á –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Âu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Ốxtrâylia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8286" y="36285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C00000"/>
                </a:solidFill>
              </a:rPr>
              <a:t>1. </a:t>
            </a:r>
            <a:r>
              <a:rPr lang="en-US" sz="2600" b="1" dirty="0" err="1">
                <a:solidFill>
                  <a:srgbClr val="C00000"/>
                </a:solidFill>
              </a:rPr>
              <a:t>Vị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trí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địa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lý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của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khu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vực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Đông</a:t>
            </a:r>
            <a:r>
              <a:rPr lang="en-US" sz="2600" b="1" dirty="0">
                <a:solidFill>
                  <a:srgbClr val="C00000"/>
                </a:solidFill>
              </a:rPr>
              <a:t> Nam Á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1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345" y="1717656"/>
            <a:ext cx="5795751" cy="3569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 (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giáp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biển</a:t>
            </a:r>
            <a:endParaRPr lang="en-AU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buôn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90500" algn="l"/>
              </a:tabLst>
            </a:pP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hậu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Á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ẩm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AU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8286" y="362857"/>
            <a:ext cx="10464800" cy="7837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600" b="1">
                <a:solidFill>
                  <a:srgbClr val="C00000"/>
                </a:solidFill>
              </a:rPr>
              <a:t>1. Vị trí địa lý của khu vực Đông Nam Á</a:t>
            </a:r>
            <a:endParaRPr lang="en-US" sz="26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323" y="1854134"/>
            <a:ext cx="44958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3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1342</Words>
  <Application>Microsoft Macintosh PowerPoint</Application>
  <PresentationFormat>Widescreen</PresentationFormat>
  <Paragraphs>182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Phương Anh</cp:lastModifiedBy>
  <cp:revision>163</cp:revision>
  <dcterms:created xsi:type="dcterms:W3CDTF">2021-03-31T01:27:07Z</dcterms:created>
  <dcterms:modified xsi:type="dcterms:W3CDTF">2024-10-28T10:23:50Z</dcterms:modified>
</cp:coreProperties>
</file>