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45"/>
  </p:notesMasterIdLst>
  <p:sldIdLst>
    <p:sldId id="256" r:id="rId2"/>
    <p:sldId id="260" r:id="rId3"/>
    <p:sldId id="259" r:id="rId4"/>
    <p:sldId id="257" r:id="rId5"/>
    <p:sldId id="258" r:id="rId6"/>
    <p:sldId id="291" r:id="rId7"/>
    <p:sldId id="263" r:id="rId8"/>
    <p:sldId id="267" r:id="rId9"/>
    <p:sldId id="271" r:id="rId10"/>
    <p:sldId id="292" r:id="rId11"/>
    <p:sldId id="294" r:id="rId12"/>
    <p:sldId id="261" r:id="rId13"/>
    <p:sldId id="295" r:id="rId14"/>
    <p:sldId id="296" r:id="rId15"/>
    <p:sldId id="297" r:id="rId16"/>
    <p:sldId id="298" r:id="rId17"/>
    <p:sldId id="266" r:id="rId18"/>
    <p:sldId id="264" r:id="rId19"/>
    <p:sldId id="299" r:id="rId20"/>
    <p:sldId id="300" r:id="rId21"/>
    <p:sldId id="265" r:id="rId22"/>
    <p:sldId id="301" r:id="rId23"/>
    <p:sldId id="302" r:id="rId24"/>
    <p:sldId id="272" r:id="rId25"/>
    <p:sldId id="303" r:id="rId26"/>
    <p:sldId id="269" r:id="rId27"/>
    <p:sldId id="304" r:id="rId28"/>
    <p:sldId id="305" r:id="rId29"/>
    <p:sldId id="307" r:id="rId30"/>
    <p:sldId id="306" r:id="rId31"/>
    <p:sldId id="308" r:id="rId32"/>
    <p:sldId id="309" r:id="rId33"/>
    <p:sldId id="311" r:id="rId34"/>
    <p:sldId id="310" r:id="rId35"/>
    <p:sldId id="312" r:id="rId36"/>
    <p:sldId id="313" r:id="rId37"/>
    <p:sldId id="314" r:id="rId38"/>
    <p:sldId id="315" r:id="rId39"/>
    <p:sldId id="316" r:id="rId40"/>
    <p:sldId id="317" r:id="rId41"/>
    <p:sldId id="318" r:id="rId42"/>
    <p:sldId id="319" r:id="rId43"/>
    <p:sldId id="270" r:id="rId44"/>
  </p:sldIdLst>
  <p:sldSz cx="9144000" cy="5143500" type="screen16x9"/>
  <p:notesSz cx="6858000" cy="9144000"/>
  <p:embeddedFontLst>
    <p:embeddedFont>
      <p:font typeface="Albert Sans" panose="020B0604020202020204" charset="0"/>
      <p:regular r:id="rId46"/>
      <p:bold r:id="rId47"/>
      <p:italic r:id="rId48"/>
      <p:boldItalic r:id="rId49"/>
    </p:embeddedFont>
    <p:embeddedFont>
      <p:font typeface="Cambria Math" panose="02040503050406030204" pitchFamily="18" charset="0"/>
      <p:regular r:id="rId50"/>
    </p:embeddedFont>
    <p:embeddedFont>
      <p:font typeface="Nunito Light" panose="00000400000000000000" pitchFamily="2" charset="0"/>
      <p:regular r:id="rId51"/>
      <p:italic r:id="rId52"/>
    </p:embeddedFont>
    <p:embeddedFont>
      <p:font typeface="Pangolin" panose="020B0604020202020204" charset="0"/>
      <p:regular r:id="rId53"/>
    </p:embeddedFont>
    <p:embeddedFont>
      <p:font typeface="Poppins" panose="00000500000000000000" pitchFamily="2" charset="0"/>
      <p:regular r:id="rId54"/>
      <p:bold r:id="rId55"/>
      <p:italic r:id="rId56"/>
      <p:boldItalic r:id="rId57"/>
    </p:embeddedFont>
    <p:embeddedFont>
      <p:font typeface="Poppins SemiBold" panose="00000700000000000000" pitchFamily="2" charset="0"/>
      <p:regular r:id="rId58"/>
      <p:bold r:id="rId59"/>
      <p:italic r:id="rId60"/>
      <p:boldItalic r:id="rId61"/>
    </p:embeddedFont>
    <p:embeddedFont>
      <p:font typeface="Red Hat Display Black" panose="020B0604020202020204" charset="0"/>
      <p:bold r:id="rId62"/>
      <p:boldItalic r:id="rId63"/>
    </p:embeddedFont>
    <p:embeddedFont>
      <p:font typeface="Red Hat Display ExtraBold" panose="020B0604020202020204" charset="0"/>
      <p:bold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75">
          <p15:clr>
            <a:srgbClr val="747775"/>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E2CE3FB-4D8B-44E0-9433-5F83BBEAC3D1}">
  <a:tblStyle styleId="{4E2CE3FB-4D8B-44E0-9433-5F83BBEAC3D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456" y="60"/>
      </p:cViewPr>
      <p:guideLst>
        <p:guide orient="horz" pos="875"/>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5.fntdata"/><Relationship Id="rId5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50259877fa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50259877fa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8594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7945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50259877fa_4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50259877fa_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50259877fa_4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50259877fa_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5304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502fe0b148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502fe0b148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8438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c823060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c823060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7519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c823060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c823060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8122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502fe0b148_1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502fe0b148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502fe0b148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502fe0b148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502fe0b148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502fe0b148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913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50259877f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50259877f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502fe0b148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502fe0b148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9610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502fe0b148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502fe0b148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502fe0b148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502fe0b148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8987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502fe0b148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502fe0b148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1410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1858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507488293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507488293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5059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1007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502fe0b148_1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502fe0b148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7478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c823060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c823060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2820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c823060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c823060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471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c823060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c823060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3449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502fe0b148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502fe0b148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1768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502fe0b148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502fe0b148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60617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50259877fa_4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50259877fa_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9267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50259877fa_4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50259877fa_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5324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502fe0b148_1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502fe0b148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77633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6527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7966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c823060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c823060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502fe0b148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502fe0b148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56302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502fe0b148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502fe0b148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53881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507488293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507488293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4459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502fe0b148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502fe0b148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3218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502fe0b148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502fe0b148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502fe0b148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502fe0b148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382650"/>
            <a:ext cx="5080200" cy="2378100"/>
          </a:xfrm>
          <a:prstGeom prst="rect">
            <a:avLst/>
          </a:prstGeom>
        </p:spPr>
        <p:txBody>
          <a:bodyPr spcFirstLastPara="1" wrap="square" lIns="91425" tIns="91425" rIns="91425" bIns="91425" anchor="t" anchorCtr="0">
            <a:noAutofit/>
          </a:bodyPr>
          <a:lstStyle>
            <a:lvl1pPr lvl="0">
              <a:spcBef>
                <a:spcPts val="0"/>
              </a:spcBef>
              <a:spcAft>
                <a:spcPts val="0"/>
              </a:spcAft>
              <a:buClr>
                <a:srgbClr val="191919"/>
              </a:buClr>
              <a:buSzPts val="5200"/>
              <a:buNone/>
              <a:defRPr sz="4500">
                <a:latin typeface="Red Hat Display Black"/>
                <a:ea typeface="Red Hat Display Black"/>
                <a:cs typeface="Red Hat Display Black"/>
                <a:sym typeface="Red Hat Display Black"/>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pic>
        <p:nvPicPr>
          <p:cNvPr id="10" name="Google Shape;10;p2"/>
          <p:cNvPicPr preferRelativeResize="0"/>
          <p:nvPr/>
        </p:nvPicPr>
        <p:blipFill>
          <a:blip r:embed="rId2">
            <a:alphaModFix amt="50000"/>
          </a:blip>
          <a:stretch>
            <a:fillRect/>
          </a:stretch>
        </p:blipFill>
        <p:spPr>
          <a:xfrm rot="-900000">
            <a:off x="8129339" y="4417575"/>
            <a:ext cx="1052588" cy="1028887"/>
          </a:xfrm>
          <a:prstGeom prst="rect">
            <a:avLst/>
          </a:prstGeom>
          <a:noFill/>
          <a:ln>
            <a:noFill/>
          </a:ln>
        </p:spPr>
      </p:pic>
      <p:pic>
        <p:nvPicPr>
          <p:cNvPr id="11" name="Google Shape;11;p2"/>
          <p:cNvPicPr preferRelativeResize="0"/>
          <p:nvPr/>
        </p:nvPicPr>
        <p:blipFill>
          <a:blip r:embed="rId3">
            <a:alphaModFix amt="50000"/>
          </a:blip>
          <a:stretch>
            <a:fillRect/>
          </a:stretch>
        </p:blipFill>
        <p:spPr>
          <a:xfrm rot="5400000">
            <a:off x="88152" y="4371364"/>
            <a:ext cx="1052587" cy="1028886"/>
          </a:xfrm>
          <a:prstGeom prst="rect">
            <a:avLst/>
          </a:prstGeom>
          <a:noFill/>
          <a:ln>
            <a:noFill/>
          </a:ln>
        </p:spPr>
      </p:pic>
      <p:pic>
        <p:nvPicPr>
          <p:cNvPr id="12" name="Google Shape;12;p2"/>
          <p:cNvPicPr preferRelativeResize="0"/>
          <p:nvPr/>
        </p:nvPicPr>
        <p:blipFill>
          <a:blip r:embed="rId4">
            <a:alphaModFix/>
          </a:blip>
          <a:stretch>
            <a:fillRect/>
          </a:stretch>
        </p:blipFill>
        <p:spPr>
          <a:xfrm rot="4540468">
            <a:off x="-1054388" y="-908916"/>
            <a:ext cx="1920377" cy="1779881"/>
          </a:xfrm>
          <a:prstGeom prst="rect">
            <a:avLst/>
          </a:prstGeom>
          <a:noFill/>
          <a:ln>
            <a:noFill/>
          </a:ln>
        </p:spPr>
      </p:pic>
      <p:pic>
        <p:nvPicPr>
          <p:cNvPr id="13" name="Google Shape;13;p2"/>
          <p:cNvPicPr preferRelativeResize="0"/>
          <p:nvPr/>
        </p:nvPicPr>
        <p:blipFill>
          <a:blip r:embed="rId5">
            <a:alphaModFix amt="50000"/>
          </a:blip>
          <a:stretch>
            <a:fillRect/>
          </a:stretch>
        </p:blipFill>
        <p:spPr>
          <a:xfrm rot="-3599994">
            <a:off x="2979751" y="-195642"/>
            <a:ext cx="1052587" cy="102888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8"/>
        <p:cNvGrpSpPr/>
        <p:nvPr/>
      </p:nvGrpSpPr>
      <p:grpSpPr>
        <a:xfrm>
          <a:off x="0" y="0"/>
          <a:ext cx="0" cy="0"/>
          <a:chOff x="0" y="0"/>
          <a:chExt cx="0" cy="0"/>
        </a:xfrm>
      </p:grpSpPr>
      <p:sp>
        <p:nvSpPr>
          <p:cNvPr id="69" name="Google Shape;69;p11"/>
          <p:cNvSpPr txBox="1">
            <a:spLocks noGrp="1"/>
          </p:cNvSpPr>
          <p:nvPr>
            <p:ph type="title" hasCustomPrompt="1"/>
          </p:nvPr>
        </p:nvSpPr>
        <p:spPr>
          <a:xfrm>
            <a:off x="1284000" y="2023975"/>
            <a:ext cx="6576000" cy="10647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0" name="Google Shape;70;p11"/>
          <p:cNvSpPr txBox="1">
            <a:spLocks noGrp="1"/>
          </p:cNvSpPr>
          <p:nvPr>
            <p:ph type="subTitle" idx="1"/>
          </p:nvPr>
        </p:nvSpPr>
        <p:spPr>
          <a:xfrm>
            <a:off x="1284000" y="3088850"/>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pic>
        <p:nvPicPr>
          <p:cNvPr id="71" name="Google Shape;71;p11"/>
          <p:cNvPicPr preferRelativeResize="0"/>
          <p:nvPr/>
        </p:nvPicPr>
        <p:blipFill>
          <a:blip r:embed="rId2">
            <a:alphaModFix/>
          </a:blip>
          <a:stretch>
            <a:fillRect/>
          </a:stretch>
        </p:blipFill>
        <p:spPr>
          <a:xfrm rot="-499740">
            <a:off x="-650790" y="4413787"/>
            <a:ext cx="1470205" cy="1362626"/>
          </a:xfrm>
          <a:prstGeom prst="rect">
            <a:avLst/>
          </a:prstGeom>
          <a:noFill/>
          <a:ln>
            <a:noFill/>
          </a:ln>
        </p:spPr>
      </p:pic>
      <p:pic>
        <p:nvPicPr>
          <p:cNvPr id="72" name="Google Shape;72;p11"/>
          <p:cNvPicPr preferRelativeResize="0"/>
          <p:nvPr/>
        </p:nvPicPr>
        <p:blipFill>
          <a:blip r:embed="rId3">
            <a:alphaModFix/>
          </a:blip>
          <a:stretch>
            <a:fillRect/>
          </a:stretch>
        </p:blipFill>
        <p:spPr>
          <a:xfrm rot="-5680079">
            <a:off x="4657674" y="-1618276"/>
            <a:ext cx="2101306" cy="2054021"/>
          </a:xfrm>
          <a:prstGeom prst="rect">
            <a:avLst/>
          </a:prstGeom>
          <a:noFill/>
          <a:ln>
            <a:noFill/>
          </a:ln>
        </p:spPr>
      </p:pic>
      <p:pic>
        <p:nvPicPr>
          <p:cNvPr id="73" name="Google Shape;73;p11"/>
          <p:cNvPicPr preferRelativeResize="0"/>
          <p:nvPr/>
        </p:nvPicPr>
        <p:blipFill>
          <a:blip r:embed="rId4">
            <a:alphaModFix amt="50000"/>
          </a:blip>
          <a:stretch>
            <a:fillRect/>
          </a:stretch>
        </p:blipFill>
        <p:spPr>
          <a:xfrm rot="-3650087">
            <a:off x="8748726" y="2290521"/>
            <a:ext cx="1052586" cy="1028887"/>
          </a:xfrm>
          <a:prstGeom prst="rect">
            <a:avLst/>
          </a:prstGeom>
          <a:noFill/>
          <a:ln>
            <a:noFill/>
          </a:ln>
        </p:spPr>
      </p:pic>
      <p:sp>
        <p:nvSpPr>
          <p:cNvPr id="74" name="Google Shape;74;p11"/>
          <p:cNvSpPr/>
          <p:nvPr/>
        </p:nvSpPr>
        <p:spPr>
          <a:xfrm rot="9900086" flipH="1">
            <a:off x="-645861" y="-718903"/>
            <a:ext cx="1652057" cy="1623335"/>
          </a:xfrm>
          <a:custGeom>
            <a:avLst/>
            <a:gdLst/>
            <a:ahLst/>
            <a:cxnLst/>
            <a:rect l="l" t="t" r="r" b="b"/>
            <a:pathLst>
              <a:path w="50732" h="49850" extrusionOk="0">
                <a:moveTo>
                  <a:pt x="3891" y="49850"/>
                </a:moveTo>
                <a:cubicBezTo>
                  <a:pt x="3314" y="49850"/>
                  <a:pt x="2736" y="49698"/>
                  <a:pt x="2189" y="49394"/>
                </a:cubicBezTo>
                <a:cubicBezTo>
                  <a:pt x="548" y="48451"/>
                  <a:pt x="1" y="46354"/>
                  <a:pt x="943" y="44713"/>
                </a:cubicBezTo>
                <a:lnTo>
                  <a:pt x="25624" y="1764"/>
                </a:lnTo>
                <a:cubicBezTo>
                  <a:pt x="26263" y="670"/>
                  <a:pt x="27478" y="1"/>
                  <a:pt x="28786" y="62"/>
                </a:cubicBezTo>
                <a:cubicBezTo>
                  <a:pt x="30062" y="123"/>
                  <a:pt x="31187" y="913"/>
                  <a:pt x="31734" y="2098"/>
                </a:cubicBezTo>
                <a:lnTo>
                  <a:pt x="49971" y="43132"/>
                </a:lnTo>
                <a:cubicBezTo>
                  <a:pt x="50731" y="44865"/>
                  <a:pt x="49941" y="46871"/>
                  <a:pt x="48239" y="47631"/>
                </a:cubicBezTo>
                <a:cubicBezTo>
                  <a:pt x="46506" y="48391"/>
                  <a:pt x="44470" y="47631"/>
                  <a:pt x="43710" y="45898"/>
                </a:cubicBezTo>
                <a:lnTo>
                  <a:pt x="28208" y="11004"/>
                </a:lnTo>
                <a:lnTo>
                  <a:pt x="6870" y="48117"/>
                </a:lnTo>
                <a:cubicBezTo>
                  <a:pt x="6232" y="49211"/>
                  <a:pt x="5077" y="49819"/>
                  <a:pt x="3891" y="4985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11"/>
          <p:cNvPicPr preferRelativeResize="0"/>
          <p:nvPr/>
        </p:nvPicPr>
        <p:blipFill>
          <a:blip r:embed="rId5">
            <a:alphaModFix amt="50000"/>
          </a:blip>
          <a:stretch>
            <a:fillRect/>
          </a:stretch>
        </p:blipFill>
        <p:spPr>
          <a:xfrm rot="-900000">
            <a:off x="6149914" y="4667250"/>
            <a:ext cx="1052588" cy="102888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6_1">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3"/>
          <p:cNvSpPr txBox="1">
            <a:spLocks noGrp="1"/>
          </p:cNvSpPr>
          <p:nvPr>
            <p:ph type="title" idx="2"/>
          </p:nvPr>
        </p:nvSpPr>
        <p:spPr>
          <a:xfrm>
            <a:off x="1500600" y="1694200"/>
            <a:ext cx="6923400" cy="447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0" name="Google Shape;80;p13"/>
          <p:cNvSpPr txBox="1">
            <a:spLocks noGrp="1"/>
          </p:cNvSpPr>
          <p:nvPr>
            <p:ph type="title" idx="3"/>
          </p:nvPr>
        </p:nvSpPr>
        <p:spPr>
          <a:xfrm>
            <a:off x="1500600" y="2752488"/>
            <a:ext cx="6923400" cy="447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1" name="Google Shape;81;p13"/>
          <p:cNvSpPr txBox="1">
            <a:spLocks noGrp="1"/>
          </p:cNvSpPr>
          <p:nvPr>
            <p:ph type="title" idx="4"/>
          </p:nvPr>
        </p:nvSpPr>
        <p:spPr>
          <a:xfrm>
            <a:off x="1500600" y="3810775"/>
            <a:ext cx="6923400" cy="447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2" name="Google Shape;82;p13"/>
          <p:cNvSpPr txBox="1">
            <a:spLocks noGrp="1"/>
          </p:cNvSpPr>
          <p:nvPr>
            <p:ph type="title" idx="5" hasCustomPrompt="1"/>
          </p:nvPr>
        </p:nvSpPr>
        <p:spPr>
          <a:xfrm>
            <a:off x="720000" y="1694200"/>
            <a:ext cx="734700" cy="5760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dk2"/>
                </a:solidFill>
                <a:latin typeface="Red Hat Display Black"/>
                <a:ea typeface="Red Hat Display Black"/>
                <a:cs typeface="Red Hat Display Black"/>
                <a:sym typeface="Red Hat Display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 name="Google Shape;83;p13"/>
          <p:cNvSpPr txBox="1">
            <a:spLocks noGrp="1"/>
          </p:cNvSpPr>
          <p:nvPr>
            <p:ph type="title" idx="6" hasCustomPrompt="1"/>
          </p:nvPr>
        </p:nvSpPr>
        <p:spPr>
          <a:xfrm>
            <a:off x="720000" y="2753497"/>
            <a:ext cx="7347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lt2"/>
                </a:solidFill>
                <a:latin typeface="Red Hat Display Black"/>
                <a:ea typeface="Red Hat Display Black"/>
                <a:cs typeface="Red Hat Display Black"/>
                <a:sym typeface="Red Hat Display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4" name="Google Shape;84;p13"/>
          <p:cNvSpPr txBox="1">
            <a:spLocks noGrp="1"/>
          </p:cNvSpPr>
          <p:nvPr>
            <p:ph type="title" idx="7" hasCustomPrompt="1"/>
          </p:nvPr>
        </p:nvSpPr>
        <p:spPr>
          <a:xfrm>
            <a:off x="720000" y="3809494"/>
            <a:ext cx="7347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2"/>
                </a:solidFill>
                <a:latin typeface="Red Hat Display Black"/>
                <a:ea typeface="Red Hat Display Black"/>
                <a:cs typeface="Red Hat Display Black"/>
                <a:sym typeface="Red Hat Display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pic>
        <p:nvPicPr>
          <p:cNvPr id="85" name="Google Shape;85;p13"/>
          <p:cNvPicPr preferRelativeResize="0"/>
          <p:nvPr/>
        </p:nvPicPr>
        <p:blipFill>
          <a:blip r:embed="rId2">
            <a:alphaModFix amt="50000"/>
          </a:blip>
          <a:stretch>
            <a:fillRect/>
          </a:stretch>
        </p:blipFill>
        <p:spPr>
          <a:xfrm rot="-900000">
            <a:off x="-573886" y="-286275"/>
            <a:ext cx="1052588" cy="1028887"/>
          </a:xfrm>
          <a:prstGeom prst="rect">
            <a:avLst/>
          </a:prstGeom>
          <a:noFill/>
          <a:ln>
            <a:noFill/>
          </a:ln>
        </p:spPr>
      </p:pic>
      <p:pic>
        <p:nvPicPr>
          <p:cNvPr id="86" name="Google Shape;86;p13"/>
          <p:cNvPicPr preferRelativeResize="0"/>
          <p:nvPr/>
        </p:nvPicPr>
        <p:blipFill>
          <a:blip r:embed="rId3">
            <a:alphaModFix amt="50000"/>
          </a:blip>
          <a:stretch>
            <a:fillRect/>
          </a:stretch>
        </p:blipFill>
        <p:spPr>
          <a:xfrm rot="5400000">
            <a:off x="-488948" y="4487089"/>
            <a:ext cx="1052587" cy="1028886"/>
          </a:xfrm>
          <a:prstGeom prst="rect">
            <a:avLst/>
          </a:prstGeom>
          <a:noFill/>
          <a:ln>
            <a:noFill/>
          </a:ln>
        </p:spPr>
      </p:pic>
      <p:pic>
        <p:nvPicPr>
          <p:cNvPr id="87" name="Google Shape;87;p13"/>
          <p:cNvPicPr preferRelativeResize="0"/>
          <p:nvPr/>
        </p:nvPicPr>
        <p:blipFill>
          <a:blip r:embed="rId4">
            <a:alphaModFix amt="50000"/>
          </a:blip>
          <a:stretch>
            <a:fillRect/>
          </a:stretch>
        </p:blipFill>
        <p:spPr>
          <a:xfrm rot="-3599994">
            <a:off x="8409001" y="643583"/>
            <a:ext cx="1052587" cy="102888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CUSTOM">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2184600" y="1886150"/>
            <a:ext cx="6246000" cy="1614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 name="Google Shape;90;p14"/>
          <p:cNvSpPr txBox="1">
            <a:spLocks noGrp="1"/>
          </p:cNvSpPr>
          <p:nvPr>
            <p:ph type="title" idx="2" hasCustomPrompt="1"/>
          </p:nvPr>
        </p:nvSpPr>
        <p:spPr>
          <a:xfrm>
            <a:off x="7024600" y="783239"/>
            <a:ext cx="14061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7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pic>
        <p:nvPicPr>
          <p:cNvPr id="91" name="Google Shape;91;p14"/>
          <p:cNvPicPr preferRelativeResize="0"/>
          <p:nvPr/>
        </p:nvPicPr>
        <p:blipFill>
          <a:blip r:embed="rId2">
            <a:alphaModFix/>
          </a:blip>
          <a:stretch>
            <a:fillRect/>
          </a:stretch>
        </p:blipFill>
        <p:spPr>
          <a:xfrm rot="-499740">
            <a:off x="-650790" y="4413787"/>
            <a:ext cx="1470205" cy="1362626"/>
          </a:xfrm>
          <a:prstGeom prst="rect">
            <a:avLst/>
          </a:prstGeom>
          <a:noFill/>
          <a:ln>
            <a:noFill/>
          </a:ln>
        </p:spPr>
      </p:pic>
      <p:pic>
        <p:nvPicPr>
          <p:cNvPr id="92" name="Google Shape;92;p14"/>
          <p:cNvPicPr preferRelativeResize="0"/>
          <p:nvPr/>
        </p:nvPicPr>
        <p:blipFill>
          <a:blip r:embed="rId3">
            <a:alphaModFix amt="50000"/>
          </a:blip>
          <a:stretch>
            <a:fillRect/>
          </a:stretch>
        </p:blipFill>
        <p:spPr>
          <a:xfrm rot="-900000">
            <a:off x="8288714" y="4580650"/>
            <a:ext cx="1052588" cy="1028887"/>
          </a:xfrm>
          <a:prstGeom prst="rect">
            <a:avLst/>
          </a:prstGeom>
          <a:noFill/>
          <a:ln>
            <a:noFill/>
          </a:ln>
        </p:spPr>
      </p:pic>
      <p:sp>
        <p:nvSpPr>
          <p:cNvPr id="93" name="Google Shape;93;p14"/>
          <p:cNvSpPr/>
          <p:nvPr/>
        </p:nvSpPr>
        <p:spPr>
          <a:xfrm rot="-9900086">
            <a:off x="8325289" y="-717728"/>
            <a:ext cx="1652057" cy="1623335"/>
          </a:xfrm>
          <a:custGeom>
            <a:avLst/>
            <a:gdLst/>
            <a:ahLst/>
            <a:cxnLst/>
            <a:rect l="l" t="t" r="r" b="b"/>
            <a:pathLst>
              <a:path w="50732" h="49850" extrusionOk="0">
                <a:moveTo>
                  <a:pt x="3891" y="49850"/>
                </a:moveTo>
                <a:cubicBezTo>
                  <a:pt x="3314" y="49850"/>
                  <a:pt x="2736" y="49698"/>
                  <a:pt x="2189" y="49394"/>
                </a:cubicBezTo>
                <a:cubicBezTo>
                  <a:pt x="548" y="48451"/>
                  <a:pt x="1" y="46354"/>
                  <a:pt x="943" y="44713"/>
                </a:cubicBezTo>
                <a:lnTo>
                  <a:pt x="25624" y="1764"/>
                </a:lnTo>
                <a:cubicBezTo>
                  <a:pt x="26263" y="670"/>
                  <a:pt x="27478" y="1"/>
                  <a:pt x="28786" y="62"/>
                </a:cubicBezTo>
                <a:cubicBezTo>
                  <a:pt x="30062" y="123"/>
                  <a:pt x="31187" y="913"/>
                  <a:pt x="31734" y="2098"/>
                </a:cubicBezTo>
                <a:lnTo>
                  <a:pt x="49971" y="43132"/>
                </a:lnTo>
                <a:cubicBezTo>
                  <a:pt x="50731" y="44865"/>
                  <a:pt x="49941" y="46871"/>
                  <a:pt x="48239" y="47631"/>
                </a:cubicBezTo>
                <a:cubicBezTo>
                  <a:pt x="46506" y="48391"/>
                  <a:pt x="44470" y="47631"/>
                  <a:pt x="43710" y="45898"/>
                </a:cubicBezTo>
                <a:lnTo>
                  <a:pt x="28208" y="11004"/>
                </a:lnTo>
                <a:lnTo>
                  <a:pt x="6870" y="48117"/>
                </a:lnTo>
                <a:cubicBezTo>
                  <a:pt x="6232" y="49211"/>
                  <a:pt x="5077" y="49819"/>
                  <a:pt x="3891" y="4985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4"/>
          <p:cNvPicPr preferRelativeResize="0"/>
          <p:nvPr/>
        </p:nvPicPr>
        <p:blipFill>
          <a:blip r:embed="rId4">
            <a:alphaModFix amt="50000"/>
          </a:blip>
          <a:stretch>
            <a:fillRect/>
          </a:stretch>
        </p:blipFill>
        <p:spPr>
          <a:xfrm rot="-3650087">
            <a:off x="-43799" y="829321"/>
            <a:ext cx="1052586" cy="1028887"/>
          </a:xfrm>
          <a:prstGeom prst="rect">
            <a:avLst/>
          </a:prstGeom>
          <a:noFill/>
          <a:ln>
            <a:noFill/>
          </a:ln>
        </p:spPr>
      </p:pic>
      <p:sp>
        <p:nvSpPr>
          <p:cNvPr id="95" name="Google Shape;95;p14"/>
          <p:cNvSpPr txBox="1">
            <a:spLocks noGrp="1"/>
          </p:cNvSpPr>
          <p:nvPr>
            <p:ph type="subTitle" idx="1"/>
          </p:nvPr>
        </p:nvSpPr>
        <p:spPr>
          <a:xfrm>
            <a:off x="3382675" y="3726900"/>
            <a:ext cx="5028600" cy="416700"/>
          </a:xfrm>
          <a:prstGeom prst="rect">
            <a:avLst/>
          </a:prstGeom>
          <a:solidFill>
            <a:srgbClr val="5264F7">
              <a:alpha val="15629"/>
            </a:srgbClr>
          </a:solidFill>
        </p:spPr>
        <p:txBody>
          <a:bodyPr spcFirstLastPara="1" wrap="square" lIns="91425" tIns="91425" rIns="91425" bIns="91425" anchor="t" anchorCtr="0">
            <a:noAutofit/>
          </a:bodyPr>
          <a:lstStyle>
            <a:lvl1pPr lvl="0" algn="r">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CUSTOM_1">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1028700" y="2040082"/>
            <a:ext cx="6487500" cy="13335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8" name="Google Shape;98;p15"/>
          <p:cNvSpPr txBox="1">
            <a:spLocks noGrp="1"/>
          </p:cNvSpPr>
          <p:nvPr>
            <p:ph type="title" idx="2" hasCustomPrompt="1"/>
          </p:nvPr>
        </p:nvSpPr>
        <p:spPr>
          <a:xfrm>
            <a:off x="1028700" y="828400"/>
            <a:ext cx="1406100" cy="841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pic>
        <p:nvPicPr>
          <p:cNvPr id="99" name="Google Shape;99;p15"/>
          <p:cNvPicPr preferRelativeResize="0"/>
          <p:nvPr/>
        </p:nvPicPr>
        <p:blipFill>
          <a:blip r:embed="rId2">
            <a:alphaModFix/>
          </a:blip>
          <a:stretch>
            <a:fillRect/>
          </a:stretch>
        </p:blipFill>
        <p:spPr>
          <a:xfrm rot="-499740">
            <a:off x="-650790" y="4413787"/>
            <a:ext cx="1470205" cy="1362626"/>
          </a:xfrm>
          <a:prstGeom prst="rect">
            <a:avLst/>
          </a:prstGeom>
          <a:noFill/>
          <a:ln>
            <a:noFill/>
          </a:ln>
        </p:spPr>
      </p:pic>
      <p:pic>
        <p:nvPicPr>
          <p:cNvPr id="100" name="Google Shape;100;p15"/>
          <p:cNvPicPr preferRelativeResize="0"/>
          <p:nvPr/>
        </p:nvPicPr>
        <p:blipFill>
          <a:blip r:embed="rId3">
            <a:alphaModFix amt="50000"/>
          </a:blip>
          <a:stretch>
            <a:fillRect/>
          </a:stretch>
        </p:blipFill>
        <p:spPr>
          <a:xfrm rot="-900000">
            <a:off x="5244939" y="4811625"/>
            <a:ext cx="1052588" cy="1028887"/>
          </a:xfrm>
          <a:prstGeom prst="rect">
            <a:avLst/>
          </a:prstGeom>
          <a:noFill/>
          <a:ln>
            <a:noFill/>
          </a:ln>
        </p:spPr>
      </p:pic>
      <p:pic>
        <p:nvPicPr>
          <p:cNvPr id="101" name="Google Shape;101;p15"/>
          <p:cNvPicPr preferRelativeResize="0"/>
          <p:nvPr/>
        </p:nvPicPr>
        <p:blipFill>
          <a:blip r:embed="rId4">
            <a:alphaModFix amt="50000"/>
          </a:blip>
          <a:stretch>
            <a:fillRect/>
          </a:stretch>
        </p:blipFill>
        <p:spPr>
          <a:xfrm rot="-3650087">
            <a:off x="-441986" y="396371"/>
            <a:ext cx="1052586" cy="1028887"/>
          </a:xfrm>
          <a:prstGeom prst="rect">
            <a:avLst/>
          </a:prstGeom>
          <a:noFill/>
          <a:ln>
            <a:noFill/>
          </a:ln>
        </p:spPr>
      </p:pic>
      <p:sp>
        <p:nvSpPr>
          <p:cNvPr id="102" name="Google Shape;102;p15"/>
          <p:cNvSpPr/>
          <p:nvPr/>
        </p:nvSpPr>
        <p:spPr>
          <a:xfrm rot="10800000">
            <a:off x="2822947" y="-1096147"/>
            <a:ext cx="3273352" cy="1816854"/>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rot="-1799980">
            <a:off x="7763371" y="3828113"/>
            <a:ext cx="1652104" cy="1623382"/>
          </a:xfrm>
          <a:custGeom>
            <a:avLst/>
            <a:gdLst/>
            <a:ahLst/>
            <a:cxnLst/>
            <a:rect l="l" t="t" r="r" b="b"/>
            <a:pathLst>
              <a:path w="50732" h="49850" extrusionOk="0">
                <a:moveTo>
                  <a:pt x="3891" y="49850"/>
                </a:moveTo>
                <a:cubicBezTo>
                  <a:pt x="3314" y="49850"/>
                  <a:pt x="2736" y="49698"/>
                  <a:pt x="2189" y="49394"/>
                </a:cubicBezTo>
                <a:cubicBezTo>
                  <a:pt x="548" y="48451"/>
                  <a:pt x="1" y="46354"/>
                  <a:pt x="943" y="44713"/>
                </a:cubicBezTo>
                <a:lnTo>
                  <a:pt x="25624" y="1764"/>
                </a:lnTo>
                <a:cubicBezTo>
                  <a:pt x="26263" y="670"/>
                  <a:pt x="27478" y="1"/>
                  <a:pt x="28786" y="62"/>
                </a:cubicBezTo>
                <a:cubicBezTo>
                  <a:pt x="30062" y="123"/>
                  <a:pt x="31187" y="913"/>
                  <a:pt x="31734" y="2098"/>
                </a:cubicBezTo>
                <a:lnTo>
                  <a:pt x="49971" y="43132"/>
                </a:lnTo>
                <a:cubicBezTo>
                  <a:pt x="50731" y="44865"/>
                  <a:pt x="49941" y="46871"/>
                  <a:pt x="48239" y="47631"/>
                </a:cubicBezTo>
                <a:cubicBezTo>
                  <a:pt x="46506" y="48391"/>
                  <a:pt x="44470" y="47631"/>
                  <a:pt x="43710" y="45898"/>
                </a:cubicBezTo>
                <a:lnTo>
                  <a:pt x="28208" y="11004"/>
                </a:lnTo>
                <a:lnTo>
                  <a:pt x="6870" y="48117"/>
                </a:lnTo>
                <a:cubicBezTo>
                  <a:pt x="6232" y="49211"/>
                  <a:pt x="5077" y="49819"/>
                  <a:pt x="3891" y="4985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ONE_COLUMN_TEXT_1">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720000" y="441650"/>
            <a:ext cx="7710900" cy="5589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6" name="Google Shape;106;p16"/>
          <p:cNvSpPr txBox="1">
            <a:spLocks noGrp="1"/>
          </p:cNvSpPr>
          <p:nvPr>
            <p:ph type="subTitle" idx="1"/>
          </p:nvPr>
        </p:nvSpPr>
        <p:spPr>
          <a:xfrm>
            <a:off x="720000" y="1729725"/>
            <a:ext cx="5066400" cy="216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1100"/>
              <a:buFont typeface="Noto Sans Symbols"/>
              <a:buChar char="▲"/>
              <a:defRPr sz="1600"/>
            </a:lvl1pPr>
            <a:lvl2pPr lvl="1" algn="ctr" rtl="0">
              <a:lnSpc>
                <a:spcPct val="100000"/>
              </a:lnSpc>
              <a:spcBef>
                <a:spcPts val="0"/>
              </a:spcBef>
              <a:spcAft>
                <a:spcPts val="0"/>
              </a:spcAft>
              <a:buClr>
                <a:srgbClr val="000000"/>
              </a:buClr>
              <a:buSzPts val="1100"/>
              <a:buFont typeface="Courier New"/>
              <a:buChar char="o"/>
              <a:defRPr/>
            </a:lvl2pPr>
            <a:lvl3pPr lvl="2" algn="ctr" rtl="0">
              <a:lnSpc>
                <a:spcPct val="100000"/>
              </a:lnSpc>
              <a:spcBef>
                <a:spcPts val="1600"/>
              </a:spcBef>
              <a:spcAft>
                <a:spcPts val="0"/>
              </a:spcAft>
              <a:buClr>
                <a:srgbClr val="000000"/>
              </a:buClr>
              <a:buSzPts val="1100"/>
              <a:buFont typeface="Noto Sans Symbols"/>
              <a:buChar char="▪"/>
              <a:defRPr/>
            </a:lvl3pPr>
            <a:lvl4pPr lvl="3" algn="ctr" rtl="0">
              <a:lnSpc>
                <a:spcPct val="100000"/>
              </a:lnSpc>
              <a:spcBef>
                <a:spcPts val="1600"/>
              </a:spcBef>
              <a:spcAft>
                <a:spcPts val="0"/>
              </a:spcAft>
              <a:buClr>
                <a:srgbClr val="000000"/>
              </a:buClr>
              <a:buSzPts val="1100"/>
              <a:buFont typeface="Noto Sans Symbols"/>
              <a:buChar char="●"/>
              <a:defRPr/>
            </a:lvl4pPr>
            <a:lvl5pPr lvl="4" algn="ctr" rtl="0">
              <a:lnSpc>
                <a:spcPct val="100000"/>
              </a:lnSpc>
              <a:spcBef>
                <a:spcPts val="1600"/>
              </a:spcBef>
              <a:spcAft>
                <a:spcPts val="0"/>
              </a:spcAft>
              <a:buClr>
                <a:srgbClr val="000000"/>
              </a:buClr>
              <a:buSzPts val="1100"/>
              <a:buFont typeface="Courier New"/>
              <a:buChar char="o"/>
              <a:defRPr/>
            </a:lvl5pPr>
            <a:lvl6pPr lvl="5" algn="ctr" rtl="0">
              <a:lnSpc>
                <a:spcPct val="100000"/>
              </a:lnSpc>
              <a:spcBef>
                <a:spcPts val="1600"/>
              </a:spcBef>
              <a:spcAft>
                <a:spcPts val="0"/>
              </a:spcAft>
              <a:buClr>
                <a:srgbClr val="000000"/>
              </a:buClr>
              <a:buSzPts val="1100"/>
              <a:buFont typeface="Noto Sans Symbols"/>
              <a:buChar char="▪"/>
              <a:defRPr/>
            </a:lvl6pPr>
            <a:lvl7pPr lvl="6" algn="ctr" rtl="0">
              <a:lnSpc>
                <a:spcPct val="100000"/>
              </a:lnSpc>
              <a:spcBef>
                <a:spcPts val="1600"/>
              </a:spcBef>
              <a:spcAft>
                <a:spcPts val="0"/>
              </a:spcAft>
              <a:buClr>
                <a:srgbClr val="000000"/>
              </a:buClr>
              <a:buSzPts val="1100"/>
              <a:buFont typeface="Noto Sans Symbols"/>
              <a:buChar char="●"/>
              <a:defRPr/>
            </a:lvl7pPr>
            <a:lvl8pPr lvl="7" algn="ctr" rtl="0">
              <a:lnSpc>
                <a:spcPct val="100000"/>
              </a:lnSpc>
              <a:spcBef>
                <a:spcPts val="1600"/>
              </a:spcBef>
              <a:spcAft>
                <a:spcPts val="0"/>
              </a:spcAft>
              <a:buClr>
                <a:srgbClr val="000000"/>
              </a:buClr>
              <a:buSzPts val="1100"/>
              <a:buFont typeface="Courier New"/>
              <a:buChar char="o"/>
              <a:defRPr/>
            </a:lvl8pPr>
            <a:lvl9pPr lvl="8" algn="ctr" rtl="0">
              <a:lnSpc>
                <a:spcPct val="100000"/>
              </a:lnSpc>
              <a:spcBef>
                <a:spcPts val="1600"/>
              </a:spcBef>
              <a:spcAft>
                <a:spcPts val="1600"/>
              </a:spcAft>
              <a:buClr>
                <a:srgbClr val="000000"/>
              </a:buClr>
              <a:buSzPts val="1100"/>
              <a:buFont typeface="Noto Sans Symbols"/>
              <a:buChar char="▪"/>
              <a:defRPr/>
            </a:lvl9pPr>
          </a:lstStyle>
          <a:p>
            <a:endParaRPr/>
          </a:p>
        </p:txBody>
      </p:sp>
      <p:pic>
        <p:nvPicPr>
          <p:cNvPr id="107" name="Google Shape;107;p16"/>
          <p:cNvPicPr preferRelativeResize="0"/>
          <p:nvPr/>
        </p:nvPicPr>
        <p:blipFill>
          <a:blip r:embed="rId2">
            <a:alphaModFix amt="50000"/>
          </a:blip>
          <a:stretch>
            <a:fillRect/>
          </a:stretch>
        </p:blipFill>
        <p:spPr>
          <a:xfrm rot="-5399991">
            <a:off x="-188674" y="-140479"/>
            <a:ext cx="1052587" cy="1028886"/>
          </a:xfrm>
          <a:prstGeom prst="rect">
            <a:avLst/>
          </a:prstGeom>
          <a:noFill/>
          <a:ln>
            <a:noFill/>
          </a:ln>
        </p:spPr>
      </p:pic>
      <p:pic>
        <p:nvPicPr>
          <p:cNvPr id="108" name="Google Shape;108;p16"/>
          <p:cNvPicPr preferRelativeResize="0"/>
          <p:nvPr/>
        </p:nvPicPr>
        <p:blipFill>
          <a:blip r:embed="rId3">
            <a:alphaModFix/>
          </a:blip>
          <a:stretch>
            <a:fillRect/>
          </a:stretch>
        </p:blipFill>
        <p:spPr>
          <a:xfrm rot="-4101438">
            <a:off x="-832889" y="4298824"/>
            <a:ext cx="2101306" cy="2054020"/>
          </a:xfrm>
          <a:prstGeom prst="rect">
            <a:avLst/>
          </a:prstGeom>
          <a:noFill/>
          <a:ln>
            <a:noFill/>
          </a:ln>
        </p:spPr>
      </p:pic>
      <p:sp>
        <p:nvSpPr>
          <p:cNvPr id="109" name="Google Shape;109;p16"/>
          <p:cNvSpPr/>
          <p:nvPr/>
        </p:nvSpPr>
        <p:spPr>
          <a:xfrm rot="-3116689">
            <a:off x="7078601" y="3528276"/>
            <a:ext cx="3273311" cy="1816832"/>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 name="Google Shape;110;p16"/>
          <p:cNvPicPr preferRelativeResize="0"/>
          <p:nvPr/>
        </p:nvPicPr>
        <p:blipFill>
          <a:blip r:embed="rId4">
            <a:alphaModFix/>
          </a:blip>
          <a:stretch>
            <a:fillRect/>
          </a:stretch>
        </p:blipFill>
        <p:spPr>
          <a:xfrm rot="5399990">
            <a:off x="7796036" y="-827935"/>
            <a:ext cx="1901578" cy="17624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ONE_COLUMN_TEXT_1_1_1">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720000" y="903662"/>
            <a:ext cx="5505900" cy="687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1" name="Google Shape;121;p18"/>
          <p:cNvSpPr txBox="1">
            <a:spLocks noGrp="1"/>
          </p:cNvSpPr>
          <p:nvPr>
            <p:ph type="subTitle" idx="1"/>
          </p:nvPr>
        </p:nvSpPr>
        <p:spPr>
          <a:xfrm>
            <a:off x="720000" y="1779275"/>
            <a:ext cx="5505900" cy="2293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100"/>
              <a:buFont typeface="Noto Sans Symbols"/>
              <a:buChar char="▲"/>
              <a:defRPr sz="1600"/>
            </a:lvl1pPr>
            <a:lvl2pPr lvl="1" algn="ctr" rtl="0">
              <a:lnSpc>
                <a:spcPct val="100000"/>
              </a:lnSpc>
              <a:spcBef>
                <a:spcPts val="0"/>
              </a:spcBef>
              <a:spcAft>
                <a:spcPts val="0"/>
              </a:spcAft>
              <a:buClr>
                <a:srgbClr val="000000"/>
              </a:buClr>
              <a:buSzPts val="1100"/>
              <a:buFont typeface="Courier New"/>
              <a:buChar char="o"/>
              <a:defRPr/>
            </a:lvl2pPr>
            <a:lvl3pPr lvl="2" algn="ctr" rtl="0">
              <a:lnSpc>
                <a:spcPct val="100000"/>
              </a:lnSpc>
              <a:spcBef>
                <a:spcPts val="1600"/>
              </a:spcBef>
              <a:spcAft>
                <a:spcPts val="0"/>
              </a:spcAft>
              <a:buClr>
                <a:srgbClr val="000000"/>
              </a:buClr>
              <a:buSzPts val="1100"/>
              <a:buFont typeface="Noto Sans Symbols"/>
              <a:buChar char="▪"/>
              <a:defRPr/>
            </a:lvl3pPr>
            <a:lvl4pPr lvl="3" algn="ctr" rtl="0">
              <a:lnSpc>
                <a:spcPct val="100000"/>
              </a:lnSpc>
              <a:spcBef>
                <a:spcPts val="1600"/>
              </a:spcBef>
              <a:spcAft>
                <a:spcPts val="0"/>
              </a:spcAft>
              <a:buClr>
                <a:srgbClr val="000000"/>
              </a:buClr>
              <a:buSzPts val="1100"/>
              <a:buFont typeface="Noto Sans Symbols"/>
              <a:buChar char="●"/>
              <a:defRPr/>
            </a:lvl4pPr>
            <a:lvl5pPr lvl="4" algn="ctr" rtl="0">
              <a:lnSpc>
                <a:spcPct val="100000"/>
              </a:lnSpc>
              <a:spcBef>
                <a:spcPts val="1600"/>
              </a:spcBef>
              <a:spcAft>
                <a:spcPts val="0"/>
              </a:spcAft>
              <a:buClr>
                <a:srgbClr val="000000"/>
              </a:buClr>
              <a:buSzPts val="1100"/>
              <a:buFont typeface="Courier New"/>
              <a:buChar char="o"/>
              <a:defRPr/>
            </a:lvl5pPr>
            <a:lvl6pPr lvl="5" algn="ctr" rtl="0">
              <a:lnSpc>
                <a:spcPct val="100000"/>
              </a:lnSpc>
              <a:spcBef>
                <a:spcPts val="1600"/>
              </a:spcBef>
              <a:spcAft>
                <a:spcPts val="0"/>
              </a:spcAft>
              <a:buClr>
                <a:srgbClr val="000000"/>
              </a:buClr>
              <a:buSzPts val="1100"/>
              <a:buFont typeface="Noto Sans Symbols"/>
              <a:buChar char="▪"/>
              <a:defRPr/>
            </a:lvl6pPr>
            <a:lvl7pPr lvl="6" algn="ctr" rtl="0">
              <a:lnSpc>
                <a:spcPct val="100000"/>
              </a:lnSpc>
              <a:spcBef>
                <a:spcPts val="1600"/>
              </a:spcBef>
              <a:spcAft>
                <a:spcPts val="0"/>
              </a:spcAft>
              <a:buClr>
                <a:srgbClr val="000000"/>
              </a:buClr>
              <a:buSzPts val="1100"/>
              <a:buFont typeface="Noto Sans Symbols"/>
              <a:buChar char="●"/>
              <a:defRPr/>
            </a:lvl7pPr>
            <a:lvl8pPr lvl="7" algn="ctr" rtl="0">
              <a:lnSpc>
                <a:spcPct val="100000"/>
              </a:lnSpc>
              <a:spcBef>
                <a:spcPts val="1600"/>
              </a:spcBef>
              <a:spcAft>
                <a:spcPts val="0"/>
              </a:spcAft>
              <a:buClr>
                <a:srgbClr val="000000"/>
              </a:buClr>
              <a:buSzPts val="1100"/>
              <a:buFont typeface="Courier New"/>
              <a:buChar char="o"/>
              <a:defRPr/>
            </a:lvl8pPr>
            <a:lvl9pPr lvl="8" algn="ctr" rtl="0">
              <a:lnSpc>
                <a:spcPct val="100000"/>
              </a:lnSpc>
              <a:spcBef>
                <a:spcPts val="1600"/>
              </a:spcBef>
              <a:spcAft>
                <a:spcPts val="1600"/>
              </a:spcAft>
              <a:buClr>
                <a:srgbClr val="000000"/>
              </a:buClr>
              <a:buSzPts val="1100"/>
              <a:buFont typeface="Noto Sans Symbols"/>
              <a:buChar char="▪"/>
              <a:defRPr/>
            </a:lvl9pPr>
          </a:lstStyle>
          <a:p>
            <a:endParaRPr/>
          </a:p>
        </p:txBody>
      </p:sp>
      <p:pic>
        <p:nvPicPr>
          <p:cNvPr id="122" name="Google Shape;122;p18"/>
          <p:cNvPicPr preferRelativeResize="0"/>
          <p:nvPr/>
        </p:nvPicPr>
        <p:blipFill>
          <a:blip r:embed="rId2">
            <a:alphaModFix/>
          </a:blip>
          <a:stretch>
            <a:fillRect/>
          </a:stretch>
        </p:blipFill>
        <p:spPr>
          <a:xfrm rot="7444524">
            <a:off x="-1863497" y="-609293"/>
            <a:ext cx="2101303" cy="2054017"/>
          </a:xfrm>
          <a:prstGeom prst="rect">
            <a:avLst/>
          </a:prstGeom>
          <a:noFill/>
          <a:ln>
            <a:noFill/>
          </a:ln>
        </p:spPr>
      </p:pic>
      <p:pic>
        <p:nvPicPr>
          <p:cNvPr id="123" name="Google Shape;123;p18"/>
          <p:cNvPicPr preferRelativeResize="0"/>
          <p:nvPr/>
        </p:nvPicPr>
        <p:blipFill>
          <a:blip r:embed="rId3">
            <a:alphaModFix amt="50000"/>
          </a:blip>
          <a:stretch>
            <a:fillRect/>
          </a:stretch>
        </p:blipFill>
        <p:spPr>
          <a:xfrm rot="5399991" flipH="1">
            <a:off x="7048393" y="-397804"/>
            <a:ext cx="1052587" cy="1028886"/>
          </a:xfrm>
          <a:prstGeom prst="rect">
            <a:avLst/>
          </a:prstGeom>
          <a:noFill/>
          <a:ln>
            <a:noFill/>
          </a:ln>
        </p:spPr>
      </p:pic>
      <p:pic>
        <p:nvPicPr>
          <p:cNvPr id="124" name="Google Shape;124;p18"/>
          <p:cNvPicPr preferRelativeResize="0"/>
          <p:nvPr/>
        </p:nvPicPr>
        <p:blipFill>
          <a:blip r:embed="rId4">
            <a:alphaModFix amt="50000"/>
          </a:blip>
          <a:stretch>
            <a:fillRect/>
          </a:stretch>
        </p:blipFill>
        <p:spPr>
          <a:xfrm rot="900000" flipH="1">
            <a:off x="3974279" y="4615300"/>
            <a:ext cx="1052588" cy="1028887"/>
          </a:xfrm>
          <a:prstGeom prst="rect">
            <a:avLst/>
          </a:prstGeom>
          <a:noFill/>
          <a:ln>
            <a:noFill/>
          </a:ln>
        </p:spPr>
      </p:pic>
      <p:sp>
        <p:nvSpPr>
          <p:cNvPr id="125" name="Google Shape;125;p18"/>
          <p:cNvSpPr/>
          <p:nvPr/>
        </p:nvSpPr>
        <p:spPr>
          <a:xfrm rot="3116689" flipH="1">
            <a:off x="-1712230" y="3519601"/>
            <a:ext cx="3273311" cy="1816832"/>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 name="Google Shape;126;p18"/>
          <p:cNvPicPr preferRelativeResize="0"/>
          <p:nvPr/>
        </p:nvPicPr>
        <p:blipFill>
          <a:blip r:embed="rId5">
            <a:alphaModFix/>
          </a:blip>
          <a:stretch>
            <a:fillRect/>
          </a:stretch>
        </p:blipFill>
        <p:spPr>
          <a:xfrm rot="4101438" flipH="1">
            <a:off x="7977414" y="4246874"/>
            <a:ext cx="2101306" cy="205402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3">
  <p:cSld name="ONE_COLUMN_TEXT_1_1_1_1">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flipH="1">
            <a:off x="3608350" y="903798"/>
            <a:ext cx="4760700" cy="687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9" name="Google Shape;129;p19"/>
          <p:cNvSpPr txBox="1">
            <a:spLocks noGrp="1"/>
          </p:cNvSpPr>
          <p:nvPr>
            <p:ph type="subTitle" idx="1"/>
          </p:nvPr>
        </p:nvSpPr>
        <p:spPr>
          <a:xfrm flipH="1">
            <a:off x="3608350" y="1666100"/>
            <a:ext cx="4760700" cy="24069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000000"/>
              </a:buClr>
              <a:buSzPts val="1100"/>
              <a:buFont typeface="Noto Sans Symbols"/>
              <a:buChar char="▲"/>
              <a:defRPr sz="1600"/>
            </a:lvl1pPr>
            <a:lvl2pPr lvl="1" algn="ctr" rtl="0">
              <a:lnSpc>
                <a:spcPct val="100000"/>
              </a:lnSpc>
              <a:spcBef>
                <a:spcPts val="0"/>
              </a:spcBef>
              <a:spcAft>
                <a:spcPts val="0"/>
              </a:spcAft>
              <a:buClr>
                <a:srgbClr val="000000"/>
              </a:buClr>
              <a:buSzPts val="1100"/>
              <a:buFont typeface="Courier New"/>
              <a:buChar char="o"/>
              <a:defRPr/>
            </a:lvl2pPr>
            <a:lvl3pPr lvl="2" algn="ctr" rtl="0">
              <a:lnSpc>
                <a:spcPct val="100000"/>
              </a:lnSpc>
              <a:spcBef>
                <a:spcPts val="1600"/>
              </a:spcBef>
              <a:spcAft>
                <a:spcPts val="0"/>
              </a:spcAft>
              <a:buClr>
                <a:srgbClr val="000000"/>
              </a:buClr>
              <a:buSzPts val="1100"/>
              <a:buFont typeface="Noto Sans Symbols"/>
              <a:buChar char="▪"/>
              <a:defRPr/>
            </a:lvl3pPr>
            <a:lvl4pPr lvl="3" algn="ctr" rtl="0">
              <a:lnSpc>
                <a:spcPct val="100000"/>
              </a:lnSpc>
              <a:spcBef>
                <a:spcPts val="1600"/>
              </a:spcBef>
              <a:spcAft>
                <a:spcPts val="0"/>
              </a:spcAft>
              <a:buClr>
                <a:srgbClr val="000000"/>
              </a:buClr>
              <a:buSzPts val="1100"/>
              <a:buFont typeface="Noto Sans Symbols"/>
              <a:buChar char="●"/>
              <a:defRPr/>
            </a:lvl4pPr>
            <a:lvl5pPr lvl="4" algn="ctr" rtl="0">
              <a:lnSpc>
                <a:spcPct val="100000"/>
              </a:lnSpc>
              <a:spcBef>
                <a:spcPts val="1600"/>
              </a:spcBef>
              <a:spcAft>
                <a:spcPts val="0"/>
              </a:spcAft>
              <a:buClr>
                <a:srgbClr val="000000"/>
              </a:buClr>
              <a:buSzPts val="1100"/>
              <a:buFont typeface="Courier New"/>
              <a:buChar char="o"/>
              <a:defRPr/>
            </a:lvl5pPr>
            <a:lvl6pPr lvl="5" algn="ctr" rtl="0">
              <a:lnSpc>
                <a:spcPct val="100000"/>
              </a:lnSpc>
              <a:spcBef>
                <a:spcPts val="1600"/>
              </a:spcBef>
              <a:spcAft>
                <a:spcPts val="0"/>
              </a:spcAft>
              <a:buClr>
                <a:srgbClr val="000000"/>
              </a:buClr>
              <a:buSzPts val="1100"/>
              <a:buFont typeface="Noto Sans Symbols"/>
              <a:buChar char="▪"/>
              <a:defRPr/>
            </a:lvl6pPr>
            <a:lvl7pPr lvl="6" algn="ctr" rtl="0">
              <a:lnSpc>
                <a:spcPct val="100000"/>
              </a:lnSpc>
              <a:spcBef>
                <a:spcPts val="1600"/>
              </a:spcBef>
              <a:spcAft>
                <a:spcPts val="0"/>
              </a:spcAft>
              <a:buClr>
                <a:srgbClr val="000000"/>
              </a:buClr>
              <a:buSzPts val="1100"/>
              <a:buFont typeface="Noto Sans Symbols"/>
              <a:buChar char="●"/>
              <a:defRPr/>
            </a:lvl7pPr>
            <a:lvl8pPr lvl="7" algn="ctr" rtl="0">
              <a:lnSpc>
                <a:spcPct val="100000"/>
              </a:lnSpc>
              <a:spcBef>
                <a:spcPts val="1600"/>
              </a:spcBef>
              <a:spcAft>
                <a:spcPts val="0"/>
              </a:spcAft>
              <a:buClr>
                <a:srgbClr val="000000"/>
              </a:buClr>
              <a:buSzPts val="1100"/>
              <a:buFont typeface="Courier New"/>
              <a:buChar char="o"/>
              <a:defRPr/>
            </a:lvl8pPr>
            <a:lvl9pPr lvl="8" algn="ctr" rtl="0">
              <a:lnSpc>
                <a:spcPct val="100000"/>
              </a:lnSpc>
              <a:spcBef>
                <a:spcPts val="1600"/>
              </a:spcBef>
              <a:spcAft>
                <a:spcPts val="1600"/>
              </a:spcAft>
              <a:buClr>
                <a:srgbClr val="000000"/>
              </a:buClr>
              <a:buSzPts val="1100"/>
              <a:buFont typeface="Noto Sans Symbols"/>
              <a:buChar char="▪"/>
              <a:defRPr/>
            </a:lvl9pPr>
          </a:lstStyle>
          <a:p>
            <a:endParaRPr/>
          </a:p>
        </p:txBody>
      </p:sp>
      <p:pic>
        <p:nvPicPr>
          <p:cNvPr id="130" name="Google Shape;130;p19"/>
          <p:cNvPicPr preferRelativeResize="0"/>
          <p:nvPr/>
        </p:nvPicPr>
        <p:blipFill>
          <a:blip r:embed="rId2">
            <a:alphaModFix/>
          </a:blip>
          <a:stretch>
            <a:fillRect/>
          </a:stretch>
        </p:blipFill>
        <p:spPr>
          <a:xfrm rot="4540475">
            <a:off x="3400561" y="-1120235"/>
            <a:ext cx="1901577" cy="1762445"/>
          </a:xfrm>
          <a:prstGeom prst="rect">
            <a:avLst/>
          </a:prstGeom>
          <a:noFill/>
          <a:ln>
            <a:noFill/>
          </a:ln>
        </p:spPr>
      </p:pic>
      <p:pic>
        <p:nvPicPr>
          <p:cNvPr id="131" name="Google Shape;131;p19"/>
          <p:cNvPicPr preferRelativeResize="0"/>
          <p:nvPr/>
        </p:nvPicPr>
        <p:blipFill>
          <a:blip r:embed="rId3">
            <a:alphaModFix amt="50000"/>
          </a:blip>
          <a:stretch>
            <a:fillRect/>
          </a:stretch>
        </p:blipFill>
        <p:spPr>
          <a:xfrm rot="-5399991">
            <a:off x="-188674" y="-140479"/>
            <a:ext cx="1052587" cy="1028886"/>
          </a:xfrm>
          <a:prstGeom prst="rect">
            <a:avLst/>
          </a:prstGeom>
          <a:noFill/>
          <a:ln>
            <a:noFill/>
          </a:ln>
        </p:spPr>
      </p:pic>
      <p:pic>
        <p:nvPicPr>
          <p:cNvPr id="132" name="Google Shape;132;p19"/>
          <p:cNvPicPr preferRelativeResize="0"/>
          <p:nvPr/>
        </p:nvPicPr>
        <p:blipFill>
          <a:blip r:embed="rId4">
            <a:alphaModFix/>
          </a:blip>
          <a:stretch>
            <a:fillRect/>
          </a:stretch>
        </p:blipFill>
        <p:spPr>
          <a:xfrm rot="-4101438">
            <a:off x="-832889" y="4298824"/>
            <a:ext cx="2101306" cy="2054020"/>
          </a:xfrm>
          <a:prstGeom prst="rect">
            <a:avLst/>
          </a:prstGeom>
          <a:noFill/>
          <a:ln>
            <a:noFill/>
          </a:ln>
        </p:spPr>
      </p:pic>
      <p:sp>
        <p:nvSpPr>
          <p:cNvPr id="133" name="Google Shape;133;p19"/>
          <p:cNvSpPr/>
          <p:nvPr/>
        </p:nvSpPr>
        <p:spPr>
          <a:xfrm rot="-3116689">
            <a:off x="7266576" y="4001151"/>
            <a:ext cx="3273311" cy="1816832"/>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4">
  <p:cSld name="CUSTOM_3">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6" name="Google Shape;136;p20"/>
          <p:cNvSpPr txBox="1">
            <a:spLocks noGrp="1"/>
          </p:cNvSpPr>
          <p:nvPr>
            <p:ph type="subTitle" idx="1"/>
          </p:nvPr>
        </p:nvSpPr>
        <p:spPr>
          <a:xfrm>
            <a:off x="720000" y="1418625"/>
            <a:ext cx="5618400" cy="2482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sz="1600"/>
            </a:lvl2pPr>
            <a:lvl3pPr lvl="2" algn="ctr" rtl="0">
              <a:lnSpc>
                <a:spcPct val="100000"/>
              </a:lnSpc>
              <a:spcBef>
                <a:spcPts val="1600"/>
              </a:spcBef>
              <a:spcAft>
                <a:spcPts val="0"/>
              </a:spcAft>
              <a:buClr>
                <a:srgbClr val="E76A28"/>
              </a:buClr>
              <a:buSzPts val="1600"/>
              <a:buFont typeface="Nunito Light"/>
              <a:buChar char="■"/>
              <a:defRPr sz="1600"/>
            </a:lvl3pPr>
            <a:lvl4pPr lvl="3" algn="ctr" rtl="0">
              <a:lnSpc>
                <a:spcPct val="100000"/>
              </a:lnSpc>
              <a:spcBef>
                <a:spcPts val="1600"/>
              </a:spcBef>
              <a:spcAft>
                <a:spcPts val="0"/>
              </a:spcAft>
              <a:buClr>
                <a:srgbClr val="E76A28"/>
              </a:buClr>
              <a:buSzPts val="1600"/>
              <a:buFont typeface="Nunito Light"/>
              <a:buChar char="●"/>
              <a:defRPr sz="1600"/>
            </a:lvl4pPr>
            <a:lvl5pPr lvl="4" algn="ctr" rtl="0">
              <a:lnSpc>
                <a:spcPct val="100000"/>
              </a:lnSpc>
              <a:spcBef>
                <a:spcPts val="1600"/>
              </a:spcBef>
              <a:spcAft>
                <a:spcPts val="0"/>
              </a:spcAft>
              <a:buClr>
                <a:srgbClr val="E76A28"/>
              </a:buClr>
              <a:buSzPts val="1600"/>
              <a:buFont typeface="Nunito Light"/>
              <a:buChar char="○"/>
              <a:defRPr sz="1600"/>
            </a:lvl5pPr>
            <a:lvl6pPr lvl="5" algn="ctr" rtl="0">
              <a:lnSpc>
                <a:spcPct val="100000"/>
              </a:lnSpc>
              <a:spcBef>
                <a:spcPts val="1600"/>
              </a:spcBef>
              <a:spcAft>
                <a:spcPts val="0"/>
              </a:spcAft>
              <a:buClr>
                <a:srgbClr val="999999"/>
              </a:buClr>
              <a:buSzPts val="1600"/>
              <a:buFont typeface="Nunito Light"/>
              <a:buChar char="■"/>
              <a:defRPr sz="1600"/>
            </a:lvl6pPr>
            <a:lvl7pPr lvl="6" algn="ctr" rtl="0">
              <a:lnSpc>
                <a:spcPct val="100000"/>
              </a:lnSpc>
              <a:spcBef>
                <a:spcPts val="1600"/>
              </a:spcBef>
              <a:spcAft>
                <a:spcPts val="0"/>
              </a:spcAft>
              <a:buClr>
                <a:srgbClr val="999999"/>
              </a:buClr>
              <a:buSzPts val="1600"/>
              <a:buFont typeface="Nunito Light"/>
              <a:buChar char="●"/>
              <a:defRPr sz="1600"/>
            </a:lvl7pPr>
            <a:lvl8pPr lvl="7" algn="ctr" rtl="0">
              <a:lnSpc>
                <a:spcPct val="100000"/>
              </a:lnSpc>
              <a:spcBef>
                <a:spcPts val="1600"/>
              </a:spcBef>
              <a:spcAft>
                <a:spcPts val="0"/>
              </a:spcAft>
              <a:buClr>
                <a:srgbClr val="999999"/>
              </a:buClr>
              <a:buSzPts val="1600"/>
              <a:buFont typeface="Nunito Light"/>
              <a:buChar char="○"/>
              <a:defRPr sz="1600"/>
            </a:lvl8pPr>
            <a:lvl9pPr lvl="8" algn="ctr" rtl="0">
              <a:lnSpc>
                <a:spcPct val="100000"/>
              </a:lnSpc>
              <a:spcBef>
                <a:spcPts val="1600"/>
              </a:spcBef>
              <a:spcAft>
                <a:spcPts val="1600"/>
              </a:spcAft>
              <a:buClr>
                <a:srgbClr val="999999"/>
              </a:buClr>
              <a:buSzPts val="1600"/>
              <a:buFont typeface="Nunito Light"/>
              <a:buChar char="■"/>
              <a:defRPr sz="1600"/>
            </a:lvl9pPr>
          </a:lstStyle>
          <a:p>
            <a:endParaRPr/>
          </a:p>
        </p:txBody>
      </p:sp>
      <p:sp>
        <p:nvSpPr>
          <p:cNvPr id="137" name="Google Shape;137;p20"/>
          <p:cNvSpPr/>
          <p:nvPr/>
        </p:nvSpPr>
        <p:spPr>
          <a:xfrm rot="-9746512">
            <a:off x="6333933" y="-680070"/>
            <a:ext cx="3273381" cy="1816871"/>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8" name="Google Shape;138;p20"/>
          <p:cNvPicPr preferRelativeResize="0"/>
          <p:nvPr/>
        </p:nvPicPr>
        <p:blipFill>
          <a:blip r:embed="rId2">
            <a:alphaModFix amt="50000"/>
          </a:blip>
          <a:stretch>
            <a:fillRect/>
          </a:stretch>
        </p:blipFill>
        <p:spPr>
          <a:xfrm rot="-900000">
            <a:off x="4790439" y="4580650"/>
            <a:ext cx="1052588" cy="1028887"/>
          </a:xfrm>
          <a:prstGeom prst="rect">
            <a:avLst/>
          </a:prstGeom>
          <a:noFill/>
          <a:ln>
            <a:noFill/>
          </a:ln>
        </p:spPr>
      </p:pic>
      <p:pic>
        <p:nvPicPr>
          <p:cNvPr id="139" name="Google Shape;139;p20"/>
          <p:cNvPicPr preferRelativeResize="0"/>
          <p:nvPr/>
        </p:nvPicPr>
        <p:blipFill>
          <a:blip r:embed="rId3">
            <a:alphaModFix/>
          </a:blip>
          <a:stretch>
            <a:fillRect/>
          </a:stretch>
        </p:blipFill>
        <p:spPr>
          <a:xfrm rot="-499740">
            <a:off x="-717165" y="4529237"/>
            <a:ext cx="1470205" cy="1362626"/>
          </a:xfrm>
          <a:prstGeom prst="rect">
            <a:avLst/>
          </a:prstGeom>
          <a:noFill/>
          <a:ln>
            <a:noFill/>
          </a:ln>
        </p:spPr>
      </p:pic>
      <p:pic>
        <p:nvPicPr>
          <p:cNvPr id="140" name="Google Shape;140;p20"/>
          <p:cNvPicPr preferRelativeResize="0"/>
          <p:nvPr/>
        </p:nvPicPr>
        <p:blipFill>
          <a:blip r:embed="rId4">
            <a:alphaModFix amt="50000"/>
          </a:blip>
          <a:stretch>
            <a:fillRect/>
          </a:stretch>
        </p:blipFill>
        <p:spPr>
          <a:xfrm rot="-5399991">
            <a:off x="-188674" y="-140479"/>
            <a:ext cx="1052587" cy="102888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5">
  <p:cSld name="CUSTOM_4">
    <p:spTree>
      <p:nvGrpSpPr>
        <p:cNvPr id="1" name="Shape 141"/>
        <p:cNvGrpSpPr/>
        <p:nvPr/>
      </p:nvGrpSpPr>
      <p:grpSpPr>
        <a:xfrm>
          <a:off x="0" y="0"/>
          <a:ext cx="0" cy="0"/>
          <a:chOff x="0" y="0"/>
          <a:chExt cx="0" cy="0"/>
        </a:xfrm>
      </p:grpSpPr>
      <p:sp>
        <p:nvSpPr>
          <p:cNvPr id="142" name="Google Shape;142;p21"/>
          <p:cNvSpPr txBox="1">
            <a:spLocks noGrp="1"/>
          </p:cNvSpPr>
          <p:nvPr>
            <p:ph type="subTitle" idx="1"/>
          </p:nvPr>
        </p:nvSpPr>
        <p:spPr>
          <a:xfrm>
            <a:off x="939675" y="2392000"/>
            <a:ext cx="7264800" cy="1821900"/>
          </a:xfrm>
          <a:prstGeom prst="rect">
            <a:avLst/>
          </a:prstGeom>
          <a:solidFill>
            <a:srgbClr val="5264F7">
              <a:alpha val="15629"/>
            </a:srgbClr>
          </a:solidFill>
        </p:spPr>
        <p:txBody>
          <a:bodyPr spcFirstLastPara="1" wrap="square" lIns="91425" tIns="91425" rIns="91425" bIns="91425" anchor="t" anchorCtr="0">
            <a:noAutofit/>
          </a:bodyPr>
          <a:lstStyle>
            <a:lvl1pPr lvl="0" algn="ctr" rtl="0">
              <a:spcBef>
                <a:spcPts val="0"/>
              </a:spcBef>
              <a:spcAft>
                <a:spcPts val="0"/>
              </a:spcAft>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143" name="Google Shape;143;p21"/>
          <p:cNvSpPr txBox="1">
            <a:spLocks noGrp="1"/>
          </p:cNvSpPr>
          <p:nvPr>
            <p:ph type="title"/>
          </p:nvPr>
        </p:nvSpPr>
        <p:spPr>
          <a:xfrm>
            <a:off x="939675" y="925275"/>
            <a:ext cx="7264800" cy="138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44" name="Google Shape;144;p21"/>
          <p:cNvPicPr preferRelativeResize="0"/>
          <p:nvPr/>
        </p:nvPicPr>
        <p:blipFill>
          <a:blip r:embed="rId2">
            <a:alphaModFix/>
          </a:blip>
          <a:stretch>
            <a:fillRect/>
          </a:stretch>
        </p:blipFill>
        <p:spPr>
          <a:xfrm rot="499740" flipH="1">
            <a:off x="8365225" y="4413787"/>
            <a:ext cx="1470205" cy="1362626"/>
          </a:xfrm>
          <a:prstGeom prst="rect">
            <a:avLst/>
          </a:prstGeom>
          <a:noFill/>
          <a:ln>
            <a:noFill/>
          </a:ln>
        </p:spPr>
      </p:pic>
      <p:pic>
        <p:nvPicPr>
          <p:cNvPr id="145" name="Google Shape;145;p21"/>
          <p:cNvPicPr preferRelativeResize="0"/>
          <p:nvPr/>
        </p:nvPicPr>
        <p:blipFill>
          <a:blip r:embed="rId3">
            <a:alphaModFix/>
          </a:blip>
          <a:stretch>
            <a:fillRect/>
          </a:stretch>
        </p:blipFill>
        <p:spPr>
          <a:xfrm rot="5680079" flipH="1">
            <a:off x="-1395290" y="-1048338"/>
            <a:ext cx="2101306" cy="2054021"/>
          </a:xfrm>
          <a:prstGeom prst="rect">
            <a:avLst/>
          </a:prstGeom>
          <a:noFill/>
          <a:ln>
            <a:noFill/>
          </a:ln>
        </p:spPr>
      </p:pic>
      <p:pic>
        <p:nvPicPr>
          <p:cNvPr id="146" name="Google Shape;146;p21"/>
          <p:cNvPicPr preferRelativeResize="0"/>
          <p:nvPr/>
        </p:nvPicPr>
        <p:blipFill>
          <a:blip r:embed="rId4">
            <a:alphaModFix amt="50000"/>
          </a:blip>
          <a:stretch>
            <a:fillRect/>
          </a:stretch>
        </p:blipFill>
        <p:spPr>
          <a:xfrm rot="3650087" flipH="1">
            <a:off x="8897190" y="396371"/>
            <a:ext cx="1052586" cy="1028887"/>
          </a:xfrm>
          <a:prstGeom prst="rect">
            <a:avLst/>
          </a:prstGeom>
          <a:noFill/>
          <a:ln>
            <a:noFill/>
          </a:ln>
        </p:spPr>
      </p:pic>
      <p:sp>
        <p:nvSpPr>
          <p:cNvPr id="147" name="Google Shape;147;p21"/>
          <p:cNvSpPr/>
          <p:nvPr/>
        </p:nvSpPr>
        <p:spPr>
          <a:xfrm rot="10800000">
            <a:off x="2822947" y="-1320247"/>
            <a:ext cx="3273352" cy="1816854"/>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8" name="Google Shape;148;p21"/>
          <p:cNvPicPr preferRelativeResize="0"/>
          <p:nvPr/>
        </p:nvPicPr>
        <p:blipFill>
          <a:blip r:embed="rId5">
            <a:alphaModFix amt="50000"/>
          </a:blip>
          <a:stretch>
            <a:fillRect/>
          </a:stretch>
        </p:blipFill>
        <p:spPr>
          <a:xfrm rot="-900000">
            <a:off x="4374239" y="4944775"/>
            <a:ext cx="1052588" cy="1028887"/>
          </a:xfrm>
          <a:prstGeom prst="rect">
            <a:avLst/>
          </a:prstGeom>
          <a:noFill/>
          <a:ln>
            <a:noFill/>
          </a:ln>
        </p:spPr>
      </p:pic>
      <p:sp>
        <p:nvSpPr>
          <p:cNvPr id="149" name="Google Shape;149;p21"/>
          <p:cNvSpPr/>
          <p:nvPr/>
        </p:nvSpPr>
        <p:spPr>
          <a:xfrm rot="1799980" flipH="1">
            <a:off x="-674911" y="4283413"/>
            <a:ext cx="1652104" cy="1623382"/>
          </a:xfrm>
          <a:custGeom>
            <a:avLst/>
            <a:gdLst/>
            <a:ahLst/>
            <a:cxnLst/>
            <a:rect l="l" t="t" r="r" b="b"/>
            <a:pathLst>
              <a:path w="50732" h="49850" extrusionOk="0">
                <a:moveTo>
                  <a:pt x="3891" y="49850"/>
                </a:moveTo>
                <a:cubicBezTo>
                  <a:pt x="3314" y="49850"/>
                  <a:pt x="2736" y="49698"/>
                  <a:pt x="2189" y="49394"/>
                </a:cubicBezTo>
                <a:cubicBezTo>
                  <a:pt x="548" y="48451"/>
                  <a:pt x="1" y="46354"/>
                  <a:pt x="943" y="44713"/>
                </a:cubicBezTo>
                <a:lnTo>
                  <a:pt x="25624" y="1764"/>
                </a:lnTo>
                <a:cubicBezTo>
                  <a:pt x="26263" y="670"/>
                  <a:pt x="27478" y="1"/>
                  <a:pt x="28786" y="62"/>
                </a:cubicBezTo>
                <a:cubicBezTo>
                  <a:pt x="30062" y="123"/>
                  <a:pt x="31187" y="913"/>
                  <a:pt x="31734" y="2098"/>
                </a:cubicBezTo>
                <a:lnTo>
                  <a:pt x="49971" y="43132"/>
                </a:lnTo>
                <a:cubicBezTo>
                  <a:pt x="50731" y="44865"/>
                  <a:pt x="49941" y="46871"/>
                  <a:pt x="48239" y="47631"/>
                </a:cubicBezTo>
                <a:cubicBezTo>
                  <a:pt x="46506" y="48391"/>
                  <a:pt x="44470" y="47631"/>
                  <a:pt x="43710" y="45898"/>
                </a:cubicBezTo>
                <a:lnTo>
                  <a:pt x="28208" y="11004"/>
                </a:lnTo>
                <a:lnTo>
                  <a:pt x="6870" y="48117"/>
                </a:lnTo>
                <a:cubicBezTo>
                  <a:pt x="6232" y="49211"/>
                  <a:pt x="5077" y="49819"/>
                  <a:pt x="3891" y="4985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713225" y="2643225"/>
            <a:ext cx="46236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713225" y="1452975"/>
            <a:ext cx="1406100" cy="10473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70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pic>
        <p:nvPicPr>
          <p:cNvPr id="17" name="Google Shape;17;p3"/>
          <p:cNvPicPr preferRelativeResize="0"/>
          <p:nvPr/>
        </p:nvPicPr>
        <p:blipFill>
          <a:blip r:embed="rId2">
            <a:alphaModFix/>
          </a:blip>
          <a:stretch>
            <a:fillRect/>
          </a:stretch>
        </p:blipFill>
        <p:spPr>
          <a:xfrm rot="-499740">
            <a:off x="-717165" y="4529237"/>
            <a:ext cx="1470205" cy="1362626"/>
          </a:xfrm>
          <a:prstGeom prst="rect">
            <a:avLst/>
          </a:prstGeom>
          <a:noFill/>
          <a:ln>
            <a:noFill/>
          </a:ln>
        </p:spPr>
      </p:pic>
      <p:sp>
        <p:nvSpPr>
          <p:cNvPr id="18" name="Google Shape;18;p3"/>
          <p:cNvSpPr/>
          <p:nvPr/>
        </p:nvSpPr>
        <p:spPr>
          <a:xfrm rot="9000081">
            <a:off x="-1073625" y="-610896"/>
            <a:ext cx="3273486" cy="1816929"/>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9;p3"/>
          <p:cNvPicPr preferRelativeResize="0"/>
          <p:nvPr/>
        </p:nvPicPr>
        <p:blipFill>
          <a:blip r:embed="rId3">
            <a:alphaModFix amt="50000"/>
          </a:blip>
          <a:stretch>
            <a:fillRect/>
          </a:stretch>
        </p:blipFill>
        <p:spPr>
          <a:xfrm rot="-3599994">
            <a:off x="7282401" y="-216867"/>
            <a:ext cx="1052587" cy="102888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713225" y="539500"/>
            <a:ext cx="4151700" cy="1058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2" name="Google Shape;152;p22"/>
          <p:cNvSpPr txBox="1">
            <a:spLocks noGrp="1"/>
          </p:cNvSpPr>
          <p:nvPr>
            <p:ph type="subTitle" idx="1"/>
          </p:nvPr>
        </p:nvSpPr>
        <p:spPr>
          <a:xfrm>
            <a:off x="713225" y="1598200"/>
            <a:ext cx="4151700" cy="105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 name="Google Shape;153;p22"/>
          <p:cNvSpPr txBox="1"/>
          <p:nvPr/>
        </p:nvSpPr>
        <p:spPr>
          <a:xfrm>
            <a:off x="713225" y="3547375"/>
            <a:ext cx="4711200" cy="7389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b="1">
                <a:solidFill>
                  <a:schemeClr val="dk1"/>
                </a:solidFill>
                <a:latin typeface="Albert Sans"/>
                <a:ea typeface="Albert Sans"/>
                <a:cs typeface="Albert Sans"/>
                <a:sym typeface="Albert Sans"/>
              </a:rPr>
              <a:t>CREDITS:</a:t>
            </a:r>
            <a:r>
              <a:rPr lang="en" sz="1200">
                <a:solidFill>
                  <a:schemeClr val="dk1"/>
                </a:solidFill>
                <a:latin typeface="Albert Sans"/>
                <a:ea typeface="Albert Sans"/>
                <a:cs typeface="Albert Sans"/>
                <a:sym typeface="Albert Sans"/>
              </a:rPr>
              <a:t> This presentation template was created by </a:t>
            </a:r>
            <a:r>
              <a:rPr lang="en" sz="1200" b="1" u="sng">
                <a:solidFill>
                  <a:schemeClr val="hlink"/>
                </a:solidFill>
                <a:latin typeface="Albert Sans"/>
                <a:ea typeface="Albert Sans"/>
                <a:cs typeface="Albert Sans"/>
                <a:sym typeface="Albert Sans"/>
                <a:hlinkClick r:id="rId2"/>
              </a:rPr>
              <a:t>Slidesgo</a:t>
            </a:r>
            <a:r>
              <a:rPr lang="en" sz="1200">
                <a:solidFill>
                  <a:schemeClr val="dk1"/>
                </a:solidFill>
                <a:latin typeface="Albert Sans"/>
                <a:ea typeface="Albert Sans"/>
                <a:cs typeface="Albert Sans"/>
                <a:sym typeface="Albert Sans"/>
              </a:rPr>
              <a:t>, and includes icons by </a:t>
            </a:r>
            <a:r>
              <a:rPr lang="en" sz="1200" b="1" u="sng">
                <a:solidFill>
                  <a:schemeClr val="dk1"/>
                </a:solidFill>
                <a:latin typeface="Albert Sans"/>
                <a:ea typeface="Albert Sans"/>
                <a:cs typeface="Albert Sans"/>
                <a:sym typeface="Albert Sans"/>
                <a:hlinkClick r:id="rId3">
                  <a:extLst>
                    <a:ext uri="{A12FA001-AC4F-418D-AE19-62706E023703}">
                      <ahyp:hlinkClr xmlns:ahyp="http://schemas.microsoft.com/office/drawing/2018/hyperlinkcolor" val="tx"/>
                    </a:ext>
                  </a:extLst>
                </a:hlinkClick>
              </a:rPr>
              <a:t>Flaticon</a:t>
            </a:r>
            <a:r>
              <a:rPr lang="en" sz="1200">
                <a:solidFill>
                  <a:schemeClr val="dk1"/>
                </a:solidFill>
                <a:latin typeface="Albert Sans"/>
                <a:ea typeface="Albert Sans"/>
                <a:cs typeface="Albert Sans"/>
                <a:sym typeface="Albert Sans"/>
              </a:rPr>
              <a:t>, and infographics, images by </a:t>
            </a:r>
            <a:r>
              <a:rPr lang="en" sz="1200" b="1" u="sng">
                <a:solidFill>
                  <a:schemeClr val="dk1"/>
                </a:solidFill>
                <a:latin typeface="Albert Sans"/>
                <a:ea typeface="Albert Sans"/>
                <a:cs typeface="Albert Sans"/>
                <a:sym typeface="Albert Sans"/>
                <a:hlinkClick r:id="rId4">
                  <a:extLst>
                    <a:ext uri="{A12FA001-AC4F-418D-AE19-62706E023703}">
                      <ahyp:hlinkClr xmlns:ahyp="http://schemas.microsoft.com/office/drawing/2018/hyperlinkcolor" val="tx"/>
                    </a:ext>
                  </a:extLst>
                </a:hlinkClick>
              </a:rPr>
              <a:t>Freepik</a:t>
            </a:r>
            <a:r>
              <a:rPr lang="en" sz="1200">
                <a:solidFill>
                  <a:schemeClr val="dk1"/>
                </a:solidFill>
                <a:latin typeface="Albert Sans"/>
                <a:ea typeface="Albert Sans"/>
                <a:cs typeface="Albert Sans"/>
                <a:sym typeface="Albert Sans"/>
              </a:rPr>
              <a:t> &amp; content by </a:t>
            </a:r>
            <a:r>
              <a:rPr lang="en" sz="1200" b="1" u="sng">
                <a:solidFill>
                  <a:schemeClr val="dk1"/>
                </a:solidFill>
                <a:latin typeface="Albert Sans"/>
                <a:ea typeface="Albert Sans"/>
                <a:cs typeface="Albert Sans"/>
                <a:sym typeface="Albert Sans"/>
              </a:rPr>
              <a:t>Swetha Tandri</a:t>
            </a:r>
            <a:endParaRPr sz="1200" b="1" u="sng">
              <a:solidFill>
                <a:schemeClr val="dk1"/>
              </a:solidFill>
              <a:latin typeface="Albert Sans"/>
              <a:ea typeface="Albert Sans"/>
              <a:cs typeface="Albert Sans"/>
              <a:sym typeface="Albert Sans"/>
            </a:endParaRPr>
          </a:p>
        </p:txBody>
      </p:sp>
      <p:pic>
        <p:nvPicPr>
          <p:cNvPr id="154" name="Google Shape;154;p22"/>
          <p:cNvPicPr preferRelativeResize="0"/>
          <p:nvPr/>
        </p:nvPicPr>
        <p:blipFill>
          <a:blip r:embed="rId5">
            <a:alphaModFix/>
          </a:blip>
          <a:stretch>
            <a:fillRect/>
          </a:stretch>
        </p:blipFill>
        <p:spPr>
          <a:xfrm rot="-499740">
            <a:off x="-776928" y="4644762"/>
            <a:ext cx="1470205" cy="1362626"/>
          </a:xfrm>
          <a:prstGeom prst="rect">
            <a:avLst/>
          </a:prstGeom>
          <a:noFill/>
          <a:ln>
            <a:noFill/>
          </a:ln>
        </p:spPr>
      </p:pic>
      <p:pic>
        <p:nvPicPr>
          <p:cNvPr id="155" name="Google Shape;155;p22"/>
          <p:cNvPicPr preferRelativeResize="0"/>
          <p:nvPr/>
        </p:nvPicPr>
        <p:blipFill>
          <a:blip r:embed="rId6">
            <a:alphaModFix amt="50000"/>
          </a:blip>
          <a:stretch>
            <a:fillRect/>
          </a:stretch>
        </p:blipFill>
        <p:spPr>
          <a:xfrm rot="-900000">
            <a:off x="5244939" y="4867700"/>
            <a:ext cx="1052588" cy="1028887"/>
          </a:xfrm>
          <a:prstGeom prst="rect">
            <a:avLst/>
          </a:prstGeom>
          <a:noFill/>
          <a:ln>
            <a:noFill/>
          </a:ln>
        </p:spPr>
      </p:pic>
      <p:sp>
        <p:nvSpPr>
          <p:cNvPr id="156" name="Google Shape;156;p22"/>
          <p:cNvSpPr/>
          <p:nvPr/>
        </p:nvSpPr>
        <p:spPr>
          <a:xfrm rot="10800000">
            <a:off x="1995247" y="-1397572"/>
            <a:ext cx="3273352" cy="1816854"/>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2"/>
          <p:cNvSpPr/>
          <p:nvPr/>
        </p:nvSpPr>
        <p:spPr>
          <a:xfrm rot="-1799980">
            <a:off x="8241221" y="3916238"/>
            <a:ext cx="1652104" cy="1623382"/>
          </a:xfrm>
          <a:custGeom>
            <a:avLst/>
            <a:gdLst/>
            <a:ahLst/>
            <a:cxnLst/>
            <a:rect l="l" t="t" r="r" b="b"/>
            <a:pathLst>
              <a:path w="50732" h="49850" extrusionOk="0">
                <a:moveTo>
                  <a:pt x="3891" y="49850"/>
                </a:moveTo>
                <a:cubicBezTo>
                  <a:pt x="3314" y="49850"/>
                  <a:pt x="2736" y="49698"/>
                  <a:pt x="2189" y="49394"/>
                </a:cubicBezTo>
                <a:cubicBezTo>
                  <a:pt x="548" y="48451"/>
                  <a:pt x="1" y="46354"/>
                  <a:pt x="943" y="44713"/>
                </a:cubicBezTo>
                <a:lnTo>
                  <a:pt x="25624" y="1764"/>
                </a:lnTo>
                <a:cubicBezTo>
                  <a:pt x="26263" y="670"/>
                  <a:pt x="27478" y="1"/>
                  <a:pt x="28786" y="62"/>
                </a:cubicBezTo>
                <a:cubicBezTo>
                  <a:pt x="30062" y="123"/>
                  <a:pt x="31187" y="913"/>
                  <a:pt x="31734" y="2098"/>
                </a:cubicBezTo>
                <a:lnTo>
                  <a:pt x="49971" y="43132"/>
                </a:lnTo>
                <a:cubicBezTo>
                  <a:pt x="50731" y="44865"/>
                  <a:pt x="49941" y="46871"/>
                  <a:pt x="48239" y="47631"/>
                </a:cubicBezTo>
                <a:cubicBezTo>
                  <a:pt x="46506" y="48391"/>
                  <a:pt x="44470" y="47631"/>
                  <a:pt x="43710" y="45898"/>
                </a:cubicBezTo>
                <a:lnTo>
                  <a:pt x="28208" y="11004"/>
                </a:lnTo>
                <a:lnTo>
                  <a:pt x="6870" y="48117"/>
                </a:lnTo>
                <a:cubicBezTo>
                  <a:pt x="6232" y="49211"/>
                  <a:pt x="5077" y="49819"/>
                  <a:pt x="3891" y="4985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158"/>
        <p:cNvGrpSpPr/>
        <p:nvPr/>
      </p:nvGrpSpPr>
      <p:grpSpPr>
        <a:xfrm>
          <a:off x="0" y="0"/>
          <a:ext cx="0" cy="0"/>
          <a:chOff x="0" y="0"/>
          <a:chExt cx="0" cy="0"/>
        </a:xfrm>
      </p:grpSpPr>
      <p:pic>
        <p:nvPicPr>
          <p:cNvPr id="159" name="Google Shape;159;p23"/>
          <p:cNvPicPr preferRelativeResize="0"/>
          <p:nvPr/>
        </p:nvPicPr>
        <p:blipFill>
          <a:blip r:embed="rId2">
            <a:alphaModFix/>
          </a:blip>
          <a:stretch>
            <a:fillRect/>
          </a:stretch>
        </p:blipFill>
        <p:spPr>
          <a:xfrm rot="499740" flipH="1">
            <a:off x="8204050" y="4413787"/>
            <a:ext cx="1470205" cy="1362626"/>
          </a:xfrm>
          <a:prstGeom prst="rect">
            <a:avLst/>
          </a:prstGeom>
          <a:noFill/>
          <a:ln>
            <a:noFill/>
          </a:ln>
        </p:spPr>
      </p:pic>
      <p:pic>
        <p:nvPicPr>
          <p:cNvPr id="160" name="Google Shape;160;p23"/>
          <p:cNvPicPr preferRelativeResize="0"/>
          <p:nvPr/>
        </p:nvPicPr>
        <p:blipFill>
          <a:blip r:embed="rId3">
            <a:alphaModFix/>
          </a:blip>
          <a:stretch>
            <a:fillRect/>
          </a:stretch>
        </p:blipFill>
        <p:spPr>
          <a:xfrm rot="5680079" flipH="1">
            <a:off x="-1220090" y="-1048338"/>
            <a:ext cx="2101306" cy="2054021"/>
          </a:xfrm>
          <a:prstGeom prst="rect">
            <a:avLst/>
          </a:prstGeom>
          <a:noFill/>
          <a:ln>
            <a:noFill/>
          </a:ln>
        </p:spPr>
      </p:pic>
      <p:pic>
        <p:nvPicPr>
          <p:cNvPr id="161" name="Google Shape;161;p23"/>
          <p:cNvPicPr preferRelativeResize="0"/>
          <p:nvPr/>
        </p:nvPicPr>
        <p:blipFill>
          <a:blip r:embed="rId4">
            <a:alphaModFix amt="50000"/>
          </a:blip>
          <a:stretch>
            <a:fillRect/>
          </a:stretch>
        </p:blipFill>
        <p:spPr>
          <a:xfrm rot="3650087" flipH="1">
            <a:off x="8736015" y="396371"/>
            <a:ext cx="1052586" cy="1028887"/>
          </a:xfrm>
          <a:prstGeom prst="rect">
            <a:avLst/>
          </a:prstGeom>
          <a:noFill/>
          <a:ln>
            <a:noFill/>
          </a:ln>
        </p:spPr>
      </p:pic>
      <p:sp>
        <p:nvSpPr>
          <p:cNvPr id="162" name="Google Shape;162;p23"/>
          <p:cNvSpPr/>
          <p:nvPr/>
        </p:nvSpPr>
        <p:spPr>
          <a:xfrm rot="10800000">
            <a:off x="2822947" y="-1152072"/>
            <a:ext cx="3273352" cy="1816854"/>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3" name="Google Shape;163;p23"/>
          <p:cNvPicPr preferRelativeResize="0"/>
          <p:nvPr/>
        </p:nvPicPr>
        <p:blipFill>
          <a:blip r:embed="rId5">
            <a:alphaModFix amt="50000"/>
          </a:blip>
          <a:stretch>
            <a:fillRect/>
          </a:stretch>
        </p:blipFill>
        <p:spPr>
          <a:xfrm rot="-900000">
            <a:off x="4374239" y="4811625"/>
            <a:ext cx="1052588" cy="1028887"/>
          </a:xfrm>
          <a:prstGeom prst="rect">
            <a:avLst/>
          </a:prstGeom>
          <a:noFill/>
          <a:ln>
            <a:noFill/>
          </a:ln>
        </p:spPr>
      </p:pic>
      <p:sp>
        <p:nvSpPr>
          <p:cNvPr id="164" name="Google Shape;164;p23"/>
          <p:cNvSpPr/>
          <p:nvPr/>
        </p:nvSpPr>
        <p:spPr>
          <a:xfrm rot="1799980" flipH="1">
            <a:off x="-499711" y="4283413"/>
            <a:ext cx="1652104" cy="1623382"/>
          </a:xfrm>
          <a:custGeom>
            <a:avLst/>
            <a:gdLst/>
            <a:ahLst/>
            <a:cxnLst/>
            <a:rect l="l" t="t" r="r" b="b"/>
            <a:pathLst>
              <a:path w="50732" h="49850" extrusionOk="0">
                <a:moveTo>
                  <a:pt x="3891" y="49850"/>
                </a:moveTo>
                <a:cubicBezTo>
                  <a:pt x="3314" y="49850"/>
                  <a:pt x="2736" y="49698"/>
                  <a:pt x="2189" y="49394"/>
                </a:cubicBezTo>
                <a:cubicBezTo>
                  <a:pt x="548" y="48451"/>
                  <a:pt x="1" y="46354"/>
                  <a:pt x="943" y="44713"/>
                </a:cubicBezTo>
                <a:lnTo>
                  <a:pt x="25624" y="1764"/>
                </a:lnTo>
                <a:cubicBezTo>
                  <a:pt x="26263" y="670"/>
                  <a:pt x="27478" y="1"/>
                  <a:pt x="28786" y="62"/>
                </a:cubicBezTo>
                <a:cubicBezTo>
                  <a:pt x="30062" y="123"/>
                  <a:pt x="31187" y="913"/>
                  <a:pt x="31734" y="2098"/>
                </a:cubicBezTo>
                <a:lnTo>
                  <a:pt x="49971" y="43132"/>
                </a:lnTo>
                <a:cubicBezTo>
                  <a:pt x="50731" y="44865"/>
                  <a:pt x="49941" y="46871"/>
                  <a:pt x="48239" y="47631"/>
                </a:cubicBezTo>
                <a:cubicBezTo>
                  <a:pt x="46506" y="48391"/>
                  <a:pt x="44470" y="47631"/>
                  <a:pt x="43710" y="45898"/>
                </a:cubicBezTo>
                <a:lnTo>
                  <a:pt x="28208" y="11004"/>
                </a:lnTo>
                <a:lnTo>
                  <a:pt x="6870" y="48117"/>
                </a:lnTo>
                <a:cubicBezTo>
                  <a:pt x="6232" y="49211"/>
                  <a:pt x="5077" y="49819"/>
                  <a:pt x="3891" y="4985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165"/>
        <p:cNvGrpSpPr/>
        <p:nvPr/>
      </p:nvGrpSpPr>
      <p:grpSpPr>
        <a:xfrm>
          <a:off x="0" y="0"/>
          <a:ext cx="0" cy="0"/>
          <a:chOff x="0" y="0"/>
          <a:chExt cx="0" cy="0"/>
        </a:xfrm>
      </p:grpSpPr>
      <p:pic>
        <p:nvPicPr>
          <p:cNvPr id="166" name="Google Shape;166;p24"/>
          <p:cNvPicPr preferRelativeResize="0"/>
          <p:nvPr/>
        </p:nvPicPr>
        <p:blipFill>
          <a:blip r:embed="rId2">
            <a:alphaModFix amt="50000"/>
          </a:blip>
          <a:stretch>
            <a:fillRect/>
          </a:stretch>
        </p:blipFill>
        <p:spPr>
          <a:xfrm rot="-5399991">
            <a:off x="-188674" y="-140479"/>
            <a:ext cx="1052587" cy="1028886"/>
          </a:xfrm>
          <a:prstGeom prst="rect">
            <a:avLst/>
          </a:prstGeom>
          <a:noFill/>
          <a:ln>
            <a:noFill/>
          </a:ln>
        </p:spPr>
      </p:pic>
      <p:pic>
        <p:nvPicPr>
          <p:cNvPr id="167" name="Google Shape;167;p24"/>
          <p:cNvPicPr preferRelativeResize="0"/>
          <p:nvPr/>
        </p:nvPicPr>
        <p:blipFill>
          <a:blip r:embed="rId3">
            <a:alphaModFix/>
          </a:blip>
          <a:stretch>
            <a:fillRect/>
          </a:stretch>
        </p:blipFill>
        <p:spPr>
          <a:xfrm rot="-4101438">
            <a:off x="-832889" y="4298824"/>
            <a:ext cx="2101306" cy="2054020"/>
          </a:xfrm>
          <a:prstGeom prst="rect">
            <a:avLst/>
          </a:prstGeom>
          <a:noFill/>
          <a:ln>
            <a:noFill/>
          </a:ln>
        </p:spPr>
      </p:pic>
      <p:sp>
        <p:nvSpPr>
          <p:cNvPr id="168" name="Google Shape;168;p24"/>
          <p:cNvSpPr/>
          <p:nvPr/>
        </p:nvSpPr>
        <p:spPr>
          <a:xfrm rot="-3116689">
            <a:off x="7078601" y="3528276"/>
            <a:ext cx="3273311" cy="1816832"/>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24"/>
          <p:cNvPicPr preferRelativeResize="0"/>
          <p:nvPr/>
        </p:nvPicPr>
        <p:blipFill>
          <a:blip r:embed="rId4">
            <a:alphaModFix/>
          </a:blip>
          <a:stretch>
            <a:fillRect/>
          </a:stretch>
        </p:blipFill>
        <p:spPr>
          <a:xfrm rot="5399990">
            <a:off x="7796036" y="-827935"/>
            <a:ext cx="1901578" cy="176244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4"/>
          <p:cNvSpPr txBox="1">
            <a:spLocks noGrp="1"/>
          </p:cNvSpPr>
          <p:nvPr>
            <p:ph type="body" idx="1"/>
          </p:nvPr>
        </p:nvSpPr>
        <p:spPr>
          <a:xfrm>
            <a:off x="720000" y="1215750"/>
            <a:ext cx="7704000" cy="2941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Nunito Light"/>
              <a:buChar char="●"/>
              <a:defRPr/>
            </a:lvl1pPr>
            <a:lvl2pPr marL="914400" lvl="1" indent="-304800" rtl="0">
              <a:lnSpc>
                <a:spcPct val="115000"/>
              </a:lnSpc>
              <a:spcBef>
                <a:spcPts val="0"/>
              </a:spcBef>
              <a:spcAft>
                <a:spcPts val="0"/>
              </a:spcAft>
              <a:buSzPts val="1200"/>
              <a:buFont typeface="Nunito Light"/>
              <a:buChar char="○"/>
              <a:defRPr sz="1200"/>
            </a:lvl2pPr>
            <a:lvl3pPr marL="1371600" lvl="2" indent="-304800" rtl="0">
              <a:lnSpc>
                <a:spcPct val="115000"/>
              </a:lnSpc>
              <a:spcBef>
                <a:spcPts val="0"/>
              </a:spcBef>
              <a:spcAft>
                <a:spcPts val="0"/>
              </a:spcAft>
              <a:buSzPts val="1200"/>
              <a:buFont typeface="Nunito Light"/>
              <a:buChar char="■"/>
              <a:defRPr sz="1200"/>
            </a:lvl3pPr>
            <a:lvl4pPr marL="1828800" lvl="3" indent="-304800" rtl="0">
              <a:lnSpc>
                <a:spcPct val="115000"/>
              </a:lnSpc>
              <a:spcBef>
                <a:spcPts val="0"/>
              </a:spcBef>
              <a:spcAft>
                <a:spcPts val="0"/>
              </a:spcAft>
              <a:buSzPts val="1200"/>
              <a:buFont typeface="Nunito Light"/>
              <a:buChar char="●"/>
              <a:defRPr sz="1200"/>
            </a:lvl4pPr>
            <a:lvl5pPr marL="2286000" lvl="4" indent="-304800" rtl="0">
              <a:lnSpc>
                <a:spcPct val="115000"/>
              </a:lnSpc>
              <a:spcBef>
                <a:spcPts val="0"/>
              </a:spcBef>
              <a:spcAft>
                <a:spcPts val="0"/>
              </a:spcAft>
              <a:buSzPts val="1200"/>
              <a:buFont typeface="Nunito Light"/>
              <a:buChar char="○"/>
              <a:defRPr sz="1200"/>
            </a:lvl5pPr>
            <a:lvl6pPr marL="2743200" lvl="5" indent="-304800" rtl="0">
              <a:lnSpc>
                <a:spcPct val="115000"/>
              </a:lnSpc>
              <a:spcBef>
                <a:spcPts val="0"/>
              </a:spcBef>
              <a:spcAft>
                <a:spcPts val="0"/>
              </a:spcAft>
              <a:buSzPts val="1200"/>
              <a:buFont typeface="Nunito Light"/>
              <a:buChar char="■"/>
              <a:defRPr sz="1200"/>
            </a:lvl6pPr>
            <a:lvl7pPr marL="3200400" lvl="6" indent="-304800" rtl="0">
              <a:lnSpc>
                <a:spcPct val="115000"/>
              </a:lnSpc>
              <a:spcBef>
                <a:spcPts val="0"/>
              </a:spcBef>
              <a:spcAft>
                <a:spcPts val="0"/>
              </a:spcAft>
              <a:buSzPts val="1200"/>
              <a:buFont typeface="Nunito Light"/>
              <a:buChar char="●"/>
              <a:defRPr sz="1200"/>
            </a:lvl7pPr>
            <a:lvl8pPr marL="3657600" lvl="7" indent="-304800" rtl="0">
              <a:lnSpc>
                <a:spcPct val="115000"/>
              </a:lnSpc>
              <a:spcBef>
                <a:spcPts val="0"/>
              </a:spcBef>
              <a:spcAft>
                <a:spcPts val="0"/>
              </a:spcAft>
              <a:buSzPts val="1200"/>
              <a:buFont typeface="Nunito Light"/>
              <a:buChar char="○"/>
              <a:defRPr sz="1200"/>
            </a:lvl8pPr>
            <a:lvl9pPr marL="4114800" lvl="8" indent="-304800" rtl="0">
              <a:lnSpc>
                <a:spcPct val="115000"/>
              </a:lnSpc>
              <a:spcBef>
                <a:spcPts val="0"/>
              </a:spcBef>
              <a:spcAft>
                <a:spcPts val="0"/>
              </a:spcAft>
              <a:buSzPts val="1200"/>
              <a:buFont typeface="Nunito Light"/>
              <a:buChar char="■"/>
              <a:defRPr sz="1200"/>
            </a:lvl9pPr>
          </a:lstStyle>
          <a:p>
            <a:endParaRPr/>
          </a:p>
        </p:txBody>
      </p:sp>
      <p:pic>
        <p:nvPicPr>
          <p:cNvPr id="23" name="Google Shape;23;p4"/>
          <p:cNvPicPr preferRelativeResize="0"/>
          <p:nvPr/>
        </p:nvPicPr>
        <p:blipFill>
          <a:blip r:embed="rId2">
            <a:alphaModFix amt="50000"/>
          </a:blip>
          <a:stretch>
            <a:fillRect/>
          </a:stretch>
        </p:blipFill>
        <p:spPr>
          <a:xfrm rot="5399991" flipH="1">
            <a:off x="-601869" y="-206104"/>
            <a:ext cx="1052587" cy="1028886"/>
          </a:xfrm>
          <a:prstGeom prst="rect">
            <a:avLst/>
          </a:prstGeom>
          <a:noFill/>
          <a:ln>
            <a:noFill/>
          </a:ln>
        </p:spPr>
      </p:pic>
      <p:sp>
        <p:nvSpPr>
          <p:cNvPr id="24" name="Google Shape;24;p4"/>
          <p:cNvSpPr/>
          <p:nvPr/>
        </p:nvSpPr>
        <p:spPr>
          <a:xfrm rot="-2700000" flipH="1">
            <a:off x="7071370" y="4010405"/>
            <a:ext cx="3273234" cy="1816789"/>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 name="Google Shape;27;p5"/>
          <p:cNvSpPr txBox="1">
            <a:spLocks noGrp="1"/>
          </p:cNvSpPr>
          <p:nvPr>
            <p:ph type="subTitle" idx="1"/>
          </p:nvPr>
        </p:nvSpPr>
        <p:spPr>
          <a:xfrm>
            <a:off x="4185204" y="2363403"/>
            <a:ext cx="2505600" cy="1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100" b="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28" name="Google Shape;28;p5"/>
          <p:cNvSpPr txBox="1">
            <a:spLocks noGrp="1"/>
          </p:cNvSpPr>
          <p:nvPr>
            <p:ph type="subTitle" idx="2"/>
          </p:nvPr>
        </p:nvSpPr>
        <p:spPr>
          <a:xfrm>
            <a:off x="713225" y="2363403"/>
            <a:ext cx="2505600" cy="1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100" b="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29" name="Google Shape;29;p5"/>
          <p:cNvSpPr txBox="1">
            <a:spLocks noGrp="1"/>
          </p:cNvSpPr>
          <p:nvPr>
            <p:ph type="subTitle" idx="3"/>
          </p:nvPr>
        </p:nvSpPr>
        <p:spPr>
          <a:xfrm>
            <a:off x="4185200" y="2055375"/>
            <a:ext cx="25056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ed Hat Display ExtraBold"/>
              <a:buNone/>
              <a:defRPr sz="2400">
                <a:solidFill>
                  <a:schemeClr val="dk1"/>
                </a:solidFill>
                <a:latin typeface="Red Hat Display ExtraBold"/>
                <a:ea typeface="Red Hat Display ExtraBold"/>
                <a:cs typeface="Red Hat Display ExtraBold"/>
                <a:sym typeface="Red Hat Display ExtraBold"/>
              </a:defRPr>
            </a:lvl1pPr>
            <a:lvl2pPr lvl="1"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2pPr>
            <a:lvl3pPr lvl="2"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3pPr>
            <a:lvl4pPr lvl="3"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4pPr>
            <a:lvl5pPr lvl="4"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5pPr>
            <a:lvl6pPr lvl="5"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6pPr>
            <a:lvl7pPr lvl="6"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7pPr>
            <a:lvl8pPr lvl="7"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8pPr>
            <a:lvl9pPr lvl="8"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9pPr>
          </a:lstStyle>
          <a:p>
            <a:endParaRPr/>
          </a:p>
        </p:txBody>
      </p:sp>
      <p:sp>
        <p:nvSpPr>
          <p:cNvPr id="30" name="Google Shape;30;p5"/>
          <p:cNvSpPr txBox="1">
            <a:spLocks noGrp="1"/>
          </p:cNvSpPr>
          <p:nvPr>
            <p:ph type="subTitle" idx="4"/>
          </p:nvPr>
        </p:nvSpPr>
        <p:spPr>
          <a:xfrm>
            <a:off x="713225" y="2055375"/>
            <a:ext cx="25056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ed Hat Display ExtraBold"/>
              <a:buNone/>
              <a:defRPr sz="2400">
                <a:solidFill>
                  <a:schemeClr val="dk1"/>
                </a:solidFill>
                <a:latin typeface="Red Hat Display ExtraBold"/>
                <a:ea typeface="Red Hat Display ExtraBold"/>
                <a:cs typeface="Red Hat Display ExtraBold"/>
                <a:sym typeface="Red Hat Display ExtraBold"/>
              </a:defRPr>
            </a:lvl1pPr>
            <a:lvl2pPr lvl="1"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2pPr>
            <a:lvl3pPr lvl="2"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3pPr>
            <a:lvl4pPr lvl="3"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4pPr>
            <a:lvl5pPr lvl="4"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5pPr>
            <a:lvl6pPr lvl="5"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6pPr>
            <a:lvl7pPr lvl="6"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7pPr>
            <a:lvl8pPr lvl="7"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8pPr>
            <a:lvl9pPr lvl="8"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9pPr>
          </a:lstStyle>
          <a:p>
            <a:endParaRPr/>
          </a:p>
        </p:txBody>
      </p:sp>
      <p:sp>
        <p:nvSpPr>
          <p:cNvPr id="31" name="Google Shape;31;p5"/>
          <p:cNvSpPr/>
          <p:nvPr/>
        </p:nvSpPr>
        <p:spPr>
          <a:xfrm rot="9000081">
            <a:off x="-1073625" y="-844971"/>
            <a:ext cx="3273486" cy="1816929"/>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 name="Google Shape;32;p5"/>
          <p:cNvPicPr preferRelativeResize="0"/>
          <p:nvPr/>
        </p:nvPicPr>
        <p:blipFill>
          <a:blip r:embed="rId2">
            <a:alphaModFix/>
          </a:blip>
          <a:stretch>
            <a:fillRect/>
          </a:stretch>
        </p:blipFill>
        <p:spPr>
          <a:xfrm rot="7444524">
            <a:off x="7636828" y="3800819"/>
            <a:ext cx="2101303" cy="2054017"/>
          </a:xfrm>
          <a:prstGeom prst="rect">
            <a:avLst/>
          </a:prstGeom>
          <a:noFill/>
          <a:ln>
            <a:noFill/>
          </a:ln>
        </p:spPr>
      </p:pic>
      <p:pic>
        <p:nvPicPr>
          <p:cNvPr id="33" name="Google Shape;33;p5"/>
          <p:cNvPicPr preferRelativeResize="0"/>
          <p:nvPr/>
        </p:nvPicPr>
        <p:blipFill>
          <a:blip r:embed="rId3">
            <a:alphaModFix amt="50000"/>
          </a:blip>
          <a:stretch>
            <a:fillRect/>
          </a:stretch>
        </p:blipFill>
        <p:spPr>
          <a:xfrm rot="-6123185">
            <a:off x="872165" y="4711672"/>
            <a:ext cx="1052585" cy="1028888"/>
          </a:xfrm>
          <a:prstGeom prst="rect">
            <a:avLst/>
          </a:prstGeom>
          <a:noFill/>
          <a:ln>
            <a:noFill/>
          </a:ln>
        </p:spPr>
      </p:pic>
      <p:pic>
        <p:nvPicPr>
          <p:cNvPr id="34" name="Google Shape;34;p5"/>
          <p:cNvPicPr preferRelativeResize="0"/>
          <p:nvPr/>
        </p:nvPicPr>
        <p:blipFill>
          <a:blip r:embed="rId4">
            <a:alphaModFix amt="50000"/>
          </a:blip>
          <a:stretch>
            <a:fillRect/>
          </a:stretch>
        </p:blipFill>
        <p:spPr>
          <a:xfrm rot="5400000">
            <a:off x="7328752" y="-501236"/>
            <a:ext cx="1052587" cy="102888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7" name="Google Shape;37;p6"/>
          <p:cNvPicPr preferRelativeResize="0"/>
          <p:nvPr/>
        </p:nvPicPr>
        <p:blipFill>
          <a:blip r:embed="rId2">
            <a:alphaModFix amt="50000"/>
          </a:blip>
          <a:stretch>
            <a:fillRect/>
          </a:stretch>
        </p:blipFill>
        <p:spPr>
          <a:xfrm rot="900000" flipH="1">
            <a:off x="8470785" y="1986875"/>
            <a:ext cx="1052588" cy="1028887"/>
          </a:xfrm>
          <a:prstGeom prst="rect">
            <a:avLst/>
          </a:prstGeom>
          <a:noFill/>
          <a:ln>
            <a:noFill/>
          </a:ln>
        </p:spPr>
      </p:pic>
      <p:sp>
        <p:nvSpPr>
          <p:cNvPr id="38" name="Google Shape;38;p6"/>
          <p:cNvSpPr/>
          <p:nvPr/>
        </p:nvSpPr>
        <p:spPr>
          <a:xfrm rot="9376828">
            <a:off x="7832581" y="-891731"/>
            <a:ext cx="1652138" cy="1623415"/>
          </a:xfrm>
          <a:custGeom>
            <a:avLst/>
            <a:gdLst/>
            <a:ahLst/>
            <a:cxnLst/>
            <a:rect l="l" t="t" r="r" b="b"/>
            <a:pathLst>
              <a:path w="50732" h="49850" extrusionOk="0">
                <a:moveTo>
                  <a:pt x="3891" y="49850"/>
                </a:moveTo>
                <a:cubicBezTo>
                  <a:pt x="3314" y="49850"/>
                  <a:pt x="2736" y="49698"/>
                  <a:pt x="2189" y="49394"/>
                </a:cubicBezTo>
                <a:cubicBezTo>
                  <a:pt x="548" y="48451"/>
                  <a:pt x="1" y="46354"/>
                  <a:pt x="943" y="44713"/>
                </a:cubicBezTo>
                <a:lnTo>
                  <a:pt x="25624" y="1764"/>
                </a:lnTo>
                <a:cubicBezTo>
                  <a:pt x="26263" y="670"/>
                  <a:pt x="27478" y="1"/>
                  <a:pt x="28786" y="62"/>
                </a:cubicBezTo>
                <a:cubicBezTo>
                  <a:pt x="30062" y="123"/>
                  <a:pt x="31187" y="913"/>
                  <a:pt x="31734" y="2098"/>
                </a:cubicBezTo>
                <a:lnTo>
                  <a:pt x="49971" y="43132"/>
                </a:lnTo>
                <a:cubicBezTo>
                  <a:pt x="50731" y="44865"/>
                  <a:pt x="49941" y="46871"/>
                  <a:pt x="48239" y="47631"/>
                </a:cubicBezTo>
                <a:cubicBezTo>
                  <a:pt x="46506" y="48391"/>
                  <a:pt x="44470" y="47631"/>
                  <a:pt x="43710" y="45898"/>
                </a:cubicBezTo>
                <a:lnTo>
                  <a:pt x="28208" y="11004"/>
                </a:lnTo>
                <a:lnTo>
                  <a:pt x="6870" y="48117"/>
                </a:lnTo>
                <a:cubicBezTo>
                  <a:pt x="6232" y="49211"/>
                  <a:pt x="5077" y="49819"/>
                  <a:pt x="3891" y="4985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6"/>
          <p:cNvSpPr/>
          <p:nvPr/>
        </p:nvSpPr>
        <p:spPr>
          <a:xfrm rot="1491983">
            <a:off x="-1210974" y="4064451"/>
            <a:ext cx="3273358" cy="1816858"/>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 name="Google Shape;40;p6"/>
          <p:cNvPicPr preferRelativeResize="0"/>
          <p:nvPr/>
        </p:nvPicPr>
        <p:blipFill>
          <a:blip r:embed="rId3">
            <a:alphaModFix/>
          </a:blip>
          <a:stretch>
            <a:fillRect/>
          </a:stretch>
        </p:blipFill>
        <p:spPr>
          <a:xfrm rot="-7444524" flipH="1">
            <a:off x="-919169" y="-1107031"/>
            <a:ext cx="2101303" cy="2054017"/>
          </a:xfrm>
          <a:prstGeom prst="rect">
            <a:avLst/>
          </a:prstGeom>
          <a:noFill/>
          <a:ln>
            <a:noFill/>
          </a:ln>
        </p:spPr>
      </p:pic>
      <p:pic>
        <p:nvPicPr>
          <p:cNvPr id="41" name="Google Shape;41;p6"/>
          <p:cNvPicPr preferRelativeResize="0"/>
          <p:nvPr/>
        </p:nvPicPr>
        <p:blipFill>
          <a:blip r:embed="rId4">
            <a:alphaModFix/>
          </a:blip>
          <a:stretch>
            <a:fillRect/>
          </a:stretch>
        </p:blipFill>
        <p:spPr>
          <a:xfrm rot="5680079" flipH="1">
            <a:off x="7607995" y="4110999"/>
            <a:ext cx="2101306" cy="2054021"/>
          </a:xfrm>
          <a:prstGeom prst="rect">
            <a:avLst/>
          </a:prstGeom>
          <a:noFill/>
          <a:ln>
            <a:noFill/>
          </a:ln>
        </p:spPr>
      </p:pic>
      <p:pic>
        <p:nvPicPr>
          <p:cNvPr id="42" name="Google Shape;42;p6"/>
          <p:cNvPicPr preferRelativeResize="0"/>
          <p:nvPr/>
        </p:nvPicPr>
        <p:blipFill>
          <a:blip r:embed="rId5">
            <a:alphaModFix amt="50000"/>
          </a:blip>
          <a:stretch>
            <a:fillRect/>
          </a:stretch>
        </p:blipFill>
        <p:spPr>
          <a:xfrm rot="-8100012" flipH="1">
            <a:off x="4303037" y="-805343"/>
            <a:ext cx="1052584" cy="102889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1477050" y="801950"/>
            <a:ext cx="6189900" cy="147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5" name="Google Shape;45;p7"/>
          <p:cNvSpPr txBox="1">
            <a:spLocks noGrp="1"/>
          </p:cNvSpPr>
          <p:nvPr>
            <p:ph type="subTitle" idx="1"/>
          </p:nvPr>
        </p:nvSpPr>
        <p:spPr>
          <a:xfrm>
            <a:off x="1477200" y="2405825"/>
            <a:ext cx="6189900" cy="1715700"/>
          </a:xfrm>
          <a:prstGeom prst="rect">
            <a:avLst/>
          </a:prstGeom>
          <a:solidFill>
            <a:srgbClr val="5264F7">
              <a:alpha val="15629"/>
            </a:srgbClr>
          </a:solidFill>
        </p:spPr>
        <p:txBody>
          <a:bodyPr spcFirstLastPara="1" wrap="square" lIns="91425" tIns="91425" rIns="91425" bIns="91425" anchor="t" anchorCtr="0">
            <a:noAutofit/>
          </a:bodyPr>
          <a:lstStyle>
            <a:lvl1pPr lvl="0" algn="ctr" rtl="0">
              <a:spcBef>
                <a:spcPts val="0"/>
              </a:spcBef>
              <a:spcAft>
                <a:spcPts val="0"/>
              </a:spcAft>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sz="1600"/>
            </a:lvl2pPr>
            <a:lvl3pPr lvl="2" algn="ctr" rtl="0">
              <a:lnSpc>
                <a:spcPct val="100000"/>
              </a:lnSpc>
              <a:spcBef>
                <a:spcPts val="1600"/>
              </a:spcBef>
              <a:spcAft>
                <a:spcPts val="0"/>
              </a:spcAft>
              <a:buClr>
                <a:srgbClr val="E76A28"/>
              </a:buClr>
              <a:buSzPts val="1600"/>
              <a:buFont typeface="Nunito Light"/>
              <a:buChar char="■"/>
              <a:defRPr sz="1600"/>
            </a:lvl3pPr>
            <a:lvl4pPr lvl="3" algn="ctr" rtl="0">
              <a:lnSpc>
                <a:spcPct val="100000"/>
              </a:lnSpc>
              <a:spcBef>
                <a:spcPts val="1600"/>
              </a:spcBef>
              <a:spcAft>
                <a:spcPts val="0"/>
              </a:spcAft>
              <a:buClr>
                <a:srgbClr val="E76A28"/>
              </a:buClr>
              <a:buSzPts val="1600"/>
              <a:buFont typeface="Nunito Light"/>
              <a:buChar char="●"/>
              <a:defRPr sz="1600"/>
            </a:lvl4pPr>
            <a:lvl5pPr lvl="4" algn="ctr" rtl="0">
              <a:lnSpc>
                <a:spcPct val="100000"/>
              </a:lnSpc>
              <a:spcBef>
                <a:spcPts val="1600"/>
              </a:spcBef>
              <a:spcAft>
                <a:spcPts val="0"/>
              </a:spcAft>
              <a:buClr>
                <a:srgbClr val="E76A28"/>
              </a:buClr>
              <a:buSzPts val="1600"/>
              <a:buFont typeface="Nunito Light"/>
              <a:buChar char="○"/>
              <a:defRPr sz="1600"/>
            </a:lvl5pPr>
            <a:lvl6pPr lvl="5" algn="ctr" rtl="0">
              <a:lnSpc>
                <a:spcPct val="100000"/>
              </a:lnSpc>
              <a:spcBef>
                <a:spcPts val="1600"/>
              </a:spcBef>
              <a:spcAft>
                <a:spcPts val="0"/>
              </a:spcAft>
              <a:buClr>
                <a:srgbClr val="999999"/>
              </a:buClr>
              <a:buSzPts val="1600"/>
              <a:buFont typeface="Nunito Light"/>
              <a:buChar char="■"/>
              <a:defRPr sz="1600"/>
            </a:lvl6pPr>
            <a:lvl7pPr lvl="6" algn="ctr" rtl="0">
              <a:lnSpc>
                <a:spcPct val="100000"/>
              </a:lnSpc>
              <a:spcBef>
                <a:spcPts val="1600"/>
              </a:spcBef>
              <a:spcAft>
                <a:spcPts val="0"/>
              </a:spcAft>
              <a:buClr>
                <a:srgbClr val="999999"/>
              </a:buClr>
              <a:buSzPts val="1600"/>
              <a:buFont typeface="Nunito Light"/>
              <a:buChar char="●"/>
              <a:defRPr sz="1600"/>
            </a:lvl7pPr>
            <a:lvl8pPr lvl="7" algn="ctr" rtl="0">
              <a:lnSpc>
                <a:spcPct val="100000"/>
              </a:lnSpc>
              <a:spcBef>
                <a:spcPts val="1600"/>
              </a:spcBef>
              <a:spcAft>
                <a:spcPts val="0"/>
              </a:spcAft>
              <a:buClr>
                <a:srgbClr val="999999"/>
              </a:buClr>
              <a:buSzPts val="1600"/>
              <a:buFont typeface="Nunito Light"/>
              <a:buChar char="○"/>
              <a:defRPr sz="1600"/>
            </a:lvl8pPr>
            <a:lvl9pPr lvl="8" algn="ctr" rtl="0">
              <a:lnSpc>
                <a:spcPct val="100000"/>
              </a:lnSpc>
              <a:spcBef>
                <a:spcPts val="1600"/>
              </a:spcBef>
              <a:spcAft>
                <a:spcPts val="1600"/>
              </a:spcAft>
              <a:buClr>
                <a:srgbClr val="999999"/>
              </a:buClr>
              <a:buSzPts val="1600"/>
              <a:buFont typeface="Nunito Light"/>
              <a:buChar char="■"/>
              <a:defRPr sz="1600"/>
            </a:lvl9pPr>
          </a:lstStyle>
          <a:p>
            <a:endParaRPr/>
          </a:p>
        </p:txBody>
      </p:sp>
      <p:pic>
        <p:nvPicPr>
          <p:cNvPr id="46" name="Google Shape;46;p7"/>
          <p:cNvPicPr preferRelativeResize="0"/>
          <p:nvPr/>
        </p:nvPicPr>
        <p:blipFill>
          <a:blip r:embed="rId2">
            <a:alphaModFix amt="50000"/>
          </a:blip>
          <a:stretch>
            <a:fillRect/>
          </a:stretch>
        </p:blipFill>
        <p:spPr>
          <a:xfrm rot="-900000">
            <a:off x="-317961" y="4797125"/>
            <a:ext cx="1052588" cy="1028887"/>
          </a:xfrm>
          <a:prstGeom prst="rect">
            <a:avLst/>
          </a:prstGeom>
          <a:noFill/>
          <a:ln>
            <a:noFill/>
          </a:ln>
        </p:spPr>
      </p:pic>
      <p:sp>
        <p:nvSpPr>
          <p:cNvPr id="47" name="Google Shape;47;p7"/>
          <p:cNvSpPr/>
          <p:nvPr/>
        </p:nvSpPr>
        <p:spPr>
          <a:xfrm rot="-1423172">
            <a:off x="7922868" y="3724157"/>
            <a:ext cx="1652138" cy="1623415"/>
          </a:xfrm>
          <a:custGeom>
            <a:avLst/>
            <a:gdLst/>
            <a:ahLst/>
            <a:cxnLst/>
            <a:rect l="l" t="t" r="r" b="b"/>
            <a:pathLst>
              <a:path w="50732" h="49850" extrusionOk="0">
                <a:moveTo>
                  <a:pt x="3891" y="49850"/>
                </a:moveTo>
                <a:cubicBezTo>
                  <a:pt x="3314" y="49850"/>
                  <a:pt x="2736" y="49698"/>
                  <a:pt x="2189" y="49394"/>
                </a:cubicBezTo>
                <a:cubicBezTo>
                  <a:pt x="548" y="48451"/>
                  <a:pt x="1" y="46354"/>
                  <a:pt x="943" y="44713"/>
                </a:cubicBezTo>
                <a:lnTo>
                  <a:pt x="25624" y="1764"/>
                </a:lnTo>
                <a:cubicBezTo>
                  <a:pt x="26263" y="670"/>
                  <a:pt x="27478" y="1"/>
                  <a:pt x="28786" y="62"/>
                </a:cubicBezTo>
                <a:cubicBezTo>
                  <a:pt x="30062" y="123"/>
                  <a:pt x="31187" y="913"/>
                  <a:pt x="31734" y="2098"/>
                </a:cubicBezTo>
                <a:lnTo>
                  <a:pt x="49971" y="43132"/>
                </a:lnTo>
                <a:cubicBezTo>
                  <a:pt x="50731" y="44865"/>
                  <a:pt x="49941" y="46871"/>
                  <a:pt x="48239" y="47631"/>
                </a:cubicBezTo>
                <a:cubicBezTo>
                  <a:pt x="46506" y="48391"/>
                  <a:pt x="44470" y="47631"/>
                  <a:pt x="43710" y="45898"/>
                </a:cubicBezTo>
                <a:lnTo>
                  <a:pt x="28208" y="11004"/>
                </a:lnTo>
                <a:lnTo>
                  <a:pt x="6870" y="48117"/>
                </a:lnTo>
                <a:cubicBezTo>
                  <a:pt x="6232" y="49211"/>
                  <a:pt x="5077" y="49819"/>
                  <a:pt x="3891" y="4985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p:nvPr/>
        </p:nvSpPr>
        <p:spPr>
          <a:xfrm rot="10800000">
            <a:off x="2822947" y="-1277347"/>
            <a:ext cx="3273352" cy="1816854"/>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 name="Google Shape;49;p7"/>
          <p:cNvPicPr preferRelativeResize="0"/>
          <p:nvPr/>
        </p:nvPicPr>
        <p:blipFill>
          <a:blip r:embed="rId3">
            <a:alphaModFix/>
          </a:blip>
          <a:stretch>
            <a:fillRect/>
          </a:stretch>
        </p:blipFill>
        <p:spPr>
          <a:xfrm rot="7444524">
            <a:off x="7475378" y="-1107031"/>
            <a:ext cx="2101303" cy="2054017"/>
          </a:xfrm>
          <a:prstGeom prst="rect">
            <a:avLst/>
          </a:prstGeom>
          <a:noFill/>
          <a:ln>
            <a:noFill/>
          </a:ln>
        </p:spPr>
      </p:pic>
      <p:pic>
        <p:nvPicPr>
          <p:cNvPr id="50" name="Google Shape;50;p7"/>
          <p:cNvPicPr preferRelativeResize="0"/>
          <p:nvPr/>
        </p:nvPicPr>
        <p:blipFill>
          <a:blip r:embed="rId4">
            <a:alphaModFix/>
          </a:blip>
          <a:stretch>
            <a:fillRect/>
          </a:stretch>
        </p:blipFill>
        <p:spPr>
          <a:xfrm rot="-5680079">
            <a:off x="-1249401" y="1237349"/>
            <a:ext cx="2101306" cy="2054021"/>
          </a:xfrm>
          <a:prstGeom prst="rect">
            <a:avLst/>
          </a:prstGeom>
          <a:noFill/>
          <a:ln>
            <a:noFill/>
          </a:ln>
        </p:spPr>
      </p:pic>
      <p:pic>
        <p:nvPicPr>
          <p:cNvPr id="51" name="Google Shape;51;p7"/>
          <p:cNvPicPr preferRelativeResize="0"/>
          <p:nvPr/>
        </p:nvPicPr>
        <p:blipFill>
          <a:blip r:embed="rId5">
            <a:alphaModFix amt="50000"/>
          </a:blip>
          <a:stretch>
            <a:fillRect/>
          </a:stretch>
        </p:blipFill>
        <p:spPr>
          <a:xfrm rot="-6123185">
            <a:off x="605790" y="-556128"/>
            <a:ext cx="1052585" cy="102888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2"/>
        <p:cNvGrpSpPr/>
        <p:nvPr/>
      </p:nvGrpSpPr>
      <p:grpSpPr>
        <a:xfrm>
          <a:off x="0" y="0"/>
          <a:ext cx="0" cy="0"/>
          <a:chOff x="0" y="0"/>
          <a:chExt cx="0" cy="0"/>
        </a:xfrm>
      </p:grpSpPr>
      <p:pic>
        <p:nvPicPr>
          <p:cNvPr id="53" name="Google Shape;53;p8"/>
          <p:cNvPicPr preferRelativeResize="0"/>
          <p:nvPr/>
        </p:nvPicPr>
        <p:blipFill>
          <a:blip r:embed="rId2">
            <a:alphaModFix amt="50000"/>
          </a:blip>
          <a:stretch>
            <a:fillRect/>
          </a:stretch>
        </p:blipFill>
        <p:spPr>
          <a:xfrm rot="-900000">
            <a:off x="-317961" y="4797125"/>
            <a:ext cx="1052588" cy="1028887"/>
          </a:xfrm>
          <a:prstGeom prst="rect">
            <a:avLst/>
          </a:prstGeom>
          <a:noFill/>
          <a:ln>
            <a:noFill/>
          </a:ln>
        </p:spPr>
      </p:pic>
      <p:sp>
        <p:nvSpPr>
          <p:cNvPr id="54" name="Google Shape;54;p8"/>
          <p:cNvSpPr/>
          <p:nvPr/>
        </p:nvSpPr>
        <p:spPr>
          <a:xfrm rot="-1423172">
            <a:off x="7922868" y="3724157"/>
            <a:ext cx="1652138" cy="1623415"/>
          </a:xfrm>
          <a:custGeom>
            <a:avLst/>
            <a:gdLst/>
            <a:ahLst/>
            <a:cxnLst/>
            <a:rect l="l" t="t" r="r" b="b"/>
            <a:pathLst>
              <a:path w="50732" h="49850" extrusionOk="0">
                <a:moveTo>
                  <a:pt x="3891" y="49850"/>
                </a:moveTo>
                <a:cubicBezTo>
                  <a:pt x="3314" y="49850"/>
                  <a:pt x="2736" y="49698"/>
                  <a:pt x="2189" y="49394"/>
                </a:cubicBezTo>
                <a:cubicBezTo>
                  <a:pt x="548" y="48451"/>
                  <a:pt x="1" y="46354"/>
                  <a:pt x="943" y="44713"/>
                </a:cubicBezTo>
                <a:lnTo>
                  <a:pt x="25624" y="1764"/>
                </a:lnTo>
                <a:cubicBezTo>
                  <a:pt x="26263" y="670"/>
                  <a:pt x="27478" y="1"/>
                  <a:pt x="28786" y="62"/>
                </a:cubicBezTo>
                <a:cubicBezTo>
                  <a:pt x="30062" y="123"/>
                  <a:pt x="31187" y="913"/>
                  <a:pt x="31734" y="2098"/>
                </a:cubicBezTo>
                <a:lnTo>
                  <a:pt x="49971" y="43132"/>
                </a:lnTo>
                <a:cubicBezTo>
                  <a:pt x="50731" y="44865"/>
                  <a:pt x="49941" y="46871"/>
                  <a:pt x="48239" y="47631"/>
                </a:cubicBezTo>
                <a:cubicBezTo>
                  <a:pt x="46506" y="48391"/>
                  <a:pt x="44470" y="47631"/>
                  <a:pt x="43710" y="45898"/>
                </a:cubicBezTo>
                <a:lnTo>
                  <a:pt x="28208" y="11004"/>
                </a:lnTo>
                <a:lnTo>
                  <a:pt x="6870" y="48117"/>
                </a:lnTo>
                <a:cubicBezTo>
                  <a:pt x="6232" y="49211"/>
                  <a:pt x="5077" y="49819"/>
                  <a:pt x="3891" y="4985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2822947" y="-1277347"/>
            <a:ext cx="3273352" cy="1816854"/>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 name="Google Shape;56;p8"/>
          <p:cNvPicPr preferRelativeResize="0"/>
          <p:nvPr/>
        </p:nvPicPr>
        <p:blipFill>
          <a:blip r:embed="rId3">
            <a:alphaModFix/>
          </a:blip>
          <a:stretch>
            <a:fillRect/>
          </a:stretch>
        </p:blipFill>
        <p:spPr>
          <a:xfrm rot="7444524">
            <a:off x="7475378" y="-1107031"/>
            <a:ext cx="2101303" cy="2054017"/>
          </a:xfrm>
          <a:prstGeom prst="rect">
            <a:avLst/>
          </a:prstGeom>
          <a:noFill/>
          <a:ln>
            <a:noFill/>
          </a:ln>
        </p:spPr>
      </p:pic>
      <p:pic>
        <p:nvPicPr>
          <p:cNvPr id="57" name="Google Shape;57;p8"/>
          <p:cNvPicPr preferRelativeResize="0"/>
          <p:nvPr/>
        </p:nvPicPr>
        <p:blipFill>
          <a:blip r:embed="rId4">
            <a:alphaModFix/>
          </a:blip>
          <a:stretch>
            <a:fillRect/>
          </a:stretch>
        </p:blipFill>
        <p:spPr>
          <a:xfrm rot="-5680079">
            <a:off x="-1249401" y="1237349"/>
            <a:ext cx="2101306" cy="2054021"/>
          </a:xfrm>
          <a:prstGeom prst="rect">
            <a:avLst/>
          </a:prstGeom>
          <a:noFill/>
          <a:ln>
            <a:noFill/>
          </a:ln>
        </p:spPr>
      </p:pic>
      <p:pic>
        <p:nvPicPr>
          <p:cNvPr id="58" name="Google Shape;58;p8"/>
          <p:cNvPicPr preferRelativeResize="0"/>
          <p:nvPr/>
        </p:nvPicPr>
        <p:blipFill>
          <a:blip r:embed="rId5">
            <a:alphaModFix amt="50000"/>
          </a:blip>
          <a:stretch>
            <a:fillRect/>
          </a:stretch>
        </p:blipFill>
        <p:spPr>
          <a:xfrm rot="-6123185">
            <a:off x="605790" y="-556128"/>
            <a:ext cx="1052585" cy="1028888"/>
          </a:xfrm>
          <a:prstGeom prst="rect">
            <a:avLst/>
          </a:prstGeom>
          <a:noFill/>
          <a:ln>
            <a:noFill/>
          </a:ln>
        </p:spPr>
      </p:pic>
      <p:sp>
        <p:nvSpPr>
          <p:cNvPr id="59" name="Google Shape;59;p8"/>
          <p:cNvSpPr txBox="1">
            <a:spLocks noGrp="1"/>
          </p:cNvSpPr>
          <p:nvPr>
            <p:ph type="title"/>
          </p:nvPr>
        </p:nvSpPr>
        <p:spPr>
          <a:xfrm>
            <a:off x="2317950" y="1307100"/>
            <a:ext cx="4508100" cy="25293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60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2135550" y="1189100"/>
            <a:ext cx="4872900" cy="196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62" name="Google Shape;62;p9"/>
          <p:cNvSpPr txBox="1">
            <a:spLocks noGrp="1"/>
          </p:cNvSpPr>
          <p:nvPr>
            <p:ph type="subTitle" idx="1"/>
          </p:nvPr>
        </p:nvSpPr>
        <p:spPr>
          <a:xfrm>
            <a:off x="2135550" y="3153500"/>
            <a:ext cx="4872900" cy="80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63" name="Google Shape;63;p9"/>
          <p:cNvSpPr/>
          <p:nvPr/>
        </p:nvSpPr>
        <p:spPr>
          <a:xfrm rot="9000081">
            <a:off x="-1073625" y="-844971"/>
            <a:ext cx="3273486" cy="1816929"/>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 name="Google Shape;64;p9"/>
          <p:cNvPicPr preferRelativeResize="0"/>
          <p:nvPr/>
        </p:nvPicPr>
        <p:blipFill>
          <a:blip r:embed="rId2">
            <a:alphaModFix/>
          </a:blip>
          <a:stretch>
            <a:fillRect/>
          </a:stretch>
        </p:blipFill>
        <p:spPr>
          <a:xfrm rot="7444524">
            <a:off x="7636828" y="3800819"/>
            <a:ext cx="2101303" cy="2054017"/>
          </a:xfrm>
          <a:prstGeom prst="rect">
            <a:avLst/>
          </a:prstGeom>
          <a:noFill/>
          <a:ln>
            <a:noFill/>
          </a:ln>
        </p:spPr>
      </p:pic>
      <p:pic>
        <p:nvPicPr>
          <p:cNvPr id="65" name="Google Shape;65;p9"/>
          <p:cNvPicPr preferRelativeResize="0"/>
          <p:nvPr/>
        </p:nvPicPr>
        <p:blipFill>
          <a:blip r:embed="rId3">
            <a:alphaModFix amt="50000"/>
          </a:blip>
          <a:stretch>
            <a:fillRect/>
          </a:stretch>
        </p:blipFill>
        <p:spPr>
          <a:xfrm rot="5400000">
            <a:off x="7328752" y="-501236"/>
            <a:ext cx="1052587" cy="102888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720000" y="4014450"/>
            <a:ext cx="7704000" cy="5727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Red Hat Display Black"/>
              <a:buNone/>
              <a:defRPr sz="3500">
                <a:solidFill>
                  <a:schemeClr val="dk1"/>
                </a:solidFill>
                <a:latin typeface="Red Hat Display Black"/>
                <a:ea typeface="Red Hat Display Black"/>
                <a:cs typeface="Red Hat Display Black"/>
                <a:sym typeface="Red Hat Display Black"/>
              </a:defRPr>
            </a:lvl1pPr>
            <a:lvl2pPr lvl="1" rtl="0">
              <a:spcBef>
                <a:spcPts val="0"/>
              </a:spcBef>
              <a:spcAft>
                <a:spcPts val="0"/>
              </a:spcAft>
              <a:buClr>
                <a:schemeClr val="dk1"/>
              </a:buClr>
              <a:buSzPts val="3500"/>
              <a:buFont typeface="Red Hat Display Black"/>
              <a:buNone/>
              <a:defRPr sz="3500">
                <a:solidFill>
                  <a:schemeClr val="dk1"/>
                </a:solidFill>
                <a:latin typeface="Red Hat Display Black"/>
                <a:ea typeface="Red Hat Display Black"/>
                <a:cs typeface="Red Hat Display Black"/>
                <a:sym typeface="Red Hat Display Black"/>
              </a:defRPr>
            </a:lvl2pPr>
            <a:lvl3pPr lvl="2" rtl="0">
              <a:spcBef>
                <a:spcPts val="0"/>
              </a:spcBef>
              <a:spcAft>
                <a:spcPts val="0"/>
              </a:spcAft>
              <a:buClr>
                <a:schemeClr val="dk1"/>
              </a:buClr>
              <a:buSzPts val="3500"/>
              <a:buFont typeface="Red Hat Display Black"/>
              <a:buNone/>
              <a:defRPr sz="3500">
                <a:solidFill>
                  <a:schemeClr val="dk1"/>
                </a:solidFill>
                <a:latin typeface="Red Hat Display Black"/>
                <a:ea typeface="Red Hat Display Black"/>
                <a:cs typeface="Red Hat Display Black"/>
                <a:sym typeface="Red Hat Display Black"/>
              </a:defRPr>
            </a:lvl3pPr>
            <a:lvl4pPr lvl="3" rtl="0">
              <a:spcBef>
                <a:spcPts val="0"/>
              </a:spcBef>
              <a:spcAft>
                <a:spcPts val="0"/>
              </a:spcAft>
              <a:buClr>
                <a:schemeClr val="dk1"/>
              </a:buClr>
              <a:buSzPts val="3500"/>
              <a:buFont typeface="Red Hat Display Black"/>
              <a:buNone/>
              <a:defRPr sz="3500">
                <a:solidFill>
                  <a:schemeClr val="dk1"/>
                </a:solidFill>
                <a:latin typeface="Red Hat Display Black"/>
                <a:ea typeface="Red Hat Display Black"/>
                <a:cs typeface="Red Hat Display Black"/>
                <a:sym typeface="Red Hat Display Black"/>
              </a:defRPr>
            </a:lvl4pPr>
            <a:lvl5pPr lvl="4" rtl="0">
              <a:spcBef>
                <a:spcPts val="0"/>
              </a:spcBef>
              <a:spcAft>
                <a:spcPts val="0"/>
              </a:spcAft>
              <a:buClr>
                <a:schemeClr val="dk1"/>
              </a:buClr>
              <a:buSzPts val="3500"/>
              <a:buFont typeface="Red Hat Display Black"/>
              <a:buNone/>
              <a:defRPr sz="3500">
                <a:solidFill>
                  <a:schemeClr val="dk1"/>
                </a:solidFill>
                <a:latin typeface="Red Hat Display Black"/>
                <a:ea typeface="Red Hat Display Black"/>
                <a:cs typeface="Red Hat Display Black"/>
                <a:sym typeface="Red Hat Display Black"/>
              </a:defRPr>
            </a:lvl5pPr>
            <a:lvl6pPr lvl="5" rtl="0">
              <a:spcBef>
                <a:spcPts val="0"/>
              </a:spcBef>
              <a:spcAft>
                <a:spcPts val="0"/>
              </a:spcAft>
              <a:buClr>
                <a:schemeClr val="dk1"/>
              </a:buClr>
              <a:buSzPts val="3500"/>
              <a:buFont typeface="Red Hat Display Black"/>
              <a:buNone/>
              <a:defRPr sz="3500">
                <a:solidFill>
                  <a:schemeClr val="dk1"/>
                </a:solidFill>
                <a:latin typeface="Red Hat Display Black"/>
                <a:ea typeface="Red Hat Display Black"/>
                <a:cs typeface="Red Hat Display Black"/>
                <a:sym typeface="Red Hat Display Black"/>
              </a:defRPr>
            </a:lvl6pPr>
            <a:lvl7pPr lvl="6" rtl="0">
              <a:spcBef>
                <a:spcPts val="0"/>
              </a:spcBef>
              <a:spcAft>
                <a:spcPts val="0"/>
              </a:spcAft>
              <a:buClr>
                <a:schemeClr val="dk1"/>
              </a:buClr>
              <a:buSzPts val="3500"/>
              <a:buFont typeface="Red Hat Display Black"/>
              <a:buNone/>
              <a:defRPr sz="3500">
                <a:solidFill>
                  <a:schemeClr val="dk1"/>
                </a:solidFill>
                <a:latin typeface="Red Hat Display Black"/>
                <a:ea typeface="Red Hat Display Black"/>
                <a:cs typeface="Red Hat Display Black"/>
                <a:sym typeface="Red Hat Display Black"/>
              </a:defRPr>
            </a:lvl7pPr>
            <a:lvl8pPr lvl="7" rtl="0">
              <a:spcBef>
                <a:spcPts val="0"/>
              </a:spcBef>
              <a:spcAft>
                <a:spcPts val="0"/>
              </a:spcAft>
              <a:buClr>
                <a:schemeClr val="dk1"/>
              </a:buClr>
              <a:buSzPts val="3500"/>
              <a:buFont typeface="Red Hat Display Black"/>
              <a:buNone/>
              <a:defRPr sz="3500">
                <a:solidFill>
                  <a:schemeClr val="dk1"/>
                </a:solidFill>
                <a:latin typeface="Red Hat Display Black"/>
                <a:ea typeface="Red Hat Display Black"/>
                <a:cs typeface="Red Hat Display Black"/>
                <a:sym typeface="Red Hat Display Black"/>
              </a:defRPr>
            </a:lvl8pPr>
            <a:lvl9pPr lvl="8" rtl="0">
              <a:spcBef>
                <a:spcPts val="0"/>
              </a:spcBef>
              <a:spcAft>
                <a:spcPts val="0"/>
              </a:spcAft>
              <a:buClr>
                <a:schemeClr val="dk1"/>
              </a:buClr>
              <a:buSzPts val="3500"/>
              <a:buFont typeface="Red Hat Display Black"/>
              <a:buNone/>
              <a:defRPr sz="3500">
                <a:solidFill>
                  <a:schemeClr val="dk1"/>
                </a:solidFill>
                <a:latin typeface="Red Hat Display Black"/>
                <a:ea typeface="Red Hat Display Black"/>
                <a:cs typeface="Red Hat Display Black"/>
                <a:sym typeface="Red Hat Display Black"/>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1600"/>
              </a:spcBef>
              <a:spcAft>
                <a:spcPts val="160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microsoft.com/office/2007/relationships/hdphoto" Target="../media/hdphoto7.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microsoft.com/office/2007/relationships/hdphoto" Target="../media/hdphoto8.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microsoft.com/office/2007/relationships/hdphoto" Target="../media/hdphoto9.wdp"/><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250.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microsoft.com/office/2007/relationships/hdphoto" Target="../media/hdphoto10.wdp"/></Relationships>
</file>

<file path=ppt/slides/_rels/slide39.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microsoft.com/office/2007/relationships/hdphoto" Target="../media/hdphoto11.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p:nvPr/>
        </p:nvSpPr>
        <p:spPr>
          <a:xfrm rot="9899867">
            <a:off x="5883857" y="-1460509"/>
            <a:ext cx="5093828" cy="2583302"/>
          </a:xfrm>
          <a:custGeom>
            <a:avLst/>
            <a:gdLst/>
            <a:ahLst/>
            <a:cxnLst/>
            <a:rect l="l" t="t" r="r" b="b"/>
            <a:pathLst>
              <a:path w="283259" h="143653" extrusionOk="0">
                <a:moveTo>
                  <a:pt x="170382" y="0"/>
                </a:moveTo>
                <a:cubicBezTo>
                  <a:pt x="169408" y="0"/>
                  <a:pt x="168426" y="220"/>
                  <a:pt x="167511" y="672"/>
                </a:cubicBezTo>
                <a:lnTo>
                  <a:pt x="4469" y="82102"/>
                </a:lnTo>
                <a:cubicBezTo>
                  <a:pt x="1308" y="83682"/>
                  <a:pt x="1" y="87543"/>
                  <a:pt x="1581" y="90734"/>
                </a:cubicBezTo>
                <a:cubicBezTo>
                  <a:pt x="2723" y="92975"/>
                  <a:pt x="4981" y="94269"/>
                  <a:pt x="7336" y="94269"/>
                </a:cubicBezTo>
                <a:cubicBezTo>
                  <a:pt x="8302" y="94269"/>
                  <a:pt x="9285" y="94051"/>
                  <a:pt x="10214" y="93591"/>
                </a:cubicBezTo>
                <a:lnTo>
                  <a:pt x="154867" y="21341"/>
                </a:lnTo>
                <a:lnTo>
                  <a:pt x="94379" y="131647"/>
                </a:lnTo>
                <a:cubicBezTo>
                  <a:pt x="93072" y="134048"/>
                  <a:pt x="93437" y="137027"/>
                  <a:pt x="95261" y="139063"/>
                </a:cubicBezTo>
                <a:cubicBezTo>
                  <a:pt x="96503" y="140427"/>
                  <a:pt x="98236" y="141150"/>
                  <a:pt x="100003" y="141150"/>
                </a:cubicBezTo>
                <a:cubicBezTo>
                  <a:pt x="100874" y="141150"/>
                  <a:pt x="101753" y="140975"/>
                  <a:pt x="102586" y="140613"/>
                </a:cubicBezTo>
                <a:lnTo>
                  <a:pt x="228516" y="86053"/>
                </a:lnTo>
                <a:lnTo>
                  <a:pt x="228516" y="86053"/>
                </a:lnTo>
                <a:lnTo>
                  <a:pt x="202862" y="134230"/>
                </a:lnTo>
                <a:cubicBezTo>
                  <a:pt x="201615" y="136571"/>
                  <a:pt x="201950" y="139489"/>
                  <a:pt x="203743" y="141495"/>
                </a:cubicBezTo>
                <a:cubicBezTo>
                  <a:pt x="204989" y="142893"/>
                  <a:pt x="206752" y="143653"/>
                  <a:pt x="208546" y="143653"/>
                </a:cubicBezTo>
                <a:cubicBezTo>
                  <a:pt x="209305" y="143653"/>
                  <a:pt x="210096" y="143501"/>
                  <a:pt x="210825" y="143227"/>
                </a:cubicBezTo>
                <a:lnTo>
                  <a:pt x="278273" y="117391"/>
                </a:lnTo>
                <a:cubicBezTo>
                  <a:pt x="281586" y="116115"/>
                  <a:pt x="283258" y="112406"/>
                  <a:pt x="281982" y="109093"/>
                </a:cubicBezTo>
                <a:cubicBezTo>
                  <a:pt x="280994" y="106531"/>
                  <a:pt x="278552" y="104968"/>
                  <a:pt x="275964" y="104968"/>
                </a:cubicBezTo>
                <a:cubicBezTo>
                  <a:pt x="275205" y="104968"/>
                  <a:pt x="274434" y="105103"/>
                  <a:pt x="273684" y="105385"/>
                </a:cubicBezTo>
                <a:lnTo>
                  <a:pt x="222284" y="125081"/>
                </a:lnTo>
                <a:lnTo>
                  <a:pt x="248486" y="75871"/>
                </a:lnTo>
                <a:cubicBezTo>
                  <a:pt x="249762" y="73470"/>
                  <a:pt x="249367" y="70521"/>
                  <a:pt x="247513" y="68515"/>
                </a:cubicBezTo>
                <a:cubicBezTo>
                  <a:pt x="246285" y="67165"/>
                  <a:pt x="244562" y="66448"/>
                  <a:pt x="242797" y="66448"/>
                </a:cubicBezTo>
                <a:cubicBezTo>
                  <a:pt x="241940" y="66448"/>
                  <a:pt x="241073" y="66617"/>
                  <a:pt x="240248" y="66965"/>
                </a:cubicBezTo>
                <a:lnTo>
                  <a:pt x="114653" y="121403"/>
                </a:lnTo>
                <a:lnTo>
                  <a:pt x="176022" y="9517"/>
                </a:lnTo>
                <a:cubicBezTo>
                  <a:pt x="177360" y="7055"/>
                  <a:pt x="176964" y="3985"/>
                  <a:pt x="175019" y="1979"/>
                </a:cubicBezTo>
                <a:cubicBezTo>
                  <a:pt x="173779" y="681"/>
                  <a:pt x="172094" y="0"/>
                  <a:pt x="170382" y="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2" name="Google Shape;182;p28"/>
          <p:cNvPicPr preferRelativeResize="0"/>
          <p:nvPr/>
        </p:nvPicPr>
        <p:blipFill>
          <a:blip r:embed="rId3">
            <a:alphaModFix/>
          </a:blip>
          <a:stretch>
            <a:fillRect/>
          </a:stretch>
        </p:blipFill>
        <p:spPr>
          <a:xfrm rot="-5680079">
            <a:off x="6731986" y="859962"/>
            <a:ext cx="2101306" cy="2054021"/>
          </a:xfrm>
          <a:prstGeom prst="rect">
            <a:avLst/>
          </a:prstGeom>
          <a:noFill/>
          <a:ln>
            <a:noFill/>
          </a:ln>
        </p:spPr>
      </p:pic>
      <p:pic>
        <p:nvPicPr>
          <p:cNvPr id="183" name="Google Shape;183;p28"/>
          <p:cNvPicPr preferRelativeResize="0"/>
          <p:nvPr/>
        </p:nvPicPr>
        <p:blipFill>
          <a:blip r:embed="rId4">
            <a:alphaModFix/>
          </a:blip>
          <a:stretch>
            <a:fillRect/>
          </a:stretch>
        </p:blipFill>
        <p:spPr>
          <a:xfrm rot="7444524">
            <a:off x="6091603" y="2336694"/>
            <a:ext cx="2101303" cy="2054017"/>
          </a:xfrm>
          <a:prstGeom prst="rect">
            <a:avLst/>
          </a:prstGeom>
          <a:noFill/>
          <a:ln>
            <a:noFill/>
          </a:ln>
        </p:spPr>
      </p:pic>
      <p:sp>
        <p:nvSpPr>
          <p:cNvPr id="3" name="Rectangle 2"/>
          <p:cNvSpPr/>
          <p:nvPr/>
        </p:nvSpPr>
        <p:spPr>
          <a:xfrm>
            <a:off x="62449" y="1103426"/>
            <a:ext cx="6545085" cy="3000821"/>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4200" b="1" i="0" u="none" strike="noStrike" kern="0" cap="none" spc="0" normalizeH="0" baseline="0" noProof="0">
                <a:ln>
                  <a:noFill/>
                </a:ln>
                <a:solidFill>
                  <a:srgbClr val="D7DFF2">
                    <a:lumMod val="10000"/>
                  </a:srgbClr>
                </a:solidFill>
                <a:effectLst/>
                <a:uLnTx/>
                <a:uFillTx/>
                <a:sym typeface="Pangolin"/>
              </a:rPr>
              <a:t>CHÀO MỪNG CÁC EM </a:t>
            </a:r>
            <a:br>
              <a:rPr kumimoji="0" lang="en-US" sz="4200" b="1" i="0" u="none" strike="noStrike" kern="0" cap="none" spc="0" normalizeH="0" baseline="0" noProof="0">
                <a:ln>
                  <a:noFill/>
                </a:ln>
                <a:solidFill>
                  <a:srgbClr val="D7DFF2">
                    <a:lumMod val="10000"/>
                  </a:srgbClr>
                </a:solidFill>
                <a:effectLst/>
                <a:uLnTx/>
                <a:uFillTx/>
                <a:sym typeface="Pangolin"/>
              </a:rPr>
            </a:br>
            <a:r>
              <a:rPr kumimoji="0" lang="en-US" sz="4200" b="1" i="0" u="none" strike="noStrike" kern="0" cap="none" spc="0" normalizeH="0" baseline="0" noProof="0">
                <a:ln>
                  <a:noFill/>
                </a:ln>
                <a:solidFill>
                  <a:srgbClr val="D7DFF2">
                    <a:lumMod val="10000"/>
                  </a:srgbClr>
                </a:solidFill>
                <a:effectLst/>
                <a:uLnTx/>
                <a:uFillTx/>
                <a:sym typeface="Pangolin"/>
              </a:rPr>
              <a:t>ĐẾN VỚI BÀI</a:t>
            </a:r>
            <a:r>
              <a:rPr kumimoji="0" lang="en-US" sz="4200" b="1" i="0" u="none" strike="noStrike" kern="0" cap="none" spc="0" normalizeH="0" noProof="0">
                <a:ln>
                  <a:noFill/>
                </a:ln>
                <a:solidFill>
                  <a:srgbClr val="D7DFF2">
                    <a:lumMod val="10000"/>
                  </a:srgbClr>
                </a:solidFill>
                <a:effectLst/>
                <a:uLnTx/>
                <a:uFillTx/>
                <a:sym typeface="Pangolin"/>
              </a:rPr>
              <a:t> </a:t>
            </a:r>
            <a:r>
              <a:rPr kumimoji="0" lang="en-US" sz="4200" b="1" i="0" u="none" strike="noStrike" kern="0" cap="none" spc="0" normalizeH="0" baseline="0" noProof="0">
                <a:ln>
                  <a:noFill/>
                </a:ln>
                <a:solidFill>
                  <a:srgbClr val="D7DFF2">
                    <a:lumMod val="10000"/>
                  </a:srgbClr>
                </a:solidFill>
                <a:effectLst/>
                <a:uLnTx/>
                <a:uFillTx/>
                <a:sym typeface="Pangolin"/>
              </a:rPr>
              <a:t>HỌC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4200" b="1" i="0" u="none" strike="noStrike" kern="0" cap="none" spc="0" normalizeH="0" baseline="0" noProof="0">
                <a:ln>
                  <a:noFill/>
                </a:ln>
                <a:solidFill>
                  <a:srgbClr val="D7DFF2">
                    <a:lumMod val="10000"/>
                  </a:srgbClr>
                </a:solidFill>
                <a:effectLst/>
                <a:uLnTx/>
                <a:uFillTx/>
                <a:sym typeface="Pangolin"/>
              </a:rPr>
              <a:t>HÔM</a:t>
            </a:r>
            <a:r>
              <a:rPr kumimoji="0" lang="en-US" sz="4200" b="1" i="0" u="none" strike="noStrike" kern="0" cap="none" spc="0" normalizeH="0" noProof="0">
                <a:ln>
                  <a:noFill/>
                </a:ln>
                <a:solidFill>
                  <a:srgbClr val="D7DFF2">
                    <a:lumMod val="10000"/>
                  </a:srgbClr>
                </a:solidFill>
                <a:effectLst/>
                <a:uLnTx/>
                <a:uFillTx/>
                <a:sym typeface="Pangolin"/>
              </a:rPr>
              <a:t> NAY</a:t>
            </a:r>
            <a:r>
              <a:rPr kumimoji="0" lang="en-US" sz="4200" b="1" i="0" u="none" strike="noStrike" kern="0" cap="none" spc="0" normalizeH="0" baseline="0" noProof="0">
                <a:ln>
                  <a:noFill/>
                </a:ln>
                <a:solidFill>
                  <a:srgbClr val="D7DFF2">
                    <a:lumMod val="10000"/>
                  </a:srgbClr>
                </a:solidFill>
                <a:effectLst/>
                <a:uLnTx/>
                <a:uFillTx/>
                <a:sym typeface="Pangolin"/>
              </a:rPr>
              <a:t>!</a:t>
            </a:r>
            <a:endParaRPr kumimoji="0" lang="en-US" sz="1800" b="0" i="0" u="none" strike="noStrike" kern="0" cap="none" spc="0" normalizeH="0" baseline="0" noProof="0">
              <a:ln>
                <a:noFill/>
              </a:ln>
              <a:solidFill>
                <a:srgbClr val="D7DFF2">
                  <a:lumMod val="10000"/>
                </a:srgbClr>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6" name="Rectangle 5"/>
          <p:cNvSpPr/>
          <p:nvPr/>
        </p:nvSpPr>
        <p:spPr>
          <a:xfrm>
            <a:off x="4347132" y="323197"/>
            <a:ext cx="620683" cy="369332"/>
          </a:xfrm>
          <a:prstGeom prst="rect">
            <a:avLst/>
          </a:prstGeom>
        </p:spPr>
        <p:txBody>
          <a:bodyPr wrap="none">
            <a:spAutoFit/>
          </a:bodyPr>
          <a:lstStyle/>
          <a:p>
            <a:pPr algn="ctr">
              <a:buClrTx/>
              <a:defRPr/>
            </a:pPr>
            <a:r>
              <a:rPr lang="en-US" sz="1800" b="1" i="1" u="sng" kern="1200">
                <a:solidFill>
                  <a:srgbClr val="C00000"/>
                </a:solidFill>
                <a:latin typeface="Arial" panose="020B0604020202020204" pitchFamily="34" charset="0"/>
                <a:ea typeface="+mn-ea"/>
              </a:rPr>
              <a:t>Giải</a:t>
            </a:r>
            <a:endParaRPr lang="en-US" sz="1800" b="1" i="1" u="sng" kern="1200" dirty="0">
              <a:solidFill>
                <a:srgbClr val="C00000"/>
              </a:solidFill>
              <a:latin typeface="Calibri"/>
              <a:ea typeface="+mn-ea"/>
            </a:endParaRPr>
          </a:p>
        </p:txBody>
      </p:sp>
      <p:sp>
        <p:nvSpPr>
          <p:cNvPr id="2" name="Rectangle 1"/>
          <p:cNvSpPr/>
          <p:nvPr/>
        </p:nvSpPr>
        <p:spPr>
          <a:xfrm>
            <a:off x="115291" y="798599"/>
            <a:ext cx="7796254" cy="923330"/>
          </a:xfrm>
          <a:prstGeom prst="rect">
            <a:avLst/>
          </a:prstGeom>
        </p:spPr>
        <p:txBody>
          <a:bodyPr wrap="square">
            <a:spAutoFit/>
          </a:bodyPr>
          <a:lstStyle/>
          <a:p>
            <a:pPr algn="just">
              <a:lnSpc>
                <a:spcPct val="150000"/>
              </a:lnSpc>
            </a:pPr>
            <a:r>
              <a:rPr lang="en-US" sz="1800">
                <a:latin typeface="+mj-lt"/>
                <a:ea typeface="Dotum" panose="020B0600000101010101" pitchFamily="34" charset="-127"/>
                <a:cs typeface="Times New Roman" panose="02020603050405020304" pitchFamily="18" charset="0"/>
              </a:rPr>
              <a:t>a) Hai biểu đồ này biểu diễn cùng một dữ liệu.</a:t>
            </a:r>
            <a:endParaRPr lang="en-US" sz="1800">
              <a:latin typeface="+mj-lt"/>
              <a:ea typeface="Arial" panose="020B0604020202020204" pitchFamily="34" charset="0"/>
              <a:cs typeface="Times New Roman" panose="02020603050405020304" pitchFamily="18" charset="0"/>
            </a:endParaRPr>
          </a:p>
          <a:p>
            <a:pPr algn="just">
              <a:lnSpc>
                <a:spcPct val="150000"/>
              </a:lnSpc>
            </a:pPr>
            <a:r>
              <a:rPr lang="en-US" sz="1800">
                <a:latin typeface="+mj-lt"/>
                <a:ea typeface="Dotum" panose="020B0600000101010101" pitchFamily="34" charset="-127"/>
                <a:cs typeface="Times New Roman" panose="02020603050405020304" pitchFamily="18" charset="0"/>
              </a:rPr>
              <a:t>Bảng thống kê về dữ liệu món ăn Việt Nam được ưa thích là:</a:t>
            </a:r>
            <a:endParaRPr lang="en-US" sz="1800">
              <a:effectLst/>
              <a:latin typeface="+mj-lt"/>
              <a:ea typeface="Arial" panose="020B060402020202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55144538"/>
              </p:ext>
            </p:extLst>
          </p:nvPr>
        </p:nvGraphicFramePr>
        <p:xfrm>
          <a:off x="1631992" y="1859803"/>
          <a:ext cx="6050962" cy="846372"/>
        </p:xfrm>
        <a:graphic>
          <a:graphicData uri="http://schemas.openxmlformats.org/drawingml/2006/table">
            <a:tbl>
              <a:tblPr firstRow="1" firstCol="1" bandRow="1"/>
              <a:tblGrid>
                <a:gridCol w="2668835">
                  <a:extLst>
                    <a:ext uri="{9D8B030D-6E8A-4147-A177-3AD203B41FA5}">
                      <a16:colId xmlns:a16="http://schemas.microsoft.com/office/drawing/2014/main" val="4184088804"/>
                    </a:ext>
                  </a:extLst>
                </a:gridCol>
                <a:gridCol w="1186680">
                  <a:extLst>
                    <a:ext uri="{9D8B030D-6E8A-4147-A177-3AD203B41FA5}">
                      <a16:colId xmlns:a16="http://schemas.microsoft.com/office/drawing/2014/main" val="1934522184"/>
                    </a:ext>
                  </a:extLst>
                </a:gridCol>
                <a:gridCol w="1141360">
                  <a:extLst>
                    <a:ext uri="{9D8B030D-6E8A-4147-A177-3AD203B41FA5}">
                      <a16:colId xmlns:a16="http://schemas.microsoft.com/office/drawing/2014/main" val="1496987395"/>
                    </a:ext>
                  </a:extLst>
                </a:gridCol>
                <a:gridCol w="1054087">
                  <a:extLst>
                    <a:ext uri="{9D8B030D-6E8A-4147-A177-3AD203B41FA5}">
                      <a16:colId xmlns:a16="http://schemas.microsoft.com/office/drawing/2014/main" val="3860735517"/>
                    </a:ext>
                  </a:extLst>
                </a:gridCol>
              </a:tblGrid>
              <a:tr h="423186">
                <a:tc>
                  <a:txBody>
                    <a:bodyPr/>
                    <a:lstStyle/>
                    <a:p>
                      <a:pPr algn="ctr">
                        <a:lnSpc>
                          <a:spcPct val="150000"/>
                        </a:lnSpc>
                        <a:spcBef>
                          <a:spcPts val="600"/>
                        </a:spcBef>
                        <a:spcAft>
                          <a:spcPts val="0"/>
                        </a:spcAft>
                      </a:pPr>
                      <a:r>
                        <a:rPr lang="en-US" sz="1700">
                          <a:effectLst/>
                          <a:latin typeface="+mj-lt"/>
                          <a:ea typeface="Dotum" panose="020B0600000101010101" pitchFamily="34" charset="-127"/>
                          <a:cs typeface="Times New Roman" panose="02020603050405020304" pitchFamily="18" charset="0"/>
                        </a:rPr>
                        <a:t>Món ăn</a:t>
                      </a:r>
                      <a:endParaRPr lang="en-US" sz="17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en-US" sz="1700">
                          <a:effectLst/>
                          <a:latin typeface="+mj-lt"/>
                          <a:ea typeface="Dotum" panose="020B0600000101010101" pitchFamily="34" charset="-127"/>
                          <a:cs typeface="Times New Roman" panose="02020603050405020304" pitchFamily="18" charset="0"/>
                        </a:rPr>
                        <a:t>Phở</a:t>
                      </a:r>
                      <a:endParaRPr lang="en-US" sz="17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700">
                          <a:effectLst/>
                          <a:latin typeface="+mj-lt"/>
                          <a:ea typeface="Dotum" panose="020B0600000101010101" pitchFamily="34" charset="-127"/>
                          <a:cs typeface="Times New Roman" panose="02020603050405020304" pitchFamily="18" charset="0"/>
                        </a:rPr>
                        <a:t>Nem</a:t>
                      </a:r>
                      <a:endParaRPr lang="en-US" sz="17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700">
                          <a:effectLst/>
                          <a:latin typeface="+mj-lt"/>
                          <a:ea typeface="Dotum" panose="020B0600000101010101" pitchFamily="34" charset="-127"/>
                          <a:cs typeface="Times New Roman" panose="02020603050405020304" pitchFamily="18" charset="0"/>
                        </a:rPr>
                        <a:t>Bánh mì</a:t>
                      </a:r>
                      <a:endParaRPr lang="en-US" sz="17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360899"/>
                  </a:ext>
                </a:extLst>
              </a:tr>
              <a:tr h="423186">
                <a:tc>
                  <a:txBody>
                    <a:bodyPr/>
                    <a:lstStyle/>
                    <a:p>
                      <a:pPr algn="ctr">
                        <a:lnSpc>
                          <a:spcPct val="150000"/>
                        </a:lnSpc>
                        <a:spcBef>
                          <a:spcPts val="600"/>
                        </a:spcBef>
                        <a:spcAft>
                          <a:spcPts val="0"/>
                        </a:spcAft>
                      </a:pPr>
                      <a:r>
                        <a:rPr lang="en-US" sz="1700">
                          <a:effectLst/>
                          <a:latin typeface="+mj-lt"/>
                          <a:ea typeface="Dotum" panose="020B0600000101010101" pitchFamily="34" charset="-127"/>
                          <a:cs typeface="Times New Roman" panose="02020603050405020304" pitchFamily="18" charset="0"/>
                        </a:rPr>
                        <a:t>Số lượt bình chọn</a:t>
                      </a:r>
                      <a:endParaRPr lang="en-US" sz="17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en-US" sz="1700">
                          <a:effectLst/>
                          <a:latin typeface="+mj-lt"/>
                          <a:ea typeface="Dotum" panose="020B0600000101010101" pitchFamily="34" charset="-127"/>
                          <a:cs typeface="Times New Roman" panose="02020603050405020304" pitchFamily="18" charset="0"/>
                        </a:rPr>
                        <a:t>972</a:t>
                      </a:r>
                      <a:endParaRPr lang="en-US" sz="17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700">
                          <a:effectLst/>
                          <a:latin typeface="+mj-lt"/>
                          <a:ea typeface="Dotum" panose="020B0600000101010101" pitchFamily="34" charset="-127"/>
                          <a:cs typeface="Times New Roman" panose="02020603050405020304" pitchFamily="18" charset="0"/>
                        </a:rPr>
                        <a:t>987</a:t>
                      </a:r>
                      <a:endParaRPr lang="en-US" sz="17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700">
                          <a:effectLst/>
                          <a:latin typeface="+mj-lt"/>
                          <a:ea typeface="Dotum" panose="020B0600000101010101" pitchFamily="34" charset="-127"/>
                          <a:cs typeface="Times New Roman" panose="02020603050405020304" pitchFamily="18" charset="0"/>
                        </a:rPr>
                        <a:t>955</a:t>
                      </a:r>
                      <a:endParaRPr lang="en-US" sz="17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8035433"/>
                  </a:ext>
                </a:extLst>
              </a:tr>
            </a:tbl>
          </a:graphicData>
        </a:graphic>
      </p:graphicFrame>
      <mc:AlternateContent xmlns:mc="http://schemas.openxmlformats.org/markup-compatibility/2006" xmlns:a14="http://schemas.microsoft.com/office/drawing/2010/main">
        <mc:Choice Requires="a14">
          <p:sp>
            <p:nvSpPr>
              <p:cNvPr id="7" name="Rectangle 6"/>
              <p:cNvSpPr/>
              <p:nvPr/>
            </p:nvSpPr>
            <p:spPr>
              <a:xfrm>
                <a:off x="115291" y="2984629"/>
                <a:ext cx="9084366" cy="1756250"/>
              </a:xfrm>
              <a:prstGeom prst="rect">
                <a:avLst/>
              </a:prstGeom>
            </p:spPr>
            <p:txBody>
              <a:bodyPr wrap="square">
                <a:spAutoFit/>
              </a:bodyPr>
              <a:lstStyle/>
              <a:p>
                <a:pPr algn="just">
                  <a:lnSpc>
                    <a:spcPct val="150000"/>
                  </a:lnSpc>
                </a:pPr>
                <a:r>
                  <a:rPr lang="en-US" sz="1800">
                    <a:latin typeface="+mn-lt"/>
                    <a:ea typeface="Dotum" panose="020B0600000101010101" pitchFamily="34" charset="-127"/>
                    <a:cs typeface="Times New Roman" panose="02020603050405020304" pitchFamily="18" charset="0"/>
                  </a:rPr>
                  <a:t>b) Trong Biểu đồ a), cột màu xanh chiếm hơn 3,5 ô; cột màu vàng chiếm khoảng 1,5 ô.</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en-US" sz="1800">
                    <a:effectLst/>
                    <a:latin typeface="+mn-lt"/>
                    <a:ea typeface="Dotum" panose="020B0600000101010101" pitchFamily="34" charset="-127"/>
                    <a:cs typeface="Times New Roman" panose="02020603050405020304" pitchFamily="18" charset="0"/>
                  </a:rPr>
                  <a:t>Khi đó, tỉ lệ chiều cao giữa cột màu xanh và cột màu vàng trong Biểu đồ a) khoảng: </a:t>
                </a:r>
              </a:p>
              <a:p>
                <a:pPr algn="just">
                  <a:lnSpc>
                    <a:spcPct val="150000"/>
                  </a:lnSpc>
                </a:pPr>
                <a14:m>
                  <m:oMathPara xmlns:m="http://schemas.openxmlformats.org/officeDocument/2006/math">
                    <m:oMathParaPr>
                      <m:jc m:val="centerGroup"/>
                    </m:oMathParaPr>
                    <m:oMath xmlns:m="http://schemas.openxmlformats.org/officeDocument/2006/math">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3,5</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1,5</m:t>
                          </m:r>
                        </m:den>
                      </m:f>
                      <m:r>
                        <a:rPr lang="en-US" sz="1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7</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3</m:t>
                          </m:r>
                        </m:den>
                      </m:f>
                      <m:r>
                        <a:rPr lang="en-US" sz="1800" i="1">
                          <a:effectLst/>
                          <a:latin typeface="Cambria Math" panose="02040503050406030204" pitchFamily="18" charset="0"/>
                          <a:ea typeface="Dotum" panose="020B0600000101010101" pitchFamily="34" charset="-127"/>
                          <a:cs typeface="Times New Roman" panose="02020603050405020304" pitchFamily="18" charset="0"/>
                        </a:rPr>
                        <m:t>≈2,33</m:t>
                      </m:r>
                    </m:oMath>
                  </m:oMathPara>
                </a14:m>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5291" y="2984629"/>
                <a:ext cx="9084366" cy="1756250"/>
              </a:xfrm>
              <a:prstGeom prst="rect">
                <a:avLst/>
              </a:prstGeom>
              <a:blipFill>
                <a:blip r:embed="rId3"/>
                <a:stretch>
                  <a:fillRect l="-604"/>
                </a:stretch>
              </a:blipFill>
            </p:spPr>
            <p:txBody>
              <a:bodyPr/>
              <a:lstStyle/>
              <a:p>
                <a:r>
                  <a:rPr lang="en-US">
                    <a:noFill/>
                  </a:rPr>
                  <a:t> </a:t>
                </a:r>
              </a:p>
            </p:txBody>
          </p:sp>
        </mc:Fallback>
      </mc:AlternateContent>
    </p:spTree>
    <p:extLst>
      <p:ext uri="{BB962C8B-B14F-4D97-AF65-F5344CB8AC3E}">
        <p14:creationId xmlns:p14="http://schemas.microsoft.com/office/powerpoint/2010/main" val="420847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amond(i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6" name="Rectangle 5"/>
          <p:cNvSpPr/>
          <p:nvPr/>
        </p:nvSpPr>
        <p:spPr>
          <a:xfrm>
            <a:off x="4347132" y="323197"/>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393583" y="973528"/>
                <a:ext cx="8416459" cy="2535053"/>
              </a:xfrm>
              <a:prstGeom prst="rect">
                <a:avLst/>
              </a:prstGeom>
            </p:spPr>
            <p:txBody>
              <a:bodyPr wrap="square">
                <a:spAutoFit/>
              </a:bodyPr>
              <a:lstStyle/>
              <a:p>
                <a:pPr lvl="0" algn="just">
                  <a:lnSpc>
                    <a:spcPct val="150000"/>
                  </a:lnSpc>
                  <a:defRPr/>
                </a:pPr>
                <a:r>
                  <a:rPr lang="en-US" sz="1800">
                    <a:ea typeface="Dotum" panose="020B0600000101010101" pitchFamily="34" charset="-127"/>
                    <a:cs typeface="Times New Roman" panose="02020603050405020304" pitchFamily="18" charset="0"/>
                  </a:rPr>
                  <a:t>Tỉ lệ số lượt bình chọn nem và bánh mì là: </a:t>
                </a:r>
              </a:p>
              <a:p>
                <a:pPr lvl="0" algn="just">
                  <a:lnSpc>
                    <a:spcPct val="150000"/>
                  </a:lnSpc>
                  <a:defRPr/>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987</m:t>
                          </m:r>
                        </m:num>
                        <m:den>
                          <m:r>
                            <a:rPr lang="en-US" sz="1800" i="1">
                              <a:latin typeface="Cambria Math" panose="02040503050406030204" pitchFamily="18" charset="0"/>
                              <a:ea typeface="Dotum" panose="020B0600000101010101" pitchFamily="34" charset="-127"/>
                              <a:cs typeface="Times New Roman" panose="02020603050405020304" pitchFamily="18" charset="0"/>
                            </a:rPr>
                            <m:t>955</m:t>
                          </m:r>
                        </m:den>
                      </m:f>
                      <m:r>
                        <a:rPr lang="en-US" sz="1800" i="1">
                          <a:latin typeface="Cambria Math" panose="02040503050406030204" pitchFamily="18" charset="0"/>
                          <a:ea typeface="Dotum" panose="020B0600000101010101" pitchFamily="34" charset="-127"/>
                          <a:cs typeface="Times New Roman" panose="02020603050405020304" pitchFamily="18" charset="0"/>
                        </a:rPr>
                        <m:t>≈1,03</m:t>
                      </m:r>
                    </m:oMath>
                  </m:oMathPara>
                </a14:m>
                <a:endParaRPr lang="en-US" sz="1800">
                  <a:ea typeface="Arial" panose="020B0604020202020204" pitchFamily="34" charset="0"/>
                  <a:cs typeface="Times New Roman" panose="02020603050405020304" pitchFamily="18" charset="0"/>
                </a:endParaRPr>
              </a:p>
              <a:p>
                <a:pPr lvl="0" algn="just">
                  <a:lnSpc>
                    <a:spcPct val="150000"/>
                  </a:lnSpc>
                  <a:defRPr/>
                </a:pPr>
                <a:r>
                  <a:rPr lang="en-US" sz="1800">
                    <a:ea typeface="Dotum" panose="020B0600000101010101" pitchFamily="34" charset="-127"/>
                    <a:cs typeface="Times New Roman" panose="02020603050405020304" pitchFamily="18" charset="0"/>
                  </a:rPr>
                  <a:t>Do đó, tỉ lệ chiều cao giữa cột màu xanh và cột màu vàng không bằng tỉ lệ hai số mà chúng biểu diễn vì trong Biểu đồ a) người ta chia các giá trị từ 950 đến 990 (còn phần giá trị từ 0 đến 950 đã bị rút ngắn).</a:t>
                </a:r>
                <a:endParaRPr lang="en-US" sz="1800">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93583" y="973528"/>
                <a:ext cx="8416459" cy="2535053"/>
              </a:xfrm>
              <a:prstGeom prst="rect">
                <a:avLst/>
              </a:prstGeom>
              <a:blipFill>
                <a:blip r:embed="rId3"/>
                <a:stretch>
                  <a:fillRect l="-652" r="-652" b="-962"/>
                </a:stretch>
              </a:blipFill>
            </p:spPr>
            <p:txBody>
              <a:bodyPr/>
              <a:lstStyle/>
              <a:p>
                <a:r>
                  <a:rPr lang="en-US">
                    <a:noFill/>
                  </a:rPr>
                  <a:t> </a:t>
                </a:r>
              </a:p>
            </p:txBody>
          </p:sp>
        </mc:Fallback>
      </mc:AlternateContent>
    </p:spTree>
    <p:extLst>
      <p:ext uri="{BB962C8B-B14F-4D97-AF65-F5344CB8AC3E}">
        <p14:creationId xmlns:p14="http://schemas.microsoft.com/office/powerpoint/2010/main" val="191425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dissolv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9" name="TextBox 8"/>
          <p:cNvSpPr txBox="1"/>
          <p:nvPr/>
        </p:nvSpPr>
        <p:spPr>
          <a:xfrm>
            <a:off x="2181989" y="145037"/>
            <a:ext cx="2844627" cy="507831"/>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Cho hai biểu đồ sau:</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10" name="Google Shape;735;p18"/>
          <p:cNvSpPr txBox="1">
            <a:spLocks/>
          </p:cNvSpPr>
          <p:nvPr/>
        </p:nvSpPr>
        <p:spPr>
          <a:xfrm>
            <a:off x="1041242" y="237836"/>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rPr>
              <a:t>Ví dụ 2:</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683906" y="745667"/>
            <a:ext cx="6045884" cy="2903318"/>
          </a:xfrm>
          <a:prstGeom prst="rect">
            <a:avLst/>
          </a:prstGeom>
        </p:spPr>
      </p:pic>
      <p:sp>
        <p:nvSpPr>
          <p:cNvPr id="6" name="Rectangle 5"/>
          <p:cNvSpPr/>
          <p:nvPr/>
        </p:nvSpPr>
        <p:spPr>
          <a:xfrm>
            <a:off x="1041242" y="3712992"/>
            <a:ext cx="7162678" cy="1338828"/>
          </a:xfrm>
          <a:prstGeom prst="rect">
            <a:avLst/>
          </a:prstGeom>
        </p:spPr>
        <p:txBody>
          <a:bodyPr wrap="square">
            <a:spAutoFit/>
          </a:bodyPr>
          <a:lstStyle/>
          <a:p>
            <a:pPr lvl="0" algn="just" defTabSz="457200">
              <a:lnSpc>
                <a:spcPct val="150000"/>
              </a:lnSpc>
              <a:buClrTx/>
              <a:defRPr/>
            </a:pPr>
            <a:r>
              <a:rPr lang="en-US" sz="1800" kern="1200">
                <a:latin typeface="Arial" panose="020B0604020202020204" pitchFamily="34" charset="0"/>
                <a:ea typeface="+mn-ea"/>
                <a:cs typeface="Arial" panose="020B0604020202020204" pitchFamily="34" charset="0"/>
              </a:rPr>
              <a:t>So sánh độ dốc của đoạn thẳng cuối cùng trong hai biểu đồ này. Giải thích tại sao Biểu đồ a) dễ làm cho ta hiểu lầm rằng GDP của Việt Nam năm 2020 tang đột biến so với trước đó.</a:t>
            </a:r>
            <a:endParaRPr lang="en-US" sz="1800" kern="1200">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7" name="Rectangle 6"/>
          <p:cNvSpPr/>
          <p:nvPr/>
        </p:nvSpPr>
        <p:spPr>
          <a:xfrm>
            <a:off x="4426250" y="624949"/>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2" name="Rectangle 1"/>
          <p:cNvSpPr/>
          <p:nvPr/>
        </p:nvSpPr>
        <p:spPr>
          <a:xfrm>
            <a:off x="987551" y="1307248"/>
            <a:ext cx="7498080" cy="2713563"/>
          </a:xfrm>
          <a:prstGeom prst="rect">
            <a:avLst/>
          </a:prstGeom>
        </p:spPr>
        <p:txBody>
          <a:bodyPr wrap="square">
            <a:spAutoFit/>
          </a:bodyPr>
          <a:lstStyle/>
          <a:p>
            <a:pPr algn="just">
              <a:lnSpc>
                <a:spcPct val="150000"/>
              </a:lnSpc>
              <a:spcBef>
                <a:spcPts val="600"/>
              </a:spcBef>
              <a:spcAft>
                <a:spcPts val="800"/>
              </a:spcAft>
            </a:pPr>
            <a:r>
              <a:rPr lang="en-US" sz="1800">
                <a:latin typeface="+mj-lt"/>
                <a:ea typeface="Dotum" panose="020B0600000101010101" pitchFamily="34" charset="-127"/>
                <a:cs typeface="Times New Roman" panose="02020603050405020304" pitchFamily="18" charset="0"/>
              </a:rPr>
              <a:t>Đoạn cuối cùng trong Biểu đồ a) có độ dốc lớn hơn độ dốc của đoạn cuối cùng trong Biểu đồ b). </a:t>
            </a:r>
          </a:p>
          <a:p>
            <a:pPr algn="just">
              <a:lnSpc>
                <a:spcPct val="150000"/>
              </a:lnSpc>
              <a:spcBef>
                <a:spcPts val="600"/>
              </a:spcBef>
              <a:spcAft>
                <a:spcPts val="800"/>
              </a:spcAft>
            </a:pPr>
            <a:r>
              <a:rPr lang="en-US" sz="1800">
                <a:latin typeface="+mj-lt"/>
                <a:ea typeface="Dotum" panose="020B0600000101010101" pitchFamily="34" charset="-127"/>
                <a:cs typeface="Times New Roman" panose="02020603050405020304" pitchFamily="18" charset="0"/>
              </a:rPr>
              <a:t>Nhìn vào Biểu đồ a), ta có thể cho là GDP Việt Nam trong năm 2020 tăng rất mạnh so với trước đó, nguyên nhân là do trong biểu đồ này trục ngang được chia tỉ lệ không đều nhau giữa các đoạn (trước năm 2020 là năm 2016).</a:t>
            </a:r>
            <a:endParaRPr lang="en-US" sz="1800">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9828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39"/>
          <p:cNvSpPr txBox="1">
            <a:spLocks noGrp="1"/>
          </p:cNvSpPr>
          <p:nvPr>
            <p:ph type="subTitle" idx="1"/>
          </p:nvPr>
        </p:nvSpPr>
        <p:spPr>
          <a:xfrm>
            <a:off x="1332088" y="1157470"/>
            <a:ext cx="6540896" cy="2710442"/>
          </a:xfrm>
          <a:prstGeom prst="rect">
            <a:avLst/>
          </a:prstGeom>
        </p:spPr>
        <p:txBody>
          <a:bodyPr spcFirstLastPara="1" wrap="square" lIns="91425" tIns="91425" rIns="91425" bIns="91425" anchor="t" anchorCtr="0">
            <a:noAutofit/>
          </a:bodyPr>
          <a:lstStyle/>
          <a:p>
            <a:pPr marL="0" lvl="0" indent="0" algn="just">
              <a:lnSpc>
                <a:spcPct val="150000"/>
              </a:lnSpc>
              <a:buNone/>
            </a:pPr>
            <a:r>
              <a:rPr lang="en-US" sz="2100" b="1" i="1">
                <a:solidFill>
                  <a:srgbClr val="C00000"/>
                </a:solidFill>
                <a:latin typeface="+mn-lt"/>
              </a:rPr>
              <a:t>Nhận xét:</a:t>
            </a:r>
          </a:p>
          <a:p>
            <a:pPr marL="0" lvl="0" indent="0" algn="just">
              <a:lnSpc>
                <a:spcPct val="150000"/>
              </a:lnSpc>
              <a:buNone/>
            </a:pPr>
            <a:r>
              <a:rPr lang="vi-VN" sz="2100">
                <a:latin typeface="+mn-lt"/>
              </a:rPr>
              <a:t>Trong biểu đồ đoạn thẳng, khi các điểm quan sát trên trục ngang không đều nhau, ta không thể dựa vào độ dốc để kết luận về tốc độ tăng, giảm của đại lượng được biểu diễn.</a:t>
            </a:r>
            <a:endParaRPr lang="en-US" sz="2100">
              <a:latin typeface="+mn-lt"/>
            </a:endParaRPr>
          </a:p>
        </p:txBody>
      </p:sp>
    </p:spTree>
    <p:extLst>
      <p:ext uri="{BB962C8B-B14F-4D97-AF65-F5344CB8AC3E}">
        <p14:creationId xmlns:p14="http://schemas.microsoft.com/office/powerpoint/2010/main" val="2220417343"/>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5">
                                            <p:bg/>
                                          </p:spTgt>
                                        </p:tgtEl>
                                        <p:attrNameLst>
                                          <p:attrName>style.visibility</p:attrName>
                                        </p:attrNameLst>
                                      </p:cBhvr>
                                      <p:to>
                                        <p:strVal val="visible"/>
                                      </p:to>
                                    </p:set>
                                    <p:anim calcmode="lin" valueType="num">
                                      <p:cBhvr>
                                        <p:cTn id="7" dur="500" fill="hold"/>
                                        <p:tgtEl>
                                          <p:spTgt spid="325">
                                            <p:bg/>
                                          </p:spTgt>
                                        </p:tgtEl>
                                        <p:attrNameLst>
                                          <p:attrName>ppt_w</p:attrName>
                                        </p:attrNameLst>
                                      </p:cBhvr>
                                      <p:tavLst>
                                        <p:tav tm="0">
                                          <p:val>
                                            <p:strVal val="#ppt_w*0.70"/>
                                          </p:val>
                                        </p:tav>
                                        <p:tav tm="100000">
                                          <p:val>
                                            <p:strVal val="#ppt_w"/>
                                          </p:val>
                                        </p:tav>
                                      </p:tavLst>
                                    </p:anim>
                                    <p:anim calcmode="lin" valueType="num">
                                      <p:cBhvr>
                                        <p:cTn id="8" dur="500" fill="hold"/>
                                        <p:tgtEl>
                                          <p:spTgt spid="325">
                                            <p:bg/>
                                          </p:spTgt>
                                        </p:tgtEl>
                                        <p:attrNameLst>
                                          <p:attrName>ppt_h</p:attrName>
                                        </p:attrNameLst>
                                      </p:cBhvr>
                                      <p:tavLst>
                                        <p:tav tm="0">
                                          <p:val>
                                            <p:strVal val="#ppt_h"/>
                                          </p:val>
                                        </p:tav>
                                        <p:tav tm="100000">
                                          <p:val>
                                            <p:strVal val="#ppt_h"/>
                                          </p:val>
                                        </p:tav>
                                      </p:tavLst>
                                    </p:anim>
                                    <p:animEffect transition="in" filter="fade">
                                      <p:cBhvr>
                                        <p:cTn id="9" dur="500"/>
                                        <p:tgtEl>
                                          <p:spTgt spid="325">
                                            <p:bg/>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25">
                                            <p:txEl>
                                              <p:pRg st="0" end="0"/>
                                            </p:txEl>
                                          </p:spTgt>
                                        </p:tgtEl>
                                        <p:attrNameLst>
                                          <p:attrName>style.visibility</p:attrName>
                                        </p:attrNameLst>
                                      </p:cBhvr>
                                      <p:to>
                                        <p:strVal val="visible"/>
                                      </p:to>
                                    </p:set>
                                    <p:anim calcmode="lin" valueType="num">
                                      <p:cBhvr>
                                        <p:cTn id="12" dur="500" fill="hold"/>
                                        <p:tgtEl>
                                          <p:spTgt spid="325">
                                            <p:txEl>
                                              <p:pRg st="0" end="0"/>
                                            </p:txEl>
                                          </p:spTgt>
                                        </p:tgtEl>
                                        <p:attrNameLst>
                                          <p:attrName>ppt_w</p:attrName>
                                        </p:attrNameLst>
                                      </p:cBhvr>
                                      <p:tavLst>
                                        <p:tav tm="0">
                                          <p:val>
                                            <p:strVal val="#ppt_w*0.70"/>
                                          </p:val>
                                        </p:tav>
                                        <p:tav tm="100000">
                                          <p:val>
                                            <p:strVal val="#ppt_w"/>
                                          </p:val>
                                        </p:tav>
                                      </p:tavLst>
                                    </p:anim>
                                    <p:anim calcmode="lin" valueType="num">
                                      <p:cBhvr>
                                        <p:cTn id="13" dur="500" fill="hold"/>
                                        <p:tgtEl>
                                          <p:spTgt spid="325">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325">
                                            <p:txEl>
                                              <p:pRg st="0" end="0"/>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25">
                                            <p:txEl>
                                              <p:pRg st="1" end="1"/>
                                            </p:txEl>
                                          </p:spTgt>
                                        </p:tgtEl>
                                        <p:attrNameLst>
                                          <p:attrName>style.visibility</p:attrName>
                                        </p:attrNameLst>
                                      </p:cBhvr>
                                      <p:to>
                                        <p:strVal val="visible"/>
                                      </p:to>
                                    </p:set>
                                    <p:anim calcmode="lin" valueType="num">
                                      <p:cBhvr>
                                        <p:cTn id="17" dur="500" fill="hold"/>
                                        <p:tgtEl>
                                          <p:spTgt spid="325">
                                            <p:txEl>
                                              <p:pRg st="1" end="1"/>
                                            </p:txEl>
                                          </p:spTgt>
                                        </p:tgtEl>
                                        <p:attrNameLst>
                                          <p:attrName>ppt_w</p:attrName>
                                        </p:attrNameLst>
                                      </p:cBhvr>
                                      <p:tavLst>
                                        <p:tav tm="0">
                                          <p:val>
                                            <p:strVal val="#ppt_w*0.70"/>
                                          </p:val>
                                        </p:tav>
                                        <p:tav tm="100000">
                                          <p:val>
                                            <p:strVal val="#ppt_w"/>
                                          </p:val>
                                        </p:tav>
                                      </p:tavLst>
                                    </p:anim>
                                    <p:anim calcmode="lin" valueType="num">
                                      <p:cBhvr>
                                        <p:cTn id="18" dur="500" fill="hold"/>
                                        <p:tgtEl>
                                          <p:spTgt spid="325">
                                            <p:txEl>
                                              <p:pRg st="1" end="1"/>
                                            </p:txEl>
                                          </p:spTgt>
                                        </p:tgtEl>
                                        <p:attrNameLst>
                                          <p:attrName>ppt_h</p:attrName>
                                        </p:attrNameLst>
                                      </p:cBhvr>
                                      <p:tavLst>
                                        <p:tav tm="0">
                                          <p:val>
                                            <p:strVal val="#ppt_h"/>
                                          </p:val>
                                        </p:tav>
                                        <p:tav tm="100000">
                                          <p:val>
                                            <p:strVal val="#ppt_h"/>
                                          </p:val>
                                        </p:tav>
                                      </p:tavLst>
                                    </p:anim>
                                    <p:animEffect transition="in" filter="fade">
                                      <p:cBhvr>
                                        <p:cTn id="19" dur="500"/>
                                        <p:tgtEl>
                                          <p:spTgt spid="3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8" name="TextBox 7"/>
          <p:cNvSpPr txBox="1"/>
          <p:nvPr/>
        </p:nvSpPr>
        <p:spPr>
          <a:xfrm>
            <a:off x="3475335" y="132084"/>
            <a:ext cx="2245009"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a:ln/>
                <a:solidFill>
                  <a:srgbClr val="C00000"/>
                </a:solidFill>
                <a:effectLst/>
                <a:uLnTx/>
                <a:uFillTx/>
              </a:rPr>
              <a:t>LUYỆN TẬP 2</a:t>
            </a:r>
          </a:p>
        </p:txBody>
      </p:sp>
      <p:sp>
        <p:nvSpPr>
          <p:cNvPr id="9" name="Rectangle 8"/>
          <p:cNvSpPr/>
          <p:nvPr/>
        </p:nvSpPr>
        <p:spPr>
          <a:xfrm>
            <a:off x="500506" y="609138"/>
            <a:ext cx="7994270" cy="877163"/>
          </a:xfrm>
          <a:prstGeom prst="rect">
            <a:avLst/>
          </a:prstGeom>
        </p:spPr>
        <p:txBody>
          <a:bodyPr wrap="square">
            <a:spAutoFit/>
          </a:bodyPr>
          <a:lstStyle/>
          <a:p>
            <a:pPr algn="just">
              <a:lnSpc>
                <a:spcPct val="150000"/>
              </a:lnSpc>
            </a:pPr>
            <a:r>
              <a:rPr lang="vi-VN" sz="1800"/>
              <a:t>Cho hai biểu đồ sau biểu diễn số lượng người thất nghiệp tại một thành phố trong giai đoạn từ 12/2007 đến 6/2010.</a:t>
            </a:r>
            <a:endParaRPr lang="en-US" sz="1800"/>
          </a:p>
        </p:txBody>
      </p:sp>
      <p:sp>
        <p:nvSpPr>
          <p:cNvPr id="2" name="Rectangle 1"/>
          <p:cNvSpPr/>
          <p:nvPr/>
        </p:nvSpPr>
        <p:spPr>
          <a:xfrm>
            <a:off x="500506" y="4088903"/>
            <a:ext cx="8323454" cy="923330"/>
          </a:xfrm>
          <a:prstGeom prst="rect">
            <a:avLst/>
          </a:prstGeom>
        </p:spPr>
        <p:txBody>
          <a:bodyPr wrap="square">
            <a:spAutoFit/>
          </a:bodyPr>
          <a:lstStyle/>
          <a:p>
            <a:pPr algn="just">
              <a:lnSpc>
                <a:spcPct val="150000"/>
              </a:lnSpc>
            </a:pPr>
            <a:r>
              <a:rPr lang="vi-VN" sz="1800">
                <a:latin typeface="+mn-lt"/>
              </a:rPr>
              <a:t>Hãy giải thích tại sao xu thế của hai biểu đồ lại khác nhau. Để thấy được xu thế của số lượng người thất nghiệp, ta nên dùng biểu đồ nào?</a:t>
            </a:r>
            <a:endParaRPr lang="en-US" sz="1800">
              <a:latin typeface="+mn-lt"/>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1959999" y="1542790"/>
            <a:ext cx="5404468" cy="2489624"/>
          </a:xfrm>
          <a:prstGeom prst="rect">
            <a:avLst/>
          </a:prstGeom>
        </p:spPr>
      </p:pic>
    </p:spTree>
    <p:extLst>
      <p:ext uri="{BB962C8B-B14F-4D97-AF65-F5344CB8AC3E}">
        <p14:creationId xmlns:p14="http://schemas.microsoft.com/office/powerpoint/2010/main" val="346293614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6" name="Rectangle 5"/>
          <p:cNvSpPr/>
          <p:nvPr/>
        </p:nvSpPr>
        <p:spPr>
          <a:xfrm>
            <a:off x="4274990" y="451213"/>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3" name="Rectangle 2"/>
          <p:cNvSpPr/>
          <p:nvPr/>
        </p:nvSpPr>
        <p:spPr>
          <a:xfrm>
            <a:off x="420623" y="1055868"/>
            <a:ext cx="8375904" cy="3266985"/>
          </a:xfrm>
          <a:prstGeom prst="rect">
            <a:avLst/>
          </a:prstGeom>
        </p:spPr>
        <p:txBody>
          <a:bodyPr wrap="square">
            <a:spAutoFit/>
          </a:bodyPr>
          <a:lstStyle/>
          <a:p>
            <a:pPr algn="just">
              <a:lnSpc>
                <a:spcPct val="150000"/>
              </a:lnSpc>
            </a:pPr>
            <a:r>
              <a:rPr lang="en-US" sz="2000">
                <a:latin typeface="+mj-lt"/>
                <a:ea typeface="Dotum" panose="020B0600000101010101" pitchFamily="34" charset="-127"/>
                <a:cs typeface="Times New Roman" panose="02020603050405020304" pitchFamily="18" charset="0"/>
              </a:rPr>
              <a:t>Xu thế của hai biểu đồ lại khác nhau vì:</a:t>
            </a:r>
            <a:endParaRPr lang="en-US" sz="2000">
              <a:latin typeface="+mj-lt"/>
              <a:ea typeface="Arial" panose="020B0604020202020204" pitchFamily="34" charset="0"/>
              <a:cs typeface="Times New Roman" panose="02020603050405020304" pitchFamily="18" charset="0"/>
            </a:endParaRPr>
          </a:p>
          <a:p>
            <a:pPr algn="just">
              <a:lnSpc>
                <a:spcPct val="150000"/>
              </a:lnSpc>
            </a:pPr>
            <a:r>
              <a:rPr lang="en-US" sz="2000">
                <a:latin typeface="+mj-lt"/>
                <a:ea typeface="Dotum" panose="020B0600000101010101" pitchFamily="34" charset="-127"/>
                <a:cs typeface="Times New Roman" panose="02020603050405020304" pitchFamily="18" charset="0"/>
              </a:rPr>
              <a:t>- Biểu đồ a): chia theo khoảng thời gian dài/ngắn tương ứng với đoạn dài/ngắn trên biểu đồ.</a:t>
            </a:r>
            <a:endParaRPr lang="en-US" sz="2000">
              <a:latin typeface="+mj-lt"/>
              <a:ea typeface="Arial" panose="020B0604020202020204" pitchFamily="34" charset="0"/>
              <a:cs typeface="Times New Roman" panose="02020603050405020304" pitchFamily="18" charset="0"/>
            </a:endParaRPr>
          </a:p>
          <a:p>
            <a:pPr algn="just">
              <a:lnSpc>
                <a:spcPct val="150000"/>
              </a:lnSpc>
            </a:pPr>
            <a:r>
              <a:rPr lang="en-US" sz="2000">
                <a:latin typeface="+mj-lt"/>
                <a:ea typeface="Dotum" panose="020B0600000101010101" pitchFamily="34" charset="-127"/>
                <a:cs typeface="Times New Roman" panose="02020603050405020304" pitchFamily="18" charset="0"/>
              </a:rPr>
              <a:t>- Biểu đồ b): các khoảng thời gian dài/ngắn khác nhau được chia đều theo từng đoạn trên biểu đồ.</a:t>
            </a:r>
            <a:endParaRPr lang="en-US" sz="2000">
              <a:latin typeface="+mj-lt"/>
              <a:ea typeface="Arial" panose="020B0604020202020204" pitchFamily="34" charset="0"/>
              <a:cs typeface="Times New Roman" panose="02020603050405020304" pitchFamily="18" charset="0"/>
            </a:endParaRPr>
          </a:p>
          <a:p>
            <a:pPr algn="just">
              <a:lnSpc>
                <a:spcPct val="150000"/>
              </a:lnSpc>
            </a:pPr>
            <a:r>
              <a:rPr lang="en-US" sz="2000">
                <a:latin typeface="+mj-lt"/>
                <a:ea typeface="Dotum" panose="020B0600000101010101" pitchFamily="34" charset="-127"/>
                <a:cs typeface="Times New Roman" panose="02020603050405020304" pitchFamily="18" charset="0"/>
              </a:rPr>
              <a:t>Để thấy được xu thế của số lượng người thất nghiệp, ta nên dùng Biểu đồ a).</a:t>
            </a:r>
            <a:endParaRPr lang="en-US" sz="2000">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325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9" name="Google Shape;319;p38"/>
          <p:cNvPicPr preferRelativeResize="0"/>
          <p:nvPr/>
        </p:nvPicPr>
        <p:blipFill>
          <a:blip r:embed="rId3">
            <a:alphaModFix/>
          </a:blip>
          <a:stretch>
            <a:fillRect/>
          </a:stretch>
        </p:blipFill>
        <p:spPr>
          <a:xfrm rot="-5680079">
            <a:off x="7538774" y="222287"/>
            <a:ext cx="2101306" cy="2054021"/>
          </a:xfrm>
          <a:prstGeom prst="rect">
            <a:avLst/>
          </a:prstGeom>
          <a:noFill/>
          <a:ln>
            <a:noFill/>
          </a:ln>
        </p:spPr>
      </p:pic>
      <p:sp>
        <p:nvSpPr>
          <p:cNvPr id="7" name="Google Shape;201;p30"/>
          <p:cNvSpPr txBox="1">
            <a:spLocks noGrp="1"/>
          </p:cNvSpPr>
          <p:nvPr>
            <p:ph type="title" idx="2"/>
          </p:nvPr>
        </p:nvSpPr>
        <p:spPr>
          <a:xfrm>
            <a:off x="3062157" y="998562"/>
            <a:ext cx="1406100" cy="104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500" b="1">
                <a:latin typeface="+mj-lt"/>
              </a:rPr>
              <a:t>02</a:t>
            </a:r>
            <a:endParaRPr sz="6500" b="1">
              <a:latin typeface="+mj-lt"/>
            </a:endParaRPr>
          </a:p>
        </p:txBody>
      </p:sp>
      <p:sp>
        <p:nvSpPr>
          <p:cNvPr id="8" name="Rectangle 7"/>
          <p:cNvSpPr/>
          <p:nvPr/>
        </p:nvSpPr>
        <p:spPr>
          <a:xfrm>
            <a:off x="848785" y="2091582"/>
            <a:ext cx="5832843" cy="1694951"/>
          </a:xfrm>
          <a:prstGeom prst="rect">
            <a:avLst/>
          </a:prstGeom>
        </p:spPr>
        <p:txBody>
          <a:bodyPr wrap="square">
            <a:spAutoFit/>
          </a:bodyPr>
          <a:lstStyle/>
          <a:p>
            <a:pPr lvl="0" algn="ctr">
              <a:lnSpc>
                <a:spcPct val="150000"/>
              </a:lnSpc>
            </a:pPr>
            <a:r>
              <a:rPr lang="nl-NL" sz="3700" b="1">
                <a:solidFill>
                  <a:srgbClr val="FFFFFF">
                    <a:lumMod val="25000"/>
                  </a:srgbClr>
                </a:solidFill>
                <a:ea typeface="Arial" panose="020B0604020202020204" pitchFamily="34" charset="0"/>
              </a:rPr>
              <a:t>ĐỌC VÀ PHÂN TÍCH SỐ LIỆU TỪ BIỂU ĐỒ</a:t>
            </a:r>
            <a:endParaRPr kumimoji="0" lang="en-US" sz="3700" b="1" i="0" u="none" strike="noStrike" kern="0" cap="none" spc="0" normalizeH="0" baseline="0" noProof="0">
              <a:ln>
                <a:noFill/>
              </a:ln>
              <a:solidFill>
                <a:srgbClr val="FFFFFF">
                  <a:lumMod val="25000"/>
                </a:srgbClr>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wheel spokes="1"/>
      </p:transition>
    </mc:Choice>
    <mc:Fallback xmlns="">
      <p:transition spd="med">
        <p:wheel spokes="1"/>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4" name="Rectangle 3"/>
          <p:cNvSpPr/>
          <p:nvPr/>
        </p:nvSpPr>
        <p:spPr>
          <a:xfrm>
            <a:off x="6665976" y="0"/>
            <a:ext cx="2048256" cy="76809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374136"/>
            <a:ext cx="5263896" cy="1761744"/>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25296" y="225286"/>
            <a:ext cx="8229600" cy="436273"/>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Các</a:t>
            </a:r>
            <a:r>
              <a:rPr kumimoji="0" lang="en-US" sz="17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a:rPr>
              <a:t> biểu đồ sau cho biết cấu trúc dân số của Việt Nam các năm 2010 và 2020</a:t>
            </a:r>
            <a:endParaRPr kumimoji="0" lang="en-US" sz="17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25" name="Google Shape;735;p18"/>
          <p:cNvSpPr txBox="1">
            <a:spLocks/>
          </p:cNvSpPr>
          <p:nvPr/>
        </p:nvSpPr>
        <p:spPr>
          <a:xfrm>
            <a:off x="93693" y="328095"/>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rPr>
              <a:t>Ví dụ 3:</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sp>
        <p:nvSpPr>
          <p:cNvPr id="27" name="Rectangle 26"/>
          <p:cNvSpPr/>
          <p:nvPr/>
        </p:nvSpPr>
        <p:spPr>
          <a:xfrm>
            <a:off x="163418" y="3487541"/>
            <a:ext cx="8459374" cy="1661993"/>
          </a:xfrm>
          <a:prstGeom prst="rect">
            <a:avLst/>
          </a:prstGeom>
        </p:spPr>
        <p:txBody>
          <a:bodyPr wrap="square">
            <a:spAutoFit/>
          </a:bodyPr>
          <a:lstStyle/>
          <a:p>
            <a:pPr lvl="0" algn="just" defTabSz="457200">
              <a:lnSpc>
                <a:spcPct val="150000"/>
              </a:lnSpc>
              <a:buClrTx/>
              <a:defRPr/>
            </a:pPr>
            <a:r>
              <a:rPr lang="en-US" sz="1700" kern="1200">
                <a:latin typeface="Arial" panose="020B0604020202020204" pitchFamily="34" charset="0"/>
                <a:ea typeface="+mn-ea"/>
                <a:cs typeface="Arial" panose="020B0604020202020204" pitchFamily="34" charset="0"/>
              </a:rPr>
              <a:t>a) Nhận xét về sự thay đổi tỉ lệ người thuộc nhóm tuổi lao động chính (15 – 64 tuổi) sau 10 năm.</a:t>
            </a:r>
          </a:p>
          <a:p>
            <a:pPr lvl="0" algn="just" defTabSz="457200">
              <a:lnSpc>
                <a:spcPct val="150000"/>
              </a:lnSpc>
              <a:buClrTx/>
              <a:defRPr/>
            </a:pPr>
            <a:r>
              <a:rPr lang="en-US" sz="1700" kern="1200">
                <a:latin typeface="Arial" panose="020B0604020202020204" pitchFamily="34" charset="0"/>
                <a:ea typeface="Calibri" panose="020F0502020204030204" pitchFamily="34" charset="0"/>
                <a:cs typeface="Times New Roman" panose="02020603050405020304" pitchFamily="18" charset="0"/>
              </a:rPr>
              <a:t>b) Năm 2020 dân số Việt Nam là 97,41 triệu người (theo statista.com). Tính số lượng người thuộc mỗi nhóm tuổi trên.</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461317" y="768656"/>
            <a:ext cx="6448243" cy="2674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anim calcmode="lin" valueType="num">
                                      <p:cBhvr>
                                        <p:cTn id="18" dur="500" fill="hold"/>
                                        <p:tgtEl>
                                          <p:spTgt spid="27"/>
                                        </p:tgtEl>
                                        <p:attrNameLst>
                                          <p:attrName>ppt_x</p:attrName>
                                        </p:attrNameLst>
                                      </p:cBhvr>
                                      <p:tavLst>
                                        <p:tav tm="0">
                                          <p:val>
                                            <p:strVal val="#ppt_x"/>
                                          </p:val>
                                        </p:tav>
                                        <p:tav tm="100000">
                                          <p:val>
                                            <p:strVal val="#ppt_x"/>
                                          </p:val>
                                        </p:tav>
                                      </p:tavLst>
                                    </p:anim>
                                    <p:anim calcmode="lin" valueType="num">
                                      <p:cBhvr>
                                        <p:cTn id="19" dur="5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4" name="Rectangle 3"/>
          <p:cNvSpPr/>
          <p:nvPr/>
        </p:nvSpPr>
        <p:spPr>
          <a:xfrm>
            <a:off x="6665976" y="0"/>
            <a:ext cx="2048256" cy="76809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Rectangle 22"/>
          <p:cNvSpPr/>
          <p:nvPr/>
        </p:nvSpPr>
        <p:spPr>
          <a:xfrm>
            <a:off x="0" y="3374136"/>
            <a:ext cx="5263896" cy="1761744"/>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p:cNvSpPr/>
          <p:nvPr/>
        </p:nvSpPr>
        <p:spPr>
          <a:xfrm>
            <a:off x="4274990" y="374904"/>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487002" y="916889"/>
                <a:ext cx="8243146" cy="3647152"/>
              </a:xfrm>
              <a:prstGeom prst="rect">
                <a:avLst/>
              </a:prstGeom>
            </p:spPr>
            <p:txBody>
              <a:bodyPr wrap="square">
                <a:spAutoFit/>
              </a:bodyPr>
              <a:lstStyle/>
              <a:p>
                <a:pPr algn="just">
                  <a:lnSpc>
                    <a:spcPct val="150000"/>
                  </a:lnSpc>
                  <a:spcBef>
                    <a:spcPts val="300"/>
                  </a:spcBef>
                  <a:spcAft>
                    <a:spcPts val="300"/>
                  </a:spcAft>
                </a:pPr>
                <a:r>
                  <a:rPr lang="pt-BR" sz="1800">
                    <a:latin typeface="+mn-lt"/>
                    <a:ea typeface="Arial" panose="020B0604020202020204" pitchFamily="34" charset="0"/>
                    <a:cs typeface="Times New Roman" panose="02020603050405020304" pitchFamily="18" charset="0"/>
                  </a:rPr>
                  <a:t>a) Sau 10 năm, tỉ lệ người thuộc nhóm tuổi lao động chính (15 – 64 tuổi) giảm từ 69,88% năm 2010 xuống còn 68,94% năm 2020.</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pt-BR" sz="1800">
                    <a:effectLst/>
                    <a:latin typeface="+mn-lt"/>
                    <a:ea typeface="Arial" panose="020B0604020202020204" pitchFamily="34" charset="0"/>
                    <a:cs typeface="Times New Roman" panose="02020603050405020304" pitchFamily="18" charset="0"/>
                  </a:rPr>
                  <a:t>b) Năm 2020, tỉ lệ người thuộc nhóm tuổi 0 – 14 tuổi là 23,19%, do đó số người thuộc nhóm tuổi này là 97 410 000 </a:t>
                </a:r>
                <a14:m>
                  <m:oMath xmlns:m="http://schemas.openxmlformats.org/officeDocument/2006/math">
                    <m:r>
                      <a:rPr lang="pt-B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pt-BR" sz="1800">
                    <a:effectLst/>
                    <a:latin typeface="+mn-lt"/>
                    <a:ea typeface="Dotum" panose="020B0600000101010101" pitchFamily="34" charset="-127"/>
                    <a:cs typeface="Times New Roman" panose="02020603050405020304" pitchFamily="18" charset="0"/>
                  </a:rPr>
                  <a:t> 23,19% = 22 589 379 (người).</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pt-BR" sz="1800">
                    <a:effectLst/>
                    <a:latin typeface="+mn-lt"/>
                    <a:ea typeface="Dotum" panose="020B0600000101010101" pitchFamily="34" charset="-127"/>
                    <a:cs typeface="Times New Roman" panose="02020603050405020304" pitchFamily="18" charset="0"/>
                  </a:rPr>
                  <a:t>Tỉ lệ người thuộc nhóm tuổi 15 – 64 là 68,94%, do đó số người thuộc nhóm tuổi này là 97 410 000 </a:t>
                </a:r>
                <a14:m>
                  <m:oMath xmlns:m="http://schemas.openxmlformats.org/officeDocument/2006/math">
                    <m:r>
                      <a:rPr lang="pt-BR" sz="18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pt-BR" sz="1800">
                    <a:effectLst/>
                    <a:latin typeface="+mn-lt"/>
                    <a:ea typeface="Dotum" panose="020B0600000101010101" pitchFamily="34" charset="-127"/>
                    <a:cs typeface="Times New Roman" panose="02020603050405020304" pitchFamily="18" charset="0"/>
                  </a:rPr>
                  <a:t> 68,94% = 67 154 454 (người).</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pt-BR" sz="1800">
                    <a:effectLst/>
                    <a:latin typeface="+mn-lt"/>
                    <a:ea typeface="Dotum" panose="020B0600000101010101" pitchFamily="34" charset="-127"/>
                    <a:cs typeface="Times New Roman" panose="02020603050405020304" pitchFamily="18" charset="0"/>
                  </a:rPr>
                  <a:t>Tỉ lệ người thuộc nhóm trên 64 tuổi là 7,87%, do đó số người thuộc nhóm tuổi này là 97 410 000 </a:t>
                </a:r>
                <a14:m>
                  <m:oMath xmlns:m="http://schemas.openxmlformats.org/officeDocument/2006/math">
                    <m:r>
                      <a:rPr lang="pt-BR" sz="18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pt-BR" sz="1800">
                    <a:effectLst/>
                    <a:latin typeface="+mn-lt"/>
                    <a:ea typeface="Dotum" panose="020B0600000101010101" pitchFamily="34" charset="-127"/>
                    <a:cs typeface="Times New Roman" panose="02020603050405020304" pitchFamily="18" charset="0"/>
                  </a:rPr>
                  <a:t> 7,87% = 7 666 167 (người).</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87002" y="916889"/>
                <a:ext cx="8243146" cy="3647152"/>
              </a:xfrm>
              <a:prstGeom prst="rect">
                <a:avLst/>
              </a:prstGeom>
              <a:blipFill>
                <a:blip r:embed="rId3"/>
                <a:stretch>
                  <a:fillRect l="-666" r="-592" b="-334"/>
                </a:stretch>
              </a:blipFill>
            </p:spPr>
            <p:txBody>
              <a:bodyPr/>
              <a:lstStyle/>
              <a:p>
                <a:r>
                  <a:rPr lang="en-US">
                    <a:noFill/>
                  </a:rPr>
                  <a:t> </a:t>
                </a:r>
              </a:p>
            </p:txBody>
          </p:sp>
        </mc:Fallback>
      </mc:AlternateContent>
    </p:spTree>
    <p:extLst>
      <p:ext uri="{BB962C8B-B14F-4D97-AF65-F5344CB8AC3E}">
        <p14:creationId xmlns:p14="http://schemas.microsoft.com/office/powerpoint/2010/main" val="408587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7" name="Title 2"/>
          <p:cNvSpPr txBox="1">
            <a:spLocks/>
          </p:cNvSpPr>
          <p:nvPr/>
        </p:nvSpPr>
        <p:spPr>
          <a:xfrm>
            <a:off x="383247" y="98249"/>
            <a:ext cx="3128431" cy="375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3000"/>
              <a:buFont typeface="Poppins SemiBold"/>
              <a:buNone/>
              <a:tabLst/>
              <a:defRPr/>
            </a:pPr>
            <a:r>
              <a:rPr kumimoji="0" lang="en-US" sz="3200" b="1" i="0" u="none" strike="noStrike" kern="0" cap="none" spc="0" normalizeH="0" baseline="0" noProof="0">
                <a:ln>
                  <a:noFill/>
                </a:ln>
                <a:solidFill>
                  <a:srgbClr val="2D1549"/>
                </a:solidFill>
                <a:effectLst/>
                <a:uLnTx/>
                <a:uFillTx/>
                <a:latin typeface="Arial"/>
                <a:cs typeface="Poppins SemiBold"/>
                <a:sym typeface="Poppins SemiBold"/>
              </a:rPr>
              <a:t>KHỞI ĐỘNG</a:t>
            </a:r>
          </a:p>
        </p:txBody>
      </p:sp>
      <p:sp>
        <p:nvSpPr>
          <p:cNvPr id="8" name="Rectangle 7"/>
          <p:cNvSpPr/>
          <p:nvPr/>
        </p:nvSpPr>
        <p:spPr>
          <a:xfrm>
            <a:off x="671886" y="686250"/>
            <a:ext cx="8211120" cy="456535"/>
          </a:xfrm>
          <a:prstGeom prst="rect">
            <a:avLst/>
          </a:prstGeom>
        </p:spPr>
        <p:txBody>
          <a:bodyPr wrap="square">
            <a:spAutoFit/>
          </a:bodyPr>
          <a:lstStyle/>
          <a:p>
            <a:pPr algn="just">
              <a:lnSpc>
                <a:spcPct val="150000"/>
              </a:lnSpc>
            </a:pPr>
            <a:r>
              <a:rPr lang="vi-VN" sz="1800">
                <a:latin typeface="Arial" panose="020B0604020202020204" pitchFamily="34" charset="0"/>
                <a:ea typeface="Arial" panose="020B0604020202020204" pitchFamily="34" charset="0"/>
                <a:cs typeface="Times New Roman" panose="02020603050405020304" pitchFamily="18" charset="0"/>
              </a:rPr>
              <a:t>a) Hãy phân tích dữ liệu được biểu diễn trên biểu đồ sau</a:t>
            </a:r>
            <a:endParaRPr lang="en-US" sz="1800">
              <a:ea typeface="Arial" panose="020B060402020202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256455" y="1275451"/>
            <a:ext cx="4364721" cy="2716412"/>
          </a:xfrm>
          <a:prstGeom prst="rect">
            <a:avLst/>
          </a:prstGeom>
        </p:spPr>
      </p:pic>
      <p:sp>
        <p:nvSpPr>
          <p:cNvPr id="6" name="Rectangle 5"/>
          <p:cNvSpPr/>
          <p:nvPr/>
        </p:nvSpPr>
        <p:spPr>
          <a:xfrm>
            <a:off x="671886" y="4045019"/>
            <a:ext cx="7533860" cy="923330"/>
          </a:xfrm>
          <a:prstGeom prst="rect">
            <a:avLst/>
          </a:prstGeom>
        </p:spPr>
        <p:txBody>
          <a:bodyPr wrap="square">
            <a:spAutoFit/>
          </a:bodyPr>
          <a:lstStyle/>
          <a:p>
            <a:pPr algn="just">
              <a:lnSpc>
                <a:spcPct val="150000"/>
              </a:lnSpc>
              <a:spcBef>
                <a:spcPts val="600"/>
              </a:spcBef>
              <a:spcAft>
                <a:spcPts val="800"/>
              </a:spcAft>
            </a:pPr>
            <a:r>
              <a:rPr lang="nl-NL" sz="1800">
                <a:latin typeface="+mj-lt"/>
                <a:ea typeface="Arial" panose="020B0604020202020204" pitchFamily="34" charset="0"/>
                <a:cs typeface="Times New Roman" panose="02020603050405020304" pitchFamily="18" charset="0"/>
              </a:rPr>
              <a:t>b) Dựa theo sự phân tích biểu đồ trên, trong buổi liên hoan cuối năm khối lớp 8 nên mua những loại nước uống nào?</a:t>
            </a:r>
            <a:endParaRPr lang="en-US" sz="1800">
              <a:effectLst/>
              <a:latin typeface="+mj-lt"/>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39"/>
          <p:cNvSpPr txBox="1">
            <a:spLocks noGrp="1"/>
          </p:cNvSpPr>
          <p:nvPr>
            <p:ph type="subTitle" idx="1"/>
          </p:nvPr>
        </p:nvSpPr>
        <p:spPr>
          <a:xfrm>
            <a:off x="1652128" y="1559806"/>
            <a:ext cx="6074552" cy="1832618"/>
          </a:xfrm>
          <a:prstGeom prst="rect">
            <a:avLst/>
          </a:prstGeom>
        </p:spPr>
        <p:txBody>
          <a:bodyPr spcFirstLastPara="1" wrap="square" lIns="91425" tIns="91425" rIns="91425" bIns="91425" anchor="t" anchorCtr="0">
            <a:noAutofit/>
          </a:bodyPr>
          <a:lstStyle/>
          <a:p>
            <a:pPr marL="0" lvl="0" indent="0" algn="just">
              <a:lnSpc>
                <a:spcPct val="150000"/>
              </a:lnSpc>
              <a:buNone/>
            </a:pPr>
            <a:r>
              <a:rPr lang="en-US" sz="2100" b="1" i="1">
                <a:solidFill>
                  <a:srgbClr val="C00000"/>
                </a:solidFill>
                <a:latin typeface="+mn-lt"/>
              </a:rPr>
              <a:t>Nhận xét:</a:t>
            </a:r>
          </a:p>
          <a:p>
            <a:pPr marL="0" lvl="0" indent="0" algn="just">
              <a:lnSpc>
                <a:spcPct val="150000"/>
              </a:lnSpc>
              <a:buNone/>
            </a:pPr>
            <a:r>
              <a:rPr lang="vi-VN" sz="2100">
                <a:latin typeface="+mn-lt"/>
              </a:rPr>
              <a:t>Khi phân tích số liệu, ta có thể kết hợp thông tin từ hai hay nhiều biểu đồ.</a:t>
            </a:r>
            <a:endParaRPr lang="en-US" sz="2100">
              <a:latin typeface="+mn-lt"/>
            </a:endParaRPr>
          </a:p>
        </p:txBody>
      </p:sp>
    </p:spTree>
    <p:extLst>
      <p:ext uri="{BB962C8B-B14F-4D97-AF65-F5344CB8AC3E}">
        <p14:creationId xmlns:p14="http://schemas.microsoft.com/office/powerpoint/2010/main" val="26836118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5">
                                            <p:bg/>
                                          </p:spTgt>
                                        </p:tgtEl>
                                        <p:attrNameLst>
                                          <p:attrName>style.visibility</p:attrName>
                                        </p:attrNameLst>
                                      </p:cBhvr>
                                      <p:to>
                                        <p:strVal val="visible"/>
                                      </p:to>
                                    </p:set>
                                    <p:anim calcmode="lin" valueType="num">
                                      <p:cBhvr>
                                        <p:cTn id="7" dur="500" fill="hold"/>
                                        <p:tgtEl>
                                          <p:spTgt spid="325">
                                            <p:bg/>
                                          </p:spTgt>
                                        </p:tgtEl>
                                        <p:attrNameLst>
                                          <p:attrName>ppt_w</p:attrName>
                                        </p:attrNameLst>
                                      </p:cBhvr>
                                      <p:tavLst>
                                        <p:tav tm="0">
                                          <p:val>
                                            <p:fltVal val="0"/>
                                          </p:val>
                                        </p:tav>
                                        <p:tav tm="100000">
                                          <p:val>
                                            <p:strVal val="#ppt_w"/>
                                          </p:val>
                                        </p:tav>
                                      </p:tavLst>
                                    </p:anim>
                                    <p:anim calcmode="lin" valueType="num">
                                      <p:cBhvr>
                                        <p:cTn id="8" dur="500" fill="hold"/>
                                        <p:tgtEl>
                                          <p:spTgt spid="325">
                                            <p:bg/>
                                          </p:spTgt>
                                        </p:tgtEl>
                                        <p:attrNameLst>
                                          <p:attrName>ppt_h</p:attrName>
                                        </p:attrNameLst>
                                      </p:cBhvr>
                                      <p:tavLst>
                                        <p:tav tm="0">
                                          <p:val>
                                            <p:fltVal val="0"/>
                                          </p:val>
                                        </p:tav>
                                        <p:tav tm="100000">
                                          <p:val>
                                            <p:strVal val="#ppt_h"/>
                                          </p:val>
                                        </p:tav>
                                      </p:tavLst>
                                    </p:anim>
                                    <p:animEffect transition="in" filter="fade">
                                      <p:cBhvr>
                                        <p:cTn id="9" dur="500"/>
                                        <p:tgtEl>
                                          <p:spTgt spid="32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5">
                                            <p:txEl>
                                              <p:pRg st="0" end="0"/>
                                            </p:txEl>
                                          </p:spTgt>
                                        </p:tgtEl>
                                        <p:attrNameLst>
                                          <p:attrName>style.visibility</p:attrName>
                                        </p:attrNameLst>
                                      </p:cBhvr>
                                      <p:to>
                                        <p:strVal val="visible"/>
                                      </p:to>
                                    </p:set>
                                    <p:anim calcmode="lin" valueType="num">
                                      <p:cBhvr>
                                        <p:cTn id="12" dur="500" fill="hold"/>
                                        <p:tgtEl>
                                          <p:spTgt spid="32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2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25">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25">
                                            <p:txEl>
                                              <p:pRg st="1" end="1"/>
                                            </p:txEl>
                                          </p:spTgt>
                                        </p:tgtEl>
                                        <p:attrNameLst>
                                          <p:attrName>style.visibility</p:attrName>
                                        </p:attrNameLst>
                                      </p:cBhvr>
                                      <p:to>
                                        <p:strVal val="visible"/>
                                      </p:to>
                                    </p:set>
                                    <p:anim calcmode="lin" valueType="num">
                                      <p:cBhvr>
                                        <p:cTn id="17" dur="500" fill="hold"/>
                                        <p:tgtEl>
                                          <p:spTgt spid="32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25">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2" name="Rectangle 21"/>
          <p:cNvSpPr/>
          <p:nvPr/>
        </p:nvSpPr>
        <p:spPr>
          <a:xfrm>
            <a:off x="3328416" y="0"/>
            <a:ext cx="2048256" cy="76809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TextBox 22"/>
          <p:cNvSpPr txBox="1"/>
          <p:nvPr/>
        </p:nvSpPr>
        <p:spPr>
          <a:xfrm>
            <a:off x="3375135" y="176219"/>
            <a:ext cx="2245009"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a:ln/>
                <a:solidFill>
                  <a:schemeClr val="bg2"/>
                </a:solidFill>
                <a:effectLst/>
                <a:uLnTx/>
                <a:uFillTx/>
              </a:rPr>
              <a:t>LUYỆN TẬP 3</a:t>
            </a:r>
          </a:p>
        </p:txBody>
      </p:sp>
      <p:sp>
        <p:nvSpPr>
          <p:cNvPr id="24" name="Rectangle 23"/>
          <p:cNvSpPr/>
          <p:nvPr/>
        </p:nvSpPr>
        <p:spPr>
          <a:xfrm>
            <a:off x="500504" y="565141"/>
            <a:ext cx="7994270" cy="828688"/>
          </a:xfrm>
          <a:prstGeom prst="rect">
            <a:avLst/>
          </a:prstGeom>
        </p:spPr>
        <p:txBody>
          <a:bodyPr wrap="square">
            <a:spAutoFit/>
          </a:bodyPr>
          <a:lstStyle/>
          <a:p>
            <a:pPr algn="just">
              <a:lnSpc>
                <a:spcPct val="150000"/>
              </a:lnSpc>
            </a:pPr>
            <a:r>
              <a:rPr lang="vi-VN" sz="1700"/>
              <a:t>Các biểu đồ sau cho biết cơ cấu năng lượng được khai thác, sản xuất trong nước các năm 2018 và 2019.</a:t>
            </a:r>
            <a:endParaRPr lang="en-US" sz="1700"/>
          </a:p>
        </p:txBody>
      </p:sp>
      <p:sp>
        <p:nvSpPr>
          <p:cNvPr id="4" name="Rectangle 3"/>
          <p:cNvSpPr/>
          <p:nvPr/>
        </p:nvSpPr>
        <p:spPr>
          <a:xfrm>
            <a:off x="509649" y="3479667"/>
            <a:ext cx="7994270" cy="1613519"/>
          </a:xfrm>
          <a:prstGeom prst="rect">
            <a:avLst/>
          </a:prstGeom>
        </p:spPr>
        <p:txBody>
          <a:bodyPr wrap="square">
            <a:spAutoFit/>
          </a:bodyPr>
          <a:lstStyle/>
          <a:p>
            <a:pPr algn="just">
              <a:lnSpc>
                <a:spcPct val="150000"/>
              </a:lnSpc>
            </a:pPr>
            <a:r>
              <a:rPr lang="vi-VN" sz="1700">
                <a:latin typeface="+mn-lt"/>
              </a:rPr>
              <a:t>a) Lập bảng thống kê cho biết cơ cấu năng lượng được khai thác, sản xuất trong nước (theo tỉ lệ %) năm 2019.</a:t>
            </a:r>
          </a:p>
          <a:p>
            <a:pPr algn="just">
              <a:lnSpc>
                <a:spcPct val="150000"/>
              </a:lnSpc>
            </a:pPr>
            <a:r>
              <a:rPr lang="vi-VN" sz="1700">
                <a:latin typeface="+mn-lt"/>
              </a:rPr>
              <a:t>b) Nhận xét về sự thay đổi cơ cấu năng lượng được khai thác, sản xuất trong các nước năm 2019 so với năm 2018</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809303" y="1496525"/>
            <a:ext cx="5376672" cy="19922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2" name="Rectangle 21"/>
          <p:cNvSpPr/>
          <p:nvPr/>
        </p:nvSpPr>
        <p:spPr>
          <a:xfrm>
            <a:off x="3328416" y="0"/>
            <a:ext cx="2048256" cy="76809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ectangle 6"/>
          <p:cNvSpPr/>
          <p:nvPr/>
        </p:nvSpPr>
        <p:spPr>
          <a:xfrm>
            <a:off x="4227091" y="245102"/>
            <a:ext cx="62068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397210" y="768096"/>
                <a:ext cx="8280446" cy="3846053"/>
              </a:xfrm>
              <a:prstGeom prst="rect">
                <a:avLst/>
              </a:prstGeom>
            </p:spPr>
            <p:txBody>
              <a:bodyPr wrap="square">
                <a:spAutoFit/>
              </a:bodyPr>
              <a:lstStyle/>
              <a:p>
                <a:pPr algn="just">
                  <a:lnSpc>
                    <a:spcPct val="150000"/>
                  </a:lnSpc>
                </a:pPr>
                <a:r>
                  <a:rPr lang="pt-BR" sz="1700">
                    <a:latin typeface="+mn-lt"/>
                    <a:ea typeface="Arial" panose="020B0604020202020204" pitchFamily="34" charset="0"/>
                    <a:cs typeface="Times New Roman" panose="02020603050405020304" pitchFamily="18" charset="0"/>
                  </a:rPr>
                  <a:t>a) Tổng khối lượng năng lượng khai thác trong năm 2019 là:</a:t>
                </a:r>
                <a:endParaRPr lang="en-US" sz="1700">
                  <a:effectLst/>
                  <a:latin typeface="+mn-lt"/>
                  <a:ea typeface="Arial" panose="020B0604020202020204" pitchFamily="34" charset="0"/>
                  <a:cs typeface="Times New Roman" panose="02020603050405020304" pitchFamily="18" charset="0"/>
                </a:endParaRPr>
              </a:p>
              <a:p>
                <a:pPr algn="ctr">
                  <a:lnSpc>
                    <a:spcPct val="150000"/>
                  </a:lnSpc>
                </a:pPr>
                <a:r>
                  <a:rPr lang="pt-BR" sz="1700">
                    <a:effectLst/>
                    <a:latin typeface="+mn-lt"/>
                    <a:ea typeface="Arial" panose="020B0604020202020204" pitchFamily="34" charset="0"/>
                    <a:cs typeface="Times New Roman" panose="02020603050405020304" pitchFamily="18" charset="0"/>
                  </a:rPr>
                  <a:t>26 408,48 + 11 263,8 + 9 180 + 7 840 = 54 692,28 (KTOE)</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pt-BR" sz="1700">
                    <a:effectLst/>
                    <a:latin typeface="+mn-lt"/>
                    <a:ea typeface="Arial" panose="020B0604020202020204" pitchFamily="34" charset="0"/>
                    <a:cs typeface="Times New Roman" panose="02020603050405020304" pitchFamily="18" charset="0"/>
                  </a:rPr>
                  <a:t>Tỉ lệ phần trăm khối lượng các loại năng lượng so với tổng khối lượng khai thác năm 2019:</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pt-BR" sz="1700">
                    <a:effectLst/>
                    <a:latin typeface="+mn-lt"/>
                    <a:ea typeface="Arial" panose="020B0604020202020204" pitchFamily="34" charset="0"/>
                    <a:cs typeface="Times New Roman" panose="02020603050405020304" pitchFamily="18" charset="0"/>
                  </a:rPr>
                  <a:t>Tỉ lệ than là: </a:t>
                </a:r>
                <a14:m>
                  <m:oMath xmlns:m="http://schemas.openxmlformats.org/officeDocument/2006/math">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r>
                          <a:rPr lang="pt-BR" sz="1700" i="1">
                            <a:effectLst/>
                            <a:latin typeface="Cambria Math" panose="02040503050406030204" pitchFamily="18" charset="0"/>
                            <a:ea typeface="Arial" panose="020B0604020202020204" pitchFamily="34" charset="0"/>
                            <a:cs typeface="Times New Roman" panose="02020603050405020304" pitchFamily="18" charset="0"/>
                          </a:rPr>
                          <m:t>26408,48</m:t>
                        </m:r>
                      </m:num>
                      <m:den>
                        <m:r>
                          <a:rPr lang="pt-BR" sz="1700" i="1">
                            <a:effectLst/>
                            <a:latin typeface="Cambria Math" panose="02040503050406030204" pitchFamily="18" charset="0"/>
                            <a:ea typeface="Arial" panose="020B0604020202020204" pitchFamily="34" charset="0"/>
                            <a:cs typeface="Times New Roman" panose="02020603050405020304" pitchFamily="18" charset="0"/>
                          </a:rPr>
                          <m:t>54692,28</m:t>
                        </m:r>
                      </m:den>
                    </m:f>
                    <m:r>
                      <a:rPr lang="pt-BR" sz="1700" i="1">
                        <a:effectLst/>
                        <a:latin typeface="Cambria Math" panose="02040503050406030204" pitchFamily="18" charset="0"/>
                        <a:ea typeface="Arial" panose="020B0604020202020204" pitchFamily="34" charset="0"/>
                        <a:cs typeface="Times New Roman" panose="02020603050405020304" pitchFamily="18" charset="0"/>
                      </a:rPr>
                      <m:t>×100%=48,37%</m:t>
                    </m:r>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pt-BR" sz="1700">
                    <a:effectLst/>
                    <a:latin typeface="+mn-lt"/>
                    <a:ea typeface="Dotum" panose="020B0600000101010101" pitchFamily="34" charset="-127"/>
                    <a:cs typeface="Times New Roman" panose="02020603050405020304" pitchFamily="18" charset="0"/>
                  </a:rPr>
                  <a:t>Tỉ lệ dầu thô là: </a:t>
                </a:r>
                <a14:m>
                  <m:oMath xmlns:m="http://schemas.openxmlformats.org/officeDocument/2006/math">
                    <m:f>
                      <m:f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fPr>
                      <m:num>
                        <m:r>
                          <a:rPr lang="pt-BR" sz="1700" i="1">
                            <a:effectLst/>
                            <a:latin typeface="Cambria Math" panose="02040503050406030204" pitchFamily="18" charset="0"/>
                            <a:ea typeface="Dotum" panose="020B0600000101010101" pitchFamily="34" charset="-127"/>
                            <a:cs typeface="Times New Roman" panose="02020603050405020304" pitchFamily="18" charset="0"/>
                          </a:rPr>
                          <m:t>11263,8</m:t>
                        </m:r>
                      </m:num>
                      <m:den>
                        <m:r>
                          <a:rPr lang="pt-BR" sz="1700" i="1">
                            <a:effectLst/>
                            <a:latin typeface="Cambria Math" panose="02040503050406030204" pitchFamily="18" charset="0"/>
                            <a:ea typeface="Dotum" panose="020B0600000101010101" pitchFamily="34" charset="-127"/>
                            <a:cs typeface="Times New Roman" panose="02020603050405020304" pitchFamily="18" charset="0"/>
                          </a:rPr>
                          <m:t>54692,28</m:t>
                        </m:r>
                      </m:den>
                    </m:f>
                    <m:r>
                      <a:rPr lang="pt-BR" sz="1700" i="1">
                        <a:effectLst/>
                        <a:latin typeface="Cambria Math" panose="02040503050406030204" pitchFamily="18" charset="0"/>
                        <a:ea typeface="Dotum" panose="020B0600000101010101" pitchFamily="34" charset="-127"/>
                        <a:cs typeface="Times New Roman" panose="02020603050405020304" pitchFamily="18" charset="0"/>
                      </a:rPr>
                      <m:t>×100%=20,59%</m:t>
                    </m:r>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pt-BR" sz="1700">
                    <a:effectLst/>
                    <a:latin typeface="+mn-lt"/>
                    <a:ea typeface="Arial" panose="020B0604020202020204" pitchFamily="34" charset="0"/>
                    <a:cs typeface="Times New Roman" panose="02020603050405020304" pitchFamily="18" charset="0"/>
                  </a:rPr>
                  <a:t>Tỉ lệ khí thiên nhiên là: </a:t>
                </a:r>
                <a14:m>
                  <m:oMath xmlns:m="http://schemas.openxmlformats.org/officeDocument/2006/math">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r>
                          <a:rPr lang="pt-BR" sz="1700" i="1">
                            <a:effectLst/>
                            <a:latin typeface="Cambria Math" panose="02040503050406030204" pitchFamily="18" charset="0"/>
                            <a:ea typeface="Arial" panose="020B0604020202020204" pitchFamily="34" charset="0"/>
                            <a:cs typeface="Times New Roman" panose="02020603050405020304" pitchFamily="18" charset="0"/>
                          </a:rPr>
                          <m:t>9180</m:t>
                        </m:r>
                      </m:num>
                      <m:den>
                        <m:r>
                          <a:rPr lang="pt-BR" sz="1700" i="1">
                            <a:effectLst/>
                            <a:latin typeface="Cambria Math" panose="02040503050406030204" pitchFamily="18" charset="0"/>
                            <a:ea typeface="Arial" panose="020B0604020202020204" pitchFamily="34" charset="0"/>
                            <a:cs typeface="Times New Roman" panose="02020603050405020304" pitchFamily="18" charset="0"/>
                          </a:rPr>
                          <m:t>54692,28</m:t>
                        </m:r>
                      </m:den>
                    </m:f>
                    <m:r>
                      <a:rPr lang="pt-BR" sz="1700" i="1">
                        <a:effectLst/>
                        <a:latin typeface="Cambria Math" panose="02040503050406030204" pitchFamily="18" charset="0"/>
                        <a:ea typeface="Arial" panose="020B0604020202020204" pitchFamily="34" charset="0"/>
                        <a:cs typeface="Times New Roman" panose="02020603050405020304" pitchFamily="18" charset="0"/>
                      </a:rPr>
                      <m:t>×100%=16,78%</m:t>
                    </m:r>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pt-BR" sz="1700">
                    <a:effectLst/>
                    <a:latin typeface="+mn-lt"/>
                    <a:ea typeface="Dotum" panose="020B0600000101010101" pitchFamily="34" charset="-127"/>
                    <a:cs typeface="Times New Roman" panose="02020603050405020304" pitchFamily="18" charset="0"/>
                  </a:rPr>
                  <a:t>Tỉ lệ nhiên liệu sinh học là: </a:t>
                </a:r>
                <a14:m>
                  <m:oMath xmlns:m="http://schemas.openxmlformats.org/officeDocument/2006/math">
                    <m:r>
                      <a:rPr lang="pt-BR" sz="1700" i="1">
                        <a:effectLst/>
                        <a:latin typeface="Cambria Math" panose="02040503050406030204" pitchFamily="18" charset="0"/>
                        <a:ea typeface="Dotum" panose="020B0600000101010101" pitchFamily="34" charset="-127"/>
                        <a:cs typeface="Times New Roman" panose="02020603050405020304" pitchFamily="18" charset="0"/>
                      </a:rPr>
                      <m:t>100%−48,37%−20,59%−16,78%=14,26%</m:t>
                    </m:r>
                  </m:oMath>
                </a14:m>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97210" y="768096"/>
                <a:ext cx="8280446" cy="3846053"/>
              </a:xfrm>
              <a:prstGeom prst="rect">
                <a:avLst/>
              </a:prstGeom>
              <a:blipFill>
                <a:blip r:embed="rId3"/>
                <a:stretch>
                  <a:fillRect l="-442" r="-442"/>
                </a:stretch>
              </a:blipFill>
            </p:spPr>
            <p:txBody>
              <a:bodyPr/>
              <a:lstStyle/>
              <a:p>
                <a:r>
                  <a:rPr lang="en-US">
                    <a:noFill/>
                  </a:rPr>
                  <a:t> </a:t>
                </a:r>
              </a:p>
            </p:txBody>
          </p:sp>
        </mc:Fallback>
      </mc:AlternateContent>
    </p:spTree>
    <p:extLst>
      <p:ext uri="{BB962C8B-B14F-4D97-AF65-F5344CB8AC3E}">
        <p14:creationId xmlns:p14="http://schemas.microsoft.com/office/powerpoint/2010/main" val="109919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left)">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wipe(left)">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wipe(left)">
                                      <p:cBhvr>
                                        <p:cTn id="35" dur="500"/>
                                        <p:tgtEl>
                                          <p:spTgt spid="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wipe(left)">
                                      <p:cBhvr>
                                        <p:cTn id="4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2" name="Rectangle 21"/>
          <p:cNvSpPr/>
          <p:nvPr/>
        </p:nvSpPr>
        <p:spPr>
          <a:xfrm>
            <a:off x="3328416" y="0"/>
            <a:ext cx="2048256" cy="76809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p:cNvSpPr/>
          <p:nvPr/>
        </p:nvSpPr>
        <p:spPr>
          <a:xfrm>
            <a:off x="205186" y="632722"/>
            <a:ext cx="8584206" cy="8771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pt-BR"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a:t>Ta lập bảng thống kê cho biết cơ cấu năng lượng được khai thác, sản xuất trong nước (theo tỉ lệ %) năm 2019 như sau:</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sp>
        <p:nvSpPr>
          <p:cNvPr id="5" name="Rectangle 4"/>
          <p:cNvSpPr/>
          <p:nvPr/>
        </p:nvSpPr>
        <p:spPr>
          <a:xfrm>
            <a:off x="4227091" y="245102"/>
            <a:ext cx="62068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3889167877"/>
              </p:ext>
            </p:extLst>
          </p:nvPr>
        </p:nvGraphicFramePr>
        <p:xfrm>
          <a:off x="285473" y="1555605"/>
          <a:ext cx="8503919" cy="799100"/>
        </p:xfrm>
        <a:graphic>
          <a:graphicData uri="http://schemas.openxmlformats.org/drawingml/2006/table">
            <a:tbl>
              <a:tblPr firstRow="1" firstCol="1" bandRow="1"/>
              <a:tblGrid>
                <a:gridCol w="1746503">
                  <a:extLst>
                    <a:ext uri="{9D8B030D-6E8A-4147-A177-3AD203B41FA5}">
                      <a16:colId xmlns:a16="http://schemas.microsoft.com/office/drawing/2014/main" val="734042184"/>
                    </a:ext>
                  </a:extLst>
                </a:gridCol>
                <a:gridCol w="1389888">
                  <a:extLst>
                    <a:ext uri="{9D8B030D-6E8A-4147-A177-3AD203B41FA5}">
                      <a16:colId xmlns:a16="http://schemas.microsoft.com/office/drawing/2014/main" val="458208630"/>
                    </a:ext>
                  </a:extLst>
                </a:gridCol>
                <a:gridCol w="1399032">
                  <a:extLst>
                    <a:ext uri="{9D8B030D-6E8A-4147-A177-3AD203B41FA5}">
                      <a16:colId xmlns:a16="http://schemas.microsoft.com/office/drawing/2014/main" val="2145224654"/>
                    </a:ext>
                  </a:extLst>
                </a:gridCol>
                <a:gridCol w="1828800">
                  <a:extLst>
                    <a:ext uri="{9D8B030D-6E8A-4147-A177-3AD203B41FA5}">
                      <a16:colId xmlns:a16="http://schemas.microsoft.com/office/drawing/2014/main" val="2101234798"/>
                    </a:ext>
                  </a:extLst>
                </a:gridCol>
                <a:gridCol w="2139696">
                  <a:extLst>
                    <a:ext uri="{9D8B030D-6E8A-4147-A177-3AD203B41FA5}">
                      <a16:colId xmlns:a16="http://schemas.microsoft.com/office/drawing/2014/main" val="1432915578"/>
                    </a:ext>
                  </a:extLst>
                </a:gridCol>
              </a:tblGrid>
              <a:tr h="399550">
                <a:tc>
                  <a:txBody>
                    <a:bodyPr/>
                    <a:lstStyle/>
                    <a:p>
                      <a:pPr algn="ctr">
                        <a:lnSpc>
                          <a:spcPct val="150000"/>
                        </a:lnSpc>
                        <a:spcBef>
                          <a:spcPts val="600"/>
                        </a:spcBef>
                        <a:spcAft>
                          <a:spcPts val="0"/>
                        </a:spcAft>
                      </a:pPr>
                      <a:r>
                        <a:rPr lang="pt-BR" sz="1600" b="1">
                          <a:effectLst/>
                          <a:latin typeface="+mj-lt"/>
                          <a:ea typeface="Arial" panose="020B0604020202020204" pitchFamily="34" charset="0"/>
                          <a:cs typeface="Times New Roman" panose="02020603050405020304" pitchFamily="18" charset="0"/>
                        </a:rPr>
                        <a:t>Năng lượng</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pt-BR" sz="1600">
                          <a:effectLst/>
                          <a:latin typeface="+mj-lt"/>
                          <a:ea typeface="Arial" panose="020B0604020202020204" pitchFamily="34" charset="0"/>
                          <a:cs typeface="Times New Roman" panose="02020603050405020304" pitchFamily="18" charset="0"/>
                        </a:rPr>
                        <a:t>Than</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effectLst/>
                          <a:latin typeface="+mj-lt"/>
                          <a:ea typeface="Arial" panose="020B0604020202020204" pitchFamily="34" charset="0"/>
                          <a:cs typeface="Times New Roman" panose="02020603050405020304" pitchFamily="18" charset="0"/>
                        </a:rPr>
                        <a:t>Dầu thô</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effectLst/>
                          <a:latin typeface="+mj-lt"/>
                          <a:ea typeface="Arial" panose="020B0604020202020204" pitchFamily="34" charset="0"/>
                          <a:cs typeface="Times New Roman" panose="02020603050405020304" pitchFamily="18" charset="0"/>
                        </a:rPr>
                        <a:t>Khí thiên nhiên</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effectLst/>
                          <a:latin typeface="+mj-lt"/>
                          <a:ea typeface="Arial" panose="020B0604020202020204" pitchFamily="34" charset="0"/>
                          <a:cs typeface="Times New Roman" panose="02020603050405020304" pitchFamily="18" charset="0"/>
                        </a:rPr>
                        <a:t>Nhiên liệu sinh học</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663448"/>
                  </a:ext>
                </a:extLst>
              </a:tr>
              <a:tr h="399550">
                <a:tc>
                  <a:txBody>
                    <a:bodyPr/>
                    <a:lstStyle/>
                    <a:p>
                      <a:pPr algn="ctr">
                        <a:lnSpc>
                          <a:spcPct val="150000"/>
                        </a:lnSpc>
                        <a:spcBef>
                          <a:spcPts val="600"/>
                        </a:spcBef>
                        <a:spcAft>
                          <a:spcPts val="0"/>
                        </a:spcAft>
                      </a:pPr>
                      <a:r>
                        <a:rPr lang="pt-BR" sz="1600" b="1">
                          <a:effectLst/>
                          <a:latin typeface="+mj-lt"/>
                          <a:ea typeface="Arial" panose="020B0604020202020204" pitchFamily="34" charset="0"/>
                          <a:cs typeface="Times New Roman" panose="02020603050405020304" pitchFamily="18" charset="0"/>
                        </a:rPr>
                        <a:t>Tỉ lệ (%)</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pt-BR" sz="1600">
                          <a:effectLst/>
                          <a:latin typeface="+mj-lt"/>
                          <a:ea typeface="Arial" panose="020B0604020202020204" pitchFamily="34" charset="0"/>
                          <a:cs typeface="Times New Roman" panose="02020603050405020304" pitchFamily="18" charset="0"/>
                        </a:rPr>
                        <a:t>48,4</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effectLst/>
                          <a:latin typeface="+mj-lt"/>
                          <a:ea typeface="Arial" panose="020B0604020202020204" pitchFamily="34" charset="0"/>
                          <a:cs typeface="Times New Roman" panose="02020603050405020304" pitchFamily="18" charset="0"/>
                        </a:rPr>
                        <a:t>20,6</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effectLst/>
                          <a:latin typeface="+mj-lt"/>
                          <a:ea typeface="Arial" panose="020B0604020202020204" pitchFamily="34" charset="0"/>
                          <a:cs typeface="Times New Roman" panose="02020603050405020304" pitchFamily="18" charset="0"/>
                        </a:rPr>
                        <a:t>16,8</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effectLst/>
                          <a:latin typeface="+mj-lt"/>
                          <a:ea typeface="Arial" panose="020B0604020202020204" pitchFamily="34" charset="0"/>
                          <a:cs typeface="Times New Roman" panose="02020603050405020304" pitchFamily="18" charset="0"/>
                        </a:rPr>
                        <a:t>14,2</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237540"/>
                  </a:ext>
                </a:extLst>
              </a:tr>
            </a:tbl>
          </a:graphicData>
        </a:graphic>
      </p:graphicFrame>
      <p:sp>
        <p:nvSpPr>
          <p:cNvPr id="4" name="Rectangle 3"/>
          <p:cNvSpPr/>
          <p:nvPr/>
        </p:nvSpPr>
        <p:spPr>
          <a:xfrm>
            <a:off x="285472" y="2482471"/>
            <a:ext cx="8503920" cy="2446824"/>
          </a:xfrm>
          <a:prstGeom prst="rect">
            <a:avLst/>
          </a:prstGeom>
        </p:spPr>
        <p:txBody>
          <a:bodyPr wrap="square">
            <a:spAutoFit/>
          </a:bodyPr>
          <a:lstStyle/>
          <a:p>
            <a:pPr lvl="1" algn="just">
              <a:lnSpc>
                <a:spcPct val="150000"/>
              </a:lnSpc>
            </a:pPr>
            <a:r>
              <a:rPr lang="pt-BR" sz="1700">
                <a:latin typeface="+mj-lt"/>
                <a:ea typeface="Arial" panose="020B0604020202020204" pitchFamily="34" charset="0"/>
                <a:cs typeface="Times New Roman" panose="02020603050405020304" pitchFamily="18" charset="0"/>
              </a:rPr>
              <a:t>b) Sự thay đổi cơ cấu năng lượng được khai thác, sản xuất trong các nước năm 2019 so với năm 2018.</a:t>
            </a:r>
            <a:endParaRPr lang="en-US" sz="1700">
              <a:latin typeface="+mj-lt"/>
              <a:ea typeface="Arial" panose="020B0604020202020204" pitchFamily="34" charset="0"/>
              <a:cs typeface="Times New Roman" panose="02020603050405020304" pitchFamily="18" charset="0"/>
            </a:endParaRPr>
          </a:p>
          <a:p>
            <a:pPr lvl="1" algn="just">
              <a:lnSpc>
                <a:spcPct val="150000"/>
              </a:lnSpc>
            </a:pPr>
            <a:r>
              <a:rPr lang="pt-BR" sz="1700">
                <a:latin typeface="+mj-lt"/>
                <a:ea typeface="Arial" panose="020B0604020202020204" pitchFamily="34" charset="0"/>
                <a:cs typeface="Times New Roman" panose="02020603050405020304" pitchFamily="18" charset="0"/>
              </a:rPr>
              <a:t>- Than giảm khoảng 0,03% (từ 48,37% xuống còn 45,02%);</a:t>
            </a:r>
            <a:endParaRPr lang="en-US" sz="1700">
              <a:latin typeface="+mj-lt"/>
              <a:ea typeface="Arial" panose="020B0604020202020204" pitchFamily="34" charset="0"/>
              <a:cs typeface="Times New Roman" panose="02020603050405020304" pitchFamily="18" charset="0"/>
            </a:endParaRPr>
          </a:p>
          <a:p>
            <a:pPr lvl="1" algn="just">
              <a:lnSpc>
                <a:spcPct val="150000"/>
              </a:lnSpc>
            </a:pPr>
            <a:r>
              <a:rPr lang="pt-BR" sz="1700">
                <a:latin typeface="+mj-lt"/>
                <a:ea typeface="Arial" panose="020B0604020202020204" pitchFamily="34" charset="0"/>
                <a:cs typeface="Times New Roman" panose="02020603050405020304" pitchFamily="18" charset="0"/>
              </a:rPr>
              <a:t>- Dầu thô tăng khoảng 2,6% (từ 20,59% lên đến 23,19%);</a:t>
            </a:r>
            <a:endParaRPr lang="en-US" sz="1700">
              <a:latin typeface="+mj-lt"/>
              <a:ea typeface="Arial" panose="020B0604020202020204" pitchFamily="34" charset="0"/>
              <a:cs typeface="Times New Roman" panose="02020603050405020304" pitchFamily="18" charset="0"/>
            </a:endParaRPr>
          </a:p>
          <a:p>
            <a:pPr lvl="1" algn="just">
              <a:lnSpc>
                <a:spcPct val="150000"/>
              </a:lnSpc>
            </a:pPr>
            <a:r>
              <a:rPr lang="pt-BR" sz="1700">
                <a:latin typeface="+mj-lt"/>
                <a:ea typeface="Arial" panose="020B0604020202020204" pitchFamily="34" charset="0"/>
                <a:cs typeface="Times New Roman" panose="02020603050405020304" pitchFamily="18" charset="0"/>
              </a:rPr>
              <a:t>- Khí thiên nhiên tăng khoảng 0,31% (từ 16,78% lên đến 17,09%);</a:t>
            </a:r>
            <a:endParaRPr lang="en-US" sz="1700">
              <a:latin typeface="+mj-lt"/>
              <a:ea typeface="Arial" panose="020B0604020202020204" pitchFamily="34" charset="0"/>
              <a:cs typeface="Times New Roman" panose="02020603050405020304" pitchFamily="18" charset="0"/>
            </a:endParaRPr>
          </a:p>
          <a:p>
            <a:pPr lvl="1" algn="just">
              <a:lnSpc>
                <a:spcPct val="150000"/>
              </a:lnSpc>
            </a:pPr>
            <a:r>
              <a:rPr lang="pt-BR" sz="1700">
                <a:latin typeface="+mj-lt"/>
                <a:ea typeface="Arial" panose="020B0604020202020204" pitchFamily="34" charset="0"/>
                <a:cs typeface="Times New Roman" panose="02020603050405020304" pitchFamily="18" charset="0"/>
              </a:rPr>
              <a:t>- Nhiên liệu sinh học tăng khoảng 0,08% (từ 14,62% lên đến 14,70%).</a:t>
            </a:r>
            <a:endParaRPr lang="en-US" sz="1700">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2078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anim calcmode="lin" valueType="num">
                                      <p:cBhvr>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47" presetClass="entr" presetSubtype="0" fill="hold"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anim calcmode="lin" valueType="num">
                                      <p:cBhvr>
                                        <p:cTn id="2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7" presetClass="entr" presetSubtype="0" fill="hold"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anim calcmode="lin" valueType="num">
                                      <p:cBhvr>
                                        <p:cTn id="2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7" presetClass="entr" presetSubtype="0" fill="hold" nodeType="after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500"/>
                                        <p:tgtEl>
                                          <p:spTgt spid="4">
                                            <p:txEl>
                                              <p:pRg st="3" end="3"/>
                                            </p:txEl>
                                          </p:spTgt>
                                        </p:tgtEl>
                                      </p:cBhvr>
                                    </p:animEffect>
                                    <p:anim calcmode="lin" valueType="num">
                                      <p:cBhvr>
                                        <p:cTn id="3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7" presetClass="entr" presetSubtype="0" fill="hold" nodeType="after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anim calcmode="lin" valueType="num">
                                      <p:cBhvr>
                                        <p:cTn id="4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1"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6" name="TextBox 5"/>
          <p:cNvSpPr txBox="1"/>
          <p:nvPr/>
        </p:nvSpPr>
        <p:spPr>
          <a:xfrm>
            <a:off x="1140747" y="37506"/>
            <a:ext cx="8022622" cy="507831"/>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Cho</a:t>
            </a:r>
            <a:r>
              <a:rPr kumimoji="0" lang="en-US"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a:rPr>
              <a:t> biểu đồ sau biểu diễn số giờ ban ngày trong các tháng tại hai địa điểm</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7" name="Google Shape;735;p18"/>
          <p:cNvSpPr txBox="1">
            <a:spLocks/>
          </p:cNvSpPr>
          <p:nvPr/>
        </p:nvSpPr>
        <p:spPr>
          <a:xfrm>
            <a:off x="0" y="130305"/>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rPr>
              <a:t>Ví dụ 4:</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sp>
        <p:nvSpPr>
          <p:cNvPr id="9" name="Rectangle 8"/>
          <p:cNvSpPr/>
          <p:nvPr/>
        </p:nvSpPr>
        <p:spPr>
          <a:xfrm>
            <a:off x="174533" y="3320472"/>
            <a:ext cx="8850595" cy="1754326"/>
          </a:xfrm>
          <a:prstGeom prst="rect">
            <a:avLst/>
          </a:prstGeom>
        </p:spPr>
        <p:txBody>
          <a:bodyPr wrap="square">
            <a:spAutoFit/>
          </a:bodyPr>
          <a:lstStyle/>
          <a:p>
            <a:pPr lvl="0" algn="just" defTabSz="457200">
              <a:lnSpc>
                <a:spcPct val="150000"/>
              </a:lnSpc>
              <a:buClrTx/>
              <a:defRPr/>
            </a:pPr>
            <a:r>
              <a:rPr lang="en-US" sz="1800" kern="1200">
                <a:latin typeface="Arial" panose="020B0604020202020204" pitchFamily="34" charset="0"/>
                <a:ea typeface="+mn-ea"/>
                <a:cs typeface="Arial" panose="020B0604020202020204" pitchFamily="34" charset="0"/>
              </a:rPr>
              <a:t>a) Lập bảng thống kê cho số liệu được biểu diễn trên biểu đồ.</a:t>
            </a:r>
          </a:p>
          <a:p>
            <a:pPr lvl="0" algn="just" defTabSz="457200">
              <a:lnSpc>
                <a:spcPct val="150000"/>
              </a:lnSpc>
              <a:buClrTx/>
              <a:defRPr/>
            </a:pPr>
            <a:r>
              <a:rPr lang="en-US" sz="1800" kern="1200">
                <a:latin typeface="Arial" panose="020B0604020202020204" pitchFamily="34" charset="0"/>
                <a:ea typeface="Calibri" panose="020F0502020204030204" pitchFamily="34" charset="0"/>
                <a:cs typeface="Times New Roman" panose="02020603050405020304" pitchFamily="18" charset="0"/>
              </a:rPr>
              <a:t>b) Dựa vào biểu đồ, cho biết vào hai tháng nào trong năm số giờ ban ngày ở hai nơi gần như nhau. Vì sao?</a:t>
            </a:r>
          </a:p>
          <a:p>
            <a:pPr lvl="0" algn="just" defTabSz="457200">
              <a:lnSpc>
                <a:spcPct val="150000"/>
              </a:lnSpc>
              <a:buClrTx/>
              <a:defRPr/>
            </a:pPr>
            <a:r>
              <a:rPr lang="en-US" sz="1800" kern="1200">
                <a:latin typeface="Arial" panose="020B0604020202020204" pitchFamily="34" charset="0"/>
                <a:ea typeface="Calibri" panose="020F0502020204030204" pitchFamily="34" charset="0"/>
                <a:cs typeface="Times New Roman" panose="02020603050405020304" pitchFamily="18" charset="0"/>
              </a:rPr>
              <a:t>c) Nhận xét và giải thích sự khác nhau về xu thế thay đổi số giờ ban ngày trong năm.</a:t>
            </a: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12662" y="532239"/>
            <a:ext cx="4974336" cy="27790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8" name="Rectangle 7"/>
          <p:cNvSpPr/>
          <p:nvPr/>
        </p:nvSpPr>
        <p:spPr>
          <a:xfrm>
            <a:off x="4263733" y="155060"/>
            <a:ext cx="598241" cy="35394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7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7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3" name="Rectangle 2"/>
          <p:cNvSpPr/>
          <p:nvPr/>
        </p:nvSpPr>
        <p:spPr>
          <a:xfrm>
            <a:off x="164586" y="490715"/>
            <a:ext cx="7854696" cy="436273"/>
          </a:xfrm>
          <a:prstGeom prst="rect">
            <a:avLst/>
          </a:prstGeom>
        </p:spPr>
        <p:txBody>
          <a:bodyPr wrap="square">
            <a:spAutoFit/>
          </a:bodyPr>
          <a:lstStyle/>
          <a:p>
            <a:pPr lvl="0" algn="just" defTabSz="457200">
              <a:lnSpc>
                <a:spcPct val="150000"/>
              </a:lnSpc>
              <a:buClrTx/>
              <a:defRPr/>
            </a:pPr>
            <a:r>
              <a:rPr lang="en-US" sz="1700" kern="1200">
                <a:latin typeface="Arial" panose="020B0604020202020204" pitchFamily="34" charset="0"/>
                <a:ea typeface="+mn-ea"/>
                <a:cs typeface="Arial" panose="020B0604020202020204" pitchFamily="34" charset="0"/>
              </a:rPr>
              <a:t>a) Bảng thống kê về số giờ ban ngày theo tháng tại Canberra và Moscow. </a:t>
            </a:r>
          </a:p>
        </p:txBody>
      </p:sp>
      <p:graphicFrame>
        <p:nvGraphicFramePr>
          <p:cNvPr id="4" name="Table 3"/>
          <p:cNvGraphicFramePr>
            <a:graphicFrameLocks noGrp="1"/>
          </p:cNvGraphicFramePr>
          <p:nvPr>
            <p:extLst>
              <p:ext uri="{D42A27DB-BD31-4B8C-83A1-F6EECF244321}">
                <p14:modId xmlns:p14="http://schemas.microsoft.com/office/powerpoint/2010/main" val="4004558163"/>
              </p:ext>
            </p:extLst>
          </p:nvPr>
        </p:nvGraphicFramePr>
        <p:xfrm>
          <a:off x="164586" y="1076494"/>
          <a:ext cx="8796537" cy="1285119"/>
        </p:xfrm>
        <a:graphic>
          <a:graphicData uri="http://schemas.openxmlformats.org/drawingml/2006/table">
            <a:tbl>
              <a:tblPr firstRow="1" bandRow="1">
                <a:tableStyleId>{4E2CE3FB-4D8B-44E0-9433-5F83BBEAC3D1}</a:tableStyleId>
              </a:tblPr>
              <a:tblGrid>
                <a:gridCol w="1759305">
                  <a:extLst>
                    <a:ext uri="{9D8B030D-6E8A-4147-A177-3AD203B41FA5}">
                      <a16:colId xmlns:a16="http://schemas.microsoft.com/office/drawing/2014/main" val="2799016509"/>
                    </a:ext>
                  </a:extLst>
                </a:gridCol>
                <a:gridCol w="586436">
                  <a:extLst>
                    <a:ext uri="{9D8B030D-6E8A-4147-A177-3AD203B41FA5}">
                      <a16:colId xmlns:a16="http://schemas.microsoft.com/office/drawing/2014/main" val="1173579741"/>
                    </a:ext>
                  </a:extLst>
                </a:gridCol>
                <a:gridCol w="586436">
                  <a:extLst>
                    <a:ext uri="{9D8B030D-6E8A-4147-A177-3AD203B41FA5}">
                      <a16:colId xmlns:a16="http://schemas.microsoft.com/office/drawing/2014/main" val="3222869957"/>
                    </a:ext>
                  </a:extLst>
                </a:gridCol>
                <a:gridCol w="586436">
                  <a:extLst>
                    <a:ext uri="{9D8B030D-6E8A-4147-A177-3AD203B41FA5}">
                      <a16:colId xmlns:a16="http://schemas.microsoft.com/office/drawing/2014/main" val="1116839425"/>
                    </a:ext>
                  </a:extLst>
                </a:gridCol>
                <a:gridCol w="586436">
                  <a:extLst>
                    <a:ext uri="{9D8B030D-6E8A-4147-A177-3AD203B41FA5}">
                      <a16:colId xmlns:a16="http://schemas.microsoft.com/office/drawing/2014/main" val="273742734"/>
                    </a:ext>
                  </a:extLst>
                </a:gridCol>
                <a:gridCol w="586436">
                  <a:extLst>
                    <a:ext uri="{9D8B030D-6E8A-4147-A177-3AD203B41FA5}">
                      <a16:colId xmlns:a16="http://schemas.microsoft.com/office/drawing/2014/main" val="3807408944"/>
                    </a:ext>
                  </a:extLst>
                </a:gridCol>
                <a:gridCol w="586436">
                  <a:extLst>
                    <a:ext uri="{9D8B030D-6E8A-4147-A177-3AD203B41FA5}">
                      <a16:colId xmlns:a16="http://schemas.microsoft.com/office/drawing/2014/main" val="2433343644"/>
                    </a:ext>
                  </a:extLst>
                </a:gridCol>
                <a:gridCol w="586436">
                  <a:extLst>
                    <a:ext uri="{9D8B030D-6E8A-4147-A177-3AD203B41FA5}">
                      <a16:colId xmlns:a16="http://schemas.microsoft.com/office/drawing/2014/main" val="4264750395"/>
                    </a:ext>
                  </a:extLst>
                </a:gridCol>
                <a:gridCol w="586436">
                  <a:extLst>
                    <a:ext uri="{9D8B030D-6E8A-4147-A177-3AD203B41FA5}">
                      <a16:colId xmlns:a16="http://schemas.microsoft.com/office/drawing/2014/main" val="621097126"/>
                    </a:ext>
                  </a:extLst>
                </a:gridCol>
                <a:gridCol w="586436">
                  <a:extLst>
                    <a:ext uri="{9D8B030D-6E8A-4147-A177-3AD203B41FA5}">
                      <a16:colId xmlns:a16="http://schemas.microsoft.com/office/drawing/2014/main" val="244794228"/>
                    </a:ext>
                  </a:extLst>
                </a:gridCol>
                <a:gridCol w="586436">
                  <a:extLst>
                    <a:ext uri="{9D8B030D-6E8A-4147-A177-3AD203B41FA5}">
                      <a16:colId xmlns:a16="http://schemas.microsoft.com/office/drawing/2014/main" val="842231009"/>
                    </a:ext>
                  </a:extLst>
                </a:gridCol>
                <a:gridCol w="586436">
                  <a:extLst>
                    <a:ext uri="{9D8B030D-6E8A-4147-A177-3AD203B41FA5}">
                      <a16:colId xmlns:a16="http://schemas.microsoft.com/office/drawing/2014/main" val="1049336487"/>
                    </a:ext>
                  </a:extLst>
                </a:gridCol>
                <a:gridCol w="586436">
                  <a:extLst>
                    <a:ext uri="{9D8B030D-6E8A-4147-A177-3AD203B41FA5}">
                      <a16:colId xmlns:a16="http://schemas.microsoft.com/office/drawing/2014/main" val="1529596697"/>
                    </a:ext>
                  </a:extLst>
                </a:gridCol>
              </a:tblGrid>
              <a:tr h="405225">
                <a:tc>
                  <a:txBody>
                    <a:bodyPr/>
                    <a:lstStyle/>
                    <a:p>
                      <a:pPr algn="ctr"/>
                      <a:r>
                        <a:rPr lang="en-US" sz="1600"/>
                        <a:t>Tháng</a:t>
                      </a:r>
                    </a:p>
                  </a:txBody>
                  <a:tcPr anchor="ctr">
                    <a:solidFill>
                      <a:schemeClr val="bg2">
                        <a:lumMod val="40000"/>
                        <a:lumOff val="60000"/>
                      </a:schemeClr>
                    </a:solidFill>
                  </a:tcPr>
                </a:tc>
                <a:tc>
                  <a:txBody>
                    <a:bodyPr/>
                    <a:lstStyle/>
                    <a:p>
                      <a:pPr algn="ctr"/>
                      <a:r>
                        <a:rPr lang="en-US" sz="1600"/>
                        <a:t>1</a:t>
                      </a:r>
                    </a:p>
                  </a:txBody>
                  <a:tcPr anchor="ctr"/>
                </a:tc>
                <a:tc>
                  <a:txBody>
                    <a:bodyPr/>
                    <a:lstStyle/>
                    <a:p>
                      <a:pPr algn="ctr"/>
                      <a:r>
                        <a:rPr lang="en-US" sz="1600"/>
                        <a:t>2</a:t>
                      </a:r>
                    </a:p>
                  </a:txBody>
                  <a:tcPr anchor="ctr"/>
                </a:tc>
                <a:tc>
                  <a:txBody>
                    <a:bodyPr/>
                    <a:lstStyle/>
                    <a:p>
                      <a:pPr algn="ctr"/>
                      <a:r>
                        <a:rPr lang="en-US" sz="1600"/>
                        <a:t>3</a:t>
                      </a:r>
                    </a:p>
                  </a:txBody>
                  <a:tcPr anchor="ctr"/>
                </a:tc>
                <a:tc>
                  <a:txBody>
                    <a:bodyPr/>
                    <a:lstStyle/>
                    <a:p>
                      <a:pPr algn="ctr"/>
                      <a:r>
                        <a:rPr lang="en-US" sz="1600"/>
                        <a:t>4</a:t>
                      </a:r>
                    </a:p>
                  </a:txBody>
                  <a:tcPr anchor="ctr"/>
                </a:tc>
                <a:tc>
                  <a:txBody>
                    <a:bodyPr/>
                    <a:lstStyle/>
                    <a:p>
                      <a:pPr algn="ctr"/>
                      <a:r>
                        <a:rPr lang="en-US" sz="1600"/>
                        <a:t>5</a:t>
                      </a:r>
                    </a:p>
                  </a:txBody>
                  <a:tcPr anchor="ctr"/>
                </a:tc>
                <a:tc>
                  <a:txBody>
                    <a:bodyPr/>
                    <a:lstStyle/>
                    <a:p>
                      <a:pPr algn="ctr"/>
                      <a:r>
                        <a:rPr lang="en-US" sz="1600"/>
                        <a:t>6</a:t>
                      </a:r>
                    </a:p>
                  </a:txBody>
                  <a:tcPr anchor="ctr"/>
                </a:tc>
                <a:tc>
                  <a:txBody>
                    <a:bodyPr/>
                    <a:lstStyle/>
                    <a:p>
                      <a:pPr algn="ctr"/>
                      <a:r>
                        <a:rPr lang="en-US" sz="1600"/>
                        <a:t>7</a:t>
                      </a:r>
                    </a:p>
                  </a:txBody>
                  <a:tcPr anchor="ctr"/>
                </a:tc>
                <a:tc>
                  <a:txBody>
                    <a:bodyPr/>
                    <a:lstStyle/>
                    <a:p>
                      <a:pPr algn="ctr"/>
                      <a:r>
                        <a:rPr lang="en-US" sz="1600"/>
                        <a:t>8</a:t>
                      </a:r>
                    </a:p>
                  </a:txBody>
                  <a:tcPr anchor="ctr"/>
                </a:tc>
                <a:tc>
                  <a:txBody>
                    <a:bodyPr/>
                    <a:lstStyle/>
                    <a:p>
                      <a:pPr algn="ctr"/>
                      <a:r>
                        <a:rPr lang="en-US" sz="1600"/>
                        <a:t>9</a:t>
                      </a:r>
                    </a:p>
                  </a:txBody>
                  <a:tcPr anchor="ctr"/>
                </a:tc>
                <a:tc>
                  <a:txBody>
                    <a:bodyPr/>
                    <a:lstStyle/>
                    <a:p>
                      <a:pPr algn="ctr"/>
                      <a:r>
                        <a:rPr lang="en-US" sz="1600"/>
                        <a:t>10</a:t>
                      </a:r>
                    </a:p>
                  </a:txBody>
                  <a:tcPr anchor="ctr"/>
                </a:tc>
                <a:tc>
                  <a:txBody>
                    <a:bodyPr/>
                    <a:lstStyle/>
                    <a:p>
                      <a:pPr algn="ctr"/>
                      <a:r>
                        <a:rPr lang="en-US" sz="1600"/>
                        <a:t>11</a:t>
                      </a:r>
                    </a:p>
                  </a:txBody>
                  <a:tcPr anchor="ctr"/>
                </a:tc>
                <a:tc>
                  <a:txBody>
                    <a:bodyPr/>
                    <a:lstStyle/>
                    <a:p>
                      <a:pPr algn="ctr"/>
                      <a:r>
                        <a:rPr lang="en-US" sz="1600"/>
                        <a:t>12</a:t>
                      </a:r>
                    </a:p>
                  </a:txBody>
                  <a:tcPr anchor="ctr"/>
                </a:tc>
                <a:extLst>
                  <a:ext uri="{0D108BD9-81ED-4DB2-BD59-A6C34878D82A}">
                    <a16:rowId xmlns:a16="http://schemas.microsoft.com/office/drawing/2014/main" val="985154817"/>
                  </a:ext>
                </a:extLst>
              </a:tr>
              <a:tr h="405225">
                <a:tc>
                  <a:txBody>
                    <a:bodyPr/>
                    <a:lstStyle/>
                    <a:p>
                      <a:pPr algn="ctr"/>
                      <a:r>
                        <a:rPr lang="en-US" sz="1600" b="0" i="0" u="none" strike="noStrike" kern="1200" cap="none">
                          <a:solidFill>
                            <a:srgbClr val="000000"/>
                          </a:solidFill>
                          <a:latin typeface="Arial" panose="020B0604020202020204" pitchFamily="34" charset="0"/>
                          <a:ea typeface="Arial"/>
                          <a:cs typeface="Arial" panose="020B0604020202020204" pitchFamily="34" charset="0"/>
                          <a:sym typeface="Arial"/>
                        </a:rPr>
                        <a:t>Canberra (giờ)</a:t>
                      </a:r>
                      <a:endParaRPr lang="en-US" sz="1600"/>
                    </a:p>
                  </a:txBody>
                  <a:tcPr anchor="ctr">
                    <a:solidFill>
                      <a:schemeClr val="bg2">
                        <a:lumMod val="40000"/>
                        <a:lumOff val="60000"/>
                      </a:schemeClr>
                    </a:solidFill>
                  </a:tcPr>
                </a:tc>
                <a:tc>
                  <a:txBody>
                    <a:bodyPr/>
                    <a:lstStyle/>
                    <a:p>
                      <a:pPr algn="ctr"/>
                      <a:r>
                        <a:rPr lang="en-US" sz="1600"/>
                        <a:t>14,2</a:t>
                      </a:r>
                    </a:p>
                  </a:txBody>
                  <a:tcPr anchor="ctr"/>
                </a:tc>
                <a:tc>
                  <a:txBody>
                    <a:bodyPr/>
                    <a:lstStyle/>
                    <a:p>
                      <a:pPr algn="ctr"/>
                      <a:r>
                        <a:rPr lang="en-US" sz="1600"/>
                        <a:t>13,4</a:t>
                      </a:r>
                    </a:p>
                  </a:txBody>
                  <a:tcPr anchor="ctr"/>
                </a:tc>
                <a:tc>
                  <a:txBody>
                    <a:bodyPr/>
                    <a:lstStyle/>
                    <a:p>
                      <a:pPr algn="ctr"/>
                      <a:r>
                        <a:rPr lang="en-US" sz="1600"/>
                        <a:t>12,3</a:t>
                      </a:r>
                    </a:p>
                  </a:txBody>
                  <a:tcPr anchor="ctr"/>
                </a:tc>
                <a:tc>
                  <a:txBody>
                    <a:bodyPr/>
                    <a:lstStyle/>
                    <a:p>
                      <a:pPr algn="ctr"/>
                      <a:r>
                        <a:rPr lang="en-US" sz="1600"/>
                        <a:t>11,2</a:t>
                      </a:r>
                    </a:p>
                  </a:txBody>
                  <a:tcPr anchor="ctr"/>
                </a:tc>
                <a:tc>
                  <a:txBody>
                    <a:bodyPr/>
                    <a:lstStyle/>
                    <a:p>
                      <a:pPr algn="ctr"/>
                      <a:r>
                        <a:rPr lang="en-US" sz="1600"/>
                        <a:t>10,3</a:t>
                      </a:r>
                    </a:p>
                  </a:txBody>
                  <a:tcPr anchor="ctr"/>
                </a:tc>
                <a:tc>
                  <a:txBody>
                    <a:bodyPr/>
                    <a:lstStyle/>
                    <a:p>
                      <a:pPr algn="ctr"/>
                      <a:r>
                        <a:rPr lang="en-US" sz="1600"/>
                        <a:t>9,8</a:t>
                      </a:r>
                    </a:p>
                  </a:txBody>
                  <a:tcPr anchor="ctr"/>
                </a:tc>
                <a:tc>
                  <a:txBody>
                    <a:bodyPr/>
                    <a:lstStyle/>
                    <a:p>
                      <a:pPr algn="ctr"/>
                      <a:r>
                        <a:rPr lang="en-US" sz="1600"/>
                        <a:t>10,1</a:t>
                      </a:r>
                    </a:p>
                  </a:txBody>
                  <a:tcPr anchor="ctr"/>
                </a:tc>
                <a:tc>
                  <a:txBody>
                    <a:bodyPr/>
                    <a:lstStyle/>
                    <a:p>
                      <a:pPr algn="ctr"/>
                      <a:r>
                        <a:rPr lang="en-US" sz="1600"/>
                        <a:t>10,9</a:t>
                      </a:r>
                    </a:p>
                  </a:txBody>
                  <a:tcPr anchor="ctr"/>
                </a:tc>
                <a:tc>
                  <a:txBody>
                    <a:bodyPr/>
                    <a:lstStyle/>
                    <a:p>
                      <a:pPr algn="ctr"/>
                      <a:r>
                        <a:rPr lang="en-US" sz="1600"/>
                        <a:t>11,9</a:t>
                      </a:r>
                    </a:p>
                  </a:txBody>
                  <a:tcPr anchor="ctr"/>
                </a:tc>
                <a:tc>
                  <a:txBody>
                    <a:bodyPr/>
                    <a:lstStyle/>
                    <a:p>
                      <a:pPr algn="ctr"/>
                      <a:r>
                        <a:rPr lang="en-US" sz="1600"/>
                        <a:t>13</a:t>
                      </a:r>
                    </a:p>
                  </a:txBody>
                  <a:tcPr anchor="ctr"/>
                </a:tc>
                <a:tc>
                  <a:txBody>
                    <a:bodyPr/>
                    <a:lstStyle/>
                    <a:p>
                      <a:pPr algn="ctr"/>
                      <a:r>
                        <a:rPr lang="en-US" sz="1600"/>
                        <a:t>14</a:t>
                      </a:r>
                    </a:p>
                  </a:txBody>
                  <a:tcPr anchor="ctr"/>
                </a:tc>
                <a:tc>
                  <a:txBody>
                    <a:bodyPr/>
                    <a:lstStyle/>
                    <a:p>
                      <a:pPr algn="ctr"/>
                      <a:r>
                        <a:rPr lang="en-US" sz="1600"/>
                        <a:t>14,5</a:t>
                      </a:r>
                    </a:p>
                  </a:txBody>
                  <a:tcPr anchor="ctr"/>
                </a:tc>
                <a:extLst>
                  <a:ext uri="{0D108BD9-81ED-4DB2-BD59-A6C34878D82A}">
                    <a16:rowId xmlns:a16="http://schemas.microsoft.com/office/drawing/2014/main" val="433738158"/>
                  </a:ext>
                </a:extLst>
              </a:tr>
              <a:tr h="474669">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kern="1200" cap="none">
                          <a:solidFill>
                            <a:srgbClr val="000000"/>
                          </a:solidFill>
                          <a:latin typeface="Arial" panose="020B0604020202020204" pitchFamily="34" charset="0"/>
                          <a:ea typeface="Arial"/>
                          <a:cs typeface="Arial" panose="020B0604020202020204" pitchFamily="34" charset="0"/>
                          <a:sym typeface="Arial"/>
                        </a:rPr>
                        <a:t>Moscow (giờ)</a:t>
                      </a:r>
                      <a:endParaRPr lang="en-US" sz="1600"/>
                    </a:p>
                  </a:txBody>
                  <a:tcPr anchor="ctr">
                    <a:solidFill>
                      <a:schemeClr val="bg2">
                        <a:lumMod val="40000"/>
                        <a:lumOff val="60000"/>
                      </a:schemeClr>
                    </a:solidFill>
                  </a:tcPr>
                </a:tc>
                <a:tc>
                  <a:txBody>
                    <a:bodyPr/>
                    <a:lstStyle/>
                    <a:p>
                      <a:pPr algn="ctr"/>
                      <a:r>
                        <a:rPr lang="en-US" sz="1600"/>
                        <a:t>7,8</a:t>
                      </a:r>
                    </a:p>
                  </a:txBody>
                  <a:tcPr anchor="ctr"/>
                </a:tc>
                <a:tc>
                  <a:txBody>
                    <a:bodyPr/>
                    <a:lstStyle/>
                    <a:p>
                      <a:pPr algn="ctr"/>
                      <a:r>
                        <a:rPr lang="en-US" sz="1600"/>
                        <a:t>9,7</a:t>
                      </a:r>
                    </a:p>
                  </a:txBody>
                  <a:tcPr anchor="ctr"/>
                </a:tc>
                <a:tc>
                  <a:txBody>
                    <a:bodyPr/>
                    <a:lstStyle/>
                    <a:p>
                      <a:pPr algn="ctr"/>
                      <a:r>
                        <a:rPr lang="en-US" sz="1600"/>
                        <a:t>11,9</a:t>
                      </a:r>
                    </a:p>
                  </a:txBody>
                  <a:tcPr anchor="ctr"/>
                </a:tc>
                <a:tc>
                  <a:txBody>
                    <a:bodyPr/>
                    <a:lstStyle/>
                    <a:p>
                      <a:pPr algn="ctr"/>
                      <a:r>
                        <a:rPr lang="en-US" sz="1600"/>
                        <a:t>14,3</a:t>
                      </a:r>
                    </a:p>
                  </a:txBody>
                  <a:tcPr anchor="ctr"/>
                </a:tc>
                <a:tc>
                  <a:txBody>
                    <a:bodyPr/>
                    <a:lstStyle/>
                    <a:p>
                      <a:pPr algn="ctr"/>
                      <a:r>
                        <a:rPr lang="en-US" sz="1600"/>
                        <a:t>16,4</a:t>
                      </a:r>
                    </a:p>
                  </a:txBody>
                  <a:tcPr anchor="ctr"/>
                </a:tc>
                <a:tc>
                  <a:txBody>
                    <a:bodyPr/>
                    <a:lstStyle/>
                    <a:p>
                      <a:pPr algn="ctr"/>
                      <a:r>
                        <a:rPr lang="en-US" sz="1600"/>
                        <a:t>17,5</a:t>
                      </a:r>
                    </a:p>
                  </a:txBody>
                  <a:tcPr anchor="ctr"/>
                </a:tc>
                <a:tc>
                  <a:txBody>
                    <a:bodyPr/>
                    <a:lstStyle/>
                    <a:p>
                      <a:pPr algn="ctr"/>
                      <a:r>
                        <a:rPr lang="en-US" sz="1600"/>
                        <a:t>16,8</a:t>
                      </a:r>
                    </a:p>
                  </a:txBody>
                  <a:tcPr anchor="ctr"/>
                </a:tc>
                <a:tc>
                  <a:txBody>
                    <a:bodyPr/>
                    <a:lstStyle/>
                    <a:p>
                      <a:pPr algn="ctr"/>
                      <a:r>
                        <a:rPr lang="en-US" sz="1600"/>
                        <a:t>14,9</a:t>
                      </a:r>
                    </a:p>
                  </a:txBody>
                  <a:tcPr anchor="ctr"/>
                </a:tc>
                <a:tc>
                  <a:txBody>
                    <a:bodyPr/>
                    <a:lstStyle/>
                    <a:p>
                      <a:pPr algn="ctr"/>
                      <a:r>
                        <a:rPr lang="en-US" sz="1600"/>
                        <a:t>12,7</a:t>
                      </a:r>
                    </a:p>
                  </a:txBody>
                  <a:tcPr anchor="ctr"/>
                </a:tc>
                <a:tc>
                  <a:txBody>
                    <a:bodyPr/>
                    <a:lstStyle/>
                    <a:p>
                      <a:pPr algn="ctr"/>
                      <a:r>
                        <a:rPr lang="en-US" sz="1600"/>
                        <a:t>10,4</a:t>
                      </a:r>
                    </a:p>
                  </a:txBody>
                  <a:tcPr anchor="ctr"/>
                </a:tc>
                <a:tc>
                  <a:txBody>
                    <a:bodyPr/>
                    <a:lstStyle/>
                    <a:p>
                      <a:pPr algn="ctr"/>
                      <a:r>
                        <a:rPr lang="en-US" sz="1600"/>
                        <a:t>8,3</a:t>
                      </a:r>
                    </a:p>
                  </a:txBody>
                  <a:tcPr anchor="ctr"/>
                </a:tc>
                <a:tc>
                  <a:txBody>
                    <a:bodyPr/>
                    <a:lstStyle/>
                    <a:p>
                      <a:pPr algn="ctr"/>
                      <a:r>
                        <a:rPr lang="en-US" sz="1600"/>
                        <a:t>7,1</a:t>
                      </a:r>
                    </a:p>
                  </a:txBody>
                  <a:tcPr anchor="ctr"/>
                </a:tc>
                <a:extLst>
                  <a:ext uri="{0D108BD9-81ED-4DB2-BD59-A6C34878D82A}">
                    <a16:rowId xmlns:a16="http://schemas.microsoft.com/office/drawing/2014/main" val="2087479328"/>
                  </a:ext>
                </a:extLst>
              </a:tr>
            </a:tbl>
          </a:graphicData>
        </a:graphic>
      </p:graphicFrame>
      <p:sp>
        <p:nvSpPr>
          <p:cNvPr id="12" name="Rectangle 11"/>
          <p:cNvSpPr/>
          <p:nvPr/>
        </p:nvSpPr>
        <p:spPr>
          <a:xfrm>
            <a:off x="164586" y="2452591"/>
            <a:ext cx="8796537" cy="877163"/>
          </a:xfrm>
          <a:prstGeom prst="rect">
            <a:avLst/>
          </a:prstGeom>
        </p:spPr>
        <p:txBody>
          <a:bodyPr wrap="square">
            <a:spAutoFit/>
          </a:bodyPr>
          <a:lstStyle/>
          <a:p>
            <a:pPr lvl="0" algn="just" defTabSz="457200">
              <a:lnSpc>
                <a:spcPct val="150000"/>
              </a:lnSpc>
              <a:buClrTx/>
              <a:defRPr/>
            </a:pPr>
            <a:r>
              <a:rPr lang="en-US" sz="1700" kern="1200">
                <a:latin typeface="Arial" panose="020B0604020202020204" pitchFamily="34" charset="0"/>
                <a:ea typeface="+mn-ea"/>
                <a:cs typeface="Arial" panose="020B0604020202020204" pitchFamily="34" charset="0"/>
              </a:rPr>
              <a:t>b) Hai đường cắt nhau vào khoảng tháng 3 và tháng 9 nên vào hai tháng này số giờ ban ngày tại hai điểm gần như nhau.</a:t>
            </a:r>
          </a:p>
        </p:txBody>
      </p:sp>
      <p:sp>
        <p:nvSpPr>
          <p:cNvPr id="14" name="Rectangle 13"/>
          <p:cNvSpPr/>
          <p:nvPr/>
        </p:nvSpPr>
        <p:spPr>
          <a:xfrm>
            <a:off x="164587" y="3320610"/>
            <a:ext cx="8723382" cy="1661993"/>
          </a:xfrm>
          <a:prstGeom prst="rect">
            <a:avLst/>
          </a:prstGeom>
        </p:spPr>
        <p:txBody>
          <a:bodyPr wrap="square">
            <a:spAutoFit/>
          </a:bodyPr>
          <a:lstStyle/>
          <a:p>
            <a:pPr lvl="0" algn="just" defTabSz="457200">
              <a:lnSpc>
                <a:spcPct val="150000"/>
              </a:lnSpc>
              <a:buClrTx/>
              <a:defRPr/>
            </a:pPr>
            <a:r>
              <a:rPr lang="en-US" sz="1700" kern="1200">
                <a:latin typeface="Arial" panose="020B0604020202020204" pitchFamily="34" charset="0"/>
                <a:ea typeface="+mn-ea"/>
                <a:cs typeface="Arial" panose="020B0604020202020204" pitchFamily="34" charset="0"/>
              </a:rPr>
              <a:t>c) Từ tháng 1 số giờ ban ngày tại Canberra giảm, đạt mức thấp nhất vào tháng 6, sau đó lại tang. Từ tháng 1 số giờ ban ngày tại Moscow tang, đạt mức cao nhất vào tháng 6, sau đó lại giảm. Sự biến đổi về số giờ ban ngày theo tháng tại hai địa điểm này ngược nhau do hai thành phố Canberra và Moscow nằm ở hai bán cầu.</a:t>
            </a:r>
          </a:p>
        </p:txBody>
      </p:sp>
    </p:spTree>
    <p:extLst>
      <p:ext uri="{BB962C8B-B14F-4D97-AF65-F5344CB8AC3E}">
        <p14:creationId xmlns:p14="http://schemas.microsoft.com/office/powerpoint/2010/main" val="40018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2"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1"/>
          <p:cNvSpPr txBox="1">
            <a:spLocks noGrp="1"/>
          </p:cNvSpPr>
          <p:nvPr>
            <p:ph type="subTitle" idx="1"/>
          </p:nvPr>
        </p:nvSpPr>
        <p:spPr>
          <a:xfrm>
            <a:off x="1204848" y="746080"/>
            <a:ext cx="6951597" cy="2189144"/>
          </a:xfrm>
          <a:prstGeom prst="rect">
            <a:avLst/>
          </a:prstGeom>
        </p:spPr>
        <p:txBody>
          <a:bodyPr spcFirstLastPara="1" wrap="square" lIns="91425" tIns="91425" rIns="91425" bIns="91425" anchor="t" anchorCtr="0">
            <a:noAutofit/>
          </a:bodyPr>
          <a:lstStyle/>
          <a:p>
            <a:pPr marL="0" lvl="0" indent="0" algn="just">
              <a:lnSpc>
                <a:spcPct val="150000"/>
              </a:lnSpc>
              <a:buClr>
                <a:srgbClr val="272727"/>
              </a:buClr>
              <a:buNone/>
            </a:pPr>
            <a:r>
              <a:rPr lang="en-US" sz="2100" b="1" i="1">
                <a:solidFill>
                  <a:srgbClr val="C00000"/>
                </a:solidFill>
                <a:latin typeface="Arial"/>
              </a:rPr>
              <a:t>Chú ý:</a:t>
            </a:r>
          </a:p>
          <a:p>
            <a:pPr marL="0" lvl="0" indent="0" algn="just">
              <a:lnSpc>
                <a:spcPct val="150000"/>
              </a:lnSpc>
              <a:buClr>
                <a:srgbClr val="272727"/>
              </a:buClr>
              <a:buNone/>
            </a:pPr>
            <a:r>
              <a:rPr lang="vi-VN" sz="2100">
                <a:solidFill>
                  <a:srgbClr val="272727"/>
                </a:solidFill>
                <a:latin typeface="Arial" panose="020B0604020202020204" pitchFamily="34" charset="0"/>
              </a:rPr>
              <a:t>Để so sánh sự thay đổi theo thời gian của hai hay nhiều đại lượng, người ta thường biểu diễn chúng trên cùng biểu đồ.</a:t>
            </a:r>
            <a:endParaRPr lang="en-US" sz="2100">
              <a:solidFill>
                <a:srgbClr val="272727"/>
              </a:solidFill>
              <a:latin typeface="Arial"/>
            </a:endParaRPr>
          </a:p>
        </p:txBody>
      </p:sp>
      <p:pic>
        <p:nvPicPr>
          <p:cNvPr id="3" name="Picture 2"/>
          <p:cNvPicPr>
            <a:picLocks noChangeAspect="1"/>
          </p:cNvPicPr>
          <p:nvPr/>
        </p:nvPicPr>
        <p:blipFill>
          <a:blip r:embed="rId3"/>
          <a:stretch>
            <a:fillRect/>
          </a:stretch>
        </p:blipFill>
        <p:spPr>
          <a:xfrm rot="20621490">
            <a:off x="4900714" y="2528102"/>
            <a:ext cx="1176279" cy="17359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4">
                                            <p:bg/>
                                          </p:spTgt>
                                        </p:tgtEl>
                                        <p:attrNameLst>
                                          <p:attrName>style.visibility</p:attrName>
                                        </p:attrNameLst>
                                      </p:cBhvr>
                                      <p:to>
                                        <p:strVal val="visible"/>
                                      </p:to>
                                    </p:set>
                                    <p:animEffect transition="in" filter="randombar(horizontal)">
                                      <p:cBhvr>
                                        <p:cTn id="7" dur="500"/>
                                        <p:tgtEl>
                                          <p:spTgt spid="344">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44">
                                            <p:txEl>
                                              <p:pRg st="0" end="0"/>
                                            </p:txEl>
                                          </p:spTgt>
                                        </p:tgtEl>
                                        <p:attrNameLst>
                                          <p:attrName>style.visibility</p:attrName>
                                        </p:attrNameLst>
                                      </p:cBhvr>
                                      <p:to>
                                        <p:strVal val="visible"/>
                                      </p:to>
                                    </p:set>
                                    <p:animEffect transition="in" filter="randombar(horizontal)">
                                      <p:cBhvr>
                                        <p:cTn id="10" dur="500"/>
                                        <p:tgtEl>
                                          <p:spTgt spid="344">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44">
                                            <p:txEl>
                                              <p:pRg st="1" end="1"/>
                                            </p:txEl>
                                          </p:spTgt>
                                        </p:tgtEl>
                                        <p:attrNameLst>
                                          <p:attrName>style.visibility</p:attrName>
                                        </p:attrNameLst>
                                      </p:cBhvr>
                                      <p:to>
                                        <p:strVal val="visible"/>
                                      </p:to>
                                    </p:set>
                                    <p:animEffect transition="in" filter="randombar(horizontal)">
                                      <p:cBhvr>
                                        <p:cTn id="13" dur="500"/>
                                        <p:tgtEl>
                                          <p:spTgt spid="344">
                                            <p:txEl>
                                              <p:pRg st="1" end="1"/>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14" name="TextBox 13"/>
          <p:cNvSpPr txBox="1"/>
          <p:nvPr/>
        </p:nvSpPr>
        <p:spPr>
          <a:xfrm>
            <a:off x="3475335" y="132084"/>
            <a:ext cx="2245009"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a:ln/>
                <a:solidFill>
                  <a:schemeClr val="accent3"/>
                </a:solidFill>
                <a:effectLst/>
                <a:uLnTx/>
                <a:uFillTx/>
                <a:latin typeface="Arial"/>
                <a:cs typeface="Arial"/>
                <a:sym typeface="Arial"/>
              </a:rPr>
              <a:t>LUYỆN TẬP 4</a:t>
            </a:r>
          </a:p>
        </p:txBody>
      </p:sp>
      <p:sp>
        <p:nvSpPr>
          <p:cNvPr id="4" name="Rectangle 3"/>
          <p:cNvSpPr/>
          <p:nvPr/>
        </p:nvSpPr>
        <p:spPr>
          <a:xfrm>
            <a:off x="333091" y="500600"/>
            <a:ext cx="2334134" cy="484748"/>
          </a:xfrm>
          <a:prstGeom prst="rect">
            <a:avLst/>
          </a:prstGeom>
        </p:spPr>
        <p:txBody>
          <a:bodyPr wrap="square">
            <a:spAutoFit/>
          </a:bodyPr>
          <a:lstStyle/>
          <a:p>
            <a:pPr lvl="0" algn="just">
              <a:lnSpc>
                <a:spcPct val="150000"/>
              </a:lnSpc>
            </a:pPr>
            <a:r>
              <a:rPr lang="vi-VN" sz="1700"/>
              <a:t>Cho biểu đồ sau:</a:t>
            </a:r>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p:sp>
        <p:nvSpPr>
          <p:cNvPr id="5" name="Rectangle 4"/>
          <p:cNvSpPr/>
          <p:nvPr/>
        </p:nvSpPr>
        <p:spPr>
          <a:xfrm>
            <a:off x="299337" y="3964117"/>
            <a:ext cx="8707502" cy="877163"/>
          </a:xfrm>
          <a:prstGeom prst="rect">
            <a:avLst/>
          </a:prstGeom>
        </p:spPr>
        <p:txBody>
          <a:bodyPr wrap="square">
            <a:spAutoFit/>
          </a:bodyPr>
          <a:lstStyle/>
          <a:p>
            <a:pPr lvl="0" algn="just">
              <a:lnSpc>
                <a:spcPct val="150000"/>
              </a:lnSpc>
            </a:pPr>
            <a:r>
              <a:rPr lang="en-US" sz="1700"/>
              <a:t>a) So sánh tốc độ gió trong các tháng tại hai thành phố này. Giải thích sự khác nhau đó.</a:t>
            </a:r>
          </a:p>
          <a:p>
            <a:pPr lvl="0" algn="just">
              <a:lnSpc>
                <a:spcPct val="150000"/>
              </a:lnSpc>
            </a:pPr>
            <a:r>
              <a:rPr lang="en-US" sz="1700"/>
              <a:t>b) Ở Nha Trang, 6 tháng gió thổi mạnh nhất là những tháng nào?</a:t>
            </a:r>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274514" y="985348"/>
            <a:ext cx="4757149" cy="2932603"/>
          </a:xfrm>
          <a:prstGeom prst="rect">
            <a:avLst/>
          </a:prstGeom>
        </p:spPr>
      </p:pic>
    </p:spTree>
    <p:extLst>
      <p:ext uri="{BB962C8B-B14F-4D97-AF65-F5344CB8AC3E}">
        <p14:creationId xmlns:p14="http://schemas.microsoft.com/office/powerpoint/2010/main" val="194290237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6" name="Rectangle 5"/>
          <p:cNvSpPr/>
          <p:nvPr/>
        </p:nvSpPr>
        <p:spPr>
          <a:xfrm>
            <a:off x="4241592" y="652381"/>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2" name="Rectangle 1"/>
          <p:cNvSpPr/>
          <p:nvPr/>
        </p:nvSpPr>
        <p:spPr>
          <a:xfrm>
            <a:off x="575370" y="1319807"/>
            <a:ext cx="7999614" cy="2092881"/>
          </a:xfrm>
          <a:prstGeom prst="rect">
            <a:avLst/>
          </a:prstGeom>
        </p:spPr>
        <p:txBody>
          <a:bodyPr wrap="square">
            <a:spAutoFit/>
          </a:bodyPr>
          <a:lstStyle/>
          <a:p>
            <a:pPr lvl="0" algn="just">
              <a:lnSpc>
                <a:spcPct val="150000"/>
              </a:lnSpc>
              <a:spcBef>
                <a:spcPts val="600"/>
              </a:spcBef>
              <a:spcAft>
                <a:spcPts val="600"/>
              </a:spcAft>
            </a:pPr>
            <a:r>
              <a:rPr lang="vi-VN" sz="2000">
                <a:ea typeface="Dotum" panose="020B0600000101010101" pitchFamily="34" charset="-127"/>
                <a:cs typeface="Times New Roman" panose="02020603050405020304" pitchFamily="18" charset="0"/>
              </a:rPr>
              <a:t>a) Tốc độ gió tại Nha Trang luôn lớn hơn tốc độ gió tại Hà Nội, do Nha Trang là thành phố ven biển nên gió thổi mạnh hơn.</a:t>
            </a:r>
          </a:p>
          <a:p>
            <a:pPr lvl="0" algn="just">
              <a:lnSpc>
                <a:spcPct val="150000"/>
              </a:lnSpc>
              <a:spcBef>
                <a:spcPts val="600"/>
              </a:spcBef>
              <a:spcAft>
                <a:spcPts val="600"/>
              </a:spcAft>
            </a:pPr>
            <a:r>
              <a:rPr lang="vi-VN" sz="2000">
                <a:ea typeface="Dotum" panose="020B0600000101010101" pitchFamily="34" charset="-127"/>
                <a:cs typeface="Times New Roman" panose="02020603050405020304" pitchFamily="18" charset="0"/>
              </a:rPr>
              <a:t>b) Ở Nha Trang, 6 tháng gió thổi mạnh nhất là: tháng 10, tháng 11, tháng 12, tháng 1, tháng 2, tháng 3.</a:t>
            </a:r>
          </a:p>
        </p:txBody>
      </p:sp>
    </p:spTree>
    <p:extLst>
      <p:ext uri="{BB962C8B-B14F-4D97-AF65-F5344CB8AC3E}">
        <p14:creationId xmlns:p14="http://schemas.microsoft.com/office/powerpoint/2010/main" val="1243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9" name="Google Shape;319;p38"/>
          <p:cNvPicPr preferRelativeResize="0"/>
          <p:nvPr/>
        </p:nvPicPr>
        <p:blipFill>
          <a:blip r:embed="rId3">
            <a:alphaModFix/>
          </a:blip>
          <a:stretch>
            <a:fillRect/>
          </a:stretch>
        </p:blipFill>
        <p:spPr>
          <a:xfrm rot="-5680079">
            <a:off x="7374182" y="744667"/>
            <a:ext cx="2101306" cy="2054021"/>
          </a:xfrm>
          <a:prstGeom prst="rect">
            <a:avLst/>
          </a:prstGeom>
          <a:noFill/>
          <a:ln>
            <a:noFill/>
          </a:ln>
        </p:spPr>
      </p:pic>
      <p:sp>
        <p:nvSpPr>
          <p:cNvPr id="8" name="Rectangle 7"/>
          <p:cNvSpPr/>
          <p:nvPr/>
        </p:nvSpPr>
        <p:spPr>
          <a:xfrm>
            <a:off x="720769" y="1432177"/>
            <a:ext cx="5832843" cy="120507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nl-NL" sz="5500" b="1" i="0" u="none" strike="noStrike" kern="0" cap="none" spc="0" normalizeH="0" baseline="0" noProof="0">
                <a:ln>
                  <a:noFill/>
                </a:ln>
                <a:solidFill>
                  <a:srgbClr val="FFFFFF">
                    <a:lumMod val="25000"/>
                  </a:srgbClr>
                </a:solidFill>
                <a:effectLst/>
                <a:uLnTx/>
                <a:uFillTx/>
                <a:latin typeface="Arial"/>
                <a:ea typeface="Arial" panose="020B0604020202020204" pitchFamily="34" charset="0"/>
                <a:cs typeface="Arial"/>
                <a:sym typeface="Arial"/>
              </a:rPr>
              <a:t>LUYỆN</a:t>
            </a:r>
            <a:r>
              <a:rPr kumimoji="0" lang="nl-NL" sz="5500" b="1" i="0" u="none" strike="noStrike" kern="0" cap="none" spc="0" normalizeH="0" noProof="0">
                <a:ln>
                  <a:noFill/>
                </a:ln>
                <a:solidFill>
                  <a:srgbClr val="FFFFFF">
                    <a:lumMod val="25000"/>
                  </a:srgbClr>
                </a:solidFill>
                <a:effectLst/>
                <a:uLnTx/>
                <a:uFillTx/>
                <a:latin typeface="Arial"/>
                <a:ea typeface="Arial" panose="020B0604020202020204" pitchFamily="34" charset="0"/>
                <a:cs typeface="Arial"/>
                <a:sym typeface="Arial"/>
              </a:rPr>
              <a:t> TẬP</a:t>
            </a:r>
            <a:endParaRPr kumimoji="0" lang="en-US" sz="5500" b="1" i="0" u="none" strike="noStrike" kern="0" cap="none" spc="0" normalizeH="0" baseline="0" noProof="0">
              <a:ln>
                <a:noFill/>
              </a:ln>
              <a:solidFill>
                <a:srgbClr val="FFFFFF">
                  <a:lumMod val="25000"/>
                </a:srgbClr>
              </a:solidFill>
              <a:effectLst/>
              <a:uLnTx/>
              <a:uFillTx/>
              <a:latin typeface="Arial"/>
              <a:cs typeface="Arial"/>
              <a:sym typeface="Arial"/>
            </a:endParaRPr>
          </a:p>
        </p:txBody>
      </p:sp>
    </p:spTree>
    <p:extLst>
      <p:ext uri="{BB962C8B-B14F-4D97-AF65-F5344CB8AC3E}">
        <p14:creationId xmlns:p14="http://schemas.microsoft.com/office/powerpoint/2010/main" val="4054797460"/>
      </p:ext>
    </p:extLst>
  </p:cSld>
  <p:clrMapOvr>
    <a:masterClrMapping/>
  </p:clrMapOvr>
  <mc:AlternateContent xmlns:mc="http://schemas.openxmlformats.org/markup-compatibility/2006" xmlns:p14="http://schemas.microsoft.com/office/powerpoint/2010/main">
    <mc:Choice Requires="p14">
      <p:transition spd="med" p14:dur="700">
        <p:wheel spokes="1"/>
      </p:transition>
    </mc:Choice>
    <mc:Fallback xmlns="">
      <p:transition spd="med">
        <p:wheel spokes="1"/>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10" name="Google Shape;210;p31"/>
          <p:cNvPicPr preferRelativeResize="0"/>
          <p:nvPr/>
        </p:nvPicPr>
        <p:blipFill>
          <a:blip r:embed="rId3">
            <a:alphaModFix/>
          </a:blip>
          <a:stretch>
            <a:fillRect/>
          </a:stretch>
        </p:blipFill>
        <p:spPr>
          <a:xfrm rot="-5680079">
            <a:off x="8270836" y="3426752"/>
            <a:ext cx="2101306" cy="2054021"/>
          </a:xfrm>
          <a:prstGeom prst="rect">
            <a:avLst/>
          </a:prstGeom>
          <a:noFill/>
          <a:ln>
            <a:noFill/>
          </a:ln>
        </p:spPr>
      </p:pic>
      <p:sp>
        <p:nvSpPr>
          <p:cNvPr id="7" name="Google Shape;2675;p42"/>
          <p:cNvSpPr txBox="1">
            <a:spLocks/>
          </p:cNvSpPr>
          <p:nvPr/>
        </p:nvSpPr>
        <p:spPr>
          <a:xfrm>
            <a:off x="588727" y="748529"/>
            <a:ext cx="7958881"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Mukta"/>
              <a:buNone/>
              <a:defRPr sz="5000" b="1" i="0" u="none" strike="noStrike" cap="none">
                <a:solidFill>
                  <a:schemeClr val="dk1"/>
                </a:solidFill>
                <a:latin typeface="Mukta"/>
                <a:ea typeface="Mukta"/>
                <a:cs typeface="Mukta"/>
                <a:sym typeface="Mukta"/>
              </a:defRPr>
            </a:lvl1pPr>
            <a:lvl2pPr marR="0" lvl="1"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2pPr>
            <a:lvl3pPr marR="0" lvl="2"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3pPr>
            <a:lvl4pPr marR="0" lvl="3"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4pPr>
            <a:lvl5pPr marR="0" lvl="4"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5pPr>
            <a:lvl6pPr marR="0" lvl="5"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6pPr>
            <a:lvl7pPr marR="0" lvl="6"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7pPr>
            <a:lvl8pPr marR="0" lvl="7"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8pPr>
            <a:lvl9pPr marR="0" lvl="8"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9pPr>
          </a:lstStyle>
          <a:p>
            <a:pPr>
              <a:lnSpc>
                <a:spcPct val="150000"/>
              </a:lnSpc>
            </a:pPr>
            <a:r>
              <a:rPr lang="vi-VN" sz="3600">
                <a:solidFill>
                  <a:schemeClr val="tx2">
                    <a:lumMod val="50000"/>
                  </a:schemeClr>
                </a:solidFill>
                <a:latin typeface="+mn-lt"/>
              </a:rPr>
              <a:t>CHƯƠNG V: DỮ LIỆU VÀ BIỂU ĐỒ</a:t>
            </a:r>
          </a:p>
        </p:txBody>
      </p:sp>
      <p:sp>
        <p:nvSpPr>
          <p:cNvPr id="8" name="Rectangle 7"/>
          <p:cNvSpPr/>
          <p:nvPr/>
        </p:nvSpPr>
        <p:spPr>
          <a:xfrm>
            <a:off x="731807" y="1909829"/>
            <a:ext cx="7672719" cy="1754326"/>
          </a:xfrm>
          <a:prstGeom prst="rect">
            <a:avLst/>
          </a:prstGeom>
        </p:spPr>
        <p:txBody>
          <a:bodyPr wrap="square">
            <a:spAutoFit/>
          </a:bodyPr>
          <a:lstStyle/>
          <a:p>
            <a:pPr lvl="0" algn="ctr" defTabSz="457200">
              <a:lnSpc>
                <a:spcPct val="150000"/>
              </a:lnSpc>
              <a:buClrTx/>
              <a:defRPr/>
            </a:pPr>
            <a:r>
              <a:rPr lang="vi-VN" sz="3800" b="1">
                <a:solidFill>
                  <a:srgbClr val="C00000"/>
                </a:solidFill>
                <a:latin typeface="Arial" panose="020B0604020202020204" pitchFamily="34" charset="0"/>
                <a:ea typeface="Calibri" panose="020F0502020204030204" pitchFamily="34" charset="0"/>
                <a:cs typeface="Arial" panose="020B0604020202020204" pitchFamily="34" charset="0"/>
              </a:rPr>
              <a:t>BÀI 20: PHÂN TÍCH SỐ LIỆU THỐNG KÊ DỰA VÀO BIỂU ĐỒ </a:t>
            </a:r>
            <a:endParaRPr lang="en-US" sz="3800" b="1" dirty="0">
              <a:solidFill>
                <a:srgbClr val="C00000"/>
              </a:solidFill>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8" name="Rectangle 7"/>
          <p:cNvSpPr/>
          <p:nvPr/>
        </p:nvSpPr>
        <p:spPr>
          <a:xfrm>
            <a:off x="2998833" y="129838"/>
            <a:ext cx="3102131" cy="496996"/>
          </a:xfrm>
          <a:prstGeom prst="rect">
            <a:avLst/>
          </a:prstGeom>
        </p:spPr>
        <p:txBody>
          <a:bodyPr wrap="none">
            <a:spAutoFit/>
          </a:bodyPr>
          <a:lstStyle/>
          <a:p>
            <a:pPr algn="just" defTabSz="457200">
              <a:lnSpc>
                <a:spcPct val="150000"/>
              </a:lnSpc>
              <a:buClrTx/>
              <a:tabLst>
                <a:tab pos="180023" algn="l"/>
                <a:tab pos="360045" algn="l"/>
              </a:tabLst>
              <a:defRPr/>
            </a:pPr>
            <a:r>
              <a:rPr lang="nl-NL" sz="2000" b="1" kern="1200">
                <a:solidFill>
                  <a:srgbClr val="1F497D"/>
                </a:solidFill>
                <a:latin typeface="Arial" panose="020B0604020202020204" pitchFamily="34" charset="0"/>
                <a:ea typeface="Calibri" panose="020F0502020204030204" pitchFamily="34" charset="0"/>
                <a:cs typeface="Arial" panose="020B0604020202020204" pitchFamily="34" charset="0"/>
              </a:rPr>
              <a:t>Bài tập 5.10 (SGK-tr104)</a:t>
            </a:r>
            <a:endParaRPr lang="en-US" sz="2000" kern="1200" dirty="0">
              <a:solidFill>
                <a:srgbClr val="1F497D"/>
              </a:solidFill>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723897" y="615169"/>
            <a:ext cx="7505701" cy="923330"/>
          </a:xfrm>
          <a:prstGeom prst="rect">
            <a:avLst/>
          </a:prstGeom>
        </p:spPr>
        <p:txBody>
          <a:bodyPr wrap="square">
            <a:spAutoFit/>
          </a:bodyPr>
          <a:lstStyle/>
          <a:p>
            <a:pPr algn="just">
              <a:lnSpc>
                <a:spcPct val="150000"/>
              </a:lnSpc>
            </a:pPr>
            <a:r>
              <a:rPr lang="vi-VN" sz="1800">
                <a:latin typeface="+mn-lt"/>
              </a:rPr>
              <a:t>Biểu đồ cột (H.5.17) biểu diễn số tiền mỗi người trong nhóm học sinh có được nhờ bán phế liệu.</a:t>
            </a:r>
            <a:endParaRPr lang="en-US" sz="1800">
              <a:latin typeface="+mn-lt"/>
            </a:endParaRPr>
          </a:p>
        </p:txBody>
      </p:sp>
      <p:sp>
        <p:nvSpPr>
          <p:cNvPr id="2" name="Rectangle 1"/>
          <p:cNvSpPr/>
          <p:nvPr/>
        </p:nvSpPr>
        <p:spPr>
          <a:xfrm>
            <a:off x="723897" y="4106805"/>
            <a:ext cx="7999477" cy="923330"/>
          </a:xfrm>
          <a:prstGeom prst="rect">
            <a:avLst/>
          </a:prstGeom>
        </p:spPr>
        <p:txBody>
          <a:bodyPr wrap="square">
            <a:spAutoFit/>
          </a:bodyPr>
          <a:lstStyle/>
          <a:p>
            <a:pPr algn="just">
              <a:lnSpc>
                <a:spcPct val="150000"/>
              </a:lnSpc>
            </a:pPr>
            <a:r>
              <a:rPr lang="vi-VN" sz="1800">
                <a:latin typeface="+mn-lt"/>
              </a:rPr>
              <a:t>a) Số tiền của Tuyết có gấp đôi số tiền của Khánh không? Giải thích tại sao.</a:t>
            </a:r>
          </a:p>
          <a:p>
            <a:pPr algn="just">
              <a:lnSpc>
                <a:spcPct val="150000"/>
              </a:lnSpc>
            </a:pPr>
            <a:r>
              <a:rPr lang="vi-VN" sz="1800">
                <a:latin typeface="+mn-lt"/>
              </a:rPr>
              <a:t>b) Lập bảng thống kê cho số tiền mỗi bạn có được nhờ bán phế liệu.</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191" y="1584219"/>
            <a:ext cx="4093110" cy="2546824"/>
          </a:xfrm>
          <a:prstGeom prst="rect">
            <a:avLst/>
          </a:prstGeom>
        </p:spPr>
      </p:pic>
    </p:spTree>
    <p:extLst>
      <p:ext uri="{BB962C8B-B14F-4D97-AF65-F5344CB8AC3E}">
        <p14:creationId xmlns:p14="http://schemas.microsoft.com/office/powerpoint/2010/main" val="119390498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6" name="Rectangle 5"/>
          <p:cNvSpPr/>
          <p:nvPr/>
        </p:nvSpPr>
        <p:spPr>
          <a:xfrm>
            <a:off x="4269024" y="331228"/>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515241" y="531283"/>
                <a:ext cx="8174736" cy="4431983"/>
              </a:xfrm>
              <a:prstGeom prst="rect">
                <a:avLst/>
              </a:prstGeom>
            </p:spPr>
            <p:txBody>
              <a:bodyPr wrap="square">
                <a:spAutoFit/>
              </a:bodyPr>
              <a:lstStyle/>
              <a:p>
                <a:pPr algn="just">
                  <a:lnSpc>
                    <a:spcPct val="150000"/>
                  </a:lnSpc>
                </a:pPr>
                <a:r>
                  <a:rPr lang="fr-FR" sz="1800">
                    <a:latin typeface="+mj-lt"/>
                    <a:ea typeface="Calibri" panose="020F0502020204030204" pitchFamily="34" charset="0"/>
                    <a:cs typeface="Times New Roman" panose="02020603050405020304" pitchFamily="18" charset="0"/>
                  </a:rPr>
                  <a:t>a) </a:t>
                </a:r>
              </a:p>
              <a:p>
                <a:pPr algn="just">
                  <a:lnSpc>
                    <a:spcPct val="150000"/>
                  </a:lnSpc>
                </a:pPr>
                <a:r>
                  <a:rPr lang="fr-FR" sz="1800">
                    <a:latin typeface="+mj-lt"/>
                    <a:ea typeface="Calibri" panose="020F0502020204030204" pitchFamily="34" charset="0"/>
                    <a:cs typeface="Times New Roman" panose="02020603050405020304" pitchFamily="18" charset="0"/>
                  </a:rPr>
                  <a:t>- Số tiền bán phế liệu của Tuyết là 280 nghìn đồng</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r>
                  <a:rPr lang="fr-FR" sz="1800">
                    <a:latin typeface="+mj-lt"/>
                    <a:ea typeface="Calibri" panose="020F0502020204030204" pitchFamily="34" charset="0"/>
                    <a:cs typeface="Times New Roman" panose="02020603050405020304" pitchFamily="18" charset="0"/>
                  </a:rPr>
                  <a:t>- Số tiền bán phế liệu của Khánh là 240 nghìn đồng</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800" b="0" i="1" smtClean="0">
                        <a:latin typeface="Cambria Math" panose="02040503050406030204" pitchFamily="18" charset="0"/>
                        <a:ea typeface="Calibri" panose="020F0502020204030204" pitchFamily="34" charset="0"/>
                        <a:cs typeface="Times New Roman" panose="02020603050405020304" pitchFamily="18" charset="0"/>
                      </a:rPr>
                      <m:t>⇒</m:t>
                    </m:r>
                  </m:oMath>
                </a14:m>
                <a:r>
                  <a:rPr lang="fr-FR" sz="1800">
                    <a:latin typeface="+mj-lt"/>
                    <a:ea typeface="Calibri" panose="020F0502020204030204" pitchFamily="34" charset="0"/>
                    <a:cs typeface="Times New Roman" panose="02020603050405020304" pitchFamily="18" charset="0"/>
                  </a:rPr>
                  <a:t> Số tiền của Tuyết gấp số lần số tiền của Khánh là:  </a:t>
                </a:r>
                <a14:m>
                  <m:oMath xmlns:m="http://schemas.openxmlformats.org/officeDocument/2006/math">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fr-FR" sz="1800" i="1">
                            <a:latin typeface="Cambria Math" panose="02040503050406030204" pitchFamily="18" charset="0"/>
                            <a:ea typeface="Calibri" panose="020F0502020204030204" pitchFamily="34" charset="0"/>
                            <a:cs typeface="Times New Roman" panose="02020603050405020304" pitchFamily="18" charset="0"/>
                          </a:rPr>
                          <m:t>280</m:t>
                        </m:r>
                      </m:num>
                      <m:den>
                        <m:r>
                          <a:rPr lang="fr-FR" sz="1800" i="1">
                            <a:latin typeface="Cambria Math" panose="02040503050406030204" pitchFamily="18" charset="0"/>
                            <a:ea typeface="Calibri" panose="020F0502020204030204" pitchFamily="34" charset="0"/>
                            <a:cs typeface="Times New Roman" panose="02020603050405020304" pitchFamily="18" charset="0"/>
                          </a:rPr>
                          <m:t>240</m:t>
                        </m:r>
                      </m:den>
                    </m:f>
                    <m:r>
                      <a:rPr lang="fr-FR"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fr-FR" sz="1800" i="1">
                            <a:latin typeface="Cambria Math" panose="02040503050406030204" pitchFamily="18" charset="0"/>
                            <a:ea typeface="Calibri" panose="020F0502020204030204" pitchFamily="34" charset="0"/>
                            <a:cs typeface="Times New Roman" panose="02020603050405020304" pitchFamily="18" charset="0"/>
                          </a:rPr>
                          <m:t>7</m:t>
                        </m:r>
                      </m:num>
                      <m:den>
                        <m:r>
                          <a:rPr lang="fr-FR" sz="1800" i="1">
                            <a:latin typeface="Cambria Math" panose="02040503050406030204" pitchFamily="18" charset="0"/>
                            <a:ea typeface="Calibri" panose="020F0502020204030204" pitchFamily="34" charset="0"/>
                            <a:cs typeface="Times New Roman" panose="02020603050405020304" pitchFamily="18" charset="0"/>
                          </a:rPr>
                          <m:t>6</m:t>
                        </m:r>
                      </m:den>
                    </m:f>
                    <m:r>
                      <a:rPr lang="fr-FR" sz="1800" i="1">
                        <a:latin typeface="Cambria Math" panose="02040503050406030204" pitchFamily="18" charset="0"/>
                        <a:ea typeface="Calibri" panose="020F0502020204030204" pitchFamily="34" charset="0"/>
                        <a:cs typeface="Times New Roman" panose="02020603050405020304" pitchFamily="18" charset="0"/>
                      </a:rPr>
                      <m:t>≈1,2</m:t>
                    </m:r>
                  </m:oMath>
                </a14:m>
                <a:r>
                  <a:rPr lang="fr-FR" sz="1800">
                    <a:latin typeface="+mj-lt"/>
                    <a:ea typeface="Calibri" panose="020F0502020204030204" pitchFamily="34" charset="0"/>
                    <a:cs typeface="Times New Roman" panose="02020603050405020304" pitchFamily="18" charset="0"/>
                  </a:rPr>
                  <a:t> lần.</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r>
                  <a:rPr lang="fr-FR" sz="1800">
                    <a:latin typeface="+mj-lt"/>
                    <a:ea typeface="Calibri" panose="020F0502020204030204" pitchFamily="34" charset="0"/>
                    <a:cs typeface="Times New Roman" panose="02020603050405020304" pitchFamily="18" charset="0"/>
                  </a:rPr>
                  <a:t>Trên biểu đồ xét về chiều cao của cột trên biểu đồ thì cột biểu diễn số tiền của Tuyết gấp đôi Khánh (số tiền của Tuyết chiếm 4 ô, còn số tiền của Khánh chiếm 2 ô). </a:t>
                </a:r>
              </a:p>
              <a:p>
                <a:pPr algn="just">
                  <a:lnSpc>
                    <a:spcPct val="150000"/>
                  </a:lnSpc>
                </a:pPr>
                <a:r>
                  <a:rPr lang="fr-FR" sz="1800">
                    <a:latin typeface="+mj-lt"/>
                    <a:ea typeface="Calibri" panose="020F0502020204030204" pitchFamily="34" charset="0"/>
                    <a:cs typeface="Times New Roman" panose="02020603050405020304" pitchFamily="18" charset="0"/>
                  </a:rPr>
                  <a:t>Tuy nhiên, trên biểu đồ chỉ biểu diễn giá trị từ 200 đến 360 (gốc trục đứng là 200).</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r>
                  <a:rPr lang="fr-FR" sz="1800">
                    <a:latin typeface="+mj-lt"/>
                    <a:ea typeface="Calibri" panose="020F0502020204030204" pitchFamily="34" charset="0"/>
                    <a:cs typeface="Times New Roman" panose="02020603050405020304" pitchFamily="18" charset="0"/>
                  </a:rPr>
                  <a:t>Do đó, số tiền của Tuyết không phải gấp đôi số tiền của Khánh.</a:t>
                </a:r>
                <a:endParaRPr lang="en-US" sz="1800">
                  <a:effectLst/>
                  <a:latin typeface="+mj-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15241" y="531283"/>
                <a:ext cx="8174736" cy="4431983"/>
              </a:xfrm>
              <a:prstGeom prst="rect">
                <a:avLst/>
              </a:prstGeom>
              <a:blipFill>
                <a:blip r:embed="rId3"/>
                <a:stretch>
                  <a:fillRect l="-671" r="-597" b="-138"/>
                </a:stretch>
              </a:blipFill>
            </p:spPr>
            <p:txBody>
              <a:bodyPr/>
              <a:lstStyle/>
              <a:p>
                <a:r>
                  <a:rPr lang="en-US">
                    <a:noFill/>
                  </a:rPr>
                  <a:t> </a:t>
                </a:r>
              </a:p>
            </p:txBody>
          </p:sp>
        </mc:Fallback>
      </mc:AlternateContent>
    </p:spTree>
    <p:extLst>
      <p:ext uri="{BB962C8B-B14F-4D97-AF65-F5344CB8AC3E}">
        <p14:creationId xmlns:p14="http://schemas.microsoft.com/office/powerpoint/2010/main" val="322573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barn(inVertical)">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4" name="Rectangle 3"/>
          <p:cNvSpPr/>
          <p:nvPr/>
        </p:nvSpPr>
        <p:spPr>
          <a:xfrm>
            <a:off x="612648" y="951907"/>
            <a:ext cx="3017520" cy="507831"/>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
                <a:srgbClr val="000000"/>
              </a:buClr>
              <a:buSzTx/>
              <a:buFont typeface="Arial"/>
              <a:buNone/>
              <a:tabLst/>
              <a:defRPr/>
            </a:pPr>
            <a:r>
              <a:rPr kumimoji="0" lang="fr-FR" sz="18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b) Bảng thống kê:</a:t>
            </a:r>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2501018208"/>
              </p:ext>
            </p:extLst>
          </p:nvPr>
        </p:nvGraphicFramePr>
        <p:xfrm>
          <a:off x="713231" y="1884552"/>
          <a:ext cx="7717538" cy="1617600"/>
        </p:xfrm>
        <a:graphic>
          <a:graphicData uri="http://schemas.openxmlformats.org/drawingml/2006/table">
            <a:tbl>
              <a:tblPr firstRow="1" firstCol="1" bandRow="1"/>
              <a:tblGrid>
                <a:gridCol w="2071730">
                  <a:extLst>
                    <a:ext uri="{9D8B030D-6E8A-4147-A177-3AD203B41FA5}">
                      <a16:colId xmlns:a16="http://schemas.microsoft.com/office/drawing/2014/main" val="232124690"/>
                    </a:ext>
                  </a:extLst>
                </a:gridCol>
                <a:gridCol w="1037898">
                  <a:extLst>
                    <a:ext uri="{9D8B030D-6E8A-4147-A177-3AD203B41FA5}">
                      <a16:colId xmlns:a16="http://schemas.microsoft.com/office/drawing/2014/main" val="1571604177"/>
                    </a:ext>
                  </a:extLst>
                </a:gridCol>
                <a:gridCol w="1152588">
                  <a:extLst>
                    <a:ext uri="{9D8B030D-6E8A-4147-A177-3AD203B41FA5}">
                      <a16:colId xmlns:a16="http://schemas.microsoft.com/office/drawing/2014/main" val="4188280572"/>
                    </a:ext>
                  </a:extLst>
                </a:gridCol>
                <a:gridCol w="1153401">
                  <a:extLst>
                    <a:ext uri="{9D8B030D-6E8A-4147-A177-3AD203B41FA5}">
                      <a16:colId xmlns:a16="http://schemas.microsoft.com/office/drawing/2014/main" val="704911978"/>
                    </a:ext>
                  </a:extLst>
                </a:gridCol>
                <a:gridCol w="1152588">
                  <a:extLst>
                    <a:ext uri="{9D8B030D-6E8A-4147-A177-3AD203B41FA5}">
                      <a16:colId xmlns:a16="http://schemas.microsoft.com/office/drawing/2014/main" val="2617787197"/>
                    </a:ext>
                  </a:extLst>
                </a:gridCol>
                <a:gridCol w="1149333">
                  <a:extLst>
                    <a:ext uri="{9D8B030D-6E8A-4147-A177-3AD203B41FA5}">
                      <a16:colId xmlns:a16="http://schemas.microsoft.com/office/drawing/2014/main" val="3623508551"/>
                    </a:ext>
                  </a:extLst>
                </a:gridCol>
              </a:tblGrid>
              <a:tr h="610281">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Tên</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An</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Bình</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Tuyết</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Khánh</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Hải</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0699522"/>
                  </a:ext>
                </a:extLst>
              </a:tr>
              <a:tr h="1007319">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Số tiền</a:t>
                      </a:r>
                    </a:p>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 (nghìn đồng)</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230</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250</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280</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240</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350</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4571591"/>
                  </a:ext>
                </a:extLst>
              </a:tr>
            </a:tbl>
          </a:graphicData>
        </a:graphic>
      </p:graphicFrame>
      <p:sp>
        <p:nvSpPr>
          <p:cNvPr id="7" name="Rectangle 6"/>
          <p:cNvSpPr/>
          <p:nvPr/>
        </p:nvSpPr>
        <p:spPr>
          <a:xfrm>
            <a:off x="4269024" y="331228"/>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151652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4" name="Rectangle 3"/>
          <p:cNvSpPr/>
          <p:nvPr/>
        </p:nvSpPr>
        <p:spPr>
          <a:xfrm>
            <a:off x="6665976" y="0"/>
            <a:ext cx="2048256" cy="76809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Rectangle 22"/>
          <p:cNvSpPr/>
          <p:nvPr/>
        </p:nvSpPr>
        <p:spPr>
          <a:xfrm>
            <a:off x="0" y="3374136"/>
            <a:ext cx="5263896" cy="1761744"/>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p:cNvSpPr/>
          <p:nvPr/>
        </p:nvSpPr>
        <p:spPr>
          <a:xfrm>
            <a:off x="3005918" y="129838"/>
            <a:ext cx="3087961" cy="553998"/>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tab pos="180023" algn="l"/>
                <a:tab pos="360045" algn="l"/>
              </a:tabLst>
              <a:defRPr/>
            </a:pPr>
            <a:r>
              <a:rPr kumimoji="0" lang="nl-NL" sz="2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 tập 5.11 (SGK-tr104)</a:t>
            </a:r>
            <a:endParaRPr kumimoji="0" lang="en-US" sz="20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9" name="Rectangle 8"/>
          <p:cNvSpPr/>
          <p:nvPr/>
        </p:nvSpPr>
        <p:spPr>
          <a:xfrm>
            <a:off x="440433" y="546464"/>
            <a:ext cx="2897127" cy="50783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Cho biểu đồ cột (H.5.18)</a:t>
            </a: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sp>
        <p:nvSpPr>
          <p:cNvPr id="2" name="Rectangle 1"/>
          <p:cNvSpPr/>
          <p:nvPr/>
        </p:nvSpPr>
        <p:spPr>
          <a:xfrm>
            <a:off x="440433" y="3290228"/>
            <a:ext cx="8173215" cy="175432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a) Doanh thu của nhà máy trong Biểu đồ a) có tăng nhanh hơn doanh thu của nhà máy trong Biểu đồ b) hay không?</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b) Hai biểu đồ này có cùng biểu diễn một dãy số liệu không?</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c) Giải thích tại sao hai đường gấp khúc trên hai biểu đồ có độ dốc khác nhau.</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054003" y="1112234"/>
            <a:ext cx="4946073" cy="2219948"/>
          </a:xfrm>
          <a:prstGeom prst="rect">
            <a:avLst/>
          </a:prstGeom>
        </p:spPr>
      </p:pic>
    </p:spTree>
    <p:extLst>
      <p:ext uri="{BB962C8B-B14F-4D97-AF65-F5344CB8AC3E}">
        <p14:creationId xmlns:p14="http://schemas.microsoft.com/office/powerpoint/2010/main" val="169442067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par>
                                <p:cTn id="16" presetID="9"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4" name="Rectangle 3"/>
          <p:cNvSpPr/>
          <p:nvPr/>
        </p:nvSpPr>
        <p:spPr>
          <a:xfrm>
            <a:off x="6665976" y="0"/>
            <a:ext cx="2048256" cy="76809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Rectangle 22"/>
          <p:cNvSpPr/>
          <p:nvPr/>
        </p:nvSpPr>
        <p:spPr>
          <a:xfrm>
            <a:off x="0" y="3374136"/>
            <a:ext cx="5263896" cy="1761744"/>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Rectangle 10"/>
          <p:cNvSpPr/>
          <p:nvPr/>
        </p:nvSpPr>
        <p:spPr>
          <a:xfrm>
            <a:off x="4269024" y="331228"/>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3" name="Rectangle 2"/>
          <p:cNvSpPr/>
          <p:nvPr/>
        </p:nvSpPr>
        <p:spPr>
          <a:xfrm>
            <a:off x="259209" y="786384"/>
            <a:ext cx="8686800" cy="3954929"/>
          </a:xfrm>
          <a:prstGeom prst="rect">
            <a:avLst/>
          </a:prstGeom>
        </p:spPr>
        <p:txBody>
          <a:bodyPr wrap="square">
            <a:spAutoFit/>
          </a:bodyPr>
          <a:lstStyle/>
          <a:p>
            <a:pPr algn="just">
              <a:lnSpc>
                <a:spcPct val="150000"/>
              </a:lnSpc>
              <a:spcBef>
                <a:spcPts val="600"/>
              </a:spcBef>
              <a:spcAft>
                <a:spcPts val="600"/>
              </a:spcAft>
            </a:pPr>
            <a:r>
              <a:rPr lang="fr-FR" sz="1800">
                <a:latin typeface="+mn-lt"/>
                <a:ea typeface="Calibri" panose="020F0502020204030204" pitchFamily="34" charset="0"/>
                <a:cs typeface="Times New Roman" panose="02020603050405020304" pitchFamily="18" charset="0"/>
              </a:rPr>
              <a:t>a) Doanh thu mỗi năm của nhà máy trong hai biểu đồ a) và b) đều như nhau.</a:t>
            </a:r>
            <a:endParaRPr lang="en-US" sz="1800">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fr-FR" sz="1800">
                <a:latin typeface="+mn-lt"/>
                <a:ea typeface="Calibri" panose="020F0502020204030204" pitchFamily="34" charset="0"/>
                <a:cs typeface="Times New Roman" panose="02020603050405020304" pitchFamily="18" charset="0"/>
              </a:rPr>
              <a:t>Do đó, doanh thu của nhà máy trong Biểu đồ a) và Biểu đồ b) đều tăng như nhau.</a:t>
            </a:r>
            <a:endParaRPr lang="en-US" sz="1800">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fr-FR" sz="1800">
                <a:latin typeface="+mn-lt"/>
                <a:ea typeface="Calibri" panose="020F0502020204030204" pitchFamily="34" charset="0"/>
                <a:cs typeface="Times New Roman" panose="02020603050405020304" pitchFamily="18" charset="0"/>
              </a:rPr>
              <a:t>b) Hai biểu đồ này có cùng biểu diễn một dãy số liệu, đó là: 30; 33; 34; 35; 38.</a:t>
            </a:r>
            <a:endParaRPr lang="en-US" sz="1800">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fr-FR" sz="1800">
                <a:latin typeface="+mn-lt"/>
                <a:ea typeface="Calibri" panose="020F0502020204030204" pitchFamily="34" charset="0"/>
                <a:cs typeface="Times New Roman" panose="02020603050405020304" pitchFamily="18" charset="0"/>
              </a:rPr>
              <a:t>c) Đường gấp khúc trong biểu đồ a) có độ dốc lớn hơn độ dốc của đường gấp khúc trong biểu đồ b), tuy nhiên hai biểu đồ cùng biểu diễn một dữ liệu do đó không thể nói doanh thu của nhà máy trong biểu đồ a) tăng nhanh hơn của nhà máy trong biểu đồ b). Điều này do gốc trục đứng trong biểu đồ a) là 30 trong khi gốc trục đứng trong biểu đồ b) là 0 đơn vị trên trục đứng của hai biểu đồ khác nhau.</a:t>
            </a:r>
            <a:endParaRPr lang="en-US" sz="1800">
              <a:effectLst/>
              <a:latin typeface="+mn-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8779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21"/>
        <p:cNvGrpSpPr/>
        <p:nvPr/>
      </p:nvGrpSpPr>
      <p:grpSpPr>
        <a:xfrm>
          <a:off x="0" y="0"/>
          <a:ext cx="0" cy="0"/>
          <a:chOff x="0" y="0"/>
          <a:chExt cx="0" cy="0"/>
        </a:xfrm>
      </p:grpSpPr>
      <p:sp>
        <p:nvSpPr>
          <p:cNvPr id="7" name="Rectangle 6"/>
          <p:cNvSpPr/>
          <p:nvPr/>
        </p:nvSpPr>
        <p:spPr>
          <a:xfrm>
            <a:off x="91440" y="100388"/>
            <a:ext cx="2813591" cy="456535"/>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tab pos="180023" algn="l"/>
                <a:tab pos="360045" algn="l"/>
              </a:tabLst>
              <a:defRPr/>
            </a:pPr>
            <a:r>
              <a:rPr kumimoji="0" lang="nl-NL" sz="18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 tập 5.12 (SGK-tr104)</a:t>
            </a:r>
            <a:endParaRPr kumimoji="0" lang="en-US" sz="18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8" name="Rectangle 7"/>
          <p:cNvSpPr/>
          <p:nvPr/>
        </p:nvSpPr>
        <p:spPr>
          <a:xfrm>
            <a:off x="2831879" y="140912"/>
            <a:ext cx="2897127" cy="416011"/>
          </a:xfrm>
          <a:prstGeom prst="rect">
            <a:avLst/>
          </a:prstGeom>
        </p:spPr>
        <p:txBody>
          <a:bodyPr wrap="square">
            <a:spAutoFit/>
          </a:bodyPr>
          <a:lstStyle/>
          <a:p>
            <a:pPr lvl="0" algn="just">
              <a:lnSpc>
                <a:spcPct val="150000"/>
              </a:lnSpc>
            </a:pPr>
            <a:r>
              <a:rPr lang="vi-VN" sz="1600">
                <a:latin typeface="Arial" panose="020B0604020202020204" pitchFamily="34" charset="0"/>
              </a:rPr>
              <a:t>Cho biểu đồ cột (H.5.19)</a:t>
            </a:r>
            <a:endParaRPr kumimoji="0" lang="en-US" sz="1600" b="0" i="0" u="none" strike="noStrike" kern="0" cap="none" spc="0" normalizeH="0" baseline="0" noProof="0">
              <a:ln>
                <a:noFill/>
              </a:ln>
              <a:solidFill>
                <a:srgbClr val="000000"/>
              </a:solidFill>
              <a:effectLst/>
              <a:uLnTx/>
              <a:uFillTx/>
              <a:sym typeface="Arial"/>
            </a:endParaRPr>
          </a:p>
        </p:txBody>
      </p:sp>
      <p:sp>
        <p:nvSpPr>
          <p:cNvPr id="2" name="Rectangle 1"/>
          <p:cNvSpPr>
            <a:spLocks noChangeArrowheads="1"/>
          </p:cNvSpPr>
          <p:nvPr/>
        </p:nvSpPr>
        <p:spPr bwMode="auto">
          <a:xfrm>
            <a:off x="91440" y="293522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91440" y="3094147"/>
            <a:ext cx="898855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ea typeface="Open Sans"/>
              </a:rPr>
              <a:t>a) So sánh tỉ lệ diện tích đất rừng trên tổng diện tích đất của hai nước?</a:t>
            </a:r>
            <a:endParaRPr kumimoji="0" lang="en-US" altLang="en-US" sz="1600" b="0" i="0" u="none" strike="noStrike" cap="none" normalizeH="0" baseline="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ea typeface="Open Sans"/>
              </a:rPr>
              <a:t>b) Cho biết xu thế tăng, giảm của tỉ lệ diện tích đất rừng trên tổng diện tích đất của mỗi nước?</a:t>
            </a:r>
            <a:endParaRPr kumimoji="0" lang="en-US" altLang="en-US" sz="1600" b="0" i="0" u="none" strike="noStrike" cap="none" normalizeH="0" baseline="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ea typeface="Open Sans"/>
              </a:rPr>
              <a:t>c) Lập bảng thống kê về tỉ lệ diện tích đất rừng của Việt Nam trên tổng diện tích đất qua các năm.</a:t>
            </a:r>
            <a:endParaRPr kumimoji="0" lang="en-US" altLang="en-US" sz="1600" b="0" i="0" u="none" strike="noStrike" cap="none" normalizeH="0" baseline="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ea typeface="Open Sans"/>
              </a:rPr>
              <a:t>d) Tổng diện tích đất của Việt Nam, Indonesia tương ứng là 331 690 km</a:t>
            </a:r>
            <a:r>
              <a:rPr kumimoji="0" lang="en-US" altLang="en-US" sz="1600" b="0" i="0" u="none" strike="noStrike" cap="none" normalizeH="0" baseline="30000">
                <a:ln>
                  <a:noFill/>
                </a:ln>
                <a:solidFill>
                  <a:srgbClr val="000000"/>
                </a:solidFill>
                <a:effectLst/>
                <a:latin typeface="Arial" panose="020B0604020202020204" pitchFamily="34" charset="0"/>
                <a:ea typeface="Open Sans"/>
              </a:rPr>
              <a:t>2</a:t>
            </a:r>
            <a:r>
              <a:rPr kumimoji="0" lang="en-US" altLang="en-US" sz="1600" b="0" i="0" u="none" strike="noStrike" cap="none" normalizeH="0" baseline="0">
                <a:ln>
                  <a:noFill/>
                </a:ln>
                <a:solidFill>
                  <a:srgbClr val="000000"/>
                </a:solidFill>
                <a:effectLst/>
                <a:latin typeface="Arial" panose="020B0604020202020204" pitchFamily="34" charset="0"/>
                <a:ea typeface="Open Sans"/>
              </a:rPr>
              <a:t>; 1 826 440 km</a:t>
            </a:r>
            <a:r>
              <a:rPr kumimoji="0" lang="en-US" altLang="en-US" sz="1600" b="0" i="0" u="none" strike="noStrike" cap="none" normalizeH="0" baseline="30000">
                <a:ln>
                  <a:noFill/>
                </a:ln>
                <a:solidFill>
                  <a:srgbClr val="000000"/>
                </a:solidFill>
                <a:effectLst/>
                <a:latin typeface="Arial" panose="020B0604020202020204" pitchFamily="34" charset="0"/>
                <a:ea typeface="Open Sans"/>
              </a:rPr>
              <a:t>2</a:t>
            </a:r>
            <a:r>
              <a:rPr kumimoji="0" lang="en-US" altLang="en-US" sz="1600" b="0" i="0" u="none" strike="noStrike" cap="none" normalizeH="0" baseline="0">
                <a:ln>
                  <a:noFill/>
                </a:ln>
                <a:solidFill>
                  <a:srgbClr val="000000"/>
                </a:solidFill>
                <a:effectLst/>
                <a:latin typeface="Arial" panose="020B0604020202020204" pitchFamily="34" charset="0"/>
                <a:ea typeface="Open Sans"/>
              </a:rPr>
              <a:t>.        Tính diện tích rừng của Việt Nam, Indonesia năm 2017.</a:t>
            </a:r>
            <a:endParaRPr kumimoji="0" lang="en-US" altLang="en-US" sz="1600" b="0" i="0" u="none" strike="noStrike" cap="none" normalizeH="0" baseline="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3"/>
          <a:stretch>
            <a:fillRect/>
          </a:stretch>
        </p:blipFill>
        <p:spPr>
          <a:xfrm rot="19672087">
            <a:off x="7885033" y="62674"/>
            <a:ext cx="1277255" cy="1498772"/>
          </a:xfrm>
          <a:prstGeom prst="rect">
            <a:avLst/>
          </a:prstGeom>
        </p:spPr>
      </p:pic>
      <p:sp>
        <p:nvSpPr>
          <p:cNvPr id="11" name="Google Shape;195;p29"/>
          <p:cNvSpPr/>
          <p:nvPr/>
        </p:nvSpPr>
        <p:spPr>
          <a:xfrm rot="8609425">
            <a:off x="8541213" y="4755129"/>
            <a:ext cx="828315" cy="332219"/>
          </a:xfrm>
          <a:custGeom>
            <a:avLst/>
            <a:gdLst/>
            <a:ahLst/>
            <a:cxnLst/>
            <a:rect l="l" t="t" r="r" b="b"/>
            <a:pathLst>
              <a:path w="283259" h="143653" extrusionOk="0">
                <a:moveTo>
                  <a:pt x="170382" y="0"/>
                </a:moveTo>
                <a:cubicBezTo>
                  <a:pt x="169408" y="0"/>
                  <a:pt x="168426" y="220"/>
                  <a:pt x="167511" y="672"/>
                </a:cubicBezTo>
                <a:lnTo>
                  <a:pt x="4469" y="82102"/>
                </a:lnTo>
                <a:cubicBezTo>
                  <a:pt x="1308" y="83682"/>
                  <a:pt x="1" y="87543"/>
                  <a:pt x="1581" y="90734"/>
                </a:cubicBezTo>
                <a:cubicBezTo>
                  <a:pt x="2723" y="92975"/>
                  <a:pt x="4981" y="94269"/>
                  <a:pt x="7336" y="94269"/>
                </a:cubicBezTo>
                <a:cubicBezTo>
                  <a:pt x="8302" y="94269"/>
                  <a:pt x="9285" y="94051"/>
                  <a:pt x="10214" y="93591"/>
                </a:cubicBezTo>
                <a:lnTo>
                  <a:pt x="154867" y="21341"/>
                </a:lnTo>
                <a:lnTo>
                  <a:pt x="94379" y="131647"/>
                </a:lnTo>
                <a:cubicBezTo>
                  <a:pt x="93072" y="134048"/>
                  <a:pt x="93437" y="137027"/>
                  <a:pt x="95261" y="139063"/>
                </a:cubicBezTo>
                <a:cubicBezTo>
                  <a:pt x="96503" y="140427"/>
                  <a:pt x="98236" y="141150"/>
                  <a:pt x="100003" y="141150"/>
                </a:cubicBezTo>
                <a:cubicBezTo>
                  <a:pt x="100874" y="141150"/>
                  <a:pt x="101753" y="140975"/>
                  <a:pt x="102586" y="140613"/>
                </a:cubicBezTo>
                <a:lnTo>
                  <a:pt x="228516" y="86053"/>
                </a:lnTo>
                <a:lnTo>
                  <a:pt x="228516" y="86053"/>
                </a:lnTo>
                <a:lnTo>
                  <a:pt x="202862" y="134230"/>
                </a:lnTo>
                <a:cubicBezTo>
                  <a:pt x="201615" y="136571"/>
                  <a:pt x="201950" y="139489"/>
                  <a:pt x="203743" y="141495"/>
                </a:cubicBezTo>
                <a:cubicBezTo>
                  <a:pt x="204989" y="142893"/>
                  <a:pt x="206752" y="143653"/>
                  <a:pt x="208546" y="143653"/>
                </a:cubicBezTo>
                <a:cubicBezTo>
                  <a:pt x="209305" y="143653"/>
                  <a:pt x="210096" y="143501"/>
                  <a:pt x="210825" y="143227"/>
                </a:cubicBezTo>
                <a:lnTo>
                  <a:pt x="278273" y="117391"/>
                </a:lnTo>
                <a:cubicBezTo>
                  <a:pt x="281586" y="116115"/>
                  <a:pt x="283258" y="112406"/>
                  <a:pt x="281982" y="109093"/>
                </a:cubicBezTo>
                <a:cubicBezTo>
                  <a:pt x="280994" y="106531"/>
                  <a:pt x="278552" y="104968"/>
                  <a:pt x="275964" y="104968"/>
                </a:cubicBezTo>
                <a:cubicBezTo>
                  <a:pt x="275205" y="104968"/>
                  <a:pt x="274434" y="105103"/>
                  <a:pt x="273684" y="105385"/>
                </a:cubicBezTo>
                <a:lnTo>
                  <a:pt x="222284" y="125081"/>
                </a:lnTo>
                <a:lnTo>
                  <a:pt x="248486" y="75871"/>
                </a:lnTo>
                <a:cubicBezTo>
                  <a:pt x="249762" y="73470"/>
                  <a:pt x="249367" y="70521"/>
                  <a:pt x="247513" y="68515"/>
                </a:cubicBezTo>
                <a:cubicBezTo>
                  <a:pt x="246285" y="67165"/>
                  <a:pt x="244562" y="66448"/>
                  <a:pt x="242797" y="66448"/>
                </a:cubicBezTo>
                <a:cubicBezTo>
                  <a:pt x="241940" y="66448"/>
                  <a:pt x="241073" y="66617"/>
                  <a:pt x="240248" y="66965"/>
                </a:cubicBezTo>
                <a:lnTo>
                  <a:pt x="114653" y="121403"/>
                </a:lnTo>
                <a:lnTo>
                  <a:pt x="176022" y="9517"/>
                </a:lnTo>
                <a:cubicBezTo>
                  <a:pt x="177360" y="7055"/>
                  <a:pt x="176964" y="3985"/>
                  <a:pt x="175019" y="1979"/>
                </a:cubicBezTo>
                <a:cubicBezTo>
                  <a:pt x="173779" y="681"/>
                  <a:pt x="172094" y="0"/>
                  <a:pt x="170382" y="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558482" y="680464"/>
            <a:ext cx="4209916" cy="2421634"/>
          </a:xfrm>
          <a:prstGeom prst="rect">
            <a:avLst/>
          </a:prstGeom>
        </p:spPr>
      </p:pic>
    </p:spTree>
    <p:extLst>
      <p:ext uri="{BB962C8B-B14F-4D97-AF65-F5344CB8AC3E}">
        <p14:creationId xmlns:p14="http://schemas.microsoft.com/office/powerpoint/2010/main" val="317946169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21"/>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rot="18411353">
            <a:off x="8213308" y="-62489"/>
            <a:ext cx="965271" cy="1132680"/>
          </a:xfrm>
          <a:prstGeom prst="rect">
            <a:avLst/>
          </a:prstGeom>
        </p:spPr>
      </p:pic>
      <p:sp>
        <p:nvSpPr>
          <p:cNvPr id="11" name="Google Shape;195;p29"/>
          <p:cNvSpPr/>
          <p:nvPr/>
        </p:nvSpPr>
        <p:spPr>
          <a:xfrm rot="8609425">
            <a:off x="8448043" y="4773418"/>
            <a:ext cx="828315" cy="332219"/>
          </a:xfrm>
          <a:custGeom>
            <a:avLst/>
            <a:gdLst/>
            <a:ahLst/>
            <a:cxnLst/>
            <a:rect l="l" t="t" r="r" b="b"/>
            <a:pathLst>
              <a:path w="283259" h="143653" extrusionOk="0">
                <a:moveTo>
                  <a:pt x="170382" y="0"/>
                </a:moveTo>
                <a:cubicBezTo>
                  <a:pt x="169408" y="0"/>
                  <a:pt x="168426" y="220"/>
                  <a:pt x="167511" y="672"/>
                </a:cubicBezTo>
                <a:lnTo>
                  <a:pt x="4469" y="82102"/>
                </a:lnTo>
                <a:cubicBezTo>
                  <a:pt x="1308" y="83682"/>
                  <a:pt x="1" y="87543"/>
                  <a:pt x="1581" y="90734"/>
                </a:cubicBezTo>
                <a:cubicBezTo>
                  <a:pt x="2723" y="92975"/>
                  <a:pt x="4981" y="94269"/>
                  <a:pt x="7336" y="94269"/>
                </a:cubicBezTo>
                <a:cubicBezTo>
                  <a:pt x="8302" y="94269"/>
                  <a:pt x="9285" y="94051"/>
                  <a:pt x="10214" y="93591"/>
                </a:cubicBezTo>
                <a:lnTo>
                  <a:pt x="154867" y="21341"/>
                </a:lnTo>
                <a:lnTo>
                  <a:pt x="94379" y="131647"/>
                </a:lnTo>
                <a:cubicBezTo>
                  <a:pt x="93072" y="134048"/>
                  <a:pt x="93437" y="137027"/>
                  <a:pt x="95261" y="139063"/>
                </a:cubicBezTo>
                <a:cubicBezTo>
                  <a:pt x="96503" y="140427"/>
                  <a:pt x="98236" y="141150"/>
                  <a:pt x="100003" y="141150"/>
                </a:cubicBezTo>
                <a:cubicBezTo>
                  <a:pt x="100874" y="141150"/>
                  <a:pt x="101753" y="140975"/>
                  <a:pt x="102586" y="140613"/>
                </a:cubicBezTo>
                <a:lnTo>
                  <a:pt x="228516" y="86053"/>
                </a:lnTo>
                <a:lnTo>
                  <a:pt x="228516" y="86053"/>
                </a:lnTo>
                <a:lnTo>
                  <a:pt x="202862" y="134230"/>
                </a:lnTo>
                <a:cubicBezTo>
                  <a:pt x="201615" y="136571"/>
                  <a:pt x="201950" y="139489"/>
                  <a:pt x="203743" y="141495"/>
                </a:cubicBezTo>
                <a:cubicBezTo>
                  <a:pt x="204989" y="142893"/>
                  <a:pt x="206752" y="143653"/>
                  <a:pt x="208546" y="143653"/>
                </a:cubicBezTo>
                <a:cubicBezTo>
                  <a:pt x="209305" y="143653"/>
                  <a:pt x="210096" y="143501"/>
                  <a:pt x="210825" y="143227"/>
                </a:cubicBezTo>
                <a:lnTo>
                  <a:pt x="278273" y="117391"/>
                </a:lnTo>
                <a:cubicBezTo>
                  <a:pt x="281586" y="116115"/>
                  <a:pt x="283258" y="112406"/>
                  <a:pt x="281982" y="109093"/>
                </a:cubicBezTo>
                <a:cubicBezTo>
                  <a:pt x="280994" y="106531"/>
                  <a:pt x="278552" y="104968"/>
                  <a:pt x="275964" y="104968"/>
                </a:cubicBezTo>
                <a:cubicBezTo>
                  <a:pt x="275205" y="104968"/>
                  <a:pt x="274434" y="105103"/>
                  <a:pt x="273684" y="105385"/>
                </a:cubicBezTo>
                <a:lnTo>
                  <a:pt x="222284" y="125081"/>
                </a:lnTo>
                <a:lnTo>
                  <a:pt x="248486" y="75871"/>
                </a:lnTo>
                <a:cubicBezTo>
                  <a:pt x="249762" y="73470"/>
                  <a:pt x="249367" y="70521"/>
                  <a:pt x="247513" y="68515"/>
                </a:cubicBezTo>
                <a:cubicBezTo>
                  <a:pt x="246285" y="67165"/>
                  <a:pt x="244562" y="66448"/>
                  <a:pt x="242797" y="66448"/>
                </a:cubicBezTo>
                <a:cubicBezTo>
                  <a:pt x="241940" y="66448"/>
                  <a:pt x="241073" y="66617"/>
                  <a:pt x="240248" y="66965"/>
                </a:cubicBezTo>
                <a:lnTo>
                  <a:pt x="114653" y="121403"/>
                </a:lnTo>
                <a:lnTo>
                  <a:pt x="176022" y="9517"/>
                </a:lnTo>
                <a:cubicBezTo>
                  <a:pt x="177360" y="7055"/>
                  <a:pt x="176964" y="3985"/>
                  <a:pt x="175019" y="1979"/>
                </a:cubicBezTo>
                <a:cubicBezTo>
                  <a:pt x="173779" y="681"/>
                  <a:pt x="172094" y="0"/>
                  <a:pt x="170382" y="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Arial"/>
              <a:cs typeface="Arial"/>
              <a:sym typeface="Arial"/>
            </a:endParaRPr>
          </a:p>
        </p:txBody>
      </p:sp>
      <p:sp>
        <p:nvSpPr>
          <p:cNvPr id="9" name="Rectangle 8"/>
          <p:cNvSpPr/>
          <p:nvPr/>
        </p:nvSpPr>
        <p:spPr>
          <a:xfrm>
            <a:off x="4218223" y="70511"/>
            <a:ext cx="62068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5" name="Rectangle 4"/>
          <p:cNvSpPr/>
          <p:nvPr/>
        </p:nvSpPr>
        <p:spPr>
          <a:xfrm>
            <a:off x="438911" y="421555"/>
            <a:ext cx="7991579" cy="2308324"/>
          </a:xfrm>
          <a:prstGeom prst="rect">
            <a:avLst/>
          </a:prstGeom>
        </p:spPr>
        <p:txBody>
          <a:bodyPr wrap="square">
            <a:spAutoFit/>
          </a:bodyPr>
          <a:lstStyle/>
          <a:p>
            <a:pPr algn="just">
              <a:lnSpc>
                <a:spcPct val="150000"/>
              </a:lnSpc>
            </a:pPr>
            <a:r>
              <a:rPr lang="fr-FR" sz="1600">
                <a:latin typeface="+mj-lt"/>
                <a:ea typeface="Arial" panose="020B0604020202020204" pitchFamily="34" charset="0"/>
                <a:cs typeface="Times New Roman" panose="02020603050405020304" pitchFamily="18" charset="0"/>
              </a:rPr>
              <a:t>a) Tỉ lệ diện tích đất rừng trên tổng diện tích đất của Indonesia luôn lớn hơn tỉ lệ này của Việt Nam.</a:t>
            </a:r>
            <a:endParaRPr lang="en-US" sz="1600">
              <a:latin typeface="+mj-lt"/>
              <a:ea typeface="Arial" panose="020B0604020202020204" pitchFamily="34" charset="0"/>
              <a:cs typeface="Times New Roman" panose="02020603050405020304" pitchFamily="18" charset="0"/>
            </a:endParaRPr>
          </a:p>
          <a:p>
            <a:pPr algn="just">
              <a:lnSpc>
                <a:spcPct val="150000"/>
              </a:lnSpc>
            </a:pPr>
            <a:r>
              <a:rPr lang="fr-FR" sz="1600">
                <a:latin typeface="+mj-lt"/>
                <a:ea typeface="Arial" panose="020B0604020202020204" pitchFamily="34" charset="0"/>
                <a:cs typeface="Times New Roman" panose="02020603050405020304" pitchFamily="18" charset="0"/>
              </a:rPr>
              <a:t>b) Tỉ lệ diện tích đất rừng trên tổng diện tích đất của Indonesia có xu hướng giảm trong khi tỉ lệ này của Việt Nam có xu hướng tăng.</a:t>
            </a:r>
            <a:endParaRPr lang="en-US" sz="1600">
              <a:latin typeface="+mj-lt"/>
              <a:ea typeface="Arial" panose="020B0604020202020204" pitchFamily="34" charset="0"/>
              <a:cs typeface="Times New Roman" panose="02020603050405020304" pitchFamily="18" charset="0"/>
            </a:endParaRPr>
          </a:p>
          <a:p>
            <a:pPr algn="just">
              <a:lnSpc>
                <a:spcPct val="150000"/>
              </a:lnSpc>
            </a:pPr>
            <a:r>
              <a:rPr lang="fr-FR" sz="1600">
                <a:latin typeface="+mj-lt"/>
                <a:ea typeface="Arial" panose="020B0604020202020204" pitchFamily="34" charset="0"/>
                <a:cs typeface="Times New Roman" panose="02020603050405020304" pitchFamily="18" charset="0"/>
              </a:rPr>
              <a:t>c) Bảng thống kê biểu diễn tỉ lệ diện tích đất rừng trên tổng diện tích đất của Việt Nam qua các năm:</a:t>
            </a:r>
            <a:endParaRPr lang="en-US" sz="1600">
              <a:effectLst/>
              <a:latin typeface="+mj-lt"/>
              <a:ea typeface="Arial" panose="020B060402020202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06271915"/>
              </p:ext>
            </p:extLst>
          </p:nvPr>
        </p:nvGraphicFramePr>
        <p:xfrm>
          <a:off x="1554986" y="2779096"/>
          <a:ext cx="6024880" cy="685800"/>
        </p:xfrm>
        <a:graphic>
          <a:graphicData uri="http://schemas.openxmlformats.org/drawingml/2006/table">
            <a:tbl>
              <a:tblPr firstRow="1" firstCol="1" bandRow="1"/>
              <a:tblGrid>
                <a:gridCol w="1121410">
                  <a:extLst>
                    <a:ext uri="{9D8B030D-6E8A-4147-A177-3AD203B41FA5}">
                      <a16:colId xmlns:a16="http://schemas.microsoft.com/office/drawing/2014/main" val="2118208042"/>
                    </a:ext>
                  </a:extLst>
                </a:gridCol>
                <a:gridCol w="1056005">
                  <a:extLst>
                    <a:ext uri="{9D8B030D-6E8A-4147-A177-3AD203B41FA5}">
                      <a16:colId xmlns:a16="http://schemas.microsoft.com/office/drawing/2014/main" val="3614625791"/>
                    </a:ext>
                  </a:extLst>
                </a:gridCol>
                <a:gridCol w="1008380">
                  <a:extLst>
                    <a:ext uri="{9D8B030D-6E8A-4147-A177-3AD203B41FA5}">
                      <a16:colId xmlns:a16="http://schemas.microsoft.com/office/drawing/2014/main" val="2789765099"/>
                    </a:ext>
                  </a:extLst>
                </a:gridCol>
                <a:gridCol w="1059815">
                  <a:extLst>
                    <a:ext uri="{9D8B030D-6E8A-4147-A177-3AD203B41FA5}">
                      <a16:colId xmlns:a16="http://schemas.microsoft.com/office/drawing/2014/main" val="4259006815"/>
                    </a:ext>
                  </a:extLst>
                </a:gridCol>
                <a:gridCol w="889635">
                  <a:extLst>
                    <a:ext uri="{9D8B030D-6E8A-4147-A177-3AD203B41FA5}">
                      <a16:colId xmlns:a16="http://schemas.microsoft.com/office/drawing/2014/main" val="676680612"/>
                    </a:ext>
                  </a:extLst>
                </a:gridCol>
                <a:gridCol w="889635">
                  <a:extLst>
                    <a:ext uri="{9D8B030D-6E8A-4147-A177-3AD203B41FA5}">
                      <a16:colId xmlns:a16="http://schemas.microsoft.com/office/drawing/2014/main" val="644846560"/>
                    </a:ext>
                  </a:extLst>
                </a:gridCol>
              </a:tblGrid>
              <a:tr h="0">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Năm</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2013</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2014</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2015</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2016</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2017</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3519534"/>
                  </a:ext>
                </a:extLst>
              </a:tr>
              <a:tr h="0">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Tỉ lệ (%)</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44,5</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44,9</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45,4</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46,4</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46,5</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6341431"/>
                  </a:ext>
                </a:extLst>
              </a:tr>
            </a:tbl>
          </a:graphicData>
        </a:graphic>
      </p:graphicFrame>
      <mc:AlternateContent xmlns:mc="http://schemas.openxmlformats.org/markup-compatibility/2006" xmlns:a14="http://schemas.microsoft.com/office/drawing/2010/main">
        <mc:Choice Requires="a14">
          <p:sp>
            <p:nvSpPr>
              <p:cNvPr id="10" name="Rectangle 9"/>
              <p:cNvSpPr/>
              <p:nvPr/>
            </p:nvSpPr>
            <p:spPr>
              <a:xfrm>
                <a:off x="438911" y="3528053"/>
                <a:ext cx="8257031" cy="1524007"/>
              </a:xfrm>
              <a:prstGeom prst="rect">
                <a:avLst/>
              </a:prstGeom>
            </p:spPr>
            <p:txBody>
              <a:bodyPr wrap="square">
                <a:spAutoFit/>
              </a:bodyPr>
              <a:lstStyle/>
              <a:p>
                <a:pPr algn="just">
                  <a:lnSpc>
                    <a:spcPct val="150000"/>
                  </a:lnSpc>
                </a:pPr>
                <a:r>
                  <a:rPr lang="fr-FR" sz="1600">
                    <a:latin typeface="+mn-lt"/>
                    <a:ea typeface="Arial" panose="020B0604020202020204" pitchFamily="34" charset="0"/>
                    <a:cs typeface="Times New Roman" panose="02020603050405020304" pitchFamily="18" charset="0"/>
                  </a:rPr>
                  <a:t>d) Tỉ lệ đất rừng của Việt Nam năm 2017 là 46,5% do đó diện tích đất rừng của Việt Nam năm 2017 là : </a:t>
                </a:r>
                <a14:m>
                  <m:oMath xmlns:m="http://schemas.openxmlformats.org/officeDocument/2006/math">
                    <m:r>
                      <a:rPr lang="fr-FR" sz="1600" i="1">
                        <a:effectLst/>
                        <a:latin typeface="Cambria Math" panose="02040503050406030204" pitchFamily="18" charset="0"/>
                        <a:ea typeface="Arial" panose="020B0604020202020204" pitchFamily="34" charset="0"/>
                        <a:cs typeface="Times New Roman" panose="02020603050405020304" pitchFamily="18" charset="0"/>
                      </a:rPr>
                      <m:t>331 690×46,5%=154 235,85%</m:t>
                    </m:r>
                  </m:oMath>
                </a14:m>
                <a:r>
                  <a:rPr lang="fr-FR" sz="1600">
                    <a:effectLst/>
                    <a:latin typeface="+mn-lt"/>
                    <a:ea typeface="Dotum" panose="020B0600000101010101" pitchFamily="34" charset="-127"/>
                    <a:cs typeface="Times New Roman" panose="02020603050405020304" pitchFamily="18" charset="0"/>
                  </a:rPr>
                  <a:t> (km</a:t>
                </a:r>
                <a:r>
                  <a:rPr lang="fr-FR" sz="1600" baseline="30000">
                    <a:effectLst/>
                    <a:latin typeface="+mn-lt"/>
                    <a:ea typeface="Dotum" panose="020B0600000101010101" pitchFamily="34" charset="-127"/>
                    <a:cs typeface="Times New Roman" panose="02020603050405020304" pitchFamily="18" charset="0"/>
                  </a:rPr>
                  <a:t>2</a:t>
                </a:r>
                <a:r>
                  <a:rPr lang="fr-FR" sz="1600">
                    <a:effectLst/>
                    <a:latin typeface="+mn-lt"/>
                    <a:ea typeface="Dotum" panose="020B0600000101010101" pitchFamily="34" charset="-127"/>
                    <a:cs typeface="Times New Roman" panose="02020603050405020304" pitchFamily="18" charset="0"/>
                  </a:rPr>
                  <a:t>)</a:t>
                </a:r>
                <a:endParaRPr lang="en-US" sz="1600">
                  <a:effectLst/>
                  <a:latin typeface="+mn-lt"/>
                  <a:ea typeface="Arial" panose="020B0604020202020204" pitchFamily="34" charset="0"/>
                  <a:cs typeface="Times New Roman" panose="02020603050405020304" pitchFamily="18" charset="0"/>
                </a:endParaRPr>
              </a:p>
              <a:p>
                <a:pPr algn="just">
                  <a:lnSpc>
                    <a:spcPct val="150000"/>
                  </a:lnSpc>
                </a:pPr>
                <a:r>
                  <a:rPr lang="fr-FR" sz="1600">
                    <a:effectLst/>
                    <a:latin typeface="+mn-lt"/>
                    <a:ea typeface="Dotum" panose="020B0600000101010101" pitchFamily="34" charset="-127"/>
                    <a:cs typeface="Times New Roman" panose="02020603050405020304" pitchFamily="18" charset="0"/>
                  </a:rPr>
                  <a:t>Tỉ lệ đất rừng của Indonesia năm 2017 là 50% do đó diện tích đất rừng của Indonesia năm 2017 là : </a:t>
                </a:r>
                <a14:m>
                  <m:oMath xmlns:m="http://schemas.openxmlformats.org/officeDocument/2006/math">
                    <m:r>
                      <a:rPr lang="fr-FR" sz="1600" i="1">
                        <a:effectLst/>
                        <a:latin typeface="Cambria Math" panose="02040503050406030204" pitchFamily="18" charset="0"/>
                        <a:ea typeface="Dotum" panose="020B0600000101010101" pitchFamily="34" charset="-127"/>
                        <a:cs typeface="Times New Roman" panose="02020603050405020304" pitchFamily="18" charset="0"/>
                      </a:rPr>
                      <m:t>1 826 440×50%=913 220</m:t>
                    </m:r>
                  </m:oMath>
                </a14:m>
                <a:r>
                  <a:rPr lang="fr-FR" sz="1600">
                    <a:effectLst/>
                    <a:latin typeface="+mn-lt"/>
                    <a:ea typeface="Dotum" panose="020B0600000101010101" pitchFamily="34" charset="-127"/>
                    <a:cs typeface="Times New Roman" panose="02020603050405020304" pitchFamily="18" charset="0"/>
                  </a:rPr>
                  <a:t> (km</a:t>
                </a:r>
                <a:r>
                  <a:rPr lang="fr-FR" sz="1600" baseline="30000">
                    <a:effectLst/>
                    <a:latin typeface="+mn-lt"/>
                    <a:ea typeface="Dotum" panose="020B0600000101010101" pitchFamily="34" charset="-127"/>
                    <a:cs typeface="Times New Roman" panose="02020603050405020304" pitchFamily="18" charset="0"/>
                  </a:rPr>
                  <a:t>2</a:t>
                </a:r>
                <a:r>
                  <a:rPr lang="fr-FR" sz="1600">
                    <a:effectLst/>
                    <a:latin typeface="+mn-lt"/>
                    <a:ea typeface="Dotum" panose="020B0600000101010101" pitchFamily="34" charset="-127"/>
                    <a:cs typeface="Times New Roman" panose="02020603050405020304" pitchFamily="18" charset="0"/>
                  </a:rPr>
                  <a:t>)</a:t>
                </a:r>
                <a:endParaRPr lang="en-US" sz="1600">
                  <a:effectLst/>
                  <a:latin typeface="+mn-lt"/>
                  <a:ea typeface="Arial" panose="020B060402020202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38911" y="3528053"/>
                <a:ext cx="8257031" cy="1524007"/>
              </a:xfrm>
              <a:prstGeom prst="rect">
                <a:avLst/>
              </a:prstGeom>
              <a:blipFill>
                <a:blip r:embed="rId4"/>
                <a:stretch>
                  <a:fillRect l="-369" r="-369" b="-4400"/>
                </a:stretch>
              </a:blipFill>
            </p:spPr>
            <p:txBody>
              <a:bodyPr/>
              <a:lstStyle/>
              <a:p>
                <a:r>
                  <a:rPr lang="en-US">
                    <a:noFill/>
                  </a:rPr>
                  <a:t> </a:t>
                </a:r>
              </a:p>
            </p:txBody>
          </p:sp>
        </mc:Fallback>
      </mc:AlternateContent>
    </p:spTree>
    <p:extLst>
      <p:ext uri="{BB962C8B-B14F-4D97-AF65-F5344CB8AC3E}">
        <p14:creationId xmlns:p14="http://schemas.microsoft.com/office/powerpoint/2010/main" val="366873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fade">
                                      <p:cBhvr>
                                        <p:cTn id="30" dur="500"/>
                                        <p:tgtEl>
                                          <p:spTgt spid="10">
                                            <p:txEl>
                                              <p:pRg st="0" end="0"/>
                                            </p:txEl>
                                          </p:spTgt>
                                        </p:tgtEl>
                                      </p:cBhvr>
                                    </p:animEffect>
                                    <p:anim calcmode="lin" valueType="num">
                                      <p:cBhvr>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2"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500"/>
                            </p:stCondLst>
                            <p:childTnLst>
                              <p:par>
                                <p:cTn id="34" presetID="42" presetClass="entr" presetSubtype="0" fill="hold" nodeType="after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animEffect transition="in" filter="fade">
                                      <p:cBhvr>
                                        <p:cTn id="36" dur="500"/>
                                        <p:tgtEl>
                                          <p:spTgt spid="10">
                                            <p:txEl>
                                              <p:pRg st="1" end="1"/>
                                            </p:txEl>
                                          </p:spTgt>
                                        </p:tgtEl>
                                      </p:cBhvr>
                                    </p:animEffect>
                                    <p:anim calcmode="lin" valueType="num">
                                      <p:cBhvr>
                                        <p:cTn id="3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8" dur="5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9" name="Google Shape;319;p38"/>
          <p:cNvPicPr preferRelativeResize="0"/>
          <p:nvPr/>
        </p:nvPicPr>
        <p:blipFill>
          <a:blip r:embed="rId3">
            <a:alphaModFix/>
          </a:blip>
          <a:stretch>
            <a:fillRect/>
          </a:stretch>
        </p:blipFill>
        <p:spPr>
          <a:xfrm rot="-5680079">
            <a:off x="7374182" y="744667"/>
            <a:ext cx="2101306" cy="2054021"/>
          </a:xfrm>
          <a:prstGeom prst="rect">
            <a:avLst/>
          </a:prstGeom>
          <a:noFill/>
          <a:ln>
            <a:noFill/>
          </a:ln>
        </p:spPr>
      </p:pic>
      <p:sp>
        <p:nvSpPr>
          <p:cNvPr id="8" name="Rectangle 7"/>
          <p:cNvSpPr/>
          <p:nvPr/>
        </p:nvSpPr>
        <p:spPr>
          <a:xfrm>
            <a:off x="720769" y="1432177"/>
            <a:ext cx="5832843" cy="120507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5500" b="1">
                <a:solidFill>
                  <a:srgbClr val="FFFFFF">
                    <a:lumMod val="25000"/>
                  </a:srgbClr>
                </a:solidFill>
              </a:rPr>
              <a:t>VẬN DỤNG</a:t>
            </a:r>
            <a:endParaRPr kumimoji="0" lang="en-US" sz="5500" b="1" i="0" u="none" strike="noStrike" kern="0" cap="none" spc="0" normalizeH="0" baseline="0" noProof="0">
              <a:ln>
                <a:noFill/>
              </a:ln>
              <a:solidFill>
                <a:srgbClr val="FFFFFF">
                  <a:lumMod val="25000"/>
                </a:srgbClr>
              </a:solidFill>
              <a:effectLst/>
              <a:uLnTx/>
              <a:uFillTx/>
              <a:latin typeface="Arial"/>
              <a:cs typeface="Arial"/>
              <a:sym typeface="Arial"/>
            </a:endParaRPr>
          </a:p>
        </p:txBody>
      </p:sp>
    </p:spTree>
    <p:extLst>
      <p:ext uri="{BB962C8B-B14F-4D97-AF65-F5344CB8AC3E}">
        <p14:creationId xmlns:p14="http://schemas.microsoft.com/office/powerpoint/2010/main" val="2515959905"/>
      </p:ext>
    </p:extLst>
  </p:cSld>
  <p:clrMapOvr>
    <a:masterClrMapping/>
  </p:clrMapOvr>
  <mc:AlternateContent xmlns:mc="http://schemas.openxmlformats.org/markup-compatibility/2006" xmlns:p14="http://schemas.microsoft.com/office/powerpoint/2010/main">
    <mc:Choice Requires="p14">
      <p:transition spd="med" p14:dur="700">
        <p:wheel spokes="1"/>
      </p:transition>
    </mc:Choice>
    <mc:Fallback xmlns="">
      <p:transition spd="med">
        <p:wheel spokes="1"/>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7" name="Rectangle 6"/>
          <p:cNvSpPr/>
          <p:nvPr/>
        </p:nvSpPr>
        <p:spPr>
          <a:xfrm>
            <a:off x="3202435" y="166185"/>
            <a:ext cx="3102131" cy="496996"/>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tab pos="180023" algn="l"/>
                <a:tab pos="360045" algn="l"/>
              </a:tabLst>
              <a:defRPr/>
            </a:pPr>
            <a:r>
              <a:rPr kumimoji="0" lang="nl-NL" sz="2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Bài tập 5.13 (SGK-tr105)</a:t>
            </a:r>
            <a:endParaRPr kumimoji="0" lang="en-US" sz="20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9" name="Rectangle 8"/>
          <p:cNvSpPr/>
          <p:nvPr/>
        </p:nvSpPr>
        <p:spPr>
          <a:xfrm>
            <a:off x="710472" y="626085"/>
            <a:ext cx="7235664" cy="507831"/>
          </a:xfrm>
          <a:prstGeom prst="rect">
            <a:avLst/>
          </a:prstGeom>
        </p:spPr>
        <p:txBody>
          <a:bodyPr wrap="square">
            <a:spAutoFit/>
          </a:bodyPr>
          <a:lstStyle/>
          <a:p>
            <a:pPr lvl="0" algn="just">
              <a:lnSpc>
                <a:spcPct val="150000"/>
              </a:lnSpc>
            </a:pPr>
            <a:r>
              <a:rPr lang="vi-VN" sz="1800">
                <a:latin typeface="Arial" panose="020B0604020202020204" pitchFamily="34" charset="0"/>
              </a:rPr>
              <a:t>Biểu đồ (H.5.20) cho biết cơ cấu GDP của Việt Nam năm 2021.</a:t>
            </a:r>
            <a:endParaRPr kumimoji="0" lang="en-US" sz="1800" b="0" i="0" u="none" strike="noStrike" kern="0" cap="none" spc="0" normalizeH="0" baseline="0" noProof="0">
              <a:ln>
                <a:noFill/>
              </a:ln>
              <a:solidFill>
                <a:srgbClr val="000000"/>
              </a:solidFill>
              <a:effectLst/>
              <a:uLnTx/>
              <a:uFillTx/>
              <a:sym typeface="Arial"/>
            </a:endParaRPr>
          </a:p>
        </p:txBody>
      </p:sp>
      <p:sp>
        <p:nvSpPr>
          <p:cNvPr id="2" name="Rectangle 1"/>
          <p:cNvSpPr>
            <a:spLocks noChangeArrowheads="1"/>
          </p:cNvSpPr>
          <p:nvPr/>
        </p:nvSpPr>
        <p:spPr bwMode="auto">
          <a:xfrm>
            <a:off x="181500" y="38770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710472" y="3644062"/>
            <a:ext cx="7843324"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Open Sans"/>
              </a:rPr>
              <a:t>a) Lĩnh vực nào đóng góp nhiều nhất vào GDP, với bao nhiêu phần trăm?</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Open Sans"/>
              </a:rPr>
              <a:t>b) GDP Việt Nam năm 2021 là 0,4 nghìn tỉ đô la Mỹ. Lĩnh vực dịch vụ đóng góp bao nhiêu tỉ đô la Mỹ?</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483472" y="1163621"/>
            <a:ext cx="4297324" cy="2480441"/>
          </a:xfrm>
          <a:prstGeom prst="rect">
            <a:avLst/>
          </a:prstGeom>
        </p:spPr>
      </p:pic>
    </p:spTree>
    <p:extLst>
      <p:ext uri="{BB962C8B-B14F-4D97-AF65-F5344CB8AC3E}">
        <p14:creationId xmlns:p14="http://schemas.microsoft.com/office/powerpoint/2010/main" val="66600774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2" name="Rectangle 1"/>
          <p:cNvSpPr>
            <a:spLocks noChangeArrowheads="1"/>
          </p:cNvSpPr>
          <p:nvPr/>
        </p:nvSpPr>
        <p:spPr bwMode="auto">
          <a:xfrm>
            <a:off x="181500" y="38770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p:cNvSpPr/>
          <p:nvPr/>
        </p:nvSpPr>
        <p:spPr>
          <a:xfrm>
            <a:off x="4185836" y="511367"/>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chemeClr val="accent2">
                    <a:lumMod val="75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accent2">
                  <a:lumMod val="75000"/>
                </a:scheme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546353" y="1168622"/>
                <a:ext cx="7946136" cy="2708434"/>
              </a:xfrm>
              <a:prstGeom prst="rect">
                <a:avLst/>
              </a:prstGeom>
            </p:spPr>
            <p:txBody>
              <a:bodyPr wrap="square">
                <a:spAutoFit/>
              </a:bodyPr>
              <a:lstStyle/>
              <a:p>
                <a:pPr algn="just">
                  <a:lnSpc>
                    <a:spcPct val="150000"/>
                  </a:lnSpc>
                  <a:spcAft>
                    <a:spcPts val="800"/>
                  </a:spcAft>
                </a:pPr>
                <a:r>
                  <a:rPr lang="fr-FR" sz="2000">
                    <a:latin typeface="+mn-lt"/>
                    <a:ea typeface="Arial" panose="020B0604020202020204" pitchFamily="34" charset="0"/>
                    <a:cs typeface="Times New Roman" panose="02020603050405020304" pitchFamily="18" charset="0"/>
                  </a:rPr>
                  <a:t>a) Năm 2021, lĩnh vực dịch vụ đóng góp nhiều nhất cho GDP của Việt Nam với 40,95%.</a:t>
                </a:r>
                <a:endParaRPr lang="en-US" sz="2000">
                  <a:effectLst/>
                  <a:latin typeface="+mn-lt"/>
                  <a:ea typeface="Arial" panose="020B0604020202020204" pitchFamily="34" charset="0"/>
                  <a:cs typeface="Times New Roman" panose="02020603050405020304" pitchFamily="18" charset="0"/>
                </a:endParaRPr>
              </a:p>
              <a:p>
                <a:pPr algn="just">
                  <a:lnSpc>
                    <a:spcPct val="150000"/>
                  </a:lnSpc>
                  <a:spcAft>
                    <a:spcPts val="800"/>
                  </a:spcAft>
                </a:pPr>
                <a:r>
                  <a:rPr lang="fr-FR" sz="2000">
                    <a:effectLst/>
                    <a:latin typeface="+mn-lt"/>
                    <a:ea typeface="Arial" panose="020B0604020202020204" pitchFamily="34" charset="0"/>
                    <a:cs typeface="Times New Roman" panose="02020603050405020304" pitchFamily="18" charset="0"/>
                  </a:rPr>
                  <a:t>b) GDP Việt Nam năm 2021 là 0,4 nghìn tỉ đô la Mỹ.</a:t>
                </a:r>
                <a:endParaRPr lang="en-US" sz="2000">
                  <a:effectLst/>
                  <a:latin typeface="+mn-lt"/>
                  <a:ea typeface="Arial" panose="020B0604020202020204" pitchFamily="34" charset="0"/>
                  <a:cs typeface="Times New Roman" panose="02020603050405020304" pitchFamily="18" charset="0"/>
                </a:endParaRPr>
              </a:p>
              <a:p>
                <a:pPr algn="just">
                  <a:lnSpc>
                    <a:spcPct val="150000"/>
                  </a:lnSpc>
                  <a:spcAft>
                    <a:spcPts val="800"/>
                  </a:spcAft>
                </a:pPr>
                <a:r>
                  <a:rPr lang="fr-FR" sz="2000">
                    <a:effectLst/>
                    <a:latin typeface="+mn-lt"/>
                    <a:ea typeface="Arial" panose="020B0604020202020204" pitchFamily="34" charset="0"/>
                    <a:cs typeface="Times New Roman" panose="02020603050405020304" pitchFamily="18" charset="0"/>
                  </a:rPr>
                  <a:t>Lượng đóng góp của lĩnh vực dịch vụ vào GDP năm 2021 là: </a:t>
                </a:r>
                <a:endParaRPr lang="en-US" sz="2000">
                  <a:effectLst/>
                  <a:latin typeface="+mn-lt"/>
                  <a:ea typeface="Arial" panose="020B0604020202020204" pitchFamily="34" charset="0"/>
                  <a:cs typeface="Times New Roman" panose="02020603050405020304" pitchFamily="18" charset="0"/>
                </a:endParaRPr>
              </a:p>
              <a:p>
                <a:pPr algn="ctr">
                  <a:lnSpc>
                    <a:spcPct val="150000"/>
                  </a:lnSpc>
                  <a:spcAft>
                    <a:spcPts val="800"/>
                  </a:spcAft>
                </a:pP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400×40,95%=163,8</m:t>
                    </m:r>
                  </m:oMath>
                </a14:m>
                <a:r>
                  <a:rPr lang="fr-FR" sz="2000">
                    <a:effectLst/>
                    <a:latin typeface="+mn-lt"/>
                    <a:ea typeface="Dotum" panose="020B0600000101010101" pitchFamily="34" charset="-127"/>
                    <a:cs typeface="Times New Roman" panose="02020603050405020304" pitchFamily="18" charset="0"/>
                  </a:rPr>
                  <a:t> (tỉ đô la)</a:t>
                </a:r>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46353" y="1168622"/>
                <a:ext cx="7946136" cy="2708434"/>
              </a:xfrm>
              <a:prstGeom prst="rect">
                <a:avLst/>
              </a:prstGeom>
              <a:blipFill>
                <a:blip r:embed="rId3"/>
                <a:stretch>
                  <a:fillRect l="-844" r="-767" b="-1126"/>
                </a:stretch>
              </a:blipFill>
            </p:spPr>
            <p:txBody>
              <a:bodyPr/>
              <a:lstStyle/>
              <a:p>
                <a:r>
                  <a:rPr lang="en-US">
                    <a:noFill/>
                  </a:rPr>
                  <a:t> </a:t>
                </a:r>
              </a:p>
            </p:txBody>
          </p:sp>
        </mc:Fallback>
      </mc:AlternateContent>
    </p:spTree>
    <p:extLst>
      <p:ext uri="{BB962C8B-B14F-4D97-AF65-F5344CB8AC3E}">
        <p14:creationId xmlns:p14="http://schemas.microsoft.com/office/powerpoint/2010/main" val="429343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95" name="Google Shape;195;p29"/>
          <p:cNvSpPr/>
          <p:nvPr/>
        </p:nvSpPr>
        <p:spPr>
          <a:xfrm rot="6655457">
            <a:off x="6597013" y="2513367"/>
            <a:ext cx="5093974" cy="2583377"/>
          </a:xfrm>
          <a:custGeom>
            <a:avLst/>
            <a:gdLst/>
            <a:ahLst/>
            <a:cxnLst/>
            <a:rect l="l" t="t" r="r" b="b"/>
            <a:pathLst>
              <a:path w="283259" h="143653" extrusionOk="0">
                <a:moveTo>
                  <a:pt x="170382" y="0"/>
                </a:moveTo>
                <a:cubicBezTo>
                  <a:pt x="169408" y="0"/>
                  <a:pt x="168426" y="220"/>
                  <a:pt x="167511" y="672"/>
                </a:cubicBezTo>
                <a:lnTo>
                  <a:pt x="4469" y="82102"/>
                </a:lnTo>
                <a:cubicBezTo>
                  <a:pt x="1308" y="83682"/>
                  <a:pt x="1" y="87543"/>
                  <a:pt x="1581" y="90734"/>
                </a:cubicBezTo>
                <a:cubicBezTo>
                  <a:pt x="2723" y="92975"/>
                  <a:pt x="4981" y="94269"/>
                  <a:pt x="7336" y="94269"/>
                </a:cubicBezTo>
                <a:cubicBezTo>
                  <a:pt x="8302" y="94269"/>
                  <a:pt x="9285" y="94051"/>
                  <a:pt x="10214" y="93591"/>
                </a:cubicBezTo>
                <a:lnTo>
                  <a:pt x="154867" y="21341"/>
                </a:lnTo>
                <a:lnTo>
                  <a:pt x="94379" y="131647"/>
                </a:lnTo>
                <a:cubicBezTo>
                  <a:pt x="93072" y="134048"/>
                  <a:pt x="93437" y="137027"/>
                  <a:pt x="95261" y="139063"/>
                </a:cubicBezTo>
                <a:cubicBezTo>
                  <a:pt x="96503" y="140427"/>
                  <a:pt x="98236" y="141150"/>
                  <a:pt x="100003" y="141150"/>
                </a:cubicBezTo>
                <a:cubicBezTo>
                  <a:pt x="100874" y="141150"/>
                  <a:pt x="101753" y="140975"/>
                  <a:pt x="102586" y="140613"/>
                </a:cubicBezTo>
                <a:lnTo>
                  <a:pt x="228516" y="86053"/>
                </a:lnTo>
                <a:lnTo>
                  <a:pt x="228516" y="86053"/>
                </a:lnTo>
                <a:lnTo>
                  <a:pt x="202862" y="134230"/>
                </a:lnTo>
                <a:cubicBezTo>
                  <a:pt x="201615" y="136571"/>
                  <a:pt x="201950" y="139489"/>
                  <a:pt x="203743" y="141495"/>
                </a:cubicBezTo>
                <a:cubicBezTo>
                  <a:pt x="204989" y="142893"/>
                  <a:pt x="206752" y="143653"/>
                  <a:pt x="208546" y="143653"/>
                </a:cubicBezTo>
                <a:cubicBezTo>
                  <a:pt x="209305" y="143653"/>
                  <a:pt x="210096" y="143501"/>
                  <a:pt x="210825" y="143227"/>
                </a:cubicBezTo>
                <a:lnTo>
                  <a:pt x="278273" y="117391"/>
                </a:lnTo>
                <a:cubicBezTo>
                  <a:pt x="281586" y="116115"/>
                  <a:pt x="283258" y="112406"/>
                  <a:pt x="281982" y="109093"/>
                </a:cubicBezTo>
                <a:cubicBezTo>
                  <a:pt x="280994" y="106531"/>
                  <a:pt x="278552" y="104968"/>
                  <a:pt x="275964" y="104968"/>
                </a:cubicBezTo>
                <a:cubicBezTo>
                  <a:pt x="275205" y="104968"/>
                  <a:pt x="274434" y="105103"/>
                  <a:pt x="273684" y="105385"/>
                </a:cubicBezTo>
                <a:lnTo>
                  <a:pt x="222284" y="125081"/>
                </a:lnTo>
                <a:lnTo>
                  <a:pt x="248486" y="75871"/>
                </a:lnTo>
                <a:cubicBezTo>
                  <a:pt x="249762" y="73470"/>
                  <a:pt x="249367" y="70521"/>
                  <a:pt x="247513" y="68515"/>
                </a:cubicBezTo>
                <a:cubicBezTo>
                  <a:pt x="246285" y="67165"/>
                  <a:pt x="244562" y="66448"/>
                  <a:pt x="242797" y="66448"/>
                </a:cubicBezTo>
                <a:cubicBezTo>
                  <a:pt x="241940" y="66448"/>
                  <a:pt x="241073" y="66617"/>
                  <a:pt x="240248" y="66965"/>
                </a:cubicBezTo>
                <a:lnTo>
                  <a:pt x="114653" y="121403"/>
                </a:lnTo>
                <a:lnTo>
                  <a:pt x="176022" y="9517"/>
                </a:lnTo>
                <a:cubicBezTo>
                  <a:pt x="177360" y="7055"/>
                  <a:pt x="176964" y="3985"/>
                  <a:pt x="175019" y="1979"/>
                </a:cubicBezTo>
                <a:cubicBezTo>
                  <a:pt x="173779" y="681"/>
                  <a:pt x="172094" y="0"/>
                  <a:pt x="170382" y="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0;p36"/>
          <p:cNvSpPr txBox="1">
            <a:spLocks/>
          </p:cNvSpPr>
          <p:nvPr/>
        </p:nvSpPr>
        <p:spPr>
          <a:xfrm>
            <a:off x="1718283" y="1614571"/>
            <a:ext cx="731400" cy="731400"/>
          </a:xfrm>
          <a:prstGeom prst="rect">
            <a:avLst/>
          </a:prstGeom>
          <a:solidFill>
            <a:srgbClr val="D7DFF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9pPr>
          </a:lstStyle>
          <a:p>
            <a:pPr marL="0" marR="0" lvl="0" indent="0" algn="ctr" defTabSz="914400" rtl="0" eaLnBrk="1" fontAlgn="auto" latinLnBrk="0" hangingPunct="1">
              <a:lnSpc>
                <a:spcPct val="100000"/>
              </a:lnSpc>
              <a:spcBef>
                <a:spcPts val="0"/>
              </a:spcBef>
              <a:spcAft>
                <a:spcPts val="0"/>
              </a:spcAft>
              <a:buClr>
                <a:srgbClr val="2D1549"/>
              </a:buClr>
              <a:buSzPts val="3000"/>
              <a:buFont typeface="Poppins"/>
              <a:buNone/>
              <a:tabLst/>
              <a:defRPr/>
            </a:pPr>
            <a:r>
              <a:rPr kumimoji="0" lang="en" sz="3000" b="1" i="0" u="none" strike="noStrike" kern="0" cap="none" spc="0" normalizeH="0" baseline="0" noProof="0">
                <a:ln>
                  <a:noFill/>
                </a:ln>
                <a:solidFill>
                  <a:srgbClr val="2D1549"/>
                </a:solidFill>
                <a:effectLst/>
                <a:uLnTx/>
                <a:uFillTx/>
                <a:latin typeface="Arial"/>
                <a:cs typeface="Poppins"/>
                <a:sym typeface="Poppins"/>
              </a:rPr>
              <a:t>01</a:t>
            </a:r>
          </a:p>
        </p:txBody>
      </p:sp>
      <p:sp>
        <p:nvSpPr>
          <p:cNvPr id="34" name="Google Shape;221;p36"/>
          <p:cNvSpPr txBox="1">
            <a:spLocks/>
          </p:cNvSpPr>
          <p:nvPr/>
        </p:nvSpPr>
        <p:spPr>
          <a:xfrm>
            <a:off x="2544938" y="1520247"/>
            <a:ext cx="5409512" cy="731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400"/>
              <a:buFont typeface="Poppins"/>
              <a:buNone/>
              <a:defRPr sz="2000" b="1"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9pPr>
          </a:lstStyle>
          <a:p>
            <a:pPr marL="0" lvl="0" indent="0">
              <a:buClr>
                <a:srgbClr val="2D1549"/>
              </a:buClr>
            </a:pPr>
            <a:r>
              <a:rPr lang="vi-VN" sz="2100" b="0">
                <a:solidFill>
                  <a:srgbClr val="2D1549"/>
                </a:solidFill>
                <a:latin typeface="Arial"/>
              </a:rPr>
              <a:t>Các lưu ý khi đọc và diễn giải biểu đồ</a:t>
            </a:r>
            <a:endParaRPr kumimoji="0" lang="en-US" sz="2100" b="0" i="0" u="none" strike="noStrike" kern="0" cap="none" spc="0" normalizeH="0" baseline="0" noProof="0">
              <a:ln>
                <a:noFill/>
              </a:ln>
              <a:solidFill>
                <a:srgbClr val="2D1549"/>
              </a:solidFill>
              <a:effectLst/>
              <a:uLnTx/>
              <a:uFillTx/>
              <a:latin typeface="Arial"/>
              <a:cs typeface="Poppins"/>
              <a:sym typeface="Poppins"/>
            </a:endParaRPr>
          </a:p>
        </p:txBody>
      </p:sp>
      <p:sp>
        <p:nvSpPr>
          <p:cNvPr id="35" name="Title 2"/>
          <p:cNvSpPr txBox="1">
            <a:spLocks/>
          </p:cNvSpPr>
          <p:nvPr/>
        </p:nvSpPr>
        <p:spPr>
          <a:xfrm>
            <a:off x="2544938" y="372573"/>
            <a:ext cx="4100296" cy="375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9pPr>
          </a:lstStyle>
          <a:p>
            <a:pPr marL="0" marR="0" lvl="0" indent="0" algn="ctr" defTabSz="914400" rtl="0" eaLnBrk="1" fontAlgn="auto" latinLnBrk="0" hangingPunct="1">
              <a:lnSpc>
                <a:spcPct val="100000"/>
              </a:lnSpc>
              <a:spcBef>
                <a:spcPts val="0"/>
              </a:spcBef>
              <a:spcAft>
                <a:spcPts val="0"/>
              </a:spcAft>
              <a:buClr>
                <a:srgbClr val="2D1549"/>
              </a:buClr>
              <a:buSzPts val="3000"/>
              <a:buFont typeface="Poppins"/>
              <a:buNone/>
              <a:tabLst/>
              <a:defRPr/>
            </a:pPr>
            <a:r>
              <a:rPr kumimoji="0" lang="en-US" sz="3200" b="1" i="0" u="none" strike="noStrike" kern="0" cap="none" spc="0" normalizeH="0" baseline="0" noProof="0">
                <a:ln>
                  <a:noFill/>
                </a:ln>
                <a:solidFill>
                  <a:srgbClr val="2D1549"/>
                </a:solidFill>
                <a:effectLst/>
                <a:uLnTx/>
                <a:uFillTx/>
                <a:latin typeface="Arial"/>
                <a:cs typeface="Poppins"/>
                <a:sym typeface="Poppins"/>
              </a:rPr>
              <a:t>NỘI DUNG BÀI HỌC</a:t>
            </a:r>
          </a:p>
        </p:txBody>
      </p:sp>
      <p:sp>
        <p:nvSpPr>
          <p:cNvPr id="36" name="Google Shape;220;p36"/>
          <p:cNvSpPr txBox="1">
            <a:spLocks/>
          </p:cNvSpPr>
          <p:nvPr/>
        </p:nvSpPr>
        <p:spPr>
          <a:xfrm>
            <a:off x="1718283" y="3073655"/>
            <a:ext cx="731400" cy="731400"/>
          </a:xfrm>
          <a:prstGeom prst="rect">
            <a:avLst/>
          </a:prstGeom>
          <a:solidFill>
            <a:srgbClr val="D7DFF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9pPr>
          </a:lstStyle>
          <a:p>
            <a:pPr marL="0" marR="0" lvl="0" indent="0" algn="ctr" defTabSz="914400" rtl="0" eaLnBrk="1" fontAlgn="auto" latinLnBrk="0" hangingPunct="1">
              <a:lnSpc>
                <a:spcPct val="100000"/>
              </a:lnSpc>
              <a:spcBef>
                <a:spcPts val="0"/>
              </a:spcBef>
              <a:spcAft>
                <a:spcPts val="0"/>
              </a:spcAft>
              <a:buClr>
                <a:srgbClr val="2D1549"/>
              </a:buClr>
              <a:buSzPts val="3000"/>
              <a:buFont typeface="Poppins"/>
              <a:buNone/>
              <a:tabLst/>
              <a:defRPr/>
            </a:pPr>
            <a:r>
              <a:rPr kumimoji="0" lang="en" sz="3000" b="1" i="0" u="none" strike="noStrike" kern="0" cap="none" spc="0" normalizeH="0" baseline="0" noProof="0">
                <a:ln>
                  <a:noFill/>
                </a:ln>
                <a:solidFill>
                  <a:srgbClr val="2D1549"/>
                </a:solidFill>
                <a:effectLst/>
                <a:uLnTx/>
                <a:uFillTx/>
                <a:latin typeface="Arial"/>
                <a:cs typeface="Poppins"/>
                <a:sym typeface="Poppins"/>
              </a:rPr>
              <a:t>02</a:t>
            </a:r>
          </a:p>
        </p:txBody>
      </p:sp>
      <p:sp>
        <p:nvSpPr>
          <p:cNvPr id="37" name="Google Shape;221;p36"/>
          <p:cNvSpPr txBox="1">
            <a:spLocks/>
          </p:cNvSpPr>
          <p:nvPr/>
        </p:nvSpPr>
        <p:spPr>
          <a:xfrm>
            <a:off x="2544938" y="2962997"/>
            <a:ext cx="6103738" cy="731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400"/>
              <a:buFont typeface="Poppins"/>
              <a:buNone/>
              <a:defRPr sz="2000" b="1"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9pPr>
          </a:lstStyle>
          <a:p>
            <a:pPr marL="0" lvl="0" indent="0">
              <a:buClr>
                <a:srgbClr val="2D1549"/>
              </a:buClr>
            </a:pPr>
            <a:r>
              <a:rPr lang="en-US" sz="2100" b="0">
                <a:solidFill>
                  <a:srgbClr val="2D1549"/>
                </a:solidFill>
                <a:latin typeface="Arial"/>
              </a:rPr>
              <a:t>Đọc và phân tích số liệu từ biểu đồ</a:t>
            </a:r>
            <a:endParaRPr kumimoji="0" lang="en-US" sz="2100" b="0" i="0" u="none" strike="noStrike" kern="0" cap="none" spc="0" normalizeH="0" baseline="0" noProof="0">
              <a:ln>
                <a:noFill/>
              </a:ln>
              <a:solidFill>
                <a:srgbClr val="2D1549"/>
              </a:solidFill>
              <a:effectLst/>
              <a:uLnTx/>
              <a:uFillTx/>
              <a:latin typeface="Arial"/>
              <a:cs typeface="Poppins"/>
              <a:sym typeface="Poppins"/>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animEffect transition="in" filter="wipe(down)">
                                      <p:cBhvr>
                                        <p:cTn id="15" dur="500"/>
                                        <p:tgtEl>
                                          <p:spTgt spid="3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randombar(horizontal)">
                                      <p:cBhvr>
                                        <p:cTn id="20" dur="500"/>
                                        <p:tgtEl>
                                          <p:spTgt spid="3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7">
                                            <p:txEl>
                                              <p:pRg st="0" end="0"/>
                                            </p:txEl>
                                          </p:spTgt>
                                        </p:tgtEl>
                                        <p:attrNameLst>
                                          <p:attrName>style.visibility</p:attrName>
                                        </p:attrNameLst>
                                      </p:cBhvr>
                                      <p:to>
                                        <p:strVal val="visible"/>
                                      </p:to>
                                    </p:set>
                                    <p:animEffect transition="in" filter="randombar(horizontal)">
                                      <p:cBhvr>
                                        <p:cTn id="23"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build="p"/>
      <p:bldP spid="35" grpId="0"/>
      <p:bldP spid="36" grpId="0" animBg="1"/>
      <p:bldP spid="3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2" name="Rectangle 21"/>
          <p:cNvSpPr/>
          <p:nvPr/>
        </p:nvSpPr>
        <p:spPr>
          <a:xfrm>
            <a:off x="3320103" y="0"/>
            <a:ext cx="2048256" cy="76809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ectangle 6"/>
          <p:cNvSpPr/>
          <p:nvPr/>
        </p:nvSpPr>
        <p:spPr>
          <a:xfrm>
            <a:off x="3144244" y="15879"/>
            <a:ext cx="3102131" cy="553998"/>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tab pos="180023" algn="l"/>
                <a:tab pos="360045" algn="l"/>
              </a:tabLst>
              <a:defRPr/>
            </a:pPr>
            <a:r>
              <a:rPr kumimoji="0" lang="nl-NL" sz="2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Bài tập 5.14 (SGK-tr105)</a:t>
            </a:r>
            <a:endParaRPr kumimoji="0" lang="en-US" sz="20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8" name="Rectangle 7"/>
          <p:cNvSpPr/>
          <p:nvPr/>
        </p:nvSpPr>
        <p:spPr>
          <a:xfrm>
            <a:off x="652281" y="453276"/>
            <a:ext cx="7235664" cy="456535"/>
          </a:xfrm>
          <a:prstGeom prst="rect">
            <a:avLst/>
          </a:prstGeom>
        </p:spPr>
        <p:txBody>
          <a:bodyPr wrap="square">
            <a:spAutoFit/>
          </a:bodyPr>
          <a:lstStyle/>
          <a:p>
            <a:pPr lvl="0" algn="just">
              <a:lnSpc>
                <a:spcPct val="150000"/>
              </a:lnSpc>
            </a:pPr>
            <a:r>
              <a:rPr lang="vi-VN" sz="1800">
                <a:latin typeface="Arial" panose="020B0604020202020204" pitchFamily="34" charset="0"/>
              </a:rPr>
              <a:t>Cho biểu đồ (H.5.21)</a:t>
            </a:r>
            <a:endParaRPr kumimoji="0" lang="en-US" sz="1800" b="0" i="0" u="none" strike="noStrike" kern="0" cap="none" spc="0" normalizeH="0" baseline="0" noProof="0">
              <a:ln>
                <a:noFill/>
              </a:ln>
              <a:solidFill>
                <a:srgbClr val="000000"/>
              </a:solidFill>
              <a:effectLst/>
              <a:uLnTx/>
              <a:uFillTx/>
              <a:sym typeface="Arial"/>
            </a:endParaRPr>
          </a:p>
        </p:txBody>
      </p:sp>
      <p:sp>
        <p:nvSpPr>
          <p:cNvPr id="6" name="Rectangle 1"/>
          <p:cNvSpPr>
            <a:spLocks noChangeArrowheads="1"/>
          </p:cNvSpPr>
          <p:nvPr/>
        </p:nvSpPr>
        <p:spPr bwMode="auto">
          <a:xfrm>
            <a:off x="621792" y="392527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rrowheads="1"/>
          </p:cNvSpPr>
          <p:nvPr/>
        </p:nvSpPr>
        <p:spPr bwMode="auto">
          <a:xfrm>
            <a:off x="652281" y="3346336"/>
            <a:ext cx="788488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Open Sans"/>
              </a:rPr>
              <a:t>a) Nhận xét về xu thế của thị phần xuất khẩu gạo của Thái Lan trong các năm từ 2017 đến 2020.</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Open Sans"/>
              </a:rPr>
              <a:t>b) Lập bảng thống kê thị phần xuất nhập khẩu gạo của Việt Nam trong giai đoạn này.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598779" y="975436"/>
            <a:ext cx="3991891" cy="2439489"/>
          </a:xfrm>
          <a:prstGeom prst="rect">
            <a:avLst/>
          </a:prstGeom>
        </p:spPr>
      </p:pic>
    </p:spTree>
    <p:extLst>
      <p:ext uri="{BB962C8B-B14F-4D97-AF65-F5344CB8AC3E}">
        <p14:creationId xmlns:p14="http://schemas.microsoft.com/office/powerpoint/2010/main" val="362047456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2" name="Rectangle 21"/>
          <p:cNvSpPr/>
          <p:nvPr/>
        </p:nvSpPr>
        <p:spPr>
          <a:xfrm>
            <a:off x="3328416" y="0"/>
            <a:ext cx="2048256" cy="76809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Rectangle 1"/>
          <p:cNvSpPr>
            <a:spLocks noChangeArrowheads="1"/>
          </p:cNvSpPr>
          <p:nvPr/>
        </p:nvSpPr>
        <p:spPr bwMode="auto">
          <a:xfrm>
            <a:off x="621792" y="38587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Rectangle 9"/>
          <p:cNvSpPr/>
          <p:nvPr/>
        </p:nvSpPr>
        <p:spPr>
          <a:xfrm>
            <a:off x="4231556" y="220569"/>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chemeClr val="accent2">
                    <a:lumMod val="75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accent2">
                  <a:lumMod val="75000"/>
                </a:schemeClr>
              </a:solidFill>
              <a:effectLst/>
              <a:uLnTx/>
              <a:uFillTx/>
              <a:latin typeface="Calibri"/>
              <a:ea typeface="+mn-ea"/>
              <a:cs typeface="Arial"/>
              <a:sym typeface="Arial"/>
            </a:endParaRPr>
          </a:p>
        </p:txBody>
      </p:sp>
      <p:sp>
        <p:nvSpPr>
          <p:cNvPr id="2" name="Rectangle 1"/>
          <p:cNvSpPr/>
          <p:nvPr/>
        </p:nvSpPr>
        <p:spPr>
          <a:xfrm>
            <a:off x="349757" y="638967"/>
            <a:ext cx="8364475" cy="3231654"/>
          </a:xfrm>
          <a:prstGeom prst="rect">
            <a:avLst/>
          </a:prstGeom>
        </p:spPr>
        <p:txBody>
          <a:bodyPr wrap="square">
            <a:spAutoFit/>
          </a:bodyPr>
          <a:lstStyle/>
          <a:p>
            <a:pPr algn="just">
              <a:lnSpc>
                <a:spcPct val="150000"/>
              </a:lnSpc>
            </a:pPr>
            <a:r>
              <a:rPr lang="fr-FR" sz="1700">
                <a:latin typeface="+mj-lt"/>
                <a:ea typeface="Arial" panose="020B0604020202020204" pitchFamily="34" charset="0"/>
                <a:cs typeface="Times New Roman" panose="02020603050405020304" pitchFamily="18" charset="0"/>
              </a:rPr>
              <a:t>a) Thị phần xuất khẩu gạo của Thái Lan:</a:t>
            </a:r>
            <a:endParaRPr lang="en-US" sz="1700">
              <a:latin typeface="+mj-lt"/>
              <a:ea typeface="Arial" panose="020B0604020202020204" pitchFamily="34" charset="0"/>
              <a:cs typeface="Times New Roman" panose="02020603050405020304" pitchFamily="18" charset="0"/>
            </a:endParaRPr>
          </a:p>
          <a:p>
            <a:pPr algn="just">
              <a:lnSpc>
                <a:spcPct val="150000"/>
              </a:lnSpc>
            </a:pPr>
            <a:r>
              <a:rPr lang="fr-FR" sz="1700">
                <a:latin typeface="+mj-lt"/>
                <a:ea typeface="Arial" panose="020B0604020202020204" pitchFamily="34" charset="0"/>
                <a:cs typeface="Times New Roman" panose="02020603050405020304" pitchFamily="18" charset="0"/>
              </a:rPr>
              <a:t>- Từ năm 2017 đến năm 2018 thị phần xuất khẩu gạo giảm (từ 24% xuống còn 23%);</a:t>
            </a:r>
            <a:endParaRPr lang="en-US" sz="1700">
              <a:latin typeface="+mj-lt"/>
              <a:ea typeface="Arial" panose="020B0604020202020204" pitchFamily="34" charset="0"/>
              <a:cs typeface="Times New Roman" panose="02020603050405020304" pitchFamily="18" charset="0"/>
            </a:endParaRPr>
          </a:p>
          <a:p>
            <a:pPr algn="just">
              <a:lnSpc>
                <a:spcPct val="150000"/>
              </a:lnSpc>
            </a:pPr>
            <a:r>
              <a:rPr lang="fr-FR" sz="1700">
                <a:latin typeface="+mj-lt"/>
                <a:ea typeface="Arial" panose="020B0604020202020204" pitchFamily="34" charset="0"/>
                <a:cs typeface="Times New Roman" panose="02020603050405020304" pitchFamily="18" charset="0"/>
              </a:rPr>
              <a:t>- Từ năm 2018 đến năm 2019 thị phần xuất khẩu gạo giảm (từ 23% xuống còn 17%);</a:t>
            </a:r>
            <a:endParaRPr lang="en-US" sz="1700">
              <a:latin typeface="+mj-lt"/>
              <a:ea typeface="Arial" panose="020B0604020202020204" pitchFamily="34" charset="0"/>
              <a:cs typeface="Times New Roman" panose="02020603050405020304" pitchFamily="18" charset="0"/>
            </a:endParaRPr>
          </a:p>
          <a:p>
            <a:pPr algn="just">
              <a:lnSpc>
                <a:spcPct val="150000"/>
              </a:lnSpc>
            </a:pPr>
            <a:r>
              <a:rPr lang="fr-FR" sz="1700">
                <a:latin typeface="+mj-lt"/>
                <a:ea typeface="Arial" panose="020B0604020202020204" pitchFamily="34" charset="0"/>
                <a:cs typeface="Times New Roman" panose="02020603050405020304" pitchFamily="18" charset="0"/>
              </a:rPr>
              <a:t>- Từ năm 2019 đến năm 2020 thị phần xuất khẩu gạo giảm (từ 17% xuống còn 12%).</a:t>
            </a:r>
            <a:endParaRPr lang="en-US" sz="1700">
              <a:latin typeface="+mj-lt"/>
              <a:ea typeface="Arial" panose="020B0604020202020204" pitchFamily="34" charset="0"/>
              <a:cs typeface="Times New Roman" panose="02020603050405020304" pitchFamily="18" charset="0"/>
            </a:endParaRPr>
          </a:p>
          <a:p>
            <a:pPr algn="just">
              <a:lnSpc>
                <a:spcPct val="150000"/>
              </a:lnSpc>
            </a:pPr>
            <a:r>
              <a:rPr lang="fr-FR" sz="1700">
                <a:latin typeface="+mj-lt"/>
                <a:ea typeface="Arial" panose="020B0604020202020204" pitchFamily="34" charset="0"/>
                <a:cs typeface="Times New Roman" panose="02020603050405020304" pitchFamily="18" charset="0"/>
              </a:rPr>
              <a:t>Do đó, xu thế của thị phần xuất khẩu gạo của Thái Lan trong các năm từ 2017 đến 2020 giảm.</a:t>
            </a:r>
            <a:endParaRPr lang="en-US" sz="1700">
              <a:latin typeface="+mj-lt"/>
              <a:ea typeface="Arial" panose="020B0604020202020204" pitchFamily="34" charset="0"/>
              <a:cs typeface="Times New Roman" panose="02020603050405020304" pitchFamily="18" charset="0"/>
            </a:endParaRPr>
          </a:p>
          <a:p>
            <a:pPr algn="just">
              <a:lnSpc>
                <a:spcPct val="150000"/>
              </a:lnSpc>
            </a:pPr>
            <a:r>
              <a:rPr lang="fr-FR" sz="1700">
                <a:latin typeface="+mj-lt"/>
                <a:ea typeface="Arial" panose="020B0604020202020204" pitchFamily="34" charset="0"/>
                <a:cs typeface="Times New Roman" panose="02020603050405020304" pitchFamily="18" charset="0"/>
              </a:rPr>
              <a:t>b) Bảng thống kê thị phần xuất nhập khẩu gạo của Việt Nam trong giai đoạn từ       năm 2017 đến năm 2020:</a:t>
            </a:r>
            <a:endParaRPr lang="en-US" sz="1700">
              <a:effectLst/>
              <a:latin typeface="+mj-lt"/>
              <a:ea typeface="Arial" panose="020B060402020202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144909530"/>
              </p:ext>
            </p:extLst>
          </p:nvPr>
        </p:nvGraphicFramePr>
        <p:xfrm>
          <a:off x="881505" y="3974931"/>
          <a:ext cx="7300977" cy="798238"/>
        </p:xfrm>
        <a:graphic>
          <a:graphicData uri="http://schemas.openxmlformats.org/drawingml/2006/table">
            <a:tbl>
              <a:tblPr firstRow="1" firstCol="1" bandRow="1"/>
              <a:tblGrid>
                <a:gridCol w="1459734">
                  <a:extLst>
                    <a:ext uri="{9D8B030D-6E8A-4147-A177-3AD203B41FA5}">
                      <a16:colId xmlns:a16="http://schemas.microsoft.com/office/drawing/2014/main" val="3375073885"/>
                    </a:ext>
                  </a:extLst>
                </a:gridCol>
                <a:gridCol w="1459734">
                  <a:extLst>
                    <a:ext uri="{9D8B030D-6E8A-4147-A177-3AD203B41FA5}">
                      <a16:colId xmlns:a16="http://schemas.microsoft.com/office/drawing/2014/main" val="433879339"/>
                    </a:ext>
                  </a:extLst>
                </a:gridCol>
                <a:gridCol w="1460503">
                  <a:extLst>
                    <a:ext uri="{9D8B030D-6E8A-4147-A177-3AD203B41FA5}">
                      <a16:colId xmlns:a16="http://schemas.microsoft.com/office/drawing/2014/main" val="3013536414"/>
                    </a:ext>
                  </a:extLst>
                </a:gridCol>
                <a:gridCol w="1460503">
                  <a:extLst>
                    <a:ext uri="{9D8B030D-6E8A-4147-A177-3AD203B41FA5}">
                      <a16:colId xmlns:a16="http://schemas.microsoft.com/office/drawing/2014/main" val="2444045636"/>
                    </a:ext>
                  </a:extLst>
                </a:gridCol>
                <a:gridCol w="1460503">
                  <a:extLst>
                    <a:ext uri="{9D8B030D-6E8A-4147-A177-3AD203B41FA5}">
                      <a16:colId xmlns:a16="http://schemas.microsoft.com/office/drawing/2014/main" val="193863032"/>
                    </a:ext>
                  </a:extLst>
                </a:gridCol>
              </a:tblGrid>
              <a:tr h="399119">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Năm</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2017</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2018</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2019</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2020</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2008357"/>
                  </a:ext>
                </a:extLst>
              </a:tr>
              <a:tr h="399119">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Thị phần (%)</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12</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13</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15</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14</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225397"/>
                  </a:ext>
                </a:extLst>
              </a:tr>
            </a:tbl>
          </a:graphicData>
        </a:graphic>
      </p:graphicFrame>
    </p:spTree>
    <p:extLst>
      <p:ext uri="{BB962C8B-B14F-4D97-AF65-F5344CB8AC3E}">
        <p14:creationId xmlns:p14="http://schemas.microsoft.com/office/powerpoint/2010/main" val="176782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par>
                          <p:cTn id="25" fill="hold">
                            <p:stCondLst>
                              <p:cond delay="2000"/>
                            </p:stCondLst>
                            <p:childTnLst>
                              <p:par>
                                <p:cTn id="26" presetID="14" presetClass="entr" presetSubtype="10"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barn(inVertical)">
                                      <p:cBhvr>
                                        <p:cTn id="33" dur="500"/>
                                        <p:tgtEl>
                                          <p:spTgt spid="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inVertical)">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cxnSp>
        <p:nvCxnSpPr>
          <p:cNvPr id="6" name="Straight Connector 5"/>
          <p:cNvCxnSpPr/>
          <p:nvPr/>
        </p:nvCxnSpPr>
        <p:spPr>
          <a:xfrm flipV="1">
            <a:off x="1537815" y="2068532"/>
            <a:ext cx="6071607" cy="8489"/>
          </a:xfrm>
          <a:prstGeom prst="line">
            <a:avLst/>
          </a:prstGeom>
        </p:spPr>
        <p:style>
          <a:lnRef idx="1">
            <a:schemeClr val="accent1"/>
          </a:lnRef>
          <a:fillRef idx="0">
            <a:schemeClr val="accent1"/>
          </a:fillRef>
          <a:effectRef idx="0">
            <a:schemeClr val="accent1"/>
          </a:effectRef>
          <a:fontRef idx="minor">
            <a:schemeClr val="tx1"/>
          </a:fontRef>
        </p:style>
      </p:cxnSp>
      <p:sp>
        <p:nvSpPr>
          <p:cNvPr id="7" name="Google Shape;778;p65"/>
          <p:cNvSpPr txBox="1">
            <a:spLocks noGrp="1"/>
          </p:cNvSpPr>
          <p:nvPr>
            <p:ph type="subTitle" idx="4294967295"/>
          </p:nvPr>
        </p:nvSpPr>
        <p:spPr>
          <a:xfrm>
            <a:off x="584415" y="3298232"/>
            <a:ext cx="1906800" cy="484800"/>
          </a:xfrm>
          <a:prstGeom prst="rect">
            <a:avLst/>
          </a:prstGeom>
          <a:ln>
            <a:noFill/>
          </a:ln>
        </p:spPr>
        <p:txBody>
          <a:bodyPr spcFirstLastPara="1" wrap="square" lIns="91425" tIns="91425" rIns="91425" bIns="91425" anchor="b" anchorCtr="0">
            <a:noAutofit/>
          </a:bodyPr>
          <a:lstStyle/>
          <a:p>
            <a:pPr marL="0" lvl="0" indent="0" algn="ctr">
              <a:lnSpc>
                <a:spcPct val="150000"/>
              </a:lnSpc>
              <a:buNone/>
            </a:pPr>
            <a:r>
              <a:rPr lang="en-US" sz="2000">
                <a:latin typeface="+mn-lt"/>
                <a:ea typeface="Candal"/>
                <a:cs typeface="Candal"/>
                <a:sym typeface="Candal"/>
              </a:rPr>
              <a:t>Ghi nhớ kiến thức trong bài </a:t>
            </a:r>
            <a:endParaRPr sz="2000">
              <a:latin typeface="+mn-lt"/>
              <a:ea typeface="Candal"/>
              <a:cs typeface="Candal"/>
              <a:sym typeface="Candal"/>
            </a:endParaRPr>
          </a:p>
        </p:txBody>
      </p:sp>
      <p:sp>
        <p:nvSpPr>
          <p:cNvPr id="8" name="Google Shape;782;p65"/>
          <p:cNvSpPr/>
          <p:nvPr/>
        </p:nvSpPr>
        <p:spPr>
          <a:xfrm>
            <a:off x="1258028" y="1806574"/>
            <a:ext cx="572700" cy="5727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mj-lt"/>
                <a:ea typeface="Candal"/>
                <a:cs typeface="Candal"/>
                <a:sym typeface="Candal"/>
              </a:rPr>
              <a:t>I</a:t>
            </a:r>
            <a:endParaRPr sz="2000" b="1">
              <a:solidFill>
                <a:schemeClr val="dk1"/>
              </a:solidFill>
              <a:latin typeface="+mj-lt"/>
              <a:ea typeface="Candal"/>
              <a:cs typeface="Candal"/>
              <a:sym typeface="Candal"/>
            </a:endParaRPr>
          </a:p>
        </p:txBody>
      </p:sp>
      <p:sp>
        <p:nvSpPr>
          <p:cNvPr id="9" name="Google Shape;783;p65"/>
          <p:cNvSpPr/>
          <p:nvPr/>
        </p:nvSpPr>
        <p:spPr>
          <a:xfrm>
            <a:off x="4309279" y="1806574"/>
            <a:ext cx="572700" cy="572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mj-lt"/>
                <a:ea typeface="Candal"/>
                <a:cs typeface="Candal"/>
                <a:sym typeface="Candal"/>
              </a:rPr>
              <a:t>II</a:t>
            </a:r>
            <a:endParaRPr sz="2000" b="1">
              <a:solidFill>
                <a:schemeClr val="dk1"/>
              </a:solidFill>
              <a:latin typeface="+mj-lt"/>
              <a:ea typeface="Candal"/>
              <a:cs typeface="Candal"/>
              <a:sym typeface="Candal"/>
            </a:endParaRPr>
          </a:p>
        </p:txBody>
      </p:sp>
      <p:sp>
        <p:nvSpPr>
          <p:cNvPr id="10" name="Google Shape;784;p65"/>
          <p:cNvSpPr/>
          <p:nvPr/>
        </p:nvSpPr>
        <p:spPr>
          <a:xfrm>
            <a:off x="7312654" y="1806574"/>
            <a:ext cx="572700" cy="5727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mj-lt"/>
                <a:ea typeface="Candal"/>
                <a:cs typeface="Candal"/>
                <a:sym typeface="Candal"/>
              </a:rPr>
              <a:t>III</a:t>
            </a:r>
            <a:endParaRPr sz="2000" b="1">
              <a:solidFill>
                <a:schemeClr val="dk1"/>
              </a:solidFill>
              <a:latin typeface="+mj-lt"/>
              <a:ea typeface="Candal"/>
              <a:cs typeface="Candal"/>
              <a:sym typeface="Candal"/>
            </a:endParaRPr>
          </a:p>
        </p:txBody>
      </p:sp>
      <p:cxnSp>
        <p:nvCxnSpPr>
          <p:cNvPr id="11" name="Google Shape;787;p65"/>
          <p:cNvCxnSpPr>
            <a:stCxn id="9" idx="4"/>
          </p:cNvCxnSpPr>
          <p:nvPr/>
        </p:nvCxnSpPr>
        <p:spPr>
          <a:xfrm rot="-5400000" flipH="1">
            <a:off x="4480279" y="2494624"/>
            <a:ext cx="231300" cy="600"/>
          </a:xfrm>
          <a:prstGeom prst="bentConnector3">
            <a:avLst>
              <a:gd name="adj1" fmla="val 49973"/>
            </a:avLst>
          </a:prstGeom>
          <a:noFill/>
          <a:ln w="9525" cap="flat" cmpd="sng">
            <a:solidFill>
              <a:schemeClr val="dk1"/>
            </a:solidFill>
            <a:prstDash val="solid"/>
            <a:round/>
            <a:headEnd type="none" w="med" len="med"/>
            <a:tailEnd type="oval" w="med" len="med"/>
          </a:ln>
        </p:spPr>
      </p:cxnSp>
      <p:cxnSp>
        <p:nvCxnSpPr>
          <p:cNvPr id="12" name="Google Shape;788;p65"/>
          <p:cNvCxnSpPr>
            <a:stCxn id="10" idx="4"/>
          </p:cNvCxnSpPr>
          <p:nvPr/>
        </p:nvCxnSpPr>
        <p:spPr>
          <a:xfrm rot="-5400000" flipH="1">
            <a:off x="7483654" y="2494624"/>
            <a:ext cx="231300" cy="600"/>
          </a:xfrm>
          <a:prstGeom prst="bentConnector3">
            <a:avLst>
              <a:gd name="adj1" fmla="val 49973"/>
            </a:avLst>
          </a:prstGeom>
          <a:noFill/>
          <a:ln w="9525" cap="flat" cmpd="sng">
            <a:solidFill>
              <a:schemeClr val="dk1"/>
            </a:solidFill>
            <a:prstDash val="solid"/>
            <a:round/>
            <a:headEnd type="none" w="med" len="med"/>
            <a:tailEnd type="oval" w="med" len="med"/>
          </a:ln>
        </p:spPr>
      </p:cxnSp>
      <p:cxnSp>
        <p:nvCxnSpPr>
          <p:cNvPr id="14" name="Google Shape;787;p65"/>
          <p:cNvCxnSpPr/>
          <p:nvPr/>
        </p:nvCxnSpPr>
        <p:spPr>
          <a:xfrm rot="-5400000" flipH="1">
            <a:off x="1422465" y="2494624"/>
            <a:ext cx="231300" cy="600"/>
          </a:xfrm>
          <a:prstGeom prst="bentConnector3">
            <a:avLst>
              <a:gd name="adj1" fmla="val 49973"/>
            </a:avLst>
          </a:prstGeom>
          <a:noFill/>
          <a:ln w="9525" cap="flat" cmpd="sng">
            <a:solidFill>
              <a:schemeClr val="dk1"/>
            </a:solidFill>
            <a:prstDash val="solid"/>
            <a:round/>
            <a:headEnd type="none" w="med" len="med"/>
            <a:tailEnd type="oval" w="med" len="med"/>
          </a:ln>
        </p:spPr>
      </p:cxnSp>
      <p:sp>
        <p:nvSpPr>
          <p:cNvPr id="15" name="Google Shape;778;p65"/>
          <p:cNvSpPr txBox="1">
            <a:spLocks/>
          </p:cNvSpPr>
          <p:nvPr/>
        </p:nvSpPr>
        <p:spPr>
          <a:xfrm>
            <a:off x="3415635" y="3298232"/>
            <a:ext cx="2273566" cy="4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1pPr>
            <a:lvl2pPr marL="914400" marR="0" lvl="1"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2pPr>
            <a:lvl3pPr marL="1371600" marR="0" lvl="2"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3pPr>
            <a:lvl4pPr marL="1828800" marR="0" lvl="3"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4pPr>
            <a:lvl5pPr marL="2286000" marR="0" lvl="4"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5pPr>
            <a:lvl6pPr marL="2743200" marR="0" lvl="5"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6pPr>
            <a:lvl7pPr marL="3200400" marR="0" lvl="6"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7pPr>
            <a:lvl8pPr marL="3657600" marR="0" lvl="7"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8pPr>
            <a:lvl9pPr marL="4114800" marR="0" lvl="8" indent="-317500" algn="l" rtl="0">
              <a:lnSpc>
                <a:spcPct val="115000"/>
              </a:lnSpc>
              <a:spcBef>
                <a:spcPts val="1600"/>
              </a:spcBef>
              <a:spcAft>
                <a:spcPts val="1600"/>
              </a:spcAft>
              <a:buClr>
                <a:schemeClr val="dk1"/>
              </a:buClr>
              <a:buSzPts val="1400"/>
              <a:buFont typeface="Alata"/>
              <a:buChar char="■"/>
              <a:defRPr sz="1400" b="0" i="0" u="none" strike="noStrike" cap="none">
                <a:solidFill>
                  <a:schemeClr val="dk1"/>
                </a:solidFill>
                <a:latin typeface="Alata"/>
                <a:ea typeface="Alata"/>
                <a:cs typeface="Alata"/>
                <a:sym typeface="Alata"/>
              </a:defRPr>
            </a:lvl9pPr>
          </a:lstStyle>
          <a:p>
            <a:pPr marL="0" indent="0" algn="ctr">
              <a:lnSpc>
                <a:spcPct val="150000"/>
              </a:lnSpc>
              <a:buNone/>
            </a:pPr>
            <a:r>
              <a:rPr lang="en-US" sz="2000">
                <a:latin typeface="+mn-lt"/>
                <a:ea typeface="Candal"/>
                <a:cs typeface="Candal"/>
                <a:sym typeface="Candal"/>
              </a:rPr>
              <a:t>Hoàn thành các bài tập trong SBT</a:t>
            </a:r>
          </a:p>
        </p:txBody>
      </p:sp>
      <p:sp>
        <p:nvSpPr>
          <p:cNvPr id="16" name="Google Shape;778;p65"/>
          <p:cNvSpPr txBox="1">
            <a:spLocks/>
          </p:cNvSpPr>
          <p:nvPr/>
        </p:nvSpPr>
        <p:spPr>
          <a:xfrm>
            <a:off x="6126903" y="3298232"/>
            <a:ext cx="2609432" cy="4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1pPr>
            <a:lvl2pPr marL="914400" marR="0" lvl="1"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2pPr>
            <a:lvl3pPr marL="1371600" marR="0" lvl="2"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3pPr>
            <a:lvl4pPr marL="1828800" marR="0" lvl="3"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4pPr>
            <a:lvl5pPr marL="2286000" marR="0" lvl="4"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5pPr>
            <a:lvl6pPr marL="2743200" marR="0" lvl="5"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6pPr>
            <a:lvl7pPr marL="3200400" marR="0" lvl="6"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7pPr>
            <a:lvl8pPr marL="3657600" marR="0" lvl="7"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8pPr>
            <a:lvl9pPr marL="4114800" marR="0" lvl="8" indent="-317500" algn="l" rtl="0">
              <a:lnSpc>
                <a:spcPct val="115000"/>
              </a:lnSpc>
              <a:spcBef>
                <a:spcPts val="1600"/>
              </a:spcBef>
              <a:spcAft>
                <a:spcPts val="1600"/>
              </a:spcAft>
              <a:buClr>
                <a:schemeClr val="dk1"/>
              </a:buClr>
              <a:buSzPts val="1400"/>
              <a:buFont typeface="Alata"/>
              <a:buChar char="■"/>
              <a:defRPr sz="1400" b="0" i="0" u="none" strike="noStrike" cap="none">
                <a:solidFill>
                  <a:schemeClr val="dk1"/>
                </a:solidFill>
                <a:latin typeface="Alata"/>
                <a:ea typeface="Alata"/>
                <a:cs typeface="Alata"/>
                <a:sym typeface="Alata"/>
              </a:defRPr>
            </a:lvl9pPr>
          </a:lstStyle>
          <a:p>
            <a:pPr marL="0" indent="0" algn="ctr">
              <a:lnSpc>
                <a:spcPct val="150000"/>
              </a:lnSpc>
              <a:buNone/>
            </a:pPr>
            <a:r>
              <a:rPr lang="vi-VN" sz="2000">
                <a:latin typeface="+mn-lt"/>
                <a:ea typeface="Candal"/>
                <a:cs typeface="Candal"/>
                <a:sym typeface="Candal"/>
              </a:rPr>
              <a:t>Chuẩn bị bài mới: </a:t>
            </a:r>
            <a:r>
              <a:rPr lang="vi-VN" sz="2000" b="1" i="1">
                <a:latin typeface="+mn-lt"/>
                <a:ea typeface="Candal"/>
                <a:cs typeface="Candal"/>
                <a:sym typeface="Candal"/>
              </a:rPr>
              <a:t>Luyện tập chung</a:t>
            </a:r>
            <a:endParaRPr lang="en-US" sz="2000">
              <a:latin typeface="+mn-lt"/>
              <a:ea typeface="Candal"/>
              <a:cs typeface="Candal"/>
              <a:sym typeface="Candal"/>
            </a:endParaRPr>
          </a:p>
        </p:txBody>
      </p:sp>
      <p:sp>
        <p:nvSpPr>
          <p:cNvPr id="4" name="Rounded Rectangle 3"/>
          <p:cNvSpPr/>
          <p:nvPr/>
        </p:nvSpPr>
        <p:spPr>
          <a:xfrm>
            <a:off x="3090271" y="0"/>
            <a:ext cx="2963057" cy="5463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2"/>
          <p:cNvSpPr txBox="1">
            <a:spLocks/>
          </p:cNvSpPr>
          <p:nvPr/>
        </p:nvSpPr>
        <p:spPr>
          <a:xfrm>
            <a:off x="730719" y="532035"/>
            <a:ext cx="4847121" cy="375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lvl="0">
              <a:buClr>
                <a:srgbClr val="2D1549"/>
              </a:buClr>
            </a:pPr>
            <a:r>
              <a:rPr lang="vi-VN" sz="3200" b="1">
                <a:solidFill>
                  <a:srgbClr val="2D1549"/>
                </a:solidFill>
                <a:latin typeface="Arial"/>
              </a:rPr>
              <a:t>HƯỚNG DẪN VỀ NHÀ</a:t>
            </a:r>
            <a:endParaRPr kumimoji="0" lang="en-US" sz="3200" b="1" i="0" u="none" strike="noStrike" kern="0" cap="none" spc="0" normalizeH="0" baseline="0" noProof="0">
              <a:ln>
                <a:noFill/>
              </a:ln>
              <a:solidFill>
                <a:srgbClr val="2D1549"/>
              </a:solidFill>
              <a:effectLst/>
              <a:uLnTx/>
              <a:uFillTx/>
              <a:latin typeface="Arial"/>
              <a:cs typeface="Poppins SemiBold"/>
              <a:sym typeface="Poppins SemiBold"/>
            </a:endParaRPr>
          </a:p>
        </p:txBody>
      </p:sp>
      <p:sp>
        <p:nvSpPr>
          <p:cNvPr id="19" name="Rounded Rectangle 18"/>
          <p:cNvSpPr/>
          <p:nvPr/>
        </p:nvSpPr>
        <p:spPr>
          <a:xfrm>
            <a:off x="3370687" y="4532376"/>
            <a:ext cx="2963057" cy="5463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560646"/>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9"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dissolve">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500"/>
                                        <p:tgtEl>
                                          <p:spTgt spid="10"/>
                                        </p:tgtEl>
                                      </p:cBhvr>
                                    </p:animEffect>
                                  </p:childTnLst>
                                </p:cTn>
                              </p:par>
                              <p:par>
                                <p:cTn id="38" presetID="6" presetClass="entr" presetSubtype="16"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in)">
                                      <p:cBhvr>
                                        <p:cTn id="40" dur="500"/>
                                        <p:tgtEl>
                                          <p:spTgt spid="12"/>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ircle(in)">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P spid="9" grpId="0" animBg="1"/>
      <p:bldP spid="10" grpId="0" animBg="1"/>
      <p:bldP spid="15" grpId="0"/>
      <p:bldP spid="16"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65" name="Google Shape;365;p42"/>
          <p:cNvPicPr preferRelativeResize="0"/>
          <p:nvPr/>
        </p:nvPicPr>
        <p:blipFill>
          <a:blip r:embed="rId3">
            <a:alphaModFix/>
          </a:blip>
          <a:stretch>
            <a:fillRect/>
          </a:stretch>
        </p:blipFill>
        <p:spPr>
          <a:xfrm rot="-5680079">
            <a:off x="6947836" y="484037"/>
            <a:ext cx="2101306" cy="2054021"/>
          </a:xfrm>
          <a:prstGeom prst="rect">
            <a:avLst/>
          </a:prstGeom>
          <a:noFill/>
          <a:ln>
            <a:noFill/>
          </a:ln>
        </p:spPr>
      </p:pic>
      <p:pic>
        <p:nvPicPr>
          <p:cNvPr id="366" name="Google Shape;366;p42"/>
          <p:cNvPicPr preferRelativeResize="0"/>
          <p:nvPr/>
        </p:nvPicPr>
        <p:blipFill>
          <a:blip r:embed="rId4">
            <a:alphaModFix/>
          </a:blip>
          <a:stretch>
            <a:fillRect/>
          </a:stretch>
        </p:blipFill>
        <p:spPr>
          <a:xfrm rot="7444524">
            <a:off x="6203503" y="1780494"/>
            <a:ext cx="2101303" cy="2054017"/>
          </a:xfrm>
          <a:prstGeom prst="rect">
            <a:avLst/>
          </a:prstGeom>
          <a:noFill/>
          <a:ln>
            <a:noFill/>
          </a:ln>
        </p:spPr>
      </p:pic>
      <p:sp>
        <p:nvSpPr>
          <p:cNvPr id="4" name="Rectangle 3"/>
          <p:cNvSpPr/>
          <p:nvPr/>
        </p:nvSpPr>
        <p:spPr>
          <a:xfrm>
            <a:off x="759804" y="3293054"/>
            <a:ext cx="4773168" cy="9601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17313" y="746810"/>
            <a:ext cx="6545085" cy="2881045"/>
          </a:xfrm>
          <a:prstGeom prst="rect">
            <a:avLst/>
          </a:prstGeom>
        </p:spPr>
        <p:txBody>
          <a:bodyPr wrap="square">
            <a:spAutoFit/>
          </a:bodyPr>
          <a:lstStyle/>
          <a:p>
            <a:pPr lvl="0" algn="ctr">
              <a:lnSpc>
                <a:spcPct val="150000"/>
              </a:lnSpc>
              <a:buClrTx/>
              <a:defRPr/>
            </a:pPr>
            <a:r>
              <a:rPr lang="vi-VN" sz="4200" b="1">
                <a:solidFill>
                  <a:srgbClr val="D7DFF2">
                    <a:lumMod val="10000"/>
                  </a:srgbClr>
                </a:solidFill>
                <a:sym typeface="Pangolin"/>
              </a:rPr>
              <a:t>BÀI HỌC KẾT THÚC,</a:t>
            </a:r>
            <a:br>
              <a:rPr lang="vi-VN" sz="4200" b="1">
                <a:solidFill>
                  <a:srgbClr val="D7DFF2">
                    <a:lumMod val="10000"/>
                  </a:srgbClr>
                </a:solidFill>
                <a:sym typeface="Pangolin"/>
              </a:rPr>
            </a:br>
            <a:r>
              <a:rPr lang="vi-VN" sz="4200" b="1">
                <a:solidFill>
                  <a:srgbClr val="D7DFF2">
                    <a:lumMod val="10000"/>
                  </a:srgbClr>
                </a:solidFill>
                <a:sym typeface="Pangolin"/>
              </a:rPr>
              <a:t>CẢM ƠN CÁC EM </a:t>
            </a:r>
            <a:br>
              <a:rPr lang="vi-VN" sz="4200" b="1">
                <a:solidFill>
                  <a:srgbClr val="D7DFF2">
                    <a:lumMod val="10000"/>
                  </a:srgbClr>
                </a:solidFill>
                <a:sym typeface="Pangolin"/>
              </a:rPr>
            </a:br>
            <a:r>
              <a:rPr lang="vi-VN" sz="4200" b="1">
                <a:solidFill>
                  <a:srgbClr val="D7DFF2">
                    <a:lumMod val="10000"/>
                  </a:srgbClr>
                </a:solidFill>
                <a:sym typeface="Pangolin"/>
              </a:rPr>
              <a:t>ĐÃ LẮNG NGHE!</a:t>
            </a:r>
            <a:endParaRPr kumimoji="0" lang="en-US" sz="1800" b="0" i="0" u="none" strike="noStrike" kern="0" cap="none" spc="0" normalizeH="0" baseline="0" noProof="0">
              <a:ln>
                <a:noFill/>
              </a:ln>
              <a:solidFill>
                <a:srgbClr val="D7DFF2">
                  <a:lumMod val="10000"/>
                </a:srgbClr>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title" idx="2"/>
          </p:nvPr>
        </p:nvSpPr>
        <p:spPr>
          <a:xfrm>
            <a:off x="2559237" y="852258"/>
            <a:ext cx="1406100" cy="104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500" b="1">
                <a:latin typeface="+mj-lt"/>
              </a:rPr>
              <a:t>01</a:t>
            </a:r>
            <a:endParaRPr sz="6500" b="1">
              <a:latin typeface="+mj-lt"/>
            </a:endParaRPr>
          </a:p>
        </p:txBody>
      </p:sp>
      <p:pic>
        <p:nvPicPr>
          <p:cNvPr id="202" name="Google Shape;202;p30"/>
          <p:cNvPicPr preferRelativeResize="0"/>
          <p:nvPr/>
        </p:nvPicPr>
        <p:blipFill>
          <a:blip r:embed="rId3">
            <a:alphaModFix/>
          </a:blip>
          <a:stretch>
            <a:fillRect/>
          </a:stretch>
        </p:blipFill>
        <p:spPr>
          <a:xfrm rot="-5680079">
            <a:off x="7071035" y="1304074"/>
            <a:ext cx="2101306" cy="2054021"/>
          </a:xfrm>
          <a:prstGeom prst="rect">
            <a:avLst/>
          </a:prstGeom>
          <a:noFill/>
          <a:ln>
            <a:noFill/>
          </a:ln>
        </p:spPr>
      </p:pic>
      <p:pic>
        <p:nvPicPr>
          <p:cNvPr id="203" name="Google Shape;203;p30"/>
          <p:cNvPicPr preferRelativeResize="0"/>
          <p:nvPr/>
        </p:nvPicPr>
        <p:blipFill>
          <a:blip r:embed="rId4">
            <a:alphaModFix/>
          </a:blip>
          <a:stretch>
            <a:fillRect/>
          </a:stretch>
        </p:blipFill>
        <p:spPr>
          <a:xfrm rot="7444524">
            <a:off x="6469477" y="2517782"/>
            <a:ext cx="2101303" cy="2054017"/>
          </a:xfrm>
          <a:prstGeom prst="rect">
            <a:avLst/>
          </a:prstGeom>
          <a:noFill/>
          <a:ln>
            <a:noFill/>
          </a:ln>
        </p:spPr>
      </p:pic>
      <p:sp>
        <p:nvSpPr>
          <p:cNvPr id="3" name="Rectangle 2"/>
          <p:cNvSpPr/>
          <p:nvPr/>
        </p:nvSpPr>
        <p:spPr>
          <a:xfrm>
            <a:off x="345866" y="1951643"/>
            <a:ext cx="5832843" cy="1694951"/>
          </a:xfrm>
          <a:prstGeom prst="rect">
            <a:avLst/>
          </a:prstGeom>
        </p:spPr>
        <p:txBody>
          <a:bodyPr wrap="square">
            <a:spAutoFit/>
          </a:bodyPr>
          <a:lstStyle/>
          <a:p>
            <a:pPr algn="ctr">
              <a:lnSpc>
                <a:spcPct val="150000"/>
              </a:lnSpc>
            </a:pPr>
            <a:r>
              <a:rPr lang="nl-NL" sz="3700" b="1">
                <a:solidFill>
                  <a:schemeClr val="bg1">
                    <a:lumMod val="25000"/>
                  </a:schemeClr>
                </a:solidFill>
                <a:latin typeface="+mj-lt"/>
                <a:ea typeface="Arial" panose="020B0604020202020204" pitchFamily="34" charset="0"/>
              </a:rPr>
              <a:t>CÁC LƯU Ý KHI ĐỌC </a:t>
            </a:r>
          </a:p>
          <a:p>
            <a:pPr algn="ctr">
              <a:lnSpc>
                <a:spcPct val="150000"/>
              </a:lnSpc>
            </a:pPr>
            <a:r>
              <a:rPr lang="nl-NL" sz="3700" b="1">
                <a:solidFill>
                  <a:schemeClr val="bg1">
                    <a:lumMod val="25000"/>
                  </a:schemeClr>
                </a:solidFill>
                <a:latin typeface="+mj-lt"/>
                <a:ea typeface="Arial" panose="020B0604020202020204" pitchFamily="34" charset="0"/>
              </a:rPr>
              <a:t>VÀ DIỄN GIẢI BIỂU ĐỒ</a:t>
            </a:r>
            <a:endParaRPr lang="en-US" sz="3700" b="1">
              <a:solidFill>
                <a:schemeClr val="bg1">
                  <a:lumMod val="25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wheel spokes="1"/>
      </p:transition>
    </mc:Choice>
    <mc:Fallback xmlns="">
      <p:transition spd="med">
        <p:wheel spokes="1"/>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 name="TextBox 24"/>
          <p:cNvSpPr txBox="1"/>
          <p:nvPr/>
        </p:nvSpPr>
        <p:spPr>
          <a:xfrm>
            <a:off x="1892164" y="177240"/>
            <a:ext cx="2844627" cy="507831"/>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Cho hai biểu đồ sau:</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27" name="Google Shape;735;p18"/>
          <p:cNvSpPr txBox="1">
            <a:spLocks/>
          </p:cNvSpPr>
          <p:nvPr/>
        </p:nvSpPr>
        <p:spPr>
          <a:xfrm>
            <a:off x="751417" y="270039"/>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rPr>
              <a:t>Ví dụ 1:</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sp>
        <p:nvSpPr>
          <p:cNvPr id="6" name="TextBox 5"/>
          <p:cNvSpPr txBox="1"/>
          <p:nvPr/>
        </p:nvSpPr>
        <p:spPr>
          <a:xfrm>
            <a:off x="751417" y="3226844"/>
            <a:ext cx="7494086" cy="1754326"/>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a) Hai biểu</a:t>
            </a:r>
            <a:r>
              <a:rPr kumimoji="0" lang="en-US"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a:rPr>
              <a:t> đồ trên có biểu diễn cùng một tập dữ liệu không? Lập bảng thống kê cho dữ liệu đó.</a:t>
            </a:r>
          </a:p>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 Trong mỗi</a:t>
            </a:r>
            <a:r>
              <a:rPr kumimoji="0" lang="en-US" sz="1800" b="0"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biểu đồ, so sánh tỉ lệ chiều cao hai cột và tỉ lệ số liệu mà hai cột này biểu diễn. Giải thích tại sao có sự khác nhau đó.</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pic>
        <p:nvPicPr>
          <p:cNvPr id="8" name="Picture 7"/>
          <p:cNvPicPr>
            <a:picLocks noChangeAspect="1"/>
          </p:cNvPicPr>
          <p:nvPr/>
        </p:nvPicPr>
        <p:blipFill>
          <a:blip r:embed="rId3"/>
          <a:stretch>
            <a:fillRect/>
          </a:stretch>
        </p:blipFill>
        <p:spPr>
          <a:xfrm>
            <a:off x="1785505" y="727267"/>
            <a:ext cx="5425910" cy="2499577"/>
          </a:xfrm>
          <a:prstGeom prst="rect">
            <a:avLst/>
          </a:prstGeom>
        </p:spPr>
      </p:pic>
    </p:spTree>
    <p:extLst>
      <p:ext uri="{BB962C8B-B14F-4D97-AF65-F5344CB8AC3E}">
        <p14:creationId xmlns:p14="http://schemas.microsoft.com/office/powerpoint/2010/main" val="16901767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6" name="Rectangle 25"/>
          <p:cNvSpPr/>
          <p:nvPr/>
        </p:nvSpPr>
        <p:spPr>
          <a:xfrm>
            <a:off x="477805" y="433268"/>
            <a:ext cx="620683" cy="369332"/>
          </a:xfrm>
          <a:prstGeom prst="rect">
            <a:avLst/>
          </a:prstGeom>
        </p:spPr>
        <p:txBody>
          <a:bodyPr wrap="none">
            <a:spAutoFit/>
          </a:bodyPr>
          <a:lstStyle/>
          <a:p>
            <a:pPr algn="ctr">
              <a:buClrTx/>
              <a:defRPr/>
            </a:pPr>
            <a:r>
              <a:rPr lang="en-US" sz="1800" b="1" i="1" u="sng" kern="1200">
                <a:solidFill>
                  <a:srgbClr val="C00000"/>
                </a:solidFill>
                <a:latin typeface="Arial" panose="020B0604020202020204" pitchFamily="34" charset="0"/>
                <a:ea typeface="+mn-ea"/>
              </a:rPr>
              <a:t>Giải</a:t>
            </a:r>
            <a:endParaRPr lang="en-US" sz="1800" b="1" i="1" u="sng" kern="1200" dirty="0">
              <a:solidFill>
                <a:srgbClr val="C00000"/>
              </a:solidFill>
              <a:latin typeface="Calibri"/>
              <a:ea typeface="+mn-ea"/>
            </a:endParaRPr>
          </a:p>
        </p:txBody>
      </p:sp>
      <p:sp>
        <p:nvSpPr>
          <p:cNvPr id="4" name="Rectangle 3"/>
          <p:cNvSpPr/>
          <p:nvPr/>
        </p:nvSpPr>
        <p:spPr>
          <a:xfrm>
            <a:off x="477805" y="858260"/>
            <a:ext cx="8006235" cy="507831"/>
          </a:xfrm>
          <a:prstGeom prst="rect">
            <a:avLst/>
          </a:prstGeom>
        </p:spPr>
        <p:txBody>
          <a:bodyPr wrap="square">
            <a:spAutoFit/>
          </a:bodyPr>
          <a:lstStyle/>
          <a:p>
            <a:pPr algn="just">
              <a:lnSpc>
                <a:spcPct val="150000"/>
              </a:lnSpc>
              <a:spcBef>
                <a:spcPts val="600"/>
              </a:spcBef>
              <a:spcAft>
                <a:spcPts val="800"/>
              </a:spcAft>
            </a:pPr>
            <a:r>
              <a:rPr lang="en-US" sz="1800">
                <a:latin typeface="+mj-lt"/>
                <a:ea typeface="Arial" panose="020B0604020202020204" pitchFamily="34" charset="0"/>
                <a:cs typeface="Times New Roman" panose="02020603050405020304" pitchFamily="18" charset="0"/>
              </a:rPr>
              <a:t>a) Hai biểu đồ biểu diễn cùng một dữ liệu. Bảng thống kê cho dữ liệu này là:</a:t>
            </a:r>
            <a:endParaRPr lang="en-US" sz="1800">
              <a:effectLst/>
              <a:latin typeface="+mj-lt"/>
              <a:ea typeface="Arial" panose="020B060402020202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15923697"/>
              </p:ext>
            </p:extLst>
          </p:nvPr>
        </p:nvGraphicFramePr>
        <p:xfrm>
          <a:off x="1193057" y="1480127"/>
          <a:ext cx="6575730" cy="992728"/>
        </p:xfrm>
        <a:graphic>
          <a:graphicData uri="http://schemas.openxmlformats.org/drawingml/2006/table">
            <a:tbl>
              <a:tblPr firstRow="1" firstCol="1" bandRow="1"/>
              <a:tblGrid>
                <a:gridCol w="2862471">
                  <a:extLst>
                    <a:ext uri="{9D8B030D-6E8A-4147-A177-3AD203B41FA5}">
                      <a16:colId xmlns:a16="http://schemas.microsoft.com/office/drawing/2014/main" val="1223605770"/>
                    </a:ext>
                  </a:extLst>
                </a:gridCol>
                <a:gridCol w="1860605">
                  <a:extLst>
                    <a:ext uri="{9D8B030D-6E8A-4147-A177-3AD203B41FA5}">
                      <a16:colId xmlns:a16="http://schemas.microsoft.com/office/drawing/2014/main" val="1126603050"/>
                    </a:ext>
                  </a:extLst>
                </a:gridCol>
                <a:gridCol w="1852654">
                  <a:extLst>
                    <a:ext uri="{9D8B030D-6E8A-4147-A177-3AD203B41FA5}">
                      <a16:colId xmlns:a16="http://schemas.microsoft.com/office/drawing/2014/main" val="352667285"/>
                    </a:ext>
                  </a:extLst>
                </a:gridCol>
              </a:tblGrid>
              <a:tr h="496364">
                <a:tc>
                  <a:txBody>
                    <a:bodyPr/>
                    <a:lstStyle/>
                    <a:p>
                      <a:pPr algn="just">
                        <a:lnSpc>
                          <a:spcPct val="150000"/>
                        </a:lnSpc>
                        <a:spcBef>
                          <a:spcPts val="600"/>
                        </a:spcBef>
                        <a:spcAft>
                          <a:spcPts val="0"/>
                        </a:spcAft>
                      </a:pPr>
                      <a:r>
                        <a:rPr lang="en-US" sz="1700">
                          <a:effectLst/>
                          <a:latin typeface="+mj-lt"/>
                          <a:ea typeface="Arial" panose="020B0604020202020204" pitchFamily="34" charset="0"/>
                          <a:cs typeface="Times New Roman" panose="02020603050405020304" pitchFamily="18" charset="0"/>
                        </a:rPr>
                        <a:t>Năm học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en-US" sz="1700">
                          <a:effectLst/>
                          <a:latin typeface="+mj-lt"/>
                          <a:ea typeface="Arial" panose="020B0604020202020204" pitchFamily="34" charset="0"/>
                          <a:cs typeface="Times New Roman" panose="02020603050405020304" pitchFamily="18" charset="0"/>
                        </a:rPr>
                        <a:t>2019 – 2020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700">
                          <a:effectLst/>
                          <a:latin typeface="+mj-lt"/>
                          <a:ea typeface="Arial" panose="020B0604020202020204" pitchFamily="34" charset="0"/>
                          <a:cs typeface="Times New Roman" panose="02020603050405020304" pitchFamily="18" charset="0"/>
                        </a:rPr>
                        <a:t>2020 – 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768885"/>
                  </a:ext>
                </a:extLst>
              </a:tr>
              <a:tr h="496364">
                <a:tc>
                  <a:txBody>
                    <a:bodyPr/>
                    <a:lstStyle/>
                    <a:p>
                      <a:pPr algn="just">
                        <a:lnSpc>
                          <a:spcPct val="150000"/>
                        </a:lnSpc>
                        <a:spcBef>
                          <a:spcPts val="600"/>
                        </a:spcBef>
                        <a:spcAft>
                          <a:spcPts val="0"/>
                        </a:spcAft>
                      </a:pPr>
                      <a:r>
                        <a:rPr lang="en-US" sz="1700">
                          <a:effectLst/>
                          <a:latin typeface="+mj-lt"/>
                          <a:ea typeface="Arial" panose="020B0604020202020204" pitchFamily="34" charset="0"/>
                          <a:cs typeface="Times New Roman" panose="02020603050405020304" pitchFamily="18" charset="0"/>
                        </a:rPr>
                        <a:t>Tỉ lệ học sinh khá, giỏi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en-US" sz="1700">
                          <a:effectLst/>
                          <a:latin typeface="+mj-lt"/>
                          <a:ea typeface="Arial" panose="020B0604020202020204" pitchFamily="34" charset="0"/>
                          <a:cs typeface="Times New Roman" panose="02020603050405020304" pitchFamily="18" charset="0"/>
                        </a:rPr>
                        <a:t>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700">
                          <a:effectLst/>
                          <a:latin typeface="+mj-lt"/>
                          <a:ea typeface="Arial" panose="020B0604020202020204" pitchFamily="34" charset="0"/>
                          <a:cs typeface="Times New Roman" panose="02020603050405020304" pitchFamily="18" charset="0"/>
                        </a:rPr>
                        <a:t>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1527189"/>
                  </a:ext>
                </a:extLst>
              </a:tr>
            </a:tbl>
          </a:graphicData>
        </a:graphic>
      </p:graphicFrame>
      <mc:AlternateContent xmlns:mc="http://schemas.openxmlformats.org/markup-compatibility/2006" xmlns:a14="http://schemas.microsoft.com/office/drawing/2010/main">
        <mc:Choice Requires="a14">
          <p:sp>
            <p:nvSpPr>
              <p:cNvPr id="7" name="Rectangle 6"/>
              <p:cNvSpPr/>
              <p:nvPr/>
            </p:nvSpPr>
            <p:spPr>
              <a:xfrm>
                <a:off x="477805" y="2586891"/>
                <a:ext cx="8308385" cy="2354491"/>
              </a:xfrm>
              <a:prstGeom prst="rect">
                <a:avLst/>
              </a:prstGeom>
            </p:spPr>
            <p:txBody>
              <a:bodyPr wrap="square">
                <a:spAutoFit/>
              </a:bodyPr>
              <a:lstStyle/>
              <a:p>
                <a:pPr algn="just">
                  <a:lnSpc>
                    <a:spcPct val="150000"/>
                  </a:lnSpc>
                </a:pPr>
                <a:r>
                  <a:rPr lang="en-US" sz="1800">
                    <a:latin typeface="+mj-lt"/>
                    <a:ea typeface="Arial" panose="020B0604020202020204" pitchFamily="34" charset="0"/>
                    <a:cs typeface="Times New Roman" panose="02020603050405020304" pitchFamily="18" charset="0"/>
                  </a:rPr>
                  <a:t>b) Trong Biểu đồ b) tỉ lệ chiều cao hai cột xanh và vàng bằng với tỉ lệ số liệu mà chúng biểu diễn (bằng </a:t>
                </a:r>
                <a14:m>
                  <m:oMath xmlns:m="http://schemas.openxmlformats.org/officeDocument/2006/math">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1800" i="1">
                            <a:effectLst/>
                            <a:latin typeface="Cambria Math" panose="02040503050406030204" pitchFamily="18" charset="0"/>
                            <a:ea typeface="Arial" panose="020B0604020202020204" pitchFamily="34" charset="0"/>
                            <a:cs typeface="Times New Roman" panose="02020603050405020304" pitchFamily="18" charset="0"/>
                          </a:rPr>
                          <m:t>82</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81</m:t>
                        </m:r>
                      </m:den>
                    </m:f>
                  </m:oMath>
                </a14:m>
                <a:r>
                  <a:rPr lang="en-US" sz="1800">
                    <a:effectLst/>
                    <a:latin typeface="+mj-lt"/>
                    <a:ea typeface="Dotum" panose="020B0600000101010101" pitchFamily="34" charset="-127"/>
                    <a:cs typeface="Times New Roman" panose="02020603050405020304" pitchFamily="18" charset="0"/>
                  </a:rPr>
                  <a:t>). </a:t>
                </a:r>
              </a:p>
              <a:p>
                <a:pPr algn="just">
                  <a:lnSpc>
                    <a:spcPct val="150000"/>
                  </a:lnSpc>
                </a:pPr>
                <a:r>
                  <a:rPr lang="en-US" sz="1800">
                    <a:effectLst/>
                    <a:latin typeface="+mj-lt"/>
                    <a:ea typeface="Dotum" panose="020B0600000101010101" pitchFamily="34" charset="-127"/>
                    <a:cs typeface="Times New Roman" panose="02020603050405020304" pitchFamily="18" charset="0"/>
                  </a:rPr>
                  <a:t>Trong Biểu đồ a) cột màu xanh cao gấp đôi cột màu vàng nhưng số liệu mà nó biểu diễn (82%) không gấp đôi số liệu cột màu vàng biểu diễn (81%).</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r>
                  <a:rPr lang="en-US" sz="1800">
                    <a:effectLst/>
                    <a:latin typeface="+mj-lt"/>
                    <a:ea typeface="Dotum" panose="020B0600000101010101" pitchFamily="34" charset="-127"/>
                    <a:cs typeface="Times New Roman" panose="02020603050405020304" pitchFamily="18" charset="0"/>
                  </a:rPr>
                  <a:t>Có sự khác nhau này trong Biểu đồ a) là do gốc của trục đứng không phải là </a:t>
                </a:r>
                <a14:m>
                  <m:oMath xmlns:m="http://schemas.openxmlformats.org/officeDocument/2006/math">
                    <m:r>
                      <a:rPr lang="en-US" sz="18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en-US" sz="1800">
                    <a:effectLst/>
                    <a:latin typeface="+mj-lt"/>
                    <a:ea typeface="Dotum" panose="020B0600000101010101" pitchFamily="34" charset="-127"/>
                    <a:cs typeface="Times New Roman" panose="02020603050405020304" pitchFamily="18" charset="0"/>
                  </a:rPr>
                  <a:t>.</a:t>
                </a:r>
                <a:endParaRPr lang="en-US" sz="1800">
                  <a:effectLst/>
                  <a:latin typeface="+mj-lt"/>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77805" y="2586891"/>
                <a:ext cx="8308385" cy="2354491"/>
              </a:xfrm>
              <a:prstGeom prst="rect">
                <a:avLst/>
              </a:prstGeom>
              <a:blipFill>
                <a:blip r:embed="rId3"/>
                <a:stretch>
                  <a:fillRect l="-587" r="-660" b="-1034"/>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wipe(down)">
                                      <p:cBhvr>
                                        <p:cTn id="3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39"/>
          <p:cNvSpPr txBox="1">
            <a:spLocks noGrp="1"/>
          </p:cNvSpPr>
          <p:nvPr>
            <p:ph type="subTitle" idx="1"/>
          </p:nvPr>
        </p:nvSpPr>
        <p:spPr>
          <a:xfrm>
            <a:off x="1469248" y="1523230"/>
            <a:ext cx="6346884" cy="2213884"/>
          </a:xfrm>
          <a:prstGeom prst="rect">
            <a:avLst/>
          </a:prstGeom>
        </p:spPr>
        <p:txBody>
          <a:bodyPr spcFirstLastPara="1" wrap="square" lIns="91425" tIns="91425" rIns="91425" bIns="91425" anchor="t" anchorCtr="0">
            <a:noAutofit/>
          </a:bodyPr>
          <a:lstStyle/>
          <a:p>
            <a:pPr marL="0" lvl="0" indent="0" algn="just">
              <a:lnSpc>
                <a:spcPct val="150000"/>
              </a:lnSpc>
              <a:buNone/>
            </a:pPr>
            <a:r>
              <a:rPr lang="en-US" sz="2100" b="1" i="1">
                <a:solidFill>
                  <a:srgbClr val="C00000"/>
                </a:solidFill>
                <a:latin typeface="+mj-lt"/>
              </a:rPr>
              <a:t>Nhận xét:</a:t>
            </a:r>
          </a:p>
          <a:p>
            <a:pPr marL="0" lvl="0" indent="0" algn="just">
              <a:lnSpc>
                <a:spcPct val="150000"/>
              </a:lnSpc>
              <a:buNone/>
            </a:pPr>
            <a:r>
              <a:rPr lang="en-US" sz="2100">
                <a:latin typeface="+mj-lt"/>
              </a:rPr>
              <a:t>Trong biểu đồ cột, khi gốc của trục đứng khác 0 thì tỉ lệ chiều cao của các cột không bằng tỉ lệ số liệu mà chúng biểu diễn.</a:t>
            </a: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5">
                                            <p:bg/>
                                          </p:spTgt>
                                        </p:tgtEl>
                                        <p:attrNameLst>
                                          <p:attrName>style.visibility</p:attrName>
                                        </p:attrNameLst>
                                      </p:cBhvr>
                                      <p:to>
                                        <p:strVal val="visible"/>
                                      </p:to>
                                    </p:set>
                                    <p:animEffect transition="in" filter="strips(downLeft)">
                                      <p:cBhvr>
                                        <p:cTn id="7" dur="500"/>
                                        <p:tgtEl>
                                          <p:spTgt spid="325">
                                            <p:bg/>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25">
                                            <p:txEl>
                                              <p:pRg st="0" end="0"/>
                                            </p:txEl>
                                          </p:spTgt>
                                        </p:tgtEl>
                                        <p:attrNameLst>
                                          <p:attrName>style.visibility</p:attrName>
                                        </p:attrNameLst>
                                      </p:cBhvr>
                                      <p:to>
                                        <p:strVal val="visible"/>
                                      </p:to>
                                    </p:set>
                                    <p:animEffect transition="in" filter="strips(downLeft)">
                                      <p:cBhvr>
                                        <p:cTn id="10" dur="500"/>
                                        <p:tgtEl>
                                          <p:spTgt spid="325">
                                            <p:txEl>
                                              <p:pRg st="0" end="0"/>
                                            </p:txEl>
                                          </p:spTgt>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25">
                                            <p:txEl>
                                              <p:pRg st="1" end="1"/>
                                            </p:txEl>
                                          </p:spTgt>
                                        </p:tgtEl>
                                        <p:attrNameLst>
                                          <p:attrName>style.visibility</p:attrName>
                                        </p:attrNameLst>
                                      </p:cBhvr>
                                      <p:to>
                                        <p:strVal val="visible"/>
                                      </p:to>
                                    </p:set>
                                    <p:animEffect transition="in" filter="strips(downLeft)">
                                      <p:cBhvr>
                                        <p:cTn id="13" dur="500"/>
                                        <p:tgtEl>
                                          <p:spTgt spid="3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14" name="TextBox 13"/>
          <p:cNvSpPr txBox="1"/>
          <p:nvPr/>
        </p:nvSpPr>
        <p:spPr>
          <a:xfrm>
            <a:off x="3475335" y="132084"/>
            <a:ext cx="2245009"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a:ln/>
                <a:solidFill>
                  <a:srgbClr val="37A780"/>
                </a:solidFill>
                <a:effectLst/>
                <a:uLnTx/>
                <a:uFillTx/>
              </a:rPr>
              <a:t>LUYỆN TẬP 1</a:t>
            </a:r>
          </a:p>
        </p:txBody>
      </p:sp>
      <p:sp>
        <p:nvSpPr>
          <p:cNvPr id="4" name="Rectangle 3"/>
          <p:cNvSpPr/>
          <p:nvPr/>
        </p:nvSpPr>
        <p:spPr>
          <a:xfrm>
            <a:off x="299338" y="585063"/>
            <a:ext cx="8478902" cy="828688"/>
          </a:xfrm>
          <a:prstGeom prst="rect">
            <a:avLst/>
          </a:prstGeom>
        </p:spPr>
        <p:txBody>
          <a:bodyPr wrap="square">
            <a:spAutoFit/>
          </a:bodyPr>
          <a:lstStyle/>
          <a:p>
            <a:pPr algn="just">
              <a:lnSpc>
                <a:spcPct val="150000"/>
              </a:lnSpc>
            </a:pPr>
            <a:r>
              <a:rPr lang="vi-VN" sz="1700"/>
              <a:t>Dựa trên dữ liệu khảo sát về món ăn Việt Nam được ưa thích, một công ty du lịch đã vẽ hai biểu đồ sau:</a:t>
            </a:r>
            <a:endParaRPr lang="en-US" sz="1700"/>
          </a:p>
        </p:txBody>
      </p:sp>
      <p:sp>
        <p:nvSpPr>
          <p:cNvPr id="5" name="Rectangle 4"/>
          <p:cNvSpPr/>
          <p:nvPr/>
        </p:nvSpPr>
        <p:spPr>
          <a:xfrm>
            <a:off x="299338" y="3744215"/>
            <a:ext cx="8619762" cy="1269578"/>
          </a:xfrm>
          <a:prstGeom prst="rect">
            <a:avLst/>
          </a:prstGeom>
        </p:spPr>
        <p:txBody>
          <a:bodyPr wrap="square">
            <a:spAutoFit/>
          </a:bodyPr>
          <a:lstStyle/>
          <a:p>
            <a:pPr algn="just">
              <a:lnSpc>
                <a:spcPct val="150000"/>
              </a:lnSpc>
            </a:pPr>
            <a:r>
              <a:rPr lang="en-US" sz="1700">
                <a:latin typeface="+mj-lt"/>
              </a:rPr>
              <a:t>a) Hai biểu đồ này biểu diễn cùng một dữ liệu không? Lập bảng thống kê về dữ liệu đó.</a:t>
            </a:r>
          </a:p>
          <a:p>
            <a:pPr algn="just">
              <a:lnSpc>
                <a:spcPct val="150000"/>
              </a:lnSpc>
            </a:pPr>
            <a:r>
              <a:rPr lang="en-US" sz="1700">
                <a:latin typeface="+mj-lt"/>
              </a:rPr>
              <a:t>b) Trong Biểu đồ a), tỉ lệ chiều cao giữa cột màu xanh và cột màu vàng có bằng tỉ lệ hai số mà chúng biểu diễn không? Giải thích tại sao.</a:t>
            </a: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20000"/>
                    </a14:imgEffect>
                  </a14:imgLayer>
                </a14:imgProps>
              </a:ext>
            </a:extLst>
          </a:blip>
          <a:stretch>
            <a:fillRect/>
          </a:stretch>
        </p:blipFill>
        <p:spPr>
          <a:xfrm>
            <a:off x="1686631" y="1432952"/>
            <a:ext cx="5704316" cy="22897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5" grpId="0"/>
    </p:bldLst>
  </p:timing>
</p:sld>
</file>

<file path=ppt/theme/theme1.xml><?xml version="1.0" encoding="utf-8"?>
<a:theme xmlns:a="http://schemas.openxmlformats.org/drawingml/2006/main" name="The 4 Ways of Proving Triangle Congruence by Slidesgo">
  <a:themeElements>
    <a:clrScheme name="Simple Light">
      <a:dk1>
        <a:srgbClr val="272727"/>
      </a:dk1>
      <a:lt1>
        <a:srgbClr val="FFFFFF"/>
      </a:lt1>
      <a:dk2>
        <a:srgbClr val="EFC42E"/>
      </a:dk2>
      <a:lt2>
        <a:srgbClr val="C55DE8"/>
      </a:lt2>
      <a:accent1>
        <a:srgbClr val="A9FF9E"/>
      </a:accent1>
      <a:accent2>
        <a:srgbClr val="66B4B3"/>
      </a:accent2>
      <a:accent3>
        <a:srgbClr val="9122F8"/>
      </a:accent3>
      <a:accent4>
        <a:srgbClr val="FFFFFF"/>
      </a:accent4>
      <a:accent5>
        <a:srgbClr val="FFFFFF"/>
      </a:accent5>
      <a:accent6>
        <a:srgbClr val="FFFFFF"/>
      </a:accent6>
      <a:hlink>
        <a:srgbClr val="27272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3024</Words>
  <Application>Microsoft Office PowerPoint</Application>
  <PresentationFormat>On-screen Show (16:9)</PresentationFormat>
  <Paragraphs>270</Paragraphs>
  <Slides>43</Slides>
  <Notes>43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43</vt:i4>
      </vt:variant>
    </vt:vector>
  </HeadingPairs>
  <TitlesOfParts>
    <vt:vector size="57" baseType="lpstr">
      <vt:lpstr>Calibri</vt:lpstr>
      <vt:lpstr>Red Hat Display Black</vt:lpstr>
      <vt:lpstr>Cambria Math</vt:lpstr>
      <vt:lpstr>Albert Sans</vt:lpstr>
      <vt:lpstr>Poppins</vt:lpstr>
      <vt:lpstr>Red Hat Display ExtraBold</vt:lpstr>
      <vt:lpstr>Courier New</vt:lpstr>
      <vt:lpstr>Poppins SemiBold</vt:lpstr>
      <vt:lpstr>Pangolin</vt:lpstr>
      <vt:lpstr>Nunito Light</vt:lpstr>
      <vt:lpstr>Arial</vt:lpstr>
      <vt:lpstr>Noto Sans Symbols</vt:lpstr>
      <vt:lpstr>Dotum</vt:lpstr>
      <vt:lpstr>The 4 Ways of Proving Triangle Congruence by Slidesgo</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Ngọc Lan Phạm</cp:lastModifiedBy>
  <cp:revision>22</cp:revision>
  <dcterms:modified xsi:type="dcterms:W3CDTF">2024-12-04T03:23:41Z</dcterms:modified>
</cp:coreProperties>
</file>