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94" r:id="rId2"/>
    <p:sldId id="256" r:id="rId3"/>
    <p:sldId id="257" r:id="rId4"/>
    <p:sldId id="258" r:id="rId5"/>
    <p:sldId id="260" r:id="rId6"/>
    <p:sldId id="261" r:id="rId7"/>
    <p:sldId id="290" r:id="rId8"/>
    <p:sldId id="275" r:id="rId9"/>
    <p:sldId id="263" r:id="rId10"/>
    <p:sldId id="264" r:id="rId11"/>
    <p:sldId id="265" r:id="rId12"/>
    <p:sldId id="276" r:id="rId13"/>
    <p:sldId id="277" r:id="rId14"/>
    <p:sldId id="268" r:id="rId15"/>
    <p:sldId id="271" r:id="rId16"/>
    <p:sldId id="269" r:id="rId17"/>
    <p:sldId id="259" r:id="rId18"/>
    <p:sldId id="279" r:id="rId19"/>
    <p:sldId id="280" r:id="rId20"/>
    <p:sldId id="281" r:id="rId21"/>
    <p:sldId id="282" r:id="rId22"/>
    <p:sldId id="283" r:id="rId23"/>
    <p:sldId id="284" r:id="rId24"/>
    <p:sldId id="285" r:id="rId25"/>
    <p:sldId id="286" r:id="rId26"/>
    <p:sldId id="287" r:id="rId27"/>
    <p:sldId id="288" r:id="rId28"/>
    <p:sldId id="272" r:id="rId29"/>
    <p:sldId id="273" r:id="rId30"/>
    <p:sldId id="274" r:id="rId31"/>
    <p:sldId id="291" r:id="rId32"/>
    <p:sldId id="292" r:id="rId33"/>
    <p:sldId id="293" r:id="rId34"/>
    <p:sldId id="295" r:id="rId35"/>
    <p:sldId id="289"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990099"/>
    <a:srgbClr val="D9D9D9"/>
    <a:srgbClr val="954F72"/>
    <a:srgbClr val="FFF1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4660"/>
  </p:normalViewPr>
  <p:slideViewPr>
    <p:cSldViewPr snapToGrid="0">
      <p:cViewPr varScale="1">
        <p:scale>
          <a:sx n="77" d="100"/>
          <a:sy n="77" d="100"/>
        </p:scale>
        <p:origin x="773"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A7B18D-8A91-4E2F-B57B-622CF26502BA}" type="datetimeFigureOut">
              <a:rPr lang="en-US" smtClean="0"/>
              <a:t>9/21/2024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3FC92C-09AB-4A5D-BE08-DB3DF4CBBFD7}" type="slidenum">
              <a:rPr lang="en-US" smtClean="0"/>
              <a:t>‹#›</a:t>
            </a:fld>
            <a:endParaRPr lang="en-US"/>
          </a:p>
        </p:txBody>
      </p:sp>
    </p:spTree>
    <p:extLst>
      <p:ext uri="{BB962C8B-B14F-4D97-AF65-F5344CB8AC3E}">
        <p14:creationId xmlns:p14="http://schemas.microsoft.com/office/powerpoint/2010/main" val="3620687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3FC92C-09AB-4A5D-BE08-DB3DF4CBBFD7}" type="slidenum">
              <a:rPr lang="en-US" smtClean="0"/>
              <a:t>30</a:t>
            </a:fld>
            <a:endParaRPr lang="en-US"/>
          </a:p>
        </p:txBody>
      </p:sp>
    </p:spTree>
    <p:extLst>
      <p:ext uri="{BB962C8B-B14F-4D97-AF65-F5344CB8AC3E}">
        <p14:creationId xmlns:p14="http://schemas.microsoft.com/office/powerpoint/2010/main" val="375999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4DB210-4B60-4B01-9479-7FA0DB2CF9EE}" type="datetimeFigureOut">
              <a:rPr lang="en-US" smtClean="0"/>
              <a:t>9/21/2024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2C9D4D-48D0-4F64-A83D-BC84C9B321A9}" type="slidenum">
              <a:rPr lang="en-US" smtClean="0"/>
              <a:t>‹#›</a:t>
            </a:fld>
            <a:endParaRPr lang="en-US"/>
          </a:p>
        </p:txBody>
      </p:sp>
    </p:spTree>
    <p:extLst>
      <p:ext uri="{BB962C8B-B14F-4D97-AF65-F5344CB8AC3E}">
        <p14:creationId xmlns:p14="http://schemas.microsoft.com/office/powerpoint/2010/main" val="1419021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4DB210-4B60-4B01-9479-7FA0DB2CF9EE}" type="datetimeFigureOut">
              <a:rPr lang="en-US" smtClean="0"/>
              <a:t>9/21/2024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2C9D4D-48D0-4F64-A83D-BC84C9B321A9}" type="slidenum">
              <a:rPr lang="en-US" smtClean="0"/>
              <a:t>‹#›</a:t>
            </a:fld>
            <a:endParaRPr lang="en-US"/>
          </a:p>
        </p:txBody>
      </p:sp>
    </p:spTree>
    <p:extLst>
      <p:ext uri="{BB962C8B-B14F-4D97-AF65-F5344CB8AC3E}">
        <p14:creationId xmlns:p14="http://schemas.microsoft.com/office/powerpoint/2010/main" val="491325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4DB210-4B60-4B01-9479-7FA0DB2CF9EE}" type="datetimeFigureOut">
              <a:rPr lang="en-US" smtClean="0"/>
              <a:t>9/21/2024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2C9D4D-48D0-4F64-A83D-BC84C9B321A9}" type="slidenum">
              <a:rPr lang="en-US" smtClean="0"/>
              <a:t>‹#›</a:t>
            </a:fld>
            <a:endParaRPr lang="en-US"/>
          </a:p>
        </p:txBody>
      </p:sp>
    </p:spTree>
    <p:extLst>
      <p:ext uri="{BB962C8B-B14F-4D97-AF65-F5344CB8AC3E}">
        <p14:creationId xmlns:p14="http://schemas.microsoft.com/office/powerpoint/2010/main" val="3371194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4DB210-4B60-4B01-9479-7FA0DB2CF9EE}" type="datetimeFigureOut">
              <a:rPr lang="en-US" smtClean="0"/>
              <a:t>9/21/2024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2C9D4D-48D0-4F64-A83D-BC84C9B321A9}" type="slidenum">
              <a:rPr lang="en-US" smtClean="0"/>
              <a:t>‹#›</a:t>
            </a:fld>
            <a:endParaRPr lang="en-US"/>
          </a:p>
        </p:txBody>
      </p:sp>
    </p:spTree>
    <p:extLst>
      <p:ext uri="{BB962C8B-B14F-4D97-AF65-F5344CB8AC3E}">
        <p14:creationId xmlns:p14="http://schemas.microsoft.com/office/powerpoint/2010/main" val="4243275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B4DB210-4B60-4B01-9479-7FA0DB2CF9EE}" type="datetimeFigureOut">
              <a:rPr lang="en-US" smtClean="0"/>
              <a:t>9/21/2024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2C9D4D-48D0-4F64-A83D-BC84C9B321A9}" type="slidenum">
              <a:rPr lang="en-US" smtClean="0"/>
              <a:t>‹#›</a:t>
            </a:fld>
            <a:endParaRPr lang="en-US"/>
          </a:p>
        </p:txBody>
      </p:sp>
    </p:spTree>
    <p:extLst>
      <p:ext uri="{BB962C8B-B14F-4D97-AF65-F5344CB8AC3E}">
        <p14:creationId xmlns:p14="http://schemas.microsoft.com/office/powerpoint/2010/main" val="3245692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4DB210-4B60-4B01-9479-7FA0DB2CF9EE}" type="datetimeFigureOut">
              <a:rPr lang="en-US" smtClean="0"/>
              <a:t>9/21/2024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2C9D4D-48D0-4F64-A83D-BC84C9B321A9}" type="slidenum">
              <a:rPr lang="en-US" smtClean="0"/>
              <a:t>‹#›</a:t>
            </a:fld>
            <a:endParaRPr lang="en-US"/>
          </a:p>
        </p:txBody>
      </p:sp>
    </p:spTree>
    <p:extLst>
      <p:ext uri="{BB962C8B-B14F-4D97-AF65-F5344CB8AC3E}">
        <p14:creationId xmlns:p14="http://schemas.microsoft.com/office/powerpoint/2010/main" val="2894860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4DB210-4B60-4B01-9479-7FA0DB2CF9EE}" type="datetimeFigureOut">
              <a:rPr lang="en-US" smtClean="0"/>
              <a:t>9/21/2024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2C9D4D-48D0-4F64-A83D-BC84C9B321A9}" type="slidenum">
              <a:rPr lang="en-US" smtClean="0"/>
              <a:t>‹#›</a:t>
            </a:fld>
            <a:endParaRPr lang="en-US"/>
          </a:p>
        </p:txBody>
      </p:sp>
    </p:spTree>
    <p:extLst>
      <p:ext uri="{BB962C8B-B14F-4D97-AF65-F5344CB8AC3E}">
        <p14:creationId xmlns:p14="http://schemas.microsoft.com/office/powerpoint/2010/main" val="2814504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4DB210-4B60-4B01-9479-7FA0DB2CF9EE}" type="datetimeFigureOut">
              <a:rPr lang="en-US" smtClean="0"/>
              <a:t>9/21/2024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2C9D4D-48D0-4F64-A83D-BC84C9B321A9}" type="slidenum">
              <a:rPr lang="en-US" smtClean="0"/>
              <a:t>‹#›</a:t>
            </a:fld>
            <a:endParaRPr lang="en-US"/>
          </a:p>
        </p:txBody>
      </p:sp>
    </p:spTree>
    <p:extLst>
      <p:ext uri="{BB962C8B-B14F-4D97-AF65-F5344CB8AC3E}">
        <p14:creationId xmlns:p14="http://schemas.microsoft.com/office/powerpoint/2010/main" val="2033994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4DB210-4B60-4B01-9479-7FA0DB2CF9EE}" type="datetimeFigureOut">
              <a:rPr lang="en-US" smtClean="0"/>
              <a:t>9/21/2024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2C9D4D-48D0-4F64-A83D-BC84C9B321A9}" type="slidenum">
              <a:rPr lang="en-US" smtClean="0"/>
              <a:t>‹#›</a:t>
            </a:fld>
            <a:endParaRPr lang="en-US"/>
          </a:p>
        </p:txBody>
      </p:sp>
    </p:spTree>
    <p:extLst>
      <p:ext uri="{BB962C8B-B14F-4D97-AF65-F5344CB8AC3E}">
        <p14:creationId xmlns:p14="http://schemas.microsoft.com/office/powerpoint/2010/main" val="170988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B4DB210-4B60-4B01-9479-7FA0DB2CF9EE}" type="datetimeFigureOut">
              <a:rPr lang="en-US" smtClean="0"/>
              <a:t>9/21/2024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2C9D4D-48D0-4F64-A83D-BC84C9B321A9}" type="slidenum">
              <a:rPr lang="en-US" smtClean="0"/>
              <a:t>‹#›</a:t>
            </a:fld>
            <a:endParaRPr lang="en-US"/>
          </a:p>
        </p:txBody>
      </p:sp>
    </p:spTree>
    <p:extLst>
      <p:ext uri="{BB962C8B-B14F-4D97-AF65-F5344CB8AC3E}">
        <p14:creationId xmlns:p14="http://schemas.microsoft.com/office/powerpoint/2010/main" val="1184849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B4DB210-4B60-4B01-9479-7FA0DB2CF9EE}" type="datetimeFigureOut">
              <a:rPr lang="en-US" smtClean="0"/>
              <a:t>9/21/2024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2C9D4D-48D0-4F64-A83D-BC84C9B321A9}" type="slidenum">
              <a:rPr lang="en-US" smtClean="0"/>
              <a:t>‹#›</a:t>
            </a:fld>
            <a:endParaRPr lang="en-US"/>
          </a:p>
        </p:txBody>
      </p:sp>
    </p:spTree>
    <p:extLst>
      <p:ext uri="{BB962C8B-B14F-4D97-AF65-F5344CB8AC3E}">
        <p14:creationId xmlns:p14="http://schemas.microsoft.com/office/powerpoint/2010/main" val="473886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4DB210-4B60-4B01-9479-7FA0DB2CF9EE}" type="datetimeFigureOut">
              <a:rPr lang="en-US" smtClean="0"/>
              <a:t>9/21/2024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2C9D4D-48D0-4F64-A83D-BC84C9B321A9}" type="slidenum">
              <a:rPr lang="en-US" smtClean="0"/>
              <a:t>‹#›</a:t>
            </a:fld>
            <a:endParaRPr lang="en-US"/>
          </a:p>
        </p:txBody>
      </p:sp>
    </p:spTree>
    <p:extLst>
      <p:ext uri="{BB962C8B-B14F-4D97-AF65-F5344CB8AC3E}">
        <p14:creationId xmlns:p14="http://schemas.microsoft.com/office/powerpoint/2010/main" val="35973978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9551222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319" y="85778"/>
            <a:ext cx="2102435" cy="584775"/>
          </a:xfrm>
          <a:prstGeom prst="rect">
            <a:avLst/>
          </a:prstGeom>
        </p:spPr>
        <p:txBody>
          <a:bodyPr wrap="none">
            <a:spAutoFit/>
          </a:bodyPr>
          <a:lstStyle/>
          <a:p>
            <a:r>
              <a:rPr lang="en-US" sz="3200" b="1" dirty="0" err="1">
                <a:latin typeface="Times New Roman" pitchFamily="18" charset="0"/>
                <a:cs typeface="Times New Roman" pitchFamily="18" charset="0"/>
              </a:rPr>
              <a:t>Tiến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hành</a:t>
            </a:r>
            <a:r>
              <a:rPr lang="en-US" sz="3200" b="1" dirty="0">
                <a:latin typeface="Times New Roman" pitchFamily="18" charset="0"/>
                <a:cs typeface="Times New Roman" pitchFamily="18" charset="0"/>
              </a:rPr>
              <a:t>:</a:t>
            </a:r>
          </a:p>
        </p:txBody>
      </p:sp>
      <p:sp>
        <p:nvSpPr>
          <p:cNvPr id="3" name="Rectangle 2"/>
          <p:cNvSpPr/>
          <p:nvPr/>
        </p:nvSpPr>
        <p:spPr>
          <a:xfrm>
            <a:off x="762000" y="561082"/>
            <a:ext cx="10834914" cy="1077218"/>
          </a:xfrm>
          <a:prstGeom prst="rect">
            <a:avLst/>
          </a:prstGeom>
        </p:spPr>
        <p:txBody>
          <a:bodyPr wrap="square">
            <a:spAutoFit/>
          </a:bodyPr>
          <a:lstStyle/>
          <a:p>
            <a:r>
              <a:rPr lang="vi-VN" sz="3200" dirty="0">
                <a:latin typeface="Times New Roman" pitchFamily="18" charset="0"/>
                <a:cs typeface="Times New Roman" pitchFamily="18" charset="0"/>
              </a:rPr>
              <a:t>Bước 1: Dùng cân điện tử để xác định khối lượng từng </a:t>
            </a:r>
            <a:r>
              <a:rPr lang="vi-VN" sz="3200">
                <a:latin typeface="Times New Roman" pitchFamily="18" charset="0"/>
                <a:cs typeface="Times New Roman" pitchFamily="18" charset="0"/>
              </a:rPr>
              <a:t>thỏi </a:t>
            </a:r>
            <a:r>
              <a:rPr lang="vi-VN" sz="3200" smtClean="0">
                <a:latin typeface="Times New Roman" pitchFamily="18" charset="0"/>
                <a:cs typeface="Times New Roman" pitchFamily="18" charset="0"/>
              </a:rPr>
              <a:t>sắt</a:t>
            </a:r>
            <a:r>
              <a:rPr lang="en-US" sz="3200" smtClean="0">
                <a:latin typeface="Times New Roman" pitchFamily="18" charset="0"/>
                <a:cs typeface="Times New Roman" pitchFamily="18" charset="0"/>
              </a:rPr>
              <a:t>, nhôm, đồng</a:t>
            </a:r>
            <a:r>
              <a:rPr lang="vi-VN" sz="3200" smtClean="0">
                <a:latin typeface="Times New Roman" pitchFamily="18" charset="0"/>
                <a:cs typeface="Times New Roman" pitchFamily="18" charset="0"/>
              </a:rPr>
              <a:t> </a:t>
            </a:r>
            <a:r>
              <a:rPr lang="vi-VN" sz="3200" dirty="0">
                <a:latin typeface="Times New Roman" pitchFamily="18" charset="0"/>
                <a:cs typeface="Times New Roman" pitchFamily="18" charset="0"/>
              </a:rPr>
              <a:t>tương ứng m</a:t>
            </a:r>
            <a:r>
              <a:rPr lang="vi-VN" sz="3200" baseline="-25000" dirty="0">
                <a:latin typeface="Times New Roman" pitchFamily="18" charset="0"/>
                <a:cs typeface="Times New Roman" pitchFamily="18" charset="0"/>
              </a:rPr>
              <a:t>1</a:t>
            </a:r>
            <a:r>
              <a:rPr lang="vi-VN" sz="3200" dirty="0">
                <a:latin typeface="Times New Roman" pitchFamily="18" charset="0"/>
                <a:cs typeface="Times New Roman" pitchFamily="18" charset="0"/>
              </a:rPr>
              <a:t>, m</a:t>
            </a:r>
            <a:r>
              <a:rPr lang="vi-VN" sz="3200" baseline="-25000" dirty="0">
                <a:latin typeface="Times New Roman" pitchFamily="18" charset="0"/>
                <a:cs typeface="Times New Roman" pitchFamily="18" charset="0"/>
              </a:rPr>
              <a:t>2</a:t>
            </a:r>
            <a:r>
              <a:rPr lang="vi-VN" sz="3200" dirty="0">
                <a:latin typeface="Times New Roman" pitchFamily="18" charset="0"/>
                <a:cs typeface="Times New Roman" pitchFamily="18" charset="0"/>
              </a:rPr>
              <a:t>, m</a:t>
            </a:r>
            <a:r>
              <a:rPr lang="vi-VN" sz="3200" baseline="-25000" dirty="0">
                <a:latin typeface="Times New Roman" pitchFamily="18" charset="0"/>
                <a:cs typeface="Times New Roman" pitchFamily="18" charset="0"/>
              </a:rPr>
              <a:t>3</a:t>
            </a:r>
            <a:r>
              <a:rPr lang="vi-VN" sz="3200" dirty="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14337" name="Rectangle 1"/>
          <p:cNvSpPr>
            <a:spLocks noChangeArrowheads="1"/>
          </p:cNvSpPr>
          <p:nvPr/>
        </p:nvSpPr>
        <p:spPr bwMode="auto">
          <a:xfrm>
            <a:off x="762000" y="1524000"/>
            <a:ext cx="10834914"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sz="3200">
                <a:solidFill>
                  <a:srgbClr val="000000"/>
                </a:solidFill>
                <a:latin typeface="Times New Roman" pitchFamily="18" charset="0"/>
                <a:ea typeface="Times New Roman" pitchFamily="18" charset="0"/>
                <a:cs typeface="Times New Roman" pitchFamily="18" charset="0"/>
              </a:rPr>
              <a:t>Bước 2: Tính tỉ số giữa khối lượng và thể tích</a:t>
            </a:r>
            <a:r>
              <a:rPr lang="en-US" sz="3200" smtClean="0">
                <a:solidFill>
                  <a:srgbClr val="000000"/>
                </a:solidFill>
                <a:latin typeface="Times New Roman" pitchFamily="18" charset="0"/>
                <a:ea typeface="Times New Roman" pitchFamily="18" charset="0"/>
                <a:cs typeface="Times New Roman" pitchFamily="18" charset="0"/>
              </a:rPr>
              <a:t>, ghi </a:t>
            </a:r>
            <a:r>
              <a:rPr lang="en-US" sz="3200">
                <a:solidFill>
                  <a:srgbClr val="000000"/>
                </a:solidFill>
                <a:latin typeface="Times New Roman" pitchFamily="18" charset="0"/>
                <a:ea typeface="Times New Roman" pitchFamily="18" charset="0"/>
                <a:cs typeface="Times New Roman" pitchFamily="18" charset="0"/>
              </a:rPr>
              <a:t>số liệu vào vở theo mẫu Bảng 13.</a:t>
            </a:r>
            <a:r>
              <a:rPr lang="en-US" sz="1400">
                <a:solidFill>
                  <a:srgbClr val="000000"/>
                </a:solidFill>
                <a:latin typeface="Calibri" pitchFamily="34" charset="0"/>
                <a:ea typeface="Times New Roman" pitchFamily="18" charset="0"/>
                <a:cs typeface="Times New Roman" pitchFamily="18" charset="0"/>
              </a:rPr>
              <a:t>2.</a:t>
            </a:r>
            <a:endParaRPr lang="en-US">
              <a:latin typeface="Arial" pitchFamily="34" charset="0"/>
              <a:cs typeface="Arial" pitchFamily="34" charset="0"/>
            </a:endParaRPr>
          </a:p>
        </p:txBody>
      </p:sp>
      <p:sp>
        <p:nvSpPr>
          <p:cNvPr id="14338" name="Rectangle 2"/>
          <p:cNvSpPr>
            <a:spLocks noChangeArrowheads="1"/>
          </p:cNvSpPr>
          <p:nvPr/>
        </p:nvSpPr>
        <p:spPr bwMode="auto">
          <a:xfrm>
            <a:off x="1132114" y="2590800"/>
            <a:ext cx="9535886"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US" sz="3200" b="1">
                <a:solidFill>
                  <a:srgbClr val="0000CC"/>
                </a:solidFill>
                <a:latin typeface="Times New Roman" pitchFamily="18" charset="0"/>
                <a:ea typeface="Times New Roman" pitchFamily="18" charset="0"/>
                <a:cs typeface="Times New Roman" pitchFamily="18" charset="0"/>
              </a:rPr>
              <a:t>Bảng 13.2.</a:t>
            </a:r>
            <a:r>
              <a:rPr lang="en-US" sz="3200">
                <a:solidFill>
                  <a:srgbClr val="0000CC"/>
                </a:solidFill>
                <a:latin typeface="Times New Roman" pitchFamily="18" charset="0"/>
                <a:ea typeface="Times New Roman" pitchFamily="18" charset="0"/>
                <a:cs typeface="Times New Roman" pitchFamily="18" charset="0"/>
              </a:rPr>
              <a:t> Tỉ số giữa khối lượng và thể tích của các vật làm từ các chất khác nhau</a:t>
            </a:r>
            <a:endParaRPr lang="en-US" sz="3200">
              <a:solidFill>
                <a:srgbClr val="0000CC"/>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1106624281"/>
                  </p:ext>
                </p:extLst>
              </p:nvPr>
            </p:nvGraphicFramePr>
            <p:xfrm>
              <a:off x="1524000" y="3701145"/>
              <a:ext cx="9144001" cy="2764971"/>
            </p:xfrm>
            <a:graphic>
              <a:graphicData uri="http://schemas.openxmlformats.org/drawingml/2006/table">
                <a:tbl>
                  <a:tblPr/>
                  <a:tblGrid>
                    <a:gridCol w="2390958">
                      <a:extLst>
                        <a:ext uri="{9D8B030D-6E8A-4147-A177-3AD203B41FA5}">
                          <a16:colId xmlns:a16="http://schemas.microsoft.com/office/drawing/2014/main" xmlns="" val="20000"/>
                        </a:ext>
                      </a:extLst>
                    </a:gridCol>
                    <a:gridCol w="1970134">
                      <a:extLst>
                        <a:ext uri="{9D8B030D-6E8A-4147-A177-3AD203B41FA5}">
                          <a16:colId xmlns:a16="http://schemas.microsoft.com/office/drawing/2014/main" xmlns="" val="20001"/>
                        </a:ext>
                      </a:extLst>
                    </a:gridCol>
                    <a:gridCol w="2391951">
                      <a:extLst>
                        <a:ext uri="{9D8B030D-6E8A-4147-A177-3AD203B41FA5}">
                          <a16:colId xmlns:a16="http://schemas.microsoft.com/office/drawing/2014/main" xmlns="" val="20002"/>
                        </a:ext>
                      </a:extLst>
                    </a:gridCol>
                    <a:gridCol w="2390958">
                      <a:extLst>
                        <a:ext uri="{9D8B030D-6E8A-4147-A177-3AD203B41FA5}">
                          <a16:colId xmlns:a16="http://schemas.microsoft.com/office/drawing/2014/main" xmlns="" val="20003"/>
                        </a:ext>
                      </a:extLst>
                    </a:gridCol>
                  </a:tblGrid>
                  <a:tr h="699036">
                    <a:tc>
                      <a:txBody>
                        <a:bodyPr/>
                        <a:lstStyle/>
                        <a:p>
                          <a:pPr algn="ctr">
                            <a:lnSpc>
                              <a:spcPct val="115000"/>
                            </a:lnSpc>
                            <a:spcAft>
                              <a:spcPts val="0"/>
                            </a:spcAft>
                          </a:pPr>
                          <a:r>
                            <a:rPr lang="en-US" sz="3200" b="1">
                              <a:solidFill>
                                <a:srgbClr val="000000"/>
                              </a:solidFill>
                              <a:latin typeface="Times New Roman"/>
                              <a:ea typeface="Times New Roman"/>
                              <a:cs typeface="Times New Roman"/>
                            </a:rPr>
                            <a:t>Đại lượng</a:t>
                          </a:r>
                          <a:endParaRPr lang="en-US" sz="32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b="1">
                              <a:solidFill>
                                <a:srgbClr val="000000"/>
                              </a:solidFill>
                              <a:latin typeface="Times New Roman"/>
                              <a:ea typeface="Times New Roman"/>
                              <a:cs typeface="Times New Roman"/>
                            </a:rPr>
                            <a:t>Thỏi 1</a:t>
                          </a:r>
                          <a:endParaRPr lang="en-US" sz="32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b="1">
                              <a:solidFill>
                                <a:srgbClr val="000000"/>
                              </a:solidFill>
                              <a:latin typeface="Times New Roman"/>
                              <a:ea typeface="Times New Roman"/>
                              <a:cs typeface="Times New Roman"/>
                            </a:rPr>
                            <a:t>Thỏi 2</a:t>
                          </a:r>
                          <a:endParaRPr lang="en-US" sz="32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b="1">
                              <a:solidFill>
                                <a:srgbClr val="000000"/>
                              </a:solidFill>
                              <a:latin typeface="Times New Roman"/>
                              <a:ea typeface="Times New Roman"/>
                              <a:cs typeface="Times New Roman"/>
                            </a:rPr>
                            <a:t>Thỏi 3</a:t>
                          </a:r>
                          <a:endParaRPr lang="en-US" sz="32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0"/>
                      </a:ext>
                    </a:extLst>
                  </a:tr>
                  <a:tr h="601064">
                    <a:tc>
                      <a:txBody>
                        <a:bodyPr/>
                        <a:lstStyle/>
                        <a:p>
                          <a:pPr algn="ctr">
                            <a:lnSpc>
                              <a:spcPct val="115000"/>
                            </a:lnSpc>
                            <a:spcAft>
                              <a:spcPts val="0"/>
                            </a:spcAft>
                          </a:pPr>
                          <a:r>
                            <a:rPr lang="en-US" sz="3200" b="1">
                              <a:solidFill>
                                <a:srgbClr val="000000"/>
                              </a:solidFill>
                              <a:latin typeface="Times New Roman"/>
                              <a:ea typeface="Times New Roman"/>
                              <a:cs typeface="Times New Roman"/>
                            </a:rPr>
                            <a:t>Thể tích</a:t>
                          </a:r>
                          <a:endParaRPr lang="en-US" sz="32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a:solidFill>
                                <a:srgbClr val="000000"/>
                              </a:solidFill>
                              <a:latin typeface="Times New Roman"/>
                              <a:ea typeface="Times New Roman"/>
                              <a:cs typeface="Times New Roman"/>
                            </a:rPr>
                            <a:t>V</a:t>
                          </a:r>
                          <a:r>
                            <a:rPr lang="en-US" sz="3200" baseline="-25000">
                              <a:solidFill>
                                <a:srgbClr val="000000"/>
                              </a:solidFill>
                              <a:latin typeface="Times New Roman"/>
                              <a:ea typeface="Times New Roman"/>
                              <a:cs typeface="Times New Roman"/>
                            </a:rPr>
                            <a:t>1</a:t>
                          </a:r>
                          <a:r>
                            <a:rPr lang="en-US" sz="3200">
                              <a:solidFill>
                                <a:srgbClr val="000000"/>
                              </a:solidFill>
                              <a:latin typeface="Times New Roman"/>
                              <a:ea typeface="Times New Roman"/>
                              <a:cs typeface="Times New Roman"/>
                            </a:rPr>
                            <a:t> = V</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a:solidFill>
                                <a:srgbClr val="000000"/>
                              </a:solidFill>
                              <a:latin typeface="Times New Roman"/>
                              <a:ea typeface="Times New Roman"/>
                              <a:cs typeface="Times New Roman"/>
                            </a:rPr>
                            <a:t>V</a:t>
                          </a:r>
                          <a:r>
                            <a:rPr lang="en-US" sz="3200" baseline="-25000">
                              <a:solidFill>
                                <a:srgbClr val="000000"/>
                              </a:solidFill>
                              <a:latin typeface="Times New Roman"/>
                              <a:ea typeface="Times New Roman"/>
                              <a:cs typeface="Times New Roman"/>
                            </a:rPr>
                            <a:t>2</a:t>
                          </a:r>
                          <a:r>
                            <a:rPr lang="en-US" sz="3200">
                              <a:solidFill>
                                <a:srgbClr val="000000"/>
                              </a:solidFill>
                              <a:latin typeface="Times New Roman"/>
                              <a:ea typeface="Times New Roman"/>
                              <a:cs typeface="Times New Roman"/>
                            </a:rPr>
                            <a:t> = V</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a:solidFill>
                                <a:srgbClr val="000000"/>
                              </a:solidFill>
                              <a:latin typeface="Times New Roman"/>
                              <a:ea typeface="Times New Roman"/>
                              <a:cs typeface="Times New Roman"/>
                            </a:rPr>
                            <a:t>V</a:t>
                          </a:r>
                          <a:r>
                            <a:rPr lang="en-US" sz="3200" baseline="-25000">
                              <a:solidFill>
                                <a:srgbClr val="000000"/>
                              </a:solidFill>
                              <a:latin typeface="Times New Roman"/>
                              <a:ea typeface="Times New Roman"/>
                              <a:cs typeface="Times New Roman"/>
                            </a:rPr>
                            <a:t>3</a:t>
                          </a:r>
                          <a:r>
                            <a:rPr lang="en-US" sz="3200">
                              <a:solidFill>
                                <a:srgbClr val="000000"/>
                              </a:solidFill>
                              <a:latin typeface="Times New Roman"/>
                              <a:ea typeface="Times New Roman"/>
                              <a:cs typeface="Times New Roman"/>
                            </a:rPr>
                            <a:t> = V</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r h="601064">
                    <a:tc>
                      <a:txBody>
                        <a:bodyPr/>
                        <a:lstStyle/>
                        <a:p>
                          <a:pPr algn="ctr">
                            <a:lnSpc>
                              <a:spcPct val="115000"/>
                            </a:lnSpc>
                            <a:spcAft>
                              <a:spcPts val="0"/>
                            </a:spcAft>
                          </a:pPr>
                          <a:r>
                            <a:rPr lang="en-US" sz="3200" b="1">
                              <a:solidFill>
                                <a:srgbClr val="000000"/>
                              </a:solidFill>
                              <a:latin typeface="Times New Roman"/>
                              <a:ea typeface="Times New Roman"/>
                              <a:cs typeface="Times New Roman"/>
                            </a:rPr>
                            <a:t>Khối lượng</a:t>
                          </a:r>
                          <a:endParaRPr lang="en-US" sz="32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a:solidFill>
                                <a:srgbClr val="000000"/>
                              </a:solidFill>
                              <a:latin typeface="Times New Roman"/>
                              <a:ea typeface="Times New Roman"/>
                              <a:cs typeface="Times New Roman"/>
                            </a:rPr>
                            <a:t>m</a:t>
                          </a:r>
                          <a:r>
                            <a:rPr lang="en-US" sz="3200" baseline="-25000">
                              <a:solidFill>
                                <a:srgbClr val="000000"/>
                              </a:solidFill>
                              <a:latin typeface="Times New Roman"/>
                              <a:ea typeface="Times New Roman"/>
                              <a:cs typeface="Times New Roman"/>
                            </a:rPr>
                            <a:t>1</a:t>
                          </a:r>
                          <a:r>
                            <a:rPr lang="en-US" sz="3200">
                              <a:solidFill>
                                <a:srgbClr val="000000"/>
                              </a:solidFill>
                              <a:latin typeface="Times New Roman"/>
                              <a:ea typeface="Times New Roman"/>
                              <a:cs typeface="Times New Roman"/>
                            </a:rPr>
                            <a:t> = ?</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a:solidFill>
                                <a:srgbClr val="000000"/>
                              </a:solidFill>
                              <a:latin typeface="Times New Roman"/>
                              <a:ea typeface="Times New Roman"/>
                              <a:cs typeface="Times New Roman"/>
                            </a:rPr>
                            <a:t>m</a:t>
                          </a:r>
                          <a:r>
                            <a:rPr lang="en-US" sz="3200" baseline="-25000">
                              <a:solidFill>
                                <a:srgbClr val="000000"/>
                              </a:solidFill>
                              <a:latin typeface="Times New Roman"/>
                              <a:ea typeface="Times New Roman"/>
                              <a:cs typeface="Times New Roman"/>
                            </a:rPr>
                            <a:t>2</a:t>
                          </a:r>
                          <a:r>
                            <a:rPr lang="en-US" sz="3200">
                              <a:solidFill>
                                <a:srgbClr val="000000"/>
                              </a:solidFill>
                              <a:latin typeface="Times New Roman"/>
                              <a:ea typeface="Times New Roman"/>
                              <a:cs typeface="Times New Roman"/>
                            </a:rPr>
                            <a:t> = ?</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a:solidFill>
                                <a:srgbClr val="000000"/>
                              </a:solidFill>
                              <a:latin typeface="Times New Roman"/>
                              <a:ea typeface="Times New Roman"/>
                              <a:cs typeface="Times New Roman"/>
                            </a:rPr>
                            <a:t>m</a:t>
                          </a:r>
                          <a:r>
                            <a:rPr lang="en-US" sz="3200" baseline="-25000">
                              <a:solidFill>
                                <a:srgbClr val="000000"/>
                              </a:solidFill>
                              <a:latin typeface="Times New Roman"/>
                              <a:ea typeface="Times New Roman"/>
                              <a:cs typeface="Times New Roman"/>
                            </a:rPr>
                            <a:t>3</a:t>
                          </a:r>
                          <a:r>
                            <a:rPr lang="en-US" sz="3200">
                              <a:solidFill>
                                <a:srgbClr val="000000"/>
                              </a:solidFill>
                              <a:latin typeface="Times New Roman"/>
                              <a:ea typeface="Times New Roman"/>
                              <a:cs typeface="Times New Roman"/>
                            </a:rPr>
                            <a:t> = ?</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r h="863807">
                    <a:tc>
                      <a:txBody>
                        <a:bodyPr/>
                        <a:lstStyle/>
                        <a:p>
                          <a:pPr algn="ctr"/>
                          <a:r>
                            <a:rPr lang="en-US" sz="2800" b="1" dirty="0" smtClean="0">
                              <a:latin typeface="Times New Roman" panose="02020603050405020304" pitchFamily="18" charset="0"/>
                              <a:cs typeface="Times New Roman" panose="02020603050405020304" pitchFamily="18" charset="0"/>
                            </a:rPr>
                            <a:t>Tỉ</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a:t>
                          </a:r>
                          <a:r>
                            <a:rPr lang="en-US" sz="2800" b="1">
                              <a:latin typeface="Times New Roman" panose="02020603050405020304" pitchFamily="18" charset="0"/>
                              <a:cs typeface="Times New Roman" panose="02020603050405020304" pitchFamily="18" charset="0"/>
                            </a:rPr>
                            <a:t> </a:t>
                          </a:r>
                          <a14:m>
                            <m:oMath xmlns:m="http://schemas.openxmlformats.org/officeDocument/2006/math">
                              <m:f>
                                <m:fPr>
                                  <m:ctrlPr>
                                    <a:rPr lang="en-US" sz="2800" b="1" i="1" smtClean="0">
                                      <a:latin typeface="Cambria Math" panose="02040503050406030204" pitchFamily="18" charset="0"/>
                                    </a:rPr>
                                  </m:ctrlPr>
                                </m:fPr>
                                <m:num>
                                  <m:r>
                                    <a:rPr lang="en-US" sz="2800" b="1" i="1" smtClean="0">
                                      <a:latin typeface="Cambria Math" panose="02040503050406030204" pitchFamily="18" charset="0"/>
                                    </a:rPr>
                                    <m:t>𝐦</m:t>
                                  </m:r>
                                </m:num>
                                <m:den>
                                  <m:r>
                                    <a:rPr lang="en-US" sz="2800" b="1" i="1" smtClean="0">
                                      <a:latin typeface="Cambria Math" panose="02040503050406030204" pitchFamily="18" charset="0"/>
                                    </a:rPr>
                                    <m:t>𝐕</m:t>
                                  </m:r>
                                </m:den>
                              </m:f>
                            </m:oMath>
                          </a14:m>
                          <a:endParaRPr lang="en-US" sz="2800" b="1" dirty="0">
                            <a:solidFill>
                              <a:srgbClr val="000000"/>
                            </a:solidFill>
                            <a:latin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14:m>
                            <m:oMath xmlns:m="http://schemas.openxmlformats.org/officeDocument/2006/math">
                              <m:f>
                                <m:fPr>
                                  <m:ctrlPr>
                                    <a:rPr lang="vi-VN" sz="2800" i="1" smtClean="0">
                                      <a:latin typeface="Cambria Math" panose="02040503050406030204" pitchFamily="18" charset="0"/>
                                    </a:rPr>
                                  </m:ctrlPr>
                                </m:fPr>
                                <m:num>
                                  <m:sSub>
                                    <m:sSubPr>
                                      <m:ctrlPr>
                                        <a:rPr lang="vi-VN" sz="2800" i="1" smtClean="0">
                                          <a:latin typeface="Cambria Math" panose="02040503050406030204" pitchFamily="18" charset="0"/>
                                        </a:rPr>
                                      </m:ctrlPr>
                                    </m:sSubPr>
                                    <m:e>
                                      <m:r>
                                        <a:rPr lang="en-US" sz="2800" smtClean="0">
                                          <a:latin typeface="Cambria Math" panose="02040503050406030204" pitchFamily="18" charset="0"/>
                                        </a:rPr>
                                        <m:t>𝑚</m:t>
                                      </m:r>
                                    </m:e>
                                    <m:sub>
                                      <m:r>
                                        <a:rPr lang="en-US" sz="2800" smtClean="0">
                                          <a:latin typeface="Cambria Math" panose="02040503050406030204" pitchFamily="18" charset="0"/>
                                        </a:rPr>
                                        <m:t>1</m:t>
                                      </m:r>
                                    </m:sub>
                                  </m:sSub>
                                </m:num>
                                <m:den>
                                  <m:sSub>
                                    <m:sSubPr>
                                      <m:ctrlPr>
                                        <a:rPr lang="vi-VN" sz="2800" i="1" smtClean="0">
                                          <a:latin typeface="Cambria Math" panose="02040503050406030204" pitchFamily="18" charset="0"/>
                                        </a:rPr>
                                      </m:ctrlPr>
                                    </m:sSubPr>
                                    <m:e>
                                      <m:r>
                                        <a:rPr lang="en-US" sz="2800" smtClean="0">
                                          <a:latin typeface="Cambria Math" panose="02040503050406030204" pitchFamily="18" charset="0"/>
                                        </a:rPr>
                                        <m:t>𝑉</m:t>
                                      </m:r>
                                    </m:e>
                                    <m:sub>
                                      <m:r>
                                        <a:rPr lang="en-US" sz="2800" smtClean="0">
                                          <a:latin typeface="Cambria Math" panose="02040503050406030204" pitchFamily="18" charset="0"/>
                                        </a:rPr>
                                        <m:t>1</m:t>
                                      </m:r>
                                    </m:sub>
                                  </m:sSub>
                                </m:den>
                              </m:f>
                            </m:oMath>
                          </a14:m>
                          <a:r>
                            <a:rPr lang="en-US" sz="2800" dirty="0" smtClean="0">
                              <a:latin typeface="Times New Roman" panose="02020603050405020304" pitchFamily="18" charset="0"/>
                              <a:cs typeface="Times New Roman" panose="02020603050405020304" pitchFamily="18" charset="0"/>
                            </a:rPr>
                            <a:t>=?</a:t>
                          </a:r>
                          <a:endParaRPr lang="en-US" sz="2800" dirty="0">
                            <a:solidFill>
                              <a:srgbClr val="000000"/>
                            </a:solidFill>
                            <a:latin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14:m>
                            <m:oMath xmlns:m="http://schemas.openxmlformats.org/officeDocument/2006/math">
                              <m:f>
                                <m:fPr>
                                  <m:ctrlPr>
                                    <a:rPr lang="vi-VN" sz="2800" i="1" smtClean="0">
                                      <a:latin typeface="Cambria Math" panose="02040503050406030204" pitchFamily="18" charset="0"/>
                                    </a:rPr>
                                  </m:ctrlPr>
                                </m:fPr>
                                <m:num>
                                  <m:sSub>
                                    <m:sSubPr>
                                      <m:ctrlPr>
                                        <a:rPr lang="vi-VN" sz="2800" i="1" smtClean="0">
                                          <a:latin typeface="Cambria Math" panose="02040503050406030204" pitchFamily="18" charset="0"/>
                                        </a:rPr>
                                      </m:ctrlPr>
                                    </m:sSubPr>
                                    <m:e>
                                      <m:r>
                                        <a:rPr lang="en-US" sz="2800" smtClean="0">
                                          <a:latin typeface="Cambria Math" panose="02040503050406030204" pitchFamily="18" charset="0"/>
                                        </a:rPr>
                                        <m:t>𝑚</m:t>
                                      </m:r>
                                    </m:e>
                                    <m:sub>
                                      <m:r>
                                        <a:rPr lang="en-US" sz="2800" smtClean="0">
                                          <a:latin typeface="Cambria Math" panose="02040503050406030204" pitchFamily="18" charset="0"/>
                                        </a:rPr>
                                        <m:t>2</m:t>
                                      </m:r>
                                    </m:sub>
                                  </m:sSub>
                                </m:num>
                                <m:den>
                                  <m:sSub>
                                    <m:sSubPr>
                                      <m:ctrlPr>
                                        <a:rPr lang="vi-VN" sz="2800" i="1" smtClean="0">
                                          <a:latin typeface="Cambria Math" panose="02040503050406030204" pitchFamily="18" charset="0"/>
                                        </a:rPr>
                                      </m:ctrlPr>
                                    </m:sSubPr>
                                    <m:e>
                                      <m:r>
                                        <a:rPr lang="en-US" sz="2800" smtClean="0">
                                          <a:latin typeface="Cambria Math" panose="02040503050406030204" pitchFamily="18" charset="0"/>
                                        </a:rPr>
                                        <m:t>𝑉</m:t>
                                      </m:r>
                                    </m:e>
                                    <m:sub>
                                      <m:r>
                                        <a:rPr lang="en-US" sz="2800" smtClean="0">
                                          <a:latin typeface="Cambria Math" panose="02040503050406030204" pitchFamily="18" charset="0"/>
                                        </a:rPr>
                                        <m:t>2</m:t>
                                      </m:r>
                                    </m:sub>
                                  </m:sSub>
                                </m:den>
                              </m:f>
                            </m:oMath>
                          </a14:m>
                          <a:r>
                            <a:rPr lang="en-US" sz="2800" smtClean="0">
                              <a:latin typeface="Times New Roman" panose="02020603050405020304" pitchFamily="18" charset="0"/>
                              <a:cs typeface="Times New Roman" panose="02020603050405020304" pitchFamily="18" charset="0"/>
                            </a:rPr>
                            <a:t>=?</a:t>
                          </a:r>
                          <a:endParaRPr lang="en-US" sz="2800" dirty="0">
                            <a:solidFill>
                              <a:srgbClr val="000000"/>
                            </a:solidFill>
                            <a:latin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14:m>
                            <m:oMath xmlns:m="http://schemas.openxmlformats.org/officeDocument/2006/math">
                              <m:f>
                                <m:fPr>
                                  <m:ctrlPr>
                                    <a:rPr lang="vi-VN" sz="2800" i="1" smtClean="0">
                                      <a:latin typeface="Cambria Math" panose="02040503050406030204" pitchFamily="18" charset="0"/>
                                    </a:rPr>
                                  </m:ctrlPr>
                                </m:fPr>
                                <m:num>
                                  <m:sSub>
                                    <m:sSubPr>
                                      <m:ctrlPr>
                                        <a:rPr lang="vi-VN" sz="2800" i="1" smtClean="0">
                                          <a:latin typeface="Cambria Math" panose="02040503050406030204" pitchFamily="18" charset="0"/>
                                        </a:rPr>
                                      </m:ctrlPr>
                                    </m:sSubPr>
                                    <m:e>
                                      <m:r>
                                        <a:rPr lang="en-US" sz="2800" smtClean="0">
                                          <a:latin typeface="Cambria Math" panose="02040503050406030204" pitchFamily="18" charset="0"/>
                                        </a:rPr>
                                        <m:t>𝑚</m:t>
                                      </m:r>
                                    </m:e>
                                    <m:sub>
                                      <m:r>
                                        <a:rPr lang="en-US" sz="2800" smtClean="0">
                                          <a:latin typeface="Cambria Math" panose="02040503050406030204" pitchFamily="18" charset="0"/>
                                        </a:rPr>
                                        <m:t>3</m:t>
                                      </m:r>
                                    </m:sub>
                                  </m:sSub>
                                </m:num>
                                <m:den>
                                  <m:sSub>
                                    <m:sSubPr>
                                      <m:ctrlPr>
                                        <a:rPr lang="vi-VN" sz="2800" i="1" smtClean="0">
                                          <a:latin typeface="Cambria Math" panose="02040503050406030204" pitchFamily="18" charset="0"/>
                                        </a:rPr>
                                      </m:ctrlPr>
                                    </m:sSubPr>
                                    <m:e>
                                      <m:r>
                                        <a:rPr lang="en-US" sz="2800" smtClean="0">
                                          <a:latin typeface="Cambria Math" panose="02040503050406030204" pitchFamily="18" charset="0"/>
                                        </a:rPr>
                                        <m:t>𝑉</m:t>
                                      </m:r>
                                    </m:e>
                                    <m:sub>
                                      <m:r>
                                        <a:rPr lang="en-US" sz="2800" smtClean="0">
                                          <a:latin typeface="Cambria Math" panose="02040503050406030204" pitchFamily="18" charset="0"/>
                                        </a:rPr>
                                        <m:t>3</m:t>
                                      </m:r>
                                    </m:sub>
                                  </m:sSub>
                                </m:den>
                              </m:f>
                            </m:oMath>
                          </a14:m>
                          <a:r>
                            <a:rPr lang="en-US" sz="2800" smtClean="0">
                              <a:latin typeface="Times New Roman" panose="02020603050405020304" pitchFamily="18" charset="0"/>
                              <a:cs typeface="Times New Roman" panose="02020603050405020304" pitchFamily="18" charset="0"/>
                            </a:rPr>
                            <a:t>=?</a:t>
                          </a:r>
                          <a:endParaRPr lang="en-US" sz="2800" dirty="0">
                            <a:solidFill>
                              <a:srgbClr val="000000"/>
                            </a:solidFill>
                            <a:latin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1106624281"/>
                  </p:ext>
                </p:extLst>
              </p:nvPr>
            </p:nvGraphicFramePr>
            <p:xfrm>
              <a:off x="1524000" y="3701145"/>
              <a:ext cx="9144001" cy="2764971"/>
            </p:xfrm>
            <a:graphic>
              <a:graphicData uri="http://schemas.openxmlformats.org/drawingml/2006/table">
                <a:tbl>
                  <a:tblPr/>
                  <a:tblGrid>
                    <a:gridCol w="2390958">
                      <a:extLst>
                        <a:ext uri="{9D8B030D-6E8A-4147-A177-3AD203B41FA5}">
                          <a16:colId xmlns:a16="http://schemas.microsoft.com/office/drawing/2014/main" val="20000"/>
                        </a:ext>
                      </a:extLst>
                    </a:gridCol>
                    <a:gridCol w="1970134">
                      <a:extLst>
                        <a:ext uri="{9D8B030D-6E8A-4147-A177-3AD203B41FA5}">
                          <a16:colId xmlns:a16="http://schemas.microsoft.com/office/drawing/2014/main" val="20001"/>
                        </a:ext>
                      </a:extLst>
                    </a:gridCol>
                    <a:gridCol w="2391951">
                      <a:extLst>
                        <a:ext uri="{9D8B030D-6E8A-4147-A177-3AD203B41FA5}">
                          <a16:colId xmlns:a16="http://schemas.microsoft.com/office/drawing/2014/main" val="20002"/>
                        </a:ext>
                      </a:extLst>
                    </a:gridCol>
                    <a:gridCol w="2390958">
                      <a:extLst>
                        <a:ext uri="{9D8B030D-6E8A-4147-A177-3AD203B41FA5}">
                          <a16:colId xmlns:a16="http://schemas.microsoft.com/office/drawing/2014/main" val="20003"/>
                        </a:ext>
                      </a:extLst>
                    </a:gridCol>
                  </a:tblGrid>
                  <a:tr h="699036">
                    <a:tc>
                      <a:txBody>
                        <a:bodyPr/>
                        <a:lstStyle/>
                        <a:p>
                          <a:pPr algn="ctr">
                            <a:lnSpc>
                              <a:spcPct val="115000"/>
                            </a:lnSpc>
                            <a:spcAft>
                              <a:spcPts val="0"/>
                            </a:spcAft>
                          </a:pPr>
                          <a:r>
                            <a:rPr lang="en-US" sz="3200" b="1">
                              <a:solidFill>
                                <a:srgbClr val="000000"/>
                              </a:solidFill>
                              <a:latin typeface="Times New Roman"/>
                              <a:ea typeface="Times New Roman"/>
                              <a:cs typeface="Times New Roman"/>
                            </a:rPr>
                            <a:t>Đại lượng</a:t>
                          </a:r>
                          <a:endParaRPr lang="en-US" sz="32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b="1">
                              <a:solidFill>
                                <a:srgbClr val="000000"/>
                              </a:solidFill>
                              <a:latin typeface="Times New Roman"/>
                              <a:ea typeface="Times New Roman"/>
                              <a:cs typeface="Times New Roman"/>
                            </a:rPr>
                            <a:t>Thỏi 1</a:t>
                          </a:r>
                          <a:endParaRPr lang="en-US" sz="32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b="1">
                              <a:solidFill>
                                <a:srgbClr val="000000"/>
                              </a:solidFill>
                              <a:latin typeface="Times New Roman"/>
                              <a:ea typeface="Times New Roman"/>
                              <a:cs typeface="Times New Roman"/>
                            </a:rPr>
                            <a:t>Thỏi 2</a:t>
                          </a:r>
                          <a:endParaRPr lang="en-US" sz="32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b="1">
                              <a:solidFill>
                                <a:srgbClr val="000000"/>
                              </a:solidFill>
                              <a:latin typeface="Times New Roman"/>
                              <a:ea typeface="Times New Roman"/>
                              <a:cs typeface="Times New Roman"/>
                            </a:rPr>
                            <a:t>Thỏi 3</a:t>
                          </a:r>
                          <a:endParaRPr lang="en-US" sz="32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601064">
                    <a:tc>
                      <a:txBody>
                        <a:bodyPr/>
                        <a:lstStyle/>
                        <a:p>
                          <a:pPr algn="ctr">
                            <a:lnSpc>
                              <a:spcPct val="115000"/>
                            </a:lnSpc>
                            <a:spcAft>
                              <a:spcPts val="0"/>
                            </a:spcAft>
                          </a:pPr>
                          <a:r>
                            <a:rPr lang="en-US" sz="3200" b="1">
                              <a:solidFill>
                                <a:srgbClr val="000000"/>
                              </a:solidFill>
                              <a:latin typeface="Times New Roman"/>
                              <a:ea typeface="Times New Roman"/>
                              <a:cs typeface="Times New Roman"/>
                            </a:rPr>
                            <a:t>Thể tích</a:t>
                          </a:r>
                          <a:endParaRPr lang="en-US" sz="32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a:solidFill>
                                <a:srgbClr val="000000"/>
                              </a:solidFill>
                              <a:latin typeface="Times New Roman"/>
                              <a:ea typeface="Times New Roman"/>
                              <a:cs typeface="Times New Roman"/>
                            </a:rPr>
                            <a:t>V</a:t>
                          </a:r>
                          <a:r>
                            <a:rPr lang="en-US" sz="3200" baseline="-25000">
                              <a:solidFill>
                                <a:srgbClr val="000000"/>
                              </a:solidFill>
                              <a:latin typeface="Times New Roman"/>
                              <a:ea typeface="Times New Roman"/>
                              <a:cs typeface="Times New Roman"/>
                            </a:rPr>
                            <a:t>1</a:t>
                          </a:r>
                          <a:r>
                            <a:rPr lang="en-US" sz="3200">
                              <a:solidFill>
                                <a:srgbClr val="000000"/>
                              </a:solidFill>
                              <a:latin typeface="Times New Roman"/>
                              <a:ea typeface="Times New Roman"/>
                              <a:cs typeface="Times New Roman"/>
                            </a:rPr>
                            <a:t> = V</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a:solidFill>
                                <a:srgbClr val="000000"/>
                              </a:solidFill>
                              <a:latin typeface="Times New Roman"/>
                              <a:ea typeface="Times New Roman"/>
                              <a:cs typeface="Times New Roman"/>
                            </a:rPr>
                            <a:t>V</a:t>
                          </a:r>
                          <a:r>
                            <a:rPr lang="en-US" sz="3200" baseline="-25000">
                              <a:solidFill>
                                <a:srgbClr val="000000"/>
                              </a:solidFill>
                              <a:latin typeface="Times New Roman"/>
                              <a:ea typeface="Times New Roman"/>
                              <a:cs typeface="Times New Roman"/>
                            </a:rPr>
                            <a:t>2</a:t>
                          </a:r>
                          <a:r>
                            <a:rPr lang="en-US" sz="3200">
                              <a:solidFill>
                                <a:srgbClr val="000000"/>
                              </a:solidFill>
                              <a:latin typeface="Times New Roman"/>
                              <a:ea typeface="Times New Roman"/>
                              <a:cs typeface="Times New Roman"/>
                            </a:rPr>
                            <a:t> = V</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a:solidFill>
                                <a:srgbClr val="000000"/>
                              </a:solidFill>
                              <a:latin typeface="Times New Roman"/>
                              <a:ea typeface="Times New Roman"/>
                              <a:cs typeface="Times New Roman"/>
                            </a:rPr>
                            <a:t>V</a:t>
                          </a:r>
                          <a:r>
                            <a:rPr lang="en-US" sz="3200" baseline="-25000">
                              <a:solidFill>
                                <a:srgbClr val="000000"/>
                              </a:solidFill>
                              <a:latin typeface="Times New Roman"/>
                              <a:ea typeface="Times New Roman"/>
                              <a:cs typeface="Times New Roman"/>
                            </a:rPr>
                            <a:t>3</a:t>
                          </a:r>
                          <a:r>
                            <a:rPr lang="en-US" sz="3200">
                              <a:solidFill>
                                <a:srgbClr val="000000"/>
                              </a:solidFill>
                              <a:latin typeface="Times New Roman"/>
                              <a:ea typeface="Times New Roman"/>
                              <a:cs typeface="Times New Roman"/>
                            </a:rPr>
                            <a:t> = V</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601064">
                    <a:tc>
                      <a:txBody>
                        <a:bodyPr/>
                        <a:lstStyle/>
                        <a:p>
                          <a:pPr algn="ctr">
                            <a:lnSpc>
                              <a:spcPct val="115000"/>
                            </a:lnSpc>
                            <a:spcAft>
                              <a:spcPts val="0"/>
                            </a:spcAft>
                          </a:pPr>
                          <a:r>
                            <a:rPr lang="en-US" sz="3200" b="1">
                              <a:solidFill>
                                <a:srgbClr val="000000"/>
                              </a:solidFill>
                              <a:latin typeface="Times New Roman"/>
                              <a:ea typeface="Times New Roman"/>
                              <a:cs typeface="Times New Roman"/>
                            </a:rPr>
                            <a:t>Khối lượng</a:t>
                          </a:r>
                          <a:endParaRPr lang="en-US" sz="32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a:solidFill>
                                <a:srgbClr val="000000"/>
                              </a:solidFill>
                              <a:latin typeface="Times New Roman"/>
                              <a:ea typeface="Times New Roman"/>
                              <a:cs typeface="Times New Roman"/>
                            </a:rPr>
                            <a:t>m</a:t>
                          </a:r>
                          <a:r>
                            <a:rPr lang="en-US" sz="3200" baseline="-25000">
                              <a:solidFill>
                                <a:srgbClr val="000000"/>
                              </a:solidFill>
                              <a:latin typeface="Times New Roman"/>
                              <a:ea typeface="Times New Roman"/>
                              <a:cs typeface="Times New Roman"/>
                            </a:rPr>
                            <a:t>1</a:t>
                          </a:r>
                          <a:r>
                            <a:rPr lang="en-US" sz="3200">
                              <a:solidFill>
                                <a:srgbClr val="000000"/>
                              </a:solidFill>
                              <a:latin typeface="Times New Roman"/>
                              <a:ea typeface="Times New Roman"/>
                              <a:cs typeface="Times New Roman"/>
                            </a:rPr>
                            <a:t> = ?</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a:solidFill>
                                <a:srgbClr val="000000"/>
                              </a:solidFill>
                              <a:latin typeface="Times New Roman"/>
                              <a:ea typeface="Times New Roman"/>
                              <a:cs typeface="Times New Roman"/>
                            </a:rPr>
                            <a:t>m</a:t>
                          </a:r>
                          <a:r>
                            <a:rPr lang="en-US" sz="3200" baseline="-25000">
                              <a:solidFill>
                                <a:srgbClr val="000000"/>
                              </a:solidFill>
                              <a:latin typeface="Times New Roman"/>
                              <a:ea typeface="Times New Roman"/>
                              <a:cs typeface="Times New Roman"/>
                            </a:rPr>
                            <a:t>2</a:t>
                          </a:r>
                          <a:r>
                            <a:rPr lang="en-US" sz="3200">
                              <a:solidFill>
                                <a:srgbClr val="000000"/>
                              </a:solidFill>
                              <a:latin typeface="Times New Roman"/>
                              <a:ea typeface="Times New Roman"/>
                              <a:cs typeface="Times New Roman"/>
                            </a:rPr>
                            <a:t> = ?</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a:solidFill>
                                <a:srgbClr val="000000"/>
                              </a:solidFill>
                              <a:latin typeface="Times New Roman"/>
                              <a:ea typeface="Times New Roman"/>
                              <a:cs typeface="Times New Roman"/>
                            </a:rPr>
                            <a:t>m</a:t>
                          </a:r>
                          <a:r>
                            <a:rPr lang="en-US" sz="3200" baseline="-25000">
                              <a:solidFill>
                                <a:srgbClr val="000000"/>
                              </a:solidFill>
                              <a:latin typeface="Times New Roman"/>
                              <a:ea typeface="Times New Roman"/>
                              <a:cs typeface="Times New Roman"/>
                            </a:rPr>
                            <a:t>3</a:t>
                          </a:r>
                          <a:r>
                            <a:rPr lang="en-US" sz="3200">
                              <a:solidFill>
                                <a:srgbClr val="000000"/>
                              </a:solidFill>
                              <a:latin typeface="Times New Roman"/>
                              <a:ea typeface="Times New Roman"/>
                              <a:cs typeface="Times New Roman"/>
                            </a:rPr>
                            <a:t> = ?</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863807">
                    <a:tc>
                      <a:txBody>
                        <a:bodyPr/>
                        <a:lstStyle/>
                        <a:p>
                          <a:endParaRPr lang="en-US"/>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510" t="-230986" r="-283418" b="-1408"/>
                          </a:stretch>
                        </a:blipFill>
                      </a:tcPr>
                    </a:tc>
                    <a:tc>
                      <a:txBody>
                        <a:bodyPr/>
                        <a:lstStyle/>
                        <a:p>
                          <a:endParaRPr lang="en-US"/>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121605" t="-230986" r="-242901" b="-1408"/>
                          </a:stretch>
                        </a:blipFill>
                      </a:tcPr>
                    </a:tc>
                    <a:tc>
                      <a:txBody>
                        <a:bodyPr/>
                        <a:lstStyle/>
                        <a:p>
                          <a:endParaRPr lang="en-US"/>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182697" t="-230986" r="-100254" b="-1408"/>
                          </a:stretch>
                        </a:blipFill>
                      </a:tcPr>
                    </a:tc>
                    <a:tc>
                      <a:txBody>
                        <a:bodyPr/>
                        <a:lstStyle/>
                        <a:p>
                          <a:endParaRPr lang="en-US"/>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283418" t="-230986" r="-510" b="-1408"/>
                          </a:stretch>
                        </a:blipFill>
                      </a:tcPr>
                    </a:tc>
                    <a:extLst>
                      <a:ext uri="{0D108BD9-81ED-4DB2-BD59-A6C34878D82A}">
                        <a16:rowId xmlns:a16="http://schemas.microsoft.com/office/drawing/2014/main" val="10003"/>
                      </a:ext>
                    </a:extLst>
                  </a:tr>
                </a:tbl>
              </a:graphicData>
            </a:graphic>
          </p:graphicFrame>
        </mc:Fallback>
      </mc:AlternateContent>
    </p:spTree>
    <p:extLst>
      <p:ext uri="{BB962C8B-B14F-4D97-AF65-F5344CB8AC3E}">
        <p14:creationId xmlns:p14="http://schemas.microsoft.com/office/powerpoint/2010/main" val="271444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337"/>
                                        </p:tgtEl>
                                        <p:attrNameLst>
                                          <p:attrName>style.visibility</p:attrName>
                                        </p:attrNameLst>
                                      </p:cBhvr>
                                      <p:to>
                                        <p:strVal val="visible"/>
                                      </p:to>
                                    </p:set>
                                    <p:animEffect transition="in" filter="blinds(horizontal)">
                                      <p:cBhvr>
                                        <p:cTn id="12" dur="500"/>
                                        <p:tgtEl>
                                          <p:spTgt spid="14337"/>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14338"/>
                                        </p:tgtEl>
                                        <p:attrNameLst>
                                          <p:attrName>style.visibility</p:attrName>
                                        </p:attrNameLst>
                                      </p:cBhvr>
                                      <p:to>
                                        <p:strVal val="visible"/>
                                      </p:to>
                                    </p:set>
                                    <p:animEffect transition="in" filter="randombar(horizontal)">
                                      <p:cBhvr>
                                        <p:cTn id="16" dur="500"/>
                                        <p:tgtEl>
                                          <p:spTgt spid="14338"/>
                                        </p:tgtEl>
                                      </p:cBhvr>
                                    </p:animEffect>
                                  </p:childTnLst>
                                </p:cTn>
                              </p:par>
                            </p:childTnLst>
                          </p:cTn>
                        </p:par>
                        <p:par>
                          <p:cTn id="17" fill="hold">
                            <p:stCondLst>
                              <p:cond delay="1000"/>
                            </p:stCondLst>
                            <p:childTnLst>
                              <p:par>
                                <p:cTn id="18" presetID="3" presetClass="entr" presetSubtype="1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p:bldP spid="1433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733870" y="4221126"/>
            <a:ext cx="10804394"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US" sz="2800" b="1" dirty="0" err="1">
                <a:solidFill>
                  <a:srgbClr val="FF0000"/>
                </a:solidFill>
                <a:latin typeface="Times New Roman" pitchFamily="18" charset="0"/>
                <a:ea typeface="Times New Roman" pitchFamily="18" charset="0"/>
                <a:cs typeface="Times New Roman" pitchFamily="18" charset="0"/>
              </a:rPr>
              <a:t>Hãy</a:t>
            </a:r>
            <a:r>
              <a:rPr lang="en-US" sz="2800" b="1" dirty="0">
                <a:solidFill>
                  <a:srgbClr val="FF0000"/>
                </a:solidFill>
                <a:latin typeface="Times New Roman" pitchFamily="18" charset="0"/>
                <a:ea typeface="Times New Roman" pitchFamily="18" charset="0"/>
                <a:cs typeface="Times New Roman" pitchFamily="18" charset="0"/>
              </a:rPr>
              <a:t> </a:t>
            </a:r>
            <a:r>
              <a:rPr lang="en-US" sz="2800" b="1" dirty="0" err="1">
                <a:solidFill>
                  <a:srgbClr val="FF0000"/>
                </a:solidFill>
                <a:latin typeface="Times New Roman" pitchFamily="18" charset="0"/>
                <a:ea typeface="Times New Roman" pitchFamily="18" charset="0"/>
                <a:cs typeface="Times New Roman" pitchFamily="18" charset="0"/>
              </a:rPr>
              <a:t>nhận</a:t>
            </a:r>
            <a:r>
              <a:rPr lang="en-US" sz="2800" b="1" dirty="0">
                <a:solidFill>
                  <a:srgbClr val="FF0000"/>
                </a:solidFill>
                <a:latin typeface="Times New Roman" pitchFamily="18" charset="0"/>
                <a:ea typeface="Times New Roman" pitchFamily="18" charset="0"/>
                <a:cs typeface="Times New Roman" pitchFamily="18" charset="0"/>
              </a:rPr>
              <a:t> </a:t>
            </a:r>
            <a:r>
              <a:rPr lang="en-US" sz="2800" b="1" dirty="0" err="1">
                <a:solidFill>
                  <a:srgbClr val="FF0000"/>
                </a:solidFill>
                <a:latin typeface="Times New Roman" pitchFamily="18" charset="0"/>
                <a:ea typeface="Times New Roman" pitchFamily="18" charset="0"/>
                <a:cs typeface="Times New Roman" pitchFamily="18" charset="0"/>
              </a:rPr>
              <a:t>xét</a:t>
            </a:r>
            <a:r>
              <a:rPr lang="en-US" sz="2800" b="1" dirty="0">
                <a:solidFill>
                  <a:srgbClr val="FF0000"/>
                </a:solidFill>
                <a:latin typeface="Times New Roman" pitchFamily="18" charset="0"/>
                <a:ea typeface="Times New Roman" pitchFamily="18" charset="0"/>
                <a:cs typeface="Times New Roman" pitchFamily="18" charset="0"/>
              </a:rPr>
              <a:t> </a:t>
            </a:r>
            <a:r>
              <a:rPr lang="en-US" sz="2800" b="1" dirty="0" err="1">
                <a:solidFill>
                  <a:srgbClr val="FF0000"/>
                </a:solidFill>
                <a:latin typeface="Times New Roman" pitchFamily="18" charset="0"/>
                <a:ea typeface="Times New Roman" pitchFamily="18" charset="0"/>
                <a:cs typeface="Times New Roman" pitchFamily="18" charset="0"/>
              </a:rPr>
              <a:t>về</a:t>
            </a:r>
            <a:r>
              <a:rPr lang="en-US" sz="2800" b="1" dirty="0">
                <a:solidFill>
                  <a:srgbClr val="FF0000"/>
                </a:solidFill>
                <a:latin typeface="Times New Roman" pitchFamily="18" charset="0"/>
                <a:ea typeface="Times New Roman" pitchFamily="18" charset="0"/>
                <a:cs typeface="Times New Roman" pitchFamily="18" charset="0"/>
              </a:rPr>
              <a:t> </a:t>
            </a:r>
            <a:r>
              <a:rPr lang="en-US" sz="2800" b="1" dirty="0" err="1">
                <a:solidFill>
                  <a:srgbClr val="FF0000"/>
                </a:solidFill>
                <a:latin typeface="Times New Roman" pitchFamily="18" charset="0"/>
                <a:ea typeface="Times New Roman" pitchFamily="18" charset="0"/>
                <a:cs typeface="Times New Roman" pitchFamily="18" charset="0"/>
              </a:rPr>
              <a:t>tỉ</a:t>
            </a:r>
            <a:r>
              <a:rPr lang="en-US" sz="2800" b="1" dirty="0">
                <a:solidFill>
                  <a:srgbClr val="FF0000"/>
                </a:solidFill>
                <a:latin typeface="Times New Roman" pitchFamily="18" charset="0"/>
                <a:ea typeface="Times New Roman" pitchFamily="18" charset="0"/>
                <a:cs typeface="Times New Roman" pitchFamily="18" charset="0"/>
              </a:rPr>
              <a:t> </a:t>
            </a:r>
            <a:r>
              <a:rPr lang="en-US" sz="2800" b="1" dirty="0" err="1">
                <a:solidFill>
                  <a:srgbClr val="FF0000"/>
                </a:solidFill>
                <a:latin typeface="Times New Roman" pitchFamily="18" charset="0"/>
                <a:ea typeface="Times New Roman" pitchFamily="18" charset="0"/>
                <a:cs typeface="Times New Roman" pitchFamily="18" charset="0"/>
              </a:rPr>
              <a:t>số</a:t>
            </a:r>
            <a:r>
              <a:rPr lang="en-US" sz="2800" b="1" dirty="0">
                <a:solidFill>
                  <a:srgbClr val="FF0000"/>
                </a:solidFill>
                <a:latin typeface="Times New Roman" pitchFamily="18" charset="0"/>
                <a:ea typeface="Times New Roman" pitchFamily="18" charset="0"/>
                <a:cs typeface="Times New Roman" pitchFamily="18" charset="0"/>
              </a:rPr>
              <a:t> </a:t>
            </a:r>
            <a:r>
              <a:rPr lang="en-US" sz="2800" b="1" dirty="0" err="1">
                <a:solidFill>
                  <a:srgbClr val="FF0000"/>
                </a:solidFill>
                <a:latin typeface="Times New Roman" pitchFamily="18" charset="0"/>
                <a:ea typeface="Times New Roman" pitchFamily="18" charset="0"/>
                <a:cs typeface="Times New Roman" pitchFamily="18" charset="0"/>
              </a:rPr>
              <a:t>giữa</a:t>
            </a:r>
            <a:r>
              <a:rPr lang="en-US" sz="2800" b="1" dirty="0">
                <a:solidFill>
                  <a:srgbClr val="FF0000"/>
                </a:solidFill>
                <a:latin typeface="Times New Roman" pitchFamily="18" charset="0"/>
                <a:ea typeface="Times New Roman" pitchFamily="18" charset="0"/>
                <a:cs typeface="Times New Roman" pitchFamily="18" charset="0"/>
              </a:rPr>
              <a:t> </a:t>
            </a:r>
            <a:r>
              <a:rPr lang="en-US" sz="2800" b="1" dirty="0" err="1">
                <a:solidFill>
                  <a:srgbClr val="FF0000"/>
                </a:solidFill>
                <a:latin typeface="Times New Roman" pitchFamily="18" charset="0"/>
                <a:ea typeface="Times New Roman" pitchFamily="18" charset="0"/>
                <a:cs typeface="Times New Roman" pitchFamily="18" charset="0"/>
              </a:rPr>
              <a:t>khối</a:t>
            </a:r>
            <a:r>
              <a:rPr lang="en-US" sz="2800" b="1" dirty="0">
                <a:solidFill>
                  <a:srgbClr val="FF0000"/>
                </a:solidFill>
                <a:latin typeface="Times New Roman" pitchFamily="18" charset="0"/>
                <a:ea typeface="Times New Roman" pitchFamily="18" charset="0"/>
                <a:cs typeface="Times New Roman" pitchFamily="18" charset="0"/>
              </a:rPr>
              <a:t> </a:t>
            </a:r>
            <a:r>
              <a:rPr lang="en-US" sz="2800" b="1" dirty="0" err="1">
                <a:solidFill>
                  <a:srgbClr val="FF0000"/>
                </a:solidFill>
                <a:latin typeface="Times New Roman" pitchFamily="18" charset="0"/>
                <a:ea typeface="Times New Roman" pitchFamily="18" charset="0"/>
                <a:cs typeface="Times New Roman" pitchFamily="18" charset="0"/>
              </a:rPr>
              <a:t>lượng</a:t>
            </a:r>
            <a:r>
              <a:rPr lang="en-US" sz="2800" b="1" dirty="0">
                <a:solidFill>
                  <a:srgbClr val="FF0000"/>
                </a:solidFill>
                <a:latin typeface="Times New Roman" pitchFamily="18" charset="0"/>
                <a:ea typeface="Times New Roman" pitchFamily="18" charset="0"/>
                <a:cs typeface="Times New Roman" pitchFamily="18" charset="0"/>
              </a:rPr>
              <a:t> </a:t>
            </a:r>
            <a:r>
              <a:rPr lang="en-US" sz="2800" b="1" dirty="0" err="1">
                <a:solidFill>
                  <a:srgbClr val="FF0000"/>
                </a:solidFill>
                <a:latin typeface="Times New Roman" pitchFamily="18" charset="0"/>
                <a:ea typeface="Times New Roman" pitchFamily="18" charset="0"/>
                <a:cs typeface="Times New Roman" pitchFamily="18" charset="0"/>
              </a:rPr>
              <a:t>và</a:t>
            </a:r>
            <a:r>
              <a:rPr lang="en-US" sz="2800" b="1" dirty="0">
                <a:solidFill>
                  <a:srgbClr val="FF0000"/>
                </a:solidFill>
                <a:latin typeface="Times New Roman" pitchFamily="18" charset="0"/>
                <a:ea typeface="Times New Roman" pitchFamily="18" charset="0"/>
                <a:cs typeface="Times New Roman" pitchFamily="18" charset="0"/>
              </a:rPr>
              <a:t> </a:t>
            </a:r>
            <a:r>
              <a:rPr lang="en-US" sz="2800" b="1" dirty="0" err="1">
                <a:solidFill>
                  <a:srgbClr val="FF0000"/>
                </a:solidFill>
                <a:latin typeface="Times New Roman" pitchFamily="18" charset="0"/>
                <a:ea typeface="Times New Roman" pitchFamily="18" charset="0"/>
                <a:cs typeface="Times New Roman" pitchFamily="18" charset="0"/>
              </a:rPr>
              <a:t>thể</a:t>
            </a:r>
            <a:r>
              <a:rPr lang="en-US" sz="2800" b="1" dirty="0">
                <a:solidFill>
                  <a:srgbClr val="FF0000"/>
                </a:solidFill>
                <a:latin typeface="Times New Roman" pitchFamily="18" charset="0"/>
                <a:ea typeface="Times New Roman" pitchFamily="18" charset="0"/>
                <a:cs typeface="Times New Roman" pitchFamily="18" charset="0"/>
              </a:rPr>
              <a:t> </a:t>
            </a:r>
            <a:r>
              <a:rPr lang="en-US" sz="2800" b="1" dirty="0" err="1">
                <a:solidFill>
                  <a:srgbClr val="FF0000"/>
                </a:solidFill>
                <a:latin typeface="Times New Roman" pitchFamily="18" charset="0"/>
                <a:ea typeface="Times New Roman" pitchFamily="18" charset="0"/>
                <a:cs typeface="Times New Roman" pitchFamily="18" charset="0"/>
              </a:rPr>
              <a:t>tích</a:t>
            </a:r>
            <a:r>
              <a:rPr lang="en-US" sz="2800" b="1" dirty="0">
                <a:solidFill>
                  <a:srgbClr val="FF0000"/>
                </a:solidFill>
                <a:latin typeface="Times New Roman" pitchFamily="18" charset="0"/>
                <a:ea typeface="Times New Roman" pitchFamily="18" charset="0"/>
                <a:cs typeface="Times New Roman" pitchFamily="18" charset="0"/>
              </a:rPr>
              <a:t> </a:t>
            </a:r>
            <a:r>
              <a:rPr lang="en-US" sz="2800" b="1" dirty="0" err="1">
                <a:solidFill>
                  <a:srgbClr val="FF0000"/>
                </a:solidFill>
                <a:latin typeface="Times New Roman" pitchFamily="18" charset="0"/>
                <a:ea typeface="Times New Roman" pitchFamily="18" charset="0"/>
                <a:cs typeface="Times New Roman" pitchFamily="18" charset="0"/>
              </a:rPr>
              <a:t>của</a:t>
            </a:r>
            <a:r>
              <a:rPr lang="en-US" sz="2800" b="1" dirty="0">
                <a:solidFill>
                  <a:srgbClr val="FF0000"/>
                </a:solidFill>
                <a:latin typeface="Times New Roman" pitchFamily="18" charset="0"/>
                <a:ea typeface="Times New Roman" pitchFamily="18" charset="0"/>
                <a:cs typeface="Times New Roman" pitchFamily="18" charset="0"/>
              </a:rPr>
              <a:t> </a:t>
            </a:r>
            <a:r>
              <a:rPr lang="en-US" sz="2800" b="1" dirty="0" err="1">
                <a:solidFill>
                  <a:srgbClr val="FF0000"/>
                </a:solidFill>
                <a:latin typeface="Times New Roman" pitchFamily="18" charset="0"/>
                <a:ea typeface="Times New Roman" pitchFamily="18" charset="0"/>
                <a:cs typeface="Times New Roman" pitchFamily="18" charset="0"/>
              </a:rPr>
              <a:t>các</a:t>
            </a:r>
            <a:r>
              <a:rPr lang="en-US" sz="2800" b="1" dirty="0">
                <a:solidFill>
                  <a:srgbClr val="FF0000"/>
                </a:solidFill>
                <a:latin typeface="Times New Roman" pitchFamily="18" charset="0"/>
                <a:ea typeface="Times New Roman" pitchFamily="18" charset="0"/>
                <a:cs typeface="Times New Roman" pitchFamily="18" charset="0"/>
              </a:rPr>
              <a:t> </a:t>
            </a:r>
            <a:endParaRPr lang="vi-VN" sz="2800" b="1" dirty="0" smtClean="0">
              <a:solidFill>
                <a:srgbClr val="FF0000"/>
              </a:solidFill>
              <a:latin typeface="Times New Roman" pitchFamily="18" charset="0"/>
              <a:ea typeface="Times New Roman" pitchFamily="18" charset="0"/>
              <a:cs typeface="Times New Roman" pitchFamily="18" charset="0"/>
            </a:endParaRPr>
          </a:p>
          <a:p>
            <a:pPr algn="ctr" fontAlgn="base">
              <a:spcBef>
                <a:spcPct val="0"/>
              </a:spcBef>
              <a:spcAft>
                <a:spcPct val="0"/>
              </a:spcAft>
            </a:pPr>
            <a:r>
              <a:rPr lang="en-US" sz="2800" b="1" dirty="0" err="1" smtClean="0">
                <a:solidFill>
                  <a:srgbClr val="FF0000"/>
                </a:solidFill>
                <a:latin typeface="Times New Roman" pitchFamily="18" charset="0"/>
                <a:ea typeface="Times New Roman" pitchFamily="18" charset="0"/>
                <a:cs typeface="Times New Roman" pitchFamily="18" charset="0"/>
              </a:rPr>
              <a:t>thỏi</a:t>
            </a:r>
            <a:r>
              <a:rPr lang="en-US" sz="2800" b="1" dirty="0" smtClean="0">
                <a:solidFill>
                  <a:srgbClr val="FF0000"/>
                </a:solidFill>
                <a:latin typeface="Times New Roman" pitchFamily="18" charset="0"/>
                <a:ea typeface="Times New Roman" pitchFamily="18" charset="0"/>
                <a:cs typeface="Times New Roman" pitchFamily="18" charset="0"/>
              </a:rPr>
              <a:t> </a:t>
            </a:r>
            <a:r>
              <a:rPr lang="en-US" sz="2800" b="1" dirty="0" err="1">
                <a:solidFill>
                  <a:srgbClr val="FF0000"/>
                </a:solidFill>
                <a:latin typeface="Times New Roman" pitchFamily="18" charset="0"/>
                <a:ea typeface="Times New Roman" pitchFamily="18" charset="0"/>
                <a:cs typeface="Times New Roman" pitchFamily="18" charset="0"/>
              </a:rPr>
              <a:t>sắt</a:t>
            </a:r>
            <a:r>
              <a:rPr lang="en-US" sz="2800" b="1" dirty="0">
                <a:solidFill>
                  <a:srgbClr val="FF0000"/>
                </a:solidFill>
                <a:latin typeface="Times New Roman" pitchFamily="18" charset="0"/>
                <a:ea typeface="Times New Roman" pitchFamily="18" charset="0"/>
                <a:cs typeface="Times New Roman" pitchFamily="18" charset="0"/>
              </a:rPr>
              <a:t>, </a:t>
            </a:r>
            <a:r>
              <a:rPr lang="en-US" sz="2800" b="1" dirty="0" err="1">
                <a:solidFill>
                  <a:srgbClr val="FF0000"/>
                </a:solidFill>
                <a:latin typeface="Times New Roman" pitchFamily="18" charset="0"/>
                <a:ea typeface="Times New Roman" pitchFamily="18" charset="0"/>
                <a:cs typeface="Times New Roman" pitchFamily="18" charset="0"/>
              </a:rPr>
              <a:t>nhôm</a:t>
            </a:r>
            <a:r>
              <a:rPr lang="en-US" sz="2800" b="1" dirty="0">
                <a:solidFill>
                  <a:srgbClr val="FF0000"/>
                </a:solidFill>
                <a:latin typeface="Times New Roman" pitchFamily="18" charset="0"/>
                <a:ea typeface="Times New Roman" pitchFamily="18" charset="0"/>
                <a:cs typeface="Times New Roman" pitchFamily="18" charset="0"/>
              </a:rPr>
              <a:t>, </a:t>
            </a:r>
            <a:r>
              <a:rPr lang="en-US" sz="2800" b="1" dirty="0" err="1">
                <a:solidFill>
                  <a:srgbClr val="FF0000"/>
                </a:solidFill>
                <a:latin typeface="Times New Roman" pitchFamily="18" charset="0"/>
                <a:ea typeface="Times New Roman" pitchFamily="18" charset="0"/>
                <a:cs typeface="Times New Roman" pitchFamily="18" charset="0"/>
              </a:rPr>
              <a:t>đồng</a:t>
            </a:r>
            <a:r>
              <a:rPr lang="en-US" sz="2800" b="1" dirty="0">
                <a:solidFill>
                  <a:srgbClr val="FF0000"/>
                </a:solidFill>
                <a:latin typeface="Times New Roman" pitchFamily="18" charset="0"/>
                <a:ea typeface="Times New Roman" pitchFamily="18" charset="0"/>
                <a:cs typeface="Times New Roman" pitchFamily="18" charset="0"/>
              </a:rPr>
              <a:t>.</a:t>
            </a:r>
            <a:endParaRPr lang="en-US" sz="2800" b="1" dirty="0">
              <a:solidFill>
                <a:srgbClr val="FF0000"/>
              </a:solidFill>
              <a:latin typeface="Times New Roman" pitchFamily="18" charset="0"/>
              <a:cs typeface="Times New Roman" pitchFamily="18" charset="0"/>
            </a:endParaRPr>
          </a:p>
        </p:txBody>
      </p:sp>
      <p:sp>
        <p:nvSpPr>
          <p:cNvPr id="33794" name="Rectangle 2"/>
          <p:cNvSpPr>
            <a:spLocks noChangeArrowheads="1"/>
          </p:cNvSpPr>
          <p:nvPr/>
        </p:nvSpPr>
        <p:spPr bwMode="auto">
          <a:xfrm>
            <a:off x="540809" y="113591"/>
            <a:ext cx="11012558" cy="1077218"/>
          </a:xfrm>
          <a:prstGeom prst="rect">
            <a:avLst/>
          </a:prstGeom>
          <a:solidFill>
            <a:schemeClr val="accent6">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vi-VN" sz="3200" b="1" dirty="0" smtClean="0">
                <a:latin typeface="Times New Roman" pitchFamily="18" charset="0"/>
                <a:ea typeface="Times New Roman" pitchFamily="18" charset="0"/>
                <a:cs typeface="Times New Roman" pitchFamily="18" charset="0"/>
              </a:rPr>
              <a:t>? </a:t>
            </a:r>
            <a:r>
              <a:rPr lang="vi-VN" sz="3200" dirty="0" smtClean="0">
                <a:latin typeface="Times New Roman" pitchFamily="18" charset="0"/>
                <a:ea typeface="Times New Roman" pitchFamily="18" charset="0"/>
                <a:cs typeface="Times New Roman" pitchFamily="18" charset="0"/>
              </a:rPr>
              <a:t>Tính </a:t>
            </a:r>
            <a:r>
              <a:rPr lang="en-US" sz="3200" dirty="0" err="1" smtClean="0">
                <a:latin typeface="Times New Roman" pitchFamily="18" charset="0"/>
                <a:ea typeface="Times New Roman" pitchFamily="18" charset="0"/>
                <a:cs typeface="Times New Roman" pitchFamily="18" charset="0"/>
              </a:rPr>
              <a:t>Tỉ</a:t>
            </a:r>
            <a:r>
              <a:rPr lang="en-US" sz="3200" dirty="0" smtClean="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số</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giữa</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khối</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lượng</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và</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thể</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tích</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của</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các</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vật</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làm</a:t>
            </a:r>
            <a:r>
              <a:rPr lang="en-US" sz="3200" dirty="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từ</a:t>
            </a:r>
            <a:endParaRPr lang="en-US" sz="3200" dirty="0" smtClean="0">
              <a:latin typeface="Times New Roman" pitchFamily="18" charset="0"/>
              <a:ea typeface="Times New Roman" pitchFamily="18" charset="0"/>
              <a:cs typeface="Times New Roman" pitchFamily="18" charset="0"/>
            </a:endParaRPr>
          </a:p>
          <a:p>
            <a:pPr algn="ctr" fontAlgn="base">
              <a:spcBef>
                <a:spcPct val="0"/>
              </a:spcBef>
              <a:spcAft>
                <a:spcPct val="0"/>
              </a:spcAft>
            </a:pPr>
            <a:r>
              <a:rPr lang="en-US" sz="3200" dirty="0" err="1" smtClean="0">
                <a:latin typeface="Times New Roman" pitchFamily="18" charset="0"/>
                <a:ea typeface="Times New Roman" pitchFamily="18" charset="0"/>
                <a:cs typeface="Times New Roman" pitchFamily="18" charset="0"/>
              </a:rPr>
              <a:t>các</a:t>
            </a:r>
            <a:r>
              <a:rPr lang="en-US" sz="3200" dirty="0" smtClean="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chất</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khác</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nhau</a:t>
            </a:r>
            <a:endParaRPr lang="en-US" sz="3200" dirty="0">
              <a:latin typeface="Times New Roman" pitchFamily="18" charset="0"/>
              <a:cs typeface="Times New Roman" pitchFamily="18" charset="0"/>
            </a:endParaRPr>
          </a:p>
        </p:txBody>
      </p:sp>
      <p:sp>
        <p:nvSpPr>
          <p:cNvPr id="9" name="Rectangle 1"/>
          <p:cNvSpPr>
            <a:spLocks noChangeArrowheads="1"/>
          </p:cNvSpPr>
          <p:nvPr/>
        </p:nvSpPr>
        <p:spPr bwMode="auto">
          <a:xfrm>
            <a:off x="540809" y="5205752"/>
            <a:ext cx="11190517"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n-US" sz="3200" dirty="0" err="1">
                <a:latin typeface="Times New Roman" pitchFamily="18" charset="0"/>
                <a:ea typeface="Times New Roman" pitchFamily="18" charset="0"/>
                <a:cs typeface="Times New Roman" pitchFamily="18" charset="0"/>
              </a:rPr>
              <a:t>Tỉ</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số</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giữa</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khối</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lượng</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và</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thể</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tích</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của</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các</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thỏi</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sắt</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nhôm</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đồng</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là</a:t>
            </a:r>
            <a:r>
              <a:rPr lang="en-US" sz="3200" dirty="0">
                <a:latin typeface="Times New Roman" pitchFamily="18" charset="0"/>
                <a:ea typeface="Times New Roman" pitchFamily="18" charset="0"/>
                <a:cs typeface="Times New Roman" pitchFamily="18" charset="0"/>
              </a:rPr>
              <a:t> </a:t>
            </a:r>
            <a:r>
              <a:rPr lang="en-US" sz="3200" dirty="0" err="1">
                <a:solidFill>
                  <a:srgbClr val="0000CC"/>
                </a:solidFill>
                <a:latin typeface="Times New Roman" pitchFamily="18" charset="0"/>
                <a:ea typeface="Times New Roman" pitchFamily="18" charset="0"/>
                <a:cs typeface="Times New Roman" pitchFamily="18" charset="0"/>
              </a:rPr>
              <a:t>khác</a:t>
            </a:r>
            <a:r>
              <a:rPr lang="en-US" sz="3200" dirty="0">
                <a:solidFill>
                  <a:srgbClr val="0000CC"/>
                </a:solidFill>
                <a:latin typeface="Times New Roman" pitchFamily="18" charset="0"/>
                <a:ea typeface="Times New Roman" pitchFamily="18" charset="0"/>
                <a:cs typeface="Times New Roman" pitchFamily="18" charset="0"/>
              </a:rPr>
              <a:t> </a:t>
            </a:r>
            <a:r>
              <a:rPr lang="en-US" sz="3200" dirty="0" err="1">
                <a:solidFill>
                  <a:srgbClr val="0000CC"/>
                </a:solidFill>
                <a:latin typeface="Times New Roman" pitchFamily="18" charset="0"/>
                <a:ea typeface="Times New Roman" pitchFamily="18" charset="0"/>
                <a:cs typeface="Times New Roman" pitchFamily="18" charset="0"/>
              </a:rPr>
              <a:t>nhau</a:t>
            </a:r>
            <a:r>
              <a:rPr lang="en-US" sz="3200" dirty="0">
                <a:solidFill>
                  <a:srgbClr val="0000CC"/>
                </a:solidFill>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và</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tỉ</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số</a:t>
            </a:r>
            <a:r>
              <a:rPr lang="en-US" sz="3200" dirty="0">
                <a:latin typeface="Times New Roman" pitchFamily="18" charset="0"/>
                <a:ea typeface="Times New Roman" pitchFamily="18" charset="0"/>
                <a:cs typeface="Times New Roman" pitchFamily="18" charset="0"/>
              </a:rPr>
              <a:t> m</a:t>
            </a:r>
            <a:r>
              <a:rPr lang="vi-VN" sz="3200" dirty="0">
                <a:latin typeface="Times New Roman" pitchFamily="18" charset="0"/>
                <a:ea typeface="Times New Roman" pitchFamily="18" charset="0"/>
                <a:cs typeface="Times New Roman" pitchFamily="18" charset="0"/>
              </a:rPr>
              <a:t>/</a:t>
            </a:r>
            <a:r>
              <a:rPr lang="en-US" sz="3200" dirty="0">
                <a:latin typeface="Times New Roman" pitchFamily="18" charset="0"/>
                <a:ea typeface="Times New Roman" pitchFamily="18" charset="0"/>
                <a:cs typeface="Times New Roman" pitchFamily="18" charset="0"/>
              </a:rPr>
              <a:t>V</a:t>
            </a:r>
            <a:r>
              <a:rPr lang="en-US" sz="3200" b="1"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của</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đồng</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lớn</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hơn</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tỉ</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số</a:t>
            </a:r>
            <a:r>
              <a:rPr lang="en-US" sz="3200" dirty="0">
                <a:latin typeface="Times New Roman" pitchFamily="18" charset="0"/>
                <a:ea typeface="Times New Roman" pitchFamily="18" charset="0"/>
                <a:cs typeface="Times New Roman" pitchFamily="18" charset="0"/>
              </a:rPr>
              <a:t> m</a:t>
            </a:r>
            <a:r>
              <a:rPr lang="vi-VN" sz="3200" dirty="0">
                <a:latin typeface="Times New Roman" pitchFamily="18" charset="0"/>
                <a:ea typeface="Times New Roman" pitchFamily="18" charset="0"/>
                <a:cs typeface="Times New Roman" pitchFamily="18" charset="0"/>
              </a:rPr>
              <a:t>/</a:t>
            </a:r>
            <a:r>
              <a:rPr lang="en-US" sz="3200" dirty="0">
                <a:latin typeface="Times New Roman" pitchFamily="18" charset="0"/>
                <a:ea typeface="Times New Roman" pitchFamily="18" charset="0"/>
                <a:cs typeface="Times New Roman" pitchFamily="18" charset="0"/>
              </a:rPr>
              <a:t>V </a:t>
            </a:r>
            <a:r>
              <a:rPr lang="en-US" sz="3200" dirty="0" err="1">
                <a:latin typeface="Times New Roman" pitchFamily="18" charset="0"/>
                <a:ea typeface="Times New Roman" pitchFamily="18" charset="0"/>
                <a:cs typeface="Times New Roman" pitchFamily="18" charset="0"/>
              </a:rPr>
              <a:t>của</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sắt</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lớn</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hơn</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tỉ</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số</a:t>
            </a:r>
            <a:r>
              <a:rPr lang="en-US" sz="3200" dirty="0">
                <a:latin typeface="Times New Roman" pitchFamily="18" charset="0"/>
                <a:ea typeface="Times New Roman" pitchFamily="18" charset="0"/>
                <a:cs typeface="Times New Roman" pitchFamily="18" charset="0"/>
              </a:rPr>
              <a:t> m</a:t>
            </a:r>
            <a:r>
              <a:rPr lang="vi-VN" sz="3200" dirty="0">
                <a:latin typeface="Times New Roman" pitchFamily="18" charset="0"/>
                <a:ea typeface="Times New Roman" pitchFamily="18" charset="0"/>
                <a:cs typeface="Times New Roman" pitchFamily="18" charset="0"/>
              </a:rPr>
              <a:t>/</a:t>
            </a:r>
            <a:r>
              <a:rPr lang="en-US" sz="3200" dirty="0" err="1">
                <a:latin typeface="Times New Roman" pitchFamily="18" charset="0"/>
                <a:ea typeface="Times New Roman" pitchFamily="18" charset="0"/>
                <a:cs typeface="Times New Roman" pitchFamily="18" charset="0"/>
              </a:rPr>
              <a:t>Vcủa</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nhôm</a:t>
            </a:r>
            <a:r>
              <a:rPr lang="en-US" sz="3200" dirty="0">
                <a:latin typeface="Times New Roman" pitchFamily="18" charset="0"/>
                <a:ea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45308175"/>
              </p:ext>
            </p:extLst>
          </p:nvPr>
        </p:nvGraphicFramePr>
        <p:xfrm>
          <a:off x="362850" y="1291591"/>
          <a:ext cx="11190517" cy="2950464"/>
        </p:xfrm>
        <a:graphic>
          <a:graphicData uri="http://schemas.openxmlformats.org/drawingml/2006/table">
            <a:tbl>
              <a:tblPr/>
              <a:tblGrid>
                <a:gridCol w="2842997">
                  <a:extLst>
                    <a:ext uri="{9D8B030D-6E8A-4147-A177-3AD203B41FA5}">
                      <a16:colId xmlns:a16="http://schemas.microsoft.com/office/drawing/2014/main" xmlns="" val="20000"/>
                    </a:ext>
                  </a:extLst>
                </a:gridCol>
                <a:gridCol w="3048660">
                  <a:extLst>
                    <a:ext uri="{9D8B030D-6E8A-4147-A177-3AD203B41FA5}">
                      <a16:colId xmlns:a16="http://schemas.microsoft.com/office/drawing/2014/main" xmlns="" val="20001"/>
                    </a:ext>
                  </a:extLst>
                </a:gridCol>
                <a:gridCol w="2681718">
                  <a:extLst>
                    <a:ext uri="{9D8B030D-6E8A-4147-A177-3AD203B41FA5}">
                      <a16:colId xmlns:a16="http://schemas.microsoft.com/office/drawing/2014/main" xmlns="" val="20002"/>
                    </a:ext>
                  </a:extLst>
                </a:gridCol>
                <a:gridCol w="2617142">
                  <a:extLst>
                    <a:ext uri="{9D8B030D-6E8A-4147-A177-3AD203B41FA5}">
                      <a16:colId xmlns:a16="http://schemas.microsoft.com/office/drawing/2014/main" xmlns="" val="20003"/>
                    </a:ext>
                  </a:extLst>
                </a:gridCol>
              </a:tblGrid>
              <a:tr h="609600">
                <a:tc>
                  <a:txBody>
                    <a:bodyPr/>
                    <a:lstStyle/>
                    <a:p>
                      <a:pPr algn="ctr">
                        <a:lnSpc>
                          <a:spcPct val="115000"/>
                        </a:lnSpc>
                        <a:spcAft>
                          <a:spcPts val="0"/>
                        </a:spcAft>
                      </a:pPr>
                      <a:r>
                        <a:rPr lang="en-US" sz="3200" b="0" dirty="0" err="1">
                          <a:latin typeface="Times New Roman" pitchFamily="18" charset="0"/>
                          <a:ea typeface="Times New Roman"/>
                          <a:cs typeface="Times New Roman" pitchFamily="18" charset="0"/>
                        </a:rPr>
                        <a:t>Đại</a:t>
                      </a:r>
                      <a:r>
                        <a:rPr lang="en-US" sz="3200" b="0" dirty="0">
                          <a:latin typeface="Times New Roman" pitchFamily="18" charset="0"/>
                          <a:ea typeface="Times New Roman"/>
                          <a:cs typeface="Times New Roman" pitchFamily="18" charset="0"/>
                        </a:rPr>
                        <a:t> </a:t>
                      </a:r>
                      <a:r>
                        <a:rPr lang="en-US" sz="3200" b="0" dirty="0" err="1">
                          <a:latin typeface="Times New Roman" pitchFamily="18" charset="0"/>
                          <a:ea typeface="Times New Roman"/>
                          <a:cs typeface="Times New Roman" pitchFamily="18" charset="0"/>
                        </a:rPr>
                        <a:t>lượng</a:t>
                      </a:r>
                      <a:endParaRPr lang="en-US" sz="3200" b="0" dirty="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b="1">
                          <a:latin typeface="Times New Roman" pitchFamily="18" charset="0"/>
                          <a:ea typeface="Times New Roman"/>
                          <a:cs typeface="Times New Roman" pitchFamily="18" charset="0"/>
                        </a:rPr>
                        <a:t>Thỏi 1</a:t>
                      </a:r>
                      <a:endParaRPr lang="en-US" sz="320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b="1">
                          <a:latin typeface="Times New Roman" pitchFamily="18" charset="0"/>
                          <a:ea typeface="Times New Roman"/>
                          <a:cs typeface="Times New Roman" pitchFamily="18" charset="0"/>
                        </a:rPr>
                        <a:t>Thỏi 2</a:t>
                      </a:r>
                      <a:endParaRPr lang="en-US" sz="320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b="1">
                          <a:latin typeface="Times New Roman" pitchFamily="18" charset="0"/>
                          <a:ea typeface="Times New Roman"/>
                          <a:cs typeface="Times New Roman" pitchFamily="18" charset="0"/>
                        </a:rPr>
                        <a:t>Thỏi 3</a:t>
                      </a:r>
                      <a:endParaRPr lang="en-US" sz="320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0"/>
                  </a:ext>
                </a:extLst>
              </a:tr>
              <a:tr h="609600">
                <a:tc>
                  <a:txBody>
                    <a:bodyPr/>
                    <a:lstStyle/>
                    <a:p>
                      <a:pPr algn="ctr">
                        <a:lnSpc>
                          <a:spcPct val="115000"/>
                        </a:lnSpc>
                        <a:spcAft>
                          <a:spcPts val="0"/>
                        </a:spcAft>
                      </a:pPr>
                      <a:r>
                        <a:rPr lang="en-US" sz="3200" b="0" dirty="0" err="1">
                          <a:latin typeface="Times New Roman" pitchFamily="18" charset="0"/>
                          <a:ea typeface="Times New Roman"/>
                          <a:cs typeface="Times New Roman" pitchFamily="18" charset="0"/>
                        </a:rPr>
                        <a:t>Thể</a:t>
                      </a:r>
                      <a:r>
                        <a:rPr lang="en-US" sz="3200" b="0" dirty="0">
                          <a:latin typeface="Times New Roman" pitchFamily="18" charset="0"/>
                          <a:ea typeface="Times New Roman"/>
                          <a:cs typeface="Times New Roman" pitchFamily="18" charset="0"/>
                        </a:rPr>
                        <a:t> </a:t>
                      </a:r>
                      <a:r>
                        <a:rPr lang="en-US" sz="3200" b="0" dirty="0" err="1">
                          <a:latin typeface="Times New Roman" pitchFamily="18" charset="0"/>
                          <a:ea typeface="Times New Roman"/>
                          <a:cs typeface="Times New Roman" pitchFamily="18" charset="0"/>
                        </a:rPr>
                        <a:t>tích</a:t>
                      </a:r>
                      <a:endParaRPr lang="en-US" sz="3200" b="0" dirty="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15000"/>
                        </a:lnSpc>
                        <a:spcAft>
                          <a:spcPts val="0"/>
                        </a:spcAft>
                      </a:pPr>
                      <a:r>
                        <a:rPr lang="en-US" sz="3200">
                          <a:latin typeface="Times New Roman" pitchFamily="18" charset="0"/>
                          <a:ea typeface="Times New Roman"/>
                          <a:cs typeface="Times New Roman" pitchFamily="18" charset="0"/>
                        </a:rPr>
                        <a:t>V</a:t>
                      </a:r>
                      <a:r>
                        <a:rPr lang="en-US" sz="3200" baseline="-25000">
                          <a:latin typeface="Times New Roman" pitchFamily="18" charset="0"/>
                          <a:ea typeface="Times New Roman"/>
                          <a:cs typeface="Times New Roman" pitchFamily="18" charset="0"/>
                        </a:rPr>
                        <a:t>1</a:t>
                      </a:r>
                      <a:r>
                        <a:rPr lang="en-US" sz="3200">
                          <a:latin typeface="Times New Roman" pitchFamily="18" charset="0"/>
                          <a:ea typeface="Times New Roman"/>
                          <a:cs typeface="Times New Roman" pitchFamily="18" charset="0"/>
                        </a:rPr>
                        <a:t>= V = 1cm</a:t>
                      </a:r>
                      <a:r>
                        <a:rPr lang="en-US" sz="3200" baseline="30000">
                          <a:latin typeface="Times New Roman" pitchFamily="18" charset="0"/>
                          <a:ea typeface="Times New Roman"/>
                          <a:cs typeface="Times New Roman" pitchFamily="18" charset="0"/>
                        </a:rPr>
                        <a:t>3</a:t>
                      </a:r>
                      <a:endParaRPr lang="en-US" sz="320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15000"/>
                        </a:lnSpc>
                        <a:spcAft>
                          <a:spcPts val="0"/>
                        </a:spcAft>
                      </a:pPr>
                      <a:r>
                        <a:rPr lang="en-US" sz="3200">
                          <a:latin typeface="Times New Roman" pitchFamily="18" charset="0"/>
                          <a:ea typeface="Times New Roman"/>
                          <a:cs typeface="Times New Roman" pitchFamily="18" charset="0"/>
                        </a:rPr>
                        <a:t>V</a:t>
                      </a:r>
                      <a:r>
                        <a:rPr lang="en-US" sz="3200" baseline="-25000">
                          <a:latin typeface="Times New Roman" pitchFamily="18" charset="0"/>
                          <a:ea typeface="Times New Roman"/>
                          <a:cs typeface="Times New Roman" pitchFamily="18" charset="0"/>
                        </a:rPr>
                        <a:t>2</a:t>
                      </a:r>
                      <a:r>
                        <a:rPr lang="en-US" sz="3200">
                          <a:latin typeface="Times New Roman" pitchFamily="18" charset="0"/>
                          <a:ea typeface="Times New Roman"/>
                          <a:cs typeface="Times New Roman" pitchFamily="18" charset="0"/>
                        </a:rPr>
                        <a:t>= V = 1cm</a:t>
                      </a:r>
                      <a:r>
                        <a:rPr lang="en-US" sz="3200" baseline="30000">
                          <a:latin typeface="Times New Roman" pitchFamily="18" charset="0"/>
                          <a:ea typeface="Times New Roman"/>
                          <a:cs typeface="Times New Roman" pitchFamily="18" charset="0"/>
                        </a:rPr>
                        <a:t>3</a:t>
                      </a:r>
                      <a:endParaRPr lang="en-US" sz="320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15000"/>
                        </a:lnSpc>
                        <a:spcAft>
                          <a:spcPts val="0"/>
                        </a:spcAft>
                      </a:pPr>
                      <a:r>
                        <a:rPr lang="en-US" sz="3200" dirty="0">
                          <a:latin typeface="Times New Roman" pitchFamily="18" charset="0"/>
                          <a:ea typeface="Times New Roman"/>
                          <a:cs typeface="Times New Roman" pitchFamily="18" charset="0"/>
                        </a:rPr>
                        <a:t>V</a:t>
                      </a:r>
                      <a:r>
                        <a:rPr lang="en-US" sz="3200" baseline="-25000" dirty="0">
                          <a:latin typeface="Times New Roman" pitchFamily="18" charset="0"/>
                          <a:ea typeface="Times New Roman"/>
                          <a:cs typeface="Times New Roman" pitchFamily="18" charset="0"/>
                        </a:rPr>
                        <a:t>3</a:t>
                      </a:r>
                      <a:r>
                        <a:rPr lang="en-US" sz="3200" dirty="0">
                          <a:latin typeface="Times New Roman" pitchFamily="18" charset="0"/>
                          <a:ea typeface="Times New Roman"/>
                          <a:cs typeface="Times New Roman" pitchFamily="18" charset="0"/>
                        </a:rPr>
                        <a:t> =V </a:t>
                      </a:r>
                      <a:r>
                        <a:rPr lang="en-US" sz="3200" dirty="0" smtClean="0">
                          <a:latin typeface="Times New Roman" pitchFamily="18" charset="0"/>
                          <a:ea typeface="Times New Roman"/>
                          <a:cs typeface="Times New Roman" pitchFamily="18" charset="0"/>
                        </a:rPr>
                        <a:t>=</a:t>
                      </a:r>
                      <a:r>
                        <a:rPr lang="vi-VN" sz="3200" baseline="0" dirty="0" smtClean="0">
                          <a:latin typeface="Times New Roman" pitchFamily="18" charset="0"/>
                          <a:ea typeface="Times New Roman"/>
                          <a:cs typeface="Times New Roman" pitchFamily="18" charset="0"/>
                        </a:rPr>
                        <a:t> </a:t>
                      </a:r>
                      <a:r>
                        <a:rPr lang="en-US" sz="3200" dirty="0" smtClean="0">
                          <a:latin typeface="Times New Roman" pitchFamily="18" charset="0"/>
                          <a:ea typeface="Times New Roman"/>
                          <a:cs typeface="Times New Roman" pitchFamily="18" charset="0"/>
                        </a:rPr>
                        <a:t>1cm</a:t>
                      </a:r>
                      <a:r>
                        <a:rPr lang="en-US" sz="3200" baseline="30000" dirty="0" smtClean="0">
                          <a:latin typeface="Times New Roman" pitchFamily="18" charset="0"/>
                          <a:ea typeface="Times New Roman"/>
                          <a:cs typeface="Times New Roman" pitchFamily="18" charset="0"/>
                        </a:rPr>
                        <a:t>3</a:t>
                      </a:r>
                      <a:endParaRPr lang="en-US" sz="3200" dirty="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r h="609600">
                <a:tc>
                  <a:txBody>
                    <a:bodyPr/>
                    <a:lstStyle/>
                    <a:p>
                      <a:pPr algn="ctr">
                        <a:lnSpc>
                          <a:spcPct val="115000"/>
                        </a:lnSpc>
                        <a:spcAft>
                          <a:spcPts val="0"/>
                        </a:spcAft>
                      </a:pPr>
                      <a:r>
                        <a:rPr lang="en-US" sz="3200" b="0">
                          <a:latin typeface="Times New Roman" pitchFamily="18" charset="0"/>
                          <a:ea typeface="Times New Roman"/>
                          <a:cs typeface="Times New Roman" pitchFamily="18" charset="0"/>
                        </a:rPr>
                        <a:t>Khối lượng</a:t>
                      </a:r>
                      <a:endParaRPr lang="en-US" sz="3200" b="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a:latin typeface="Times New Roman" pitchFamily="18" charset="0"/>
                          <a:ea typeface="Times New Roman"/>
                          <a:cs typeface="Times New Roman" pitchFamily="18" charset="0"/>
                        </a:rPr>
                        <a:t>m</a:t>
                      </a:r>
                      <a:r>
                        <a:rPr lang="en-US" sz="3200" baseline="-25000">
                          <a:latin typeface="Times New Roman" pitchFamily="18" charset="0"/>
                          <a:ea typeface="Times New Roman"/>
                          <a:cs typeface="Times New Roman" pitchFamily="18" charset="0"/>
                        </a:rPr>
                        <a:t>1</a:t>
                      </a:r>
                      <a:r>
                        <a:rPr lang="en-US" sz="3200">
                          <a:latin typeface="Times New Roman" pitchFamily="18" charset="0"/>
                          <a:ea typeface="Times New Roman"/>
                          <a:cs typeface="Times New Roman" pitchFamily="18" charset="0"/>
                        </a:rPr>
                        <a:t> = 7,8 g</a:t>
                      </a:r>
                      <a:endParaRPr lang="en-US" sz="320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a:latin typeface="Times New Roman" pitchFamily="18" charset="0"/>
                          <a:ea typeface="Times New Roman"/>
                          <a:cs typeface="Times New Roman" pitchFamily="18" charset="0"/>
                        </a:rPr>
                        <a:t>m</a:t>
                      </a:r>
                      <a:r>
                        <a:rPr lang="en-US" sz="3200" baseline="-25000">
                          <a:latin typeface="Times New Roman" pitchFamily="18" charset="0"/>
                          <a:ea typeface="Times New Roman"/>
                          <a:cs typeface="Times New Roman" pitchFamily="18" charset="0"/>
                        </a:rPr>
                        <a:t>2</a:t>
                      </a:r>
                      <a:r>
                        <a:rPr lang="en-US" sz="3200">
                          <a:latin typeface="Times New Roman" pitchFamily="18" charset="0"/>
                          <a:ea typeface="Times New Roman"/>
                          <a:cs typeface="Times New Roman" pitchFamily="18" charset="0"/>
                        </a:rPr>
                        <a:t> = 2,7 g</a:t>
                      </a:r>
                      <a:endParaRPr lang="en-US" sz="320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a:latin typeface="Times New Roman" pitchFamily="18" charset="0"/>
                          <a:ea typeface="Times New Roman"/>
                          <a:cs typeface="Times New Roman" pitchFamily="18" charset="0"/>
                        </a:rPr>
                        <a:t>m</a:t>
                      </a:r>
                      <a:r>
                        <a:rPr lang="en-US" sz="3200" baseline="-25000">
                          <a:latin typeface="Times New Roman" pitchFamily="18" charset="0"/>
                          <a:ea typeface="Times New Roman"/>
                          <a:cs typeface="Times New Roman" pitchFamily="18" charset="0"/>
                        </a:rPr>
                        <a:t>3</a:t>
                      </a:r>
                      <a:r>
                        <a:rPr lang="en-US" sz="3200">
                          <a:latin typeface="Times New Roman" pitchFamily="18" charset="0"/>
                          <a:ea typeface="Times New Roman"/>
                          <a:cs typeface="Times New Roman" pitchFamily="18" charset="0"/>
                        </a:rPr>
                        <a:t> = 8,96 g</a:t>
                      </a:r>
                      <a:endParaRPr lang="en-US" sz="320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r h="609600">
                <a:tc>
                  <a:txBody>
                    <a:bodyPr/>
                    <a:lstStyle/>
                    <a:p>
                      <a:pPr algn="ctr">
                        <a:lnSpc>
                          <a:spcPct val="115000"/>
                        </a:lnSpc>
                        <a:spcAft>
                          <a:spcPts val="0"/>
                        </a:spcAft>
                      </a:pPr>
                      <a:r>
                        <a:rPr lang="en-US" sz="3200" b="0">
                          <a:latin typeface="Times New Roman" pitchFamily="18" charset="0"/>
                          <a:ea typeface="Times New Roman"/>
                          <a:cs typeface="Times New Roman" pitchFamily="18" charset="0"/>
                        </a:rPr>
                        <a:t>Tỉ số</a:t>
                      </a:r>
                      <a:endParaRPr lang="vi-VN" sz="3200" b="0">
                        <a:latin typeface="Times New Roman" pitchFamily="18" charset="0"/>
                        <a:ea typeface="Times New Roman"/>
                        <a:cs typeface="Times New Roman" pitchFamily="18" charset="0"/>
                      </a:endParaRPr>
                    </a:p>
                    <a:p>
                      <a:pPr algn="ctr">
                        <a:lnSpc>
                          <a:spcPct val="115000"/>
                        </a:lnSpc>
                        <a:spcAft>
                          <a:spcPts val="0"/>
                        </a:spcAft>
                      </a:pPr>
                      <a:r>
                        <a:rPr lang="en-US" sz="3200" b="0">
                          <a:latin typeface="Times New Roman" pitchFamily="18" charset="0"/>
                          <a:ea typeface="Times New Roman"/>
                          <a:cs typeface="Times New Roman" pitchFamily="18" charset="0"/>
                        </a:rPr>
                        <a:t> m</a:t>
                      </a:r>
                      <a:r>
                        <a:rPr lang="vi-VN" sz="3200" b="0">
                          <a:latin typeface="Times New Roman" pitchFamily="18" charset="0"/>
                          <a:ea typeface="Times New Roman"/>
                          <a:cs typeface="Times New Roman" pitchFamily="18" charset="0"/>
                        </a:rPr>
                        <a:t>/V</a:t>
                      </a:r>
                      <a:endParaRPr lang="en-US" sz="3200" b="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endParaRPr lang="en-US" sz="320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endParaRPr lang="en-US" sz="320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endParaRPr lang="en-US" sz="3200" dirty="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bl>
          </a:graphicData>
        </a:graphic>
      </p:graphicFrame>
      <p:pic>
        <p:nvPicPr>
          <p:cNvPr id="7" name="Picture 4" descr="Giáo án KHTN 8 Bài 13 (Kết nối tri thức 2023): Khối lượng riêng | Khoa học tự nhiên 8 (ảnh 8)"/>
          <p:cNvPicPr>
            <a:picLocks noChangeAspect="1" noChangeArrowheads="1"/>
          </p:cNvPicPr>
          <p:nvPr/>
        </p:nvPicPr>
        <p:blipFill>
          <a:blip r:embed="rId2"/>
          <a:srcRect/>
          <a:stretch>
            <a:fillRect/>
          </a:stretch>
        </p:blipFill>
        <p:spPr bwMode="auto">
          <a:xfrm>
            <a:off x="3697085" y="3235596"/>
            <a:ext cx="1961322" cy="866775"/>
          </a:xfrm>
          <a:prstGeom prst="rect">
            <a:avLst/>
          </a:prstGeom>
          <a:noFill/>
        </p:spPr>
      </p:pic>
      <p:pic>
        <p:nvPicPr>
          <p:cNvPr id="8" name="Picture 6" descr="Giáo án KHTN 8 Bài 13 (Kết nối tri thức 2023): Khối lượng riêng | Khoa học tự nhiên 8 (ảnh 9)"/>
          <p:cNvPicPr>
            <a:picLocks noChangeAspect="1" noChangeArrowheads="1"/>
          </p:cNvPicPr>
          <p:nvPr/>
        </p:nvPicPr>
        <p:blipFill>
          <a:blip r:embed="rId3"/>
          <a:srcRect/>
          <a:stretch>
            <a:fillRect/>
          </a:stretch>
        </p:blipFill>
        <p:spPr bwMode="auto">
          <a:xfrm>
            <a:off x="6536228" y="3237540"/>
            <a:ext cx="2094386" cy="895350"/>
          </a:xfrm>
          <a:prstGeom prst="rect">
            <a:avLst/>
          </a:prstGeom>
          <a:noFill/>
        </p:spPr>
      </p:pic>
      <p:pic>
        <p:nvPicPr>
          <p:cNvPr id="10" name="Picture 8" descr="Giáo án KHTN 8 Bài 13 (Kết nối tri thức 2023): Khối lượng riêng | Khoa học tự nhiên 8 (ảnh 10)"/>
          <p:cNvPicPr>
            <a:picLocks noChangeAspect="1" noChangeArrowheads="1"/>
          </p:cNvPicPr>
          <p:nvPr/>
        </p:nvPicPr>
        <p:blipFill>
          <a:blip r:embed="rId4"/>
          <a:srcRect/>
          <a:stretch>
            <a:fillRect/>
          </a:stretch>
        </p:blipFill>
        <p:spPr bwMode="auto">
          <a:xfrm>
            <a:off x="9090991" y="3235596"/>
            <a:ext cx="2258699" cy="866776"/>
          </a:xfrm>
          <a:prstGeom prst="rect">
            <a:avLst/>
          </a:prstGeom>
          <a:noFill/>
        </p:spPr>
      </p:pic>
    </p:spTree>
    <p:extLst>
      <p:ext uri="{BB962C8B-B14F-4D97-AF65-F5344CB8AC3E}">
        <p14:creationId xmlns:p14="http://schemas.microsoft.com/office/powerpoint/2010/main" val="339249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3793"/>
                                        </p:tgtEl>
                                        <p:attrNameLst>
                                          <p:attrName>style.visibility</p:attrName>
                                        </p:attrNameLst>
                                      </p:cBhvr>
                                      <p:to>
                                        <p:strVal val="visible"/>
                                      </p:to>
                                    </p:set>
                                    <p:animEffect transition="in" filter="barn(inVertical)">
                                      <p:cBhvr>
                                        <p:cTn id="22" dur="500"/>
                                        <p:tgtEl>
                                          <p:spTgt spid="3379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3"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915;p37">
            <a:extLst>
              <a:ext uri="{FF2B5EF4-FFF2-40B4-BE49-F238E27FC236}">
                <a16:creationId xmlns:a16="http://schemas.microsoft.com/office/drawing/2014/main" xmlns="" id="{BAF64984-4238-44DE-AD12-86B3158F5B49}"/>
              </a:ext>
            </a:extLst>
          </p:cNvPr>
          <p:cNvSpPr txBox="1">
            <a:spLocks/>
          </p:cNvSpPr>
          <p:nvPr/>
        </p:nvSpPr>
        <p:spPr>
          <a:xfrm>
            <a:off x="2225445" y="0"/>
            <a:ext cx="7741111" cy="945516"/>
          </a:xfrm>
          <a:prstGeom prst="rect">
            <a:avLst/>
          </a:prstGeom>
        </p:spPr>
        <p:txBody>
          <a:bodyPr spcFirstLastPara="1" wrap="square" lIns="137138" tIns="137138" rIns="137138" bIns="137138"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1371600">
              <a:lnSpc>
                <a:spcPct val="100000"/>
              </a:lnSpc>
            </a:pPr>
            <a:r>
              <a:rPr lang="en-US" sz="3600" b="1" dirty="0" err="1">
                <a:latin typeface="Times New Roman" panose="02020603050405020304" pitchFamily="18" charset="0"/>
                <a:cs typeface="Times New Roman" panose="02020603050405020304" pitchFamily="18" charset="0"/>
              </a:rPr>
              <a:t>Bài</a:t>
            </a:r>
            <a:r>
              <a:rPr lang="en-US" sz="3600" b="1" dirty="0">
                <a:latin typeface="Times New Roman" panose="02020603050405020304" pitchFamily="18" charset="0"/>
                <a:cs typeface="Times New Roman" panose="02020603050405020304" pitchFamily="18" charset="0"/>
              </a:rPr>
              <a:t> </a:t>
            </a:r>
            <a:r>
              <a:rPr lang="en-US" sz="3600" b="1" dirty="0" smtClean="0">
                <a:latin typeface="Times New Roman" panose="02020603050405020304" pitchFamily="18" charset="0"/>
                <a:cs typeface="Times New Roman" panose="02020603050405020304" pitchFamily="18" charset="0"/>
              </a:rPr>
              <a:t>13: </a:t>
            </a:r>
            <a:r>
              <a:rPr lang="en-US" sz="3600" b="1" dirty="0" smtClean="0">
                <a:solidFill>
                  <a:srgbClr val="FF0000"/>
                </a:solidFill>
                <a:latin typeface="Times New Roman" panose="02020603050405020304" pitchFamily="18" charset="0"/>
                <a:cs typeface="Times New Roman" panose="02020603050405020304" pitchFamily="18" charset="0"/>
              </a:rPr>
              <a:t>KHỐI LƯỢNG RIÊNG</a:t>
            </a:r>
            <a:endParaRPr lang="vi-VN" altLang="en-US" sz="3600" b="1" dirty="0">
              <a:solidFill>
                <a:srgbClr val="FF0000"/>
              </a:solidFill>
              <a:latin typeface="Times New Roman" panose="02020603050405020304" pitchFamily="18" charset="0"/>
              <a:cs typeface="Times New Roman" panose="02020603050405020304" pitchFamily="18" charset="0"/>
            </a:endParaRPr>
          </a:p>
        </p:txBody>
      </p:sp>
      <p:sp>
        <p:nvSpPr>
          <p:cNvPr id="3" name="文本框 25"/>
          <p:cNvSpPr txBox="1"/>
          <p:nvPr/>
        </p:nvSpPr>
        <p:spPr>
          <a:xfrm>
            <a:off x="123800" y="945516"/>
            <a:ext cx="2996771" cy="584775"/>
          </a:xfrm>
          <a:prstGeom prst="rect">
            <a:avLst/>
          </a:prstGeom>
          <a:noFill/>
        </p:spPr>
        <p:txBody>
          <a:bodyPr wrap="square" rtlCol="0">
            <a:spAutoFit/>
          </a:bodyPr>
          <a:lstStyle/>
          <a:p>
            <a:pPr defTabSz="1371600"/>
            <a:r>
              <a:rPr lang="en-US" altLang="zh-CN" sz="3200" b="1" smtClean="0">
                <a:solidFill>
                  <a:srgbClr val="0000CC"/>
                </a:solidFill>
                <a:latin typeface="Times New Roman" panose="02020603050405020304" pitchFamily="18" charset="0"/>
                <a:ea typeface="幼圆" panose="02010509060101010101" pitchFamily="49" charset="-122"/>
                <a:cs typeface="Times New Roman" panose="02020603050405020304" pitchFamily="18" charset="0"/>
              </a:rPr>
              <a:t>I-Thí </a:t>
            </a:r>
            <a:r>
              <a:rPr lang="en-US" altLang="zh-CN" sz="3200" b="1" dirty="0" err="1" smtClean="0">
                <a:solidFill>
                  <a:srgbClr val="0000CC"/>
                </a:solidFill>
                <a:latin typeface="Times New Roman" panose="02020603050405020304" pitchFamily="18" charset="0"/>
                <a:ea typeface="幼圆" panose="02010509060101010101" pitchFamily="49" charset="-122"/>
                <a:cs typeface="Times New Roman" panose="02020603050405020304" pitchFamily="18" charset="0"/>
              </a:rPr>
              <a:t>nghiệm</a:t>
            </a:r>
            <a:endParaRPr lang="zh-CN" altLang="en-US" sz="3200" b="1" dirty="0">
              <a:solidFill>
                <a:srgbClr val="0000CC"/>
              </a:solidFill>
              <a:latin typeface="Times New Roman" panose="02020603050405020304" pitchFamily="18" charset="0"/>
              <a:ea typeface="幼圆" panose="02010509060101010101" pitchFamily="49" charset="-122"/>
              <a:cs typeface="Times New Roman" panose="02020603050405020304" pitchFamily="18" charset="0"/>
            </a:endParaRPr>
          </a:p>
        </p:txBody>
      </p:sp>
      <p:sp>
        <p:nvSpPr>
          <p:cNvPr id="4" name="文本框 25"/>
          <p:cNvSpPr txBox="1"/>
          <p:nvPr/>
        </p:nvSpPr>
        <p:spPr>
          <a:xfrm>
            <a:off x="123800" y="1399665"/>
            <a:ext cx="4433686" cy="584775"/>
          </a:xfrm>
          <a:prstGeom prst="rect">
            <a:avLst/>
          </a:prstGeom>
          <a:noFill/>
        </p:spPr>
        <p:txBody>
          <a:bodyPr wrap="square" rtlCol="0">
            <a:spAutoFit/>
          </a:bodyPr>
          <a:lstStyle/>
          <a:p>
            <a:pPr defTabSz="1371600"/>
            <a:r>
              <a:rPr lang="en-US" altLang="zh-CN" sz="3200" b="1" smtClean="0">
                <a:latin typeface="Times New Roman" panose="02020603050405020304" pitchFamily="18" charset="0"/>
                <a:ea typeface="幼圆" panose="02010509060101010101" pitchFamily="49" charset="-122"/>
                <a:cs typeface="Times New Roman" panose="02020603050405020304" pitchFamily="18" charset="0"/>
              </a:rPr>
              <a:t>1. Thí nghiệm 1 (SGK)</a:t>
            </a:r>
            <a:endParaRPr lang="zh-CN" altLang="en-US" sz="3200" b="1" dirty="0">
              <a:latin typeface="Times New Roman" panose="02020603050405020304" pitchFamily="18" charset="0"/>
              <a:ea typeface="幼圆" panose="02010509060101010101" pitchFamily="49" charset="-122"/>
              <a:cs typeface="Times New Roman" panose="02020603050405020304" pitchFamily="18" charset="0"/>
            </a:endParaRPr>
          </a:p>
        </p:txBody>
      </p:sp>
      <p:sp>
        <p:nvSpPr>
          <p:cNvPr id="5" name="文本框 25"/>
          <p:cNvSpPr txBox="1"/>
          <p:nvPr/>
        </p:nvSpPr>
        <p:spPr>
          <a:xfrm>
            <a:off x="123800" y="2689564"/>
            <a:ext cx="4433686" cy="584775"/>
          </a:xfrm>
          <a:prstGeom prst="rect">
            <a:avLst/>
          </a:prstGeom>
          <a:noFill/>
        </p:spPr>
        <p:txBody>
          <a:bodyPr wrap="square" rtlCol="0">
            <a:spAutoFit/>
          </a:bodyPr>
          <a:lstStyle/>
          <a:p>
            <a:pPr defTabSz="1371600"/>
            <a:r>
              <a:rPr lang="en-US" altLang="zh-CN" sz="3200" b="1">
                <a:latin typeface="Times New Roman" panose="02020603050405020304" pitchFamily="18" charset="0"/>
                <a:ea typeface="幼圆" panose="02010509060101010101" pitchFamily="49" charset="-122"/>
                <a:cs typeface="Times New Roman" panose="02020603050405020304" pitchFamily="18" charset="0"/>
              </a:rPr>
              <a:t>2</a:t>
            </a:r>
            <a:r>
              <a:rPr lang="en-US" altLang="zh-CN" sz="3200" b="1" smtClean="0">
                <a:latin typeface="Times New Roman" panose="02020603050405020304" pitchFamily="18" charset="0"/>
                <a:ea typeface="幼圆" panose="02010509060101010101" pitchFamily="49" charset="-122"/>
                <a:cs typeface="Times New Roman" panose="02020603050405020304" pitchFamily="18" charset="0"/>
              </a:rPr>
              <a:t>. Thí nghiệm 2 (SGK)</a:t>
            </a:r>
            <a:endParaRPr lang="zh-CN" altLang="en-US" sz="3200" b="1" dirty="0">
              <a:latin typeface="Times New Roman" panose="02020603050405020304" pitchFamily="18" charset="0"/>
              <a:ea typeface="幼圆" panose="02010509060101010101" pitchFamily="49"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Rectangle 5"/>
              <p:cNvSpPr/>
              <p:nvPr/>
            </p:nvSpPr>
            <p:spPr>
              <a:xfrm>
                <a:off x="556985" y="1984440"/>
                <a:ext cx="10662557" cy="748666"/>
              </a:xfrm>
              <a:prstGeom prst="rect">
                <a:avLst/>
              </a:prstGeom>
            </p:spPr>
            <p:txBody>
              <a:bodyPr wrap="square">
                <a:spAutoFit/>
              </a:bodyPr>
              <a:lstStyle/>
              <a:p>
                <a:r>
                  <a:rPr lang="en-US" sz="3200" smtClean="0">
                    <a:latin typeface="Times New Roman" pitchFamily="18" charset="0"/>
                    <a:ea typeface="Times New Roman" pitchFamily="18" charset="0"/>
                    <a:cs typeface="Times New Roman" pitchFamily="18" charset="0"/>
                  </a:rPr>
                  <a:t>Kết luận: </a:t>
                </a:r>
                <a:r>
                  <a:rPr lang="en-US" sz="3200">
                    <a:latin typeface="Times New Roman" pitchFamily="18" charset="0"/>
                    <a:ea typeface="Times New Roman" pitchFamily="18" charset="0"/>
                    <a:cs typeface="Times New Roman" pitchFamily="18" charset="0"/>
                  </a:rPr>
                  <a:t>v</a:t>
                </a:r>
                <a:r>
                  <a:rPr lang="vi-VN" sz="3200" smtClean="0">
                    <a:latin typeface="Times New Roman" pitchFamily="18" charset="0"/>
                    <a:ea typeface="Times New Roman" pitchFamily="18" charset="0"/>
                    <a:cs typeface="Times New Roman" pitchFamily="18" charset="0"/>
                  </a:rPr>
                  <a:t>ới </a:t>
                </a:r>
                <a:r>
                  <a:rPr lang="vi-VN" sz="3200">
                    <a:latin typeface="Times New Roman" pitchFamily="18" charset="0"/>
                    <a:ea typeface="Times New Roman" pitchFamily="18" charset="0"/>
                    <a:cs typeface="Times New Roman" pitchFamily="18" charset="0"/>
                  </a:rPr>
                  <a:t>cùng một loại vật </a:t>
                </a:r>
                <a:r>
                  <a:rPr lang="vi-VN" sz="3200" smtClean="0">
                    <a:latin typeface="Times New Roman" pitchFamily="18" charset="0"/>
                    <a:ea typeface="Times New Roman" pitchFamily="18" charset="0"/>
                    <a:cs typeface="Times New Roman" pitchFamily="18" charset="0"/>
                  </a:rPr>
                  <a:t>liệu</a:t>
                </a:r>
                <a:r>
                  <a:rPr lang="en-US" sz="3200" smtClean="0">
                    <a:latin typeface="Times New Roman" pitchFamily="18" charset="0"/>
                    <a:ea typeface="Times New Roman" pitchFamily="18" charset="0"/>
                    <a:cs typeface="Times New Roman" pitchFamily="18" charset="0"/>
                  </a:rPr>
                  <a:t>,</a:t>
                </a:r>
                <a:r>
                  <a:rPr lang="vi-VN" sz="3200" smtClean="0">
                    <a:latin typeface="Times New Roman" pitchFamily="18" charset="0"/>
                    <a:ea typeface="Times New Roman" pitchFamily="18" charset="0"/>
                    <a:cs typeface="Times New Roman" pitchFamily="18" charset="0"/>
                  </a:rPr>
                  <a:t> </a:t>
                </a:r>
                <a:r>
                  <a:rPr lang="vi-VN" sz="3200">
                    <a:latin typeface="Times New Roman" pitchFamily="18" charset="0"/>
                    <a:ea typeface="Times New Roman" pitchFamily="18" charset="0"/>
                    <a:cs typeface="Times New Roman" pitchFamily="18" charset="0"/>
                  </a:rPr>
                  <a:t>tỉ số </a:t>
                </a:r>
                <a14:m>
                  <m:oMath xmlns:m="http://schemas.openxmlformats.org/officeDocument/2006/math">
                    <m:f>
                      <m:fPr>
                        <m:ctrlPr>
                          <a:rPr lang="vi-VN" sz="3200" i="1" smtClean="0">
                            <a:latin typeface="Cambria Math" panose="02040503050406030204" pitchFamily="18" charset="0"/>
                            <a:cs typeface="Times New Roman" pitchFamily="18" charset="0"/>
                          </a:rPr>
                        </m:ctrlPr>
                      </m:fPr>
                      <m:num>
                        <m:r>
                          <a:rPr lang="en-US" sz="3200" b="0" i="1" smtClean="0">
                            <a:latin typeface="Cambria Math" panose="02040503050406030204" pitchFamily="18" charset="0"/>
                            <a:cs typeface="Times New Roman" pitchFamily="18" charset="0"/>
                          </a:rPr>
                          <m:t>𝑚</m:t>
                        </m:r>
                      </m:num>
                      <m:den>
                        <m:r>
                          <a:rPr lang="en-US" sz="3200" b="0" i="1" smtClean="0">
                            <a:latin typeface="Cambria Math" panose="02040503050406030204" pitchFamily="18" charset="0"/>
                            <a:cs typeface="Times New Roman" pitchFamily="18" charset="0"/>
                          </a:rPr>
                          <m:t>𝑉</m:t>
                        </m:r>
                      </m:den>
                    </m:f>
                  </m:oMath>
                </a14:m>
                <a:r>
                  <a:rPr lang="vi-VN" sz="3200" smtClean="0">
                    <a:latin typeface="Times New Roman" pitchFamily="18" charset="0"/>
                    <a:ea typeface="Times New Roman" pitchFamily="18" charset="0"/>
                    <a:cs typeface="Times New Roman" pitchFamily="18" charset="0"/>
                  </a:rPr>
                  <a:t> </a:t>
                </a:r>
                <a:r>
                  <a:rPr lang="vi-VN" sz="3200">
                    <a:latin typeface="Times New Roman" pitchFamily="18" charset="0"/>
                    <a:ea typeface="Times New Roman" pitchFamily="18" charset="0"/>
                    <a:cs typeface="Times New Roman" pitchFamily="18" charset="0"/>
                  </a:rPr>
                  <a:t>là không </a:t>
                </a:r>
                <a:r>
                  <a:rPr lang="vi-VN" sz="3200" smtClean="0">
                    <a:latin typeface="Times New Roman" pitchFamily="18" charset="0"/>
                    <a:ea typeface="Times New Roman" pitchFamily="18" charset="0"/>
                    <a:cs typeface="Times New Roman" pitchFamily="18" charset="0"/>
                  </a:rPr>
                  <a:t>đổi</a:t>
                </a:r>
                <a:r>
                  <a:rPr lang="en-US" sz="3200" smtClean="0">
                    <a:latin typeface="Times New Roman" pitchFamily="18" charset="0"/>
                    <a:ea typeface="Times New Roman" pitchFamily="18" charset="0"/>
                    <a:cs typeface="Times New Roman" pitchFamily="18" charset="0"/>
                  </a:rPr>
                  <a:t>.</a:t>
                </a:r>
                <a:endParaRPr lang="en-US" sz="3200"/>
              </a:p>
            </p:txBody>
          </p:sp>
        </mc:Choice>
        <mc:Fallback xmlns="">
          <p:sp>
            <p:nvSpPr>
              <p:cNvPr id="6" name="Rectangle 5"/>
              <p:cNvSpPr>
                <a:spLocks noRot="1" noChangeAspect="1" noMove="1" noResize="1" noEditPoints="1" noAdjustHandles="1" noChangeArrowheads="1" noChangeShapeType="1" noTextEdit="1"/>
              </p:cNvSpPr>
              <p:nvPr/>
            </p:nvSpPr>
            <p:spPr>
              <a:xfrm>
                <a:off x="556985" y="1984440"/>
                <a:ext cx="10662557" cy="748666"/>
              </a:xfrm>
              <a:prstGeom prst="rect">
                <a:avLst/>
              </a:prstGeom>
              <a:blipFill>
                <a:blip r:embed="rId2"/>
                <a:stretch>
                  <a:fillRect l="-1429" t="-4098"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556984" y="3317881"/>
                <a:ext cx="10662557" cy="751424"/>
              </a:xfrm>
              <a:prstGeom prst="rect">
                <a:avLst/>
              </a:prstGeom>
            </p:spPr>
            <p:txBody>
              <a:bodyPr wrap="square">
                <a:spAutoFit/>
              </a:bodyPr>
              <a:lstStyle/>
              <a:p>
                <a:r>
                  <a:rPr lang="en-US" sz="3200" smtClean="0">
                    <a:solidFill>
                      <a:schemeClr val="tx1"/>
                    </a:solidFill>
                    <a:latin typeface="Times New Roman" pitchFamily="18" charset="0"/>
                    <a:ea typeface="Times New Roman" pitchFamily="18" charset="0"/>
                    <a:cs typeface="Times New Roman" pitchFamily="18" charset="0"/>
                  </a:rPr>
                  <a:t>Kết luận: v</a:t>
                </a:r>
                <a:r>
                  <a:rPr lang="vi-VN" sz="3200" smtClean="0">
                    <a:solidFill>
                      <a:schemeClr val="tx1"/>
                    </a:solidFill>
                    <a:latin typeface="Times New Roman" pitchFamily="18" charset="0"/>
                    <a:ea typeface="Times New Roman" pitchFamily="18" charset="0"/>
                    <a:cs typeface="Times New Roman" pitchFamily="18" charset="0"/>
                  </a:rPr>
                  <a:t>ới </a:t>
                </a:r>
                <a:r>
                  <a:rPr lang="vi-VN" sz="3200">
                    <a:solidFill>
                      <a:schemeClr val="tx1"/>
                    </a:solidFill>
                    <a:latin typeface="Times New Roman" pitchFamily="18" charset="0"/>
                    <a:ea typeface="Times New Roman" pitchFamily="18" charset="0"/>
                    <a:cs typeface="Times New Roman" pitchFamily="18" charset="0"/>
                  </a:rPr>
                  <a:t>các vật liệu khác nhau, tỉ số </a:t>
                </a:r>
                <a14:m>
                  <m:oMath xmlns:m="http://schemas.openxmlformats.org/officeDocument/2006/math">
                    <m:f>
                      <m:fPr>
                        <m:ctrlPr>
                          <a:rPr lang="vi-VN" sz="3200" i="1">
                            <a:solidFill>
                              <a:schemeClr val="tx1"/>
                            </a:solidFill>
                            <a:latin typeface="Cambria Math" panose="02040503050406030204" pitchFamily="18" charset="0"/>
                            <a:cs typeface="Times New Roman" pitchFamily="18" charset="0"/>
                          </a:rPr>
                        </m:ctrlPr>
                      </m:fPr>
                      <m:num>
                        <m:r>
                          <a:rPr lang="en-US" sz="3200" i="1">
                            <a:solidFill>
                              <a:schemeClr val="tx1"/>
                            </a:solidFill>
                            <a:latin typeface="Cambria Math" panose="02040503050406030204" pitchFamily="18" charset="0"/>
                            <a:cs typeface="Times New Roman" pitchFamily="18" charset="0"/>
                          </a:rPr>
                          <m:t>𝑚</m:t>
                        </m:r>
                      </m:num>
                      <m:den>
                        <m:r>
                          <a:rPr lang="en-US" sz="3200" i="1">
                            <a:solidFill>
                              <a:schemeClr val="tx1"/>
                            </a:solidFill>
                            <a:latin typeface="Cambria Math" panose="02040503050406030204" pitchFamily="18" charset="0"/>
                            <a:cs typeface="Times New Roman" pitchFamily="18" charset="0"/>
                          </a:rPr>
                          <m:t>𝑉</m:t>
                        </m:r>
                      </m:den>
                    </m:f>
                  </m:oMath>
                </a14:m>
                <a:r>
                  <a:rPr lang="vi-VN" sz="3200">
                    <a:solidFill>
                      <a:schemeClr val="tx1"/>
                    </a:solidFill>
                    <a:latin typeface="Times New Roman" pitchFamily="18" charset="0"/>
                    <a:ea typeface="Times New Roman" pitchFamily="18" charset="0"/>
                    <a:cs typeface="Times New Roman" pitchFamily="18" charset="0"/>
                  </a:rPr>
                  <a:t> là khác nhau</a:t>
                </a:r>
                <a:endParaRPr lang="en-US" sz="3200">
                  <a:solidFill>
                    <a:schemeClr val="tx1"/>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556984" y="3317881"/>
                <a:ext cx="10662557" cy="751424"/>
              </a:xfrm>
              <a:prstGeom prst="rect">
                <a:avLst/>
              </a:prstGeom>
              <a:blipFill>
                <a:blip r:embed="rId3"/>
                <a:stretch>
                  <a:fillRect l="-1429" t="-4032" b="-9677"/>
                </a:stretch>
              </a:blipFill>
            </p:spPr>
            <p:txBody>
              <a:bodyPr/>
              <a:lstStyle/>
              <a:p>
                <a:r>
                  <a:rPr lang="en-US">
                    <a:noFill/>
                  </a:rPr>
                  <a:t> </a:t>
                </a:r>
              </a:p>
            </p:txBody>
          </p:sp>
        </mc:Fallback>
      </mc:AlternateContent>
    </p:spTree>
    <p:extLst>
      <p:ext uri="{BB962C8B-B14F-4D97-AF65-F5344CB8AC3E}">
        <p14:creationId xmlns:p14="http://schemas.microsoft.com/office/powerpoint/2010/main" val="15711763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ChangeArrowheads="1"/>
          </p:cNvSpPr>
          <p:nvPr/>
        </p:nvSpPr>
        <p:spPr bwMode="auto">
          <a:xfrm>
            <a:off x="193374" y="154424"/>
            <a:ext cx="9835209" cy="646331"/>
          </a:xfrm>
          <a:prstGeom prst="rect">
            <a:avLst/>
          </a:prstGeom>
          <a:noFill/>
        </p:spPr>
        <p:txBody>
          <a:bodyPr wrap="square" rtlCol="0">
            <a:spAutoFit/>
          </a:bodyPr>
          <a:lstStyle/>
          <a:p>
            <a:pPr defTabSz="1371600"/>
            <a:r>
              <a:rPr lang="en-US" sz="3600" b="1" dirty="0">
                <a:solidFill>
                  <a:srgbClr val="0000CC"/>
                </a:solidFill>
                <a:latin typeface="Times New Roman" panose="02020603050405020304" pitchFamily="18" charset="0"/>
                <a:ea typeface="幼圆" panose="02010509060101010101" pitchFamily="49" charset="-122"/>
                <a:cs typeface="Times New Roman" panose="02020603050405020304" pitchFamily="18" charset="0"/>
              </a:rPr>
              <a:t>II. </a:t>
            </a:r>
            <a:r>
              <a:rPr lang="en-US" sz="3600" b="1" dirty="0" err="1">
                <a:solidFill>
                  <a:srgbClr val="0000CC"/>
                </a:solidFill>
                <a:latin typeface="Times New Roman" panose="02020603050405020304" pitchFamily="18" charset="0"/>
                <a:ea typeface="幼圆" panose="02010509060101010101" pitchFamily="49" charset="-122"/>
                <a:cs typeface="Times New Roman" panose="02020603050405020304" pitchFamily="18" charset="0"/>
              </a:rPr>
              <a:t>Khối</a:t>
            </a:r>
            <a:r>
              <a:rPr lang="en-US" sz="3600" b="1" dirty="0">
                <a:solidFill>
                  <a:srgbClr val="0000CC"/>
                </a:solidFill>
                <a:latin typeface="Times New Roman" panose="02020603050405020304" pitchFamily="18" charset="0"/>
                <a:ea typeface="幼圆" panose="02010509060101010101" pitchFamily="49" charset="-122"/>
                <a:cs typeface="Times New Roman" panose="02020603050405020304" pitchFamily="18" charset="0"/>
              </a:rPr>
              <a:t> </a:t>
            </a:r>
            <a:r>
              <a:rPr lang="en-US" sz="3600" b="1" dirty="0" err="1">
                <a:solidFill>
                  <a:srgbClr val="0000CC"/>
                </a:solidFill>
                <a:latin typeface="Times New Roman" panose="02020603050405020304" pitchFamily="18" charset="0"/>
                <a:ea typeface="幼圆" panose="02010509060101010101" pitchFamily="49" charset="-122"/>
                <a:cs typeface="Times New Roman" panose="02020603050405020304" pitchFamily="18" charset="0"/>
              </a:rPr>
              <a:t>lượng</a:t>
            </a:r>
            <a:r>
              <a:rPr lang="en-US" sz="3600" b="1" dirty="0">
                <a:solidFill>
                  <a:srgbClr val="0000CC"/>
                </a:solidFill>
                <a:latin typeface="Times New Roman" panose="02020603050405020304" pitchFamily="18" charset="0"/>
                <a:ea typeface="幼圆" panose="02010509060101010101" pitchFamily="49" charset="-122"/>
                <a:cs typeface="Times New Roman" panose="02020603050405020304" pitchFamily="18" charset="0"/>
              </a:rPr>
              <a:t> </a:t>
            </a:r>
            <a:r>
              <a:rPr lang="en-US" sz="3600" b="1" dirty="0" err="1">
                <a:solidFill>
                  <a:srgbClr val="0000CC"/>
                </a:solidFill>
                <a:latin typeface="Times New Roman" panose="02020603050405020304" pitchFamily="18" charset="0"/>
                <a:ea typeface="幼圆" panose="02010509060101010101" pitchFamily="49" charset="-122"/>
                <a:cs typeface="Times New Roman" panose="02020603050405020304" pitchFamily="18" charset="0"/>
              </a:rPr>
              <a:t>riêng</a:t>
            </a:r>
            <a:r>
              <a:rPr lang="en-US" sz="3600" b="1" dirty="0">
                <a:solidFill>
                  <a:srgbClr val="0000CC"/>
                </a:solidFill>
                <a:latin typeface="Times New Roman" panose="02020603050405020304" pitchFamily="18" charset="0"/>
                <a:ea typeface="幼圆" panose="02010509060101010101" pitchFamily="49" charset="-122"/>
                <a:cs typeface="Times New Roman" panose="02020603050405020304" pitchFamily="18" charset="0"/>
              </a:rPr>
              <a:t>, </a:t>
            </a:r>
            <a:r>
              <a:rPr lang="en-US" sz="3600" b="1" dirty="0" err="1">
                <a:solidFill>
                  <a:srgbClr val="0000CC"/>
                </a:solidFill>
                <a:latin typeface="Times New Roman" panose="02020603050405020304" pitchFamily="18" charset="0"/>
                <a:ea typeface="幼圆" panose="02010509060101010101" pitchFamily="49" charset="-122"/>
                <a:cs typeface="Times New Roman" panose="02020603050405020304" pitchFamily="18" charset="0"/>
              </a:rPr>
              <a:t>đơn</a:t>
            </a:r>
            <a:r>
              <a:rPr lang="en-US" sz="3600" b="1" dirty="0">
                <a:solidFill>
                  <a:srgbClr val="0000CC"/>
                </a:solidFill>
                <a:latin typeface="Times New Roman" panose="02020603050405020304" pitchFamily="18" charset="0"/>
                <a:ea typeface="幼圆" panose="02010509060101010101" pitchFamily="49" charset="-122"/>
                <a:cs typeface="Times New Roman" panose="02020603050405020304" pitchFamily="18" charset="0"/>
              </a:rPr>
              <a:t> </a:t>
            </a:r>
            <a:r>
              <a:rPr lang="en-US" sz="3600" b="1" dirty="0" err="1">
                <a:solidFill>
                  <a:srgbClr val="0000CC"/>
                </a:solidFill>
                <a:latin typeface="Times New Roman" panose="02020603050405020304" pitchFamily="18" charset="0"/>
                <a:ea typeface="幼圆" panose="02010509060101010101" pitchFamily="49" charset="-122"/>
                <a:cs typeface="Times New Roman" panose="02020603050405020304" pitchFamily="18" charset="0"/>
              </a:rPr>
              <a:t>vị</a:t>
            </a:r>
            <a:r>
              <a:rPr lang="en-US" sz="3600" b="1" dirty="0">
                <a:solidFill>
                  <a:srgbClr val="0000CC"/>
                </a:solidFill>
                <a:latin typeface="Times New Roman" panose="02020603050405020304" pitchFamily="18" charset="0"/>
                <a:ea typeface="幼圆" panose="02010509060101010101" pitchFamily="49" charset="-122"/>
                <a:cs typeface="Times New Roman" panose="02020603050405020304" pitchFamily="18" charset="0"/>
              </a:rPr>
              <a:t> </a:t>
            </a:r>
            <a:r>
              <a:rPr lang="en-US" sz="3600" b="1" dirty="0" err="1">
                <a:solidFill>
                  <a:srgbClr val="0000CC"/>
                </a:solidFill>
                <a:latin typeface="Times New Roman" panose="02020603050405020304" pitchFamily="18" charset="0"/>
                <a:ea typeface="幼圆" panose="02010509060101010101" pitchFamily="49" charset="-122"/>
                <a:cs typeface="Times New Roman" panose="02020603050405020304" pitchFamily="18" charset="0"/>
              </a:rPr>
              <a:t>khối</a:t>
            </a:r>
            <a:r>
              <a:rPr lang="en-US" sz="3600" b="1" dirty="0">
                <a:solidFill>
                  <a:srgbClr val="0000CC"/>
                </a:solidFill>
                <a:latin typeface="Times New Roman" panose="02020603050405020304" pitchFamily="18" charset="0"/>
                <a:ea typeface="幼圆" panose="02010509060101010101" pitchFamily="49" charset="-122"/>
                <a:cs typeface="Times New Roman" panose="02020603050405020304" pitchFamily="18" charset="0"/>
              </a:rPr>
              <a:t> </a:t>
            </a:r>
            <a:r>
              <a:rPr lang="en-US" sz="3600" b="1" dirty="0" err="1">
                <a:solidFill>
                  <a:srgbClr val="0000CC"/>
                </a:solidFill>
                <a:latin typeface="Times New Roman" panose="02020603050405020304" pitchFamily="18" charset="0"/>
                <a:ea typeface="幼圆" panose="02010509060101010101" pitchFamily="49" charset="-122"/>
                <a:cs typeface="Times New Roman" panose="02020603050405020304" pitchFamily="18" charset="0"/>
              </a:rPr>
              <a:t>lượng</a:t>
            </a:r>
            <a:r>
              <a:rPr lang="en-US" sz="3600" b="1" dirty="0">
                <a:solidFill>
                  <a:srgbClr val="0000CC"/>
                </a:solidFill>
                <a:latin typeface="Times New Roman" panose="02020603050405020304" pitchFamily="18" charset="0"/>
                <a:ea typeface="幼圆" panose="02010509060101010101" pitchFamily="49" charset="-122"/>
                <a:cs typeface="Times New Roman" panose="02020603050405020304" pitchFamily="18" charset="0"/>
              </a:rPr>
              <a:t> </a:t>
            </a:r>
            <a:r>
              <a:rPr lang="en-US" sz="3600" b="1" dirty="0" err="1">
                <a:solidFill>
                  <a:srgbClr val="0000CC"/>
                </a:solidFill>
                <a:latin typeface="Times New Roman" panose="02020603050405020304" pitchFamily="18" charset="0"/>
                <a:ea typeface="幼圆" panose="02010509060101010101" pitchFamily="49" charset="-122"/>
                <a:cs typeface="Times New Roman" panose="02020603050405020304" pitchFamily="18" charset="0"/>
              </a:rPr>
              <a:t>riêng</a:t>
            </a:r>
            <a:endParaRPr lang="en-US" sz="3600" b="1" dirty="0">
              <a:solidFill>
                <a:srgbClr val="0000CC"/>
              </a:solidFill>
              <a:latin typeface="Times New Roman" panose="02020603050405020304" pitchFamily="18" charset="0"/>
              <a:ea typeface="幼圆" panose="02010509060101010101" pitchFamily="49" charset="-122"/>
              <a:cs typeface="Times New Roman" panose="02020603050405020304" pitchFamily="18" charset="0"/>
            </a:endParaRPr>
          </a:p>
        </p:txBody>
      </p:sp>
      <p:sp>
        <p:nvSpPr>
          <p:cNvPr id="9" name="Rectangle 2"/>
          <p:cNvSpPr>
            <a:spLocks noChangeArrowheads="1"/>
          </p:cNvSpPr>
          <p:nvPr/>
        </p:nvSpPr>
        <p:spPr bwMode="auto">
          <a:xfrm>
            <a:off x="278928" y="829881"/>
            <a:ext cx="1145177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indent="-457200" algn="just" fontAlgn="base">
              <a:spcBef>
                <a:spcPct val="0"/>
              </a:spcBef>
              <a:spcAft>
                <a:spcPct val="0"/>
              </a:spcAft>
              <a:buFontTx/>
              <a:buChar char="-"/>
            </a:pPr>
            <a:r>
              <a:rPr lang="en-US" sz="3200" dirty="0" err="1" smtClean="0">
                <a:latin typeface="Times New Roman" pitchFamily="18" charset="0"/>
                <a:ea typeface="Times New Roman" pitchFamily="18" charset="0"/>
                <a:cs typeface="Times New Roman" pitchFamily="18" charset="0"/>
              </a:rPr>
              <a:t>Khối</a:t>
            </a:r>
            <a:r>
              <a:rPr lang="en-US" sz="3200" dirty="0" smtClean="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lượng</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riêng</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của</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một</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chất</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cho</a:t>
            </a:r>
            <a:r>
              <a:rPr lang="en-US" sz="3200" dirty="0">
                <a:latin typeface="Times New Roman" pitchFamily="18" charset="0"/>
                <a:ea typeface="Times New Roman" pitchFamily="18" charset="0"/>
                <a:cs typeface="Times New Roman" pitchFamily="18" charset="0"/>
              </a:rPr>
              <a:t> ta </a:t>
            </a:r>
            <a:r>
              <a:rPr lang="en-US" sz="3200" dirty="0" err="1">
                <a:latin typeface="Times New Roman" pitchFamily="18" charset="0"/>
                <a:ea typeface="Times New Roman" pitchFamily="18" charset="0"/>
                <a:cs typeface="Times New Roman" pitchFamily="18" charset="0"/>
              </a:rPr>
              <a:t>biết</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khối</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lượng</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của</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một</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đơn</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vị</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thể</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tích</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chất</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đó</a:t>
            </a:r>
            <a:r>
              <a:rPr lang="en-US" sz="3200" dirty="0" smtClean="0">
                <a:latin typeface="Times New Roman" pitchFamily="18" charset="0"/>
                <a:ea typeface="Times New Roman" pitchFamily="18" charset="0"/>
                <a:cs typeface="Times New Roman" pitchFamily="18" charset="0"/>
              </a:rPr>
              <a:t>. </a:t>
            </a:r>
            <a:endParaRPr lang="vi-VN" sz="3200" dirty="0" smtClean="0">
              <a:latin typeface="Times New Roman" pitchFamily="18" charset="0"/>
              <a:ea typeface="Times New Roman" pitchFamily="18" charset="0"/>
              <a:cs typeface="Times New Roman" pitchFamily="18" charset="0"/>
            </a:endParaRPr>
          </a:p>
          <a:p>
            <a:pPr marL="457200" indent="-457200" algn="just" fontAlgn="base">
              <a:spcBef>
                <a:spcPct val="0"/>
              </a:spcBef>
              <a:spcAft>
                <a:spcPct val="0"/>
              </a:spcAft>
              <a:buFontTx/>
              <a:buChar char="-"/>
            </a:pPr>
            <a:r>
              <a:rPr lang="vi-VN" sz="3200" dirty="0" smtClean="0">
                <a:latin typeface="Times New Roman" pitchFamily="18" charset="0"/>
                <a:ea typeface="Times New Roman" pitchFamily="18" charset="0"/>
                <a:cs typeface="Times New Roman" pitchFamily="18" charset="0"/>
              </a:rPr>
              <a:t>Công thức tính </a:t>
            </a:r>
            <a:r>
              <a:rPr lang="vi-VN" sz="3200" dirty="0">
                <a:latin typeface="Times New Roman" pitchFamily="18" charset="0"/>
                <a:ea typeface="Times New Roman" pitchFamily="18" charset="0"/>
                <a:cs typeface="Times New Roman" pitchFamily="18" charset="0"/>
              </a:rPr>
              <a:t>k</a:t>
            </a:r>
            <a:r>
              <a:rPr lang="en-US" sz="3200" dirty="0" err="1" smtClean="0">
                <a:latin typeface="Times New Roman" pitchFamily="18" charset="0"/>
                <a:ea typeface="Times New Roman" pitchFamily="18" charset="0"/>
                <a:cs typeface="Times New Roman" pitchFamily="18" charset="0"/>
              </a:rPr>
              <a:t>hối</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lượng</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riêng</a:t>
            </a:r>
            <a:r>
              <a:rPr lang="vi-VN" sz="3200" dirty="0" smtClean="0">
                <a:latin typeface="Times New Roman" pitchFamily="18" charset="0"/>
                <a:ea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pic>
        <p:nvPicPr>
          <p:cNvPr id="10" name="Picture 3" descr="DKjKD1dL3G6Wm1sIPeS1RbcX_4k824mL4ZOTsZOq7FrDSqDoDXjTAygWMFU97KoDYN8l15mMJnrWU0bqIVJTxec1Zu4oA2dRR2DEQBVzU431w99qYcKutFO2kVxuvWbwz2xI0FTxi7PJm0NwSGPDuQ"/>
          <p:cNvPicPr>
            <a:picLocks noChangeAspect="1" noChangeArrowheads="1"/>
          </p:cNvPicPr>
          <p:nvPr/>
        </p:nvPicPr>
        <p:blipFill>
          <a:blip r:embed="rId2" cstate="print"/>
          <a:srcRect/>
          <a:stretch>
            <a:fillRect/>
          </a:stretch>
        </p:blipFill>
        <p:spPr bwMode="auto">
          <a:xfrm>
            <a:off x="1911265" y="2507542"/>
            <a:ext cx="1447800" cy="1263535"/>
          </a:xfrm>
          <a:prstGeom prst="rect">
            <a:avLst/>
          </a:prstGeom>
          <a:noFill/>
          <a:ln w="28575">
            <a:solidFill>
              <a:srgbClr val="FF0000"/>
            </a:solidFill>
            <a:miter lim="800000"/>
            <a:headEnd/>
            <a:tailEnd/>
          </a:ln>
        </p:spPr>
      </p:pic>
      <p:sp>
        <p:nvSpPr>
          <p:cNvPr id="11" name="Rectangle 4"/>
          <p:cNvSpPr>
            <a:spLocks noChangeArrowheads="1"/>
          </p:cNvSpPr>
          <p:nvPr/>
        </p:nvSpPr>
        <p:spPr bwMode="auto">
          <a:xfrm>
            <a:off x="6498174" y="3689863"/>
            <a:ext cx="4619726"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en-US" sz="3200" smtClean="0">
                <a:latin typeface="Times New Roman" pitchFamily="18" charset="0"/>
                <a:ea typeface="Times New Roman" pitchFamily="18" charset="0"/>
                <a:cs typeface="Times New Roman" pitchFamily="18" charset="0"/>
              </a:rPr>
              <a:t>+ V </a:t>
            </a:r>
            <a:r>
              <a:rPr lang="en-US" sz="3200">
                <a:latin typeface="Times New Roman" pitchFamily="18" charset="0"/>
                <a:ea typeface="Times New Roman" pitchFamily="18" charset="0"/>
                <a:cs typeface="Times New Roman" pitchFamily="18" charset="0"/>
              </a:rPr>
              <a:t>là thể tích của vật liệu.</a:t>
            </a:r>
            <a:endParaRPr lang="en-US" sz="3200">
              <a:latin typeface="Times New Roman" pitchFamily="18" charset="0"/>
              <a:cs typeface="Times New Roman" pitchFamily="18" charset="0"/>
            </a:endParaRPr>
          </a:p>
        </p:txBody>
      </p:sp>
      <p:sp>
        <p:nvSpPr>
          <p:cNvPr id="12" name="Rectangle 11"/>
          <p:cNvSpPr/>
          <p:nvPr/>
        </p:nvSpPr>
        <p:spPr>
          <a:xfrm>
            <a:off x="4821774" y="2623063"/>
            <a:ext cx="1798890" cy="584775"/>
          </a:xfrm>
          <a:prstGeom prst="rect">
            <a:avLst/>
          </a:prstGeom>
        </p:spPr>
        <p:txBody>
          <a:bodyPr wrap="none">
            <a:spAutoFit/>
          </a:bodyPr>
          <a:lstStyle/>
          <a:p>
            <a:pPr lvl="0" algn="just" fontAlgn="base">
              <a:spcBef>
                <a:spcPct val="0"/>
              </a:spcBef>
              <a:spcAft>
                <a:spcPct val="0"/>
              </a:spcAft>
            </a:pPr>
            <a:r>
              <a:rPr lang="en-US" sz="3200">
                <a:latin typeface="Times New Roman" pitchFamily="18" charset="0"/>
                <a:ea typeface="Times New Roman" pitchFamily="18" charset="0"/>
                <a:cs typeface="Times New Roman" pitchFamily="18" charset="0"/>
              </a:rPr>
              <a:t>Trong đó:</a:t>
            </a:r>
          </a:p>
        </p:txBody>
      </p:sp>
      <p:sp>
        <p:nvSpPr>
          <p:cNvPr id="13" name="Rectangle 12"/>
          <p:cNvSpPr/>
          <p:nvPr/>
        </p:nvSpPr>
        <p:spPr>
          <a:xfrm>
            <a:off x="6498175" y="2623063"/>
            <a:ext cx="4160113" cy="584775"/>
          </a:xfrm>
          <a:prstGeom prst="rect">
            <a:avLst/>
          </a:prstGeom>
        </p:spPr>
        <p:txBody>
          <a:bodyPr wrap="none">
            <a:spAutoFit/>
          </a:bodyPr>
          <a:lstStyle/>
          <a:p>
            <a:pPr lvl="0" algn="just" eaLnBrk="0" fontAlgn="base" hangingPunct="0">
              <a:spcBef>
                <a:spcPct val="0"/>
              </a:spcBef>
              <a:spcAft>
                <a:spcPct val="0"/>
              </a:spcAft>
            </a:pPr>
            <a:r>
              <a:rPr lang="en-US" sz="3200">
                <a:latin typeface="Times New Roman" pitchFamily="18" charset="0"/>
                <a:ea typeface="Times New Roman" pitchFamily="18" charset="0"/>
                <a:cs typeface="Times New Roman" pitchFamily="18" charset="0"/>
              </a:rPr>
              <a:t>+ D là khối lượng riêng.</a:t>
            </a:r>
          </a:p>
        </p:txBody>
      </p:sp>
      <p:sp>
        <p:nvSpPr>
          <p:cNvPr id="14" name="Rectangle 13"/>
          <p:cNvSpPr/>
          <p:nvPr/>
        </p:nvSpPr>
        <p:spPr>
          <a:xfrm>
            <a:off x="6498175" y="3156463"/>
            <a:ext cx="5232523" cy="584775"/>
          </a:xfrm>
          <a:prstGeom prst="rect">
            <a:avLst/>
          </a:prstGeom>
        </p:spPr>
        <p:txBody>
          <a:bodyPr wrap="none">
            <a:spAutoFit/>
          </a:bodyPr>
          <a:lstStyle/>
          <a:p>
            <a:pPr lvl="0" algn="just" eaLnBrk="0" fontAlgn="base" hangingPunct="0">
              <a:spcBef>
                <a:spcPct val="0"/>
              </a:spcBef>
              <a:spcAft>
                <a:spcPct val="0"/>
              </a:spcAft>
            </a:pPr>
            <a:r>
              <a:rPr lang="en-US" sz="3200">
                <a:latin typeface="Times New Roman" pitchFamily="18" charset="0"/>
                <a:ea typeface="Times New Roman" pitchFamily="18" charset="0"/>
                <a:cs typeface="Times New Roman" pitchFamily="18" charset="0"/>
              </a:rPr>
              <a:t>+ m là khối lượng của vật liệu.</a:t>
            </a:r>
          </a:p>
        </p:txBody>
      </p:sp>
      <p:sp>
        <p:nvSpPr>
          <p:cNvPr id="15" name="Rectangle 5"/>
          <p:cNvSpPr>
            <a:spLocks noChangeArrowheads="1"/>
          </p:cNvSpPr>
          <p:nvPr/>
        </p:nvSpPr>
        <p:spPr bwMode="auto">
          <a:xfrm>
            <a:off x="278928" y="4334317"/>
            <a:ext cx="12032342"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Đơn</a:t>
            </a:r>
            <a:r>
              <a:rPr lang="en-US" sz="3200" dirty="0" smtClean="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vị</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thường</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dùng</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của</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khối</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lượng</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riêng</a:t>
            </a:r>
            <a:r>
              <a:rPr lang="en-US" sz="3200" dirty="0">
                <a:latin typeface="Times New Roman" pitchFamily="18" charset="0"/>
                <a:ea typeface="Times New Roman" pitchFamily="18" charset="0"/>
                <a:cs typeface="Times New Roman" pitchFamily="18" charset="0"/>
              </a:rPr>
              <a:t> </a:t>
            </a:r>
            <a:r>
              <a:rPr lang="en-US" sz="3200" dirty="0" smtClean="0">
                <a:latin typeface="Times New Roman" pitchFamily="18" charset="0"/>
                <a:ea typeface="Times New Roman" pitchFamily="18" charset="0"/>
                <a:cs typeface="Times New Roman" pitchFamily="18" charset="0"/>
              </a:rPr>
              <a:t>: </a:t>
            </a:r>
            <a:r>
              <a:rPr lang="en-US" sz="3200" b="1" dirty="0" smtClean="0">
                <a:solidFill>
                  <a:srgbClr val="0000CC"/>
                </a:solidFill>
                <a:latin typeface="Times New Roman" pitchFamily="18" charset="0"/>
                <a:ea typeface="Times New Roman" pitchFamily="18" charset="0"/>
                <a:cs typeface="Times New Roman" pitchFamily="18" charset="0"/>
              </a:rPr>
              <a:t>kg/m</a:t>
            </a:r>
            <a:r>
              <a:rPr lang="en-US" sz="3200" b="1" baseline="30000" dirty="0" smtClean="0">
                <a:solidFill>
                  <a:srgbClr val="0000CC"/>
                </a:solidFill>
                <a:latin typeface="Times New Roman" pitchFamily="18" charset="0"/>
                <a:ea typeface="Times New Roman" pitchFamily="18" charset="0"/>
                <a:cs typeface="Times New Roman" pitchFamily="18" charset="0"/>
              </a:rPr>
              <a:t>3</a:t>
            </a:r>
            <a:r>
              <a:rPr lang="en-US" sz="3200" b="1" dirty="0">
                <a:solidFill>
                  <a:srgbClr val="0000CC"/>
                </a:solidFill>
                <a:latin typeface="Times New Roman" pitchFamily="18" charset="0"/>
                <a:ea typeface="Times New Roman" pitchFamily="18" charset="0"/>
                <a:cs typeface="Times New Roman" pitchFamily="18" charset="0"/>
              </a:rPr>
              <a:t>, g/cm</a:t>
            </a:r>
            <a:r>
              <a:rPr lang="en-US" sz="3200" b="1" baseline="30000" dirty="0">
                <a:solidFill>
                  <a:srgbClr val="0000CC"/>
                </a:solidFill>
                <a:latin typeface="Times New Roman" pitchFamily="18" charset="0"/>
                <a:ea typeface="Times New Roman" pitchFamily="18" charset="0"/>
                <a:cs typeface="Times New Roman" pitchFamily="18" charset="0"/>
              </a:rPr>
              <a:t>3</a:t>
            </a:r>
            <a:r>
              <a:rPr lang="en-US" sz="3200" b="1" dirty="0">
                <a:solidFill>
                  <a:srgbClr val="0000CC"/>
                </a:solidFill>
                <a:latin typeface="Times New Roman" pitchFamily="18" charset="0"/>
                <a:ea typeface="Times New Roman" pitchFamily="18" charset="0"/>
                <a:cs typeface="Times New Roman" pitchFamily="18" charset="0"/>
              </a:rPr>
              <a:t> </a:t>
            </a:r>
            <a:r>
              <a:rPr lang="en-US" sz="3200" b="1" dirty="0" err="1">
                <a:solidFill>
                  <a:srgbClr val="0000CC"/>
                </a:solidFill>
                <a:latin typeface="Times New Roman" pitchFamily="18" charset="0"/>
                <a:ea typeface="Times New Roman" pitchFamily="18" charset="0"/>
                <a:cs typeface="Times New Roman" pitchFamily="18" charset="0"/>
              </a:rPr>
              <a:t>hoặc</a:t>
            </a:r>
            <a:r>
              <a:rPr lang="en-US" sz="3200" b="1" dirty="0">
                <a:solidFill>
                  <a:srgbClr val="0000CC"/>
                </a:solidFill>
                <a:latin typeface="Times New Roman" pitchFamily="18" charset="0"/>
                <a:ea typeface="Times New Roman" pitchFamily="18" charset="0"/>
                <a:cs typeface="Times New Roman" pitchFamily="18" charset="0"/>
              </a:rPr>
              <a:t> </a:t>
            </a:r>
            <a:r>
              <a:rPr lang="en-US" sz="3200" b="1" dirty="0" smtClean="0">
                <a:solidFill>
                  <a:srgbClr val="0000CC"/>
                </a:solidFill>
                <a:latin typeface="Times New Roman" pitchFamily="18" charset="0"/>
                <a:ea typeface="Times New Roman" pitchFamily="18" charset="0"/>
                <a:cs typeface="Times New Roman" pitchFamily="18" charset="0"/>
              </a:rPr>
              <a:t>g/</a:t>
            </a:r>
            <a:r>
              <a:rPr lang="en-US" sz="3200" b="1" dirty="0" err="1" smtClean="0">
                <a:solidFill>
                  <a:srgbClr val="0000CC"/>
                </a:solidFill>
                <a:latin typeface="Times New Roman" pitchFamily="18" charset="0"/>
                <a:ea typeface="Times New Roman" pitchFamily="18" charset="0"/>
                <a:cs typeface="Times New Roman" pitchFamily="18" charset="0"/>
              </a:rPr>
              <a:t>mL</a:t>
            </a:r>
            <a:r>
              <a:rPr lang="en-US" sz="3200" dirty="0" err="1" smtClean="0">
                <a:latin typeface="Times New Roman" pitchFamily="18" charset="0"/>
                <a:ea typeface="Times New Roman" pitchFamily="18" charset="0"/>
                <a:cs typeface="Times New Roman" pitchFamily="18" charset="0"/>
              </a:rPr>
              <a:t>.</a:t>
            </a:r>
            <a:endParaRPr lang="en-US" sz="3200" dirty="0">
              <a:latin typeface="Times New Roman" pitchFamily="18" charset="0"/>
              <a:ea typeface="Times New Roman" pitchFamily="18" charset="0"/>
              <a:cs typeface="Times New Roman" pitchFamily="18" charset="0"/>
            </a:endParaRPr>
          </a:p>
          <a:p>
            <a:pPr algn="ctr" eaLnBrk="0" fontAlgn="base" hangingPunct="0">
              <a:spcBef>
                <a:spcPct val="0"/>
              </a:spcBef>
              <a:spcAft>
                <a:spcPct val="0"/>
              </a:spcAft>
            </a:pPr>
            <a:r>
              <a:rPr lang="en-US" sz="3200" dirty="0">
                <a:latin typeface="Times New Roman" pitchFamily="18" charset="0"/>
                <a:ea typeface="Times New Roman" pitchFamily="18" charset="0"/>
                <a:cs typeface="Times New Roman" pitchFamily="18" charset="0"/>
              </a:rPr>
              <a:t>1 kg/m</a:t>
            </a:r>
            <a:r>
              <a:rPr lang="en-US" sz="3200" baseline="30000" dirty="0">
                <a:latin typeface="Times New Roman" pitchFamily="18" charset="0"/>
                <a:ea typeface="Times New Roman" pitchFamily="18" charset="0"/>
                <a:cs typeface="Times New Roman" pitchFamily="18" charset="0"/>
              </a:rPr>
              <a:t>3</a:t>
            </a:r>
            <a:r>
              <a:rPr lang="en-US" sz="3200" dirty="0">
                <a:latin typeface="Times New Roman" pitchFamily="18" charset="0"/>
                <a:ea typeface="Times New Roman" pitchFamily="18" charset="0"/>
                <a:cs typeface="Times New Roman" pitchFamily="18" charset="0"/>
              </a:rPr>
              <a:t> = 0,001 g/cm</a:t>
            </a:r>
            <a:r>
              <a:rPr lang="en-US" sz="3200" baseline="30000" dirty="0">
                <a:latin typeface="Times New Roman" pitchFamily="18" charset="0"/>
                <a:ea typeface="Times New Roman" pitchFamily="18" charset="0"/>
                <a:cs typeface="Times New Roman" pitchFamily="18" charset="0"/>
              </a:rPr>
              <a:t>3</a:t>
            </a:r>
            <a:endParaRPr lang="en-US" sz="3200" dirty="0">
              <a:latin typeface="Times New Roman" pitchFamily="18" charset="0"/>
              <a:ea typeface="Times New Roman" pitchFamily="18" charset="0"/>
              <a:cs typeface="Times New Roman" pitchFamily="18" charset="0"/>
            </a:endParaRPr>
          </a:p>
          <a:p>
            <a:pPr algn="ctr" eaLnBrk="0" fontAlgn="base" hangingPunct="0">
              <a:spcBef>
                <a:spcPct val="0"/>
              </a:spcBef>
              <a:spcAft>
                <a:spcPct val="0"/>
              </a:spcAft>
            </a:pPr>
            <a:r>
              <a:rPr lang="en-US" sz="3200" dirty="0">
                <a:latin typeface="Times New Roman" pitchFamily="18" charset="0"/>
                <a:ea typeface="Times New Roman" pitchFamily="18" charset="0"/>
                <a:cs typeface="Times New Roman" pitchFamily="18" charset="0"/>
              </a:rPr>
              <a:t>1 g/cm</a:t>
            </a:r>
            <a:r>
              <a:rPr lang="en-US" sz="3200" baseline="30000" dirty="0">
                <a:latin typeface="Times New Roman" pitchFamily="18" charset="0"/>
                <a:ea typeface="Times New Roman" pitchFamily="18" charset="0"/>
                <a:cs typeface="Times New Roman" pitchFamily="18" charset="0"/>
              </a:rPr>
              <a:t>3</a:t>
            </a:r>
            <a:r>
              <a:rPr lang="en-US" sz="3200" dirty="0">
                <a:latin typeface="Times New Roman" pitchFamily="18" charset="0"/>
                <a:ea typeface="Times New Roman" pitchFamily="18" charset="0"/>
                <a:cs typeface="Times New Roman" pitchFamily="18" charset="0"/>
              </a:rPr>
              <a:t> = 1 g/mL</a:t>
            </a:r>
            <a:endParaRPr lang="en-US" sz="3200" dirty="0">
              <a:latin typeface="Times New Roman" pitchFamily="18" charset="0"/>
              <a:cs typeface="Times New Roman" pitchFamily="18" charset="0"/>
            </a:endParaRPr>
          </a:p>
        </p:txBody>
      </p:sp>
      <p:sp>
        <p:nvSpPr>
          <p:cNvPr id="4" name="TextBox 3"/>
          <p:cNvSpPr txBox="1"/>
          <p:nvPr/>
        </p:nvSpPr>
        <p:spPr>
          <a:xfrm>
            <a:off x="290759" y="5963656"/>
            <a:ext cx="11439939" cy="707886"/>
          </a:xfrm>
          <a:prstGeom prst="rect">
            <a:avLst/>
          </a:prstGeom>
          <a:noFill/>
        </p:spPr>
        <p:txBody>
          <a:bodyPr wrap="square" rtlCol="0">
            <a:spAutoFit/>
          </a:bodyPr>
          <a:lstStyle/>
          <a:p>
            <a:r>
              <a:rPr lang="vi-VN" sz="2000" dirty="0" smtClean="0"/>
              <a:t>Khi biết khối lượng riêng của một vật liệu đơn chất, ta có thể biết vật đó được cấu tạo bằng chất gì bằng cách đối chiếu với bảng khối lượng riêng của các chất</a:t>
            </a:r>
            <a:endParaRPr lang="en-US" sz="2000" dirty="0"/>
          </a:p>
        </p:txBody>
      </p:sp>
    </p:spTree>
    <p:extLst>
      <p:ext uri="{BB962C8B-B14F-4D97-AF65-F5344CB8AC3E}">
        <p14:creationId xmlns:p14="http://schemas.microsoft.com/office/powerpoint/2010/main" val="2759823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 calcmode="lin" valueType="num">
                                      <p:cBhvr additive="base">
                                        <p:cTn id="14"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9">
                                            <p:txEl>
                                              <p:pRg st="1" end="1"/>
                                            </p:txEl>
                                          </p:spTgt>
                                        </p:tgtEl>
                                        <p:attrNameLst>
                                          <p:attrName>style.visibility</p:attrName>
                                        </p:attrNameLst>
                                      </p:cBhvr>
                                      <p:to>
                                        <p:strVal val="visible"/>
                                      </p:to>
                                    </p:set>
                                    <p:anim calcmode="lin" valueType="num">
                                      <p:cBhvr additive="base">
                                        <p:cTn id="20"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3" presetClass="entr" presetSubtype="16"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plus(in)">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3" presetClass="entr" presetSubtype="16" fill="hold"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animEffect transition="in" filter="plus(in)">
                                      <p:cBhvr>
                                        <p:cTn id="31" dur="500"/>
                                        <p:tgtEl>
                                          <p:spTgt spid="12">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randombar(horizontal)">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6"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barn(inHorizontal)">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13" presetClass="entr" presetSubtype="16"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plus(in)">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blinds(horizontal)">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circle(in)">
                                      <p:cBhvr>
                                        <p:cTn id="5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5"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descr="Top 100 hình nền powerpoint đẹp nhất 2023"/>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6628" name="AutoShape 4" descr="Top 100 hình nền powerpoint đẹp nhất 2023"/>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217" name="Rectangle 1"/>
          <p:cNvSpPr>
            <a:spLocks noChangeArrowheads="1"/>
          </p:cNvSpPr>
          <p:nvPr/>
        </p:nvSpPr>
        <p:spPr bwMode="auto">
          <a:xfrm>
            <a:off x="813143" y="101025"/>
            <a:ext cx="10565713"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sz="3200" b="1" smtClean="0">
                <a:solidFill>
                  <a:srgbClr val="0000CC"/>
                </a:solidFill>
                <a:latin typeface="Times New Roman" pitchFamily="18" charset="0"/>
                <a:ea typeface="Times New Roman" pitchFamily="18" charset="0"/>
                <a:cs typeface="Times New Roman" pitchFamily="18" charset="0"/>
              </a:rPr>
              <a:t>Bảng 13.3. </a:t>
            </a:r>
            <a:r>
              <a:rPr lang="en-US" sz="3200" smtClean="0">
                <a:solidFill>
                  <a:srgbClr val="0000CC"/>
                </a:solidFill>
                <a:latin typeface="Times New Roman" pitchFamily="18" charset="0"/>
                <a:ea typeface="Times New Roman" pitchFamily="18" charset="0"/>
                <a:cs typeface="Times New Roman" pitchFamily="18" charset="0"/>
              </a:rPr>
              <a:t>Khối </a:t>
            </a:r>
            <a:r>
              <a:rPr lang="en-US" sz="3200">
                <a:solidFill>
                  <a:srgbClr val="0000CC"/>
                </a:solidFill>
                <a:latin typeface="Times New Roman" pitchFamily="18" charset="0"/>
                <a:ea typeface="Times New Roman" pitchFamily="18" charset="0"/>
                <a:cs typeface="Times New Roman" pitchFamily="18" charset="0"/>
              </a:rPr>
              <a:t>lượng riêng của một số chất ở nhiệt độ </a:t>
            </a:r>
            <a:r>
              <a:rPr lang="en-US" sz="3200" smtClean="0">
                <a:solidFill>
                  <a:srgbClr val="0000CC"/>
                </a:solidFill>
                <a:latin typeface="Times New Roman" pitchFamily="18" charset="0"/>
                <a:ea typeface="Times New Roman" pitchFamily="18" charset="0"/>
                <a:cs typeface="Times New Roman" pitchFamily="18" charset="0"/>
              </a:rPr>
              <a:t>phòng</a:t>
            </a:r>
            <a:endParaRPr lang="en-US" sz="3200">
              <a:solidFill>
                <a:srgbClr val="0000CC"/>
              </a:solidFill>
              <a:latin typeface="Times New Roman" pitchFamily="18" charset="0"/>
              <a:cs typeface="Times New Roman" pitchFamily="18" charset="0"/>
            </a:endParaRPr>
          </a:p>
        </p:txBody>
      </p:sp>
      <p:pic>
        <p:nvPicPr>
          <p:cNvPr id="9218" name="Picture 2" descr="gRVUgLV-0K50WPXQPVA-N31ot7AnOhMAkOPvGtn0W1JXNvCinocLBY4lG6Uq71X33T8gcG9QHJS6hRuqa3ie3svHhSf-jUKc9jnJyTWvyFCnLg0bN11zD-My1Ws0Z1I6ezCd4quGwlPyd-1TDpx6sA"/>
          <p:cNvPicPr>
            <a:picLocks noChangeAspect="1" noChangeArrowheads="1"/>
          </p:cNvPicPr>
          <p:nvPr/>
        </p:nvPicPr>
        <p:blipFill>
          <a:blip r:embed="rId2"/>
          <a:srcRect/>
          <a:stretch>
            <a:fillRect/>
          </a:stretch>
        </p:blipFill>
        <p:spPr bwMode="auto">
          <a:xfrm>
            <a:off x="943429" y="762000"/>
            <a:ext cx="10435427" cy="4495800"/>
          </a:xfrm>
          <a:prstGeom prst="rect">
            <a:avLst/>
          </a:prstGeom>
          <a:noFill/>
          <a:ln w="9525">
            <a:noFill/>
            <a:miter lim="800000"/>
            <a:headEnd/>
            <a:tailEnd/>
          </a:ln>
        </p:spPr>
      </p:pic>
      <p:sp>
        <p:nvSpPr>
          <p:cNvPr id="2" name="Rectangle 1"/>
          <p:cNvSpPr/>
          <p:nvPr/>
        </p:nvSpPr>
        <p:spPr>
          <a:xfrm>
            <a:off x="584273" y="5246916"/>
            <a:ext cx="9542997" cy="584775"/>
          </a:xfrm>
          <a:prstGeom prst="rect">
            <a:avLst/>
          </a:prstGeom>
        </p:spPr>
        <p:txBody>
          <a:bodyPr wrap="none">
            <a:spAutoFit/>
          </a:bodyPr>
          <a:lstStyle/>
          <a:p>
            <a:pPr algn="ctr"/>
            <a:r>
              <a:rPr lang="vi-VN" sz="3200" dirty="0">
                <a:latin typeface="+mj-lt"/>
              </a:rPr>
              <a:t>Dựa vào đại lượng nào</a:t>
            </a:r>
            <a:r>
              <a:rPr lang="vi-VN" sz="3200" dirty="0" smtClean="0">
                <a:latin typeface="+mj-lt"/>
              </a:rPr>
              <a:t>,</a:t>
            </a:r>
            <a:r>
              <a:rPr lang="en-US" sz="3200" dirty="0" smtClean="0">
                <a:latin typeface="+mj-lt"/>
              </a:rPr>
              <a:t> </a:t>
            </a:r>
            <a:r>
              <a:rPr lang="vi-VN" sz="3200" dirty="0" smtClean="0">
                <a:latin typeface="+mj-lt"/>
              </a:rPr>
              <a:t>người </a:t>
            </a:r>
            <a:r>
              <a:rPr lang="vi-VN" sz="3200" dirty="0">
                <a:latin typeface="+mj-lt"/>
              </a:rPr>
              <a:t>ta nói sắt nặng hơn nhôm?</a:t>
            </a:r>
            <a:endParaRPr lang="en-US" sz="3200" dirty="0">
              <a:latin typeface="+mj-lt"/>
            </a:endParaRPr>
          </a:p>
        </p:txBody>
      </p:sp>
      <p:sp>
        <p:nvSpPr>
          <p:cNvPr id="3" name="Rectangle 2"/>
          <p:cNvSpPr/>
          <p:nvPr/>
        </p:nvSpPr>
        <p:spPr>
          <a:xfrm>
            <a:off x="232230" y="5727989"/>
            <a:ext cx="11669484" cy="1077218"/>
          </a:xfrm>
          <a:prstGeom prst="rect">
            <a:avLst/>
          </a:prstGeom>
        </p:spPr>
        <p:txBody>
          <a:bodyPr wrap="square">
            <a:spAutoFit/>
          </a:bodyPr>
          <a:lstStyle/>
          <a:p>
            <a:pPr algn="ctr"/>
            <a:r>
              <a:rPr lang="vi-VN" sz="3200" dirty="0">
                <a:solidFill>
                  <a:srgbClr val="0000CC"/>
                </a:solidFill>
                <a:latin typeface="Times New Roman" pitchFamily="18" charset="0"/>
                <a:cs typeface="Times New Roman" pitchFamily="18" charset="0"/>
              </a:rPr>
              <a:t>Dựa vào khối lượng </a:t>
            </a:r>
            <a:r>
              <a:rPr lang="vi-VN" sz="3200" dirty="0" smtClean="0">
                <a:solidFill>
                  <a:srgbClr val="0000CC"/>
                </a:solidFill>
                <a:latin typeface="Times New Roman" pitchFamily="18" charset="0"/>
                <a:cs typeface="Times New Roman" pitchFamily="18" charset="0"/>
              </a:rPr>
              <a:t>riêng,</a:t>
            </a:r>
            <a:r>
              <a:rPr lang="en-US" sz="3200" dirty="0" smtClean="0">
                <a:solidFill>
                  <a:srgbClr val="0000CC"/>
                </a:solidFill>
                <a:latin typeface="Times New Roman" pitchFamily="18" charset="0"/>
                <a:cs typeface="Times New Roman" pitchFamily="18" charset="0"/>
              </a:rPr>
              <a:t> </a:t>
            </a:r>
            <a:r>
              <a:rPr lang="vi-VN" sz="3200" dirty="0" smtClean="0">
                <a:solidFill>
                  <a:srgbClr val="0000CC"/>
                </a:solidFill>
                <a:latin typeface="Times New Roman" pitchFamily="18" charset="0"/>
                <a:cs typeface="Times New Roman" pitchFamily="18" charset="0"/>
              </a:rPr>
              <a:t>người </a:t>
            </a:r>
            <a:r>
              <a:rPr lang="vi-VN" sz="3200" dirty="0">
                <a:solidFill>
                  <a:srgbClr val="0000CC"/>
                </a:solidFill>
                <a:latin typeface="Times New Roman" pitchFamily="18" charset="0"/>
                <a:cs typeface="Times New Roman" pitchFamily="18" charset="0"/>
              </a:rPr>
              <a:t>ta nói sắt nặng hơn nhôm.</a:t>
            </a:r>
          </a:p>
          <a:p>
            <a:pPr algn="ctr"/>
            <a:r>
              <a:rPr lang="en-US" sz="3200" dirty="0" smtClean="0">
                <a:solidFill>
                  <a:srgbClr val="0000CC"/>
                </a:solidFill>
                <a:latin typeface="Times New Roman" pitchFamily="18" charset="0"/>
                <a:cs typeface="Times New Roman" pitchFamily="18" charset="0"/>
              </a:rPr>
              <a:t>D</a:t>
            </a:r>
            <a:r>
              <a:rPr lang="vi-VN" sz="3200" baseline="-25000" dirty="0" smtClean="0">
                <a:solidFill>
                  <a:srgbClr val="0000CC"/>
                </a:solidFill>
                <a:latin typeface="Times New Roman" pitchFamily="18" charset="0"/>
                <a:cs typeface="Times New Roman" pitchFamily="18" charset="0"/>
              </a:rPr>
              <a:t>sắt</a:t>
            </a:r>
            <a:r>
              <a:rPr lang="vi-VN" sz="3200" dirty="0" smtClean="0">
                <a:solidFill>
                  <a:srgbClr val="0000CC"/>
                </a:solidFill>
                <a:latin typeface="Times New Roman" pitchFamily="18" charset="0"/>
                <a:cs typeface="Times New Roman" pitchFamily="18" charset="0"/>
              </a:rPr>
              <a:t> </a:t>
            </a:r>
            <a:r>
              <a:rPr lang="vi-VN" sz="3200" dirty="0">
                <a:solidFill>
                  <a:srgbClr val="0000CC"/>
                </a:solidFill>
                <a:latin typeface="Times New Roman" pitchFamily="18" charset="0"/>
                <a:cs typeface="Times New Roman" pitchFamily="18" charset="0"/>
              </a:rPr>
              <a:t>= 7800kg/</a:t>
            </a:r>
            <a:r>
              <a:rPr lang="en-US" sz="3200" dirty="0" smtClean="0">
                <a:solidFill>
                  <a:srgbClr val="0000CC"/>
                </a:solidFill>
                <a:latin typeface="Times New Roman" pitchFamily="18" charset="0"/>
                <a:ea typeface="Times New Roman" pitchFamily="18" charset="0"/>
                <a:cs typeface="Times New Roman" pitchFamily="18" charset="0"/>
              </a:rPr>
              <a:t>m</a:t>
            </a:r>
            <a:r>
              <a:rPr lang="en-US" sz="3200" baseline="30000" dirty="0" smtClean="0">
                <a:solidFill>
                  <a:srgbClr val="0000CC"/>
                </a:solidFill>
                <a:latin typeface="Times New Roman" pitchFamily="18" charset="0"/>
                <a:ea typeface="Times New Roman" pitchFamily="18" charset="0"/>
                <a:cs typeface="Times New Roman" pitchFamily="18" charset="0"/>
              </a:rPr>
              <a:t>3</a:t>
            </a:r>
            <a:r>
              <a:rPr lang="vi-VN" sz="3200" dirty="0" smtClean="0">
                <a:solidFill>
                  <a:srgbClr val="0000CC"/>
                </a:solidFill>
                <a:latin typeface="Times New Roman" pitchFamily="18" charset="0"/>
                <a:cs typeface="Times New Roman" pitchFamily="18" charset="0"/>
              </a:rPr>
              <a:t> </a:t>
            </a:r>
            <a:r>
              <a:rPr lang="en-US" sz="3200" dirty="0" smtClean="0">
                <a:solidFill>
                  <a:srgbClr val="0000CC"/>
                </a:solidFill>
                <a:latin typeface="Times New Roman" pitchFamily="18" charset="0"/>
                <a:cs typeface="Times New Roman" pitchFamily="18" charset="0"/>
              </a:rPr>
              <a:t>	</a:t>
            </a:r>
            <a:r>
              <a:rPr lang="en-US" sz="3200" b="1" dirty="0" smtClean="0">
                <a:solidFill>
                  <a:srgbClr val="FF0000"/>
                </a:solidFill>
                <a:latin typeface="Times New Roman" pitchFamily="18" charset="0"/>
                <a:cs typeface="Times New Roman" pitchFamily="18" charset="0"/>
              </a:rPr>
              <a:t>&gt;</a:t>
            </a:r>
            <a:r>
              <a:rPr lang="en-US" sz="3200" dirty="0" smtClean="0">
                <a:solidFill>
                  <a:srgbClr val="0000CC"/>
                </a:solidFill>
                <a:latin typeface="Times New Roman" pitchFamily="18" charset="0"/>
                <a:cs typeface="Times New Roman" pitchFamily="18" charset="0"/>
              </a:rPr>
              <a:t>	</a:t>
            </a:r>
            <a:r>
              <a:rPr lang="en-US" sz="3200" dirty="0" err="1" smtClean="0">
                <a:solidFill>
                  <a:srgbClr val="0000CC"/>
                </a:solidFill>
                <a:latin typeface="Times New Roman" pitchFamily="18" charset="0"/>
                <a:cs typeface="Times New Roman" pitchFamily="18" charset="0"/>
              </a:rPr>
              <a:t>D</a:t>
            </a:r>
            <a:r>
              <a:rPr lang="en-US" sz="3200" baseline="-25000" dirty="0" err="1" smtClean="0">
                <a:solidFill>
                  <a:srgbClr val="0000CC"/>
                </a:solidFill>
                <a:latin typeface="Times New Roman" pitchFamily="18" charset="0"/>
                <a:cs typeface="Times New Roman" pitchFamily="18" charset="0"/>
              </a:rPr>
              <a:t>nhôm</a:t>
            </a:r>
            <a:r>
              <a:rPr lang="vi-VN" sz="3200" dirty="0" smtClean="0">
                <a:solidFill>
                  <a:srgbClr val="0000CC"/>
                </a:solidFill>
                <a:latin typeface="Times New Roman" pitchFamily="18" charset="0"/>
                <a:cs typeface="Times New Roman" pitchFamily="18" charset="0"/>
              </a:rPr>
              <a:t> </a:t>
            </a:r>
            <a:r>
              <a:rPr lang="vi-VN" sz="3200" dirty="0">
                <a:solidFill>
                  <a:srgbClr val="0000CC"/>
                </a:solidFill>
                <a:latin typeface="Times New Roman" pitchFamily="18" charset="0"/>
                <a:cs typeface="Times New Roman" pitchFamily="18" charset="0"/>
              </a:rPr>
              <a:t>= 2700kg/ </a:t>
            </a:r>
            <a:r>
              <a:rPr lang="en-US" sz="3200" dirty="0">
                <a:solidFill>
                  <a:srgbClr val="0000CC"/>
                </a:solidFill>
                <a:latin typeface="Times New Roman" pitchFamily="18" charset="0"/>
                <a:ea typeface="Times New Roman" pitchFamily="18" charset="0"/>
                <a:cs typeface="Times New Roman" pitchFamily="18" charset="0"/>
              </a:rPr>
              <a:t>m</a:t>
            </a:r>
            <a:r>
              <a:rPr lang="en-US" sz="3200" baseline="30000" dirty="0">
                <a:solidFill>
                  <a:srgbClr val="0000CC"/>
                </a:solidFill>
                <a:latin typeface="Times New Roman" pitchFamily="18" charset="0"/>
                <a:ea typeface="Times New Roman" pitchFamily="18" charset="0"/>
                <a:cs typeface="Times New Roman" pitchFamily="18" charset="0"/>
              </a:rPr>
              <a:t>3</a:t>
            </a:r>
            <a:endParaRPr lang="en-US" sz="3200"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017377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Flowchart: Process 5"/>
              <p:cNvSpPr/>
              <p:nvPr/>
            </p:nvSpPr>
            <p:spPr>
              <a:xfrm>
                <a:off x="1625599" y="2619826"/>
                <a:ext cx="9144000" cy="2743200"/>
              </a:xfrm>
              <a:prstGeom prst="flowChart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3200" smtClean="0">
                    <a:solidFill>
                      <a:schemeClr val="tx1"/>
                    </a:solidFill>
                    <a:latin typeface="Times New Roman" pitchFamily="18" charset="0"/>
                    <a:cs typeface="Times New Roman" pitchFamily="18" charset="0"/>
                  </a:rPr>
                  <a:t>Thể tích của khối gang là:</a:t>
                </a:r>
              </a:p>
              <a:p>
                <a:pPr algn="ctr"/>
                <a:r>
                  <a:rPr lang="vi-VN" sz="3200">
                    <a:solidFill>
                      <a:schemeClr val="tx1"/>
                    </a:solidFill>
                    <a:latin typeface="Times New Roman" pitchFamily="18" charset="0"/>
                    <a:cs typeface="Times New Roman" pitchFamily="18" charset="0"/>
                  </a:rPr>
                  <a:t>V  =  </a:t>
                </a:r>
                <a:r>
                  <a:rPr lang="vi-VN" sz="3200" smtClean="0">
                    <a:solidFill>
                      <a:schemeClr val="tx1"/>
                    </a:solidFill>
                    <a:latin typeface="Times New Roman" pitchFamily="18" charset="0"/>
                    <a:cs typeface="Times New Roman" pitchFamily="18" charset="0"/>
                  </a:rPr>
                  <a:t>2</a:t>
                </a:r>
                <a:r>
                  <a:rPr lang="en-US" sz="3200" smtClean="0">
                    <a:solidFill>
                      <a:schemeClr val="tx1"/>
                    </a:solidFill>
                    <a:latin typeface="Times New Roman" pitchFamily="18" charset="0"/>
                    <a:cs typeface="Times New Roman" pitchFamily="18" charset="0"/>
                  </a:rPr>
                  <a:t> </a:t>
                </a:r>
                <a:r>
                  <a:rPr lang="vi-VN" sz="3200" smtClean="0">
                    <a:solidFill>
                      <a:schemeClr val="tx1"/>
                    </a:solidFill>
                    <a:latin typeface="Times New Roman" pitchFamily="18" charset="0"/>
                    <a:cs typeface="Times New Roman" pitchFamily="18" charset="0"/>
                  </a:rPr>
                  <a:t>. 3</a:t>
                </a:r>
                <a:r>
                  <a:rPr lang="en-US" sz="3200" smtClean="0">
                    <a:solidFill>
                      <a:schemeClr val="tx1"/>
                    </a:solidFill>
                    <a:latin typeface="Times New Roman" pitchFamily="18" charset="0"/>
                    <a:cs typeface="Times New Roman" pitchFamily="18" charset="0"/>
                  </a:rPr>
                  <a:t> </a:t>
                </a:r>
                <a:r>
                  <a:rPr lang="vi-VN" sz="3200" smtClean="0">
                    <a:solidFill>
                      <a:schemeClr val="tx1"/>
                    </a:solidFill>
                    <a:latin typeface="Times New Roman" pitchFamily="18" charset="0"/>
                    <a:cs typeface="Times New Roman" pitchFamily="18" charset="0"/>
                  </a:rPr>
                  <a:t>. 5 </a:t>
                </a:r>
                <a:r>
                  <a:rPr lang="vi-VN" sz="3200">
                    <a:solidFill>
                      <a:schemeClr val="tx1"/>
                    </a:solidFill>
                    <a:latin typeface="Times New Roman" pitchFamily="18" charset="0"/>
                    <a:cs typeface="Times New Roman" pitchFamily="18" charset="0"/>
                  </a:rPr>
                  <a:t>=  30 </a:t>
                </a:r>
                <a:r>
                  <a:rPr lang="en-US" sz="3200">
                    <a:solidFill>
                      <a:schemeClr val="tx1"/>
                    </a:solidFill>
                    <a:latin typeface="Times New Roman" pitchFamily="18" charset="0"/>
                    <a:cs typeface="Times New Roman" pitchFamily="18" charset="0"/>
                  </a:rPr>
                  <a:t>(</a:t>
                </a:r>
                <a:r>
                  <a:rPr lang="vi-VN" sz="3200" smtClean="0">
                    <a:solidFill>
                      <a:schemeClr val="tx1"/>
                    </a:solidFill>
                    <a:latin typeface="Times New Roman" pitchFamily="18" charset="0"/>
                    <a:cs typeface="Times New Roman" pitchFamily="18" charset="0"/>
                  </a:rPr>
                  <a:t>c</a:t>
                </a:r>
                <a:r>
                  <a:rPr lang="en-US" sz="3200" smtClean="0">
                    <a:solidFill>
                      <a:schemeClr val="tx1"/>
                    </a:solidFill>
                    <a:latin typeface="Times New Roman" pitchFamily="18" charset="0"/>
                    <a:ea typeface="Times New Roman" pitchFamily="18" charset="0"/>
                    <a:cs typeface="Times New Roman" pitchFamily="18" charset="0"/>
                  </a:rPr>
                  <a:t>m</a:t>
                </a:r>
                <a:r>
                  <a:rPr lang="en-US" sz="3200" baseline="30000" smtClean="0">
                    <a:solidFill>
                      <a:schemeClr val="tx1"/>
                    </a:solidFill>
                    <a:latin typeface="Times New Roman" pitchFamily="18" charset="0"/>
                    <a:ea typeface="Times New Roman" pitchFamily="18" charset="0"/>
                    <a:cs typeface="Times New Roman" pitchFamily="18" charset="0"/>
                  </a:rPr>
                  <a:t>3</a:t>
                </a:r>
                <a:r>
                  <a:rPr lang="en-US" sz="3200" smtClean="0">
                    <a:solidFill>
                      <a:schemeClr val="tx1"/>
                    </a:solidFill>
                    <a:latin typeface="Times New Roman" pitchFamily="18" charset="0"/>
                    <a:ea typeface="Times New Roman" pitchFamily="18" charset="0"/>
                    <a:cs typeface="Times New Roman" pitchFamily="18" charset="0"/>
                  </a:rPr>
                  <a:t>)</a:t>
                </a:r>
                <a:endParaRPr lang="vi-VN" sz="3200" baseline="30000">
                  <a:solidFill>
                    <a:schemeClr val="tx1"/>
                  </a:solidFill>
                  <a:latin typeface="Times New Roman" pitchFamily="18" charset="0"/>
                  <a:ea typeface="Times New Roman" pitchFamily="18" charset="0"/>
                  <a:cs typeface="Times New Roman" pitchFamily="18" charset="0"/>
                </a:endParaRPr>
              </a:p>
              <a:p>
                <a:pPr algn="ctr"/>
                <a:r>
                  <a:rPr lang="vi-VN" sz="3200" baseline="30000">
                    <a:solidFill>
                      <a:schemeClr val="tx1"/>
                    </a:solidFill>
                    <a:latin typeface="Times New Roman" pitchFamily="18" charset="0"/>
                    <a:cs typeface="Times New Roman" pitchFamily="18" charset="0"/>
                  </a:rPr>
                  <a:t> </a:t>
                </a:r>
                <a:r>
                  <a:rPr lang="vi-VN" sz="3200">
                    <a:solidFill>
                      <a:schemeClr val="tx1"/>
                    </a:solidFill>
                    <a:latin typeface="Times New Roman" pitchFamily="18" charset="0"/>
                    <a:cs typeface="Times New Roman" pitchFamily="18" charset="0"/>
                  </a:rPr>
                  <a:t>   Khối lượng riêng của gang là:</a:t>
                </a:r>
              </a:p>
              <a:p>
                <a:pPr algn="ctr"/>
                <a:r>
                  <a:rPr lang="vi-VN" sz="3200">
                    <a:solidFill>
                      <a:schemeClr val="tx1"/>
                    </a:solidFill>
                    <a:latin typeface="Times New Roman" pitchFamily="18" charset="0"/>
                    <a:cs typeface="Times New Roman" pitchFamily="18" charset="0"/>
                  </a:rPr>
                  <a:t>D = </a:t>
                </a:r>
                <a14:m>
                  <m:oMath xmlns:m="http://schemas.openxmlformats.org/officeDocument/2006/math">
                    <m:f>
                      <m:fPr>
                        <m:ctrlPr>
                          <a:rPr lang="vi-VN" sz="3200" i="1" smtClean="0">
                            <a:solidFill>
                              <a:schemeClr val="tx1"/>
                            </a:solidFill>
                            <a:latin typeface="Cambria Math" panose="02040503050406030204" pitchFamily="18" charset="0"/>
                            <a:cs typeface="Times New Roman" pitchFamily="18" charset="0"/>
                          </a:rPr>
                        </m:ctrlPr>
                      </m:fPr>
                      <m:num>
                        <m:r>
                          <a:rPr lang="en-US" sz="3200" b="0" i="1" smtClean="0">
                            <a:solidFill>
                              <a:schemeClr val="tx1"/>
                            </a:solidFill>
                            <a:latin typeface="Cambria Math" panose="02040503050406030204" pitchFamily="18" charset="0"/>
                            <a:cs typeface="Times New Roman" pitchFamily="18" charset="0"/>
                          </a:rPr>
                          <m:t>𝑚</m:t>
                        </m:r>
                      </m:num>
                      <m:den>
                        <m:r>
                          <a:rPr lang="en-US" sz="3200" b="0" i="1" smtClean="0">
                            <a:solidFill>
                              <a:schemeClr val="tx1"/>
                            </a:solidFill>
                            <a:latin typeface="Cambria Math" panose="02040503050406030204" pitchFamily="18" charset="0"/>
                            <a:cs typeface="Times New Roman" pitchFamily="18" charset="0"/>
                          </a:rPr>
                          <m:t>𝑉</m:t>
                        </m:r>
                      </m:den>
                    </m:f>
                  </m:oMath>
                </a14:m>
                <a:r>
                  <a:rPr lang="vi-VN" sz="3200">
                    <a:solidFill>
                      <a:schemeClr val="tx1"/>
                    </a:solidFill>
                    <a:latin typeface="Times New Roman" pitchFamily="18" charset="0"/>
                    <a:cs typeface="Times New Roman" pitchFamily="18" charset="0"/>
                  </a:rPr>
                  <a:t>  = </a:t>
                </a:r>
                <a14:m>
                  <m:oMath xmlns:m="http://schemas.openxmlformats.org/officeDocument/2006/math">
                    <m:f>
                      <m:fPr>
                        <m:ctrlPr>
                          <a:rPr lang="vi-VN" sz="3200" i="1" smtClean="0">
                            <a:solidFill>
                              <a:schemeClr val="tx1"/>
                            </a:solidFill>
                            <a:latin typeface="Cambria Math" panose="02040503050406030204" pitchFamily="18" charset="0"/>
                            <a:cs typeface="Times New Roman" pitchFamily="18" charset="0"/>
                          </a:rPr>
                        </m:ctrlPr>
                      </m:fPr>
                      <m:num>
                        <m:r>
                          <a:rPr lang="en-US" sz="3200" b="0" i="1" smtClean="0">
                            <a:solidFill>
                              <a:schemeClr val="tx1"/>
                            </a:solidFill>
                            <a:latin typeface="Cambria Math" panose="02040503050406030204" pitchFamily="18" charset="0"/>
                            <a:cs typeface="Times New Roman" pitchFamily="18" charset="0"/>
                          </a:rPr>
                          <m:t>210</m:t>
                        </m:r>
                      </m:num>
                      <m:den>
                        <m:r>
                          <a:rPr lang="en-US" sz="3200" b="0" i="1" smtClean="0">
                            <a:solidFill>
                              <a:schemeClr val="tx1"/>
                            </a:solidFill>
                            <a:latin typeface="Cambria Math" panose="02040503050406030204" pitchFamily="18" charset="0"/>
                            <a:cs typeface="Times New Roman" pitchFamily="18" charset="0"/>
                          </a:rPr>
                          <m:t>30</m:t>
                        </m:r>
                      </m:den>
                    </m:f>
                  </m:oMath>
                </a14:m>
                <a:r>
                  <a:rPr lang="vi-VN" sz="3200" smtClean="0">
                    <a:solidFill>
                      <a:schemeClr val="tx1"/>
                    </a:solidFill>
                    <a:latin typeface="Times New Roman" pitchFamily="18" charset="0"/>
                    <a:cs typeface="Times New Roman" pitchFamily="18" charset="0"/>
                  </a:rPr>
                  <a:t> </a:t>
                </a:r>
                <a:r>
                  <a:rPr lang="vi-VN" sz="3200">
                    <a:solidFill>
                      <a:schemeClr val="tx1"/>
                    </a:solidFill>
                    <a:latin typeface="Times New Roman" pitchFamily="18" charset="0"/>
                    <a:cs typeface="Times New Roman" pitchFamily="18" charset="0"/>
                  </a:rPr>
                  <a:t>= </a:t>
                </a:r>
                <a:r>
                  <a:rPr lang="vi-VN" sz="3200" smtClean="0">
                    <a:solidFill>
                      <a:schemeClr val="tx1"/>
                    </a:solidFill>
                    <a:latin typeface="Times New Roman" pitchFamily="18" charset="0"/>
                    <a:cs typeface="Times New Roman" pitchFamily="18" charset="0"/>
                  </a:rPr>
                  <a:t>7</a:t>
                </a:r>
                <a:r>
                  <a:rPr lang="en-US" sz="3200" smtClean="0">
                    <a:solidFill>
                      <a:schemeClr val="tx1"/>
                    </a:solidFill>
                    <a:latin typeface="Times New Roman" pitchFamily="18" charset="0"/>
                    <a:cs typeface="Times New Roman" pitchFamily="18" charset="0"/>
                  </a:rPr>
                  <a:t> (</a:t>
                </a:r>
                <a:r>
                  <a:rPr lang="vi-VN" sz="3200" smtClean="0">
                    <a:solidFill>
                      <a:schemeClr val="tx1"/>
                    </a:solidFill>
                    <a:latin typeface="Times New Roman" pitchFamily="18" charset="0"/>
                    <a:cs typeface="Times New Roman" pitchFamily="18" charset="0"/>
                  </a:rPr>
                  <a:t>g</a:t>
                </a:r>
                <a:r>
                  <a:rPr lang="vi-VN" sz="3200">
                    <a:solidFill>
                      <a:schemeClr val="tx1"/>
                    </a:solidFill>
                    <a:latin typeface="Times New Roman" pitchFamily="18" charset="0"/>
                    <a:cs typeface="Times New Roman" pitchFamily="18" charset="0"/>
                  </a:rPr>
                  <a:t>/ c</a:t>
                </a:r>
                <a:r>
                  <a:rPr lang="en-US" sz="3200" smtClean="0">
                    <a:solidFill>
                      <a:schemeClr val="tx1"/>
                    </a:solidFill>
                    <a:latin typeface="Times New Roman" pitchFamily="18" charset="0"/>
                    <a:ea typeface="Times New Roman" pitchFamily="18" charset="0"/>
                    <a:cs typeface="Times New Roman" pitchFamily="18" charset="0"/>
                  </a:rPr>
                  <a:t>m</a:t>
                </a:r>
                <a:r>
                  <a:rPr lang="en-US" sz="3200" baseline="30000" smtClean="0">
                    <a:solidFill>
                      <a:schemeClr val="tx1"/>
                    </a:solidFill>
                    <a:latin typeface="Times New Roman" pitchFamily="18" charset="0"/>
                    <a:ea typeface="Times New Roman" pitchFamily="18" charset="0"/>
                    <a:cs typeface="Times New Roman" pitchFamily="18" charset="0"/>
                  </a:rPr>
                  <a:t>3</a:t>
                </a:r>
                <a:r>
                  <a:rPr lang="en-US" sz="3200" smtClean="0">
                    <a:solidFill>
                      <a:schemeClr val="tx1"/>
                    </a:solidFill>
                    <a:latin typeface="Times New Roman" pitchFamily="18" charset="0"/>
                    <a:ea typeface="Times New Roman" pitchFamily="18" charset="0"/>
                    <a:cs typeface="Times New Roman" pitchFamily="18" charset="0"/>
                  </a:rPr>
                  <a:t>)</a:t>
                </a:r>
                <a:endParaRPr lang="vi-VN" sz="3200">
                  <a:solidFill>
                    <a:schemeClr val="tx1"/>
                  </a:solidFill>
                  <a:latin typeface="Times New Roman" pitchFamily="18" charset="0"/>
                  <a:cs typeface="Times New Roman" pitchFamily="18" charset="0"/>
                </a:endParaRPr>
              </a:p>
            </p:txBody>
          </p:sp>
        </mc:Choice>
        <mc:Fallback xmlns="">
          <p:sp>
            <p:nvSpPr>
              <p:cNvPr id="6" name="Flowchart: Process 5"/>
              <p:cNvSpPr>
                <a:spLocks noRot="1" noChangeAspect="1" noMove="1" noResize="1" noEditPoints="1" noAdjustHandles="1" noChangeArrowheads="1" noChangeShapeType="1" noTextEdit="1"/>
              </p:cNvSpPr>
              <p:nvPr/>
            </p:nvSpPr>
            <p:spPr>
              <a:xfrm>
                <a:off x="1625599" y="2619826"/>
                <a:ext cx="9144000" cy="2743200"/>
              </a:xfrm>
              <a:prstGeom prst="flowChartProcess">
                <a:avLst/>
              </a:prstGeom>
              <a:blipFill>
                <a:blip r:embed="rId2"/>
                <a:stretch>
                  <a:fillRect/>
                </a:stretch>
              </a:blipFill>
            </p:spPr>
            <p:txBody>
              <a:bodyPr/>
              <a:lstStyle/>
              <a:p>
                <a:r>
                  <a:rPr lang="en-US">
                    <a:noFill/>
                  </a:rPr>
                  <a:t> </a:t>
                </a:r>
              </a:p>
            </p:txBody>
          </p:sp>
        </mc:Fallback>
      </mc:AlternateContent>
      <p:sp>
        <p:nvSpPr>
          <p:cNvPr id="2" name="Rectangle 1"/>
          <p:cNvSpPr/>
          <p:nvPr/>
        </p:nvSpPr>
        <p:spPr>
          <a:xfrm>
            <a:off x="478971" y="427335"/>
            <a:ext cx="11437257" cy="1569660"/>
          </a:xfrm>
          <a:prstGeom prst="rect">
            <a:avLst/>
          </a:prstGeom>
        </p:spPr>
        <p:txBody>
          <a:bodyPr wrap="square">
            <a:spAutoFit/>
          </a:bodyPr>
          <a:lstStyle/>
          <a:p>
            <a:r>
              <a:rPr lang="vi-VN" sz="3200" dirty="0" smtClean="0">
                <a:latin typeface="Times New Roman" pitchFamily="18" charset="0"/>
                <a:cs typeface="Times New Roman" pitchFamily="18" charset="0"/>
              </a:rPr>
              <a:t>BT 1: Một </a:t>
            </a:r>
            <a:r>
              <a:rPr lang="vi-VN" sz="3200" dirty="0">
                <a:latin typeface="Times New Roman" pitchFamily="18" charset="0"/>
                <a:cs typeface="Times New Roman" pitchFamily="18" charset="0"/>
              </a:rPr>
              <a:t>khối gang </a:t>
            </a:r>
            <a:r>
              <a:rPr lang="vi-VN" sz="3200" dirty="0" smtClean="0">
                <a:latin typeface="Times New Roman" pitchFamily="18" charset="0"/>
                <a:cs typeface="Times New Roman" pitchFamily="18" charset="0"/>
              </a:rPr>
              <a:t>hình </a:t>
            </a:r>
            <a:r>
              <a:rPr lang="vi-VN" sz="3200" dirty="0">
                <a:latin typeface="Times New Roman" pitchFamily="18" charset="0"/>
                <a:cs typeface="Times New Roman" pitchFamily="18" charset="0"/>
              </a:rPr>
              <a:t>hộp chữ nhật có chiều dài các cạnh tương ứng là 2cm, 3cm, 5cm  và có khối lượng 210g. Hãy tính khối lượng riêng của gang</a:t>
            </a:r>
            <a:endParaRPr lang="en-US" sz="3200" dirty="0">
              <a:latin typeface="Times New Roman" pitchFamily="18" charset="0"/>
              <a:cs typeface="Times New Roman" pitchFamily="18" charset="0"/>
            </a:endParaRPr>
          </a:p>
        </p:txBody>
      </p:sp>
      <p:sp>
        <p:nvSpPr>
          <p:cNvPr id="7" name="Rectangle 6"/>
          <p:cNvSpPr/>
          <p:nvPr/>
        </p:nvSpPr>
        <p:spPr>
          <a:xfrm>
            <a:off x="5134428" y="1950710"/>
            <a:ext cx="1518364" cy="584775"/>
          </a:xfrm>
          <a:prstGeom prst="rect">
            <a:avLst/>
          </a:prstGeom>
        </p:spPr>
        <p:txBody>
          <a:bodyPr wrap="none">
            <a:spAutoFit/>
          </a:bodyPr>
          <a:lstStyle/>
          <a:p>
            <a:r>
              <a:rPr lang="vi-VN" sz="3200" b="1">
                <a:solidFill>
                  <a:srgbClr val="0000CC"/>
                </a:solidFill>
                <a:latin typeface="Times New Roman" pitchFamily="18" charset="0"/>
                <a:cs typeface="Times New Roman" pitchFamily="18" charset="0"/>
              </a:rPr>
              <a:t>Bài giải</a:t>
            </a:r>
            <a:endParaRPr lang="en-US" sz="3200" b="1">
              <a:solidFill>
                <a:srgbClr val="0000CC"/>
              </a:solidFill>
            </a:endParaRPr>
          </a:p>
        </p:txBody>
      </p:sp>
    </p:spTree>
    <p:extLst>
      <p:ext uri="{BB962C8B-B14F-4D97-AF65-F5344CB8AC3E}">
        <p14:creationId xmlns:p14="http://schemas.microsoft.com/office/powerpoint/2010/main" val="1264780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ChangeArrowheads="1"/>
          </p:cNvSpPr>
          <p:nvPr/>
        </p:nvSpPr>
        <p:spPr bwMode="auto">
          <a:xfrm>
            <a:off x="446295" y="639538"/>
            <a:ext cx="11318796"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n-US" sz="3600" b="1" dirty="0" err="1">
                <a:solidFill>
                  <a:srgbClr val="0000CC"/>
                </a:solidFill>
                <a:latin typeface="Times New Roman" pitchFamily="18" charset="0"/>
                <a:ea typeface="Times New Roman" pitchFamily="18" charset="0"/>
                <a:cs typeface="Times New Roman" pitchFamily="18" charset="0"/>
              </a:rPr>
              <a:t>Trọng</a:t>
            </a:r>
            <a:r>
              <a:rPr lang="en-US" sz="3600" b="1" dirty="0">
                <a:solidFill>
                  <a:srgbClr val="0000CC"/>
                </a:solidFill>
                <a:latin typeface="Times New Roman" pitchFamily="18" charset="0"/>
                <a:ea typeface="Times New Roman" pitchFamily="18" charset="0"/>
                <a:cs typeface="Times New Roman" pitchFamily="18" charset="0"/>
              </a:rPr>
              <a:t> </a:t>
            </a:r>
            <a:r>
              <a:rPr lang="en-US" sz="3600" b="1" dirty="0" err="1">
                <a:solidFill>
                  <a:srgbClr val="0000CC"/>
                </a:solidFill>
                <a:latin typeface="Times New Roman" pitchFamily="18" charset="0"/>
                <a:ea typeface="Times New Roman" pitchFamily="18" charset="0"/>
                <a:cs typeface="Times New Roman" pitchFamily="18" charset="0"/>
              </a:rPr>
              <a:t>lượng</a:t>
            </a:r>
            <a:r>
              <a:rPr lang="en-US" sz="3600" b="1" dirty="0">
                <a:solidFill>
                  <a:srgbClr val="0000CC"/>
                </a:solidFill>
                <a:latin typeface="Times New Roman" pitchFamily="18" charset="0"/>
                <a:ea typeface="Times New Roman" pitchFamily="18" charset="0"/>
                <a:cs typeface="Times New Roman" pitchFamily="18" charset="0"/>
              </a:rPr>
              <a:t> </a:t>
            </a:r>
            <a:r>
              <a:rPr lang="en-US" sz="3600" b="1" dirty="0" err="1">
                <a:solidFill>
                  <a:srgbClr val="0000CC"/>
                </a:solidFill>
                <a:latin typeface="Times New Roman" pitchFamily="18" charset="0"/>
                <a:ea typeface="Times New Roman" pitchFamily="18" charset="0"/>
                <a:cs typeface="Times New Roman" pitchFamily="18" charset="0"/>
              </a:rPr>
              <a:t>của</a:t>
            </a:r>
            <a:r>
              <a:rPr lang="en-US" sz="3600" b="1" dirty="0">
                <a:solidFill>
                  <a:srgbClr val="0000CC"/>
                </a:solidFill>
                <a:latin typeface="Times New Roman" pitchFamily="18" charset="0"/>
                <a:ea typeface="Times New Roman" pitchFamily="18" charset="0"/>
                <a:cs typeface="Times New Roman" pitchFamily="18" charset="0"/>
              </a:rPr>
              <a:t> </a:t>
            </a:r>
            <a:r>
              <a:rPr lang="en-US" sz="3600" b="1" dirty="0" err="1">
                <a:solidFill>
                  <a:srgbClr val="0000CC"/>
                </a:solidFill>
                <a:latin typeface="Times New Roman" pitchFamily="18" charset="0"/>
                <a:ea typeface="Times New Roman" pitchFamily="18" charset="0"/>
                <a:cs typeface="Times New Roman" pitchFamily="18" charset="0"/>
              </a:rPr>
              <a:t>một</a:t>
            </a:r>
            <a:r>
              <a:rPr lang="en-US" sz="3600" b="1" dirty="0">
                <a:solidFill>
                  <a:srgbClr val="0000CC"/>
                </a:solidFill>
                <a:latin typeface="Times New Roman" pitchFamily="18" charset="0"/>
                <a:ea typeface="Times New Roman" pitchFamily="18" charset="0"/>
                <a:cs typeface="Times New Roman" pitchFamily="18" charset="0"/>
              </a:rPr>
              <a:t> </a:t>
            </a:r>
            <a:r>
              <a:rPr lang="en-US" sz="3600" b="1" dirty="0" err="1">
                <a:solidFill>
                  <a:srgbClr val="0000CC"/>
                </a:solidFill>
                <a:latin typeface="Times New Roman" pitchFamily="18" charset="0"/>
                <a:ea typeface="Times New Roman" pitchFamily="18" charset="0"/>
                <a:cs typeface="Times New Roman" pitchFamily="18" charset="0"/>
              </a:rPr>
              <a:t>mét</a:t>
            </a:r>
            <a:r>
              <a:rPr lang="en-US" sz="3600" b="1" dirty="0">
                <a:solidFill>
                  <a:srgbClr val="0000CC"/>
                </a:solidFill>
                <a:latin typeface="Times New Roman" pitchFamily="18" charset="0"/>
                <a:ea typeface="Times New Roman" pitchFamily="18" charset="0"/>
                <a:cs typeface="Times New Roman" pitchFamily="18" charset="0"/>
              </a:rPr>
              <a:t> </a:t>
            </a:r>
            <a:r>
              <a:rPr lang="en-US" sz="3600" b="1" dirty="0" err="1">
                <a:solidFill>
                  <a:srgbClr val="0000CC"/>
                </a:solidFill>
                <a:latin typeface="Times New Roman" pitchFamily="18" charset="0"/>
                <a:ea typeface="Times New Roman" pitchFamily="18" charset="0"/>
                <a:cs typeface="Times New Roman" pitchFamily="18" charset="0"/>
              </a:rPr>
              <a:t>khối</a:t>
            </a:r>
            <a:r>
              <a:rPr lang="en-US" sz="3600" b="1" dirty="0">
                <a:solidFill>
                  <a:srgbClr val="0000CC"/>
                </a:solidFill>
                <a:latin typeface="Times New Roman" pitchFamily="18" charset="0"/>
                <a:ea typeface="Times New Roman" pitchFamily="18" charset="0"/>
                <a:cs typeface="Times New Roman" pitchFamily="18" charset="0"/>
              </a:rPr>
              <a:t> </a:t>
            </a:r>
            <a:r>
              <a:rPr lang="en-US" sz="3600" b="1" dirty="0" err="1">
                <a:solidFill>
                  <a:srgbClr val="0000CC"/>
                </a:solidFill>
                <a:latin typeface="Times New Roman" pitchFamily="18" charset="0"/>
                <a:ea typeface="Times New Roman" pitchFamily="18" charset="0"/>
                <a:cs typeface="Times New Roman" pitchFamily="18" charset="0"/>
              </a:rPr>
              <a:t>một</a:t>
            </a:r>
            <a:r>
              <a:rPr lang="en-US" sz="3600" b="1" dirty="0">
                <a:solidFill>
                  <a:srgbClr val="0000CC"/>
                </a:solidFill>
                <a:latin typeface="Times New Roman" pitchFamily="18" charset="0"/>
                <a:ea typeface="Times New Roman" pitchFamily="18" charset="0"/>
                <a:cs typeface="Times New Roman" pitchFamily="18" charset="0"/>
              </a:rPr>
              <a:t> </a:t>
            </a:r>
            <a:r>
              <a:rPr lang="en-US" sz="3600" b="1" dirty="0" err="1">
                <a:solidFill>
                  <a:srgbClr val="0000CC"/>
                </a:solidFill>
                <a:latin typeface="Times New Roman" pitchFamily="18" charset="0"/>
                <a:ea typeface="Times New Roman" pitchFamily="18" charset="0"/>
                <a:cs typeface="Times New Roman" pitchFamily="18" charset="0"/>
              </a:rPr>
              <a:t>chất</a:t>
            </a:r>
            <a:r>
              <a:rPr lang="en-US" sz="3600" b="1" dirty="0">
                <a:solidFill>
                  <a:srgbClr val="0000CC"/>
                </a:solidFill>
                <a:latin typeface="Times New Roman" pitchFamily="18" charset="0"/>
                <a:ea typeface="Times New Roman" pitchFamily="18" charset="0"/>
                <a:cs typeface="Times New Roman" pitchFamily="18" charset="0"/>
              </a:rPr>
              <a:t> </a:t>
            </a:r>
            <a:r>
              <a:rPr lang="en-US" sz="3600" b="1" dirty="0" err="1">
                <a:solidFill>
                  <a:srgbClr val="0000CC"/>
                </a:solidFill>
                <a:latin typeface="Times New Roman" pitchFamily="18" charset="0"/>
                <a:ea typeface="Times New Roman" pitchFamily="18" charset="0"/>
                <a:cs typeface="Times New Roman" pitchFamily="18" charset="0"/>
              </a:rPr>
              <a:t>gọi</a:t>
            </a:r>
            <a:r>
              <a:rPr lang="en-US" sz="3600" b="1" dirty="0">
                <a:solidFill>
                  <a:srgbClr val="0000CC"/>
                </a:solidFill>
                <a:latin typeface="Times New Roman" pitchFamily="18" charset="0"/>
                <a:ea typeface="Times New Roman" pitchFamily="18" charset="0"/>
                <a:cs typeface="Times New Roman" pitchFamily="18" charset="0"/>
              </a:rPr>
              <a:t> </a:t>
            </a:r>
            <a:r>
              <a:rPr lang="en-US" sz="3600" b="1" dirty="0" err="1">
                <a:solidFill>
                  <a:srgbClr val="0000CC"/>
                </a:solidFill>
                <a:latin typeface="Times New Roman" pitchFamily="18" charset="0"/>
                <a:ea typeface="Times New Roman" pitchFamily="18" charset="0"/>
                <a:cs typeface="Times New Roman" pitchFamily="18" charset="0"/>
              </a:rPr>
              <a:t>là</a:t>
            </a:r>
            <a:r>
              <a:rPr lang="en-US" sz="3600" b="1" dirty="0">
                <a:solidFill>
                  <a:srgbClr val="0000CC"/>
                </a:solidFill>
                <a:latin typeface="Times New Roman" pitchFamily="18" charset="0"/>
                <a:ea typeface="Times New Roman" pitchFamily="18" charset="0"/>
                <a:cs typeface="Times New Roman" pitchFamily="18" charset="0"/>
              </a:rPr>
              <a:t> </a:t>
            </a:r>
            <a:r>
              <a:rPr lang="en-US" sz="3600" b="1" dirty="0" err="1">
                <a:solidFill>
                  <a:srgbClr val="0000CC"/>
                </a:solidFill>
                <a:latin typeface="Times New Roman" pitchFamily="18" charset="0"/>
                <a:ea typeface="Times New Roman" pitchFamily="18" charset="0"/>
                <a:cs typeface="Times New Roman" pitchFamily="18" charset="0"/>
              </a:rPr>
              <a:t>trọng</a:t>
            </a:r>
            <a:r>
              <a:rPr lang="en-US" sz="3600" b="1" dirty="0">
                <a:solidFill>
                  <a:srgbClr val="0000CC"/>
                </a:solidFill>
                <a:latin typeface="Times New Roman" pitchFamily="18" charset="0"/>
                <a:ea typeface="Times New Roman" pitchFamily="18" charset="0"/>
                <a:cs typeface="Times New Roman" pitchFamily="18" charset="0"/>
              </a:rPr>
              <a:t> </a:t>
            </a:r>
            <a:r>
              <a:rPr lang="en-US" sz="3600" b="1" dirty="0" err="1">
                <a:solidFill>
                  <a:srgbClr val="0000CC"/>
                </a:solidFill>
                <a:latin typeface="Times New Roman" pitchFamily="18" charset="0"/>
                <a:ea typeface="Times New Roman" pitchFamily="18" charset="0"/>
                <a:cs typeface="Times New Roman" pitchFamily="18" charset="0"/>
              </a:rPr>
              <a:t>lượng</a:t>
            </a:r>
            <a:r>
              <a:rPr lang="en-US" sz="3600" b="1" dirty="0">
                <a:solidFill>
                  <a:srgbClr val="0000CC"/>
                </a:solidFill>
                <a:latin typeface="Times New Roman" pitchFamily="18" charset="0"/>
                <a:ea typeface="Times New Roman" pitchFamily="18" charset="0"/>
                <a:cs typeface="Times New Roman" pitchFamily="18" charset="0"/>
              </a:rPr>
              <a:t> </a:t>
            </a:r>
            <a:r>
              <a:rPr lang="en-US" sz="3600" b="1" dirty="0" err="1">
                <a:solidFill>
                  <a:srgbClr val="0000CC"/>
                </a:solidFill>
                <a:latin typeface="Times New Roman" pitchFamily="18" charset="0"/>
                <a:ea typeface="Times New Roman" pitchFamily="18" charset="0"/>
                <a:cs typeface="Times New Roman" pitchFamily="18" charset="0"/>
              </a:rPr>
              <a:t>riêng</a:t>
            </a:r>
            <a:r>
              <a:rPr lang="en-US" sz="3600" b="1" dirty="0">
                <a:solidFill>
                  <a:srgbClr val="0000CC"/>
                </a:solidFill>
                <a:latin typeface="Times New Roman" pitchFamily="18" charset="0"/>
                <a:ea typeface="Times New Roman" pitchFamily="18" charset="0"/>
                <a:cs typeface="Times New Roman" pitchFamily="18" charset="0"/>
              </a:rPr>
              <a:t> d </a:t>
            </a:r>
            <a:r>
              <a:rPr lang="en-US" sz="3600" b="1" dirty="0" err="1">
                <a:solidFill>
                  <a:srgbClr val="0000CC"/>
                </a:solidFill>
                <a:latin typeface="Times New Roman" pitchFamily="18" charset="0"/>
                <a:ea typeface="Times New Roman" pitchFamily="18" charset="0"/>
                <a:cs typeface="Times New Roman" pitchFamily="18" charset="0"/>
              </a:rPr>
              <a:t>của</a:t>
            </a:r>
            <a:r>
              <a:rPr lang="en-US" sz="3600" b="1" dirty="0">
                <a:solidFill>
                  <a:srgbClr val="0000CC"/>
                </a:solidFill>
                <a:latin typeface="Times New Roman" pitchFamily="18" charset="0"/>
                <a:ea typeface="Times New Roman" pitchFamily="18" charset="0"/>
                <a:cs typeface="Times New Roman" pitchFamily="18" charset="0"/>
              </a:rPr>
              <a:t> </a:t>
            </a:r>
            <a:r>
              <a:rPr lang="en-US" sz="3600" b="1" dirty="0" err="1">
                <a:solidFill>
                  <a:srgbClr val="0000CC"/>
                </a:solidFill>
                <a:latin typeface="Times New Roman" pitchFamily="18" charset="0"/>
                <a:ea typeface="Times New Roman" pitchFamily="18" charset="0"/>
                <a:cs typeface="Times New Roman" pitchFamily="18" charset="0"/>
              </a:rPr>
              <a:t>chất</a:t>
            </a:r>
            <a:r>
              <a:rPr lang="en-US" sz="3600" b="1" dirty="0">
                <a:solidFill>
                  <a:srgbClr val="0000CC"/>
                </a:solidFill>
                <a:latin typeface="Times New Roman" pitchFamily="18" charset="0"/>
                <a:ea typeface="Times New Roman" pitchFamily="18" charset="0"/>
                <a:cs typeface="Times New Roman" pitchFamily="18" charset="0"/>
              </a:rPr>
              <a:t> </a:t>
            </a:r>
            <a:r>
              <a:rPr lang="en-US" sz="3600" b="1" dirty="0" err="1">
                <a:solidFill>
                  <a:srgbClr val="0000CC"/>
                </a:solidFill>
                <a:latin typeface="Times New Roman" pitchFamily="18" charset="0"/>
                <a:ea typeface="Times New Roman" pitchFamily="18" charset="0"/>
                <a:cs typeface="Times New Roman" pitchFamily="18" charset="0"/>
              </a:rPr>
              <a:t>đó</a:t>
            </a:r>
            <a:r>
              <a:rPr lang="en-US" sz="3600" b="1" dirty="0">
                <a:solidFill>
                  <a:srgbClr val="0000CC"/>
                </a:solidFill>
                <a:latin typeface="Times New Roman" pitchFamily="18" charset="0"/>
                <a:ea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3" name="Rectangle 2"/>
          <p:cNvSpPr/>
          <p:nvPr/>
        </p:nvSpPr>
        <p:spPr>
          <a:xfrm>
            <a:off x="1891749" y="2284400"/>
            <a:ext cx="2117887" cy="584775"/>
          </a:xfrm>
          <a:prstGeom prst="rect">
            <a:avLst/>
          </a:prstGeom>
        </p:spPr>
        <p:txBody>
          <a:bodyPr wrap="none">
            <a:spAutoFit/>
          </a:bodyPr>
          <a:lstStyle/>
          <a:p>
            <a:r>
              <a:rPr lang="en-US" sz="3200">
                <a:latin typeface="Times New Roman" pitchFamily="18" charset="0"/>
                <a:cs typeface="Times New Roman" pitchFamily="18" charset="0"/>
              </a:rPr>
              <a:t>Công thức: </a:t>
            </a:r>
          </a:p>
        </p:txBody>
      </p:sp>
      <p:pic>
        <p:nvPicPr>
          <p:cNvPr id="8194" name="Picture 2" descr="m6EsLHgoc689GEZSvetk_7hvW31Lhr5WWhO9-p5mL5IFWzHA2f_yemPkcT37DfbAc0wCiJrymtFH1xFqUOOC5mLBAa0YlaTktAaX4FhXDSgy7vyNGCz0Ln1waBHJqh6aBxErCQnCytacbD3hF3ga_A"/>
          <p:cNvPicPr>
            <a:picLocks noChangeAspect="1" noChangeArrowheads="1"/>
          </p:cNvPicPr>
          <p:nvPr/>
        </p:nvPicPr>
        <p:blipFill>
          <a:blip r:embed="rId2" cstate="print"/>
          <a:srcRect/>
          <a:stretch>
            <a:fillRect/>
          </a:stretch>
        </p:blipFill>
        <p:spPr bwMode="auto">
          <a:xfrm>
            <a:off x="4009636" y="2042822"/>
            <a:ext cx="1143000" cy="1119673"/>
          </a:xfrm>
          <a:prstGeom prst="rect">
            <a:avLst/>
          </a:prstGeom>
          <a:noFill/>
          <a:ln w="28575">
            <a:solidFill>
              <a:srgbClr val="FF0000"/>
            </a:solidFill>
            <a:miter lim="800000"/>
            <a:headEnd/>
            <a:tailEnd/>
          </a:ln>
        </p:spPr>
      </p:pic>
      <p:sp>
        <p:nvSpPr>
          <p:cNvPr id="8195" name="Rectangle 3"/>
          <p:cNvSpPr>
            <a:spLocks noChangeArrowheads="1"/>
          </p:cNvSpPr>
          <p:nvPr/>
        </p:nvSpPr>
        <p:spPr bwMode="auto">
          <a:xfrm>
            <a:off x="3720547" y="4711404"/>
            <a:ext cx="7292009"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3200" dirty="0">
                <a:solidFill>
                  <a:srgbClr val="000000"/>
                </a:solidFill>
                <a:latin typeface="Times New Roman" pitchFamily="18" charset="0"/>
                <a:ea typeface="Times New Roman" pitchFamily="18" charset="0"/>
                <a:cs typeface="Times New Roman" pitchFamily="18" charset="0"/>
              </a:rPr>
              <a:t>+ d </a:t>
            </a:r>
            <a:r>
              <a:rPr lang="en-US" sz="3200" dirty="0" err="1">
                <a:solidFill>
                  <a:srgbClr val="000000"/>
                </a:solidFill>
                <a:latin typeface="Times New Roman" pitchFamily="18" charset="0"/>
                <a:ea typeface="Times New Roman" pitchFamily="18" charset="0"/>
                <a:cs typeface="Times New Roman" pitchFamily="18" charset="0"/>
              </a:rPr>
              <a:t>là</a:t>
            </a:r>
            <a:r>
              <a:rPr lang="en-US" sz="3200" dirty="0">
                <a:solidFill>
                  <a:srgbClr val="000000"/>
                </a:solidFill>
                <a:latin typeface="Times New Roman" pitchFamily="18" charset="0"/>
                <a:ea typeface="Times New Roman" pitchFamily="18" charset="0"/>
                <a:cs typeface="Times New Roman" pitchFamily="18" charset="0"/>
              </a:rPr>
              <a:t> </a:t>
            </a:r>
            <a:r>
              <a:rPr lang="en-US" sz="3200" dirty="0" err="1">
                <a:solidFill>
                  <a:srgbClr val="000000"/>
                </a:solidFill>
                <a:latin typeface="Times New Roman" pitchFamily="18" charset="0"/>
                <a:ea typeface="Times New Roman" pitchFamily="18" charset="0"/>
                <a:cs typeface="Times New Roman" pitchFamily="18" charset="0"/>
              </a:rPr>
              <a:t>trọng</a:t>
            </a:r>
            <a:r>
              <a:rPr lang="en-US" sz="3200" dirty="0">
                <a:solidFill>
                  <a:srgbClr val="000000"/>
                </a:solidFill>
                <a:latin typeface="Times New Roman" pitchFamily="18" charset="0"/>
                <a:ea typeface="Times New Roman" pitchFamily="18" charset="0"/>
                <a:cs typeface="Times New Roman" pitchFamily="18" charset="0"/>
              </a:rPr>
              <a:t> </a:t>
            </a:r>
            <a:r>
              <a:rPr lang="en-US" sz="3200" dirty="0" err="1">
                <a:solidFill>
                  <a:srgbClr val="000000"/>
                </a:solidFill>
                <a:latin typeface="Times New Roman" pitchFamily="18" charset="0"/>
                <a:ea typeface="Times New Roman" pitchFamily="18" charset="0"/>
                <a:cs typeface="Times New Roman" pitchFamily="18" charset="0"/>
              </a:rPr>
              <a:t>lượng</a:t>
            </a:r>
            <a:r>
              <a:rPr lang="en-US" sz="3200" dirty="0">
                <a:solidFill>
                  <a:srgbClr val="000000"/>
                </a:solidFill>
                <a:latin typeface="Times New Roman" pitchFamily="18" charset="0"/>
                <a:ea typeface="Times New Roman" pitchFamily="18" charset="0"/>
                <a:cs typeface="Times New Roman" pitchFamily="18" charset="0"/>
              </a:rPr>
              <a:t> </a:t>
            </a:r>
            <a:r>
              <a:rPr lang="en-US" sz="3200" dirty="0" err="1" smtClean="0">
                <a:solidFill>
                  <a:srgbClr val="000000"/>
                </a:solidFill>
                <a:latin typeface="Times New Roman" pitchFamily="18" charset="0"/>
                <a:ea typeface="Times New Roman" pitchFamily="18" charset="0"/>
                <a:cs typeface="Times New Roman" pitchFamily="18" charset="0"/>
              </a:rPr>
              <a:t>riêng</a:t>
            </a:r>
            <a:r>
              <a:rPr lang="vi-VN" sz="3200" dirty="0" smtClean="0">
                <a:solidFill>
                  <a:srgbClr val="000000"/>
                </a:solidFill>
                <a:latin typeface="Times New Roman" pitchFamily="18" charset="0"/>
                <a:ea typeface="Times New Roman" pitchFamily="18" charset="0"/>
                <a:cs typeface="Times New Roman" pitchFamily="18" charset="0"/>
              </a:rPr>
              <a:t>, đơn vị là </a:t>
            </a:r>
            <a:r>
              <a:rPr lang="en-US" sz="3200" dirty="0" smtClean="0">
                <a:solidFill>
                  <a:srgbClr val="000000"/>
                </a:solidFill>
                <a:latin typeface="Times New Roman" pitchFamily="18" charset="0"/>
                <a:ea typeface="Times New Roman" pitchFamily="18" charset="0"/>
                <a:cs typeface="Times New Roman" pitchFamily="18" charset="0"/>
              </a:rPr>
              <a:t>N/m</a:t>
            </a:r>
            <a:r>
              <a:rPr lang="en-US" sz="3200" baseline="30000" dirty="0" smtClean="0">
                <a:solidFill>
                  <a:srgbClr val="000000"/>
                </a:solidFill>
                <a:latin typeface="Times New Roman" pitchFamily="18" charset="0"/>
                <a:ea typeface="Times New Roman" pitchFamily="18" charset="0"/>
                <a:cs typeface="Times New Roman" pitchFamily="18" charset="0"/>
              </a:rPr>
              <a:t>3</a:t>
            </a:r>
            <a:r>
              <a:rPr lang="en-US" sz="3200" dirty="0" smtClean="0">
                <a:solidFill>
                  <a:srgbClr val="000000"/>
                </a:solidFill>
                <a:latin typeface="Times New Roman" pitchFamily="18" charset="0"/>
                <a:ea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6" name="Rectangle 5"/>
          <p:cNvSpPr/>
          <p:nvPr/>
        </p:nvSpPr>
        <p:spPr>
          <a:xfrm>
            <a:off x="1891749" y="3524862"/>
            <a:ext cx="1901483" cy="584775"/>
          </a:xfrm>
          <a:prstGeom prst="rect">
            <a:avLst/>
          </a:prstGeom>
        </p:spPr>
        <p:txBody>
          <a:bodyPr wrap="none">
            <a:spAutoFit/>
          </a:bodyPr>
          <a:lstStyle/>
          <a:p>
            <a:r>
              <a:rPr lang="en-US" sz="3200" dirty="0" err="1">
                <a:solidFill>
                  <a:srgbClr val="000000"/>
                </a:solidFill>
                <a:latin typeface="Times New Roman" pitchFamily="18" charset="0"/>
                <a:ea typeface="Times New Roman" pitchFamily="18" charset="0"/>
                <a:cs typeface="Times New Roman" pitchFamily="18" charset="0"/>
              </a:rPr>
              <a:t>Trong</a:t>
            </a:r>
            <a:r>
              <a:rPr lang="en-US" sz="3200" dirty="0">
                <a:solidFill>
                  <a:srgbClr val="000000"/>
                </a:solidFill>
                <a:latin typeface="Times New Roman" pitchFamily="18" charset="0"/>
                <a:ea typeface="Times New Roman" pitchFamily="18" charset="0"/>
                <a:cs typeface="Times New Roman" pitchFamily="18" charset="0"/>
              </a:rPr>
              <a:t> </a:t>
            </a:r>
            <a:r>
              <a:rPr lang="en-US" sz="3200" dirty="0" err="1">
                <a:solidFill>
                  <a:srgbClr val="000000"/>
                </a:solidFill>
                <a:latin typeface="Times New Roman" pitchFamily="18" charset="0"/>
                <a:ea typeface="Times New Roman" pitchFamily="18" charset="0"/>
                <a:cs typeface="Times New Roman" pitchFamily="18" charset="0"/>
              </a:rPr>
              <a:t>đó</a:t>
            </a:r>
            <a:r>
              <a:rPr lang="en-US" sz="3200" dirty="0">
                <a:solidFill>
                  <a:srgbClr val="000000"/>
                </a:solidFill>
                <a:latin typeface="Times New Roman" pitchFamily="18" charset="0"/>
                <a:ea typeface="Times New Roman" pitchFamily="18" charset="0"/>
                <a:cs typeface="Times New Roman" pitchFamily="18" charset="0"/>
              </a:rPr>
              <a:t>:</a:t>
            </a:r>
            <a:r>
              <a:rPr lang="vi-VN" sz="3200" dirty="0">
                <a:solidFill>
                  <a:srgbClr val="222222"/>
                </a:solidFill>
                <a:latin typeface="Times New Roman" pitchFamily="18" charset="0"/>
                <a:ea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7" name="Rectangle 6"/>
          <p:cNvSpPr/>
          <p:nvPr/>
        </p:nvSpPr>
        <p:spPr>
          <a:xfrm>
            <a:off x="3720548" y="3568404"/>
            <a:ext cx="3938066" cy="584775"/>
          </a:xfrm>
          <a:prstGeom prst="rect">
            <a:avLst/>
          </a:prstGeom>
        </p:spPr>
        <p:txBody>
          <a:bodyPr wrap="none">
            <a:spAutoFit/>
          </a:bodyPr>
          <a:lstStyle/>
          <a:p>
            <a:pPr lvl="0" fontAlgn="base">
              <a:spcBef>
                <a:spcPct val="0"/>
              </a:spcBef>
              <a:spcAft>
                <a:spcPct val="0"/>
              </a:spcAft>
            </a:pPr>
            <a:r>
              <a:rPr lang="en-US" sz="3200">
                <a:solidFill>
                  <a:srgbClr val="000000"/>
                </a:solidFill>
                <a:latin typeface="Times New Roman" pitchFamily="18" charset="0"/>
                <a:ea typeface="Times New Roman" pitchFamily="18" charset="0"/>
                <a:cs typeface="Times New Roman" pitchFamily="18" charset="0"/>
              </a:rPr>
              <a:t>+ P là trọng lượng (N).</a:t>
            </a:r>
            <a:endParaRPr lang="en-US" sz="3200">
              <a:latin typeface="Times New Roman" pitchFamily="18" charset="0"/>
              <a:ea typeface="Times New Roman" pitchFamily="18" charset="0"/>
              <a:cs typeface="Times New Roman" pitchFamily="18" charset="0"/>
            </a:endParaRPr>
          </a:p>
        </p:txBody>
      </p:sp>
      <p:sp>
        <p:nvSpPr>
          <p:cNvPr id="8" name="Rectangle 7"/>
          <p:cNvSpPr/>
          <p:nvPr/>
        </p:nvSpPr>
        <p:spPr>
          <a:xfrm>
            <a:off x="3720548" y="4178004"/>
            <a:ext cx="3454344" cy="584775"/>
          </a:xfrm>
          <a:prstGeom prst="rect">
            <a:avLst/>
          </a:prstGeom>
        </p:spPr>
        <p:txBody>
          <a:bodyPr wrap="none">
            <a:spAutoFit/>
          </a:bodyPr>
          <a:lstStyle/>
          <a:p>
            <a:pPr lvl="0" fontAlgn="base">
              <a:spcBef>
                <a:spcPct val="0"/>
              </a:spcBef>
              <a:spcAft>
                <a:spcPct val="0"/>
              </a:spcAft>
            </a:pPr>
            <a:r>
              <a:rPr lang="en-US" sz="3200">
                <a:solidFill>
                  <a:srgbClr val="000000"/>
                </a:solidFill>
                <a:latin typeface="Times New Roman" pitchFamily="18" charset="0"/>
                <a:ea typeface="Times New Roman" pitchFamily="18" charset="0"/>
                <a:cs typeface="Times New Roman" pitchFamily="18" charset="0"/>
              </a:rPr>
              <a:t>+ V là thể tích (m</a:t>
            </a:r>
            <a:r>
              <a:rPr lang="en-US" sz="3200" baseline="30000">
                <a:solidFill>
                  <a:srgbClr val="000000"/>
                </a:solidFill>
                <a:latin typeface="Times New Roman" pitchFamily="18" charset="0"/>
                <a:ea typeface="Times New Roman" pitchFamily="18" charset="0"/>
                <a:cs typeface="Times New Roman" pitchFamily="18" charset="0"/>
              </a:rPr>
              <a:t>3</a:t>
            </a:r>
            <a:r>
              <a:rPr lang="en-US" sz="3200">
                <a:solidFill>
                  <a:srgbClr val="000000"/>
                </a:solidFill>
                <a:latin typeface="Times New Roman" pitchFamily="18" charset="0"/>
                <a:ea typeface="Times New Roman" pitchFamily="18" charset="0"/>
                <a:cs typeface="Times New Roman" pitchFamily="18" charset="0"/>
              </a:rPr>
              <a:t>).</a:t>
            </a:r>
            <a:endParaRPr lang="en-US" sz="3200">
              <a:latin typeface="Times New Roman" pitchFamily="18" charset="0"/>
              <a:ea typeface="Times New Roman" pitchFamily="18" charset="0"/>
              <a:cs typeface="Times New Roman" pitchFamily="18" charset="0"/>
            </a:endParaRPr>
          </a:p>
        </p:txBody>
      </p:sp>
      <p:pic>
        <p:nvPicPr>
          <p:cNvPr id="8196" name="Picture 4" descr="ZGJCBQVEf77ZxgC4PXwswdgKaDyYC8bSGkRXYfuO-3inF8oSALXuGKr9yiMmbCXCF0Z7eJM2zC5XPV6J6nRdueTbuKMvGdxj8jhDMAO1xNRyZwqO3i_KhjUH1GWvcsCJnW8CivuIm2yIsfaQ9NARFw"/>
          <p:cNvPicPr>
            <a:picLocks noChangeAspect="1" noChangeArrowheads="1"/>
          </p:cNvPicPr>
          <p:nvPr/>
        </p:nvPicPr>
        <p:blipFill>
          <a:blip r:embed="rId3" cstate="print"/>
          <a:srcRect/>
          <a:stretch>
            <a:fillRect/>
          </a:stretch>
        </p:blipFill>
        <p:spPr bwMode="auto">
          <a:xfrm>
            <a:off x="5879492" y="2340708"/>
            <a:ext cx="2133600" cy="514682"/>
          </a:xfrm>
          <a:prstGeom prst="rect">
            <a:avLst/>
          </a:prstGeom>
          <a:noFill/>
          <a:ln w="28575">
            <a:solidFill>
              <a:srgbClr val="FF0000"/>
            </a:solidFill>
            <a:miter lim="800000"/>
            <a:headEnd/>
            <a:tailEnd/>
          </a:ln>
        </p:spPr>
      </p:pic>
    </p:spTree>
    <p:extLst>
      <p:ext uri="{BB962C8B-B14F-4D97-AF65-F5344CB8AC3E}">
        <p14:creationId xmlns:p14="http://schemas.microsoft.com/office/powerpoint/2010/main" val="2599996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193"/>
                                        </p:tgtEl>
                                        <p:attrNameLst>
                                          <p:attrName>style.visibility</p:attrName>
                                        </p:attrNameLst>
                                      </p:cBhvr>
                                      <p:to>
                                        <p:strVal val="visible"/>
                                      </p:to>
                                    </p:set>
                                    <p:animEffect transition="in" filter="blinds(horizontal)">
                                      <p:cBhvr>
                                        <p:cTn id="7" dur="500"/>
                                        <p:tgtEl>
                                          <p:spTgt spid="819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par>
                          <p:cTn id="13" fill="hold">
                            <p:stCondLst>
                              <p:cond delay="500"/>
                            </p:stCondLst>
                            <p:childTnLst>
                              <p:par>
                                <p:cTn id="14" presetID="13" presetClass="entr" presetSubtype="16" fill="hold" nodeType="afterEffect">
                                  <p:stCondLst>
                                    <p:cond delay="0"/>
                                  </p:stCondLst>
                                  <p:childTnLst>
                                    <p:set>
                                      <p:cBhvr>
                                        <p:cTn id="15" dur="1" fill="hold">
                                          <p:stCondLst>
                                            <p:cond delay="0"/>
                                          </p:stCondLst>
                                        </p:cTn>
                                        <p:tgtEl>
                                          <p:spTgt spid="8194"/>
                                        </p:tgtEl>
                                        <p:attrNameLst>
                                          <p:attrName>style.visibility</p:attrName>
                                        </p:attrNameLst>
                                      </p:cBhvr>
                                      <p:to>
                                        <p:strVal val="visible"/>
                                      </p:to>
                                    </p:set>
                                    <p:animEffect transition="in" filter="plus(in)">
                                      <p:cBhvr>
                                        <p:cTn id="16" dur="2000"/>
                                        <p:tgtEl>
                                          <p:spTgt spid="8194"/>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8196"/>
                                        </p:tgtEl>
                                        <p:attrNameLst>
                                          <p:attrName>style.visibility</p:attrName>
                                        </p:attrNameLst>
                                      </p:cBhvr>
                                      <p:to>
                                        <p:strVal val="visible"/>
                                      </p:to>
                                    </p:set>
                                    <p:animEffect transition="in" filter="randombar(horizontal)">
                                      <p:cBhvr>
                                        <p:cTn id="21" dur="500"/>
                                        <p:tgtEl>
                                          <p:spTgt spid="8196"/>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nodeType="click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slide(fromBottom)">
                                      <p:cBhvr>
                                        <p:cTn id="26" dur="500"/>
                                        <p:tgtEl>
                                          <p:spTgt spid="6">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6"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Effect transition="in" filter="barn(inHorizontal)">
                                      <p:cBhvr>
                                        <p:cTn id="31" dur="500"/>
                                        <p:tgtEl>
                                          <p:spTgt spid="7">
                                            <p:txEl>
                                              <p:pRg st="0" end="0"/>
                                            </p:txEl>
                                          </p:spTgt>
                                        </p:tgtEl>
                                      </p:cBhvr>
                                    </p:animEffect>
                                  </p:childTnLst>
                                </p:cTn>
                              </p:par>
                            </p:childTnLst>
                          </p:cTn>
                        </p:par>
                        <p:par>
                          <p:cTn id="32" fill="hold">
                            <p:stCondLst>
                              <p:cond delay="500"/>
                            </p:stCondLst>
                            <p:childTnLst>
                              <p:par>
                                <p:cTn id="33" presetID="13" presetClass="entr" presetSubtype="16" fill="hold" nodeType="after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animEffect transition="in" filter="plus(in)">
                                      <p:cBhvr>
                                        <p:cTn id="35" dur="2000"/>
                                        <p:tgtEl>
                                          <p:spTgt spid="8">
                                            <p:txEl>
                                              <p:pRg st="0" end="0"/>
                                            </p:txEl>
                                          </p:spTgt>
                                        </p:tgtEl>
                                      </p:cBhvr>
                                    </p:animEffect>
                                  </p:childTnLst>
                                </p:cTn>
                              </p:par>
                            </p:childTnLst>
                          </p:cTn>
                        </p:par>
                        <p:par>
                          <p:cTn id="36" fill="hold">
                            <p:stCondLst>
                              <p:cond delay="2500"/>
                            </p:stCondLst>
                            <p:childTnLst>
                              <p:par>
                                <p:cTn id="37" presetID="10" presetClass="entr" presetSubtype="0" fill="hold" grpId="0" nodeType="afterEffect">
                                  <p:stCondLst>
                                    <p:cond delay="0"/>
                                  </p:stCondLst>
                                  <p:childTnLst>
                                    <p:set>
                                      <p:cBhvr>
                                        <p:cTn id="38" dur="1" fill="hold">
                                          <p:stCondLst>
                                            <p:cond delay="0"/>
                                          </p:stCondLst>
                                        </p:cTn>
                                        <p:tgtEl>
                                          <p:spTgt spid="8195"/>
                                        </p:tgtEl>
                                        <p:attrNameLst>
                                          <p:attrName>style.visibility</p:attrName>
                                        </p:attrNameLst>
                                      </p:cBhvr>
                                      <p:to>
                                        <p:strVal val="visible"/>
                                      </p:to>
                                    </p:set>
                                    <p:animEffect transition="in" filter="fade">
                                      <p:cBhvr>
                                        <p:cTn id="39" dur="20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3" grpId="0"/>
      <p:bldP spid="819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7458" y="1625597"/>
            <a:ext cx="281305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3" descr="image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4659" y="2622547"/>
            <a:ext cx="4030663" cy="304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4" descr="image0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9258" y="1930397"/>
            <a:ext cx="33020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5" descr="image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8108" y="1701798"/>
            <a:ext cx="1906588"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Text Box 6"/>
          <p:cNvSpPr txBox="1">
            <a:spLocks noChangeArrowheads="1"/>
          </p:cNvSpPr>
          <p:nvPr/>
        </p:nvSpPr>
        <p:spPr bwMode="auto">
          <a:xfrm>
            <a:off x="7889140" y="1018715"/>
            <a:ext cx="4048806" cy="1815882"/>
          </a:xfrm>
          <a:prstGeom prst="rect">
            <a:avLst/>
          </a:prstGeom>
          <a:noFill/>
          <a:ln w="28575">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000">
                <a:solidFill>
                  <a:schemeClr val="tx1"/>
                </a:solidFill>
                <a:latin typeface=".VnTime" panose="020B7200000000000000" pitchFamily="34" charset="0"/>
              </a:defRPr>
            </a:lvl1pPr>
            <a:lvl2pPr marL="742950" indent="-285750">
              <a:defRPr sz="2000">
                <a:solidFill>
                  <a:schemeClr val="tx1"/>
                </a:solidFill>
                <a:latin typeface=".VnTime" panose="020B7200000000000000" pitchFamily="34" charset="0"/>
              </a:defRPr>
            </a:lvl2pPr>
            <a:lvl3pPr marL="1143000" indent="-228600">
              <a:defRPr sz="2000">
                <a:solidFill>
                  <a:schemeClr val="tx1"/>
                </a:solidFill>
                <a:latin typeface=".VnTime" panose="020B7200000000000000" pitchFamily="34" charset="0"/>
              </a:defRPr>
            </a:lvl3pPr>
            <a:lvl4pPr marL="1600200" indent="-228600">
              <a:defRPr sz="2000">
                <a:solidFill>
                  <a:schemeClr val="tx1"/>
                </a:solidFill>
                <a:latin typeface=".VnTime" panose="020B7200000000000000" pitchFamily="34" charset="0"/>
              </a:defRPr>
            </a:lvl4pPr>
            <a:lvl5pPr marL="2057400" indent="-228600">
              <a:defRPr sz="2000">
                <a:solidFill>
                  <a:schemeClr val="tx1"/>
                </a:solidFill>
                <a:latin typeface=".VnTime" panose="020B7200000000000000" pitchFamily="34" charset="0"/>
              </a:defRPr>
            </a:lvl5pPr>
            <a:lvl6pPr marL="2514600" indent="-228600" eaLnBrk="0" fontAlgn="base" hangingPunct="0">
              <a:spcBef>
                <a:spcPct val="0"/>
              </a:spcBef>
              <a:spcAft>
                <a:spcPct val="0"/>
              </a:spcAft>
              <a:defRPr sz="2000">
                <a:solidFill>
                  <a:schemeClr val="tx1"/>
                </a:solidFill>
                <a:latin typeface=".VnTime" panose="020B7200000000000000" pitchFamily="34" charset="0"/>
              </a:defRPr>
            </a:lvl6pPr>
            <a:lvl7pPr marL="2971800" indent="-228600" eaLnBrk="0" fontAlgn="base" hangingPunct="0">
              <a:spcBef>
                <a:spcPct val="0"/>
              </a:spcBef>
              <a:spcAft>
                <a:spcPct val="0"/>
              </a:spcAft>
              <a:defRPr sz="2000">
                <a:solidFill>
                  <a:schemeClr val="tx1"/>
                </a:solidFill>
                <a:latin typeface=".VnTime" panose="020B7200000000000000" pitchFamily="34" charset="0"/>
              </a:defRPr>
            </a:lvl7pPr>
            <a:lvl8pPr marL="3429000" indent="-228600" eaLnBrk="0" fontAlgn="base" hangingPunct="0">
              <a:spcBef>
                <a:spcPct val="0"/>
              </a:spcBef>
              <a:spcAft>
                <a:spcPct val="0"/>
              </a:spcAft>
              <a:defRPr sz="2000">
                <a:solidFill>
                  <a:schemeClr val="tx1"/>
                </a:solidFill>
                <a:latin typeface=".VnTime" panose="020B7200000000000000" pitchFamily="34" charset="0"/>
              </a:defRPr>
            </a:lvl8pPr>
            <a:lvl9pPr marL="3886200" indent="-228600" eaLnBrk="0" fontAlgn="base" hangingPunct="0">
              <a:spcBef>
                <a:spcPct val="0"/>
              </a:spcBef>
              <a:spcAft>
                <a:spcPct val="0"/>
              </a:spcAft>
              <a:defRPr sz="2000">
                <a:solidFill>
                  <a:schemeClr val="tx1"/>
                </a:solidFill>
                <a:latin typeface=".VnTime" panose="020B7200000000000000" pitchFamily="34" charset="0"/>
              </a:defRPr>
            </a:lvl9pPr>
          </a:lstStyle>
          <a:p>
            <a:pPr algn="just" eaLnBrk="1" hangingPunct="1">
              <a:spcBef>
                <a:spcPct val="50000"/>
              </a:spcBef>
              <a:defRPr/>
            </a:pPr>
            <a:r>
              <a:rPr lang="vi-VN" sz="2800" dirty="0">
                <a:latin typeface="+mj-lt"/>
              </a:rPr>
              <a:t>Khối lượng riêng của một chất cho ta biết khối lượng của một đơn vị thể tích chất đó.</a:t>
            </a:r>
            <a:endParaRPr lang="en-US" altLang="en-US" sz="2800" dirty="0">
              <a:solidFill>
                <a:srgbClr val="009900"/>
              </a:solidFill>
              <a:latin typeface="+mj-lt"/>
            </a:endParaRPr>
          </a:p>
        </p:txBody>
      </p:sp>
      <p:sp>
        <p:nvSpPr>
          <p:cNvPr id="40967" name="Text Box 7"/>
          <p:cNvSpPr txBox="1">
            <a:spLocks noChangeArrowheads="1"/>
          </p:cNvSpPr>
          <p:nvPr/>
        </p:nvSpPr>
        <p:spPr bwMode="auto">
          <a:xfrm>
            <a:off x="8033658" y="4634130"/>
            <a:ext cx="2641600" cy="954107"/>
          </a:xfrm>
          <a:prstGeom prst="rect">
            <a:avLst/>
          </a:prstGeom>
          <a:noFill/>
          <a:ln w="28575">
            <a:solidFill>
              <a:srgbClr val="990099"/>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000">
                <a:solidFill>
                  <a:schemeClr val="tx1"/>
                </a:solidFill>
                <a:latin typeface=".VnTime" panose="020B7200000000000000" pitchFamily="34" charset="0"/>
              </a:defRPr>
            </a:lvl1pPr>
            <a:lvl2pPr marL="742950" indent="-285750">
              <a:defRPr sz="2000">
                <a:solidFill>
                  <a:schemeClr val="tx1"/>
                </a:solidFill>
                <a:latin typeface=".VnTime" panose="020B7200000000000000" pitchFamily="34" charset="0"/>
              </a:defRPr>
            </a:lvl2pPr>
            <a:lvl3pPr marL="1143000" indent="-228600">
              <a:defRPr sz="2000">
                <a:solidFill>
                  <a:schemeClr val="tx1"/>
                </a:solidFill>
                <a:latin typeface=".VnTime" panose="020B7200000000000000" pitchFamily="34" charset="0"/>
              </a:defRPr>
            </a:lvl3pPr>
            <a:lvl4pPr marL="1600200" indent="-228600">
              <a:defRPr sz="2000">
                <a:solidFill>
                  <a:schemeClr val="tx1"/>
                </a:solidFill>
                <a:latin typeface=".VnTime" panose="020B7200000000000000" pitchFamily="34" charset="0"/>
              </a:defRPr>
            </a:lvl4pPr>
            <a:lvl5pPr marL="2057400" indent="-228600">
              <a:defRPr sz="2000">
                <a:solidFill>
                  <a:schemeClr val="tx1"/>
                </a:solidFill>
                <a:latin typeface=".VnTime" panose="020B7200000000000000" pitchFamily="34" charset="0"/>
              </a:defRPr>
            </a:lvl5pPr>
            <a:lvl6pPr marL="2514600" indent="-228600" eaLnBrk="0" fontAlgn="base" hangingPunct="0">
              <a:spcBef>
                <a:spcPct val="0"/>
              </a:spcBef>
              <a:spcAft>
                <a:spcPct val="0"/>
              </a:spcAft>
              <a:defRPr sz="2000">
                <a:solidFill>
                  <a:schemeClr val="tx1"/>
                </a:solidFill>
                <a:latin typeface=".VnTime" panose="020B7200000000000000" pitchFamily="34" charset="0"/>
              </a:defRPr>
            </a:lvl6pPr>
            <a:lvl7pPr marL="2971800" indent="-228600" eaLnBrk="0" fontAlgn="base" hangingPunct="0">
              <a:spcBef>
                <a:spcPct val="0"/>
              </a:spcBef>
              <a:spcAft>
                <a:spcPct val="0"/>
              </a:spcAft>
              <a:defRPr sz="2000">
                <a:solidFill>
                  <a:schemeClr val="tx1"/>
                </a:solidFill>
                <a:latin typeface=".VnTime" panose="020B7200000000000000" pitchFamily="34" charset="0"/>
              </a:defRPr>
            </a:lvl7pPr>
            <a:lvl8pPr marL="3429000" indent="-228600" eaLnBrk="0" fontAlgn="base" hangingPunct="0">
              <a:spcBef>
                <a:spcPct val="0"/>
              </a:spcBef>
              <a:spcAft>
                <a:spcPct val="0"/>
              </a:spcAft>
              <a:defRPr sz="2000">
                <a:solidFill>
                  <a:schemeClr val="tx1"/>
                </a:solidFill>
                <a:latin typeface=".VnTime" panose="020B7200000000000000" pitchFamily="34" charset="0"/>
              </a:defRPr>
            </a:lvl8pPr>
            <a:lvl9pPr marL="3886200" indent="-228600" eaLnBrk="0" fontAlgn="base" hangingPunct="0">
              <a:spcBef>
                <a:spcPct val="0"/>
              </a:spcBef>
              <a:spcAft>
                <a:spcPct val="0"/>
              </a:spcAft>
              <a:defRPr sz="2000">
                <a:solidFill>
                  <a:schemeClr val="tx1"/>
                </a:solidFill>
                <a:latin typeface=".VnTime" panose="020B7200000000000000" pitchFamily="34" charset="0"/>
              </a:defRPr>
            </a:lvl9pPr>
          </a:lstStyle>
          <a:p>
            <a:pPr>
              <a:spcBef>
                <a:spcPct val="50000"/>
              </a:spcBef>
            </a:pPr>
            <a:r>
              <a:rPr lang="en-US" altLang="en-US" sz="2800" smtClean="0">
                <a:solidFill>
                  <a:srgbClr val="990099"/>
                </a:solidFill>
                <a:latin typeface="Times New Roman" panose="02020603050405020304" pitchFamily="18" charset="0"/>
                <a:cs typeface="Times New Roman" panose="02020603050405020304" pitchFamily="18" charset="0"/>
              </a:rPr>
              <a:t>(kg/m</a:t>
            </a:r>
            <a:r>
              <a:rPr lang="en-US" altLang="en-US" sz="2800" baseline="30000" smtClean="0">
                <a:solidFill>
                  <a:srgbClr val="990099"/>
                </a:solidFill>
                <a:latin typeface="Times New Roman" panose="02020603050405020304" pitchFamily="18" charset="0"/>
                <a:cs typeface="Times New Roman" panose="02020603050405020304" pitchFamily="18" charset="0"/>
              </a:rPr>
              <a:t>3</a:t>
            </a:r>
            <a:r>
              <a:rPr lang="en-US" altLang="en-US" sz="2800" smtClean="0">
                <a:solidFill>
                  <a:srgbClr val="990099"/>
                </a:solidFill>
                <a:latin typeface="Times New Roman" panose="02020603050405020304" pitchFamily="18" charset="0"/>
                <a:cs typeface="Times New Roman" panose="02020603050405020304" pitchFamily="18" charset="0"/>
              </a:rPr>
              <a:t>), </a:t>
            </a:r>
            <a:r>
              <a:rPr lang="en-US" sz="2800">
                <a:solidFill>
                  <a:srgbClr val="990099"/>
                </a:solidFill>
                <a:latin typeface="Times New Roman" pitchFamily="18" charset="0"/>
                <a:ea typeface="Times New Roman" pitchFamily="18" charset="0"/>
                <a:cs typeface="Times New Roman" pitchFamily="18" charset="0"/>
              </a:rPr>
              <a:t>g/cm</a:t>
            </a:r>
            <a:r>
              <a:rPr lang="en-US" sz="2800" baseline="30000">
                <a:solidFill>
                  <a:srgbClr val="990099"/>
                </a:solidFill>
                <a:latin typeface="Times New Roman" pitchFamily="18" charset="0"/>
                <a:ea typeface="Times New Roman" pitchFamily="18" charset="0"/>
                <a:cs typeface="Times New Roman" pitchFamily="18" charset="0"/>
              </a:rPr>
              <a:t>3</a:t>
            </a:r>
            <a:r>
              <a:rPr lang="en-US" sz="2800">
                <a:solidFill>
                  <a:srgbClr val="990099"/>
                </a:solidFill>
                <a:latin typeface="Times New Roman" pitchFamily="18" charset="0"/>
                <a:ea typeface="Times New Roman" pitchFamily="18" charset="0"/>
                <a:cs typeface="Times New Roman" pitchFamily="18" charset="0"/>
              </a:rPr>
              <a:t> hoặc </a:t>
            </a:r>
            <a:r>
              <a:rPr lang="en-US" sz="2800" smtClean="0">
                <a:solidFill>
                  <a:srgbClr val="990099"/>
                </a:solidFill>
                <a:latin typeface="Times New Roman" pitchFamily="18" charset="0"/>
                <a:ea typeface="Times New Roman" pitchFamily="18" charset="0"/>
                <a:cs typeface="Times New Roman" pitchFamily="18" charset="0"/>
              </a:rPr>
              <a:t>g/mL</a:t>
            </a:r>
            <a:endParaRPr lang="en-US" altLang="en-US" sz="2800" b="1" baseline="30000">
              <a:solidFill>
                <a:srgbClr val="990099"/>
              </a:solidFill>
              <a:latin typeface="Times New Roman" panose="02020603050405020304" pitchFamily="18" charset="0"/>
              <a:cs typeface="Times New Roman" panose="02020603050405020304" pitchFamily="18" charset="0"/>
            </a:endParaRPr>
          </a:p>
        </p:txBody>
      </p:sp>
      <p:pic>
        <p:nvPicPr>
          <p:cNvPr id="40969" name="Picture 9" descr="image0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97877" flipV="1">
            <a:off x="1135566" y="2501459"/>
            <a:ext cx="308125" cy="2942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2" name="Picture 12" descr="image0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9458151" flipV="1">
            <a:off x="1391572" y="2238896"/>
            <a:ext cx="196808" cy="1917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40973" name="Text Box 13"/>
              <p:cNvSpPr txBox="1">
                <a:spLocks noChangeArrowheads="1"/>
              </p:cNvSpPr>
              <p:nvPr/>
            </p:nvSpPr>
            <p:spPr bwMode="auto">
              <a:xfrm>
                <a:off x="2053772" y="3835398"/>
                <a:ext cx="1733550" cy="583173"/>
              </a:xfrm>
              <a:prstGeom prst="rect">
                <a:avLst/>
              </a:prstGeom>
              <a:noFill/>
              <a:ln w="28575">
                <a:solidFill>
                  <a:srgbClr val="FF00FF"/>
                </a:solidFill>
                <a:miter lim="800000"/>
                <a:headEnd/>
                <a:tailEnd/>
              </a:ln>
              <a:extLst>
                <a:ext uri="{909E8E84-426E-40DD-AFC4-6F175D3DCCD1}">
                  <a14:hiddenFill>
                    <a:solidFill>
                      <a:srgbClr val="FFFFFF"/>
                    </a:solidFill>
                  </a14:hiddenFill>
                </a:ext>
              </a:extLst>
            </p:spPr>
            <p:txBody>
              <a:bodyPr>
                <a:spAutoFit/>
              </a:bodyPr>
              <a:lstStyle>
                <a:lvl1pPr>
                  <a:defRPr sz="2000">
                    <a:solidFill>
                      <a:schemeClr val="tx1"/>
                    </a:solidFill>
                    <a:latin typeface=".VnTime" panose="020B7200000000000000" pitchFamily="34" charset="0"/>
                  </a:defRPr>
                </a:lvl1pPr>
                <a:lvl2pPr marL="742950" indent="-285750">
                  <a:defRPr sz="2000">
                    <a:solidFill>
                      <a:schemeClr val="tx1"/>
                    </a:solidFill>
                    <a:latin typeface=".VnTime" panose="020B7200000000000000" pitchFamily="34" charset="0"/>
                  </a:defRPr>
                </a:lvl2pPr>
                <a:lvl3pPr marL="1143000" indent="-228600">
                  <a:defRPr sz="2000">
                    <a:solidFill>
                      <a:schemeClr val="tx1"/>
                    </a:solidFill>
                    <a:latin typeface=".VnTime" panose="020B7200000000000000" pitchFamily="34" charset="0"/>
                  </a:defRPr>
                </a:lvl3pPr>
                <a:lvl4pPr marL="1600200" indent="-228600">
                  <a:defRPr sz="2000">
                    <a:solidFill>
                      <a:schemeClr val="tx1"/>
                    </a:solidFill>
                    <a:latin typeface=".VnTime" panose="020B7200000000000000" pitchFamily="34" charset="0"/>
                  </a:defRPr>
                </a:lvl4pPr>
                <a:lvl5pPr marL="2057400" indent="-228600">
                  <a:defRPr sz="2000">
                    <a:solidFill>
                      <a:schemeClr val="tx1"/>
                    </a:solidFill>
                    <a:latin typeface=".VnTime" panose="020B7200000000000000" pitchFamily="34" charset="0"/>
                  </a:defRPr>
                </a:lvl5pPr>
                <a:lvl6pPr marL="2514600" indent="-228600" eaLnBrk="0" fontAlgn="base" hangingPunct="0">
                  <a:spcBef>
                    <a:spcPct val="0"/>
                  </a:spcBef>
                  <a:spcAft>
                    <a:spcPct val="0"/>
                  </a:spcAft>
                  <a:defRPr sz="2000">
                    <a:solidFill>
                      <a:schemeClr val="tx1"/>
                    </a:solidFill>
                    <a:latin typeface=".VnTime" panose="020B7200000000000000" pitchFamily="34" charset="0"/>
                  </a:defRPr>
                </a:lvl6pPr>
                <a:lvl7pPr marL="2971800" indent="-228600" eaLnBrk="0" fontAlgn="base" hangingPunct="0">
                  <a:spcBef>
                    <a:spcPct val="0"/>
                  </a:spcBef>
                  <a:spcAft>
                    <a:spcPct val="0"/>
                  </a:spcAft>
                  <a:defRPr sz="2000">
                    <a:solidFill>
                      <a:schemeClr val="tx1"/>
                    </a:solidFill>
                    <a:latin typeface=".VnTime" panose="020B7200000000000000" pitchFamily="34" charset="0"/>
                  </a:defRPr>
                </a:lvl7pPr>
                <a:lvl8pPr marL="3429000" indent="-228600" eaLnBrk="0" fontAlgn="base" hangingPunct="0">
                  <a:spcBef>
                    <a:spcPct val="0"/>
                  </a:spcBef>
                  <a:spcAft>
                    <a:spcPct val="0"/>
                  </a:spcAft>
                  <a:defRPr sz="2000">
                    <a:solidFill>
                      <a:schemeClr val="tx1"/>
                    </a:solidFill>
                    <a:latin typeface=".VnTime" panose="020B7200000000000000" pitchFamily="34" charset="0"/>
                  </a:defRPr>
                </a:lvl8pPr>
                <a:lvl9pPr marL="3886200" indent="-228600" eaLnBrk="0" fontAlgn="base" hangingPunct="0">
                  <a:spcBef>
                    <a:spcPct val="0"/>
                  </a:spcBef>
                  <a:spcAft>
                    <a:spcPct val="0"/>
                  </a:spcAft>
                  <a:defRPr sz="2000">
                    <a:solidFill>
                      <a:schemeClr val="tx1"/>
                    </a:solidFill>
                    <a:latin typeface=".VnTime" panose="020B7200000000000000" pitchFamily="34" charset="0"/>
                  </a:defRPr>
                </a:lvl9pPr>
              </a:lstStyle>
              <a:p>
                <a:pPr eaLnBrk="1" hangingPunct="1">
                  <a:spcBef>
                    <a:spcPct val="50000"/>
                  </a:spcBef>
                </a:pPr>
                <a:r>
                  <a:rPr lang="en-US" altLang="en-US" sz="2400" b="1" smtClean="0">
                    <a:solidFill>
                      <a:srgbClr val="FF0000"/>
                    </a:solidFill>
                    <a:latin typeface="Times New Roman" panose="02020603050405020304" pitchFamily="18" charset="0"/>
                  </a:rPr>
                  <a:t>V = </a:t>
                </a:r>
                <a14:m>
                  <m:oMath xmlns:m="http://schemas.openxmlformats.org/officeDocument/2006/math">
                    <m:f>
                      <m:fPr>
                        <m:ctrlPr>
                          <a:rPr lang="en-US" altLang="en-US" sz="2400" b="1" i="1" smtClean="0">
                            <a:solidFill>
                              <a:srgbClr val="FF0000"/>
                            </a:solidFill>
                            <a:latin typeface="Cambria Math" panose="02040503050406030204" pitchFamily="18" charset="0"/>
                          </a:rPr>
                        </m:ctrlPr>
                      </m:fPr>
                      <m:num>
                        <m:r>
                          <a:rPr lang="en-US" altLang="en-US" sz="2400" b="1" i="1" smtClean="0">
                            <a:solidFill>
                              <a:srgbClr val="FF0000"/>
                            </a:solidFill>
                            <a:latin typeface="Cambria Math" panose="02040503050406030204" pitchFamily="18" charset="0"/>
                          </a:rPr>
                          <m:t>𝒎</m:t>
                        </m:r>
                      </m:num>
                      <m:den>
                        <m:r>
                          <a:rPr lang="en-US" altLang="en-US" sz="2400" b="1" i="1" smtClean="0">
                            <a:solidFill>
                              <a:srgbClr val="FF0000"/>
                            </a:solidFill>
                            <a:latin typeface="Cambria Math" panose="02040503050406030204" pitchFamily="18" charset="0"/>
                          </a:rPr>
                          <m:t>𝑫</m:t>
                        </m:r>
                      </m:den>
                    </m:f>
                  </m:oMath>
                </a14:m>
                <a:r>
                  <a:rPr lang="en-US" altLang="en-US" sz="2400" b="1" smtClean="0">
                    <a:solidFill>
                      <a:srgbClr val="FF0000"/>
                    </a:solidFill>
                    <a:latin typeface="Times New Roman" panose="02020603050405020304" pitchFamily="18" charset="0"/>
                  </a:rPr>
                  <a:t> </a:t>
                </a:r>
                <a:endParaRPr lang="en-US" altLang="en-US" sz="2400" b="1">
                  <a:solidFill>
                    <a:srgbClr val="FF0000"/>
                  </a:solidFill>
                  <a:latin typeface="Times New Roman" panose="02020603050405020304" pitchFamily="18" charset="0"/>
                </a:endParaRPr>
              </a:p>
            </p:txBody>
          </p:sp>
        </mc:Choice>
        <mc:Fallback xmlns="">
          <p:sp>
            <p:nvSpPr>
              <p:cNvPr id="40973" name="Text Box 13"/>
              <p:cNvSpPr txBox="1">
                <a:spLocks noRot="1" noChangeAspect="1" noMove="1" noResize="1" noEditPoints="1" noAdjustHandles="1" noChangeArrowheads="1" noChangeShapeType="1" noTextEdit="1"/>
              </p:cNvSpPr>
              <p:nvPr/>
            </p:nvSpPr>
            <p:spPr bwMode="auto">
              <a:xfrm>
                <a:off x="2053772" y="3835398"/>
                <a:ext cx="1733550" cy="583173"/>
              </a:xfrm>
              <a:prstGeom prst="rect">
                <a:avLst/>
              </a:prstGeom>
              <a:blipFill>
                <a:blip r:embed="rId7"/>
                <a:stretch>
                  <a:fillRect l="-4844" b="-5941"/>
                </a:stretch>
              </a:blipFill>
              <a:ln w="28575">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sp>
        <p:nvSpPr>
          <p:cNvPr id="40974" name="Text Box 14"/>
          <p:cNvSpPr txBox="1">
            <a:spLocks noChangeArrowheads="1"/>
          </p:cNvSpPr>
          <p:nvPr/>
        </p:nvSpPr>
        <p:spPr bwMode="auto">
          <a:xfrm>
            <a:off x="444760" y="5216739"/>
            <a:ext cx="1733550" cy="461963"/>
          </a:xfrm>
          <a:prstGeom prst="rect">
            <a:avLst/>
          </a:prstGeom>
          <a:noFill/>
          <a:ln w="28575">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000">
                <a:solidFill>
                  <a:schemeClr val="tx1"/>
                </a:solidFill>
                <a:latin typeface=".VnTime" panose="020B7200000000000000" pitchFamily="34" charset="0"/>
              </a:defRPr>
            </a:lvl1pPr>
            <a:lvl2pPr marL="742950" indent="-285750">
              <a:defRPr sz="2000">
                <a:solidFill>
                  <a:schemeClr val="tx1"/>
                </a:solidFill>
                <a:latin typeface=".VnTime" panose="020B7200000000000000" pitchFamily="34" charset="0"/>
              </a:defRPr>
            </a:lvl2pPr>
            <a:lvl3pPr marL="1143000" indent="-228600">
              <a:defRPr sz="2000">
                <a:solidFill>
                  <a:schemeClr val="tx1"/>
                </a:solidFill>
                <a:latin typeface=".VnTime" panose="020B7200000000000000" pitchFamily="34" charset="0"/>
              </a:defRPr>
            </a:lvl3pPr>
            <a:lvl4pPr marL="1600200" indent="-228600">
              <a:defRPr sz="2000">
                <a:solidFill>
                  <a:schemeClr val="tx1"/>
                </a:solidFill>
                <a:latin typeface=".VnTime" panose="020B7200000000000000" pitchFamily="34" charset="0"/>
              </a:defRPr>
            </a:lvl4pPr>
            <a:lvl5pPr marL="2057400" indent="-228600">
              <a:defRPr sz="2000">
                <a:solidFill>
                  <a:schemeClr val="tx1"/>
                </a:solidFill>
                <a:latin typeface=".VnTime" panose="020B7200000000000000" pitchFamily="34" charset="0"/>
              </a:defRPr>
            </a:lvl5pPr>
            <a:lvl6pPr marL="2514600" indent="-228600" eaLnBrk="0" fontAlgn="base" hangingPunct="0">
              <a:spcBef>
                <a:spcPct val="0"/>
              </a:spcBef>
              <a:spcAft>
                <a:spcPct val="0"/>
              </a:spcAft>
              <a:defRPr sz="2000">
                <a:solidFill>
                  <a:schemeClr val="tx1"/>
                </a:solidFill>
                <a:latin typeface=".VnTime" panose="020B7200000000000000" pitchFamily="34" charset="0"/>
              </a:defRPr>
            </a:lvl6pPr>
            <a:lvl7pPr marL="2971800" indent="-228600" eaLnBrk="0" fontAlgn="base" hangingPunct="0">
              <a:spcBef>
                <a:spcPct val="0"/>
              </a:spcBef>
              <a:spcAft>
                <a:spcPct val="0"/>
              </a:spcAft>
              <a:defRPr sz="2000">
                <a:solidFill>
                  <a:schemeClr val="tx1"/>
                </a:solidFill>
                <a:latin typeface=".VnTime" panose="020B7200000000000000" pitchFamily="34" charset="0"/>
              </a:defRPr>
            </a:lvl7pPr>
            <a:lvl8pPr marL="3429000" indent="-228600" eaLnBrk="0" fontAlgn="base" hangingPunct="0">
              <a:spcBef>
                <a:spcPct val="0"/>
              </a:spcBef>
              <a:spcAft>
                <a:spcPct val="0"/>
              </a:spcAft>
              <a:defRPr sz="2000">
                <a:solidFill>
                  <a:schemeClr val="tx1"/>
                </a:solidFill>
                <a:latin typeface=".VnTime" panose="020B7200000000000000" pitchFamily="34" charset="0"/>
              </a:defRPr>
            </a:lvl8pPr>
            <a:lvl9pPr marL="3886200" indent="-228600" eaLnBrk="0" fontAlgn="base" hangingPunct="0">
              <a:spcBef>
                <a:spcPct val="0"/>
              </a:spcBef>
              <a:spcAft>
                <a:spcPct val="0"/>
              </a:spcAft>
              <a:defRPr sz="2000">
                <a:solidFill>
                  <a:schemeClr val="tx1"/>
                </a:solidFill>
                <a:latin typeface=".VnTime" panose="020B7200000000000000" pitchFamily="34" charset="0"/>
              </a:defRPr>
            </a:lvl9pPr>
          </a:lstStyle>
          <a:p>
            <a:pPr eaLnBrk="1" hangingPunct="1">
              <a:spcBef>
                <a:spcPct val="50000"/>
              </a:spcBef>
            </a:pPr>
            <a:r>
              <a:rPr lang="en-US" altLang="en-US" sz="2400" b="1">
                <a:solidFill>
                  <a:srgbClr val="FF0000"/>
                </a:solidFill>
                <a:latin typeface="Times New Roman" panose="02020603050405020304" pitchFamily="18" charset="0"/>
              </a:rPr>
              <a:t>m = D. V</a:t>
            </a:r>
          </a:p>
        </p:txBody>
      </p:sp>
      <p:grpSp>
        <p:nvGrpSpPr>
          <p:cNvPr id="4" name="Group 83"/>
          <p:cNvGrpSpPr>
            <a:grpSpLocks/>
          </p:cNvGrpSpPr>
          <p:nvPr/>
        </p:nvGrpSpPr>
        <p:grpSpPr bwMode="auto">
          <a:xfrm>
            <a:off x="704534" y="1775616"/>
            <a:ext cx="1716833" cy="1295400"/>
            <a:chOff x="744" y="576"/>
            <a:chExt cx="1152" cy="816"/>
          </a:xfrm>
        </p:grpSpPr>
        <p:sp>
          <p:nvSpPr>
            <p:cNvPr id="18445" name="Rectangle 72"/>
            <p:cNvSpPr>
              <a:spLocks noChangeArrowheads="1"/>
            </p:cNvSpPr>
            <p:nvPr/>
          </p:nvSpPr>
          <p:spPr bwMode="auto">
            <a:xfrm>
              <a:off x="744" y="576"/>
              <a:ext cx="1152" cy="816"/>
            </a:xfrm>
            <a:prstGeom prst="rect">
              <a:avLst/>
            </a:prstGeom>
            <a:solidFill>
              <a:srgbClr val="F5FDAD"/>
            </a:solidFill>
            <a:ln w="9525">
              <a:solidFill>
                <a:schemeClr val="tx1"/>
              </a:solidFill>
              <a:miter lim="800000"/>
              <a:headEnd/>
              <a:tailEnd/>
            </a:ln>
          </p:spPr>
          <p:txBody>
            <a:bodyPr wrap="none" anchor="ctr"/>
            <a:lstStyle>
              <a:lvl1pPr>
                <a:defRPr sz="2000">
                  <a:solidFill>
                    <a:schemeClr val="tx1"/>
                  </a:solidFill>
                  <a:latin typeface=".VnTime" panose="020B7200000000000000" pitchFamily="34" charset="0"/>
                </a:defRPr>
              </a:lvl1pPr>
              <a:lvl2pPr marL="742950" indent="-285750">
                <a:defRPr sz="2000">
                  <a:solidFill>
                    <a:schemeClr val="tx1"/>
                  </a:solidFill>
                  <a:latin typeface=".VnTime" panose="020B7200000000000000" pitchFamily="34" charset="0"/>
                </a:defRPr>
              </a:lvl2pPr>
              <a:lvl3pPr marL="1143000" indent="-228600">
                <a:defRPr sz="2000">
                  <a:solidFill>
                    <a:schemeClr val="tx1"/>
                  </a:solidFill>
                  <a:latin typeface=".VnTime" panose="020B7200000000000000" pitchFamily="34" charset="0"/>
                </a:defRPr>
              </a:lvl3pPr>
              <a:lvl4pPr marL="1600200" indent="-228600">
                <a:defRPr sz="2000">
                  <a:solidFill>
                    <a:schemeClr val="tx1"/>
                  </a:solidFill>
                  <a:latin typeface=".VnTime" panose="020B7200000000000000" pitchFamily="34" charset="0"/>
                </a:defRPr>
              </a:lvl4pPr>
              <a:lvl5pPr marL="2057400" indent="-228600">
                <a:defRPr sz="2000">
                  <a:solidFill>
                    <a:schemeClr val="tx1"/>
                  </a:solidFill>
                  <a:latin typeface=".VnTime" panose="020B7200000000000000" pitchFamily="34" charset="0"/>
                </a:defRPr>
              </a:lvl5pPr>
              <a:lvl6pPr marL="2514600" indent="-228600" eaLnBrk="0" fontAlgn="base" hangingPunct="0">
                <a:spcBef>
                  <a:spcPct val="0"/>
                </a:spcBef>
                <a:spcAft>
                  <a:spcPct val="0"/>
                </a:spcAft>
                <a:defRPr sz="2000">
                  <a:solidFill>
                    <a:schemeClr val="tx1"/>
                  </a:solidFill>
                  <a:latin typeface=".VnTime" panose="020B7200000000000000" pitchFamily="34" charset="0"/>
                </a:defRPr>
              </a:lvl6pPr>
              <a:lvl7pPr marL="2971800" indent="-228600" eaLnBrk="0" fontAlgn="base" hangingPunct="0">
                <a:spcBef>
                  <a:spcPct val="0"/>
                </a:spcBef>
                <a:spcAft>
                  <a:spcPct val="0"/>
                </a:spcAft>
                <a:defRPr sz="2000">
                  <a:solidFill>
                    <a:schemeClr val="tx1"/>
                  </a:solidFill>
                  <a:latin typeface=".VnTime" panose="020B7200000000000000" pitchFamily="34" charset="0"/>
                </a:defRPr>
              </a:lvl7pPr>
              <a:lvl8pPr marL="3429000" indent="-228600" eaLnBrk="0" fontAlgn="base" hangingPunct="0">
                <a:spcBef>
                  <a:spcPct val="0"/>
                </a:spcBef>
                <a:spcAft>
                  <a:spcPct val="0"/>
                </a:spcAft>
                <a:defRPr sz="2000">
                  <a:solidFill>
                    <a:schemeClr val="tx1"/>
                  </a:solidFill>
                  <a:latin typeface=".VnTime" panose="020B7200000000000000" pitchFamily="34" charset="0"/>
                </a:defRPr>
              </a:lvl8pPr>
              <a:lvl9pPr marL="3886200" indent="-228600" eaLnBrk="0" fontAlgn="base" hangingPunct="0">
                <a:spcBef>
                  <a:spcPct val="0"/>
                </a:spcBef>
                <a:spcAft>
                  <a:spcPct val="0"/>
                </a:spcAft>
                <a:defRPr sz="2000">
                  <a:solidFill>
                    <a:schemeClr val="tx1"/>
                  </a:solidFill>
                  <a:latin typeface=".VnTime" panose="020B7200000000000000" pitchFamily="34" charset="0"/>
                </a:defRPr>
              </a:lvl9pPr>
            </a:lstStyle>
            <a:p>
              <a:pPr eaLnBrk="1" hangingPunct="1"/>
              <a:endParaRPr lang="en-US" altLang="en-US" sz="3600">
                <a:solidFill>
                  <a:srgbClr val="FF0000"/>
                </a:solidFill>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8446" name="Text Box 74"/>
                <p:cNvSpPr txBox="1">
                  <a:spLocks noChangeArrowheads="1"/>
                </p:cNvSpPr>
                <p:nvPr/>
              </p:nvSpPr>
              <p:spPr bwMode="auto">
                <a:xfrm>
                  <a:off x="839" y="735"/>
                  <a:ext cx="1046" cy="5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2000">
                      <a:solidFill>
                        <a:schemeClr val="tx1"/>
                      </a:solidFill>
                      <a:latin typeface=".VnTime" panose="020B7200000000000000" pitchFamily="34" charset="0"/>
                    </a:defRPr>
                  </a:lvl1pPr>
                  <a:lvl2pPr marL="742950" indent="-285750">
                    <a:defRPr sz="2000">
                      <a:solidFill>
                        <a:schemeClr val="tx1"/>
                      </a:solidFill>
                      <a:latin typeface=".VnTime" panose="020B7200000000000000" pitchFamily="34" charset="0"/>
                    </a:defRPr>
                  </a:lvl2pPr>
                  <a:lvl3pPr marL="1143000" indent="-228600">
                    <a:defRPr sz="2000">
                      <a:solidFill>
                        <a:schemeClr val="tx1"/>
                      </a:solidFill>
                      <a:latin typeface=".VnTime" panose="020B7200000000000000" pitchFamily="34" charset="0"/>
                    </a:defRPr>
                  </a:lvl3pPr>
                  <a:lvl4pPr marL="1600200" indent="-228600">
                    <a:defRPr sz="2000">
                      <a:solidFill>
                        <a:schemeClr val="tx1"/>
                      </a:solidFill>
                      <a:latin typeface=".VnTime" panose="020B7200000000000000" pitchFamily="34" charset="0"/>
                    </a:defRPr>
                  </a:lvl4pPr>
                  <a:lvl5pPr marL="2057400" indent="-228600">
                    <a:defRPr sz="2000">
                      <a:solidFill>
                        <a:schemeClr val="tx1"/>
                      </a:solidFill>
                      <a:latin typeface=".VnTime" panose="020B7200000000000000" pitchFamily="34" charset="0"/>
                    </a:defRPr>
                  </a:lvl5pPr>
                  <a:lvl6pPr marL="2514600" indent="-228600" eaLnBrk="0" fontAlgn="base" hangingPunct="0">
                    <a:spcBef>
                      <a:spcPct val="0"/>
                    </a:spcBef>
                    <a:spcAft>
                      <a:spcPct val="0"/>
                    </a:spcAft>
                    <a:defRPr sz="2000">
                      <a:solidFill>
                        <a:schemeClr val="tx1"/>
                      </a:solidFill>
                      <a:latin typeface=".VnTime" panose="020B7200000000000000" pitchFamily="34" charset="0"/>
                    </a:defRPr>
                  </a:lvl6pPr>
                  <a:lvl7pPr marL="2971800" indent="-228600" eaLnBrk="0" fontAlgn="base" hangingPunct="0">
                    <a:spcBef>
                      <a:spcPct val="0"/>
                    </a:spcBef>
                    <a:spcAft>
                      <a:spcPct val="0"/>
                    </a:spcAft>
                    <a:defRPr sz="2000">
                      <a:solidFill>
                        <a:schemeClr val="tx1"/>
                      </a:solidFill>
                      <a:latin typeface=".VnTime" panose="020B7200000000000000" pitchFamily="34" charset="0"/>
                    </a:defRPr>
                  </a:lvl7pPr>
                  <a:lvl8pPr marL="3429000" indent="-228600" eaLnBrk="0" fontAlgn="base" hangingPunct="0">
                    <a:spcBef>
                      <a:spcPct val="0"/>
                    </a:spcBef>
                    <a:spcAft>
                      <a:spcPct val="0"/>
                    </a:spcAft>
                    <a:defRPr sz="2000">
                      <a:solidFill>
                        <a:schemeClr val="tx1"/>
                      </a:solidFill>
                      <a:latin typeface=".VnTime" panose="020B7200000000000000" pitchFamily="34" charset="0"/>
                    </a:defRPr>
                  </a:lvl8pPr>
                  <a:lvl9pPr marL="3886200" indent="-228600" eaLnBrk="0" fontAlgn="base" hangingPunct="0">
                    <a:spcBef>
                      <a:spcPct val="0"/>
                    </a:spcBef>
                    <a:spcAft>
                      <a:spcPct val="0"/>
                    </a:spcAft>
                    <a:defRPr sz="2000">
                      <a:solidFill>
                        <a:schemeClr val="tx1"/>
                      </a:solidFill>
                      <a:latin typeface=".VnTime" panose="020B7200000000000000" pitchFamily="34" charset="0"/>
                    </a:defRPr>
                  </a:lvl9pPr>
                </a:lstStyle>
                <a:p>
                  <a:pPr eaLnBrk="1" hangingPunct="1">
                    <a:spcBef>
                      <a:spcPct val="50000"/>
                    </a:spcBef>
                  </a:pPr>
                  <a:r>
                    <a:rPr lang="en-US" altLang="en-US" sz="3600" b="1" smtClean="0">
                      <a:solidFill>
                        <a:srgbClr val="FF0000"/>
                      </a:solidFill>
                      <a:latin typeface="Times New Roman" panose="02020603050405020304" pitchFamily="18" charset="0"/>
                    </a:rPr>
                    <a:t>D </a:t>
                  </a:r>
                  <a:r>
                    <a:rPr lang="en-US" altLang="en-US" sz="4000" b="1" smtClean="0">
                      <a:solidFill>
                        <a:srgbClr val="FF0000"/>
                      </a:solidFill>
                      <a:latin typeface="Times New Roman" panose="02020603050405020304" pitchFamily="18" charset="0"/>
                    </a:rPr>
                    <a:t>= </a:t>
                  </a:r>
                  <a14:m>
                    <m:oMath xmlns:m="http://schemas.openxmlformats.org/officeDocument/2006/math">
                      <m:f>
                        <m:fPr>
                          <m:ctrlPr>
                            <a:rPr lang="en-US" altLang="en-US" sz="4000" b="1" i="1" smtClean="0">
                              <a:solidFill>
                                <a:srgbClr val="FF0000"/>
                              </a:solidFill>
                              <a:latin typeface="Cambria Math" panose="02040503050406030204" pitchFamily="18" charset="0"/>
                            </a:rPr>
                          </m:ctrlPr>
                        </m:fPr>
                        <m:num>
                          <m:r>
                            <a:rPr lang="en-US" altLang="en-US" sz="4000" b="1" i="1" smtClean="0">
                              <a:solidFill>
                                <a:srgbClr val="FF0000"/>
                              </a:solidFill>
                              <a:latin typeface="Cambria Math" panose="02040503050406030204" pitchFamily="18" charset="0"/>
                            </a:rPr>
                            <m:t>𝒎</m:t>
                          </m:r>
                        </m:num>
                        <m:den>
                          <m:r>
                            <a:rPr lang="en-US" altLang="en-US" sz="4000" b="1" i="1" smtClean="0">
                              <a:solidFill>
                                <a:srgbClr val="FF0000"/>
                              </a:solidFill>
                              <a:latin typeface="Cambria Math" panose="02040503050406030204" pitchFamily="18" charset="0"/>
                            </a:rPr>
                            <m:t>𝑽</m:t>
                          </m:r>
                        </m:den>
                      </m:f>
                    </m:oMath>
                  </a14:m>
                  <a:endParaRPr lang="en-US" altLang="en-US" sz="4000" b="1">
                    <a:solidFill>
                      <a:srgbClr val="FF0000"/>
                    </a:solidFill>
                    <a:latin typeface="Times New Roman" panose="02020603050405020304" pitchFamily="18" charset="0"/>
                  </a:endParaRPr>
                </a:p>
              </p:txBody>
            </p:sp>
          </mc:Choice>
          <mc:Fallback xmlns="">
            <p:sp>
              <p:nvSpPr>
                <p:cNvPr id="18446" name="Text Box 74"/>
                <p:cNvSpPr txBox="1">
                  <a:spLocks noRot="1" noChangeAspect="1" noMove="1" noResize="1" noEditPoints="1" noAdjustHandles="1" noChangeArrowheads="1" noChangeShapeType="1" noTextEdit="1"/>
                </p:cNvSpPr>
                <p:nvPr/>
              </p:nvSpPr>
              <p:spPr bwMode="auto">
                <a:xfrm>
                  <a:off x="839" y="735"/>
                  <a:ext cx="1046" cy="574"/>
                </a:xfrm>
                <a:prstGeom prst="rect">
                  <a:avLst/>
                </a:prstGeom>
                <a:blipFill>
                  <a:blip r:embed="rId8"/>
                  <a:stretch>
                    <a:fillRect l="-12109" t="-4698" b="-1342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spTree>
    <p:extLst>
      <p:ext uri="{BB962C8B-B14F-4D97-AF65-F5344CB8AC3E}">
        <p14:creationId xmlns:p14="http://schemas.microsoft.com/office/powerpoint/2010/main" val="3511283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wipe(left)">
                                      <p:cBhvr>
                                        <p:cTn id="7" dur="500"/>
                                        <p:tgtEl>
                                          <p:spTgt spid="4096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966"/>
                                        </p:tgtEl>
                                        <p:attrNameLst>
                                          <p:attrName>style.visibility</p:attrName>
                                        </p:attrNameLst>
                                      </p:cBhvr>
                                      <p:to>
                                        <p:strVal val="visible"/>
                                      </p:to>
                                    </p:set>
                                    <p:animEffect transition="in" filter="wipe(left)">
                                      <p:cBhvr>
                                        <p:cTn id="12" dur="500"/>
                                        <p:tgtEl>
                                          <p:spTgt spid="4096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40964"/>
                                        </p:tgtEl>
                                        <p:attrNameLst>
                                          <p:attrName>style.visibility</p:attrName>
                                        </p:attrNameLst>
                                      </p:cBhvr>
                                      <p:to>
                                        <p:strVal val="visible"/>
                                      </p:to>
                                    </p:set>
                                    <p:animEffect transition="in" filter="wipe(right)">
                                      <p:cBhvr>
                                        <p:cTn id="17" dur="500"/>
                                        <p:tgtEl>
                                          <p:spTgt spid="4096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0963"/>
                                        </p:tgtEl>
                                        <p:attrNameLst>
                                          <p:attrName>style.visibility</p:attrName>
                                        </p:attrNameLst>
                                      </p:cBhvr>
                                      <p:to>
                                        <p:strVal val="visible"/>
                                      </p:to>
                                    </p:set>
                                    <p:animEffect transition="in" filter="wipe(left)">
                                      <p:cBhvr>
                                        <p:cTn id="27" dur="500"/>
                                        <p:tgtEl>
                                          <p:spTgt spid="4096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0967"/>
                                        </p:tgtEl>
                                        <p:attrNameLst>
                                          <p:attrName>style.visibility</p:attrName>
                                        </p:attrNameLst>
                                      </p:cBhvr>
                                      <p:to>
                                        <p:strVal val="visible"/>
                                      </p:to>
                                    </p:set>
                                    <p:animEffect transition="in" filter="wipe(left)">
                                      <p:cBhvr>
                                        <p:cTn id="32" dur="500"/>
                                        <p:tgtEl>
                                          <p:spTgt spid="4096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40969"/>
                                        </p:tgtEl>
                                        <p:attrNameLst>
                                          <p:attrName>style.visibility</p:attrName>
                                        </p:attrNameLst>
                                      </p:cBhvr>
                                      <p:to>
                                        <p:strVal val="visible"/>
                                      </p:to>
                                    </p:set>
                                    <p:animEffect transition="in" filter="wipe(up)">
                                      <p:cBhvr>
                                        <p:cTn id="37" dur="500"/>
                                        <p:tgtEl>
                                          <p:spTgt spid="4096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0974"/>
                                        </p:tgtEl>
                                        <p:attrNameLst>
                                          <p:attrName>style.visibility</p:attrName>
                                        </p:attrNameLst>
                                      </p:cBhvr>
                                      <p:to>
                                        <p:strVal val="visible"/>
                                      </p:to>
                                    </p:set>
                                    <p:animEffect transition="in" filter="wipe(up)">
                                      <p:cBhvr>
                                        <p:cTn id="42" dur="500"/>
                                        <p:tgtEl>
                                          <p:spTgt spid="4097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0972"/>
                                        </p:tgtEl>
                                        <p:attrNameLst>
                                          <p:attrName>style.visibility</p:attrName>
                                        </p:attrNameLst>
                                      </p:cBhvr>
                                      <p:to>
                                        <p:strVal val="visible"/>
                                      </p:to>
                                    </p:set>
                                    <p:animEffect transition="in" filter="wipe(left)">
                                      <p:cBhvr>
                                        <p:cTn id="47" dur="500"/>
                                        <p:tgtEl>
                                          <p:spTgt spid="4097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0973"/>
                                        </p:tgtEl>
                                        <p:attrNameLst>
                                          <p:attrName>style.visibility</p:attrName>
                                        </p:attrNameLst>
                                      </p:cBhvr>
                                      <p:to>
                                        <p:strVal val="visible"/>
                                      </p:to>
                                    </p:set>
                                    <p:animEffect transition="in" filter="wipe(left)">
                                      <p:cBhvr>
                                        <p:cTn id="52" dur="500"/>
                                        <p:tgtEl>
                                          <p:spTgt spid="409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animBg="1"/>
      <p:bldP spid="40967" grpId="0" animBg="1"/>
      <p:bldP spid="40973" grpId="0" animBg="1"/>
      <p:bldP spid="409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A692FB1-8170-54C1-2F4A-A0B852367DEF}"/>
              </a:ext>
            </a:extLst>
          </p:cNvPr>
          <p:cNvSpPr>
            <a:spLocks noGrp="1"/>
          </p:cNvSpPr>
          <p:nvPr>
            <p:ph idx="1"/>
          </p:nvPr>
        </p:nvSpPr>
        <p:spPr>
          <a:xfrm>
            <a:off x="457199" y="1527628"/>
            <a:ext cx="11255829" cy="4351338"/>
          </a:xfrm>
        </p:spPr>
        <p:txBody>
          <a:bodyPr>
            <a:normAutofit/>
          </a:bodyPr>
          <a:lstStyle/>
          <a:p>
            <a:pPr marL="0" indent="0">
              <a:lnSpc>
                <a:spcPct val="100000"/>
              </a:lnSpc>
              <a:spcBef>
                <a:spcPts val="0"/>
              </a:spcBef>
              <a:buNone/>
            </a:pPr>
            <a:r>
              <a:rPr lang="en-US" sz="3200" b="1" dirty="0" err="1">
                <a:latin typeface="Times New Roman" pitchFamily="18" charset="0"/>
                <a:cs typeface="Times New Roman" pitchFamily="18" charset="0"/>
              </a:rPr>
              <a:t>Câu</a:t>
            </a:r>
            <a:r>
              <a:rPr lang="en-US" sz="3200" b="1" dirty="0">
                <a:latin typeface="Times New Roman" pitchFamily="18" charset="0"/>
                <a:cs typeface="Times New Roman" pitchFamily="18" charset="0"/>
              </a:rPr>
              <a:t> 1. </a:t>
            </a:r>
            <a:r>
              <a:rPr lang="en-US" sz="3200" dirty="0" err="1">
                <a:latin typeface="Times New Roman" pitchFamily="18" charset="0"/>
                <a:cs typeface="Times New Roman" pitchFamily="18" charset="0"/>
              </a:rPr>
              <a:t>Phát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biểu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sau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đây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về</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riêng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đúng</a:t>
            </a:r>
            <a:r>
              <a:rPr lang="en-US" sz="3200" dirty="0">
                <a:latin typeface="Times New Roman" pitchFamily="18" charset="0"/>
                <a:cs typeface="Times New Roman" pitchFamily="18" charset="0"/>
              </a:rPr>
              <a:t>?</a:t>
            </a:r>
          </a:p>
          <a:p>
            <a:pPr marL="0" indent="0">
              <a:lnSpc>
                <a:spcPct val="100000"/>
              </a:lnSpc>
              <a:spcBef>
                <a:spcPts val="0"/>
              </a:spcBef>
              <a:buNone/>
            </a:pPr>
            <a:r>
              <a:rPr lang="en-US" sz="3200" smtClean="0">
                <a:latin typeface="Times New Roman" pitchFamily="18" charset="0"/>
                <a:cs typeface="Times New Roman" pitchFamily="18" charset="0"/>
              </a:rPr>
              <a:t>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riêng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vị</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tích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đó</a:t>
            </a:r>
            <a:r>
              <a:rPr lang="en-US" sz="3200" dirty="0">
                <a:latin typeface="Times New Roman" pitchFamily="18" charset="0"/>
                <a:cs typeface="Times New Roman" pitchFamily="18" charset="0"/>
              </a:rPr>
              <a:t>.</a:t>
            </a:r>
          </a:p>
          <a:p>
            <a:pPr marL="0" indent="0">
              <a:lnSpc>
                <a:spcPct val="100000"/>
              </a:lnSpc>
              <a:spcBef>
                <a:spcPts val="0"/>
              </a:spcBef>
              <a:buNone/>
            </a:pPr>
            <a:r>
              <a:rPr lang="en-US" sz="3200" dirty="0">
                <a:latin typeface="Times New Roman" pitchFamily="18" charset="0"/>
                <a:cs typeface="Times New Roman" pitchFamily="18" charset="0"/>
              </a:rPr>
              <a:t>B. </a:t>
            </a:r>
            <a:r>
              <a:rPr lang="en-US" sz="3200" dirty="0" err="1">
                <a:latin typeface="Times New Roman" pitchFamily="18" charset="0"/>
                <a:cs typeface="Times New Roman" pitchFamily="18" charset="0"/>
              </a:rPr>
              <a:t>Nói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riêng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sắt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7800 kg/m</a:t>
            </a:r>
            <a:r>
              <a:rPr lang="en-US" sz="3200" baseline="30000" dirty="0">
                <a:latin typeface="Times New Roman" pitchFamily="18" charset="0"/>
                <a:cs typeface="Times New Roman" pitchFamily="18" charset="0"/>
              </a:rPr>
              <a:t>3</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nghĩa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1 cm</a:t>
            </a:r>
            <a:r>
              <a:rPr lang="en-US" sz="3200" baseline="30000" dirty="0">
                <a:latin typeface="Times New Roman" pitchFamily="18" charset="0"/>
                <a:cs typeface="Times New Roman" pitchFamily="18" charset="0"/>
              </a:rPr>
              <a:t>3</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sắt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lượng</a:t>
            </a:r>
            <a:r>
              <a:rPr lang="en-US" sz="3200" dirty="0">
                <a:latin typeface="Times New Roman" pitchFamily="18" charset="0"/>
                <a:cs typeface="Times New Roman" pitchFamily="18" charset="0"/>
              </a:rPr>
              <a:t> 7800 kg.</a:t>
            </a:r>
          </a:p>
          <a:p>
            <a:pPr marL="0" indent="0">
              <a:lnSpc>
                <a:spcPct val="100000"/>
              </a:lnSpc>
              <a:spcBef>
                <a:spcPts val="0"/>
              </a:spcBef>
              <a:buNone/>
            </a:pPr>
            <a:r>
              <a:rPr lang="en-US" sz="3200" dirty="0">
                <a:latin typeface="Times New Roman" pitchFamily="18" charset="0"/>
                <a:cs typeface="Times New Roman" pitchFamily="18" charset="0"/>
              </a:rPr>
              <a:t>C. </a:t>
            </a:r>
            <a:r>
              <a:rPr lang="en-US" sz="3200" dirty="0" err="1">
                <a:latin typeface="Times New Roman" pitchFamily="18" charset="0"/>
                <a:cs typeface="Times New Roman" pitchFamily="18" charset="0"/>
              </a:rPr>
              <a:t>Công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thức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tính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riêng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D = </a:t>
            </a:r>
            <a:r>
              <a:rPr lang="en-US" sz="3200" dirty="0" err="1">
                <a:latin typeface="Times New Roman" pitchFamily="18" charset="0"/>
                <a:cs typeface="Times New Roman" pitchFamily="18" charset="0"/>
              </a:rPr>
              <a:t>m.V</a:t>
            </a:r>
            <a:r>
              <a:rPr lang="en-US" sz="3200" dirty="0">
                <a:latin typeface="Times New Roman" pitchFamily="18" charset="0"/>
                <a:cs typeface="Times New Roman" pitchFamily="18" charset="0"/>
              </a:rPr>
              <a:t>.</a:t>
            </a:r>
          </a:p>
          <a:p>
            <a:pPr marL="0" indent="0">
              <a:lnSpc>
                <a:spcPct val="100000"/>
              </a:lnSpc>
              <a:spcBef>
                <a:spcPts val="0"/>
              </a:spcBef>
              <a:buNone/>
            </a:pPr>
            <a:r>
              <a:rPr lang="en-US" sz="3200" dirty="0">
                <a:latin typeface="Times New Roman" pitchFamily="18" charset="0"/>
                <a:cs typeface="Times New Roman" pitchFamily="18" charset="0"/>
              </a:rPr>
              <a:t>D. </a:t>
            </a:r>
            <a:r>
              <a:rPr lang="en-US" sz="3200" dirty="0" err="1">
                <a:latin typeface="Times New Roman" pitchFamily="18" charset="0"/>
                <a:cs typeface="Times New Roman" pitchFamily="18" charset="0"/>
              </a:rPr>
              <a:t>Khối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riêng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bằng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trọng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lượng</a:t>
            </a:r>
            <a:r>
              <a:rPr lang="en-US" sz="3200" dirty="0">
                <a:latin typeface="Times New Roman" pitchFamily="18" charset="0"/>
                <a:cs typeface="Times New Roman" pitchFamily="18" charset="0"/>
              </a:rPr>
              <a:t> </a:t>
            </a:r>
            <a:r>
              <a:rPr lang="en-US" sz="3200" err="1">
                <a:latin typeface="Times New Roman" pitchFamily="18" charset="0"/>
                <a:cs typeface="Times New Roman" pitchFamily="18" charset="0"/>
              </a:rPr>
              <a:t>riêng</a:t>
            </a:r>
            <a:r>
              <a:rPr lang="en-US" sz="320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2" name="Rounded Rectangle 1"/>
          <p:cNvSpPr/>
          <p:nvPr/>
        </p:nvSpPr>
        <p:spPr>
          <a:xfrm>
            <a:off x="1531257" y="141515"/>
            <a:ext cx="9194800" cy="1117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dirty="0">
                <a:solidFill>
                  <a:srgbClr val="FF0000"/>
                </a:solidFill>
                <a:latin typeface="Times New Roman" pitchFamily="18" charset="0"/>
                <a:cs typeface="Times New Roman" pitchFamily="18" charset="0"/>
              </a:rPr>
              <a:t>LUYỆN TẬP</a:t>
            </a:r>
          </a:p>
        </p:txBody>
      </p:sp>
      <p:sp>
        <p:nvSpPr>
          <p:cNvPr id="4" name="Oval 3"/>
          <p:cNvSpPr/>
          <p:nvPr/>
        </p:nvSpPr>
        <p:spPr>
          <a:xfrm>
            <a:off x="500741" y="2104571"/>
            <a:ext cx="457200" cy="47534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12054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xmlns="" id="{9562C843-1DD2-3E06-BAD4-6A022EAD5BFE}"/>
              </a:ext>
            </a:extLst>
          </p:cNvPr>
          <p:cNvSpPr>
            <a:spLocks noGrp="1"/>
          </p:cNvSpPr>
          <p:nvPr>
            <p:ph idx="1"/>
          </p:nvPr>
        </p:nvSpPr>
        <p:spPr>
          <a:xfrm>
            <a:off x="812800" y="1507331"/>
            <a:ext cx="11099800" cy="4351338"/>
          </a:xfrm>
        </p:spPr>
        <p:txBody>
          <a:bodyPr>
            <a:normAutofit/>
          </a:bodyPr>
          <a:lstStyle/>
          <a:p>
            <a:pPr marL="0" indent="0" algn="just">
              <a:buNone/>
            </a:pPr>
            <a:r>
              <a:rPr lang="vi-VN"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Câu 2</a:t>
            </a:r>
            <a:r>
              <a:rPr lang="en-US"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nghiệm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5,4 g.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2cm</a:t>
            </a:r>
            <a:r>
              <a:rPr lang="en-US" sz="3200" baseline="30000" dirty="0">
                <a:latin typeface="Times New Roman" panose="02020603050405020304" pitchFamily="18" charset="0"/>
                <a:cs typeface="Times New Roman" panose="02020603050405020304" pitchFamily="18" charset="0"/>
              </a:rPr>
              <a:t>3</a:t>
            </a:r>
            <a:r>
              <a:rPr lang="en-US" sz="3200" dirty="0">
                <a:latin typeface="Times New Roman" panose="02020603050405020304" pitchFamily="18" charset="0"/>
                <a:cs typeface="Times New Roman" panose="02020603050405020304" pitchFamily="18" charset="0"/>
              </a:rPr>
              <a:t>.</a:t>
            </a:r>
          </a:p>
          <a:p>
            <a:pPr marL="0" indent="0" algn="just">
              <a:buNone/>
            </a:pPr>
            <a:r>
              <a:rPr lang="en-US" sz="3200" dirty="0">
                <a:latin typeface="Times New Roman" panose="02020603050405020304" pitchFamily="18" charset="0"/>
                <a:cs typeface="Times New Roman" panose="02020603050405020304" pitchFamily="18" charset="0"/>
              </a:rPr>
              <a:t>A. </a:t>
            </a:r>
            <a:r>
              <a:rPr lang="en-US" sz="3200" dirty="0" err="1">
                <a:latin typeface="Times New Roman" panose="02020603050405020304" pitchFamily="18" charset="0"/>
                <a:cs typeface="Times New Roman" panose="02020603050405020304" pitchFamily="18" charset="0"/>
              </a:rPr>
              <a:t>Chì</a:t>
            </a:r>
            <a:endParaRPr lang="en-US" sz="3200" dirty="0">
              <a:latin typeface="Times New Roman" panose="02020603050405020304" pitchFamily="18" charset="0"/>
              <a:cs typeface="Times New Roman" panose="02020603050405020304" pitchFamily="18" charset="0"/>
            </a:endParaRPr>
          </a:p>
          <a:p>
            <a:pPr marL="0" indent="0" algn="just">
              <a:buNone/>
            </a:pPr>
            <a:r>
              <a:rPr lang="en-US" sz="3200" dirty="0">
                <a:latin typeface="Times New Roman" panose="02020603050405020304" pitchFamily="18" charset="0"/>
                <a:cs typeface="Times New Roman" panose="02020603050405020304" pitchFamily="18" charset="0"/>
              </a:rPr>
              <a:t>B. </a:t>
            </a:r>
            <a:r>
              <a:rPr lang="en-US" sz="3200" dirty="0" err="1">
                <a:latin typeface="Times New Roman" panose="02020603050405020304" pitchFamily="18" charset="0"/>
                <a:cs typeface="Times New Roman" panose="02020603050405020304" pitchFamily="18" charset="0"/>
              </a:rPr>
              <a:t>Sắt</a:t>
            </a:r>
            <a:endParaRPr lang="en-US" sz="3200" dirty="0">
              <a:latin typeface="Times New Roman" panose="02020603050405020304" pitchFamily="18" charset="0"/>
              <a:cs typeface="Times New Roman" panose="02020603050405020304" pitchFamily="18" charset="0"/>
            </a:endParaRPr>
          </a:p>
          <a:p>
            <a:pPr marL="0" indent="0" algn="just">
              <a:buNone/>
            </a:pPr>
            <a:r>
              <a:rPr lang="en-US" sz="3200" dirty="0">
                <a:latin typeface="Times New Roman" panose="02020603050405020304" pitchFamily="18" charset="0"/>
                <a:cs typeface="Times New Roman" panose="02020603050405020304" pitchFamily="18" charset="0"/>
              </a:rPr>
              <a:t>C. </a:t>
            </a:r>
            <a:r>
              <a:rPr lang="en-US" sz="3200" dirty="0" err="1">
                <a:latin typeface="Times New Roman" panose="02020603050405020304" pitchFamily="18" charset="0"/>
                <a:cs typeface="Times New Roman" panose="02020603050405020304" pitchFamily="18" charset="0"/>
              </a:rPr>
              <a:t>Nhôm</a:t>
            </a:r>
            <a:endParaRPr lang="en-US" sz="3200" dirty="0">
              <a:latin typeface="Times New Roman" panose="02020603050405020304" pitchFamily="18" charset="0"/>
              <a:cs typeface="Times New Roman" panose="02020603050405020304" pitchFamily="18" charset="0"/>
            </a:endParaRPr>
          </a:p>
          <a:p>
            <a:pPr marL="0" indent="0" algn="just">
              <a:buNone/>
            </a:pPr>
            <a:r>
              <a:rPr lang="en-US" sz="3200" dirty="0">
                <a:latin typeface="Times New Roman" panose="02020603050405020304" pitchFamily="18" charset="0"/>
                <a:cs typeface="Times New Roman" panose="02020603050405020304" pitchFamily="18" charset="0"/>
              </a:rPr>
              <a:t>D. </a:t>
            </a:r>
            <a:r>
              <a:rPr lang="en-US" sz="3200" dirty="0" err="1">
                <a:latin typeface="Times New Roman" panose="02020603050405020304" pitchFamily="18" charset="0"/>
                <a:cs typeface="Times New Roman" panose="02020603050405020304" pitchFamily="18" charset="0"/>
              </a:rPr>
              <a:t>Kẽm</a:t>
            </a:r>
            <a:endParaRPr lang="en-US" sz="3200" dirty="0">
              <a:latin typeface="Times New Roman" panose="02020603050405020304" pitchFamily="18" charset="0"/>
              <a:cs typeface="Times New Roman" panose="02020603050405020304" pitchFamily="18" charset="0"/>
            </a:endParaRPr>
          </a:p>
          <a:p>
            <a:pPr marL="0" indent="0" algn="just">
              <a:buNone/>
            </a:pPr>
            <a:endParaRPr lang="en-US" sz="3200" dirty="0">
              <a:latin typeface="Times New Roman" panose="02020603050405020304" pitchFamily="18" charset="0"/>
              <a:cs typeface="Times New Roman" panose="02020603050405020304" pitchFamily="18" charset="0"/>
            </a:endParaRPr>
          </a:p>
        </p:txBody>
      </p:sp>
      <p:sp>
        <p:nvSpPr>
          <p:cNvPr id="5" name="Oval 4"/>
          <p:cNvSpPr/>
          <p:nvPr/>
        </p:nvSpPr>
        <p:spPr>
          <a:xfrm>
            <a:off x="834571" y="4118429"/>
            <a:ext cx="406400" cy="4064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7030A0"/>
              </a:solidFill>
              <a:latin typeface="+mj-lt"/>
            </a:endParaRPr>
          </a:p>
        </p:txBody>
      </p:sp>
      <mc:AlternateContent xmlns:mc="http://schemas.openxmlformats.org/markup-compatibility/2006" xmlns:a14="http://schemas.microsoft.com/office/drawing/2010/main">
        <mc:Choice Requires="a14">
          <p:sp>
            <p:nvSpPr>
              <p:cNvPr id="3" name="TextBox 2"/>
              <p:cNvSpPr txBox="1"/>
              <p:nvPr/>
            </p:nvSpPr>
            <p:spPr>
              <a:xfrm>
                <a:off x="820057" y="5438105"/>
                <a:ext cx="10617200" cy="584775"/>
              </a:xfrm>
              <a:prstGeom prst="rect">
                <a:avLst/>
              </a:prstGeom>
              <a:noFill/>
            </p:spPr>
            <p:txBody>
              <a:bodyPr wrap="square" rtlCol="0">
                <a:spAutoFit/>
              </a:bodyPr>
              <a:lstStyle/>
              <a:p>
                <a:r>
                  <a:rPr lang="en-US" sz="3200" dirty="0">
                    <a:solidFill>
                      <a:srgbClr val="C00000"/>
                    </a:solidFill>
                    <a:latin typeface="Times New Roman" pitchFamily="18" charset="0"/>
                    <a:cs typeface="Times New Roman" pitchFamily="18" charset="0"/>
                  </a:rPr>
                  <a:t>Hướng </a:t>
                </a:r>
                <a:r>
                  <a:rPr lang="en-US" sz="3200" dirty="0" err="1">
                    <a:solidFill>
                      <a:srgbClr val="C00000"/>
                    </a:solidFill>
                    <a:latin typeface="Times New Roman" pitchFamily="18" charset="0"/>
                    <a:cs typeface="Times New Roman" pitchFamily="18" charset="0"/>
                  </a:rPr>
                  <a:t>dẫn</a:t>
                </a:r>
                <a:r>
                  <a:rPr lang="en-US" sz="3200" dirty="0">
                    <a:solidFill>
                      <a:srgbClr val="C00000"/>
                    </a:solidFill>
                    <a:latin typeface="Times New Roman" pitchFamily="18" charset="0"/>
                    <a:cs typeface="Times New Roman" pitchFamily="18" charset="0"/>
                  </a:rPr>
                  <a:t>: 5,4 : 2 = 2,7g/</a:t>
                </a:r>
                <a14:m>
                  <m:oMath xmlns:m="http://schemas.openxmlformats.org/officeDocument/2006/math">
                    <m:sSup>
                      <m:sSupPr>
                        <m:ctrlPr>
                          <a:rPr lang="en-US" sz="3200" i="1">
                            <a:solidFill>
                              <a:srgbClr val="C00000"/>
                            </a:solidFill>
                            <a:latin typeface="Cambria Math" panose="02040503050406030204" pitchFamily="18" charset="0"/>
                          </a:rPr>
                        </m:ctrlPr>
                      </m:sSupPr>
                      <m:e>
                        <m:r>
                          <a:rPr lang="en-US" sz="3200" i="1">
                            <a:solidFill>
                              <a:srgbClr val="C00000"/>
                            </a:solidFill>
                            <a:latin typeface="Cambria Math"/>
                          </a:rPr>
                          <m:t>𝑐𝑚</m:t>
                        </m:r>
                      </m:e>
                      <m:sup>
                        <m:r>
                          <a:rPr lang="en-US" sz="3200" i="1">
                            <a:solidFill>
                              <a:srgbClr val="C00000"/>
                            </a:solidFill>
                            <a:latin typeface="Cambria Math"/>
                          </a:rPr>
                          <m:t>3</m:t>
                        </m:r>
                      </m:sup>
                    </m:sSup>
                  </m:oMath>
                </a14:m>
                <a:r>
                  <a:rPr lang="en-US" sz="3200" dirty="0">
                    <a:solidFill>
                      <a:srgbClr val="C00000"/>
                    </a:solidFill>
                    <a:latin typeface="Times New Roman" pitchFamily="18" charset="0"/>
                    <a:cs typeface="Times New Roman" pitchFamily="18" charset="0"/>
                  </a:rPr>
                  <a:t> </a:t>
                </a:r>
                <a:r>
                  <a:rPr lang="en-US" sz="3200" dirty="0">
                    <a:solidFill>
                      <a:srgbClr val="C00000"/>
                    </a:solidFill>
                    <a:latin typeface="Times New Roman" pitchFamily="18" charset="0"/>
                    <a:cs typeface="Times New Roman" pitchFamily="18" charset="0"/>
                    <a:sym typeface="Wingdings" pitchFamily="2" charset="2"/>
                  </a:rPr>
                  <a:t> </a:t>
                </a:r>
                <a:r>
                  <a:rPr lang="en-US" sz="3200" dirty="0" err="1">
                    <a:solidFill>
                      <a:srgbClr val="C00000"/>
                    </a:solidFill>
                    <a:latin typeface="Times New Roman" pitchFamily="18" charset="0"/>
                    <a:cs typeface="Times New Roman" pitchFamily="18" charset="0"/>
                    <a:sym typeface="Wingdings" pitchFamily="2" charset="2"/>
                  </a:rPr>
                  <a:t>đổi</a:t>
                </a:r>
                <a:r>
                  <a:rPr lang="en-US" sz="3200" dirty="0">
                    <a:solidFill>
                      <a:srgbClr val="C00000"/>
                    </a:solidFill>
                    <a:latin typeface="Times New Roman" pitchFamily="18" charset="0"/>
                    <a:cs typeface="Times New Roman" pitchFamily="18" charset="0"/>
                    <a:sym typeface="Wingdings" pitchFamily="2" charset="2"/>
                  </a:rPr>
                  <a:t> </a:t>
                </a:r>
                <a:r>
                  <a:rPr lang="en-US" sz="3200" dirty="0" err="1">
                    <a:solidFill>
                      <a:srgbClr val="C00000"/>
                    </a:solidFill>
                    <a:latin typeface="Times New Roman" pitchFamily="18" charset="0"/>
                    <a:cs typeface="Times New Roman" pitchFamily="18" charset="0"/>
                    <a:sym typeface="Wingdings" pitchFamily="2" charset="2"/>
                  </a:rPr>
                  <a:t>thành</a:t>
                </a:r>
                <a:r>
                  <a:rPr lang="en-US" sz="3200" dirty="0">
                    <a:solidFill>
                      <a:srgbClr val="C00000"/>
                    </a:solidFill>
                    <a:latin typeface="Times New Roman" pitchFamily="18" charset="0"/>
                    <a:cs typeface="Times New Roman" pitchFamily="18" charset="0"/>
                    <a:sym typeface="Wingdings" pitchFamily="2" charset="2"/>
                  </a:rPr>
                  <a:t> 2700 kg/</a:t>
                </a:r>
                <a14:m>
                  <m:oMath xmlns:m="http://schemas.openxmlformats.org/officeDocument/2006/math">
                    <m:sSup>
                      <m:sSupPr>
                        <m:ctrlPr>
                          <a:rPr lang="en-US" sz="3200" i="1">
                            <a:solidFill>
                              <a:srgbClr val="C00000"/>
                            </a:solidFill>
                            <a:latin typeface="Cambria Math" panose="02040503050406030204" pitchFamily="18" charset="0"/>
                            <a:cs typeface="Times New Roman" pitchFamily="18" charset="0"/>
                            <a:sym typeface="Wingdings" pitchFamily="2" charset="2"/>
                          </a:rPr>
                        </m:ctrlPr>
                      </m:sSupPr>
                      <m:e>
                        <m:r>
                          <a:rPr lang="en-US" sz="3200" i="1">
                            <a:solidFill>
                              <a:srgbClr val="C00000"/>
                            </a:solidFill>
                            <a:latin typeface="Cambria Math"/>
                            <a:cs typeface="Times New Roman" pitchFamily="18" charset="0"/>
                            <a:sym typeface="Wingdings" pitchFamily="2" charset="2"/>
                          </a:rPr>
                          <m:t>𝑚</m:t>
                        </m:r>
                      </m:e>
                      <m:sup>
                        <m:r>
                          <a:rPr lang="en-US" sz="3200" i="1">
                            <a:solidFill>
                              <a:srgbClr val="C00000"/>
                            </a:solidFill>
                            <a:latin typeface="Cambria Math"/>
                            <a:cs typeface="Times New Roman" pitchFamily="18" charset="0"/>
                            <a:sym typeface="Wingdings" pitchFamily="2" charset="2"/>
                          </a:rPr>
                          <m:t>3</m:t>
                        </m:r>
                      </m:sup>
                    </m:sSup>
                  </m:oMath>
                </a14:m>
                <a:endParaRPr lang="en-US" sz="3200" dirty="0">
                  <a:solidFill>
                    <a:srgbClr val="C00000"/>
                  </a:solidFill>
                  <a:latin typeface="Times New Roman" pitchFamily="18" charset="0"/>
                  <a:cs typeface="Times New Roman"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820057" y="5438105"/>
                <a:ext cx="10617200" cy="584775"/>
              </a:xfrm>
              <a:prstGeom prst="rect">
                <a:avLst/>
              </a:prstGeom>
              <a:blipFill>
                <a:blip r:embed="rId2"/>
                <a:stretch>
                  <a:fillRect l="-1493" t="-14583" b="-32292"/>
                </a:stretch>
              </a:blipFill>
            </p:spPr>
            <p:txBody>
              <a:bodyPr/>
              <a:lstStyle/>
              <a:p>
                <a:r>
                  <a:rPr lang="en-US">
                    <a:noFill/>
                  </a:rPr>
                  <a:t> </a:t>
                </a:r>
              </a:p>
            </p:txBody>
          </p:sp>
        </mc:Fallback>
      </mc:AlternateContent>
      <p:sp>
        <p:nvSpPr>
          <p:cNvPr id="6" name="Rounded Rectangle 5"/>
          <p:cNvSpPr/>
          <p:nvPr/>
        </p:nvSpPr>
        <p:spPr>
          <a:xfrm>
            <a:off x="1531257" y="141515"/>
            <a:ext cx="9194800" cy="1117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dirty="0">
                <a:solidFill>
                  <a:srgbClr val="FF0000"/>
                </a:solidFill>
                <a:latin typeface="Times New Roman" pitchFamily="18" charset="0"/>
                <a:cs typeface="Times New Roman" pitchFamily="18" charset="0"/>
              </a:rPr>
              <a:t>LUYỆN TẬP</a:t>
            </a:r>
          </a:p>
        </p:txBody>
      </p:sp>
    </p:spTree>
    <p:extLst>
      <p:ext uri="{BB962C8B-B14F-4D97-AF65-F5344CB8AC3E}">
        <p14:creationId xmlns:p14="http://schemas.microsoft.com/office/powerpoint/2010/main" val="4237704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24114" y="243275"/>
            <a:ext cx="10879778" cy="1077218"/>
          </a:xfrm>
          <a:prstGeom prst="rect">
            <a:avLst/>
          </a:prstGeom>
          <a:solidFill>
            <a:schemeClr val="accent2">
              <a:lumMod val="40000"/>
              <a:lumOff val="60000"/>
            </a:schemeClr>
          </a:solidFill>
        </p:spPr>
        <p:txBody>
          <a:bodyPr wrap="square" rtlCol="0">
            <a:spAutoFit/>
          </a:bodyPr>
          <a:lstStyle/>
          <a:p>
            <a:pPr algn="ctr"/>
            <a:r>
              <a:rPr lang="vi-VN" sz="3200" b="1" dirty="0" smtClean="0">
                <a:latin typeface="Times New Roman" panose="02020603050405020304" pitchFamily="18" charset="0"/>
                <a:cs typeface="Times New Roman" panose="02020603050405020304" pitchFamily="18" charset="0"/>
              </a:rPr>
              <a:t>Trong đời sống người ta thường nói: Sắt nặng hơn nhôm. Nói như vậy có đúng không</a:t>
            </a:r>
            <a:r>
              <a:rPr lang="en-US" sz="3200" b="1" dirty="0" smtClean="0">
                <a:latin typeface="Times New Roman" panose="02020603050405020304" pitchFamily="18" charset="0"/>
                <a:cs typeface="Times New Roman" panose="02020603050405020304" pitchFamily="18" charset="0"/>
              </a:rPr>
              <a:t>?</a:t>
            </a:r>
            <a:r>
              <a:rPr lang="vi-VN" sz="3200" b="1" dirty="0" smtClean="0">
                <a:latin typeface="Times New Roman" panose="02020603050405020304" pitchFamily="18" charset="0"/>
                <a:cs typeface="Times New Roman" panose="02020603050405020304" pitchFamily="18" charset="0"/>
              </a:rPr>
              <a:t> Làm thế nào để trả lời câu hỏi này?</a:t>
            </a:r>
            <a:endParaRPr lang="en-US" sz="3200" b="1" dirty="0">
              <a:latin typeface="Times New Roman" panose="02020603050405020304" pitchFamily="18" charset="0"/>
              <a:cs typeface="Times New Roman" panose="02020603050405020304" pitchFamily="18" charset="0"/>
            </a:endParaRPr>
          </a:p>
        </p:txBody>
      </p:sp>
      <p:sp>
        <p:nvSpPr>
          <p:cNvPr id="26" name="Rectangle 25"/>
          <p:cNvSpPr/>
          <p:nvPr/>
        </p:nvSpPr>
        <p:spPr>
          <a:xfrm>
            <a:off x="782790" y="5339474"/>
            <a:ext cx="10892059" cy="1077218"/>
          </a:xfrm>
          <a:prstGeom prst="rect">
            <a:avLst/>
          </a:prstGeom>
        </p:spPr>
        <p:txBody>
          <a:bodyPr wrap="square">
            <a:spAutoFit/>
          </a:bodyPr>
          <a:lstStyle/>
          <a:p>
            <a:r>
              <a:rPr lang="en-US" sz="3200" dirty="0" err="1" smtClean="0">
                <a:solidFill>
                  <a:srgbClr val="0000CC"/>
                </a:solidFill>
                <a:latin typeface="Times New Roman" pitchFamily="18" charset="0"/>
                <a:cs typeface="Times New Roman" pitchFamily="18" charset="0"/>
              </a:rPr>
              <a:t>Muốn</a:t>
            </a:r>
            <a:r>
              <a:rPr lang="en-US" sz="3200" dirty="0" smtClean="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biết</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vật</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nào</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nặng</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hơn</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người</a:t>
            </a:r>
            <a:r>
              <a:rPr lang="en-US" sz="3200" dirty="0">
                <a:solidFill>
                  <a:srgbClr val="0000CC"/>
                </a:solidFill>
                <a:latin typeface="Times New Roman" pitchFamily="18" charset="0"/>
                <a:cs typeface="Times New Roman" pitchFamily="18" charset="0"/>
              </a:rPr>
              <a:t> ta so </a:t>
            </a:r>
            <a:r>
              <a:rPr lang="en-US" sz="3200" dirty="0" err="1">
                <a:solidFill>
                  <a:srgbClr val="0000CC"/>
                </a:solidFill>
                <a:latin typeface="Times New Roman" pitchFamily="18" charset="0"/>
                <a:cs typeface="Times New Roman" pitchFamily="18" charset="0"/>
              </a:rPr>
              <a:t>sánh</a:t>
            </a:r>
            <a:r>
              <a:rPr lang="en-US" sz="3200" dirty="0">
                <a:solidFill>
                  <a:srgbClr val="0000CC"/>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khối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lượng</a:t>
            </a:r>
            <a:r>
              <a:rPr lang="en-US" sz="3200" dirty="0">
                <a:solidFill>
                  <a:srgbClr val="FF0000"/>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của</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hai</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vật</a:t>
            </a:r>
            <a:r>
              <a:rPr lang="en-US" sz="3200" dirty="0">
                <a:solidFill>
                  <a:srgbClr val="0000CC"/>
                </a:solidFill>
                <a:latin typeface="Times New Roman" pitchFamily="18" charset="0"/>
                <a:cs typeface="Times New Roman" pitchFamily="18" charset="0"/>
              </a:rPr>
              <a:t> có </a:t>
            </a:r>
            <a:r>
              <a:rPr lang="en-US" sz="3200" dirty="0" err="1">
                <a:solidFill>
                  <a:srgbClr val="0000CC"/>
                </a:solidFill>
                <a:latin typeface="Times New Roman" pitchFamily="18" charset="0"/>
                <a:cs typeface="Times New Roman" pitchFamily="18" charset="0"/>
              </a:rPr>
              <a:t>cùng</a:t>
            </a:r>
            <a:r>
              <a:rPr lang="en-US" sz="3200" dirty="0">
                <a:solidFill>
                  <a:srgbClr val="0000CC"/>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thể</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tích</a:t>
            </a:r>
            <a:r>
              <a:rPr lang="en-US" sz="3200" dirty="0">
                <a:solidFill>
                  <a:srgbClr val="FF0000"/>
                </a:solidFill>
                <a:latin typeface="Times New Roman" pitchFamily="18" charset="0"/>
                <a:cs typeface="Times New Roman" pitchFamily="18" charset="0"/>
              </a:rPr>
              <a:t> </a:t>
            </a:r>
            <a:r>
              <a:rPr lang="en-US" sz="3200" dirty="0">
                <a:solidFill>
                  <a:srgbClr val="0000CC"/>
                </a:solidFill>
                <a:latin typeface="Times New Roman" pitchFamily="18" charset="0"/>
                <a:cs typeface="Times New Roman" pitchFamily="18" charset="0"/>
                <a:sym typeface="Wingdings" pitchFamily="2" charset="2"/>
              </a:rPr>
              <a:t> hay </a:t>
            </a:r>
            <a:r>
              <a:rPr lang="en-US" sz="3200" dirty="0" err="1">
                <a:solidFill>
                  <a:srgbClr val="0000CC"/>
                </a:solidFill>
                <a:latin typeface="Times New Roman" pitchFamily="18" charset="0"/>
                <a:cs typeface="Times New Roman" pitchFamily="18" charset="0"/>
                <a:sym typeface="Wingdings" pitchFamily="2" charset="2"/>
              </a:rPr>
              <a:t>là</a:t>
            </a:r>
            <a:r>
              <a:rPr lang="en-US" sz="3200" dirty="0">
                <a:solidFill>
                  <a:srgbClr val="0000CC"/>
                </a:solidFill>
                <a:latin typeface="Times New Roman" pitchFamily="18" charset="0"/>
                <a:cs typeface="Times New Roman" pitchFamily="18" charset="0"/>
                <a:sym typeface="Wingdings" pitchFamily="2" charset="2"/>
              </a:rPr>
              <a:t> </a:t>
            </a:r>
            <a:r>
              <a:rPr lang="en-US" sz="3200" b="1" dirty="0" err="1">
                <a:solidFill>
                  <a:srgbClr val="0000CC"/>
                </a:solidFill>
                <a:latin typeface="Times New Roman" pitchFamily="18" charset="0"/>
                <a:cs typeface="Times New Roman" pitchFamily="18" charset="0"/>
                <a:sym typeface="Wingdings" pitchFamily="2" charset="2"/>
              </a:rPr>
              <a:t>khối</a:t>
            </a:r>
            <a:r>
              <a:rPr lang="en-US" sz="3200" b="1" dirty="0">
                <a:solidFill>
                  <a:srgbClr val="0000CC"/>
                </a:solidFill>
                <a:latin typeface="Times New Roman" pitchFamily="18" charset="0"/>
                <a:cs typeface="Times New Roman" pitchFamily="18" charset="0"/>
                <a:sym typeface="Wingdings" pitchFamily="2" charset="2"/>
              </a:rPr>
              <a:t> </a:t>
            </a:r>
            <a:r>
              <a:rPr lang="en-US" sz="3200" b="1" dirty="0" err="1">
                <a:solidFill>
                  <a:srgbClr val="0000CC"/>
                </a:solidFill>
                <a:latin typeface="Times New Roman" pitchFamily="18" charset="0"/>
                <a:cs typeface="Times New Roman" pitchFamily="18" charset="0"/>
                <a:sym typeface="Wingdings" pitchFamily="2" charset="2"/>
              </a:rPr>
              <a:t>lượng</a:t>
            </a:r>
            <a:r>
              <a:rPr lang="en-US" sz="3200" b="1" dirty="0">
                <a:solidFill>
                  <a:srgbClr val="0000CC"/>
                </a:solidFill>
                <a:latin typeface="Times New Roman" pitchFamily="18" charset="0"/>
                <a:cs typeface="Times New Roman" pitchFamily="18" charset="0"/>
                <a:sym typeface="Wingdings" pitchFamily="2" charset="2"/>
              </a:rPr>
              <a:t> </a:t>
            </a:r>
            <a:r>
              <a:rPr lang="en-US" sz="3200" b="1" dirty="0" err="1" smtClean="0">
                <a:solidFill>
                  <a:srgbClr val="0000CC"/>
                </a:solidFill>
                <a:latin typeface="Times New Roman" pitchFamily="18" charset="0"/>
                <a:cs typeface="Times New Roman" pitchFamily="18" charset="0"/>
                <a:sym typeface="Wingdings" pitchFamily="2" charset="2"/>
              </a:rPr>
              <a:t>riêng</a:t>
            </a:r>
            <a:r>
              <a:rPr lang="en-US" sz="3200" dirty="0" smtClean="0">
                <a:solidFill>
                  <a:srgbClr val="0000CC"/>
                </a:solidFill>
                <a:latin typeface="Times New Roman" pitchFamily="18" charset="0"/>
                <a:cs typeface="Times New Roman" pitchFamily="18" charset="0"/>
                <a:sym typeface="Wingdings" pitchFamily="2" charset="2"/>
              </a:rPr>
              <a:t>.</a:t>
            </a:r>
            <a:endParaRPr lang="en-US" sz="3200" dirty="0">
              <a:solidFill>
                <a:srgbClr val="0000CC"/>
              </a:solidFill>
              <a:latin typeface="Times New Roman" pitchFamily="18" charset="0"/>
              <a:cs typeface="Times New Roman" pitchFamily="18" charset="0"/>
            </a:endParaRPr>
          </a:p>
        </p:txBody>
      </p:sp>
      <p:sp>
        <p:nvSpPr>
          <p:cNvPr id="3" name="Cube 2"/>
          <p:cNvSpPr/>
          <p:nvPr/>
        </p:nvSpPr>
        <p:spPr>
          <a:xfrm>
            <a:off x="6712842" y="1842168"/>
            <a:ext cx="2743200" cy="2743200"/>
          </a:xfrm>
          <a:prstGeom prst="cube">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ube 14"/>
          <p:cNvSpPr/>
          <p:nvPr/>
        </p:nvSpPr>
        <p:spPr>
          <a:xfrm>
            <a:off x="2320245" y="1866662"/>
            <a:ext cx="2743200" cy="2743200"/>
          </a:xfrm>
          <a:prstGeom prst="cub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291127" y="3028974"/>
            <a:ext cx="2278742" cy="1077218"/>
          </a:xfrm>
          <a:prstGeom prst="rect">
            <a:avLst/>
          </a:prstGeom>
          <a:noFill/>
        </p:spPr>
        <p:txBody>
          <a:bodyPr wrap="square" rtlCol="0">
            <a:spAutoFit/>
          </a:bodyPr>
          <a:lstStyle/>
          <a:p>
            <a:pPr algn="ctr"/>
            <a:r>
              <a:rPr lang="en-US" sz="3200" b="1" dirty="0" err="1" smtClean="0">
                <a:solidFill>
                  <a:srgbClr val="FF0000"/>
                </a:solidFill>
                <a:latin typeface="Times New Roman" panose="02020603050405020304" pitchFamily="18" charset="0"/>
                <a:cs typeface="Times New Roman" panose="02020603050405020304" pitchFamily="18" charset="0"/>
              </a:rPr>
              <a:t>Khối</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sắt</a:t>
            </a:r>
            <a:r>
              <a:rPr lang="en-US" sz="3200" b="1" dirty="0" smtClean="0">
                <a:solidFill>
                  <a:srgbClr val="FF0000"/>
                </a:solidFill>
                <a:latin typeface="Times New Roman" panose="02020603050405020304" pitchFamily="18" charset="0"/>
                <a:cs typeface="Times New Roman" panose="02020603050405020304" pitchFamily="18" charset="0"/>
              </a:rPr>
              <a:t> (Fe)</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6533938" y="3092384"/>
            <a:ext cx="2532758" cy="954107"/>
          </a:xfrm>
          <a:prstGeom prst="rect">
            <a:avLst/>
          </a:prstGeom>
          <a:noFill/>
        </p:spPr>
        <p:txBody>
          <a:bodyPr wrap="square" rtlCol="0">
            <a:spAutoFit/>
          </a:bodyPr>
          <a:lstStyle/>
          <a:p>
            <a:pPr algn="ctr"/>
            <a:r>
              <a:rPr lang="en-US" sz="2800" b="1" dirty="0" err="1" smtClean="0">
                <a:solidFill>
                  <a:srgbClr val="FF0000"/>
                </a:solidFill>
                <a:latin typeface="Times New Roman" panose="02020603050405020304" pitchFamily="18" charset="0"/>
                <a:cs typeface="Times New Roman" panose="02020603050405020304" pitchFamily="18" charset="0"/>
              </a:rPr>
              <a:t>Khối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nhôm</a:t>
            </a:r>
            <a:r>
              <a:rPr lang="en-US" sz="2800" b="1" dirty="0" smtClean="0">
                <a:solidFill>
                  <a:srgbClr val="FF0000"/>
                </a:solidFill>
                <a:latin typeface="Times New Roman" panose="02020603050405020304" pitchFamily="18" charset="0"/>
                <a:cs typeface="Times New Roman" panose="02020603050405020304" pitchFamily="18" charset="0"/>
              </a:rPr>
              <a:t> (Al)</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929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xmlns="" id="{72B3F4F3-39DE-8EFB-9AF5-433A9554BF6E}"/>
              </a:ext>
            </a:extLst>
          </p:cNvPr>
          <p:cNvSpPr>
            <a:spLocks noGrp="1"/>
          </p:cNvSpPr>
          <p:nvPr>
            <p:ph idx="1"/>
          </p:nvPr>
        </p:nvSpPr>
        <p:spPr>
          <a:xfrm>
            <a:off x="838200" y="1825626"/>
            <a:ext cx="10515600" cy="4351338"/>
          </a:xfrm>
        </p:spPr>
        <p:txBody>
          <a:bodyPr>
            <a:normAutofit/>
          </a:bodyPr>
          <a:lstStyle/>
          <a:p>
            <a:pPr marL="0" indent="0">
              <a:buNone/>
            </a:pPr>
            <a:r>
              <a:rPr lang="vi-VN"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Câu 3</a:t>
            </a:r>
            <a:r>
              <a:rPr lang="en-US"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Nói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riêng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sắt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7800kg/m</a:t>
            </a:r>
            <a:r>
              <a:rPr lang="en-US" sz="3200" baseline="30000" dirty="0">
                <a:latin typeface="Times New Roman" panose="02020603050405020304" pitchFamily="18" charset="0"/>
                <a:cs typeface="Times New Roman" panose="02020603050405020304" pitchFamily="18" charset="0"/>
              </a:rPr>
              <a:t>3</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ý </a:t>
            </a:r>
            <a:r>
              <a:rPr lang="en-US" sz="3200" dirty="0" err="1">
                <a:latin typeface="Times New Roman" panose="02020603050405020304" pitchFamily="18" charset="0"/>
                <a:cs typeface="Times New Roman" panose="02020603050405020304" pitchFamily="18" charset="0"/>
              </a:rPr>
              <a:t>nghĩa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gì</a:t>
            </a:r>
            <a:r>
              <a:rPr lang="en-US" sz="3200" dirty="0">
                <a:latin typeface="Times New Roman" panose="02020603050405020304" pitchFamily="18" charset="0"/>
                <a:cs typeface="Times New Roman" panose="02020603050405020304" pitchFamily="18" charset="0"/>
              </a:rPr>
              <a:t>?</a:t>
            </a:r>
          </a:p>
          <a:p>
            <a:pPr marL="0" indent="0">
              <a:buNone/>
            </a:pPr>
            <a:r>
              <a:rPr lang="en-US" sz="3200" dirty="0">
                <a:latin typeface="Times New Roman" panose="02020603050405020304" pitchFamily="18" charset="0"/>
                <a:cs typeface="Times New Roman" panose="02020603050405020304" pitchFamily="18" charset="0"/>
              </a:rPr>
              <a:t>A. 1kg </a:t>
            </a:r>
            <a:r>
              <a:rPr lang="en-US" sz="3200" dirty="0" err="1">
                <a:latin typeface="Times New Roman" panose="02020603050405020304" pitchFamily="18" charset="0"/>
                <a:cs typeface="Times New Roman" panose="02020603050405020304" pitchFamily="18" charset="0"/>
              </a:rPr>
              <a:t>sắt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7800 </a:t>
            </a:r>
            <a:r>
              <a:rPr lang="en-US" sz="3200" smtClean="0">
                <a:latin typeface="Times New Roman" panose="02020603050405020304" pitchFamily="18" charset="0"/>
                <a:cs typeface="Times New Roman" panose="02020603050405020304" pitchFamily="18" charset="0"/>
              </a:rPr>
              <a:t>m</a:t>
            </a:r>
            <a:r>
              <a:rPr lang="en-US" sz="3200" baseline="30000" smtClean="0">
                <a:latin typeface="Times New Roman" panose="02020603050405020304" pitchFamily="18" charset="0"/>
                <a:cs typeface="Times New Roman" panose="02020603050405020304" pitchFamily="18" charset="0"/>
              </a:rPr>
              <a:t>3</a:t>
            </a:r>
            <a:endParaRPr lang="en-US" sz="3200" dirty="0">
              <a:latin typeface="Times New Roman" panose="02020603050405020304" pitchFamily="18" charset="0"/>
              <a:cs typeface="Times New Roman" panose="02020603050405020304" pitchFamily="18" charset="0"/>
            </a:endParaRPr>
          </a:p>
          <a:p>
            <a:pPr marL="0" indent="0">
              <a:buNone/>
            </a:pPr>
            <a:r>
              <a:rPr lang="en-US" sz="3200" dirty="0">
                <a:latin typeface="Times New Roman" panose="02020603050405020304" pitchFamily="18" charset="0"/>
                <a:cs typeface="Times New Roman" panose="02020603050405020304" pitchFamily="18" charset="0"/>
              </a:rPr>
              <a:t>B. 7800 kg </a:t>
            </a:r>
            <a:r>
              <a:rPr lang="en-US" sz="3200" dirty="0" err="1">
                <a:latin typeface="Times New Roman" panose="02020603050405020304" pitchFamily="18" charset="0"/>
                <a:cs typeface="Times New Roman" panose="02020603050405020304" pitchFamily="18" charset="0"/>
              </a:rPr>
              <a:t>sắt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nguyên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1 m</a:t>
            </a:r>
            <a:r>
              <a:rPr lang="en-US" sz="3200" baseline="30000" dirty="0">
                <a:latin typeface="Times New Roman" panose="02020603050405020304" pitchFamily="18" charset="0"/>
                <a:cs typeface="Times New Roman" panose="02020603050405020304" pitchFamily="18" charset="0"/>
              </a:rPr>
              <a:t>3</a:t>
            </a:r>
            <a:endParaRPr lang="en-US" sz="3200" dirty="0">
              <a:latin typeface="Times New Roman" panose="02020603050405020304" pitchFamily="18" charset="0"/>
              <a:cs typeface="Times New Roman" panose="02020603050405020304" pitchFamily="18" charset="0"/>
            </a:endParaRPr>
          </a:p>
          <a:p>
            <a:pPr marL="0" indent="0">
              <a:buNone/>
            </a:pPr>
            <a:r>
              <a:rPr lang="en-US" sz="3200" dirty="0">
                <a:latin typeface="Times New Roman" panose="02020603050405020304" pitchFamily="18" charset="0"/>
                <a:cs typeface="Times New Roman" panose="02020603050405020304" pitchFamily="18" charset="0"/>
              </a:rPr>
              <a:t>C. 7800 kg </a:t>
            </a:r>
            <a:r>
              <a:rPr lang="en-US" sz="3200" dirty="0" err="1">
                <a:latin typeface="Times New Roman" panose="02020603050405020304" pitchFamily="18" charset="0"/>
                <a:cs typeface="Times New Roman" panose="02020603050405020304" pitchFamily="18" charset="0"/>
              </a:rPr>
              <a:t>sắt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chiếc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hộp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tích</a:t>
            </a:r>
            <a:r>
              <a:rPr lang="en-US" sz="3200" dirty="0">
                <a:latin typeface="Times New Roman" panose="02020603050405020304" pitchFamily="18" charset="0"/>
                <a:cs typeface="Times New Roman" panose="02020603050405020304" pitchFamily="18" charset="0"/>
              </a:rPr>
              <a:t> 1m</a:t>
            </a:r>
            <a:r>
              <a:rPr lang="en-US" sz="3200" baseline="30000" dirty="0">
                <a:latin typeface="Times New Roman" panose="02020603050405020304" pitchFamily="18" charset="0"/>
                <a:cs typeface="Times New Roman" panose="02020603050405020304" pitchFamily="18" charset="0"/>
              </a:rPr>
              <a:t>3</a:t>
            </a:r>
            <a:endParaRPr lang="en-US" sz="3200" dirty="0">
              <a:latin typeface="Times New Roman" panose="02020603050405020304" pitchFamily="18" charset="0"/>
              <a:cs typeface="Times New Roman" panose="02020603050405020304" pitchFamily="18" charset="0"/>
            </a:endParaRPr>
          </a:p>
          <a:p>
            <a:pPr marL="0" indent="0">
              <a:buNone/>
            </a:pPr>
            <a:r>
              <a:rPr lang="en-US" sz="3200" dirty="0">
                <a:latin typeface="Times New Roman" panose="02020603050405020304" pitchFamily="18" charset="0"/>
                <a:cs typeface="Times New Roman" panose="02020603050405020304" pitchFamily="18" charset="0"/>
              </a:rPr>
              <a:t>D. </a:t>
            </a:r>
            <a:r>
              <a:rPr lang="en-US" sz="3200" dirty="0" err="1">
                <a:latin typeface="Times New Roman" panose="02020603050405020304" pitchFamily="18" charset="0"/>
                <a:cs typeface="Times New Roman" panose="02020603050405020304" pitchFamily="18" charset="0"/>
              </a:rPr>
              <a:t>Tất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đúng</a:t>
            </a:r>
            <a:r>
              <a:rPr lang="en-US" sz="3200" dirty="0">
                <a:latin typeface="Times New Roman" panose="02020603050405020304" pitchFamily="18" charset="0"/>
                <a:cs typeface="Times New Roman" panose="02020603050405020304" pitchFamily="18" charset="0"/>
              </a:rPr>
              <a:t>.</a:t>
            </a:r>
          </a:p>
          <a:p>
            <a:pPr marL="0" indent="0">
              <a:buNone/>
            </a:pPr>
            <a:endParaRPr lang="en-US" sz="3200" dirty="0">
              <a:latin typeface="Times New Roman" panose="02020603050405020304" pitchFamily="18" charset="0"/>
              <a:cs typeface="Times New Roman" panose="02020603050405020304" pitchFamily="18" charset="0"/>
            </a:endParaRPr>
          </a:p>
        </p:txBody>
      </p:sp>
      <p:sp>
        <p:nvSpPr>
          <p:cNvPr id="3" name="Oval 2"/>
          <p:cNvSpPr/>
          <p:nvPr/>
        </p:nvSpPr>
        <p:spPr>
          <a:xfrm>
            <a:off x="838200" y="3436257"/>
            <a:ext cx="406400" cy="4064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7030A0"/>
              </a:solidFill>
              <a:latin typeface="+mj-lt"/>
            </a:endParaRPr>
          </a:p>
        </p:txBody>
      </p:sp>
      <p:sp>
        <p:nvSpPr>
          <p:cNvPr id="5" name="Rounded Rectangle 4"/>
          <p:cNvSpPr/>
          <p:nvPr/>
        </p:nvSpPr>
        <p:spPr>
          <a:xfrm>
            <a:off x="1531257" y="141515"/>
            <a:ext cx="9194800" cy="1117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dirty="0">
                <a:solidFill>
                  <a:srgbClr val="FF0000"/>
                </a:solidFill>
                <a:latin typeface="Times New Roman" pitchFamily="18" charset="0"/>
                <a:cs typeface="Times New Roman" pitchFamily="18" charset="0"/>
              </a:rPr>
              <a:t>LUYỆN TẬP</a:t>
            </a:r>
          </a:p>
        </p:txBody>
      </p:sp>
    </p:spTree>
    <p:extLst>
      <p:ext uri="{BB962C8B-B14F-4D97-AF65-F5344CB8AC3E}">
        <p14:creationId xmlns:p14="http://schemas.microsoft.com/office/powerpoint/2010/main" val="2533111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xmlns="" id="{4B5F6A69-5BB1-6A25-DFE1-C8621ABC2455}"/>
              </a:ext>
            </a:extLst>
          </p:cNvPr>
          <p:cNvSpPr>
            <a:spLocks noGrp="1"/>
          </p:cNvSpPr>
          <p:nvPr>
            <p:ph idx="1"/>
          </p:nvPr>
        </p:nvSpPr>
        <p:spPr>
          <a:xfrm>
            <a:off x="725713" y="1491797"/>
            <a:ext cx="11001829" cy="4351338"/>
          </a:xfrm>
        </p:spPr>
        <p:txBody>
          <a:bodyPr>
            <a:noAutofit/>
          </a:bodyPr>
          <a:lstStyle/>
          <a:p>
            <a:pPr marL="0" indent="0" algn="just">
              <a:buNone/>
            </a:pPr>
            <a:r>
              <a:rPr lang="vi-VN"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Câu 4.</a:t>
            </a:r>
            <a:r>
              <a:rPr lang="vi-VN" sz="32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đúng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nói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riêng</a:t>
            </a:r>
            <a:r>
              <a:rPr lang="en-US" sz="3200" dirty="0">
                <a:latin typeface="Times New Roman" panose="02020603050405020304" pitchFamily="18" charset="0"/>
                <a:cs typeface="Times New Roman" panose="02020603050405020304" pitchFamily="18" charset="0"/>
              </a:rPr>
              <a:t>?</a:t>
            </a:r>
          </a:p>
          <a:p>
            <a:pPr marL="0" indent="0" algn="just">
              <a:buNone/>
            </a:pPr>
            <a:r>
              <a:rPr lang="en-US" sz="3200" dirty="0">
                <a:latin typeface="Times New Roman" panose="02020603050405020304" pitchFamily="18" charset="0"/>
                <a:cs typeface="Times New Roman" panose="02020603050405020304" pitchFamily="18" charset="0"/>
              </a:rPr>
              <a:t>A. </a:t>
            </a:r>
            <a:r>
              <a:rPr lang="en-US" sz="3200" dirty="0" err="1">
                <a:latin typeface="Times New Roman" panose="02020603050405020304" pitchFamily="18" charset="0"/>
                <a:cs typeface="Times New Roman" panose="02020603050405020304" pitchFamily="18" charset="0"/>
              </a:rPr>
              <a:t>Nếu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riêng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càng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lớn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càng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nặng</a:t>
            </a:r>
            <a:r>
              <a:rPr lang="en-US" sz="3200" dirty="0">
                <a:latin typeface="Times New Roman" panose="02020603050405020304" pitchFamily="18" charset="0"/>
                <a:cs typeface="Times New Roman" panose="02020603050405020304" pitchFamily="18" charset="0"/>
              </a:rPr>
              <a:t> so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liệu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ứng</a:t>
            </a:r>
            <a:r>
              <a:rPr lang="en-US" sz="3200" dirty="0">
                <a:latin typeface="Times New Roman" panose="02020603050405020304" pitchFamily="18" charset="0"/>
                <a:cs typeface="Times New Roman" panose="02020603050405020304" pitchFamily="18" charset="0"/>
              </a:rPr>
              <a:t>.</a:t>
            </a:r>
          </a:p>
          <a:p>
            <a:pPr marL="0" indent="0" algn="just">
              <a:buNone/>
            </a:pPr>
            <a:r>
              <a:rPr lang="en-US" sz="3200" dirty="0">
                <a:latin typeface="Times New Roman" panose="02020603050405020304" pitchFamily="18" charset="0"/>
                <a:cs typeface="Times New Roman" panose="02020603050405020304" pitchFamily="18" charset="0"/>
              </a:rPr>
              <a:t>B. </a:t>
            </a:r>
            <a:r>
              <a:rPr lang="en-US" sz="3200" dirty="0" err="1">
                <a:latin typeface="Times New Roman" panose="02020603050405020304" pitchFamily="18" charset="0"/>
                <a:cs typeface="Times New Roman" panose="02020603050405020304" pitchFamily="18" charset="0"/>
              </a:rPr>
              <a:t>Nếu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riêng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càng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càng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nặng</a:t>
            </a:r>
            <a:r>
              <a:rPr lang="en-US" sz="3200" dirty="0">
                <a:latin typeface="Times New Roman" panose="02020603050405020304" pitchFamily="18" charset="0"/>
                <a:cs typeface="Times New Roman" panose="02020603050405020304" pitchFamily="18" charset="0"/>
              </a:rPr>
              <a:t> so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liệu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ứng</a:t>
            </a:r>
            <a:r>
              <a:rPr lang="en-US" sz="3200" dirty="0">
                <a:latin typeface="Times New Roman" panose="02020603050405020304" pitchFamily="18" charset="0"/>
                <a:cs typeface="Times New Roman" panose="02020603050405020304" pitchFamily="18" charset="0"/>
              </a:rPr>
              <a:t>.</a:t>
            </a:r>
          </a:p>
          <a:p>
            <a:pPr marL="0" indent="0" algn="just">
              <a:buNone/>
            </a:pPr>
            <a:r>
              <a:rPr lang="en-US" sz="3200" dirty="0">
                <a:latin typeface="Times New Roman" panose="02020603050405020304" pitchFamily="18" charset="0"/>
                <a:cs typeface="Times New Roman" panose="02020603050405020304" pitchFamily="18" charset="0"/>
              </a:rPr>
              <a:t>C.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nói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riêng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ta </a:t>
            </a:r>
            <a:r>
              <a:rPr lang="en-US" sz="3200" dirty="0" err="1">
                <a:latin typeface="Times New Roman" panose="02020603050405020304" pitchFamily="18" charset="0"/>
                <a:cs typeface="Times New Roman" panose="02020603050405020304" pitchFamily="18" charset="0"/>
              </a:rPr>
              <a:t>chỉ</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nói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riêng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liệu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chất</a:t>
            </a:r>
            <a:r>
              <a:rPr lang="en-US" sz="3200" dirty="0">
                <a:latin typeface="Times New Roman" panose="02020603050405020304" pitchFamily="18" charset="0"/>
                <a:cs typeface="Times New Roman" panose="02020603050405020304" pitchFamily="18" charset="0"/>
              </a:rPr>
              <a:t>.</a:t>
            </a:r>
          </a:p>
          <a:p>
            <a:pPr marL="0" indent="0" algn="just">
              <a:buNone/>
            </a:pPr>
            <a:r>
              <a:rPr lang="en-US" sz="3200" dirty="0">
                <a:latin typeface="Times New Roman" panose="02020603050405020304" pitchFamily="18" charset="0"/>
                <a:cs typeface="Times New Roman" panose="02020603050405020304" pitchFamily="18" charset="0"/>
              </a:rPr>
              <a:t>D. A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C </a:t>
            </a:r>
            <a:r>
              <a:rPr lang="en-US" sz="3200" dirty="0" err="1">
                <a:latin typeface="Times New Roman" panose="02020603050405020304" pitchFamily="18" charset="0"/>
                <a:cs typeface="Times New Roman" panose="02020603050405020304" pitchFamily="18" charset="0"/>
              </a:rPr>
              <a:t>đúng</a:t>
            </a:r>
            <a:endParaRPr lang="en-US" sz="3200" dirty="0">
              <a:latin typeface="Times New Roman" panose="02020603050405020304" pitchFamily="18" charset="0"/>
              <a:cs typeface="Times New Roman" panose="02020603050405020304" pitchFamily="18" charset="0"/>
            </a:endParaRPr>
          </a:p>
          <a:p>
            <a:pPr marL="0" indent="0" algn="just">
              <a:buNone/>
            </a:pPr>
            <a:endParaRPr lang="en-US" sz="3200" dirty="0">
              <a:latin typeface="Times New Roman" panose="02020603050405020304" pitchFamily="18" charset="0"/>
              <a:cs typeface="Times New Roman" panose="02020603050405020304" pitchFamily="18" charset="0"/>
            </a:endParaRPr>
          </a:p>
        </p:txBody>
      </p:sp>
      <p:sp>
        <p:nvSpPr>
          <p:cNvPr id="3" name="Oval 2"/>
          <p:cNvSpPr/>
          <p:nvPr/>
        </p:nvSpPr>
        <p:spPr>
          <a:xfrm>
            <a:off x="754744" y="5090882"/>
            <a:ext cx="406400" cy="4064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7030A0"/>
              </a:solidFill>
              <a:latin typeface="+mj-lt"/>
            </a:endParaRPr>
          </a:p>
        </p:txBody>
      </p:sp>
      <p:sp>
        <p:nvSpPr>
          <p:cNvPr id="5" name="Rounded Rectangle 4"/>
          <p:cNvSpPr/>
          <p:nvPr/>
        </p:nvSpPr>
        <p:spPr>
          <a:xfrm>
            <a:off x="1531257" y="141515"/>
            <a:ext cx="9194800" cy="1117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dirty="0">
                <a:solidFill>
                  <a:srgbClr val="FF0000"/>
                </a:solidFill>
                <a:latin typeface="Times New Roman" pitchFamily="18" charset="0"/>
                <a:cs typeface="Times New Roman" pitchFamily="18" charset="0"/>
              </a:rPr>
              <a:t>LUYỆN TẬP</a:t>
            </a:r>
          </a:p>
        </p:txBody>
      </p:sp>
    </p:spTree>
    <p:extLst>
      <p:ext uri="{BB962C8B-B14F-4D97-AF65-F5344CB8AC3E}">
        <p14:creationId xmlns:p14="http://schemas.microsoft.com/office/powerpoint/2010/main" val="1866974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xmlns="" id="{223B2CBD-39A8-12B2-DC30-48741F8AF1F1}"/>
                  </a:ext>
                </a:extLst>
              </p:cNvPr>
              <p:cNvSpPr>
                <a:spLocks noGrp="1"/>
              </p:cNvSpPr>
              <p:nvPr>
                <p:ph idx="1"/>
              </p:nvPr>
            </p:nvSpPr>
            <p:spPr>
              <a:xfrm>
                <a:off x="838200" y="1825626"/>
                <a:ext cx="10515600" cy="4351338"/>
              </a:xfrm>
            </p:spPr>
            <p:txBody>
              <a:bodyPr>
                <a:noAutofit/>
              </a:bodyPr>
              <a:lstStyle/>
              <a:p>
                <a:pPr marL="0" indent="0">
                  <a:buNone/>
                </a:pPr>
                <a:r>
                  <a:rPr lang="vi-VN"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Câu 5.</a:t>
                </a:r>
                <a:r>
                  <a:rPr lang="vi-VN" sz="32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riêng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a:t>
                </a:r>
              </a:p>
              <a:p>
                <a:pPr marL="0" indent="0">
                  <a:buNone/>
                </a:pPr>
                <a:r>
                  <a:rPr lang="en-US" sz="3200" dirty="0">
                    <a:latin typeface="Times New Roman" panose="02020603050405020304" pitchFamily="18" charset="0"/>
                    <a:cs typeface="Times New Roman" panose="02020603050405020304" pitchFamily="18" charset="0"/>
                  </a:rPr>
                  <a:t>A. d =  </a:t>
                </a:r>
                <a14:m>
                  <m:oMath xmlns:m="http://schemas.openxmlformats.org/officeDocument/2006/math">
                    <m:f>
                      <m:fPr>
                        <m:ctrlPr>
                          <a:rPr lang="en-US" sz="3200" i="1">
                            <a:latin typeface="Cambria Math" panose="02040503050406030204" pitchFamily="18" charset="0"/>
                          </a:rPr>
                        </m:ctrlPr>
                      </m:fPr>
                      <m:num>
                        <m:r>
                          <a:rPr lang="en-US" sz="3200" i="1">
                            <a:latin typeface="Cambria Math"/>
                          </a:rPr>
                          <m:t>𝑚</m:t>
                        </m:r>
                      </m:num>
                      <m:den>
                        <m:r>
                          <a:rPr lang="en-US" sz="3200" i="1">
                            <a:latin typeface="Cambria Math"/>
                          </a:rPr>
                          <m:t>𝑉</m:t>
                        </m:r>
                      </m:den>
                    </m:f>
                  </m:oMath>
                </a14:m>
                <a:r>
                  <a:rPr lang="en-US" sz="3200" dirty="0">
                    <a:latin typeface="Times New Roman" panose="02020603050405020304" pitchFamily="18" charset="0"/>
                    <a:cs typeface="Times New Roman" panose="02020603050405020304" pitchFamily="18" charset="0"/>
                  </a:rPr>
                  <a:t>	</a:t>
                </a:r>
              </a:p>
              <a:p>
                <a:pPr marL="0" indent="0">
                  <a:buNone/>
                </a:pPr>
                <a:r>
                  <a:rPr lang="en-US" sz="3200" dirty="0">
                    <a:latin typeface="Times New Roman" panose="02020603050405020304" pitchFamily="18" charset="0"/>
                    <a:cs typeface="Times New Roman" panose="02020603050405020304" pitchFamily="18" charset="0"/>
                  </a:rPr>
                  <a:t>B. </a:t>
                </a:r>
                <a14:m>
                  <m:oMath xmlns:m="http://schemas.openxmlformats.org/officeDocument/2006/math">
                    <m:r>
                      <a:rPr lang="en-US" sz="3200" i="1">
                        <a:latin typeface="Cambria Math"/>
                      </a:rPr>
                      <m:t>𝐷</m:t>
                    </m:r>
                    <m:r>
                      <a:rPr lang="en-US" sz="3200" i="1">
                        <a:latin typeface="Cambria Math"/>
                      </a:rPr>
                      <m:t>= </m:t>
                    </m:r>
                    <m:f>
                      <m:fPr>
                        <m:ctrlPr>
                          <a:rPr lang="en-US" sz="3200" i="1">
                            <a:latin typeface="Cambria Math" panose="02040503050406030204" pitchFamily="18" charset="0"/>
                          </a:rPr>
                        </m:ctrlPr>
                      </m:fPr>
                      <m:num>
                        <m:r>
                          <a:rPr lang="en-US" sz="3200" i="1">
                            <a:latin typeface="Cambria Math"/>
                          </a:rPr>
                          <m:t>𝑚</m:t>
                        </m:r>
                      </m:num>
                      <m:den>
                        <m:r>
                          <a:rPr lang="en-US" sz="3200" i="1">
                            <a:latin typeface="Cambria Math"/>
                          </a:rPr>
                          <m:t>𝑉</m:t>
                        </m:r>
                      </m:den>
                    </m:f>
                  </m:oMath>
                </a14:m>
                <a:r>
                  <a:rPr lang="en-US" sz="3200" dirty="0">
                    <a:latin typeface="Times New Roman" panose="02020603050405020304" pitchFamily="18" charset="0"/>
                    <a:cs typeface="Times New Roman" panose="02020603050405020304" pitchFamily="18" charset="0"/>
                  </a:rPr>
                  <a:t>	</a:t>
                </a:r>
              </a:p>
              <a:p>
                <a:pPr marL="0" indent="0">
                  <a:buNone/>
                </a:pPr>
                <a:r>
                  <a:rPr lang="en-US" sz="3200" dirty="0">
                    <a:latin typeface="Times New Roman" panose="02020603050405020304" pitchFamily="18" charset="0"/>
                    <a:cs typeface="Times New Roman" panose="02020603050405020304" pitchFamily="18" charset="0"/>
                  </a:rPr>
                  <a:t>C. d =  </a:t>
                </a:r>
                <a14:m>
                  <m:oMath xmlns:m="http://schemas.openxmlformats.org/officeDocument/2006/math">
                    <m:f>
                      <m:fPr>
                        <m:ctrlPr>
                          <a:rPr lang="en-US" sz="3200" i="1">
                            <a:latin typeface="Cambria Math" panose="02040503050406030204" pitchFamily="18" charset="0"/>
                          </a:rPr>
                        </m:ctrlPr>
                      </m:fPr>
                      <m:num>
                        <m:r>
                          <a:rPr lang="en-US" sz="3200" i="1">
                            <a:latin typeface="Cambria Math"/>
                          </a:rPr>
                          <m:t>𝑃</m:t>
                        </m:r>
                      </m:num>
                      <m:den>
                        <m:r>
                          <a:rPr lang="en-US" sz="3200" i="1">
                            <a:latin typeface="Cambria Math"/>
                          </a:rPr>
                          <m:t>𝑉</m:t>
                        </m:r>
                      </m:den>
                    </m:f>
                  </m:oMath>
                </a14:m>
                <a:r>
                  <a:rPr lang="en-US" sz="3200" dirty="0">
                    <a:latin typeface="Times New Roman" panose="02020603050405020304" pitchFamily="18" charset="0"/>
                    <a:cs typeface="Times New Roman" panose="02020603050405020304" pitchFamily="18" charset="0"/>
                  </a:rPr>
                  <a:t>	</a:t>
                </a:r>
              </a:p>
              <a:p>
                <a:pPr marL="0" indent="0">
                  <a:buNone/>
                </a:pPr>
                <a:r>
                  <a:rPr lang="en-US" sz="3200" dirty="0">
                    <a:latin typeface="Times New Roman" panose="02020603050405020304" pitchFamily="18" charset="0"/>
                    <a:cs typeface="Times New Roman" panose="02020603050405020304" pitchFamily="18" charset="0"/>
                  </a:rPr>
                  <a:t>D. D = </a:t>
                </a:r>
                <a14:m>
                  <m:oMath xmlns:m="http://schemas.openxmlformats.org/officeDocument/2006/math">
                    <m:f>
                      <m:fPr>
                        <m:ctrlPr>
                          <a:rPr lang="en-US" sz="3200" i="1">
                            <a:latin typeface="Cambria Math" panose="02040503050406030204" pitchFamily="18" charset="0"/>
                          </a:rPr>
                        </m:ctrlPr>
                      </m:fPr>
                      <m:num>
                        <m:r>
                          <a:rPr lang="en-US" sz="3200" i="1">
                            <a:latin typeface="Cambria Math"/>
                          </a:rPr>
                          <m:t>𝑃</m:t>
                        </m:r>
                      </m:num>
                      <m:den>
                        <m:r>
                          <a:rPr lang="en-US" sz="3200" i="1">
                            <a:latin typeface="Cambria Math"/>
                          </a:rPr>
                          <m:t>𝑉</m:t>
                        </m:r>
                      </m:den>
                    </m:f>
                  </m:oMath>
                </a14:m>
                <a:endParaRPr lang="en-US" sz="3200" dirty="0">
                  <a:latin typeface="Times New Roman" panose="02020603050405020304" pitchFamily="18" charset="0"/>
                  <a:cs typeface="Times New Roman" panose="02020603050405020304" pitchFamily="18" charset="0"/>
                </a:endParaRPr>
              </a:p>
              <a:p>
                <a:pPr marL="0" indent="0">
                  <a:buNone/>
                </a:pPr>
                <a:endParaRPr lang="en-US" sz="3200" dirty="0">
                  <a:latin typeface="Times New Roman" panose="02020603050405020304" pitchFamily="18" charset="0"/>
                  <a:cs typeface="Times New Roman" panose="02020603050405020304" pitchFamily="18" charset="0"/>
                </a:endParaRPr>
              </a:p>
            </p:txBody>
          </p:sp>
        </mc:Choice>
        <mc:Fallback xmlns="">
          <p:sp>
            <p:nvSpPr>
              <p:cNvPr id="4" name="Content Placeholder 2">
                <a:extLst>
                  <a:ext uri="{FF2B5EF4-FFF2-40B4-BE49-F238E27FC236}">
                    <a16:creationId xmlns:a16="http://schemas.microsoft.com/office/drawing/2014/main" id="{223B2CBD-39A8-12B2-DC30-48741F8AF1F1}"/>
                  </a:ext>
                </a:extLst>
              </p:cNvPr>
              <p:cNvSpPr>
                <a:spLocks noGrp="1" noRot="1" noChangeAspect="1" noMove="1" noResize="1" noEditPoints="1" noAdjustHandles="1" noChangeArrowheads="1" noChangeShapeType="1" noTextEdit="1"/>
              </p:cNvSpPr>
              <p:nvPr>
                <p:ph idx="1"/>
              </p:nvPr>
            </p:nvSpPr>
            <p:spPr>
              <a:xfrm>
                <a:off x="838200" y="1825626"/>
                <a:ext cx="10515600" cy="4351338"/>
              </a:xfrm>
              <a:blipFill>
                <a:blip r:embed="rId2"/>
                <a:stretch>
                  <a:fillRect l="-1507" t="-3081"/>
                </a:stretch>
              </a:blipFill>
            </p:spPr>
            <p:txBody>
              <a:bodyPr/>
              <a:lstStyle/>
              <a:p>
                <a:r>
                  <a:rPr lang="en-US">
                    <a:noFill/>
                  </a:rPr>
                  <a:t> </a:t>
                </a:r>
              </a:p>
            </p:txBody>
          </p:sp>
        </mc:Fallback>
      </mc:AlternateContent>
      <p:sp>
        <p:nvSpPr>
          <p:cNvPr id="3" name="Oval 2"/>
          <p:cNvSpPr/>
          <p:nvPr/>
        </p:nvSpPr>
        <p:spPr>
          <a:xfrm>
            <a:off x="856342" y="3225800"/>
            <a:ext cx="406400" cy="4064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7030A0"/>
              </a:solidFill>
            </a:endParaRPr>
          </a:p>
        </p:txBody>
      </p:sp>
      <p:sp>
        <p:nvSpPr>
          <p:cNvPr id="5" name="Rounded Rectangle 4"/>
          <p:cNvSpPr/>
          <p:nvPr/>
        </p:nvSpPr>
        <p:spPr>
          <a:xfrm>
            <a:off x="1531257" y="141515"/>
            <a:ext cx="9194800" cy="1117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dirty="0">
                <a:solidFill>
                  <a:srgbClr val="FF0000"/>
                </a:solidFill>
                <a:latin typeface="Times New Roman" pitchFamily="18" charset="0"/>
                <a:cs typeface="Times New Roman" pitchFamily="18" charset="0"/>
              </a:rPr>
              <a:t>LUYỆN TẬP</a:t>
            </a:r>
          </a:p>
        </p:txBody>
      </p:sp>
    </p:spTree>
    <p:extLst>
      <p:ext uri="{BB962C8B-B14F-4D97-AF65-F5344CB8AC3E}">
        <p14:creationId xmlns:p14="http://schemas.microsoft.com/office/powerpoint/2010/main" val="1207450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xmlns="" id="{C4E8E43B-A7A9-03DB-B116-03FC7725D6B3}"/>
              </a:ext>
            </a:extLst>
          </p:cNvPr>
          <p:cNvSpPr>
            <a:spLocks noGrp="1"/>
          </p:cNvSpPr>
          <p:nvPr>
            <p:ph idx="1"/>
          </p:nvPr>
        </p:nvSpPr>
        <p:spPr>
          <a:xfrm>
            <a:off x="812800" y="1680481"/>
            <a:ext cx="10515600" cy="4351338"/>
          </a:xfrm>
        </p:spPr>
        <p:txBody>
          <a:bodyPr>
            <a:normAutofit/>
          </a:bodyPr>
          <a:lstStyle/>
          <a:p>
            <a:pPr marL="0" indent="0">
              <a:buNone/>
            </a:pPr>
            <a:r>
              <a:rPr lang="vi-VN"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Câu 6</a:t>
            </a:r>
            <a:r>
              <a:rPr lang="en-US"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đây</a:t>
            </a:r>
            <a:r>
              <a:rPr lang="en-US" sz="3200"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riêng</a:t>
            </a:r>
            <a:r>
              <a:rPr lang="en-US" sz="3200" dirty="0">
                <a:latin typeface="Times New Roman" panose="02020603050405020304" pitchFamily="18" charset="0"/>
                <a:cs typeface="Times New Roman" panose="02020603050405020304" pitchFamily="18" charset="0"/>
              </a:rPr>
              <a:t>?</a:t>
            </a:r>
          </a:p>
          <a:p>
            <a:pPr marL="0" indent="0">
              <a:buNone/>
            </a:pPr>
            <a:r>
              <a:rPr lang="en-US" sz="3200" dirty="0">
                <a:latin typeface="Times New Roman" panose="02020603050405020304" pitchFamily="18" charset="0"/>
                <a:cs typeface="Times New Roman" panose="02020603050405020304" pitchFamily="18" charset="0"/>
              </a:rPr>
              <a:t>A. kg/m</a:t>
            </a:r>
            <a:r>
              <a:rPr lang="en-US" sz="3200" baseline="30000" dirty="0">
                <a:latin typeface="Times New Roman" panose="02020603050405020304" pitchFamily="18" charset="0"/>
                <a:cs typeface="Times New Roman" panose="02020603050405020304" pitchFamily="18" charset="0"/>
              </a:rPr>
              <a:t>3</a:t>
            </a:r>
            <a:r>
              <a:rPr lang="en-US" sz="3200" dirty="0">
                <a:latin typeface="Times New Roman" panose="02020603050405020304" pitchFamily="18" charset="0"/>
                <a:cs typeface="Times New Roman" panose="02020603050405020304" pitchFamily="18" charset="0"/>
              </a:rPr>
              <a:t>	</a:t>
            </a:r>
          </a:p>
          <a:p>
            <a:pPr marL="0" indent="0">
              <a:buNone/>
            </a:pPr>
            <a:r>
              <a:rPr lang="en-US" sz="3200" dirty="0">
                <a:latin typeface="Times New Roman" panose="02020603050405020304" pitchFamily="18" charset="0"/>
                <a:cs typeface="Times New Roman" panose="02020603050405020304" pitchFamily="18" charset="0"/>
              </a:rPr>
              <a:t>B. g/mL		</a:t>
            </a:r>
          </a:p>
          <a:p>
            <a:pPr marL="0" indent="0">
              <a:buNone/>
            </a:pPr>
            <a:r>
              <a:rPr lang="en-US" sz="3200" dirty="0">
                <a:latin typeface="Times New Roman" panose="02020603050405020304" pitchFamily="18" charset="0"/>
                <a:cs typeface="Times New Roman" panose="02020603050405020304" pitchFamily="18" charset="0"/>
              </a:rPr>
              <a:t>C. N/m</a:t>
            </a:r>
            <a:r>
              <a:rPr lang="en-US" sz="3200" baseline="30000" dirty="0">
                <a:latin typeface="Times New Roman" panose="02020603050405020304" pitchFamily="18" charset="0"/>
                <a:cs typeface="Times New Roman" panose="02020603050405020304" pitchFamily="18" charset="0"/>
              </a:rPr>
              <a:t>3</a:t>
            </a:r>
            <a:r>
              <a:rPr lang="en-US" sz="3200" dirty="0">
                <a:latin typeface="Times New Roman" panose="02020603050405020304" pitchFamily="18" charset="0"/>
                <a:cs typeface="Times New Roman" panose="02020603050405020304" pitchFamily="18" charset="0"/>
              </a:rPr>
              <a:t>		</a:t>
            </a:r>
          </a:p>
          <a:p>
            <a:pPr marL="0" indent="0">
              <a:buNone/>
            </a:pPr>
            <a:r>
              <a:rPr lang="en-US" sz="3200" dirty="0">
                <a:latin typeface="Times New Roman" panose="02020603050405020304" pitchFamily="18" charset="0"/>
                <a:cs typeface="Times New Roman" panose="02020603050405020304" pitchFamily="18" charset="0"/>
              </a:rPr>
              <a:t>D. g/cm</a:t>
            </a:r>
            <a:r>
              <a:rPr lang="en-US" sz="3200" baseline="30000" dirty="0">
                <a:latin typeface="Times New Roman" panose="02020603050405020304" pitchFamily="18" charset="0"/>
                <a:cs typeface="Times New Roman" panose="02020603050405020304" pitchFamily="18" charset="0"/>
              </a:rPr>
              <a:t>3</a:t>
            </a:r>
            <a:endParaRPr lang="en-US" sz="3200" dirty="0">
              <a:latin typeface="Times New Roman" panose="02020603050405020304" pitchFamily="18" charset="0"/>
              <a:cs typeface="Times New Roman" panose="02020603050405020304" pitchFamily="18" charset="0"/>
            </a:endParaRPr>
          </a:p>
          <a:p>
            <a:pPr marL="0" indent="0">
              <a:buNone/>
            </a:pPr>
            <a:endParaRPr lang="en-US" sz="3200" dirty="0">
              <a:latin typeface="Times New Roman" panose="02020603050405020304" pitchFamily="18" charset="0"/>
              <a:cs typeface="Times New Roman" panose="02020603050405020304" pitchFamily="18" charset="0"/>
            </a:endParaRPr>
          </a:p>
        </p:txBody>
      </p:sp>
      <p:sp>
        <p:nvSpPr>
          <p:cNvPr id="3" name="Oval 2"/>
          <p:cNvSpPr/>
          <p:nvPr/>
        </p:nvSpPr>
        <p:spPr>
          <a:xfrm>
            <a:off x="827314" y="3859778"/>
            <a:ext cx="406400" cy="4064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7030A0"/>
              </a:solidFill>
            </a:endParaRPr>
          </a:p>
        </p:txBody>
      </p:sp>
      <p:sp>
        <p:nvSpPr>
          <p:cNvPr id="5" name="Rounded Rectangle 4"/>
          <p:cNvSpPr/>
          <p:nvPr/>
        </p:nvSpPr>
        <p:spPr>
          <a:xfrm>
            <a:off x="1531257" y="141515"/>
            <a:ext cx="9194800" cy="1117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dirty="0">
                <a:solidFill>
                  <a:srgbClr val="FF0000"/>
                </a:solidFill>
                <a:latin typeface="Times New Roman" pitchFamily="18" charset="0"/>
                <a:cs typeface="Times New Roman" pitchFamily="18" charset="0"/>
              </a:rPr>
              <a:t>LUYỆN TẬP</a:t>
            </a:r>
          </a:p>
        </p:txBody>
      </p:sp>
    </p:spTree>
    <p:extLst>
      <p:ext uri="{BB962C8B-B14F-4D97-AF65-F5344CB8AC3E}">
        <p14:creationId xmlns:p14="http://schemas.microsoft.com/office/powerpoint/2010/main" val="84424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xmlns="" id="{1C5DA018-D475-CBC5-495B-076580688848}"/>
              </a:ext>
            </a:extLst>
          </p:cNvPr>
          <p:cNvSpPr>
            <a:spLocks noGrp="1"/>
          </p:cNvSpPr>
          <p:nvPr>
            <p:ph idx="1"/>
          </p:nvPr>
        </p:nvSpPr>
        <p:spPr>
          <a:xfrm>
            <a:off x="838200" y="1825626"/>
            <a:ext cx="10515600" cy="4351338"/>
          </a:xfrm>
        </p:spPr>
        <p:txBody>
          <a:bodyPr>
            <a:normAutofit/>
          </a:bodyPr>
          <a:lstStyle/>
          <a:p>
            <a:pPr marL="0" indent="0">
              <a:buNone/>
            </a:pPr>
            <a:r>
              <a:rPr lang="vi-VN"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Câu 7.</a:t>
            </a:r>
            <a:r>
              <a:rPr lang="vi-VN" sz="32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Cho </a:t>
            </a:r>
            <a:r>
              <a:rPr lang="en-US" sz="3200" dirty="0" err="1">
                <a:latin typeface="Times New Roman" panose="02020603050405020304" pitchFamily="18" charset="0"/>
                <a:cs typeface="Times New Roman" panose="02020603050405020304" pitchFamily="18" charset="0"/>
              </a:rPr>
              <a:t>biết</a:t>
            </a:r>
            <a:r>
              <a:rPr lang="en-US" sz="3200" dirty="0">
                <a:latin typeface="Times New Roman" panose="02020603050405020304" pitchFamily="18" charset="0"/>
                <a:cs typeface="Times New Roman" panose="02020603050405020304" pitchFamily="18" charset="0"/>
              </a:rPr>
              <a:t> 13,5kg </a:t>
            </a:r>
            <a:r>
              <a:rPr lang="en-US" sz="3200" dirty="0" err="1">
                <a:latin typeface="Times New Roman" panose="02020603050405020304" pitchFamily="18" charset="0"/>
                <a:cs typeface="Times New Roman" panose="02020603050405020304" pitchFamily="18" charset="0"/>
              </a:rPr>
              <a:t>nhôm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5dm³. </a:t>
            </a:r>
            <a:r>
              <a:rPr lang="en-US" sz="3200" dirty="0" err="1">
                <a:latin typeface="Times New Roman" panose="02020603050405020304" pitchFamily="18" charset="0"/>
                <a:cs typeface="Times New Roman" panose="02020603050405020304" pitchFamily="18" charset="0"/>
              </a:rPr>
              <a:t>Khối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riêng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nhôm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nhiêu</a:t>
            </a:r>
            <a:r>
              <a:rPr lang="en-US" sz="3200" dirty="0">
                <a:latin typeface="Times New Roman" panose="02020603050405020304" pitchFamily="18" charset="0"/>
                <a:cs typeface="Times New Roman" panose="02020603050405020304" pitchFamily="18" charset="0"/>
              </a:rPr>
              <a:t>?</a:t>
            </a:r>
          </a:p>
          <a:p>
            <a:pPr marL="0" indent="0">
              <a:buNone/>
            </a:pPr>
            <a:r>
              <a:rPr lang="en-US" sz="3200" dirty="0">
                <a:latin typeface="Times New Roman" panose="02020603050405020304" pitchFamily="18" charset="0"/>
                <a:cs typeface="Times New Roman" panose="02020603050405020304" pitchFamily="18" charset="0"/>
              </a:rPr>
              <a:t>A.2700kg/dm³	</a:t>
            </a:r>
          </a:p>
          <a:p>
            <a:pPr marL="0" indent="0">
              <a:buNone/>
            </a:pPr>
            <a:r>
              <a:rPr lang="en-US" sz="3200" dirty="0">
                <a:latin typeface="Times New Roman" panose="02020603050405020304" pitchFamily="18" charset="0"/>
                <a:cs typeface="Times New Roman" panose="02020603050405020304" pitchFamily="18" charset="0"/>
              </a:rPr>
              <a:t>B.2700kg/m³	</a:t>
            </a:r>
          </a:p>
          <a:p>
            <a:pPr marL="0" indent="0">
              <a:buNone/>
            </a:pPr>
            <a:r>
              <a:rPr lang="en-US" sz="3200" dirty="0">
                <a:latin typeface="Times New Roman" panose="02020603050405020304" pitchFamily="18" charset="0"/>
                <a:cs typeface="Times New Roman" panose="02020603050405020304" pitchFamily="18" charset="0"/>
              </a:rPr>
              <a:t>C.270 N/m³	</a:t>
            </a:r>
          </a:p>
          <a:p>
            <a:pPr marL="0" indent="0">
              <a:buNone/>
            </a:pPr>
            <a:r>
              <a:rPr lang="en-US" sz="3200" dirty="0">
                <a:latin typeface="Times New Roman" panose="02020603050405020304" pitchFamily="18" charset="0"/>
                <a:cs typeface="Times New Roman" panose="02020603050405020304" pitchFamily="18" charset="0"/>
              </a:rPr>
              <a:t>D.260kg/m³</a:t>
            </a:r>
          </a:p>
          <a:p>
            <a:pPr marL="0" indent="0">
              <a:buNone/>
            </a:pPr>
            <a:endParaRPr lang="en-US" sz="3200" dirty="0">
              <a:latin typeface="Times New Roman" panose="02020603050405020304" pitchFamily="18" charset="0"/>
              <a:cs typeface="Times New Roman" panose="02020603050405020304" pitchFamily="18" charset="0"/>
            </a:endParaRPr>
          </a:p>
        </p:txBody>
      </p:sp>
      <p:sp>
        <p:nvSpPr>
          <p:cNvPr id="3" name="Oval 2"/>
          <p:cNvSpPr/>
          <p:nvPr/>
        </p:nvSpPr>
        <p:spPr>
          <a:xfrm>
            <a:off x="834570" y="3421738"/>
            <a:ext cx="406400" cy="4064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7030A0"/>
              </a:solidFill>
            </a:endParaRPr>
          </a:p>
        </p:txBody>
      </p:sp>
      <mc:AlternateContent xmlns:mc="http://schemas.openxmlformats.org/markup-compatibility/2006" xmlns:a14="http://schemas.microsoft.com/office/drawing/2010/main">
        <mc:Choice Requires="a14">
          <p:sp>
            <p:nvSpPr>
              <p:cNvPr id="2" name="TextBox 1"/>
              <p:cNvSpPr txBox="1"/>
              <p:nvPr/>
            </p:nvSpPr>
            <p:spPr>
              <a:xfrm>
                <a:off x="834570" y="5222857"/>
                <a:ext cx="9630230" cy="523220"/>
              </a:xfrm>
              <a:prstGeom prst="rect">
                <a:avLst/>
              </a:prstGeom>
              <a:noFill/>
            </p:spPr>
            <p:txBody>
              <a:bodyPr wrap="square" rtlCol="0">
                <a:spAutoFit/>
              </a:bodyPr>
              <a:lstStyle/>
              <a:p>
                <a:r>
                  <a:rPr lang="en-US" sz="2800" dirty="0">
                    <a:solidFill>
                      <a:srgbClr val="C00000"/>
                    </a:solidFill>
                    <a:latin typeface="Times New Roman" panose="02020603050405020304" pitchFamily="18" charset="0"/>
                    <a:cs typeface="Times New Roman" panose="02020603050405020304" pitchFamily="18" charset="0"/>
                  </a:rPr>
                  <a:t>Hướng </a:t>
                </a:r>
                <a:r>
                  <a:rPr lang="en-US" sz="2800" dirty="0" err="1">
                    <a:solidFill>
                      <a:srgbClr val="C00000"/>
                    </a:solidFill>
                    <a:latin typeface="Times New Roman" panose="02020603050405020304" pitchFamily="18" charset="0"/>
                    <a:cs typeface="Times New Roman" panose="02020603050405020304" pitchFamily="18" charset="0"/>
                  </a:rPr>
                  <a:t>dẫn</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đổi</a:t>
                </a:r>
                <a:r>
                  <a:rPr lang="en-US" sz="2800" dirty="0">
                    <a:solidFill>
                      <a:srgbClr val="C00000"/>
                    </a:solidFill>
                    <a:latin typeface="Times New Roman" panose="02020603050405020304" pitchFamily="18" charset="0"/>
                    <a:cs typeface="Times New Roman" panose="02020603050405020304" pitchFamily="18" charset="0"/>
                  </a:rPr>
                  <a:t> 5</a:t>
                </a:r>
                <a14:m>
                  <m:oMath xmlns:m="http://schemas.openxmlformats.org/officeDocument/2006/math">
                    <m:sSup>
                      <m:sSupPr>
                        <m:ctrlPr>
                          <a:rPr lang="en-US" sz="2800" i="1">
                            <a:solidFill>
                              <a:srgbClr val="C00000"/>
                            </a:solidFill>
                            <a:latin typeface="Cambria Math" panose="02040503050406030204" pitchFamily="18" charset="0"/>
                          </a:rPr>
                        </m:ctrlPr>
                      </m:sSupPr>
                      <m:e>
                        <m:r>
                          <a:rPr lang="en-US" sz="2800" i="1">
                            <a:solidFill>
                              <a:srgbClr val="C00000"/>
                            </a:solidFill>
                            <a:latin typeface="Cambria Math"/>
                          </a:rPr>
                          <m:t>𝑑𝑚</m:t>
                        </m:r>
                      </m:e>
                      <m:sup>
                        <m:r>
                          <a:rPr lang="en-US" sz="2800" i="1">
                            <a:solidFill>
                              <a:srgbClr val="C00000"/>
                            </a:solidFill>
                            <a:latin typeface="Cambria Math"/>
                          </a:rPr>
                          <m:t>3</m:t>
                        </m:r>
                      </m:sup>
                    </m:sSup>
                  </m:oMath>
                </a14:m>
                <a:r>
                  <a:rPr lang="en-US" sz="2800" dirty="0">
                    <a:solidFill>
                      <a:srgbClr val="C00000"/>
                    </a:solidFill>
                    <a:latin typeface="Times New Roman" panose="02020603050405020304" pitchFamily="18" charset="0"/>
                    <a:cs typeface="Times New Roman" panose="02020603050405020304" pitchFamily="18" charset="0"/>
                  </a:rPr>
                  <a:t>  </a:t>
                </a:r>
                <a:r>
                  <a:rPr lang="en-US" sz="2800" dirty="0">
                    <a:solidFill>
                      <a:srgbClr val="C00000"/>
                    </a:solidFill>
                    <a:latin typeface="Times New Roman" panose="02020603050405020304" pitchFamily="18" charset="0"/>
                    <a:cs typeface="Times New Roman" panose="02020603050405020304" pitchFamily="18" charset="0"/>
                    <a:sym typeface="Wingdings" pitchFamily="2" charset="2"/>
                  </a:rPr>
                  <a:t> 0,005 </a:t>
                </a:r>
                <a14:m>
                  <m:oMath xmlns:m="http://schemas.openxmlformats.org/officeDocument/2006/math">
                    <m:sSup>
                      <m:sSupPr>
                        <m:ctrlPr>
                          <a:rPr lang="en-US" sz="2800" i="1">
                            <a:solidFill>
                              <a:srgbClr val="C00000"/>
                            </a:solidFill>
                            <a:latin typeface="Cambria Math" panose="02040503050406030204" pitchFamily="18" charset="0"/>
                            <a:sym typeface="Wingdings" pitchFamily="2" charset="2"/>
                          </a:rPr>
                        </m:ctrlPr>
                      </m:sSupPr>
                      <m:e>
                        <m:r>
                          <a:rPr lang="en-US" sz="2800" i="1">
                            <a:solidFill>
                              <a:srgbClr val="C00000"/>
                            </a:solidFill>
                            <a:latin typeface="Cambria Math"/>
                            <a:sym typeface="Wingdings" pitchFamily="2" charset="2"/>
                          </a:rPr>
                          <m:t>𝑚</m:t>
                        </m:r>
                      </m:e>
                      <m:sup>
                        <m:r>
                          <a:rPr lang="en-US" sz="2800" i="1">
                            <a:solidFill>
                              <a:srgbClr val="C00000"/>
                            </a:solidFill>
                            <a:latin typeface="Cambria Math"/>
                            <a:sym typeface="Wingdings" pitchFamily="2" charset="2"/>
                          </a:rPr>
                          <m:t>3</m:t>
                        </m:r>
                      </m:sup>
                    </m:sSup>
                  </m:oMath>
                </a14:m>
                <a:r>
                  <a:rPr lang="en-US" sz="2800" dirty="0">
                    <a:solidFill>
                      <a:srgbClr val="C00000"/>
                    </a:solidFill>
                    <a:latin typeface="Times New Roman" panose="02020603050405020304" pitchFamily="18" charset="0"/>
                    <a:cs typeface="Times New Roman" panose="02020603050405020304" pitchFamily="18" charset="0"/>
                    <a:sym typeface="Wingdings" pitchFamily="2" charset="2"/>
                  </a:rPr>
                  <a:t> </a:t>
                </a:r>
                <a:r>
                  <a:rPr lang="en-US" sz="2800" dirty="0" err="1">
                    <a:solidFill>
                      <a:srgbClr val="C00000"/>
                    </a:solidFill>
                    <a:latin typeface="Times New Roman" panose="02020603050405020304" pitchFamily="18" charset="0"/>
                    <a:cs typeface="Times New Roman" panose="02020603050405020304" pitchFamily="18" charset="0"/>
                    <a:sym typeface="Wingdings" pitchFamily="2" charset="2"/>
                  </a:rPr>
                  <a:t>áp</a:t>
                </a:r>
                <a:r>
                  <a:rPr lang="en-US" sz="2800" dirty="0">
                    <a:solidFill>
                      <a:srgbClr val="C00000"/>
                    </a:solidFill>
                    <a:latin typeface="Times New Roman" panose="02020603050405020304" pitchFamily="18" charset="0"/>
                    <a:cs typeface="Times New Roman" panose="02020603050405020304" pitchFamily="18" charset="0"/>
                    <a:sym typeface="Wingdings" pitchFamily="2" charset="2"/>
                  </a:rPr>
                  <a:t> </a:t>
                </a:r>
                <a:r>
                  <a:rPr lang="en-US" sz="2800" dirty="0" err="1">
                    <a:solidFill>
                      <a:srgbClr val="C00000"/>
                    </a:solidFill>
                    <a:latin typeface="Times New Roman" panose="02020603050405020304" pitchFamily="18" charset="0"/>
                    <a:cs typeface="Times New Roman" panose="02020603050405020304" pitchFamily="18" charset="0"/>
                    <a:sym typeface="Wingdings" pitchFamily="2" charset="2"/>
                  </a:rPr>
                  <a:t>dụng</a:t>
                </a:r>
                <a:r>
                  <a:rPr lang="en-US" sz="2800" dirty="0">
                    <a:solidFill>
                      <a:srgbClr val="C00000"/>
                    </a:solidFill>
                    <a:latin typeface="Times New Roman" panose="02020603050405020304" pitchFamily="18" charset="0"/>
                    <a:cs typeface="Times New Roman" panose="02020603050405020304" pitchFamily="18" charset="0"/>
                    <a:sym typeface="Wingdings" pitchFamily="2" charset="2"/>
                  </a:rPr>
                  <a:t> </a:t>
                </a:r>
                <a:r>
                  <a:rPr lang="en-US" sz="2800" dirty="0" err="1">
                    <a:solidFill>
                      <a:srgbClr val="C00000"/>
                    </a:solidFill>
                    <a:latin typeface="Times New Roman" panose="02020603050405020304" pitchFamily="18" charset="0"/>
                    <a:cs typeface="Times New Roman" panose="02020603050405020304" pitchFamily="18" charset="0"/>
                    <a:sym typeface="Wingdings" pitchFamily="2" charset="2"/>
                  </a:rPr>
                  <a:t>công</a:t>
                </a:r>
                <a:r>
                  <a:rPr lang="en-US" sz="2800" dirty="0">
                    <a:solidFill>
                      <a:srgbClr val="C00000"/>
                    </a:solidFill>
                    <a:latin typeface="Times New Roman" panose="02020603050405020304" pitchFamily="18" charset="0"/>
                    <a:cs typeface="Times New Roman" panose="02020603050405020304" pitchFamily="18" charset="0"/>
                    <a:sym typeface="Wingdings" pitchFamily="2" charset="2"/>
                  </a:rPr>
                  <a:t> </a:t>
                </a:r>
                <a:r>
                  <a:rPr lang="en-US" sz="2800" dirty="0" err="1">
                    <a:solidFill>
                      <a:srgbClr val="C00000"/>
                    </a:solidFill>
                    <a:latin typeface="Times New Roman" panose="02020603050405020304" pitchFamily="18" charset="0"/>
                    <a:cs typeface="Times New Roman" panose="02020603050405020304" pitchFamily="18" charset="0"/>
                    <a:sym typeface="Wingdings" pitchFamily="2" charset="2"/>
                  </a:rPr>
                  <a:t>thức</a:t>
                </a:r>
                <a:r>
                  <a:rPr lang="en-US" sz="2800" dirty="0">
                    <a:solidFill>
                      <a:srgbClr val="C00000"/>
                    </a:solidFill>
                    <a:latin typeface="Times New Roman" panose="02020603050405020304" pitchFamily="18" charset="0"/>
                    <a:cs typeface="Times New Roman" panose="02020603050405020304" pitchFamily="18" charset="0"/>
                    <a:sym typeface="Wingdings" pitchFamily="2" charset="2"/>
                  </a:rPr>
                  <a:t> </a:t>
                </a:r>
                <a:r>
                  <a:rPr lang="en-US" sz="2800" dirty="0" err="1">
                    <a:solidFill>
                      <a:srgbClr val="C00000"/>
                    </a:solidFill>
                    <a:latin typeface="Times New Roman" panose="02020603050405020304" pitchFamily="18" charset="0"/>
                    <a:cs typeface="Times New Roman" panose="02020603050405020304" pitchFamily="18" charset="0"/>
                    <a:sym typeface="Wingdings" pitchFamily="2" charset="2"/>
                  </a:rPr>
                  <a:t>tính</a:t>
                </a:r>
                <a:endParaRPr lang="en-US" sz="2800" dirty="0">
                  <a:solidFill>
                    <a:srgbClr val="C00000"/>
                  </a:solidFill>
                  <a:latin typeface="Times New Roman" panose="02020603050405020304" pitchFamily="18" charset="0"/>
                  <a:cs typeface="Times New Roman" panose="02020603050405020304"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834570" y="5222857"/>
                <a:ext cx="9630230" cy="523220"/>
              </a:xfrm>
              <a:prstGeom prst="rect">
                <a:avLst/>
              </a:prstGeom>
              <a:blipFill>
                <a:blip r:embed="rId2"/>
                <a:stretch>
                  <a:fillRect l="-1329" t="-13953" b="-31395"/>
                </a:stretch>
              </a:blipFill>
            </p:spPr>
            <p:txBody>
              <a:bodyPr/>
              <a:lstStyle/>
              <a:p>
                <a:r>
                  <a:rPr lang="en-US">
                    <a:noFill/>
                  </a:rPr>
                  <a:t> </a:t>
                </a:r>
              </a:p>
            </p:txBody>
          </p:sp>
        </mc:Fallback>
      </mc:AlternateContent>
      <p:sp>
        <p:nvSpPr>
          <p:cNvPr id="5" name="Rounded Rectangle 4"/>
          <p:cNvSpPr/>
          <p:nvPr/>
        </p:nvSpPr>
        <p:spPr>
          <a:xfrm>
            <a:off x="1531257" y="141515"/>
            <a:ext cx="9194800" cy="1117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dirty="0">
                <a:solidFill>
                  <a:srgbClr val="FF0000"/>
                </a:solidFill>
                <a:latin typeface="Times New Roman" pitchFamily="18" charset="0"/>
                <a:cs typeface="Times New Roman" pitchFamily="18" charset="0"/>
              </a:rPr>
              <a:t>LUYỆN TẬP</a:t>
            </a:r>
          </a:p>
        </p:txBody>
      </p:sp>
    </p:spTree>
    <p:extLst>
      <p:ext uri="{BB962C8B-B14F-4D97-AF65-F5344CB8AC3E}">
        <p14:creationId xmlns:p14="http://schemas.microsoft.com/office/powerpoint/2010/main" val="1824631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xmlns="" id="{22BCF147-ECEE-9A1F-6857-0C1DEB517814}"/>
              </a:ext>
            </a:extLst>
          </p:cNvPr>
          <p:cNvSpPr>
            <a:spLocks noGrp="1"/>
          </p:cNvSpPr>
          <p:nvPr>
            <p:ph idx="1"/>
          </p:nvPr>
        </p:nvSpPr>
        <p:spPr>
          <a:xfrm>
            <a:off x="838200" y="1825626"/>
            <a:ext cx="10515600" cy="4351338"/>
          </a:xfrm>
        </p:spPr>
        <p:txBody>
          <a:bodyPr>
            <a:normAutofit/>
          </a:bodyPr>
          <a:lstStyle/>
          <a:p>
            <a:pPr marL="0" indent="0">
              <a:buNone/>
            </a:pPr>
            <a:r>
              <a:rPr lang="vi-VN"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Câu 8.</a:t>
            </a:r>
            <a:r>
              <a:rPr lang="vi-VN" sz="32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sắt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riêng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7800kg/m³;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tích</a:t>
            </a:r>
            <a:r>
              <a:rPr lang="en-US" sz="3200" dirty="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50dm³</a:t>
            </a:r>
            <a:r>
              <a:rPr lang="en-US" sz="3200" smtClean="0">
                <a:latin typeface="Times New Roman" panose="02020603050405020304" pitchFamily="18" charset="0"/>
                <a:cs typeface="Times New Roman" panose="02020603050405020304" pitchFamily="18" charset="0"/>
              </a:rPr>
              <a:t>. Khối </a:t>
            </a:r>
            <a:r>
              <a:rPr lang="en-US" sz="3200" dirty="0" err="1">
                <a:latin typeface="Times New Roman" panose="02020603050405020304" pitchFamily="18" charset="0"/>
                <a:cs typeface="Times New Roman" panose="02020603050405020304" pitchFamily="18" charset="0"/>
              </a:rPr>
              <a:t>lượng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a:t>
            </a:r>
          </a:p>
          <a:p>
            <a:pPr marL="0" indent="0">
              <a:buNone/>
            </a:pPr>
            <a:r>
              <a:rPr lang="en-US" sz="3200">
                <a:latin typeface="Times New Roman" panose="02020603050405020304" pitchFamily="18" charset="0"/>
                <a:cs typeface="Times New Roman" panose="02020603050405020304" pitchFamily="18" charset="0"/>
              </a:rPr>
              <a:t>A</a:t>
            </a:r>
            <a:r>
              <a:rPr lang="en-US" sz="3200" smtClean="0">
                <a:latin typeface="Times New Roman" panose="02020603050405020304" pitchFamily="18" charset="0"/>
                <a:cs typeface="Times New Roman" panose="02020603050405020304" pitchFamily="18" charset="0"/>
              </a:rPr>
              <a:t>. 390kg</a:t>
            </a:r>
            <a:endParaRPr lang="en-US" sz="3200" dirty="0">
              <a:latin typeface="Times New Roman" panose="02020603050405020304" pitchFamily="18" charset="0"/>
              <a:cs typeface="Times New Roman" panose="02020603050405020304" pitchFamily="18" charset="0"/>
            </a:endParaRPr>
          </a:p>
          <a:p>
            <a:pPr marL="0" indent="0">
              <a:buNone/>
            </a:pPr>
            <a:r>
              <a:rPr lang="en-US" sz="3200">
                <a:latin typeface="Times New Roman" panose="02020603050405020304" pitchFamily="18" charset="0"/>
                <a:cs typeface="Times New Roman" panose="02020603050405020304" pitchFamily="18" charset="0"/>
              </a:rPr>
              <a:t>B</a:t>
            </a:r>
            <a:r>
              <a:rPr lang="en-US" sz="3200" smtClean="0">
                <a:latin typeface="Times New Roman" panose="02020603050405020304" pitchFamily="18" charset="0"/>
                <a:cs typeface="Times New Roman" panose="02020603050405020304" pitchFamily="18" charset="0"/>
              </a:rPr>
              <a:t>. 312kg </a:t>
            </a:r>
            <a:r>
              <a:rPr lang="en-US" sz="3200" dirty="0">
                <a:latin typeface="Times New Roman" panose="02020603050405020304" pitchFamily="18" charset="0"/>
                <a:cs typeface="Times New Roman" panose="02020603050405020304" pitchFamily="18" charset="0"/>
              </a:rPr>
              <a:t>		</a:t>
            </a:r>
          </a:p>
          <a:p>
            <a:pPr marL="0" indent="0">
              <a:buNone/>
            </a:pPr>
            <a:r>
              <a:rPr lang="en-US" sz="3200">
                <a:latin typeface="Times New Roman" panose="02020603050405020304" pitchFamily="18" charset="0"/>
                <a:cs typeface="Times New Roman" panose="02020603050405020304" pitchFamily="18" charset="0"/>
              </a:rPr>
              <a:t>C</a:t>
            </a:r>
            <a:r>
              <a:rPr lang="en-US" sz="3200" smtClean="0">
                <a:latin typeface="Times New Roman" panose="02020603050405020304" pitchFamily="18" charset="0"/>
                <a:cs typeface="Times New Roman" panose="02020603050405020304" pitchFamily="18" charset="0"/>
              </a:rPr>
              <a:t>. 390000kg</a:t>
            </a:r>
            <a:r>
              <a:rPr lang="en-US" sz="3200" dirty="0">
                <a:latin typeface="Times New Roman" panose="02020603050405020304" pitchFamily="18" charset="0"/>
                <a:cs typeface="Times New Roman" panose="02020603050405020304" pitchFamily="18" charset="0"/>
              </a:rPr>
              <a:t>		</a:t>
            </a:r>
          </a:p>
          <a:p>
            <a:pPr marL="0" indent="0">
              <a:buNone/>
            </a:pPr>
            <a:r>
              <a:rPr lang="en-US" sz="3200">
                <a:latin typeface="Times New Roman" panose="02020603050405020304" pitchFamily="18" charset="0"/>
                <a:cs typeface="Times New Roman" panose="02020603050405020304" pitchFamily="18" charset="0"/>
              </a:rPr>
              <a:t>D</a:t>
            </a:r>
            <a:r>
              <a:rPr lang="en-US" sz="3200" smtClean="0">
                <a:latin typeface="Times New Roman" panose="02020603050405020304" pitchFamily="18" charset="0"/>
                <a:cs typeface="Times New Roman" panose="02020603050405020304" pitchFamily="18" charset="0"/>
              </a:rPr>
              <a:t>. 156kg</a:t>
            </a:r>
            <a:endParaRPr lang="en-US" sz="3200" dirty="0">
              <a:latin typeface="Times New Roman" panose="02020603050405020304" pitchFamily="18" charset="0"/>
              <a:cs typeface="Times New Roman" panose="02020603050405020304" pitchFamily="18" charset="0"/>
            </a:endParaRPr>
          </a:p>
        </p:txBody>
      </p:sp>
      <p:sp>
        <p:nvSpPr>
          <p:cNvPr id="3" name="Oval 2"/>
          <p:cNvSpPr/>
          <p:nvPr/>
        </p:nvSpPr>
        <p:spPr>
          <a:xfrm>
            <a:off x="827314" y="2889549"/>
            <a:ext cx="406400" cy="4064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7030A0"/>
              </a:solidFill>
              <a:latin typeface="+mj-lt"/>
            </a:endParaRPr>
          </a:p>
        </p:txBody>
      </p:sp>
      <mc:AlternateContent xmlns:mc="http://schemas.openxmlformats.org/markup-compatibility/2006" xmlns:a14="http://schemas.microsoft.com/office/drawing/2010/main">
        <mc:Choice Requires="a14">
          <p:sp>
            <p:nvSpPr>
              <p:cNvPr id="5" name="TextBox 4"/>
              <p:cNvSpPr txBox="1"/>
              <p:nvPr/>
            </p:nvSpPr>
            <p:spPr>
              <a:xfrm>
                <a:off x="1030513" y="5359400"/>
                <a:ext cx="10885715" cy="584775"/>
              </a:xfrm>
              <a:prstGeom prst="rect">
                <a:avLst/>
              </a:prstGeom>
              <a:noFill/>
            </p:spPr>
            <p:txBody>
              <a:bodyPr wrap="square" rtlCol="0">
                <a:spAutoFit/>
              </a:bodyPr>
              <a:lstStyle/>
              <a:p>
                <a:r>
                  <a:rPr lang="en-US" sz="3200" dirty="0">
                    <a:solidFill>
                      <a:srgbClr val="C00000"/>
                    </a:solidFill>
                    <a:latin typeface="Times New Roman" panose="02020603050405020304" pitchFamily="18" charset="0"/>
                    <a:cs typeface="Times New Roman" panose="02020603050405020304" pitchFamily="18" charset="0"/>
                  </a:rPr>
                  <a:t>Hướng </a:t>
                </a:r>
                <a:r>
                  <a:rPr lang="en-US" sz="3200" dirty="0" err="1">
                    <a:solidFill>
                      <a:srgbClr val="C00000"/>
                    </a:solidFill>
                    <a:latin typeface="Times New Roman" panose="02020603050405020304" pitchFamily="18" charset="0"/>
                    <a:cs typeface="Times New Roman" panose="02020603050405020304" pitchFamily="18" charset="0"/>
                  </a:rPr>
                  <a:t>dẫn</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đổi</a:t>
                </a:r>
                <a:r>
                  <a:rPr lang="en-US" sz="3200" dirty="0">
                    <a:solidFill>
                      <a:srgbClr val="C00000"/>
                    </a:solidFill>
                    <a:latin typeface="Times New Roman" panose="02020603050405020304" pitchFamily="18" charset="0"/>
                    <a:cs typeface="Times New Roman" panose="02020603050405020304" pitchFamily="18" charset="0"/>
                  </a:rPr>
                  <a:t> 50</a:t>
                </a:r>
                <a14:m>
                  <m:oMath xmlns:m="http://schemas.openxmlformats.org/officeDocument/2006/math">
                    <m:sSup>
                      <m:sSupPr>
                        <m:ctrlPr>
                          <a:rPr lang="en-US" sz="3200" i="1">
                            <a:solidFill>
                              <a:srgbClr val="C00000"/>
                            </a:solidFill>
                            <a:latin typeface="Cambria Math" panose="02040503050406030204" pitchFamily="18" charset="0"/>
                          </a:rPr>
                        </m:ctrlPr>
                      </m:sSupPr>
                      <m:e>
                        <m:r>
                          <a:rPr lang="en-US" sz="3200" i="1">
                            <a:solidFill>
                              <a:srgbClr val="C00000"/>
                            </a:solidFill>
                            <a:latin typeface="Cambria Math"/>
                          </a:rPr>
                          <m:t>𝑑𝑚</m:t>
                        </m:r>
                      </m:e>
                      <m:sup>
                        <m:r>
                          <a:rPr lang="en-US" sz="3200" i="1">
                            <a:solidFill>
                              <a:srgbClr val="C00000"/>
                            </a:solidFill>
                            <a:latin typeface="Cambria Math"/>
                          </a:rPr>
                          <m:t>3</m:t>
                        </m:r>
                      </m:sup>
                    </m:sSup>
                  </m:oMath>
                </a14:m>
                <a:r>
                  <a:rPr lang="en-US" sz="3200" dirty="0">
                    <a:solidFill>
                      <a:srgbClr val="C00000"/>
                    </a:solidFill>
                    <a:latin typeface="Times New Roman" panose="02020603050405020304" pitchFamily="18" charset="0"/>
                    <a:cs typeface="Times New Roman" panose="02020603050405020304" pitchFamily="18" charset="0"/>
                  </a:rPr>
                  <a:t>  </a:t>
                </a:r>
                <a:r>
                  <a:rPr lang="en-US" sz="3200" dirty="0">
                    <a:solidFill>
                      <a:srgbClr val="C00000"/>
                    </a:solidFill>
                    <a:latin typeface="Times New Roman" panose="02020603050405020304" pitchFamily="18" charset="0"/>
                    <a:cs typeface="Times New Roman" panose="02020603050405020304" pitchFamily="18" charset="0"/>
                    <a:sym typeface="Wingdings" pitchFamily="2" charset="2"/>
                  </a:rPr>
                  <a:t> 0,05 </a:t>
                </a:r>
                <a14:m>
                  <m:oMath xmlns:m="http://schemas.openxmlformats.org/officeDocument/2006/math">
                    <m:sSup>
                      <m:sSupPr>
                        <m:ctrlPr>
                          <a:rPr lang="en-US" sz="3200" i="1">
                            <a:solidFill>
                              <a:srgbClr val="C00000"/>
                            </a:solidFill>
                            <a:latin typeface="Cambria Math" panose="02040503050406030204" pitchFamily="18" charset="0"/>
                            <a:sym typeface="Wingdings" pitchFamily="2" charset="2"/>
                          </a:rPr>
                        </m:ctrlPr>
                      </m:sSupPr>
                      <m:e>
                        <m:r>
                          <a:rPr lang="en-US" sz="3200" i="1">
                            <a:solidFill>
                              <a:srgbClr val="C00000"/>
                            </a:solidFill>
                            <a:latin typeface="Cambria Math"/>
                            <a:sym typeface="Wingdings" pitchFamily="2" charset="2"/>
                          </a:rPr>
                          <m:t>𝑚</m:t>
                        </m:r>
                      </m:e>
                      <m:sup>
                        <m:r>
                          <a:rPr lang="en-US" sz="3200" i="1">
                            <a:solidFill>
                              <a:srgbClr val="C00000"/>
                            </a:solidFill>
                            <a:latin typeface="Cambria Math"/>
                            <a:sym typeface="Wingdings" pitchFamily="2" charset="2"/>
                          </a:rPr>
                          <m:t>3</m:t>
                        </m:r>
                      </m:sup>
                    </m:sSup>
                  </m:oMath>
                </a14:m>
                <a:r>
                  <a:rPr lang="en-US" sz="3200" dirty="0">
                    <a:solidFill>
                      <a:srgbClr val="C00000"/>
                    </a:solidFill>
                    <a:latin typeface="Times New Roman" panose="02020603050405020304" pitchFamily="18" charset="0"/>
                    <a:cs typeface="Times New Roman" panose="02020603050405020304" pitchFamily="18" charset="0"/>
                    <a:sym typeface="Wingdings" pitchFamily="2" charset="2"/>
                  </a:rPr>
                  <a:t> </a:t>
                </a:r>
                <a:r>
                  <a:rPr lang="en-US" sz="3200" dirty="0" err="1">
                    <a:solidFill>
                      <a:srgbClr val="C00000"/>
                    </a:solidFill>
                    <a:latin typeface="Times New Roman" panose="02020603050405020304" pitchFamily="18" charset="0"/>
                    <a:cs typeface="Times New Roman" panose="02020603050405020304" pitchFamily="18" charset="0"/>
                    <a:sym typeface="Wingdings" pitchFamily="2" charset="2"/>
                  </a:rPr>
                  <a:t>áp</a:t>
                </a:r>
                <a:r>
                  <a:rPr lang="en-US" sz="3200" dirty="0">
                    <a:solidFill>
                      <a:srgbClr val="C00000"/>
                    </a:solidFill>
                    <a:latin typeface="Times New Roman" panose="02020603050405020304" pitchFamily="18" charset="0"/>
                    <a:cs typeface="Times New Roman" panose="02020603050405020304" pitchFamily="18" charset="0"/>
                    <a:sym typeface="Wingdings" pitchFamily="2" charset="2"/>
                  </a:rPr>
                  <a:t> </a:t>
                </a:r>
                <a:r>
                  <a:rPr lang="en-US" sz="3200" dirty="0" err="1">
                    <a:solidFill>
                      <a:srgbClr val="C00000"/>
                    </a:solidFill>
                    <a:latin typeface="Times New Roman" panose="02020603050405020304" pitchFamily="18" charset="0"/>
                    <a:cs typeface="Times New Roman" panose="02020603050405020304" pitchFamily="18" charset="0"/>
                    <a:sym typeface="Wingdings" pitchFamily="2" charset="2"/>
                  </a:rPr>
                  <a:t>dụng</a:t>
                </a:r>
                <a:r>
                  <a:rPr lang="en-US" sz="3200" dirty="0">
                    <a:solidFill>
                      <a:srgbClr val="C00000"/>
                    </a:solidFill>
                    <a:latin typeface="Times New Roman" panose="02020603050405020304" pitchFamily="18" charset="0"/>
                    <a:cs typeface="Times New Roman" panose="02020603050405020304" pitchFamily="18" charset="0"/>
                    <a:sym typeface="Wingdings" pitchFamily="2" charset="2"/>
                  </a:rPr>
                  <a:t> </a:t>
                </a:r>
                <a:r>
                  <a:rPr lang="en-US" sz="3200" dirty="0" err="1">
                    <a:solidFill>
                      <a:srgbClr val="C00000"/>
                    </a:solidFill>
                    <a:latin typeface="Times New Roman" panose="02020603050405020304" pitchFamily="18" charset="0"/>
                    <a:cs typeface="Times New Roman" panose="02020603050405020304" pitchFamily="18" charset="0"/>
                    <a:sym typeface="Wingdings" pitchFamily="2" charset="2"/>
                  </a:rPr>
                  <a:t>công</a:t>
                </a:r>
                <a:r>
                  <a:rPr lang="en-US" sz="3200" dirty="0">
                    <a:solidFill>
                      <a:srgbClr val="C00000"/>
                    </a:solidFill>
                    <a:latin typeface="Times New Roman" panose="02020603050405020304" pitchFamily="18" charset="0"/>
                    <a:cs typeface="Times New Roman" panose="02020603050405020304" pitchFamily="18" charset="0"/>
                    <a:sym typeface="Wingdings" pitchFamily="2" charset="2"/>
                  </a:rPr>
                  <a:t> </a:t>
                </a:r>
                <a:r>
                  <a:rPr lang="en-US" sz="3200" dirty="0" err="1">
                    <a:solidFill>
                      <a:srgbClr val="C00000"/>
                    </a:solidFill>
                    <a:latin typeface="Times New Roman" panose="02020603050405020304" pitchFamily="18" charset="0"/>
                    <a:cs typeface="Times New Roman" panose="02020603050405020304" pitchFamily="18" charset="0"/>
                    <a:sym typeface="Wingdings" pitchFamily="2" charset="2"/>
                  </a:rPr>
                  <a:t>thức</a:t>
                </a:r>
                <a:r>
                  <a:rPr lang="en-US" sz="3200" dirty="0">
                    <a:solidFill>
                      <a:srgbClr val="C00000"/>
                    </a:solidFill>
                    <a:latin typeface="Times New Roman" panose="02020603050405020304" pitchFamily="18" charset="0"/>
                    <a:cs typeface="Times New Roman" panose="02020603050405020304" pitchFamily="18" charset="0"/>
                    <a:sym typeface="Wingdings" pitchFamily="2" charset="2"/>
                  </a:rPr>
                  <a:t> </a:t>
                </a:r>
                <a:r>
                  <a:rPr lang="en-US" sz="3200" dirty="0" err="1">
                    <a:solidFill>
                      <a:srgbClr val="C00000"/>
                    </a:solidFill>
                    <a:latin typeface="Times New Roman" panose="02020603050405020304" pitchFamily="18" charset="0"/>
                    <a:cs typeface="Times New Roman" panose="02020603050405020304" pitchFamily="18" charset="0"/>
                    <a:sym typeface="Wingdings" pitchFamily="2" charset="2"/>
                  </a:rPr>
                  <a:t>tính</a:t>
                </a:r>
                <a:endParaRPr lang="en-US" sz="3200" dirty="0">
                  <a:solidFill>
                    <a:srgbClr val="C00000"/>
                  </a:solidFill>
                  <a:latin typeface="Times New Roman" panose="02020603050405020304" pitchFamily="18" charset="0"/>
                  <a:cs typeface="Times New Roman" panose="020206030504050203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030513" y="5359400"/>
                <a:ext cx="10885715" cy="584775"/>
              </a:xfrm>
              <a:prstGeom prst="rect">
                <a:avLst/>
              </a:prstGeom>
              <a:blipFill>
                <a:blip r:embed="rId2"/>
                <a:stretch>
                  <a:fillRect l="-1400" t="-14583" b="-32292"/>
                </a:stretch>
              </a:blipFill>
            </p:spPr>
            <p:txBody>
              <a:bodyPr/>
              <a:lstStyle/>
              <a:p>
                <a:r>
                  <a:rPr lang="en-US">
                    <a:noFill/>
                  </a:rPr>
                  <a:t> </a:t>
                </a:r>
              </a:p>
            </p:txBody>
          </p:sp>
        </mc:Fallback>
      </mc:AlternateContent>
      <p:sp>
        <p:nvSpPr>
          <p:cNvPr id="6" name="Rounded Rectangle 5"/>
          <p:cNvSpPr/>
          <p:nvPr/>
        </p:nvSpPr>
        <p:spPr>
          <a:xfrm>
            <a:off x="1531257" y="141515"/>
            <a:ext cx="9194800" cy="1117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dirty="0">
                <a:solidFill>
                  <a:srgbClr val="FF0000"/>
                </a:solidFill>
                <a:latin typeface="Times New Roman" pitchFamily="18" charset="0"/>
                <a:cs typeface="Times New Roman" pitchFamily="18" charset="0"/>
              </a:rPr>
              <a:t>LUYỆN TẬP</a:t>
            </a:r>
          </a:p>
        </p:txBody>
      </p:sp>
    </p:spTree>
    <p:extLst>
      <p:ext uri="{BB962C8B-B14F-4D97-AF65-F5344CB8AC3E}">
        <p14:creationId xmlns:p14="http://schemas.microsoft.com/office/powerpoint/2010/main" val="164585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xmlns="" id="{22BCF147-ECEE-9A1F-6857-0C1DEB517814}"/>
              </a:ext>
            </a:extLst>
          </p:cNvPr>
          <p:cNvSpPr>
            <a:spLocks noGrp="1"/>
          </p:cNvSpPr>
          <p:nvPr>
            <p:ph idx="1"/>
          </p:nvPr>
        </p:nvSpPr>
        <p:spPr>
          <a:xfrm>
            <a:off x="551543" y="1825626"/>
            <a:ext cx="11117943" cy="4589688"/>
          </a:xfrm>
        </p:spPr>
        <p:txBody>
          <a:bodyPr>
            <a:noAutofit/>
          </a:bodyPr>
          <a:lstStyle/>
          <a:p>
            <a:pPr marL="0" indent="0" algn="just">
              <a:buNone/>
            </a:pPr>
            <a:r>
              <a:rPr lang="vi-VN"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Câu </a:t>
            </a:r>
            <a:r>
              <a:rPr lang="en-US"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9</a:t>
            </a:r>
            <a:r>
              <a:rPr lang="vi-VN"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a:t>
            </a:r>
            <a:r>
              <a:rPr lang="vi-VN" sz="32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ta </a:t>
            </a:r>
            <a:r>
              <a:rPr lang="en-US" sz="3200" dirty="0" err="1">
                <a:latin typeface="Times New Roman" panose="02020603050405020304" pitchFamily="18" charset="0"/>
                <a:cs typeface="Times New Roman" panose="02020603050405020304" pitchFamily="18" charset="0"/>
              </a:rPr>
              <a:t>thường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nói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nặng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nhôm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thích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đúng</a:t>
            </a:r>
            <a:r>
              <a:rPr lang="en-US" sz="3200" dirty="0">
                <a:latin typeface="Times New Roman" panose="02020603050405020304" pitchFamily="18" charset="0"/>
                <a:cs typeface="Times New Roman" panose="02020603050405020304" pitchFamily="18" charset="0"/>
              </a:rPr>
              <a:t>?</a:t>
            </a:r>
          </a:p>
          <a:p>
            <a:pPr marL="0" indent="0" algn="just">
              <a:buNone/>
            </a:pPr>
            <a:r>
              <a:rPr lang="en-US" sz="3200" dirty="0">
                <a:latin typeface="Times New Roman" panose="02020603050405020304" pitchFamily="18" charset="0"/>
                <a:cs typeface="Times New Roman" panose="02020603050405020304" pitchFamily="18" charset="0"/>
              </a:rPr>
              <a:t>A. </a:t>
            </a:r>
            <a:r>
              <a:rPr lang="en-US" sz="3200" dirty="0" err="1">
                <a:latin typeface="Times New Roman" panose="02020603050405020304" pitchFamily="18" charset="0"/>
                <a:cs typeface="Times New Roman" panose="02020603050405020304" pitchFamily="18" charset="0"/>
              </a:rPr>
              <a:t>Vì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trọng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trọng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nhôm</a:t>
            </a:r>
            <a:endParaRPr lang="en-US" sz="3200" dirty="0">
              <a:latin typeface="Times New Roman" panose="02020603050405020304" pitchFamily="18" charset="0"/>
              <a:cs typeface="Times New Roman" panose="02020603050405020304" pitchFamily="18" charset="0"/>
            </a:endParaRPr>
          </a:p>
          <a:p>
            <a:pPr marL="0" indent="0" algn="just">
              <a:buNone/>
            </a:pPr>
            <a:r>
              <a:rPr lang="en-US" sz="3200" dirty="0" err="1">
                <a:latin typeface="Times New Roman" panose="02020603050405020304" pitchFamily="18" charset="0"/>
                <a:cs typeface="Times New Roman" panose="02020603050405020304" pitchFamily="18" charset="0"/>
              </a:rPr>
              <a:t>B.Vì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trọng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riêng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lớn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trọng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riêng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nhôm</a:t>
            </a:r>
            <a:endParaRPr lang="en-US" sz="3200" dirty="0">
              <a:latin typeface="Times New Roman" panose="02020603050405020304" pitchFamily="18" charset="0"/>
              <a:cs typeface="Times New Roman" panose="02020603050405020304" pitchFamily="18" charset="0"/>
            </a:endParaRPr>
          </a:p>
          <a:p>
            <a:pPr marL="0" indent="0" algn="just">
              <a:buNone/>
            </a:pPr>
            <a:r>
              <a:rPr lang="en-US" sz="3200" dirty="0" err="1">
                <a:latin typeface="Times New Roman" panose="02020603050405020304" pitchFamily="18" charset="0"/>
                <a:cs typeface="Times New Roman" panose="02020603050405020304" pitchFamily="18" charset="0"/>
              </a:rPr>
              <a:t>C.Vì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riêng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lớn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riêng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nhôm</a:t>
            </a:r>
            <a:endParaRPr lang="en-US" sz="3200" dirty="0">
              <a:latin typeface="Times New Roman" panose="02020603050405020304" pitchFamily="18" charset="0"/>
              <a:cs typeface="Times New Roman" panose="02020603050405020304" pitchFamily="18" charset="0"/>
            </a:endParaRPr>
          </a:p>
          <a:p>
            <a:pPr marL="0" indent="0" algn="just">
              <a:buNone/>
            </a:pPr>
            <a:r>
              <a:rPr lang="en-US" sz="3200" dirty="0" err="1">
                <a:latin typeface="Times New Roman" panose="02020603050405020304" pitchFamily="18" charset="0"/>
                <a:cs typeface="Times New Roman" panose="02020603050405020304" pitchFamily="18" charset="0"/>
              </a:rPr>
              <a:t>D.Vì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trọng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riêng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miếng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lớn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trọng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miếng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nhôm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tích</a:t>
            </a:r>
            <a:r>
              <a:rPr lang="en-US" sz="3200" dirty="0">
                <a:latin typeface="Times New Roman" panose="02020603050405020304" pitchFamily="18" charset="0"/>
                <a:cs typeface="Times New Roman" panose="02020603050405020304" pitchFamily="18" charset="0"/>
              </a:rPr>
              <a:t>.</a:t>
            </a:r>
          </a:p>
        </p:txBody>
      </p:sp>
      <p:sp>
        <p:nvSpPr>
          <p:cNvPr id="5" name="Oval 4"/>
          <p:cNvSpPr/>
          <p:nvPr/>
        </p:nvSpPr>
        <p:spPr>
          <a:xfrm>
            <a:off x="580576" y="2875035"/>
            <a:ext cx="406400" cy="4064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7030A0"/>
              </a:solidFill>
              <a:latin typeface="+mj-lt"/>
            </a:endParaRPr>
          </a:p>
        </p:txBody>
      </p:sp>
      <p:sp>
        <p:nvSpPr>
          <p:cNvPr id="6" name="Rounded Rectangle 5"/>
          <p:cNvSpPr/>
          <p:nvPr/>
        </p:nvSpPr>
        <p:spPr>
          <a:xfrm>
            <a:off x="1531257" y="141515"/>
            <a:ext cx="9194800" cy="1117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dirty="0">
                <a:solidFill>
                  <a:srgbClr val="FF0000"/>
                </a:solidFill>
                <a:latin typeface="Times New Roman" pitchFamily="18" charset="0"/>
                <a:cs typeface="Times New Roman" pitchFamily="18" charset="0"/>
              </a:rPr>
              <a:t>LUYỆN TẬP</a:t>
            </a:r>
          </a:p>
        </p:txBody>
      </p:sp>
    </p:spTree>
    <p:extLst>
      <p:ext uri="{BB962C8B-B14F-4D97-AF65-F5344CB8AC3E}">
        <p14:creationId xmlns:p14="http://schemas.microsoft.com/office/powerpoint/2010/main" val="316525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xmlns="" id="{22BCF147-ECEE-9A1F-6857-0C1DEB517814}"/>
              </a:ext>
            </a:extLst>
          </p:cNvPr>
          <p:cNvSpPr>
            <a:spLocks noGrp="1"/>
          </p:cNvSpPr>
          <p:nvPr>
            <p:ph idx="1"/>
          </p:nvPr>
        </p:nvSpPr>
        <p:spPr>
          <a:xfrm>
            <a:off x="838200" y="1825626"/>
            <a:ext cx="10515600" cy="4351338"/>
          </a:xfrm>
        </p:spPr>
        <p:txBody>
          <a:bodyPr>
            <a:normAutofit/>
          </a:bodyPr>
          <a:lstStyle/>
          <a:p>
            <a:pPr marL="0" indent="0">
              <a:buNone/>
            </a:pPr>
            <a:r>
              <a:rPr lang="vi-VN"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Câu </a:t>
            </a:r>
            <a:r>
              <a:rPr lang="en-US"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10</a:t>
            </a:r>
            <a:r>
              <a:rPr lang="vi-VN"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a:t>
            </a:r>
            <a:r>
              <a:rPr lang="vi-VN" sz="32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riêng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sắt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7800kg/m³. </a:t>
            </a:r>
            <a:r>
              <a:rPr lang="en-US" sz="3200" dirty="0" err="1">
                <a:latin typeface="Times New Roman" panose="02020603050405020304" pitchFamily="18" charset="0"/>
                <a:cs typeface="Times New Roman" panose="02020603050405020304" pitchFamily="18" charset="0"/>
              </a:rPr>
              <a:t>Vậy</a:t>
            </a:r>
            <a:r>
              <a:rPr lang="en-US" sz="3200" dirty="0">
                <a:latin typeface="Times New Roman" panose="02020603050405020304" pitchFamily="18" charset="0"/>
                <a:cs typeface="Times New Roman" panose="02020603050405020304" pitchFamily="18" charset="0"/>
              </a:rPr>
              <a:t>, 1kg </a:t>
            </a:r>
            <a:r>
              <a:rPr lang="en-US" sz="3200" dirty="0" err="1">
                <a:latin typeface="Times New Roman" panose="02020603050405020304" pitchFamily="18" charset="0"/>
                <a:cs typeface="Times New Roman" panose="02020603050405020304" pitchFamily="18" charset="0"/>
              </a:rPr>
              <a:t>sắt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khoảng</a:t>
            </a:r>
            <a:endParaRPr lang="en-US" sz="3200" dirty="0">
              <a:latin typeface="Times New Roman" panose="02020603050405020304" pitchFamily="18" charset="0"/>
              <a:cs typeface="Times New Roman" panose="02020603050405020304" pitchFamily="18" charset="0"/>
            </a:endParaRPr>
          </a:p>
          <a:p>
            <a:pPr marL="0" indent="0">
              <a:buNone/>
            </a:pPr>
            <a:r>
              <a:rPr lang="en-US" sz="3200" dirty="0">
                <a:latin typeface="Times New Roman" panose="02020603050405020304" pitchFamily="18" charset="0"/>
                <a:cs typeface="Times New Roman" panose="02020603050405020304" pitchFamily="18" charset="0"/>
              </a:rPr>
              <a:t>A. 12,8cm</a:t>
            </a:r>
            <a:r>
              <a:rPr lang="en-US" sz="3200" baseline="30000" dirty="0">
                <a:latin typeface="Times New Roman" panose="02020603050405020304" pitchFamily="18" charset="0"/>
                <a:cs typeface="Times New Roman" panose="02020603050405020304" pitchFamily="18" charset="0"/>
              </a:rPr>
              <a:t>3 </a:t>
            </a:r>
            <a:r>
              <a:rPr lang="en-US" sz="3200" dirty="0">
                <a:latin typeface="Times New Roman" panose="02020603050405020304" pitchFamily="18" charset="0"/>
                <a:cs typeface="Times New Roman" panose="02020603050405020304" pitchFamily="18" charset="0"/>
              </a:rPr>
              <a:t>		</a:t>
            </a:r>
          </a:p>
          <a:p>
            <a:pPr marL="0" indent="0">
              <a:buNone/>
            </a:pPr>
            <a:r>
              <a:rPr lang="en-US" sz="3200" dirty="0">
                <a:latin typeface="Times New Roman" panose="02020603050405020304" pitchFamily="18" charset="0"/>
                <a:cs typeface="Times New Roman" panose="02020603050405020304" pitchFamily="18" charset="0"/>
              </a:rPr>
              <a:t>B. 128cm</a:t>
            </a:r>
            <a:r>
              <a:rPr lang="en-US" sz="3200" baseline="30000" dirty="0">
                <a:latin typeface="Times New Roman" panose="02020603050405020304" pitchFamily="18" charset="0"/>
                <a:cs typeface="Times New Roman" panose="02020603050405020304" pitchFamily="18" charset="0"/>
              </a:rPr>
              <a:t>3</a:t>
            </a:r>
            <a:r>
              <a:rPr lang="en-US" sz="3200" dirty="0">
                <a:latin typeface="Times New Roman" panose="02020603050405020304" pitchFamily="18" charset="0"/>
                <a:cs typeface="Times New Roman" panose="02020603050405020304" pitchFamily="18" charset="0"/>
              </a:rPr>
              <a:t>.		</a:t>
            </a:r>
          </a:p>
          <a:p>
            <a:pPr marL="0" indent="0">
              <a:buNone/>
            </a:pPr>
            <a:r>
              <a:rPr lang="en-US" sz="3200" dirty="0">
                <a:latin typeface="Times New Roman" panose="02020603050405020304" pitchFamily="18" charset="0"/>
                <a:cs typeface="Times New Roman" panose="02020603050405020304" pitchFamily="18" charset="0"/>
              </a:rPr>
              <a:t>C. 1.280cm</a:t>
            </a:r>
            <a:r>
              <a:rPr lang="en-US" sz="3200" baseline="30000" dirty="0">
                <a:latin typeface="Times New Roman" panose="02020603050405020304" pitchFamily="18" charset="0"/>
                <a:cs typeface="Times New Roman" panose="02020603050405020304" pitchFamily="18" charset="0"/>
              </a:rPr>
              <a:t>3</a:t>
            </a:r>
            <a:r>
              <a:rPr lang="en-US" sz="3200" dirty="0">
                <a:latin typeface="Times New Roman" panose="02020603050405020304" pitchFamily="18" charset="0"/>
                <a:cs typeface="Times New Roman" panose="02020603050405020304" pitchFamily="18" charset="0"/>
              </a:rPr>
              <a:t>.		</a:t>
            </a:r>
          </a:p>
          <a:p>
            <a:pPr marL="0" indent="0">
              <a:buNone/>
            </a:pPr>
            <a:r>
              <a:rPr lang="en-US" sz="3200" dirty="0">
                <a:latin typeface="Times New Roman" panose="02020603050405020304" pitchFamily="18" charset="0"/>
                <a:cs typeface="Times New Roman" panose="02020603050405020304" pitchFamily="18" charset="0"/>
              </a:rPr>
              <a:t>D. 12.800cm</a:t>
            </a:r>
            <a:r>
              <a:rPr lang="en-US" sz="3200" baseline="30000" dirty="0">
                <a:latin typeface="Times New Roman" panose="02020603050405020304" pitchFamily="18" charset="0"/>
                <a:cs typeface="Times New Roman" panose="02020603050405020304" pitchFamily="18" charset="0"/>
              </a:rPr>
              <a:t>3</a:t>
            </a:r>
            <a:r>
              <a:rPr lang="en-US" sz="3200" dirty="0">
                <a:latin typeface="Times New Roman" panose="02020603050405020304" pitchFamily="18" charset="0"/>
                <a:cs typeface="Times New Roman" panose="02020603050405020304" pitchFamily="18" charset="0"/>
              </a:rPr>
              <a:t>.</a:t>
            </a:r>
          </a:p>
        </p:txBody>
      </p:sp>
      <p:sp>
        <p:nvSpPr>
          <p:cNvPr id="5" name="Oval 4"/>
          <p:cNvSpPr/>
          <p:nvPr/>
        </p:nvSpPr>
        <p:spPr>
          <a:xfrm>
            <a:off x="847875" y="3425366"/>
            <a:ext cx="406400" cy="4064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7030A0"/>
              </a:solidFill>
              <a:latin typeface="+mj-lt"/>
            </a:endParaRPr>
          </a:p>
        </p:txBody>
      </p:sp>
      <mc:AlternateContent xmlns:mc="http://schemas.openxmlformats.org/markup-compatibility/2006" xmlns:a14="http://schemas.microsoft.com/office/drawing/2010/main">
        <mc:Choice Requires="a14">
          <p:sp>
            <p:nvSpPr>
              <p:cNvPr id="6" name="TextBox 5"/>
              <p:cNvSpPr txBox="1"/>
              <p:nvPr/>
            </p:nvSpPr>
            <p:spPr>
              <a:xfrm>
                <a:off x="558800" y="5054600"/>
                <a:ext cx="10414000" cy="1134541"/>
              </a:xfrm>
              <a:prstGeom prst="rect">
                <a:avLst/>
              </a:prstGeom>
              <a:noFill/>
            </p:spPr>
            <p:txBody>
              <a:bodyPr wrap="square" rtlCol="0">
                <a:spAutoFit/>
              </a:bodyPr>
              <a:lstStyle/>
              <a:p>
                <a:r>
                  <a:rPr lang="en-US" sz="2800" dirty="0">
                    <a:solidFill>
                      <a:srgbClr val="C00000"/>
                    </a:solidFill>
                    <a:latin typeface="Times New Roman" panose="02020603050405020304" pitchFamily="18" charset="0"/>
                    <a:cs typeface="Times New Roman" panose="02020603050405020304" pitchFamily="18" charset="0"/>
                  </a:rPr>
                  <a:t>Hướng </a:t>
                </a:r>
                <a:r>
                  <a:rPr lang="en-US" sz="2800" dirty="0" err="1">
                    <a:solidFill>
                      <a:srgbClr val="C00000"/>
                    </a:solidFill>
                    <a:latin typeface="Times New Roman" panose="02020603050405020304" pitchFamily="18" charset="0"/>
                    <a:cs typeface="Times New Roman" panose="02020603050405020304" pitchFamily="18" charset="0"/>
                  </a:rPr>
                  <a:t>dẫn</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Rút</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công</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thức</a:t>
                </a:r>
                <a:r>
                  <a:rPr lang="en-US" sz="2800" dirty="0">
                    <a:solidFill>
                      <a:srgbClr val="C00000"/>
                    </a:solidFill>
                    <a:latin typeface="Times New Roman" panose="02020603050405020304" pitchFamily="18" charset="0"/>
                    <a:cs typeface="Times New Roman" panose="02020603050405020304" pitchFamily="18" charset="0"/>
                  </a:rPr>
                  <a:t> </a:t>
                </a:r>
                <a:r>
                  <a:rPr lang="en-US" sz="2800" err="1">
                    <a:solidFill>
                      <a:srgbClr val="C00000"/>
                    </a:solidFill>
                    <a:latin typeface="Times New Roman" panose="02020603050405020304" pitchFamily="18" charset="0"/>
                    <a:cs typeface="Times New Roman" panose="02020603050405020304" pitchFamily="18" charset="0"/>
                  </a:rPr>
                  <a:t>thành</a:t>
                </a:r>
                <a:r>
                  <a:rPr lang="en-US" sz="2800">
                    <a:solidFill>
                      <a:srgbClr val="C00000"/>
                    </a:solidFill>
                    <a:latin typeface="Times New Roman" panose="02020603050405020304" pitchFamily="18" charset="0"/>
                    <a:cs typeface="Times New Roman" panose="02020603050405020304" pitchFamily="18" charset="0"/>
                  </a:rPr>
                  <a:t> </a:t>
                </a:r>
                <a:endParaRPr lang="en-US" sz="2800" smtClean="0">
                  <a:solidFill>
                    <a:srgbClr val="C00000"/>
                  </a:solidFill>
                  <a:latin typeface="Times New Roman" panose="02020603050405020304" pitchFamily="18" charset="0"/>
                  <a:cs typeface="Times New Roman" panose="02020603050405020304" pitchFamily="18" charset="0"/>
                </a:endParaRPr>
              </a:p>
              <a:p>
                <a:pPr algn="ctr"/>
                <a:r>
                  <a:rPr lang="en-US" sz="2800" smtClean="0">
                    <a:solidFill>
                      <a:srgbClr val="C00000"/>
                    </a:solidFill>
                    <a:latin typeface="Times New Roman" panose="02020603050405020304" pitchFamily="18" charset="0"/>
                    <a:cs typeface="Times New Roman" panose="02020603050405020304" pitchFamily="18" charset="0"/>
                  </a:rPr>
                  <a:t>V </a:t>
                </a:r>
                <a:r>
                  <a:rPr lang="en-US" sz="2800" dirty="0">
                    <a:solidFill>
                      <a:srgbClr val="C00000"/>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2800" i="1">
                            <a:solidFill>
                              <a:srgbClr val="C00000"/>
                            </a:solidFill>
                            <a:latin typeface="Cambria Math" panose="02040503050406030204" pitchFamily="18" charset="0"/>
                          </a:rPr>
                        </m:ctrlPr>
                      </m:fPr>
                      <m:num>
                        <m:r>
                          <a:rPr lang="en-US" sz="2800" i="1">
                            <a:solidFill>
                              <a:srgbClr val="C00000"/>
                            </a:solidFill>
                            <a:latin typeface="Cambria Math"/>
                          </a:rPr>
                          <m:t>𝑚</m:t>
                        </m:r>
                      </m:num>
                      <m:den>
                        <m:r>
                          <a:rPr lang="en-US" sz="2800" i="1">
                            <a:solidFill>
                              <a:srgbClr val="C00000"/>
                            </a:solidFill>
                            <a:latin typeface="Cambria Math"/>
                          </a:rPr>
                          <m:t>𝐷</m:t>
                        </m:r>
                      </m:den>
                    </m:f>
                  </m:oMath>
                </a14:m>
                <a:r>
                  <a:rPr lang="en-US" sz="2800" dirty="0">
                    <a:solidFill>
                      <a:srgbClr val="C00000"/>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2800" i="1">
                            <a:solidFill>
                              <a:srgbClr val="C00000"/>
                            </a:solidFill>
                            <a:latin typeface="Cambria Math" panose="02040503050406030204" pitchFamily="18" charset="0"/>
                          </a:rPr>
                        </m:ctrlPr>
                      </m:fPr>
                      <m:num>
                        <m:r>
                          <a:rPr lang="en-US" sz="2800" i="1">
                            <a:solidFill>
                              <a:srgbClr val="C00000"/>
                            </a:solidFill>
                            <a:latin typeface="Cambria Math"/>
                          </a:rPr>
                          <m:t>1</m:t>
                        </m:r>
                      </m:num>
                      <m:den>
                        <m:r>
                          <a:rPr lang="en-US" sz="2800" i="1">
                            <a:solidFill>
                              <a:srgbClr val="C00000"/>
                            </a:solidFill>
                            <a:latin typeface="Cambria Math"/>
                          </a:rPr>
                          <m:t>7800</m:t>
                        </m:r>
                      </m:den>
                    </m:f>
                    <m:r>
                      <a:rPr lang="en-US" sz="2800" i="1">
                        <a:solidFill>
                          <a:srgbClr val="C00000"/>
                        </a:solidFill>
                        <a:latin typeface="Cambria Math"/>
                      </a:rPr>
                      <m:t>=0,000128 </m:t>
                    </m:r>
                    <m:sSup>
                      <m:sSupPr>
                        <m:ctrlPr>
                          <a:rPr lang="en-US" sz="2800" i="1">
                            <a:solidFill>
                              <a:srgbClr val="C00000"/>
                            </a:solidFill>
                            <a:latin typeface="Cambria Math" panose="02040503050406030204" pitchFamily="18" charset="0"/>
                          </a:rPr>
                        </m:ctrlPr>
                      </m:sSupPr>
                      <m:e>
                        <m:r>
                          <a:rPr lang="en-US" sz="2800" i="1">
                            <a:solidFill>
                              <a:srgbClr val="C00000"/>
                            </a:solidFill>
                            <a:latin typeface="Cambria Math"/>
                          </a:rPr>
                          <m:t>𝑚</m:t>
                        </m:r>
                      </m:e>
                      <m:sup>
                        <m:r>
                          <a:rPr lang="en-US" sz="2800" i="1">
                            <a:solidFill>
                              <a:srgbClr val="C00000"/>
                            </a:solidFill>
                            <a:latin typeface="Cambria Math"/>
                          </a:rPr>
                          <m:t>3</m:t>
                        </m:r>
                      </m:sup>
                    </m:sSup>
                  </m:oMath>
                </a14:m>
                <a:r>
                  <a:rPr lang="en-US" sz="2800" dirty="0">
                    <a:solidFill>
                      <a:srgbClr val="C00000"/>
                    </a:solidFill>
                    <a:latin typeface="Times New Roman" panose="02020603050405020304" pitchFamily="18" charset="0"/>
                    <a:cs typeface="Times New Roman" panose="02020603050405020304" pitchFamily="18" charset="0"/>
                  </a:rPr>
                  <a:t>= 128</a:t>
                </a:r>
                <a14:m>
                  <m:oMath xmlns:m="http://schemas.openxmlformats.org/officeDocument/2006/math">
                    <m:sSup>
                      <m:sSupPr>
                        <m:ctrlPr>
                          <a:rPr lang="en-US" sz="2800" i="1" dirty="0">
                            <a:solidFill>
                              <a:srgbClr val="C00000"/>
                            </a:solidFill>
                            <a:latin typeface="Cambria Math" panose="02040503050406030204" pitchFamily="18" charset="0"/>
                          </a:rPr>
                        </m:ctrlPr>
                      </m:sSupPr>
                      <m:e>
                        <m:r>
                          <a:rPr lang="en-US" sz="2800" i="1" dirty="0">
                            <a:solidFill>
                              <a:srgbClr val="C00000"/>
                            </a:solidFill>
                            <a:latin typeface="Cambria Math"/>
                          </a:rPr>
                          <m:t>𝑐𝑚</m:t>
                        </m:r>
                      </m:e>
                      <m:sup>
                        <m:r>
                          <a:rPr lang="en-US" sz="2800" i="1" dirty="0">
                            <a:solidFill>
                              <a:srgbClr val="C00000"/>
                            </a:solidFill>
                            <a:latin typeface="Cambria Math"/>
                          </a:rPr>
                          <m:t>3</m:t>
                        </m:r>
                      </m:sup>
                    </m:sSup>
                  </m:oMath>
                </a14:m>
                <a:endParaRPr lang="en-US" sz="2800" dirty="0">
                  <a:solidFill>
                    <a:srgbClr val="C00000"/>
                  </a:solidFill>
                  <a:latin typeface="Times New Roman" panose="02020603050405020304" pitchFamily="18"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558800" y="5054600"/>
                <a:ext cx="10414000" cy="1134541"/>
              </a:xfrm>
              <a:prstGeom prst="rect">
                <a:avLst/>
              </a:prstGeom>
              <a:blipFill>
                <a:blip r:embed="rId2"/>
                <a:stretch>
                  <a:fillRect l="-1230" t="-5376" b="-5914"/>
                </a:stretch>
              </a:blipFill>
            </p:spPr>
            <p:txBody>
              <a:bodyPr/>
              <a:lstStyle/>
              <a:p>
                <a:r>
                  <a:rPr lang="en-US">
                    <a:noFill/>
                  </a:rPr>
                  <a:t> </a:t>
                </a:r>
              </a:p>
            </p:txBody>
          </p:sp>
        </mc:Fallback>
      </mc:AlternateContent>
      <p:sp>
        <p:nvSpPr>
          <p:cNvPr id="7" name="Rounded Rectangle 6"/>
          <p:cNvSpPr/>
          <p:nvPr/>
        </p:nvSpPr>
        <p:spPr>
          <a:xfrm>
            <a:off x="1531257" y="141515"/>
            <a:ext cx="9194800" cy="1117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dirty="0">
                <a:solidFill>
                  <a:srgbClr val="FF0000"/>
                </a:solidFill>
                <a:latin typeface="Times New Roman" pitchFamily="18" charset="0"/>
                <a:cs typeface="Times New Roman" pitchFamily="18" charset="0"/>
              </a:rPr>
              <a:t>LUYỆN TẬP</a:t>
            </a:r>
          </a:p>
        </p:txBody>
      </p:sp>
    </p:spTree>
    <p:extLst>
      <p:ext uri="{BB962C8B-B14F-4D97-AF65-F5344CB8AC3E}">
        <p14:creationId xmlns:p14="http://schemas.microsoft.com/office/powerpoint/2010/main" val="2371613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ữa đặc Vinamilk Ông Thọ 380gr | Shopee Việt N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3429" y="1559070"/>
            <a:ext cx="3628571" cy="362857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49943" y="1001489"/>
            <a:ext cx="11495314" cy="1569660"/>
          </a:xfrm>
          <a:prstGeom prst="rect">
            <a:avLst/>
          </a:prstGeom>
        </p:spPr>
        <p:txBody>
          <a:bodyPr wrap="square">
            <a:spAutoFit/>
          </a:bodyPr>
          <a:lstStyle/>
          <a:p>
            <a:r>
              <a:rPr lang="vi-VN" sz="3200" b="1" dirty="0">
                <a:latin typeface="Times New Roman" pitchFamily="18" charset="0"/>
                <a:cs typeface="Times New Roman" pitchFamily="18" charset="0"/>
              </a:rPr>
              <a:t>Bài tập </a:t>
            </a:r>
            <a:r>
              <a:rPr lang="en-US" sz="3200" b="1" dirty="0" smtClean="0">
                <a:latin typeface="Times New Roman" pitchFamily="18" charset="0"/>
                <a:cs typeface="Times New Roman" pitchFamily="18" charset="0"/>
              </a:rPr>
              <a:t>1: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hộp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sữa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Thọ</a:t>
            </a:r>
            <a:r>
              <a:rPr lang="en-US" sz="3200" dirty="0">
                <a:latin typeface="Times New Roman" pitchFamily="18" charset="0"/>
                <a:cs typeface="Times New Roman" pitchFamily="18" charset="0"/>
              </a:rPr>
              <a:t> có </a:t>
            </a:r>
            <a:r>
              <a:rPr lang="en-US" sz="3200" dirty="0" err="1">
                <a:latin typeface="Times New Roman" pitchFamily="18" charset="0"/>
                <a:cs typeface="Times New Roman" pitchFamily="18" charset="0"/>
              </a:rPr>
              <a:t>khối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lượng</a:t>
            </a:r>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380 </a:t>
            </a:r>
            <a:r>
              <a:rPr lang="en-US" sz="3200" dirty="0">
                <a:latin typeface="Times New Roman" pitchFamily="18" charset="0"/>
                <a:cs typeface="Times New Roman" pitchFamily="18" charset="0"/>
              </a:rPr>
              <a:t>g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có </a:t>
            </a:r>
            <a:r>
              <a:rPr lang="en-US" sz="3200" dirty="0" err="1">
                <a:latin typeface="Times New Roman" pitchFamily="18" charset="0"/>
                <a:cs typeface="Times New Roman" pitchFamily="18" charset="0"/>
              </a:rPr>
              <a:t>thể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tích</a:t>
            </a:r>
            <a:r>
              <a:rPr lang="en-US" sz="3200" dirty="0">
                <a:latin typeface="Times New Roman" pitchFamily="18" charset="0"/>
                <a:cs typeface="Times New Roman" pitchFamily="18" charset="0"/>
              </a:rPr>
              <a:t> 320 cm</a:t>
            </a:r>
            <a:r>
              <a:rPr lang="en-US" sz="3200" baseline="30000" dirty="0">
                <a:latin typeface="Times New Roman" pitchFamily="18" charset="0"/>
                <a:cs typeface="Times New Roman" pitchFamily="18" charset="0"/>
              </a:rPr>
              <a:t>3</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Hãy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tính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riêng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sữa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hộp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theo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vị</a:t>
            </a:r>
            <a:r>
              <a:rPr lang="en-US" sz="3200" dirty="0">
                <a:latin typeface="Times New Roman" pitchFamily="18" charset="0"/>
                <a:cs typeface="Times New Roman" pitchFamily="18" charset="0"/>
              </a:rPr>
              <a:t> kg/ m</a:t>
            </a:r>
            <a:r>
              <a:rPr lang="en-US" sz="3200" baseline="30000" dirty="0">
                <a:latin typeface="Times New Roman" pitchFamily="18" charset="0"/>
                <a:cs typeface="Times New Roman" pitchFamily="18" charset="0"/>
              </a:rPr>
              <a:t>3</a:t>
            </a:r>
            <a:r>
              <a:rPr lang="en-US" sz="3200" dirty="0">
                <a:latin typeface="Times New Roman" pitchFamily="18" charset="0"/>
                <a:cs typeface="Times New Roman" pitchFamily="18" charset="0"/>
              </a:rPr>
              <a:t>.</a:t>
            </a:r>
            <a:r>
              <a:rPr lang="vi-VN" sz="3200" dirty="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8" name="Rectangle 7"/>
          <p:cNvSpPr/>
          <p:nvPr/>
        </p:nvSpPr>
        <p:spPr>
          <a:xfrm>
            <a:off x="4800600" y="2601690"/>
            <a:ext cx="1518364" cy="584775"/>
          </a:xfrm>
          <a:prstGeom prst="rect">
            <a:avLst/>
          </a:prstGeom>
        </p:spPr>
        <p:txBody>
          <a:bodyPr wrap="none">
            <a:spAutoFit/>
          </a:bodyPr>
          <a:lstStyle/>
          <a:p>
            <a:r>
              <a:rPr lang="vi-VN" sz="3200" b="1">
                <a:solidFill>
                  <a:srgbClr val="0000CC"/>
                </a:solidFill>
                <a:latin typeface="Times New Roman" pitchFamily="18" charset="0"/>
                <a:cs typeface="Times New Roman" pitchFamily="18" charset="0"/>
              </a:rPr>
              <a:t>Bài giải</a:t>
            </a:r>
            <a:endParaRPr lang="en-US" sz="3200" b="1">
              <a:solidFill>
                <a:srgbClr val="0000CC"/>
              </a:solidFill>
            </a:endParaRPr>
          </a:p>
        </p:txBody>
      </p:sp>
      <p:sp>
        <p:nvSpPr>
          <p:cNvPr id="9" name="Rectangle 8"/>
          <p:cNvSpPr/>
          <p:nvPr/>
        </p:nvSpPr>
        <p:spPr>
          <a:xfrm>
            <a:off x="1828800" y="3211289"/>
            <a:ext cx="8534400" cy="1077218"/>
          </a:xfrm>
          <a:prstGeom prst="rect">
            <a:avLst/>
          </a:prstGeom>
        </p:spPr>
        <p:txBody>
          <a:bodyPr wrap="square">
            <a:spAutoFit/>
          </a:bodyPr>
          <a:lstStyle/>
          <a:p>
            <a:r>
              <a:rPr lang="en-US" sz="3200">
                <a:latin typeface="Times New Roman" pitchFamily="18" charset="0"/>
                <a:cs typeface="Times New Roman" pitchFamily="18" charset="0"/>
              </a:rPr>
              <a:t>Ta có: </a:t>
            </a:r>
            <a:r>
              <a:rPr lang="en-US" sz="3200" smtClean="0">
                <a:latin typeface="Times New Roman" pitchFamily="18" charset="0"/>
                <a:cs typeface="Times New Roman" pitchFamily="18" charset="0"/>
              </a:rPr>
              <a:t>380 </a:t>
            </a:r>
            <a:r>
              <a:rPr lang="en-US" sz="3200">
                <a:latin typeface="Times New Roman" pitchFamily="18" charset="0"/>
                <a:cs typeface="Times New Roman" pitchFamily="18" charset="0"/>
              </a:rPr>
              <a:t>g = </a:t>
            </a:r>
            <a:r>
              <a:rPr lang="en-US" sz="3200" smtClean="0">
                <a:latin typeface="Times New Roman" pitchFamily="18" charset="0"/>
                <a:cs typeface="Times New Roman" pitchFamily="18" charset="0"/>
              </a:rPr>
              <a:t>0,38 </a:t>
            </a:r>
            <a:r>
              <a:rPr lang="en-US" sz="3200">
                <a:latin typeface="Times New Roman" pitchFamily="18" charset="0"/>
                <a:cs typeface="Times New Roman" pitchFamily="18" charset="0"/>
              </a:rPr>
              <a:t>kg.</a:t>
            </a:r>
            <a:r>
              <a:rPr lang="vi-VN" sz="3200">
                <a:latin typeface="Times New Roman" pitchFamily="18" charset="0"/>
                <a:cs typeface="Times New Roman" pitchFamily="18" charset="0"/>
              </a:rPr>
              <a:t>                                             </a:t>
            </a:r>
            <a:r>
              <a:rPr lang="en-US" sz="3200">
                <a:latin typeface="Times New Roman" pitchFamily="18" charset="0"/>
                <a:cs typeface="Times New Roman" pitchFamily="18" charset="0"/>
              </a:rPr>
              <a:t>320 cm</a:t>
            </a:r>
            <a:r>
              <a:rPr lang="en-US" sz="3200" baseline="30000">
                <a:latin typeface="Times New Roman" pitchFamily="18" charset="0"/>
                <a:cs typeface="Times New Roman" pitchFamily="18" charset="0"/>
              </a:rPr>
              <a:t>3</a:t>
            </a:r>
            <a:r>
              <a:rPr lang="en-US" sz="3200">
                <a:latin typeface="Times New Roman" pitchFamily="18" charset="0"/>
                <a:cs typeface="Times New Roman" pitchFamily="18" charset="0"/>
              </a:rPr>
              <a:t> = 0,00032 m</a:t>
            </a:r>
            <a:r>
              <a:rPr lang="en-US" sz="3200" baseline="30000">
                <a:latin typeface="Times New Roman" pitchFamily="18" charset="0"/>
                <a:cs typeface="Times New Roman" pitchFamily="18" charset="0"/>
              </a:rPr>
              <a:t>3</a:t>
            </a:r>
            <a:r>
              <a:rPr lang="vi-VN" sz="3200">
                <a:latin typeface="Times New Roman" pitchFamily="18" charset="0"/>
                <a:cs typeface="Times New Roman" pitchFamily="18" charset="0"/>
              </a:rPr>
              <a:t> </a:t>
            </a:r>
            <a:endParaRPr lang="en-US" sz="3200">
              <a:latin typeface="Times New Roman" pitchFamily="18" charset="0"/>
              <a:cs typeface="Times New Roman" pitchFamily="18" charset="0"/>
            </a:endParaRPr>
          </a:p>
        </p:txBody>
      </p:sp>
      <p:sp>
        <p:nvSpPr>
          <p:cNvPr id="10" name="Rectangle 9"/>
          <p:cNvSpPr/>
          <p:nvPr/>
        </p:nvSpPr>
        <p:spPr>
          <a:xfrm>
            <a:off x="1752600" y="4278090"/>
            <a:ext cx="6660798" cy="584775"/>
          </a:xfrm>
          <a:prstGeom prst="rect">
            <a:avLst/>
          </a:prstGeom>
        </p:spPr>
        <p:txBody>
          <a:bodyPr wrap="none">
            <a:spAutoFit/>
          </a:bodyPr>
          <a:lstStyle/>
          <a:p>
            <a:r>
              <a:rPr lang="en-US" sz="3200">
                <a:latin typeface="Times New Roman" pitchFamily="18" charset="0"/>
                <a:cs typeface="Times New Roman" pitchFamily="18" charset="0"/>
              </a:rPr>
              <a:t>Khối lượng riêng của sữa trong hộp là: </a:t>
            </a:r>
          </a:p>
        </p:txBody>
      </p:sp>
      <p:sp>
        <p:nvSpPr>
          <p:cNvPr id="2" name="TextBox 1"/>
          <p:cNvSpPr txBox="1"/>
          <p:nvPr/>
        </p:nvSpPr>
        <p:spPr>
          <a:xfrm>
            <a:off x="4448629" y="145143"/>
            <a:ext cx="3294743" cy="584775"/>
          </a:xfrm>
          <a:prstGeom prst="rect">
            <a:avLst/>
          </a:prstGeom>
          <a:noFill/>
        </p:spPr>
        <p:txBody>
          <a:bodyPr wrap="square" rtlCol="0">
            <a:spAutoFit/>
          </a:bodyPr>
          <a:lstStyle/>
          <a:p>
            <a:pPr algn="ctr"/>
            <a:r>
              <a:rPr lang="en-US" sz="3200" b="1" smtClean="0">
                <a:solidFill>
                  <a:srgbClr val="FF0000"/>
                </a:solidFill>
                <a:latin typeface="Times New Roman" panose="02020603050405020304" pitchFamily="18" charset="0"/>
                <a:cs typeface="Times New Roman" panose="02020603050405020304" pitchFamily="18" charset="0"/>
              </a:rPr>
              <a:t>BÀI TẬP</a:t>
            </a:r>
            <a:endParaRPr lang="en-US" sz="3200" b="1">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TextBox 4"/>
              <p:cNvSpPr txBox="1"/>
              <p:nvPr/>
            </p:nvSpPr>
            <p:spPr>
              <a:xfrm>
                <a:off x="2131268" y="5108570"/>
                <a:ext cx="6809532" cy="821956"/>
              </a:xfrm>
              <a:prstGeom prst="rect">
                <a:avLst/>
              </a:prstGeom>
              <a:noFill/>
            </p:spPr>
            <p:txBody>
              <a:bodyPr wrap="square" rtlCol="0">
                <a:spAutoFit/>
              </a:bodyPr>
              <a:lstStyle/>
              <a:p>
                <a:r>
                  <a:rPr lang="en-US" sz="3200" smtClean="0">
                    <a:latin typeface="Times New Roman" panose="02020603050405020304" pitchFamily="18" charset="0"/>
                    <a:cs typeface="Times New Roman" panose="02020603050405020304" pitchFamily="18" charset="0"/>
                  </a:rPr>
                  <a:t>D=</a:t>
                </a:r>
                <a14:m>
                  <m:oMath xmlns:m="http://schemas.openxmlformats.org/officeDocument/2006/math">
                    <m:f>
                      <m:fPr>
                        <m:ctrlPr>
                          <a:rPr lang="en-US" sz="3200" i="1" smtClean="0">
                            <a:latin typeface="Cambria Math" panose="02040503050406030204" pitchFamily="18" charset="0"/>
                          </a:rPr>
                        </m:ctrlPr>
                      </m:fPr>
                      <m:num>
                        <m:r>
                          <a:rPr lang="en-US" sz="3200" b="0" i="1" smtClean="0">
                            <a:latin typeface="Cambria Math" panose="02040503050406030204" pitchFamily="18" charset="0"/>
                          </a:rPr>
                          <m:t>𝑚</m:t>
                        </m:r>
                      </m:num>
                      <m:den>
                        <m:r>
                          <a:rPr lang="en-US" sz="3200" b="0" i="1" smtClean="0">
                            <a:latin typeface="Cambria Math" panose="02040503050406030204" pitchFamily="18" charset="0"/>
                          </a:rPr>
                          <m:t>𝑉</m:t>
                        </m:r>
                      </m:den>
                    </m:f>
                    <m:r>
                      <a:rPr lang="en-US" sz="3200" b="0" i="1" smtClean="0">
                        <a:latin typeface="Cambria Math" panose="02040503050406030204" pitchFamily="18" charset="0"/>
                      </a:rPr>
                      <m:t>=</m:t>
                    </m:r>
                    <m:f>
                      <m:fPr>
                        <m:ctrlPr>
                          <a:rPr lang="en-US" sz="3200" b="0" i="1" smtClean="0">
                            <a:latin typeface="Cambria Math" panose="02040503050406030204" pitchFamily="18" charset="0"/>
                          </a:rPr>
                        </m:ctrlPr>
                      </m:fPr>
                      <m:num>
                        <m:r>
                          <a:rPr lang="en-US" sz="3200" b="0" i="1" smtClean="0">
                            <a:latin typeface="Cambria Math" panose="02040503050406030204" pitchFamily="18" charset="0"/>
                          </a:rPr>
                          <m:t>0,38</m:t>
                        </m:r>
                      </m:num>
                      <m:den>
                        <m:r>
                          <a:rPr lang="en-US" sz="3200" b="0" i="1" smtClean="0">
                            <a:latin typeface="Cambria Math" panose="02040503050406030204" pitchFamily="18" charset="0"/>
                          </a:rPr>
                          <m:t>0.00032</m:t>
                        </m:r>
                      </m:den>
                    </m:f>
                    <m:r>
                      <a:rPr lang="en-US" sz="3200" b="0" i="1" smtClean="0">
                        <a:latin typeface="Cambria Math" panose="02040503050406030204" pitchFamily="18" charset="0"/>
                      </a:rPr>
                      <m:t>=1187,5 (</m:t>
                    </m:r>
                    <m:r>
                      <a:rPr lang="en-US" sz="3200" b="0" i="1" smtClean="0">
                        <a:latin typeface="Cambria Math" panose="02040503050406030204" pitchFamily="18" charset="0"/>
                      </a:rPr>
                      <m:t>𝑘𝑔</m:t>
                    </m:r>
                    <m:r>
                      <a:rPr lang="en-US" sz="3200" b="0" i="1" smtClean="0">
                        <a:latin typeface="Cambria Math" panose="02040503050406030204" pitchFamily="18" charset="0"/>
                      </a:rPr>
                      <m:t>/</m:t>
                    </m:r>
                    <m:sSup>
                      <m:sSupPr>
                        <m:ctrlPr>
                          <a:rPr lang="en-US" sz="3200" b="0" i="1" smtClean="0">
                            <a:latin typeface="Cambria Math" panose="02040503050406030204" pitchFamily="18" charset="0"/>
                          </a:rPr>
                        </m:ctrlPr>
                      </m:sSupPr>
                      <m:e>
                        <m:r>
                          <a:rPr lang="en-US" sz="3200" b="0" i="1" smtClean="0">
                            <a:latin typeface="Cambria Math" panose="02040503050406030204" pitchFamily="18" charset="0"/>
                          </a:rPr>
                          <m:t>𝑚</m:t>
                        </m:r>
                      </m:e>
                      <m:sup>
                        <m:r>
                          <a:rPr lang="en-US" sz="3200" b="0" i="1" smtClean="0">
                            <a:latin typeface="Cambria Math" panose="02040503050406030204" pitchFamily="18" charset="0"/>
                          </a:rPr>
                          <m:t>3</m:t>
                        </m:r>
                      </m:sup>
                    </m:sSup>
                    <m:r>
                      <a:rPr lang="en-US" sz="3200" b="0" i="1" smtClean="0">
                        <a:latin typeface="Cambria Math" panose="02040503050406030204" pitchFamily="18" charset="0"/>
                      </a:rPr>
                      <m:t>)</m:t>
                    </m:r>
                  </m:oMath>
                </a14:m>
                <a:endParaRPr lang="en-US" sz="3200">
                  <a:latin typeface="Times New Roman" panose="02020603050405020304" pitchFamily="18" charset="0"/>
                  <a:cs typeface="Times New Roman" panose="020206030504050203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131268" y="5108570"/>
                <a:ext cx="6809532" cy="821956"/>
              </a:xfrm>
              <a:prstGeom prst="rect">
                <a:avLst/>
              </a:prstGeom>
              <a:blipFill>
                <a:blip r:embed="rId3"/>
                <a:stretch>
                  <a:fillRect l="-2328" b="-5926"/>
                </a:stretch>
              </a:blipFill>
            </p:spPr>
            <p:txBody>
              <a:bodyPr/>
              <a:lstStyle/>
              <a:p>
                <a:r>
                  <a:rPr lang="en-US">
                    <a:noFill/>
                  </a:rPr>
                  <a:t> </a:t>
                </a:r>
              </a:p>
            </p:txBody>
          </p:sp>
        </mc:Fallback>
      </mc:AlternateContent>
    </p:spTree>
    <p:extLst>
      <p:ext uri="{BB962C8B-B14F-4D97-AF65-F5344CB8AC3E}">
        <p14:creationId xmlns:p14="http://schemas.microsoft.com/office/powerpoint/2010/main" val="1530055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19"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ột giặt Viso Ngời sáng hương Chanh 3 Kg - Mỹ Phẩm ĐẸP XI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6477" y="1759339"/>
            <a:ext cx="3175523" cy="317552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28171" y="844216"/>
            <a:ext cx="11335657" cy="1077218"/>
          </a:xfrm>
          <a:prstGeom prst="rect">
            <a:avLst/>
          </a:prstGeom>
        </p:spPr>
        <p:txBody>
          <a:bodyPr wrap="square">
            <a:spAutoFit/>
          </a:bodyPr>
          <a:lstStyle/>
          <a:p>
            <a:r>
              <a:rPr lang="vi-VN" sz="3200" b="1" dirty="0">
                <a:latin typeface="Times New Roman" pitchFamily="18" charset="0"/>
                <a:cs typeface="Times New Roman" pitchFamily="18" charset="0"/>
              </a:rPr>
              <a:t>Bài tập</a:t>
            </a:r>
            <a:r>
              <a:rPr lang="en-US" sz="3200" b="1" dirty="0">
                <a:latin typeface="Times New Roman" pitchFamily="18" charset="0"/>
                <a:cs typeface="Times New Roman" pitchFamily="18" charset="0"/>
              </a:rPr>
              <a:t> </a:t>
            </a:r>
            <a:r>
              <a:rPr lang="en-US" sz="3200" b="1" dirty="0" smtClean="0">
                <a:latin typeface="Times New Roman" pitchFamily="18" charset="0"/>
                <a:cs typeface="Times New Roman" pitchFamily="18" charset="0"/>
              </a:rPr>
              <a:t>2:</a:t>
            </a:r>
            <a:r>
              <a:rPr lang="en-US" sz="3200" dirty="0" smtClean="0">
                <a:latin typeface="Times New Roman" pitchFamily="18" charset="0"/>
                <a:cs typeface="Times New Roman" pitchFamily="18" charset="0"/>
              </a:rPr>
              <a:t> </a:t>
            </a:r>
            <a:r>
              <a:rPr lang="en-US" sz="3200" dirty="0">
                <a:latin typeface="Times New Roman" pitchFamily="18" charset="0"/>
                <a:cs typeface="Times New Roman" pitchFamily="18" charset="0"/>
              </a:rPr>
              <a:t>1 kg </a:t>
            </a:r>
            <a:r>
              <a:rPr lang="en-US" sz="3200" dirty="0" err="1" smtClean="0">
                <a:latin typeface="Times New Roman" pitchFamily="18" charset="0"/>
                <a:cs typeface="Times New Roman" pitchFamily="18" charset="0"/>
              </a:rPr>
              <a:t>bột</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giặt</a:t>
            </a:r>
            <a:r>
              <a:rPr lang="en-US" sz="3200" dirty="0">
                <a:latin typeface="Times New Roman" pitchFamily="18" charset="0"/>
                <a:cs typeface="Times New Roman" pitchFamily="18" charset="0"/>
              </a:rPr>
              <a:t> VISO có </a:t>
            </a:r>
            <a:r>
              <a:rPr lang="en-US" sz="3200" dirty="0" err="1">
                <a:latin typeface="Times New Roman" pitchFamily="18" charset="0"/>
                <a:cs typeface="Times New Roman" pitchFamily="18" charset="0"/>
              </a:rPr>
              <a:t>thể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tích</a:t>
            </a:r>
            <a:r>
              <a:rPr lang="en-US" sz="3200" dirty="0">
                <a:latin typeface="Times New Roman" pitchFamily="18" charset="0"/>
                <a:cs typeface="Times New Roman" pitchFamily="18" charset="0"/>
              </a:rPr>
              <a:t> 900 cm</a:t>
            </a:r>
            <a:r>
              <a:rPr lang="en-US" sz="3200" baseline="30000" dirty="0">
                <a:latin typeface="Times New Roman" pitchFamily="18" charset="0"/>
                <a:cs typeface="Times New Roman" pitchFamily="18" charset="0"/>
              </a:rPr>
              <a:t>3</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Tính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riêng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bột</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giặt</a:t>
            </a:r>
            <a:r>
              <a:rPr lang="en-US" sz="3200" dirty="0">
                <a:latin typeface="Times New Roman" pitchFamily="18" charset="0"/>
                <a:cs typeface="Times New Roman" pitchFamily="18" charset="0"/>
              </a:rPr>
              <a:t> VISO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so </a:t>
            </a:r>
            <a:r>
              <a:rPr lang="en-US" sz="3200" dirty="0" err="1">
                <a:latin typeface="Times New Roman" pitchFamily="18" charset="0"/>
                <a:cs typeface="Times New Roman" pitchFamily="18" charset="0"/>
              </a:rPr>
              <a:t>sánh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riêng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nước</a:t>
            </a:r>
            <a:r>
              <a:rPr lang="en-US" sz="3200" dirty="0">
                <a:latin typeface="Times New Roman" pitchFamily="18" charset="0"/>
                <a:cs typeface="Times New Roman" pitchFamily="18" charset="0"/>
              </a:rPr>
              <a:t>.</a:t>
            </a:r>
            <a:r>
              <a:rPr lang="vi-VN" sz="3200" dirty="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5" name="Rectangle 4"/>
          <p:cNvSpPr/>
          <p:nvPr/>
        </p:nvSpPr>
        <p:spPr>
          <a:xfrm>
            <a:off x="5111084" y="2197584"/>
            <a:ext cx="1518364" cy="584775"/>
          </a:xfrm>
          <a:prstGeom prst="rect">
            <a:avLst/>
          </a:prstGeom>
        </p:spPr>
        <p:txBody>
          <a:bodyPr wrap="none">
            <a:spAutoFit/>
          </a:bodyPr>
          <a:lstStyle/>
          <a:p>
            <a:r>
              <a:rPr lang="vi-VN" sz="3200" b="1">
                <a:solidFill>
                  <a:srgbClr val="0000CC"/>
                </a:solidFill>
                <a:latin typeface="Times New Roman" pitchFamily="18" charset="0"/>
                <a:cs typeface="Times New Roman" pitchFamily="18" charset="0"/>
              </a:rPr>
              <a:t>Bài giải</a:t>
            </a:r>
            <a:endParaRPr lang="en-US" sz="3200">
              <a:solidFill>
                <a:srgbClr val="0000CC"/>
              </a:solidFill>
            </a:endParaRPr>
          </a:p>
        </p:txBody>
      </p:sp>
      <p:sp>
        <p:nvSpPr>
          <p:cNvPr id="6" name="Rectangle 5"/>
          <p:cNvSpPr/>
          <p:nvPr/>
        </p:nvSpPr>
        <p:spPr>
          <a:xfrm>
            <a:off x="1752600" y="2801260"/>
            <a:ext cx="4876848" cy="584775"/>
          </a:xfrm>
          <a:prstGeom prst="rect">
            <a:avLst/>
          </a:prstGeom>
        </p:spPr>
        <p:txBody>
          <a:bodyPr wrap="none">
            <a:spAutoFit/>
          </a:bodyPr>
          <a:lstStyle/>
          <a:p>
            <a:r>
              <a:rPr lang="en-US" sz="3200">
                <a:latin typeface="Times New Roman" pitchFamily="18" charset="0"/>
                <a:cs typeface="Times New Roman" pitchFamily="18" charset="0"/>
              </a:rPr>
              <a:t>Ta có: 900 cm</a:t>
            </a:r>
            <a:r>
              <a:rPr lang="en-US" sz="3200" baseline="30000">
                <a:latin typeface="Times New Roman" pitchFamily="18" charset="0"/>
                <a:cs typeface="Times New Roman" pitchFamily="18" charset="0"/>
              </a:rPr>
              <a:t>3</a:t>
            </a:r>
            <a:r>
              <a:rPr lang="en-US" sz="3200">
                <a:latin typeface="Times New Roman" pitchFamily="18" charset="0"/>
                <a:cs typeface="Times New Roman" pitchFamily="18" charset="0"/>
              </a:rPr>
              <a:t> = 0,0009 m</a:t>
            </a:r>
            <a:r>
              <a:rPr lang="en-US" sz="3200" baseline="30000">
                <a:latin typeface="Times New Roman" pitchFamily="18" charset="0"/>
                <a:cs typeface="Times New Roman" pitchFamily="18" charset="0"/>
              </a:rPr>
              <a:t>3</a:t>
            </a:r>
            <a:r>
              <a:rPr lang="vi-VN" sz="3200">
                <a:latin typeface="Times New Roman" pitchFamily="18" charset="0"/>
                <a:cs typeface="Times New Roman" pitchFamily="18" charset="0"/>
              </a:rPr>
              <a:t> </a:t>
            </a:r>
            <a:endParaRPr lang="en-US" sz="3200">
              <a:latin typeface="Times New Roman" pitchFamily="18" charset="0"/>
              <a:cs typeface="Times New Roman" pitchFamily="18" charset="0"/>
            </a:endParaRPr>
          </a:p>
        </p:txBody>
      </p:sp>
      <p:sp>
        <p:nvSpPr>
          <p:cNvPr id="34817" name="Rectangle 1"/>
          <p:cNvSpPr>
            <a:spLocks noChangeArrowheads="1"/>
          </p:cNvSpPr>
          <p:nvPr/>
        </p:nvSpPr>
        <p:spPr bwMode="auto">
          <a:xfrm>
            <a:off x="1752600" y="3334660"/>
            <a:ext cx="6486648"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sz="3200">
                <a:solidFill>
                  <a:srgbClr val="000000"/>
                </a:solidFill>
                <a:latin typeface="Times New Roman" pitchFamily="18" charset="0"/>
                <a:ea typeface="Times New Roman" pitchFamily="18" charset="0"/>
                <a:cs typeface="Times New Roman" pitchFamily="18" charset="0"/>
              </a:rPr>
              <a:t>Khối lượng riêng của </a:t>
            </a:r>
            <a:r>
              <a:rPr lang="en-US" sz="3200" smtClean="0">
                <a:solidFill>
                  <a:srgbClr val="000000"/>
                </a:solidFill>
                <a:latin typeface="Times New Roman" pitchFamily="18" charset="0"/>
                <a:ea typeface="Times New Roman" pitchFamily="18" charset="0"/>
                <a:cs typeface="Times New Roman" pitchFamily="18" charset="0"/>
              </a:rPr>
              <a:t>bột </a:t>
            </a:r>
            <a:r>
              <a:rPr lang="en-US" sz="3200">
                <a:solidFill>
                  <a:srgbClr val="000000"/>
                </a:solidFill>
                <a:latin typeface="Times New Roman" pitchFamily="18" charset="0"/>
                <a:ea typeface="Times New Roman" pitchFamily="18" charset="0"/>
                <a:cs typeface="Times New Roman" pitchFamily="18" charset="0"/>
              </a:rPr>
              <a:t>giặt VISO là</a:t>
            </a:r>
            <a:endParaRPr lang="en-US" sz="3200">
              <a:latin typeface="Times New Roman" pitchFamily="18" charset="0"/>
              <a:cs typeface="Times New Roman" pitchFamily="18" charset="0"/>
            </a:endParaRPr>
          </a:p>
        </p:txBody>
      </p:sp>
      <p:pic>
        <p:nvPicPr>
          <p:cNvPr id="34818" name="Picture 2" descr="508UdKa_MFyZcvxkeOUSpWXHDjSvMxVqGDDXI7q6Hze7azLMwf78y67llmT76tlfqii22P8KPOHMC8vtkPoSp70cys1ZZdLm4xyh8xbiFQ10QL0cy29hPKfEeDRIMZWINqrvzt7r4SMg55arVsoJyQ"/>
          <p:cNvPicPr>
            <a:picLocks noChangeAspect="1" noChangeArrowheads="1"/>
          </p:cNvPicPr>
          <p:nvPr/>
        </p:nvPicPr>
        <p:blipFill>
          <a:blip r:embed="rId3"/>
          <a:srcRect/>
          <a:stretch>
            <a:fillRect/>
          </a:stretch>
        </p:blipFill>
        <p:spPr bwMode="auto">
          <a:xfrm>
            <a:off x="2971800" y="4096659"/>
            <a:ext cx="5187576" cy="1066800"/>
          </a:xfrm>
          <a:prstGeom prst="rect">
            <a:avLst/>
          </a:prstGeom>
          <a:noFill/>
          <a:ln w="9525">
            <a:noFill/>
            <a:miter lim="800000"/>
            <a:headEnd/>
            <a:tailEnd/>
          </a:ln>
        </p:spPr>
      </p:pic>
      <p:sp>
        <p:nvSpPr>
          <p:cNvPr id="9" name="Rectangle 8"/>
          <p:cNvSpPr/>
          <p:nvPr/>
        </p:nvSpPr>
        <p:spPr>
          <a:xfrm>
            <a:off x="1524000" y="5239659"/>
            <a:ext cx="9144000" cy="1077218"/>
          </a:xfrm>
          <a:prstGeom prst="rect">
            <a:avLst/>
          </a:prstGeom>
        </p:spPr>
        <p:txBody>
          <a:bodyPr wrap="square">
            <a:spAutoFit/>
          </a:bodyPr>
          <a:lstStyle/>
          <a:p>
            <a:r>
              <a:rPr lang="en-US" sz="3200">
                <a:latin typeface="Times New Roman" pitchFamily="18" charset="0"/>
                <a:cs typeface="Times New Roman" pitchFamily="18" charset="0"/>
              </a:rPr>
              <a:t>So sánh với khối lượng riêng của nước (1000 kg/m</a:t>
            </a:r>
            <a:r>
              <a:rPr lang="en-US" sz="3200" baseline="30000">
                <a:latin typeface="Times New Roman" pitchFamily="18" charset="0"/>
                <a:cs typeface="Times New Roman" pitchFamily="18" charset="0"/>
              </a:rPr>
              <a:t>3</a:t>
            </a:r>
            <a:r>
              <a:rPr lang="en-US" sz="3200">
                <a:latin typeface="Times New Roman" pitchFamily="18" charset="0"/>
                <a:cs typeface="Times New Roman" pitchFamily="18" charset="0"/>
              </a:rPr>
              <a:t>) thì khối lượng riêng của kem giặt VISO lớn hơn.</a:t>
            </a:r>
            <a:r>
              <a:rPr lang="vi-VN" sz="3200">
                <a:latin typeface="Times New Roman" pitchFamily="18" charset="0"/>
                <a:cs typeface="Times New Roman" pitchFamily="18" charset="0"/>
              </a:rPr>
              <a:t> </a:t>
            </a:r>
            <a:endParaRPr lang="en-US" sz="3200">
              <a:latin typeface="Times New Roman" pitchFamily="18" charset="0"/>
              <a:cs typeface="Times New Roman" pitchFamily="18" charset="0"/>
            </a:endParaRPr>
          </a:p>
        </p:txBody>
      </p:sp>
      <p:sp>
        <p:nvSpPr>
          <p:cNvPr id="8" name="TextBox 7"/>
          <p:cNvSpPr txBox="1"/>
          <p:nvPr/>
        </p:nvSpPr>
        <p:spPr>
          <a:xfrm>
            <a:off x="4448629" y="145143"/>
            <a:ext cx="3294743" cy="584775"/>
          </a:xfrm>
          <a:prstGeom prst="rect">
            <a:avLst/>
          </a:prstGeom>
          <a:noFill/>
        </p:spPr>
        <p:txBody>
          <a:bodyPr wrap="square" rtlCol="0">
            <a:spAutoFit/>
          </a:bodyPr>
          <a:lstStyle/>
          <a:p>
            <a:pPr algn="ctr"/>
            <a:r>
              <a:rPr lang="en-US" sz="3200" b="1" smtClean="0">
                <a:solidFill>
                  <a:srgbClr val="FF0000"/>
                </a:solidFill>
                <a:latin typeface="Times New Roman" panose="02020603050405020304" pitchFamily="18" charset="0"/>
                <a:cs typeface="Times New Roman" panose="02020603050405020304" pitchFamily="18" charset="0"/>
              </a:rPr>
              <a:t>BÀI TẬP</a:t>
            </a:r>
            <a:endParaRPr lang="en-US" sz="32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8650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plus(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slide(fromBottom)">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4817">
                                            <p:txEl>
                                              <p:pRg st="0" end="0"/>
                                            </p:txEl>
                                          </p:spTgt>
                                        </p:tgtEl>
                                        <p:attrNameLst>
                                          <p:attrName>style.visibility</p:attrName>
                                        </p:attrNameLst>
                                      </p:cBhvr>
                                      <p:to>
                                        <p:strVal val="visible"/>
                                      </p:to>
                                    </p:set>
                                    <p:animEffect transition="in" filter="randombar(horizontal)">
                                      <p:cBhvr>
                                        <p:cTn id="17" dur="500"/>
                                        <p:tgtEl>
                                          <p:spTgt spid="3481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nodeType="clickEffect">
                                  <p:stCondLst>
                                    <p:cond delay="0"/>
                                  </p:stCondLst>
                                  <p:childTnLst>
                                    <p:set>
                                      <p:cBhvr>
                                        <p:cTn id="21" dur="1" fill="hold">
                                          <p:stCondLst>
                                            <p:cond delay="0"/>
                                          </p:stCondLst>
                                        </p:cTn>
                                        <p:tgtEl>
                                          <p:spTgt spid="34818"/>
                                        </p:tgtEl>
                                        <p:attrNameLst>
                                          <p:attrName>style.visibility</p:attrName>
                                        </p:attrNameLst>
                                      </p:cBhvr>
                                      <p:to>
                                        <p:strVal val="visible"/>
                                      </p:to>
                                    </p:set>
                                    <p:animEffect transition="in" filter="barn(inHorizontal)">
                                      <p:cBhvr>
                                        <p:cTn id="22" dur="500"/>
                                        <p:tgtEl>
                                          <p:spTgt spid="3481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barn(inHorizontal)">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3F2986C-DE19-43ED-B1E0-984EBD6EE3E2}"/>
              </a:ext>
            </a:extLst>
          </p:cNvPr>
          <p:cNvSpPr/>
          <p:nvPr/>
        </p:nvSpPr>
        <p:spPr>
          <a:xfrm>
            <a:off x="189049" y="558572"/>
            <a:ext cx="11813903" cy="1800493"/>
          </a:xfrm>
          <a:prstGeom prst="rect">
            <a:avLst/>
          </a:prstGeom>
          <a:noFill/>
        </p:spPr>
        <p:txBody>
          <a:bodyPr wrap="square" lIns="137160" tIns="68580" rIns="137160" bIns="68580">
            <a:spAutoFit/>
            <a:scene3d>
              <a:camera prst="orthographicFront"/>
              <a:lightRig rig="threePt" dir="t"/>
            </a:scene3d>
          </a:bodyPr>
          <a:lstStyle/>
          <a:p>
            <a:pPr algn="ctr" defTabSz="1371600"/>
            <a:r>
              <a:rPr lang="en-US" sz="5400" b="1" dirty="0" smtClean="0">
                <a:solidFill>
                  <a:srgbClr val="7030A0"/>
                </a:solidFill>
                <a:latin typeface="Times New Roman" panose="02020603050405020304" pitchFamily="18" charset="0"/>
                <a:cs typeface="Times New Roman" panose="02020603050405020304" pitchFamily="18" charset="0"/>
              </a:rPr>
              <a:t>CHƯƠNG III: KHỐI LƯỢNG RIÊNG </a:t>
            </a:r>
          </a:p>
          <a:p>
            <a:pPr algn="ctr" defTabSz="1371600"/>
            <a:r>
              <a:rPr lang="en-US" sz="5400" b="1" dirty="0" smtClean="0">
                <a:solidFill>
                  <a:srgbClr val="7030A0"/>
                </a:solidFill>
                <a:latin typeface="Times New Roman" panose="02020603050405020304" pitchFamily="18" charset="0"/>
                <a:cs typeface="Times New Roman" panose="02020603050405020304" pitchFamily="18" charset="0"/>
              </a:rPr>
              <a:t>VÀ ÁP SUẤT</a:t>
            </a:r>
            <a:endParaRPr lang="en-US" sz="5400" b="1" dirty="0">
              <a:solidFill>
                <a:srgbClr val="7030A0"/>
              </a:solidFill>
              <a:latin typeface="Times New Roman" panose="02020603050405020304" pitchFamily="18" charset="0"/>
              <a:cs typeface="Times New Roman" panose="02020603050405020304" pitchFamily="18" charset="0"/>
            </a:endParaRPr>
          </a:p>
        </p:txBody>
      </p:sp>
      <p:sp>
        <p:nvSpPr>
          <p:cNvPr id="3" name="Google Shape;5915;p37">
            <a:extLst>
              <a:ext uri="{FF2B5EF4-FFF2-40B4-BE49-F238E27FC236}">
                <a16:creationId xmlns:a16="http://schemas.microsoft.com/office/drawing/2014/main" xmlns="" id="{BAF64984-4238-44DE-AD12-86B3158F5B49}"/>
              </a:ext>
            </a:extLst>
          </p:cNvPr>
          <p:cNvSpPr txBox="1">
            <a:spLocks/>
          </p:cNvSpPr>
          <p:nvPr/>
        </p:nvSpPr>
        <p:spPr>
          <a:xfrm>
            <a:off x="662661" y="2465342"/>
            <a:ext cx="10866678" cy="1351915"/>
          </a:xfrm>
          <a:prstGeom prst="rect">
            <a:avLst/>
          </a:prstGeom>
        </p:spPr>
        <p:txBody>
          <a:bodyPr spcFirstLastPara="1" wrap="square" lIns="137138" tIns="137138" rIns="137138" bIns="137138"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1371600">
              <a:lnSpc>
                <a:spcPct val="100000"/>
              </a:lnSpc>
            </a:pPr>
            <a:r>
              <a:rPr lang="en-US" b="1" dirty="0" err="1">
                <a:latin typeface="Times New Roman" panose="02020603050405020304" pitchFamily="18" charset="0"/>
                <a:cs typeface="Times New Roman" panose="02020603050405020304" pitchFamily="18" charset="0"/>
              </a:rPr>
              <a:t>Bài</a:t>
            </a:r>
            <a:r>
              <a:rPr lang="en-US" b="1" dirty="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13: </a:t>
            </a:r>
            <a:r>
              <a:rPr lang="en-US" b="1" dirty="0" smtClean="0">
                <a:solidFill>
                  <a:srgbClr val="FF0000"/>
                </a:solidFill>
                <a:latin typeface="Times New Roman" panose="02020603050405020304" pitchFamily="18" charset="0"/>
                <a:cs typeface="Times New Roman" panose="02020603050405020304" pitchFamily="18" charset="0"/>
              </a:rPr>
              <a:t>KHỐI LƯỢNG RIÊNG</a:t>
            </a:r>
            <a:endParaRPr lang="vi-VN" alt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9703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gtEl>
                                        <p:attrNameLst>
                                          <p:attrName>ppt_x</p:attrName>
                                          <p:attrName>ppt_y</p:attrName>
                                        </p:attrNameLst>
                                      </p:cBhvr>
                                    </p:animMotion>
                                    <p:animRot by="1500000">
                                      <p:cBhvr>
                                        <p:cTn id="7" dur="125" fill="hold">
                                          <p:stCondLst>
                                            <p:cond delay="0"/>
                                          </p:stCondLst>
                                        </p:cTn>
                                        <p:tgtEl>
                                          <p:spTgt spid="3"/>
                                        </p:tgtEl>
                                        <p:attrNameLst>
                                          <p:attrName>r</p:attrName>
                                        </p:attrNameLst>
                                      </p:cBhvr>
                                    </p:animRot>
                                    <p:animRot by="-1500000">
                                      <p:cBhvr>
                                        <p:cTn id="8" dur="125" fill="hold">
                                          <p:stCondLst>
                                            <p:cond delay="125"/>
                                          </p:stCondLst>
                                        </p:cTn>
                                        <p:tgtEl>
                                          <p:spTgt spid="3"/>
                                        </p:tgtEl>
                                        <p:attrNameLst>
                                          <p:attrName>r</p:attrName>
                                        </p:attrNameLst>
                                      </p:cBhvr>
                                    </p:animRot>
                                    <p:animRot by="-1500000">
                                      <p:cBhvr>
                                        <p:cTn id="9" dur="125" fill="hold">
                                          <p:stCondLst>
                                            <p:cond delay="250"/>
                                          </p:stCondLst>
                                        </p:cTn>
                                        <p:tgtEl>
                                          <p:spTgt spid="3"/>
                                        </p:tgtEl>
                                        <p:attrNameLst>
                                          <p:attrName>r</p:attrName>
                                        </p:attrNameLst>
                                      </p:cBhvr>
                                    </p:animRot>
                                    <p:animRot by="1500000">
                                      <p:cBhvr>
                                        <p:cTn id="10" dur="125" fill="hold">
                                          <p:stCondLst>
                                            <p:cond delay="375"/>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6399" y="914395"/>
            <a:ext cx="11437257" cy="1569660"/>
          </a:xfrm>
          <a:prstGeom prst="rect">
            <a:avLst/>
          </a:prstGeom>
        </p:spPr>
        <p:txBody>
          <a:bodyPr wrap="square">
            <a:spAutoFit/>
          </a:bodyPr>
          <a:lstStyle/>
          <a:p>
            <a:r>
              <a:rPr lang="vi-VN" sz="3200" b="1" dirty="0">
                <a:latin typeface="Times New Roman" pitchFamily="18" charset="0"/>
                <a:cs typeface="Times New Roman" pitchFamily="18" charset="0"/>
              </a:rPr>
              <a:t>Bài tập</a:t>
            </a:r>
            <a:r>
              <a:rPr lang="en-US" sz="3200" b="1" dirty="0">
                <a:latin typeface="Times New Roman" pitchFamily="18" charset="0"/>
                <a:cs typeface="Times New Roman" pitchFamily="18" charset="0"/>
              </a:rPr>
              <a:t> </a:t>
            </a:r>
            <a:r>
              <a:rPr lang="en-US" sz="3200" b="1" dirty="0" smtClean="0">
                <a:latin typeface="Times New Roman" pitchFamily="18" charset="0"/>
                <a:cs typeface="Times New Roman" pitchFamily="18" charset="0"/>
              </a:rPr>
              <a:t>3:</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Hòn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gạch</a:t>
            </a:r>
            <a:r>
              <a:rPr lang="en-US" sz="3200" dirty="0">
                <a:latin typeface="Times New Roman" pitchFamily="18" charset="0"/>
                <a:cs typeface="Times New Roman" pitchFamily="18" charset="0"/>
              </a:rPr>
              <a:t> có </a:t>
            </a:r>
            <a:r>
              <a:rPr lang="en-US" sz="3200" dirty="0" err="1">
                <a:latin typeface="Times New Roman" pitchFamily="18" charset="0"/>
                <a:cs typeface="Times New Roman" pitchFamily="18" charset="0"/>
              </a:rPr>
              <a:t>khối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1,6 kg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tích</a:t>
            </a:r>
            <a:r>
              <a:rPr lang="en-US" sz="3200" dirty="0">
                <a:latin typeface="Times New Roman" pitchFamily="18" charset="0"/>
                <a:cs typeface="Times New Roman" pitchFamily="18" charset="0"/>
              </a:rPr>
              <a:t> 1200 cm</a:t>
            </a:r>
            <a:r>
              <a:rPr lang="en-US" sz="3200" baseline="30000" dirty="0">
                <a:latin typeface="Times New Roman" pitchFamily="18" charset="0"/>
                <a:cs typeface="Times New Roman" pitchFamily="18" charset="0"/>
              </a:rPr>
              <a:t>3</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Hòn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gạch</a:t>
            </a:r>
            <a:r>
              <a:rPr lang="en-US" sz="3200" dirty="0">
                <a:latin typeface="Times New Roman" pitchFamily="18" charset="0"/>
                <a:cs typeface="Times New Roman" pitchFamily="18" charset="0"/>
              </a:rPr>
              <a:t> có </a:t>
            </a:r>
            <a:r>
              <a:rPr lang="en-US" sz="3200" dirty="0" err="1">
                <a:latin typeface="Times New Roman" pitchFamily="18" charset="0"/>
                <a:cs typeface="Times New Roman" pitchFamily="18" charset="0"/>
              </a:rPr>
              <a:t>hai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lỗ</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mỗi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lỗ</a:t>
            </a:r>
            <a:r>
              <a:rPr lang="en-US" sz="3200" dirty="0">
                <a:latin typeface="Times New Roman" pitchFamily="18" charset="0"/>
                <a:cs typeface="Times New Roman" pitchFamily="18" charset="0"/>
              </a:rPr>
              <a:t> có </a:t>
            </a:r>
            <a:r>
              <a:rPr lang="en-US" sz="3200" dirty="0" err="1">
                <a:latin typeface="Times New Roman" pitchFamily="18" charset="0"/>
                <a:cs typeface="Times New Roman" pitchFamily="18" charset="0"/>
              </a:rPr>
              <a:t>thể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tích</a:t>
            </a:r>
            <a:r>
              <a:rPr lang="en-US" sz="3200" dirty="0">
                <a:latin typeface="Times New Roman" pitchFamily="18" charset="0"/>
                <a:cs typeface="Times New Roman" pitchFamily="18" charset="0"/>
              </a:rPr>
              <a:t> 192 cm</a:t>
            </a:r>
            <a:r>
              <a:rPr lang="en-US" sz="3200" baseline="30000" dirty="0">
                <a:latin typeface="Times New Roman" pitchFamily="18" charset="0"/>
                <a:cs typeface="Times New Roman" pitchFamily="18" charset="0"/>
              </a:rPr>
              <a:t>3</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Tính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riêng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trọng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riêng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gạch</a:t>
            </a:r>
            <a:r>
              <a:rPr lang="en-US" sz="3200" dirty="0">
                <a:latin typeface="Times New Roman" pitchFamily="18" charset="0"/>
                <a:cs typeface="Times New Roman" pitchFamily="18" charset="0"/>
              </a:rPr>
              <a:t>.</a:t>
            </a:r>
            <a:endParaRPr lang="en-US" sz="3200" dirty="0"/>
          </a:p>
        </p:txBody>
      </p:sp>
      <p:sp>
        <p:nvSpPr>
          <p:cNvPr id="5" name="Rectangle 4"/>
          <p:cNvSpPr/>
          <p:nvPr/>
        </p:nvSpPr>
        <p:spPr>
          <a:xfrm>
            <a:off x="4800600" y="2416628"/>
            <a:ext cx="1518364" cy="584775"/>
          </a:xfrm>
          <a:prstGeom prst="rect">
            <a:avLst/>
          </a:prstGeom>
        </p:spPr>
        <p:txBody>
          <a:bodyPr wrap="none">
            <a:spAutoFit/>
          </a:bodyPr>
          <a:lstStyle/>
          <a:p>
            <a:r>
              <a:rPr lang="vi-VN" sz="3200" b="1">
                <a:solidFill>
                  <a:srgbClr val="0000CC"/>
                </a:solidFill>
                <a:latin typeface="Times New Roman" pitchFamily="18" charset="0"/>
                <a:cs typeface="Times New Roman" pitchFamily="18" charset="0"/>
              </a:rPr>
              <a:t>Bài giải</a:t>
            </a:r>
            <a:endParaRPr lang="en-US" sz="3200">
              <a:solidFill>
                <a:srgbClr val="0000CC"/>
              </a:solidFill>
            </a:endParaRPr>
          </a:p>
        </p:txBody>
      </p:sp>
      <p:sp>
        <p:nvSpPr>
          <p:cNvPr id="6" name="Rectangle 5"/>
          <p:cNvSpPr/>
          <p:nvPr/>
        </p:nvSpPr>
        <p:spPr>
          <a:xfrm>
            <a:off x="1524000" y="2924630"/>
            <a:ext cx="8991600" cy="584775"/>
          </a:xfrm>
          <a:prstGeom prst="rect">
            <a:avLst/>
          </a:prstGeom>
        </p:spPr>
        <p:txBody>
          <a:bodyPr wrap="square">
            <a:spAutoFit/>
          </a:bodyPr>
          <a:lstStyle/>
          <a:p>
            <a:r>
              <a:rPr lang="en-US" sz="3200">
                <a:latin typeface="Times New Roman" pitchFamily="18" charset="0"/>
                <a:cs typeface="Times New Roman" pitchFamily="18" charset="0"/>
              </a:rPr>
              <a:t>Thế tích thực của hòn gạch là:</a:t>
            </a:r>
          </a:p>
        </p:txBody>
      </p:sp>
      <p:sp>
        <p:nvSpPr>
          <p:cNvPr id="7" name="Rectangle 6"/>
          <p:cNvSpPr/>
          <p:nvPr/>
        </p:nvSpPr>
        <p:spPr>
          <a:xfrm>
            <a:off x="1676400" y="3458030"/>
            <a:ext cx="8534400" cy="584775"/>
          </a:xfrm>
          <a:prstGeom prst="rect">
            <a:avLst/>
          </a:prstGeom>
        </p:spPr>
        <p:txBody>
          <a:bodyPr wrap="square">
            <a:spAutoFit/>
          </a:bodyPr>
          <a:lstStyle/>
          <a:p>
            <a:r>
              <a:rPr lang="en-US" sz="3200" dirty="0">
                <a:latin typeface="Times New Roman" pitchFamily="18" charset="0"/>
                <a:cs typeface="Times New Roman" pitchFamily="18" charset="0"/>
              </a:rPr>
              <a:t>V = 1200 – (192 . 2) = 816 (cm</a:t>
            </a:r>
            <a:r>
              <a:rPr lang="en-US" sz="3200" baseline="30000" dirty="0">
                <a:latin typeface="Times New Roman" pitchFamily="18" charset="0"/>
                <a:cs typeface="Times New Roman" pitchFamily="18" charset="0"/>
              </a:rPr>
              <a:t>3</a:t>
            </a:r>
            <a:r>
              <a:rPr lang="en-US" sz="3200" dirty="0">
                <a:latin typeface="Times New Roman" pitchFamily="18" charset="0"/>
                <a:cs typeface="Times New Roman" pitchFamily="18" charset="0"/>
              </a:rPr>
              <a:t>) = 0,000816 (m</a:t>
            </a:r>
            <a:r>
              <a:rPr lang="en-US" sz="3200" baseline="30000" dirty="0">
                <a:latin typeface="Times New Roman" pitchFamily="18" charset="0"/>
                <a:cs typeface="Times New Roman" pitchFamily="18" charset="0"/>
              </a:rPr>
              <a:t>3</a:t>
            </a:r>
            <a:r>
              <a:rPr lang="en-US" sz="3200" dirty="0">
                <a:latin typeface="Times New Roman" pitchFamily="18" charset="0"/>
                <a:cs typeface="Times New Roman" pitchFamily="18" charset="0"/>
              </a:rPr>
              <a:t>). </a:t>
            </a:r>
            <a:endParaRPr lang="en-US" sz="3200" dirty="0"/>
          </a:p>
        </p:txBody>
      </p:sp>
      <p:sp>
        <p:nvSpPr>
          <p:cNvPr id="8" name="Rectangle 7"/>
          <p:cNvSpPr/>
          <p:nvPr/>
        </p:nvSpPr>
        <p:spPr>
          <a:xfrm>
            <a:off x="2133600" y="4067630"/>
            <a:ext cx="4785284" cy="584775"/>
          </a:xfrm>
          <a:prstGeom prst="rect">
            <a:avLst/>
          </a:prstGeom>
        </p:spPr>
        <p:txBody>
          <a:bodyPr wrap="none">
            <a:spAutoFit/>
          </a:bodyPr>
          <a:lstStyle/>
          <a:p>
            <a:r>
              <a:rPr lang="en-US" sz="3200">
                <a:latin typeface="Times New Roman" pitchFamily="18" charset="0"/>
                <a:cs typeface="Times New Roman" pitchFamily="18" charset="0"/>
              </a:rPr>
              <a:t>Khối lượng riêng của gạch: </a:t>
            </a:r>
            <a:endParaRPr lang="en-US" sz="3200"/>
          </a:p>
        </p:txBody>
      </p:sp>
      <p:pic>
        <p:nvPicPr>
          <p:cNvPr id="37889" name="Picture 1" descr="mFAhmOhg20iaIG73ZmvRqBEWHqUVKunCxRktOzCsqwgZtbfzWhRRRV7rPV188nz6NEouOXKoY6f8-zSKAPe74wPdUREa7seTUGnpZmOo-WvbgvFCmJUspxtHWybb1j3HZ1l-P0y-qH5UHgSri6BRAw"/>
          <p:cNvPicPr>
            <a:picLocks noChangeAspect="1" noChangeArrowheads="1"/>
          </p:cNvPicPr>
          <p:nvPr/>
        </p:nvPicPr>
        <p:blipFill>
          <a:blip r:embed="rId3"/>
          <a:srcRect/>
          <a:stretch>
            <a:fillRect/>
          </a:stretch>
        </p:blipFill>
        <p:spPr bwMode="auto">
          <a:xfrm>
            <a:off x="3352800" y="4677229"/>
            <a:ext cx="4871258" cy="914400"/>
          </a:xfrm>
          <a:prstGeom prst="rect">
            <a:avLst/>
          </a:prstGeom>
          <a:noFill/>
          <a:ln w="9525">
            <a:noFill/>
            <a:miter lim="800000"/>
            <a:headEnd/>
            <a:tailEnd/>
          </a:ln>
        </p:spPr>
      </p:pic>
      <p:sp>
        <p:nvSpPr>
          <p:cNvPr id="37890" name="Rectangle 2"/>
          <p:cNvSpPr>
            <a:spLocks noChangeArrowheads="1"/>
          </p:cNvSpPr>
          <p:nvPr/>
        </p:nvSpPr>
        <p:spPr bwMode="auto">
          <a:xfrm>
            <a:off x="1524001" y="5591629"/>
            <a:ext cx="6450805" cy="107721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sz="3200">
                <a:solidFill>
                  <a:srgbClr val="000000"/>
                </a:solidFill>
                <a:latin typeface="Times New Roman" pitchFamily="18" charset="0"/>
                <a:ea typeface="Times New Roman" pitchFamily="18" charset="0"/>
                <a:cs typeface="Times New Roman" pitchFamily="18" charset="0"/>
              </a:rPr>
              <a:t>Trọng lượng riêng của gạch: </a:t>
            </a:r>
            <a:endParaRPr lang="en-US" sz="3200">
              <a:solidFill>
                <a:srgbClr val="000000"/>
              </a:solidFill>
              <a:latin typeface="Times New Roman" pitchFamily="18" charset="0"/>
              <a:ea typeface="Calibri" pitchFamily="34" charset="0"/>
              <a:cs typeface="Times New Roman" pitchFamily="18" charset="0"/>
            </a:endParaRPr>
          </a:p>
          <a:p>
            <a:pPr eaLnBrk="0" fontAlgn="base" hangingPunct="0">
              <a:spcBef>
                <a:spcPct val="0"/>
              </a:spcBef>
              <a:spcAft>
                <a:spcPct val="0"/>
              </a:spcAft>
            </a:pPr>
            <a:r>
              <a:rPr lang="en-US" sz="3200">
                <a:solidFill>
                  <a:srgbClr val="000000"/>
                </a:solidFill>
                <a:latin typeface="Times New Roman" pitchFamily="18" charset="0"/>
                <a:ea typeface="Calibri" pitchFamily="34" charset="0"/>
                <a:cs typeface="Times New Roman" pitchFamily="18" charset="0"/>
              </a:rPr>
              <a:t>d = 10.D </a:t>
            </a:r>
            <a:r>
              <a:rPr lang="vi-VN" sz="3200">
                <a:solidFill>
                  <a:srgbClr val="222222"/>
                </a:solidFill>
                <a:latin typeface="Times New Roman" pitchFamily="18" charset="0"/>
                <a:ea typeface="Calibri" pitchFamily="34" charset="0"/>
                <a:cs typeface="Times New Roman" pitchFamily="18" charset="0"/>
              </a:rPr>
              <a:t> </a:t>
            </a:r>
            <a:r>
              <a:rPr lang="en-US" sz="3200">
                <a:solidFill>
                  <a:srgbClr val="000000"/>
                </a:solidFill>
                <a:latin typeface="Times New Roman" pitchFamily="18" charset="0"/>
                <a:ea typeface="Calibri" pitchFamily="34" charset="0"/>
                <a:cs typeface="Times New Roman" pitchFamily="18" charset="0"/>
              </a:rPr>
              <a:t>= 10.1960,8 = 19608 N/m</a:t>
            </a:r>
            <a:r>
              <a:rPr lang="en-US" sz="3200" baseline="30000">
                <a:solidFill>
                  <a:srgbClr val="000000"/>
                </a:solidFill>
                <a:latin typeface="Times New Roman" pitchFamily="18" charset="0"/>
                <a:ea typeface="Calibri" pitchFamily="34" charset="0"/>
                <a:cs typeface="Times New Roman" pitchFamily="18" charset="0"/>
              </a:rPr>
              <a:t>3</a:t>
            </a:r>
            <a:r>
              <a:rPr lang="en-US" sz="3200">
                <a:solidFill>
                  <a:srgbClr val="000000"/>
                </a:solidFill>
                <a:latin typeface="Times New Roman" pitchFamily="18" charset="0"/>
                <a:ea typeface="Calibri" pitchFamily="34" charset="0"/>
                <a:cs typeface="Times New Roman" pitchFamily="18" charset="0"/>
              </a:rPr>
              <a:t>.</a:t>
            </a:r>
            <a:r>
              <a:rPr lang="en-US" sz="3200">
                <a:latin typeface="Times New Roman" pitchFamily="18" charset="0"/>
                <a:cs typeface="Times New Roman" pitchFamily="18" charset="0"/>
              </a:rPr>
              <a:t> </a:t>
            </a:r>
          </a:p>
        </p:txBody>
      </p:sp>
      <p:sp>
        <p:nvSpPr>
          <p:cNvPr id="9" name="TextBox 8"/>
          <p:cNvSpPr txBox="1"/>
          <p:nvPr/>
        </p:nvSpPr>
        <p:spPr>
          <a:xfrm>
            <a:off x="4448629" y="145143"/>
            <a:ext cx="3294743" cy="584775"/>
          </a:xfrm>
          <a:prstGeom prst="rect">
            <a:avLst/>
          </a:prstGeom>
          <a:noFill/>
        </p:spPr>
        <p:txBody>
          <a:bodyPr wrap="square" rtlCol="0">
            <a:spAutoFit/>
          </a:bodyPr>
          <a:lstStyle/>
          <a:p>
            <a:pPr algn="ctr"/>
            <a:r>
              <a:rPr lang="en-US" sz="3200" b="1" smtClean="0">
                <a:solidFill>
                  <a:srgbClr val="FF0000"/>
                </a:solidFill>
                <a:latin typeface="Times New Roman" panose="02020603050405020304" pitchFamily="18" charset="0"/>
                <a:cs typeface="Times New Roman" panose="02020603050405020304" pitchFamily="18" charset="0"/>
              </a:rPr>
              <a:t>BÀI TẬP</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4098" name="Picture 2" descr="Gạch thẻ 2 lỗ&gt;Cong ty Co Phan Gach Ngoi Kien Giang, Gạch cẩn tường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84343" y="1707360"/>
            <a:ext cx="3207657" cy="2139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5320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slide(fromBottom)">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6"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barn(inHorizontal)">
                                      <p:cBhvr>
                                        <p:cTn id="23" dur="5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7889"/>
                                        </p:tgtEl>
                                        <p:attrNameLst>
                                          <p:attrName>style.visibility</p:attrName>
                                        </p:attrNameLst>
                                      </p:cBhvr>
                                      <p:to>
                                        <p:strVal val="visible"/>
                                      </p:to>
                                    </p:set>
                                    <p:animEffect transition="in" filter="fade">
                                      <p:cBhvr>
                                        <p:cTn id="28" dur="2000"/>
                                        <p:tgtEl>
                                          <p:spTgt spid="37889"/>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37890">
                                            <p:txEl>
                                              <p:pRg st="0" end="0"/>
                                            </p:txEl>
                                          </p:spTgt>
                                        </p:tgtEl>
                                        <p:attrNameLst>
                                          <p:attrName>style.visibility</p:attrName>
                                        </p:attrNameLst>
                                      </p:cBhvr>
                                      <p:to>
                                        <p:strVal val="visible"/>
                                      </p:to>
                                    </p:set>
                                    <p:animEffect transition="in" filter="blinds(horizontal)">
                                      <p:cBhvr>
                                        <p:cTn id="33" dur="500"/>
                                        <p:tgtEl>
                                          <p:spTgt spid="37890">
                                            <p:txEl>
                                              <p:pRg st="0" end="0"/>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37890">
                                            <p:txEl>
                                              <p:pRg st="1" end="1"/>
                                            </p:txEl>
                                          </p:spTgt>
                                        </p:tgtEl>
                                        <p:attrNameLst>
                                          <p:attrName>style.visibility</p:attrName>
                                        </p:attrNameLst>
                                      </p:cBhvr>
                                      <p:to>
                                        <p:strVal val="visible"/>
                                      </p:to>
                                    </p:set>
                                    <p:animEffect transition="in" filter="blinds(horizontal)">
                                      <p:cBhvr>
                                        <p:cTn id="36" dur="500"/>
                                        <p:tgtEl>
                                          <p:spTgt spid="3789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0"/>
            <a:ext cx="8915400" cy="1569660"/>
          </a:xfrm>
          <a:prstGeom prst="rect">
            <a:avLst/>
          </a:prstGeom>
        </p:spPr>
        <p:txBody>
          <a:bodyPr wrap="square">
            <a:spAutoFit/>
          </a:bodyPr>
          <a:lstStyle/>
          <a:p>
            <a:r>
              <a:rPr lang="vi-VN" sz="3200">
                <a:latin typeface="Times New Roman" pitchFamily="18" charset="0"/>
                <a:cs typeface="Times New Roman" pitchFamily="18" charset="0"/>
              </a:rPr>
              <a:t>Bài tập 2</a:t>
            </a:r>
            <a:r>
              <a:rPr lang="en-US" sz="3200">
                <a:latin typeface="Times New Roman" pitchFamily="18" charset="0"/>
                <a:cs typeface="Times New Roman" pitchFamily="18" charset="0"/>
              </a:rPr>
              <a:t>: Một hộp sữa ông Thọ có khối lượng 397 g và có thể tích 320 cm</a:t>
            </a:r>
            <a:r>
              <a:rPr lang="en-US" sz="3200" baseline="30000">
                <a:latin typeface="Times New Roman" pitchFamily="18" charset="0"/>
                <a:cs typeface="Times New Roman" pitchFamily="18" charset="0"/>
              </a:rPr>
              <a:t>3</a:t>
            </a:r>
            <a:r>
              <a:rPr lang="en-US" sz="3200">
                <a:latin typeface="Times New Roman" pitchFamily="18" charset="0"/>
                <a:cs typeface="Times New Roman" pitchFamily="18" charset="0"/>
              </a:rPr>
              <a:t>. Hãy tính khối lượng riêng của sữa trong hộp theo đơn vị kg/ m</a:t>
            </a:r>
            <a:r>
              <a:rPr lang="en-US" sz="3200" baseline="30000">
                <a:latin typeface="Times New Roman" pitchFamily="18" charset="0"/>
                <a:cs typeface="Times New Roman" pitchFamily="18" charset="0"/>
              </a:rPr>
              <a:t>3</a:t>
            </a:r>
            <a:r>
              <a:rPr lang="en-US" sz="3200">
                <a:latin typeface="Times New Roman" pitchFamily="18" charset="0"/>
                <a:cs typeface="Times New Roman" pitchFamily="18" charset="0"/>
              </a:rPr>
              <a:t>.</a:t>
            </a:r>
            <a:r>
              <a:rPr lang="vi-VN" sz="3200">
                <a:latin typeface="Times New Roman" pitchFamily="18" charset="0"/>
                <a:cs typeface="Times New Roman" pitchFamily="18" charset="0"/>
              </a:rPr>
              <a:t> </a:t>
            </a:r>
            <a:endParaRPr lang="en-US" sz="3200">
              <a:latin typeface="Times New Roman" pitchFamily="18" charset="0"/>
              <a:cs typeface="Times New Roman" pitchFamily="18" charset="0"/>
            </a:endParaRPr>
          </a:p>
        </p:txBody>
      </p:sp>
      <p:sp>
        <p:nvSpPr>
          <p:cNvPr id="8" name="Rectangle 7"/>
          <p:cNvSpPr/>
          <p:nvPr/>
        </p:nvSpPr>
        <p:spPr>
          <a:xfrm>
            <a:off x="4800600" y="1600201"/>
            <a:ext cx="1473480" cy="584775"/>
          </a:xfrm>
          <a:prstGeom prst="rect">
            <a:avLst/>
          </a:prstGeom>
        </p:spPr>
        <p:txBody>
          <a:bodyPr wrap="none">
            <a:spAutoFit/>
          </a:bodyPr>
          <a:lstStyle/>
          <a:p>
            <a:r>
              <a:rPr lang="vi-VN" sz="3200">
                <a:latin typeface="Times New Roman" pitchFamily="18" charset="0"/>
                <a:cs typeface="Times New Roman" pitchFamily="18" charset="0"/>
              </a:rPr>
              <a:t>Bài giải</a:t>
            </a:r>
            <a:endParaRPr lang="en-US" sz="3200"/>
          </a:p>
        </p:txBody>
      </p:sp>
      <p:sp>
        <p:nvSpPr>
          <p:cNvPr id="9" name="Rectangle 8"/>
          <p:cNvSpPr/>
          <p:nvPr/>
        </p:nvSpPr>
        <p:spPr>
          <a:xfrm>
            <a:off x="1828800" y="2209800"/>
            <a:ext cx="8534400" cy="1077218"/>
          </a:xfrm>
          <a:prstGeom prst="rect">
            <a:avLst/>
          </a:prstGeom>
        </p:spPr>
        <p:txBody>
          <a:bodyPr wrap="square">
            <a:spAutoFit/>
          </a:bodyPr>
          <a:lstStyle/>
          <a:p>
            <a:r>
              <a:rPr lang="en-US" sz="3200">
                <a:latin typeface="Times New Roman" pitchFamily="18" charset="0"/>
                <a:cs typeface="Times New Roman" pitchFamily="18" charset="0"/>
              </a:rPr>
              <a:t>Ta có: 397 g = 0,397 kg.</a:t>
            </a:r>
            <a:r>
              <a:rPr lang="vi-VN" sz="3200">
                <a:latin typeface="Times New Roman" pitchFamily="18" charset="0"/>
                <a:cs typeface="Times New Roman" pitchFamily="18" charset="0"/>
              </a:rPr>
              <a:t>                                             </a:t>
            </a:r>
            <a:r>
              <a:rPr lang="en-US" sz="3200">
                <a:latin typeface="Times New Roman" pitchFamily="18" charset="0"/>
                <a:cs typeface="Times New Roman" pitchFamily="18" charset="0"/>
              </a:rPr>
              <a:t>320 cm</a:t>
            </a:r>
            <a:r>
              <a:rPr lang="en-US" sz="3200" baseline="30000">
                <a:latin typeface="Times New Roman" pitchFamily="18" charset="0"/>
                <a:cs typeface="Times New Roman" pitchFamily="18" charset="0"/>
              </a:rPr>
              <a:t>3</a:t>
            </a:r>
            <a:r>
              <a:rPr lang="en-US" sz="3200">
                <a:latin typeface="Times New Roman" pitchFamily="18" charset="0"/>
                <a:cs typeface="Times New Roman" pitchFamily="18" charset="0"/>
              </a:rPr>
              <a:t> = 0,00032 m</a:t>
            </a:r>
            <a:r>
              <a:rPr lang="en-US" sz="3200" baseline="30000">
                <a:latin typeface="Times New Roman" pitchFamily="18" charset="0"/>
                <a:cs typeface="Times New Roman" pitchFamily="18" charset="0"/>
              </a:rPr>
              <a:t>3</a:t>
            </a:r>
            <a:r>
              <a:rPr lang="vi-VN" sz="3200">
                <a:latin typeface="Times New Roman" pitchFamily="18" charset="0"/>
                <a:cs typeface="Times New Roman" pitchFamily="18" charset="0"/>
              </a:rPr>
              <a:t> </a:t>
            </a:r>
            <a:endParaRPr lang="en-US" sz="3200">
              <a:latin typeface="Times New Roman" pitchFamily="18" charset="0"/>
              <a:cs typeface="Times New Roman" pitchFamily="18" charset="0"/>
            </a:endParaRPr>
          </a:p>
        </p:txBody>
      </p:sp>
      <p:sp>
        <p:nvSpPr>
          <p:cNvPr id="10" name="Rectangle 9"/>
          <p:cNvSpPr/>
          <p:nvPr/>
        </p:nvSpPr>
        <p:spPr>
          <a:xfrm>
            <a:off x="1752600" y="3276601"/>
            <a:ext cx="6660798" cy="584775"/>
          </a:xfrm>
          <a:prstGeom prst="rect">
            <a:avLst/>
          </a:prstGeom>
        </p:spPr>
        <p:txBody>
          <a:bodyPr wrap="none">
            <a:spAutoFit/>
          </a:bodyPr>
          <a:lstStyle/>
          <a:p>
            <a:r>
              <a:rPr lang="en-US" sz="3200">
                <a:latin typeface="Times New Roman" pitchFamily="18" charset="0"/>
                <a:cs typeface="Times New Roman" pitchFamily="18" charset="0"/>
              </a:rPr>
              <a:t>Khối lượng riêng của sữa trong hộp là: </a:t>
            </a:r>
          </a:p>
        </p:txBody>
      </p:sp>
      <p:pic>
        <p:nvPicPr>
          <p:cNvPr id="35844" name="Picture 4" descr="6JYI9Jb1PV-jzyFE6QTMIs3LK_ESFkgcIoffX6BKinOYCTvnnDfQTC072O2yDjbQvcVqDxX_CX49FpUuEz1DZYe787ta5_3EVTrliH_uLuqKAR4TiOBooilHWUmPSZnkugqp9Ng0xXl6FCq5VaxbOA"/>
          <p:cNvPicPr>
            <a:picLocks noChangeAspect="1" noChangeArrowheads="1"/>
          </p:cNvPicPr>
          <p:nvPr/>
        </p:nvPicPr>
        <p:blipFill>
          <a:blip r:embed="rId2"/>
          <a:srcRect/>
          <a:stretch>
            <a:fillRect/>
          </a:stretch>
        </p:blipFill>
        <p:spPr bwMode="auto">
          <a:xfrm>
            <a:off x="3352801" y="3886200"/>
            <a:ext cx="4750837" cy="990600"/>
          </a:xfrm>
          <a:prstGeom prst="rect">
            <a:avLst/>
          </a:prstGeom>
          <a:noFill/>
          <a:ln w="9525">
            <a:noFill/>
            <a:miter lim="800000"/>
            <a:headEnd/>
            <a:tailEnd/>
          </a:ln>
        </p:spPr>
      </p:pic>
      <p:sp>
        <p:nvSpPr>
          <p:cNvPr id="3" name="TextBox 2">
            <a:extLst>
              <a:ext uri="{FF2B5EF4-FFF2-40B4-BE49-F238E27FC236}">
                <a16:creationId xmlns="" xmlns:a16="http://schemas.microsoft.com/office/drawing/2014/main" id="{5B6E47C6-7575-5C3A-8232-6385BB248476}"/>
              </a:ext>
            </a:extLst>
          </p:cNvPr>
          <p:cNvSpPr txBox="1"/>
          <p:nvPr/>
        </p:nvSpPr>
        <p:spPr>
          <a:xfrm>
            <a:off x="2971800" y="5105400"/>
            <a:ext cx="6934200" cy="1477328"/>
          </a:xfrm>
          <a:prstGeom prst="rect">
            <a:avLst/>
          </a:prstGeom>
          <a:noFill/>
        </p:spPr>
        <p:txBody>
          <a:bodyPr wrap="square">
            <a:spAutoFit/>
          </a:bodyPr>
          <a:lstStyle/>
          <a:p>
            <a:r>
              <a:rPr lang="en-US"/>
              <a:t>Tài liệu được chia sẻ bởi Website VnTeach.Com</a:t>
            </a:r>
          </a:p>
          <a:p>
            <a:r>
              <a:rPr lang="en-US"/>
              <a:t>https://www.vnteach.com</a:t>
            </a:r>
          </a:p>
          <a:p>
            <a:r>
              <a:rPr lang="en-US"/>
              <a:t>Một sản phẩm của cộng đồng facebook Thư Viện VnTeach.Com</a:t>
            </a:r>
          </a:p>
          <a:p>
            <a:r>
              <a:rPr lang="en-US"/>
              <a:t>https://www.facebook.com/groups/vnteach/</a:t>
            </a:r>
          </a:p>
          <a:p>
            <a:r>
              <a:rPr lang="en-US"/>
              <a:t>https://www.facebook.com/groups/thuvienvnteach/</a:t>
            </a:r>
          </a:p>
        </p:txBody>
      </p:sp>
    </p:spTree>
    <p:extLst>
      <p:ext uri="{BB962C8B-B14F-4D97-AF65-F5344CB8AC3E}">
        <p14:creationId xmlns:p14="http://schemas.microsoft.com/office/powerpoint/2010/main" val="1343935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additive="base">
                                        <p:cTn id="12"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24" dur="500"/>
                                        <p:tgtEl>
                                          <p:spTgt spid="10">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6" fill="hold" nodeType="clickEffect">
                                  <p:stCondLst>
                                    <p:cond delay="0"/>
                                  </p:stCondLst>
                                  <p:childTnLst>
                                    <p:set>
                                      <p:cBhvr>
                                        <p:cTn id="28" dur="1" fill="hold">
                                          <p:stCondLst>
                                            <p:cond delay="0"/>
                                          </p:stCondLst>
                                        </p:cTn>
                                        <p:tgtEl>
                                          <p:spTgt spid="35844"/>
                                        </p:tgtEl>
                                        <p:attrNameLst>
                                          <p:attrName>style.visibility</p:attrName>
                                        </p:attrNameLst>
                                      </p:cBhvr>
                                      <p:to>
                                        <p:strVal val="visible"/>
                                      </p:to>
                                    </p:set>
                                    <p:animEffect transition="in" filter="barn(inHorizontal)">
                                      <p:cBhvr>
                                        <p:cTn id="29" dur="500"/>
                                        <p:tgtEl>
                                          <p:spTgt spid="35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0"/>
            <a:ext cx="9144000" cy="1569660"/>
          </a:xfrm>
          <a:prstGeom prst="rect">
            <a:avLst/>
          </a:prstGeom>
        </p:spPr>
        <p:txBody>
          <a:bodyPr wrap="square">
            <a:spAutoFit/>
          </a:bodyPr>
          <a:lstStyle/>
          <a:p>
            <a:r>
              <a:rPr lang="vi-VN" sz="3200" b="1">
                <a:latin typeface="Times New Roman" pitchFamily="18" charset="0"/>
                <a:cs typeface="Times New Roman" pitchFamily="18" charset="0"/>
              </a:rPr>
              <a:t>Bài tập</a:t>
            </a:r>
            <a:r>
              <a:rPr lang="en-US" sz="3200" b="1">
                <a:latin typeface="Times New Roman" pitchFamily="18" charset="0"/>
                <a:cs typeface="Times New Roman" pitchFamily="18" charset="0"/>
              </a:rPr>
              <a:t> 3:</a:t>
            </a:r>
            <a:r>
              <a:rPr lang="en-US" sz="3200">
                <a:latin typeface="Times New Roman" pitchFamily="18" charset="0"/>
                <a:cs typeface="Times New Roman" pitchFamily="18" charset="0"/>
              </a:rPr>
              <a:t> 1 kg kem giặt VISO có thể tích 900 cm</a:t>
            </a:r>
            <a:r>
              <a:rPr lang="en-US" sz="3200" baseline="30000">
                <a:latin typeface="Times New Roman" pitchFamily="18" charset="0"/>
                <a:cs typeface="Times New Roman" pitchFamily="18" charset="0"/>
              </a:rPr>
              <a:t>3</a:t>
            </a:r>
            <a:r>
              <a:rPr lang="en-US" sz="3200">
                <a:latin typeface="Times New Roman" pitchFamily="18" charset="0"/>
                <a:cs typeface="Times New Roman" pitchFamily="18" charset="0"/>
              </a:rPr>
              <a:t>. Tính khối lượng riêng của kem giặt VISO và so sánh với khối lượng riêng của nước.</a:t>
            </a:r>
            <a:r>
              <a:rPr lang="vi-VN" sz="3200">
                <a:latin typeface="Times New Roman" pitchFamily="18" charset="0"/>
                <a:cs typeface="Times New Roman" pitchFamily="18" charset="0"/>
              </a:rPr>
              <a:t>                                                                                                                   </a:t>
            </a:r>
            <a:endParaRPr lang="en-US" sz="3200">
              <a:latin typeface="Times New Roman" pitchFamily="18" charset="0"/>
              <a:cs typeface="Times New Roman" pitchFamily="18" charset="0"/>
            </a:endParaRPr>
          </a:p>
        </p:txBody>
      </p:sp>
      <p:sp>
        <p:nvSpPr>
          <p:cNvPr id="5" name="Rectangle 4"/>
          <p:cNvSpPr/>
          <p:nvPr/>
        </p:nvSpPr>
        <p:spPr>
          <a:xfrm>
            <a:off x="5105400" y="1600201"/>
            <a:ext cx="1518364" cy="584775"/>
          </a:xfrm>
          <a:prstGeom prst="rect">
            <a:avLst/>
          </a:prstGeom>
        </p:spPr>
        <p:txBody>
          <a:bodyPr wrap="none">
            <a:spAutoFit/>
          </a:bodyPr>
          <a:lstStyle/>
          <a:p>
            <a:r>
              <a:rPr lang="vi-VN" sz="3200" b="1">
                <a:latin typeface="Times New Roman" pitchFamily="18" charset="0"/>
                <a:cs typeface="Times New Roman" pitchFamily="18" charset="0"/>
              </a:rPr>
              <a:t>Bài giải</a:t>
            </a:r>
            <a:endParaRPr lang="en-US" sz="3200"/>
          </a:p>
        </p:txBody>
      </p:sp>
      <p:sp>
        <p:nvSpPr>
          <p:cNvPr id="6" name="Rectangle 5"/>
          <p:cNvSpPr/>
          <p:nvPr/>
        </p:nvSpPr>
        <p:spPr>
          <a:xfrm>
            <a:off x="1752600" y="2133601"/>
            <a:ext cx="4876848" cy="584775"/>
          </a:xfrm>
          <a:prstGeom prst="rect">
            <a:avLst/>
          </a:prstGeom>
        </p:spPr>
        <p:txBody>
          <a:bodyPr wrap="none">
            <a:spAutoFit/>
          </a:bodyPr>
          <a:lstStyle/>
          <a:p>
            <a:r>
              <a:rPr lang="en-US" sz="3200">
                <a:latin typeface="Times New Roman" pitchFamily="18" charset="0"/>
                <a:cs typeface="Times New Roman" pitchFamily="18" charset="0"/>
              </a:rPr>
              <a:t>Ta có: 900 cm</a:t>
            </a:r>
            <a:r>
              <a:rPr lang="en-US" sz="3200" baseline="30000">
                <a:latin typeface="Times New Roman" pitchFamily="18" charset="0"/>
                <a:cs typeface="Times New Roman" pitchFamily="18" charset="0"/>
              </a:rPr>
              <a:t>3</a:t>
            </a:r>
            <a:r>
              <a:rPr lang="en-US" sz="3200">
                <a:latin typeface="Times New Roman" pitchFamily="18" charset="0"/>
                <a:cs typeface="Times New Roman" pitchFamily="18" charset="0"/>
              </a:rPr>
              <a:t> = 0,0009 m</a:t>
            </a:r>
            <a:r>
              <a:rPr lang="en-US" sz="3200" baseline="30000">
                <a:latin typeface="Times New Roman" pitchFamily="18" charset="0"/>
                <a:cs typeface="Times New Roman" pitchFamily="18" charset="0"/>
              </a:rPr>
              <a:t>3</a:t>
            </a:r>
            <a:r>
              <a:rPr lang="vi-VN" sz="3200">
                <a:latin typeface="Times New Roman" pitchFamily="18" charset="0"/>
                <a:cs typeface="Times New Roman" pitchFamily="18" charset="0"/>
              </a:rPr>
              <a:t> </a:t>
            </a:r>
            <a:endParaRPr lang="en-US" sz="3200">
              <a:latin typeface="Times New Roman" pitchFamily="18" charset="0"/>
              <a:cs typeface="Times New Roman" pitchFamily="18" charset="0"/>
            </a:endParaRPr>
          </a:p>
        </p:txBody>
      </p:sp>
      <p:sp>
        <p:nvSpPr>
          <p:cNvPr id="34817" name="Rectangle 1"/>
          <p:cNvSpPr>
            <a:spLocks noChangeArrowheads="1"/>
          </p:cNvSpPr>
          <p:nvPr/>
        </p:nvSpPr>
        <p:spPr bwMode="auto">
          <a:xfrm>
            <a:off x="1752600" y="2667001"/>
            <a:ext cx="6669390"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sz="3200">
                <a:solidFill>
                  <a:srgbClr val="000000"/>
                </a:solidFill>
                <a:latin typeface="Times New Roman" pitchFamily="18" charset="0"/>
                <a:ea typeface="Times New Roman" pitchFamily="18" charset="0"/>
                <a:cs typeface="Times New Roman" pitchFamily="18" charset="0"/>
              </a:rPr>
              <a:t>Khối lượng riêng của kem giặt VISO là</a:t>
            </a:r>
            <a:endParaRPr lang="en-US" sz="3200">
              <a:latin typeface="Times New Roman" pitchFamily="18" charset="0"/>
              <a:cs typeface="Times New Roman" pitchFamily="18" charset="0"/>
            </a:endParaRPr>
          </a:p>
        </p:txBody>
      </p:sp>
      <p:pic>
        <p:nvPicPr>
          <p:cNvPr id="34818" name="Picture 2" descr="508UdKa_MFyZcvxkeOUSpWXHDjSvMxVqGDDXI7q6Hze7azLMwf78y67llmT76tlfqii22P8KPOHMC8vtkPoSp70cys1ZZdLm4xyh8xbiFQ10QL0cy29hPKfEeDRIMZWINqrvzt7r4SMg55arVsoJyQ"/>
          <p:cNvPicPr>
            <a:picLocks noChangeAspect="1" noChangeArrowheads="1"/>
          </p:cNvPicPr>
          <p:nvPr/>
        </p:nvPicPr>
        <p:blipFill>
          <a:blip r:embed="rId2"/>
          <a:srcRect/>
          <a:stretch>
            <a:fillRect/>
          </a:stretch>
        </p:blipFill>
        <p:spPr bwMode="auto">
          <a:xfrm>
            <a:off x="2971800" y="3429000"/>
            <a:ext cx="5187576" cy="1066800"/>
          </a:xfrm>
          <a:prstGeom prst="rect">
            <a:avLst/>
          </a:prstGeom>
          <a:noFill/>
          <a:ln w="9525">
            <a:noFill/>
            <a:miter lim="800000"/>
            <a:headEnd/>
            <a:tailEnd/>
          </a:ln>
        </p:spPr>
      </p:pic>
      <p:sp>
        <p:nvSpPr>
          <p:cNvPr id="9" name="Rectangle 8"/>
          <p:cNvSpPr/>
          <p:nvPr/>
        </p:nvSpPr>
        <p:spPr>
          <a:xfrm>
            <a:off x="1524000" y="4572000"/>
            <a:ext cx="9144000" cy="1077218"/>
          </a:xfrm>
          <a:prstGeom prst="rect">
            <a:avLst/>
          </a:prstGeom>
        </p:spPr>
        <p:txBody>
          <a:bodyPr wrap="square">
            <a:spAutoFit/>
          </a:bodyPr>
          <a:lstStyle/>
          <a:p>
            <a:r>
              <a:rPr lang="en-US" sz="3200">
                <a:latin typeface="Times New Roman" pitchFamily="18" charset="0"/>
                <a:cs typeface="Times New Roman" pitchFamily="18" charset="0"/>
              </a:rPr>
              <a:t>So sánh với khối lượng riêng của nước (1000 kg/m</a:t>
            </a:r>
            <a:r>
              <a:rPr lang="en-US" sz="3200" baseline="30000">
                <a:latin typeface="Times New Roman" pitchFamily="18" charset="0"/>
                <a:cs typeface="Times New Roman" pitchFamily="18" charset="0"/>
              </a:rPr>
              <a:t>3</a:t>
            </a:r>
            <a:r>
              <a:rPr lang="en-US" sz="3200">
                <a:latin typeface="Times New Roman" pitchFamily="18" charset="0"/>
                <a:cs typeface="Times New Roman" pitchFamily="18" charset="0"/>
              </a:rPr>
              <a:t>) thì khối lượng riêng của kem giặt VISO lớn hơn.</a:t>
            </a:r>
            <a:r>
              <a:rPr lang="vi-VN" sz="3200">
                <a:latin typeface="Times New Roman" pitchFamily="18" charset="0"/>
                <a:cs typeface="Times New Roman" pitchFamily="18" charset="0"/>
              </a:rPr>
              <a:t> </a:t>
            </a:r>
            <a:endParaRPr lang="en-US" sz="3200">
              <a:latin typeface="Times New Roman" pitchFamily="18" charset="0"/>
              <a:cs typeface="Times New Roman" pitchFamily="18" charset="0"/>
            </a:endParaRPr>
          </a:p>
        </p:txBody>
      </p:sp>
    </p:spTree>
    <p:extLst>
      <p:ext uri="{BB962C8B-B14F-4D97-AF65-F5344CB8AC3E}">
        <p14:creationId xmlns:p14="http://schemas.microsoft.com/office/powerpoint/2010/main" val="4271933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plus(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slide(fromBottom)">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4817">
                                            <p:txEl>
                                              <p:pRg st="0" end="0"/>
                                            </p:txEl>
                                          </p:spTgt>
                                        </p:tgtEl>
                                        <p:attrNameLst>
                                          <p:attrName>style.visibility</p:attrName>
                                        </p:attrNameLst>
                                      </p:cBhvr>
                                      <p:to>
                                        <p:strVal val="visible"/>
                                      </p:to>
                                    </p:set>
                                    <p:animEffect transition="in" filter="randombar(horizontal)">
                                      <p:cBhvr>
                                        <p:cTn id="22" dur="500"/>
                                        <p:tgtEl>
                                          <p:spTgt spid="3481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nodeType="clickEffect">
                                  <p:stCondLst>
                                    <p:cond delay="0"/>
                                  </p:stCondLst>
                                  <p:childTnLst>
                                    <p:set>
                                      <p:cBhvr>
                                        <p:cTn id="26" dur="1" fill="hold">
                                          <p:stCondLst>
                                            <p:cond delay="0"/>
                                          </p:stCondLst>
                                        </p:cTn>
                                        <p:tgtEl>
                                          <p:spTgt spid="34818"/>
                                        </p:tgtEl>
                                        <p:attrNameLst>
                                          <p:attrName>style.visibility</p:attrName>
                                        </p:attrNameLst>
                                      </p:cBhvr>
                                      <p:to>
                                        <p:strVal val="visible"/>
                                      </p:to>
                                    </p:set>
                                    <p:animEffect transition="in" filter="barn(inHorizontal)">
                                      <p:cBhvr>
                                        <p:cTn id="27" dur="500"/>
                                        <p:tgtEl>
                                          <p:spTgt spid="3481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6" fill="hold"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barn(inHorizontal)">
                                      <p:cBhvr>
                                        <p:cTn id="3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1"/>
            <a:ext cx="9144000" cy="2062103"/>
          </a:xfrm>
          <a:prstGeom prst="rect">
            <a:avLst/>
          </a:prstGeom>
        </p:spPr>
        <p:txBody>
          <a:bodyPr wrap="square">
            <a:spAutoFit/>
          </a:bodyPr>
          <a:lstStyle/>
          <a:p>
            <a:r>
              <a:rPr lang="vi-VN" sz="3200" b="1">
                <a:latin typeface="Times New Roman" pitchFamily="18" charset="0"/>
                <a:cs typeface="Times New Roman" pitchFamily="18" charset="0"/>
              </a:rPr>
              <a:t>Bài tập</a:t>
            </a:r>
            <a:r>
              <a:rPr lang="en-US" sz="3200" b="1">
                <a:latin typeface="Times New Roman" pitchFamily="18" charset="0"/>
                <a:cs typeface="Times New Roman" pitchFamily="18" charset="0"/>
              </a:rPr>
              <a:t> 4:</a:t>
            </a:r>
            <a:r>
              <a:rPr lang="en-US" sz="3200">
                <a:latin typeface="Times New Roman" pitchFamily="18" charset="0"/>
                <a:cs typeface="Times New Roman" pitchFamily="18" charset="0"/>
              </a:rPr>
              <a:t> Hòn gạch có khối lượng là 1,6 kg và thể tích 1200 cm</a:t>
            </a:r>
            <a:r>
              <a:rPr lang="en-US" sz="3200" baseline="30000">
                <a:latin typeface="Times New Roman" pitchFamily="18" charset="0"/>
                <a:cs typeface="Times New Roman" pitchFamily="18" charset="0"/>
              </a:rPr>
              <a:t>3</a:t>
            </a:r>
            <a:r>
              <a:rPr lang="en-US" sz="3200">
                <a:latin typeface="Times New Roman" pitchFamily="18" charset="0"/>
                <a:cs typeface="Times New Roman" pitchFamily="18" charset="0"/>
              </a:rPr>
              <a:t>. Hòn gạch có hai lỗ, mỗi lỗ có thể tích 192 cm</a:t>
            </a:r>
            <a:r>
              <a:rPr lang="en-US" sz="3200" baseline="30000">
                <a:latin typeface="Times New Roman" pitchFamily="18" charset="0"/>
                <a:cs typeface="Times New Roman" pitchFamily="18" charset="0"/>
              </a:rPr>
              <a:t>3</a:t>
            </a:r>
            <a:r>
              <a:rPr lang="en-US" sz="3200">
                <a:latin typeface="Times New Roman" pitchFamily="18" charset="0"/>
                <a:cs typeface="Times New Roman" pitchFamily="18" charset="0"/>
              </a:rPr>
              <a:t>. Tính khối lượng riêng và trọng lượng riêng của gạch.</a:t>
            </a:r>
            <a:endParaRPr lang="en-US" sz="3200"/>
          </a:p>
        </p:txBody>
      </p:sp>
      <p:sp>
        <p:nvSpPr>
          <p:cNvPr id="5" name="Rectangle 4"/>
          <p:cNvSpPr/>
          <p:nvPr/>
        </p:nvSpPr>
        <p:spPr>
          <a:xfrm>
            <a:off x="4800600" y="1981201"/>
            <a:ext cx="1518364" cy="584775"/>
          </a:xfrm>
          <a:prstGeom prst="rect">
            <a:avLst/>
          </a:prstGeom>
        </p:spPr>
        <p:txBody>
          <a:bodyPr wrap="none">
            <a:spAutoFit/>
          </a:bodyPr>
          <a:lstStyle/>
          <a:p>
            <a:r>
              <a:rPr lang="vi-VN" sz="3200" b="1">
                <a:latin typeface="Times New Roman" pitchFamily="18" charset="0"/>
                <a:cs typeface="Times New Roman" pitchFamily="18" charset="0"/>
              </a:rPr>
              <a:t>Bài giải</a:t>
            </a:r>
            <a:endParaRPr lang="en-US" sz="3200"/>
          </a:p>
        </p:txBody>
      </p:sp>
      <p:sp>
        <p:nvSpPr>
          <p:cNvPr id="6" name="Rectangle 5"/>
          <p:cNvSpPr/>
          <p:nvPr/>
        </p:nvSpPr>
        <p:spPr>
          <a:xfrm>
            <a:off x="1524000" y="2590801"/>
            <a:ext cx="8991600" cy="584775"/>
          </a:xfrm>
          <a:prstGeom prst="rect">
            <a:avLst/>
          </a:prstGeom>
        </p:spPr>
        <p:txBody>
          <a:bodyPr wrap="square">
            <a:spAutoFit/>
          </a:bodyPr>
          <a:lstStyle/>
          <a:p>
            <a:r>
              <a:rPr lang="en-US" sz="3200">
                <a:latin typeface="Times New Roman" pitchFamily="18" charset="0"/>
                <a:cs typeface="Times New Roman" pitchFamily="18" charset="0"/>
              </a:rPr>
              <a:t>Thế tích thực của hòn gạch là:</a:t>
            </a:r>
          </a:p>
        </p:txBody>
      </p:sp>
      <p:sp>
        <p:nvSpPr>
          <p:cNvPr id="7" name="Rectangle 6"/>
          <p:cNvSpPr/>
          <p:nvPr/>
        </p:nvSpPr>
        <p:spPr>
          <a:xfrm>
            <a:off x="1676400" y="3124201"/>
            <a:ext cx="8534400" cy="584775"/>
          </a:xfrm>
          <a:prstGeom prst="rect">
            <a:avLst/>
          </a:prstGeom>
        </p:spPr>
        <p:txBody>
          <a:bodyPr wrap="square">
            <a:spAutoFit/>
          </a:bodyPr>
          <a:lstStyle/>
          <a:p>
            <a:r>
              <a:rPr lang="en-US" sz="3200">
                <a:latin typeface="Times New Roman" pitchFamily="18" charset="0"/>
                <a:cs typeface="Times New Roman" pitchFamily="18" charset="0"/>
              </a:rPr>
              <a:t>V = 1200 – (192 . 2) = 816 (cm</a:t>
            </a:r>
            <a:r>
              <a:rPr lang="en-US" sz="3200" baseline="30000">
                <a:latin typeface="Times New Roman" pitchFamily="18" charset="0"/>
                <a:cs typeface="Times New Roman" pitchFamily="18" charset="0"/>
              </a:rPr>
              <a:t>3</a:t>
            </a:r>
            <a:r>
              <a:rPr lang="en-US" sz="3200">
                <a:latin typeface="Times New Roman" pitchFamily="18" charset="0"/>
                <a:cs typeface="Times New Roman" pitchFamily="18" charset="0"/>
              </a:rPr>
              <a:t>) = 0,000816 (m</a:t>
            </a:r>
            <a:r>
              <a:rPr lang="en-US" sz="3200" baseline="30000">
                <a:latin typeface="Times New Roman" pitchFamily="18" charset="0"/>
                <a:cs typeface="Times New Roman" pitchFamily="18" charset="0"/>
              </a:rPr>
              <a:t>3</a:t>
            </a:r>
            <a:r>
              <a:rPr lang="en-US" sz="3200">
                <a:latin typeface="Times New Roman" pitchFamily="18" charset="0"/>
                <a:cs typeface="Times New Roman" pitchFamily="18" charset="0"/>
              </a:rPr>
              <a:t>). </a:t>
            </a:r>
            <a:endParaRPr lang="en-US" sz="3200"/>
          </a:p>
        </p:txBody>
      </p:sp>
      <p:sp>
        <p:nvSpPr>
          <p:cNvPr id="8" name="Rectangle 7"/>
          <p:cNvSpPr/>
          <p:nvPr/>
        </p:nvSpPr>
        <p:spPr>
          <a:xfrm>
            <a:off x="2133600" y="3733801"/>
            <a:ext cx="4785284" cy="584775"/>
          </a:xfrm>
          <a:prstGeom prst="rect">
            <a:avLst/>
          </a:prstGeom>
        </p:spPr>
        <p:txBody>
          <a:bodyPr wrap="none">
            <a:spAutoFit/>
          </a:bodyPr>
          <a:lstStyle/>
          <a:p>
            <a:r>
              <a:rPr lang="en-US" sz="3200">
                <a:latin typeface="Times New Roman" pitchFamily="18" charset="0"/>
                <a:cs typeface="Times New Roman" pitchFamily="18" charset="0"/>
              </a:rPr>
              <a:t>Khối lượng riêng của gạch: </a:t>
            </a:r>
            <a:endParaRPr lang="en-US" sz="3200"/>
          </a:p>
        </p:txBody>
      </p:sp>
      <p:pic>
        <p:nvPicPr>
          <p:cNvPr id="37889" name="Picture 1" descr="mFAhmOhg20iaIG73ZmvRqBEWHqUVKunCxRktOzCsqwgZtbfzWhRRRV7rPV188nz6NEouOXKoY6f8-zSKAPe74wPdUREa7seTUGnpZmOo-WvbgvFCmJUspxtHWybb1j3HZ1l-P0y-qH5UHgSri6BRAw"/>
          <p:cNvPicPr>
            <a:picLocks noChangeAspect="1" noChangeArrowheads="1"/>
          </p:cNvPicPr>
          <p:nvPr/>
        </p:nvPicPr>
        <p:blipFill>
          <a:blip r:embed="rId2"/>
          <a:srcRect/>
          <a:stretch>
            <a:fillRect/>
          </a:stretch>
        </p:blipFill>
        <p:spPr bwMode="auto">
          <a:xfrm>
            <a:off x="3352800" y="4343400"/>
            <a:ext cx="4871258" cy="914400"/>
          </a:xfrm>
          <a:prstGeom prst="rect">
            <a:avLst/>
          </a:prstGeom>
          <a:noFill/>
          <a:ln w="9525">
            <a:noFill/>
            <a:miter lim="800000"/>
            <a:headEnd/>
            <a:tailEnd/>
          </a:ln>
        </p:spPr>
      </p:pic>
      <p:sp>
        <p:nvSpPr>
          <p:cNvPr id="37890" name="Rectangle 2"/>
          <p:cNvSpPr>
            <a:spLocks noChangeArrowheads="1"/>
          </p:cNvSpPr>
          <p:nvPr/>
        </p:nvSpPr>
        <p:spPr bwMode="auto">
          <a:xfrm>
            <a:off x="1524001" y="5257800"/>
            <a:ext cx="6450805" cy="107721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sz="3200">
                <a:solidFill>
                  <a:srgbClr val="000000"/>
                </a:solidFill>
                <a:latin typeface="Times New Roman" pitchFamily="18" charset="0"/>
                <a:ea typeface="Times New Roman" pitchFamily="18" charset="0"/>
                <a:cs typeface="Times New Roman" pitchFamily="18" charset="0"/>
              </a:rPr>
              <a:t>Trọng lượng riêng của gạch: </a:t>
            </a:r>
            <a:endParaRPr lang="en-US" sz="3200">
              <a:solidFill>
                <a:srgbClr val="000000"/>
              </a:solidFill>
              <a:latin typeface="Times New Roman" pitchFamily="18" charset="0"/>
              <a:ea typeface="Calibri" pitchFamily="34" charset="0"/>
              <a:cs typeface="Times New Roman" pitchFamily="18" charset="0"/>
            </a:endParaRPr>
          </a:p>
          <a:p>
            <a:pPr eaLnBrk="0" fontAlgn="base" hangingPunct="0">
              <a:spcBef>
                <a:spcPct val="0"/>
              </a:spcBef>
              <a:spcAft>
                <a:spcPct val="0"/>
              </a:spcAft>
            </a:pPr>
            <a:r>
              <a:rPr lang="en-US" sz="3200">
                <a:solidFill>
                  <a:srgbClr val="000000"/>
                </a:solidFill>
                <a:latin typeface="Times New Roman" pitchFamily="18" charset="0"/>
                <a:ea typeface="Calibri" pitchFamily="34" charset="0"/>
                <a:cs typeface="Times New Roman" pitchFamily="18" charset="0"/>
              </a:rPr>
              <a:t>d = 10.D </a:t>
            </a:r>
            <a:r>
              <a:rPr lang="vi-VN" sz="3200">
                <a:solidFill>
                  <a:srgbClr val="222222"/>
                </a:solidFill>
                <a:latin typeface="Times New Roman" pitchFamily="18" charset="0"/>
                <a:ea typeface="Calibri" pitchFamily="34" charset="0"/>
                <a:cs typeface="Times New Roman" pitchFamily="18" charset="0"/>
              </a:rPr>
              <a:t> </a:t>
            </a:r>
            <a:r>
              <a:rPr lang="en-US" sz="3200">
                <a:solidFill>
                  <a:srgbClr val="000000"/>
                </a:solidFill>
                <a:latin typeface="Times New Roman" pitchFamily="18" charset="0"/>
                <a:ea typeface="Calibri" pitchFamily="34" charset="0"/>
                <a:cs typeface="Times New Roman" pitchFamily="18" charset="0"/>
              </a:rPr>
              <a:t>= 10.1960,8 = 19608 N/m</a:t>
            </a:r>
            <a:r>
              <a:rPr lang="en-US" sz="3200" baseline="30000">
                <a:solidFill>
                  <a:srgbClr val="000000"/>
                </a:solidFill>
                <a:latin typeface="Times New Roman" pitchFamily="18" charset="0"/>
                <a:ea typeface="Calibri" pitchFamily="34" charset="0"/>
                <a:cs typeface="Times New Roman" pitchFamily="18" charset="0"/>
              </a:rPr>
              <a:t>3</a:t>
            </a:r>
            <a:r>
              <a:rPr lang="en-US" sz="3200">
                <a:solidFill>
                  <a:srgbClr val="000000"/>
                </a:solidFill>
                <a:latin typeface="Times New Roman" pitchFamily="18" charset="0"/>
                <a:ea typeface="Calibri" pitchFamily="34" charset="0"/>
                <a:cs typeface="Times New Roman" pitchFamily="18" charset="0"/>
              </a:rPr>
              <a:t>.</a:t>
            </a:r>
            <a:r>
              <a:rPr lang="en-US" sz="3200">
                <a:latin typeface="Times New Roman" pitchFamily="18" charset="0"/>
                <a:cs typeface="Times New Roman" pitchFamily="18" charset="0"/>
              </a:rPr>
              <a:t> </a:t>
            </a:r>
          </a:p>
        </p:txBody>
      </p:sp>
    </p:spTree>
    <p:extLst>
      <p:ext uri="{BB962C8B-B14F-4D97-AF65-F5344CB8AC3E}">
        <p14:creationId xmlns:p14="http://schemas.microsoft.com/office/powerpoint/2010/main" val="3455055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slide(fromBottom)">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linds(horizont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6" fill="hold"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barn(inHorizontal)">
                                      <p:cBhvr>
                                        <p:cTn id="28" dur="500"/>
                                        <p:tgtEl>
                                          <p:spTgt spid="8">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7889"/>
                                        </p:tgtEl>
                                        <p:attrNameLst>
                                          <p:attrName>style.visibility</p:attrName>
                                        </p:attrNameLst>
                                      </p:cBhvr>
                                      <p:to>
                                        <p:strVal val="visible"/>
                                      </p:to>
                                    </p:set>
                                    <p:animEffect transition="in" filter="fade">
                                      <p:cBhvr>
                                        <p:cTn id="33" dur="2000"/>
                                        <p:tgtEl>
                                          <p:spTgt spid="37889"/>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37890">
                                            <p:txEl>
                                              <p:pRg st="0" end="0"/>
                                            </p:txEl>
                                          </p:spTgt>
                                        </p:tgtEl>
                                        <p:attrNameLst>
                                          <p:attrName>style.visibility</p:attrName>
                                        </p:attrNameLst>
                                      </p:cBhvr>
                                      <p:to>
                                        <p:strVal val="visible"/>
                                      </p:to>
                                    </p:set>
                                    <p:animEffect transition="in" filter="blinds(horizontal)">
                                      <p:cBhvr>
                                        <p:cTn id="38" dur="500"/>
                                        <p:tgtEl>
                                          <p:spTgt spid="37890">
                                            <p:txEl>
                                              <p:pRg st="0" end="0"/>
                                            </p:txEl>
                                          </p:spTgt>
                                        </p:tgtEl>
                                      </p:cBhvr>
                                    </p:animEffect>
                                  </p:childTnLst>
                                </p:cTn>
                              </p:par>
                              <p:par>
                                <p:cTn id="39" presetID="3" presetClass="entr" presetSubtype="10" fill="hold" nodeType="withEffect">
                                  <p:stCondLst>
                                    <p:cond delay="0"/>
                                  </p:stCondLst>
                                  <p:childTnLst>
                                    <p:set>
                                      <p:cBhvr>
                                        <p:cTn id="40" dur="1" fill="hold">
                                          <p:stCondLst>
                                            <p:cond delay="0"/>
                                          </p:stCondLst>
                                        </p:cTn>
                                        <p:tgtEl>
                                          <p:spTgt spid="37890">
                                            <p:txEl>
                                              <p:pRg st="1" end="1"/>
                                            </p:txEl>
                                          </p:spTgt>
                                        </p:tgtEl>
                                        <p:attrNameLst>
                                          <p:attrName>style.visibility</p:attrName>
                                        </p:attrNameLst>
                                      </p:cBhvr>
                                      <p:to>
                                        <p:strVal val="visible"/>
                                      </p:to>
                                    </p:set>
                                    <p:animEffect transition="in" filter="blinds(horizontal)">
                                      <p:cBhvr>
                                        <p:cTn id="41" dur="500"/>
                                        <p:tgtEl>
                                          <p:spTgt spid="3789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1142" y="395202"/>
            <a:ext cx="11004829" cy="1754326"/>
          </a:xfrm>
          <a:prstGeom prst="rect">
            <a:avLst/>
          </a:prstGeom>
        </p:spPr>
        <p:txBody>
          <a:bodyPr wrap="square">
            <a:spAutoFit/>
          </a:bodyPr>
          <a:lstStyle/>
          <a:p>
            <a:r>
              <a:rPr lang="vi-VN" sz="3600" b="1" dirty="0">
                <a:latin typeface="Times New Roman" pitchFamily="18" charset="0"/>
                <a:cs typeface="Times New Roman" pitchFamily="18" charset="0"/>
              </a:rPr>
              <a:t>Bài tập </a:t>
            </a:r>
            <a:r>
              <a:rPr lang="en-US" sz="3600" b="1" dirty="0" smtClean="0">
                <a:latin typeface="Times New Roman" pitchFamily="18" charset="0"/>
                <a:cs typeface="Times New Roman" pitchFamily="18" charset="0"/>
              </a:rPr>
              <a:t>1: </a:t>
            </a:r>
            <a:r>
              <a:rPr lang="en-US" sz="3600" dirty="0" err="1">
                <a:latin typeface="Times New Roman" pitchFamily="18" charset="0"/>
                <a:cs typeface="Times New Roman" pitchFamily="18" charset="0"/>
              </a:rPr>
              <a:t>Một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hộp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sữa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ông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Thọ</a:t>
            </a:r>
            <a:r>
              <a:rPr lang="en-US" sz="3600" dirty="0">
                <a:latin typeface="Times New Roman" pitchFamily="18" charset="0"/>
                <a:cs typeface="Times New Roman" pitchFamily="18" charset="0"/>
              </a:rPr>
              <a:t> có </a:t>
            </a:r>
            <a:r>
              <a:rPr lang="en-US" sz="3600" dirty="0" err="1">
                <a:latin typeface="Times New Roman" pitchFamily="18" charset="0"/>
                <a:cs typeface="Times New Roman" pitchFamily="18" charset="0"/>
              </a:rPr>
              <a:t>khối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lượng</a:t>
            </a:r>
            <a:r>
              <a:rPr lang="en-US" sz="3600" dirty="0">
                <a:latin typeface="Times New Roman" pitchFamily="18" charset="0"/>
                <a:cs typeface="Times New Roman" pitchFamily="18" charset="0"/>
              </a:rPr>
              <a:t> </a:t>
            </a:r>
            <a:r>
              <a:rPr lang="en-US" sz="3600" dirty="0" smtClean="0">
                <a:latin typeface="Times New Roman" pitchFamily="18" charset="0"/>
                <a:cs typeface="Times New Roman" pitchFamily="18" charset="0"/>
              </a:rPr>
              <a:t>380 </a:t>
            </a:r>
            <a:r>
              <a:rPr lang="en-US" sz="3600" dirty="0">
                <a:latin typeface="Times New Roman" pitchFamily="18" charset="0"/>
                <a:cs typeface="Times New Roman" pitchFamily="18" charset="0"/>
              </a:rPr>
              <a:t>g </a:t>
            </a:r>
            <a:r>
              <a:rPr lang="en-US" sz="3600" dirty="0" err="1">
                <a:latin typeface="Times New Roman" pitchFamily="18" charset="0"/>
                <a:cs typeface="Times New Roman" pitchFamily="18" charset="0"/>
              </a:rPr>
              <a:t>và</a:t>
            </a:r>
            <a:r>
              <a:rPr lang="en-US" sz="3600" dirty="0">
                <a:latin typeface="Times New Roman" pitchFamily="18" charset="0"/>
                <a:cs typeface="Times New Roman" pitchFamily="18" charset="0"/>
              </a:rPr>
              <a:t> có </a:t>
            </a:r>
            <a:r>
              <a:rPr lang="en-US" sz="3600" dirty="0" err="1">
                <a:latin typeface="Times New Roman" pitchFamily="18" charset="0"/>
                <a:cs typeface="Times New Roman" pitchFamily="18" charset="0"/>
              </a:rPr>
              <a:t>thể</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tích</a:t>
            </a:r>
            <a:r>
              <a:rPr lang="en-US" sz="3600" dirty="0">
                <a:latin typeface="Times New Roman" pitchFamily="18" charset="0"/>
                <a:cs typeface="Times New Roman" pitchFamily="18" charset="0"/>
              </a:rPr>
              <a:t> 320 cm</a:t>
            </a:r>
            <a:r>
              <a:rPr lang="en-US" sz="3600" baseline="30000" dirty="0">
                <a:latin typeface="Times New Roman" pitchFamily="18" charset="0"/>
                <a:cs typeface="Times New Roman" pitchFamily="18" charset="0"/>
              </a:rPr>
              <a:t>3</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Hãy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tính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khối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lượng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riêng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sữa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trong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hộp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theo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đơn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vị</a:t>
            </a:r>
            <a:r>
              <a:rPr lang="en-US" sz="3600" dirty="0">
                <a:latin typeface="Times New Roman" pitchFamily="18" charset="0"/>
                <a:cs typeface="Times New Roman" pitchFamily="18" charset="0"/>
              </a:rPr>
              <a:t> kg/ m</a:t>
            </a:r>
            <a:r>
              <a:rPr lang="en-US" sz="3600" baseline="30000" dirty="0">
                <a:latin typeface="Times New Roman" pitchFamily="18" charset="0"/>
                <a:cs typeface="Times New Roman" pitchFamily="18" charset="0"/>
              </a:rPr>
              <a:t>3</a:t>
            </a:r>
            <a:r>
              <a:rPr lang="en-US" sz="3600" dirty="0">
                <a:latin typeface="Times New Roman" pitchFamily="18" charset="0"/>
                <a:cs typeface="Times New Roman" pitchFamily="18" charset="0"/>
              </a:rPr>
              <a:t>.</a:t>
            </a:r>
            <a:r>
              <a:rPr lang="vi-VN" sz="3600" dirty="0">
                <a:latin typeface="Times New Roman" pitchFamily="18" charset="0"/>
                <a:cs typeface="Times New Roman" pitchFamily="18" charset="0"/>
              </a:rPr>
              <a:t> </a:t>
            </a:r>
            <a:endParaRPr lang="en-US" sz="3600" dirty="0">
              <a:latin typeface="Times New Roman" pitchFamily="18" charset="0"/>
              <a:cs typeface="Times New Roman" pitchFamily="18" charset="0"/>
            </a:endParaRPr>
          </a:p>
        </p:txBody>
      </p:sp>
      <p:sp>
        <p:nvSpPr>
          <p:cNvPr id="5" name="Rectangle 4"/>
          <p:cNvSpPr/>
          <p:nvPr/>
        </p:nvSpPr>
        <p:spPr>
          <a:xfrm>
            <a:off x="681142" y="2565823"/>
            <a:ext cx="11004829" cy="1754326"/>
          </a:xfrm>
          <a:prstGeom prst="rect">
            <a:avLst/>
          </a:prstGeom>
        </p:spPr>
        <p:txBody>
          <a:bodyPr wrap="square">
            <a:spAutoFit/>
          </a:bodyPr>
          <a:lstStyle/>
          <a:p>
            <a:r>
              <a:rPr lang="vi-VN" sz="3600" b="1" dirty="0">
                <a:latin typeface="Times New Roman" pitchFamily="18" charset="0"/>
                <a:cs typeface="Times New Roman" pitchFamily="18" charset="0"/>
              </a:rPr>
              <a:t>Bài tập</a:t>
            </a:r>
            <a:r>
              <a:rPr lang="en-US" sz="3600" b="1" dirty="0">
                <a:latin typeface="Times New Roman" pitchFamily="18" charset="0"/>
                <a:cs typeface="Times New Roman" pitchFamily="18" charset="0"/>
              </a:rPr>
              <a:t> </a:t>
            </a:r>
            <a:r>
              <a:rPr lang="en-US" sz="3600" b="1" dirty="0" smtClean="0">
                <a:latin typeface="Times New Roman" pitchFamily="18" charset="0"/>
                <a:cs typeface="Times New Roman" pitchFamily="18" charset="0"/>
              </a:rPr>
              <a:t>2:</a:t>
            </a:r>
            <a:r>
              <a:rPr lang="en-US" sz="3600" dirty="0" smtClean="0">
                <a:latin typeface="Times New Roman" pitchFamily="18" charset="0"/>
                <a:cs typeface="Times New Roman" pitchFamily="18" charset="0"/>
              </a:rPr>
              <a:t> </a:t>
            </a:r>
            <a:r>
              <a:rPr lang="en-US" sz="3600" dirty="0">
                <a:latin typeface="Times New Roman" pitchFamily="18" charset="0"/>
                <a:cs typeface="Times New Roman" pitchFamily="18" charset="0"/>
              </a:rPr>
              <a:t>1 kg </a:t>
            </a:r>
            <a:r>
              <a:rPr lang="en-US" sz="3600" dirty="0" err="1" smtClean="0">
                <a:latin typeface="Times New Roman" pitchFamily="18" charset="0"/>
                <a:cs typeface="Times New Roman" pitchFamily="18" charset="0"/>
              </a:rPr>
              <a:t>bột</a:t>
            </a:r>
            <a:r>
              <a:rPr lang="en-US" sz="3600" dirty="0" smtClean="0">
                <a:latin typeface="Times New Roman" pitchFamily="18" charset="0"/>
                <a:cs typeface="Times New Roman" pitchFamily="18" charset="0"/>
              </a:rPr>
              <a:t> </a:t>
            </a:r>
            <a:r>
              <a:rPr lang="en-US" sz="3600" dirty="0" err="1">
                <a:latin typeface="Times New Roman" pitchFamily="18" charset="0"/>
                <a:cs typeface="Times New Roman" pitchFamily="18" charset="0"/>
              </a:rPr>
              <a:t>giặt</a:t>
            </a:r>
            <a:r>
              <a:rPr lang="en-US" sz="3600" dirty="0">
                <a:latin typeface="Times New Roman" pitchFamily="18" charset="0"/>
                <a:cs typeface="Times New Roman" pitchFamily="18" charset="0"/>
              </a:rPr>
              <a:t> VISO có </a:t>
            </a:r>
            <a:r>
              <a:rPr lang="en-US" sz="3600" dirty="0" err="1">
                <a:latin typeface="Times New Roman" pitchFamily="18" charset="0"/>
                <a:cs typeface="Times New Roman" pitchFamily="18" charset="0"/>
              </a:rPr>
              <a:t>thể</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tích</a:t>
            </a:r>
            <a:r>
              <a:rPr lang="en-US" sz="3600" dirty="0">
                <a:latin typeface="Times New Roman" pitchFamily="18" charset="0"/>
                <a:cs typeface="Times New Roman" pitchFamily="18" charset="0"/>
              </a:rPr>
              <a:t> 900 cm</a:t>
            </a:r>
            <a:r>
              <a:rPr lang="en-US" sz="3600" baseline="30000" dirty="0">
                <a:latin typeface="Times New Roman" pitchFamily="18" charset="0"/>
                <a:cs typeface="Times New Roman" pitchFamily="18" charset="0"/>
              </a:rPr>
              <a:t>3</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Tính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khối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lượng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riêng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bột</a:t>
            </a:r>
            <a:r>
              <a:rPr lang="en-US" sz="3600" dirty="0" smtClean="0">
                <a:latin typeface="Times New Roman" pitchFamily="18" charset="0"/>
                <a:cs typeface="Times New Roman" pitchFamily="18" charset="0"/>
              </a:rPr>
              <a:t> </a:t>
            </a:r>
            <a:r>
              <a:rPr lang="en-US" sz="3600" dirty="0" err="1">
                <a:latin typeface="Times New Roman" pitchFamily="18" charset="0"/>
                <a:cs typeface="Times New Roman" pitchFamily="18" charset="0"/>
              </a:rPr>
              <a:t>giặt</a:t>
            </a:r>
            <a:r>
              <a:rPr lang="en-US" sz="3600" dirty="0">
                <a:latin typeface="Times New Roman" pitchFamily="18" charset="0"/>
                <a:cs typeface="Times New Roman" pitchFamily="18" charset="0"/>
              </a:rPr>
              <a:t> VISO </a:t>
            </a:r>
            <a:r>
              <a:rPr lang="en-US" sz="3600" dirty="0" err="1">
                <a:latin typeface="Times New Roman" pitchFamily="18" charset="0"/>
                <a:cs typeface="Times New Roman" pitchFamily="18" charset="0"/>
              </a:rPr>
              <a:t>và</a:t>
            </a:r>
            <a:r>
              <a:rPr lang="en-US" sz="3600" dirty="0">
                <a:latin typeface="Times New Roman" pitchFamily="18" charset="0"/>
                <a:cs typeface="Times New Roman" pitchFamily="18" charset="0"/>
              </a:rPr>
              <a:t> so </a:t>
            </a:r>
            <a:r>
              <a:rPr lang="en-US" sz="3600" dirty="0" err="1">
                <a:latin typeface="Times New Roman" pitchFamily="18" charset="0"/>
                <a:cs typeface="Times New Roman" pitchFamily="18" charset="0"/>
              </a:rPr>
              <a:t>sánh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với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khối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lượng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riêng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nước</a:t>
            </a:r>
            <a:r>
              <a:rPr lang="en-US" sz="3600" dirty="0">
                <a:latin typeface="Times New Roman" pitchFamily="18" charset="0"/>
                <a:cs typeface="Times New Roman" pitchFamily="18" charset="0"/>
              </a:rPr>
              <a:t>.</a:t>
            </a:r>
            <a:r>
              <a:rPr lang="vi-VN" sz="3600" dirty="0">
                <a:latin typeface="Times New Roman" pitchFamily="18" charset="0"/>
                <a:cs typeface="Times New Roman" pitchFamily="18" charset="0"/>
              </a:rPr>
              <a:t>                                                                                                                   </a:t>
            </a:r>
            <a:endParaRPr lang="en-US" sz="3600" dirty="0">
              <a:latin typeface="Times New Roman" pitchFamily="18" charset="0"/>
              <a:cs typeface="Times New Roman" pitchFamily="18" charset="0"/>
            </a:endParaRPr>
          </a:p>
        </p:txBody>
      </p:sp>
      <p:sp>
        <p:nvSpPr>
          <p:cNvPr id="6" name="Rectangle 5"/>
          <p:cNvSpPr/>
          <p:nvPr/>
        </p:nvSpPr>
        <p:spPr>
          <a:xfrm>
            <a:off x="681142" y="4552116"/>
            <a:ext cx="11004829" cy="1754326"/>
          </a:xfrm>
          <a:prstGeom prst="rect">
            <a:avLst/>
          </a:prstGeom>
        </p:spPr>
        <p:txBody>
          <a:bodyPr wrap="square">
            <a:spAutoFit/>
          </a:bodyPr>
          <a:lstStyle/>
          <a:p>
            <a:r>
              <a:rPr lang="vi-VN" sz="3600" b="1" dirty="0">
                <a:latin typeface="Times New Roman" pitchFamily="18" charset="0"/>
                <a:cs typeface="Times New Roman" pitchFamily="18" charset="0"/>
              </a:rPr>
              <a:t>Bài tập</a:t>
            </a:r>
            <a:r>
              <a:rPr lang="en-US" sz="3600" b="1" dirty="0">
                <a:latin typeface="Times New Roman" pitchFamily="18" charset="0"/>
                <a:cs typeface="Times New Roman" pitchFamily="18" charset="0"/>
              </a:rPr>
              <a:t> </a:t>
            </a:r>
            <a:r>
              <a:rPr lang="en-US" sz="3600" b="1" dirty="0" smtClean="0">
                <a:latin typeface="Times New Roman" pitchFamily="18" charset="0"/>
                <a:cs typeface="Times New Roman" pitchFamily="18" charset="0"/>
              </a:rPr>
              <a:t>3:</a:t>
            </a:r>
            <a:r>
              <a:rPr lang="en-US" sz="3600" dirty="0" smtClean="0">
                <a:latin typeface="Times New Roman" pitchFamily="18" charset="0"/>
                <a:cs typeface="Times New Roman" pitchFamily="18" charset="0"/>
              </a:rPr>
              <a:t> </a:t>
            </a:r>
            <a:r>
              <a:rPr lang="en-US" sz="3600" dirty="0" err="1">
                <a:latin typeface="Times New Roman" pitchFamily="18" charset="0"/>
                <a:cs typeface="Times New Roman" pitchFamily="18" charset="0"/>
              </a:rPr>
              <a:t>Hòn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gạch</a:t>
            </a:r>
            <a:r>
              <a:rPr lang="en-US" sz="3600" dirty="0">
                <a:latin typeface="Times New Roman" pitchFamily="18" charset="0"/>
                <a:cs typeface="Times New Roman" pitchFamily="18" charset="0"/>
              </a:rPr>
              <a:t> có </a:t>
            </a:r>
            <a:r>
              <a:rPr lang="en-US" sz="3600" dirty="0" err="1">
                <a:latin typeface="Times New Roman" pitchFamily="18" charset="0"/>
                <a:cs typeface="Times New Roman" pitchFamily="18" charset="0"/>
              </a:rPr>
              <a:t>khối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lượng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là</a:t>
            </a:r>
            <a:r>
              <a:rPr lang="en-US" sz="3600" dirty="0">
                <a:latin typeface="Times New Roman" pitchFamily="18" charset="0"/>
                <a:cs typeface="Times New Roman" pitchFamily="18" charset="0"/>
              </a:rPr>
              <a:t> 1,6 kg </a:t>
            </a:r>
            <a:r>
              <a:rPr lang="en-US" sz="3600" dirty="0" err="1">
                <a:latin typeface="Times New Roman" pitchFamily="18" charset="0"/>
                <a:cs typeface="Times New Roman" pitchFamily="18" charset="0"/>
              </a:rPr>
              <a:t>và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thể</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tích</a:t>
            </a:r>
            <a:r>
              <a:rPr lang="en-US" sz="3600" dirty="0">
                <a:latin typeface="Times New Roman" pitchFamily="18" charset="0"/>
                <a:cs typeface="Times New Roman" pitchFamily="18" charset="0"/>
              </a:rPr>
              <a:t> 1200 cm</a:t>
            </a:r>
            <a:r>
              <a:rPr lang="en-US" sz="3600" baseline="30000" dirty="0">
                <a:latin typeface="Times New Roman" pitchFamily="18" charset="0"/>
                <a:cs typeface="Times New Roman" pitchFamily="18" charset="0"/>
              </a:rPr>
              <a:t>3</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Hòn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gạch</a:t>
            </a:r>
            <a:r>
              <a:rPr lang="en-US" sz="3600" dirty="0">
                <a:latin typeface="Times New Roman" pitchFamily="18" charset="0"/>
                <a:cs typeface="Times New Roman" pitchFamily="18" charset="0"/>
              </a:rPr>
              <a:t> có </a:t>
            </a:r>
            <a:r>
              <a:rPr lang="en-US" sz="3600" dirty="0" err="1">
                <a:latin typeface="Times New Roman" pitchFamily="18" charset="0"/>
                <a:cs typeface="Times New Roman" pitchFamily="18" charset="0"/>
              </a:rPr>
              <a:t>hai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lỗ</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mỗi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lỗ</a:t>
            </a:r>
            <a:r>
              <a:rPr lang="en-US" sz="3600" dirty="0">
                <a:latin typeface="Times New Roman" pitchFamily="18" charset="0"/>
                <a:cs typeface="Times New Roman" pitchFamily="18" charset="0"/>
              </a:rPr>
              <a:t> có </a:t>
            </a:r>
            <a:r>
              <a:rPr lang="en-US" sz="3600" dirty="0" err="1">
                <a:latin typeface="Times New Roman" pitchFamily="18" charset="0"/>
                <a:cs typeface="Times New Roman" pitchFamily="18" charset="0"/>
              </a:rPr>
              <a:t>thể</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tích</a:t>
            </a:r>
            <a:r>
              <a:rPr lang="en-US" sz="3600" dirty="0">
                <a:latin typeface="Times New Roman" pitchFamily="18" charset="0"/>
                <a:cs typeface="Times New Roman" pitchFamily="18" charset="0"/>
              </a:rPr>
              <a:t> 192 cm</a:t>
            </a:r>
            <a:r>
              <a:rPr lang="en-US" sz="3600" baseline="30000" dirty="0">
                <a:latin typeface="Times New Roman" pitchFamily="18" charset="0"/>
                <a:cs typeface="Times New Roman" pitchFamily="18" charset="0"/>
              </a:rPr>
              <a:t>3</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Tính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khối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lượng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riêng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trọng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lượng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riêng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gạch</a:t>
            </a:r>
            <a:r>
              <a:rPr lang="en-US" sz="3600" dirty="0">
                <a:latin typeface="Times New Roman" pitchFamily="18" charset="0"/>
                <a:cs typeface="Times New Roman" pitchFamily="18" charset="0"/>
              </a:rPr>
              <a:t>.</a:t>
            </a:r>
            <a:endParaRPr lang="en-US" sz="3600" dirty="0"/>
          </a:p>
        </p:txBody>
      </p:sp>
    </p:spTree>
    <p:extLst>
      <p:ext uri="{BB962C8B-B14F-4D97-AF65-F5344CB8AC3E}">
        <p14:creationId xmlns:p14="http://schemas.microsoft.com/office/powerpoint/2010/main" val="26218624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ộ hình nền &amp;quot;Hoạt hình siêu dễ thương&amp;quot; chất lượng cao cho Powerpoint"/>
          <p:cNvPicPr>
            <a:picLocks noChangeAspect="1" noChangeArrowheads="1"/>
          </p:cNvPicPr>
          <p:nvPr/>
        </p:nvPicPr>
        <p:blipFill rotWithShape="1">
          <a:blip r:embed="rId2">
            <a:extLst>
              <a:ext uri="{28A0092B-C50C-407E-A947-70E740481C1C}">
                <a14:useLocalDpi xmlns:a14="http://schemas.microsoft.com/office/drawing/2010/main" val="0"/>
              </a:ext>
            </a:extLst>
          </a:blip>
          <a:srcRect t="20577"/>
          <a:stretch>
            <a:fillRect/>
          </a:stretch>
        </p:blipFill>
        <p:spPr bwMode="auto">
          <a:xfrm>
            <a:off x="0" y="1864"/>
            <a:ext cx="12192000" cy="685613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063240" y="137160"/>
            <a:ext cx="6053328" cy="1024128"/>
          </a:xfrm>
          <a:prstGeom prst="rect">
            <a:avLst/>
          </a:prstGeom>
          <a:solidFill>
            <a:schemeClr val="bg1">
              <a:lumMod val="85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r>
              <a:rPr lang="en-US" sz="3200" b="1" smtClean="0">
                <a:solidFill>
                  <a:srgbClr val="C00000"/>
                </a:solidFill>
                <a:latin typeface="Times New Roman" pitchFamily="18" charset="0"/>
                <a:cs typeface="Times New Roman" pitchFamily="18" charset="0"/>
              </a:rPr>
              <a:t>NHIỆM VỤ VỀ </a:t>
            </a:r>
            <a:r>
              <a:rPr lang="en-US" sz="3200" b="1" dirty="0">
                <a:solidFill>
                  <a:srgbClr val="C00000"/>
                </a:solidFill>
                <a:latin typeface="Times New Roman" pitchFamily="18" charset="0"/>
                <a:cs typeface="Times New Roman" pitchFamily="18" charset="0"/>
              </a:rPr>
              <a:t>NHÀ</a:t>
            </a:r>
          </a:p>
        </p:txBody>
      </p:sp>
      <p:sp>
        <p:nvSpPr>
          <p:cNvPr id="2" name="TextBox 1"/>
          <p:cNvSpPr txBox="1"/>
          <p:nvPr/>
        </p:nvSpPr>
        <p:spPr>
          <a:xfrm>
            <a:off x="2220686" y="2732372"/>
            <a:ext cx="9332685" cy="2554545"/>
          </a:xfrm>
          <a:prstGeom prst="rect">
            <a:avLst/>
          </a:prstGeom>
          <a:noFill/>
        </p:spPr>
        <p:txBody>
          <a:bodyPr wrap="square" rtlCol="0">
            <a:spAutoFit/>
          </a:bodyPr>
          <a:lstStyle/>
          <a:p>
            <a:pPr marL="190510" indent="-190510">
              <a:buFont typeface="Arial" pitchFamily="34" charset="0"/>
              <a:buChar char="•"/>
            </a:pPr>
            <a:r>
              <a:rPr lang="en-US" sz="3200" dirty="0" err="1">
                <a:latin typeface="Times New Roman" pitchFamily="18" charset="0"/>
                <a:cs typeface="Times New Roman" pitchFamily="18" charset="0"/>
              </a:rPr>
              <a:t>Đo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tính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riêng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chất</a:t>
            </a:r>
            <a:r>
              <a:rPr lang="en-US" sz="3200" dirty="0">
                <a:latin typeface="Times New Roman" pitchFamily="18" charset="0"/>
                <a:cs typeface="Times New Roman" pitchFamily="18" charset="0"/>
              </a:rPr>
              <a:t> </a:t>
            </a:r>
            <a:r>
              <a:rPr lang="en-US" sz="3200">
                <a:latin typeface="Times New Roman" pitchFamily="18" charset="0"/>
                <a:cs typeface="Times New Roman" pitchFamily="18" charset="0"/>
              </a:rPr>
              <a:t>ở </a:t>
            </a:r>
            <a:r>
              <a:rPr lang="en-US" sz="3200" smtClean="0">
                <a:latin typeface="Times New Roman" pitchFamily="18" charset="0"/>
                <a:cs typeface="Times New Roman" pitchFamily="18" charset="0"/>
              </a:rPr>
              <a:t>nhà: </a:t>
            </a:r>
            <a:r>
              <a:rPr lang="en-US" sz="3200" dirty="0" err="1">
                <a:latin typeface="Times New Roman" pitchFamily="18" charset="0"/>
                <a:cs typeface="Times New Roman" pitchFamily="18" charset="0"/>
              </a:rPr>
              <a:t>thìa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nhôm</a:t>
            </a:r>
            <a:r>
              <a:rPr lang="en-US" sz="3200" dirty="0">
                <a:latin typeface="Times New Roman" pitchFamily="18" charset="0"/>
                <a:cs typeface="Times New Roman" pitchFamily="18" charset="0"/>
              </a:rPr>
              <a:t>, </a:t>
            </a:r>
            <a:r>
              <a:rPr lang="en-US" sz="3200" err="1">
                <a:latin typeface="Times New Roman" pitchFamily="18" charset="0"/>
                <a:cs typeface="Times New Roman" pitchFamily="18" charset="0"/>
              </a:rPr>
              <a:t>đũa</a:t>
            </a:r>
            <a:r>
              <a:rPr lang="en-US" sz="3200">
                <a:latin typeface="Times New Roman" pitchFamily="18" charset="0"/>
                <a:cs typeface="Times New Roman" pitchFamily="18" charset="0"/>
              </a:rPr>
              <a:t> </a:t>
            </a:r>
            <a:r>
              <a:rPr lang="en-US" sz="3200" smtClean="0">
                <a:latin typeface="Times New Roman" pitchFamily="18" charset="0"/>
                <a:cs typeface="Times New Roman" pitchFamily="18" charset="0"/>
              </a:rPr>
              <a:t>tre…</a:t>
            </a:r>
            <a:endParaRPr lang="en-US" sz="3200" dirty="0">
              <a:latin typeface="Times New Roman" pitchFamily="18" charset="0"/>
              <a:cs typeface="Times New Roman" pitchFamily="18" charset="0"/>
            </a:endParaRPr>
          </a:p>
          <a:p>
            <a:pPr marL="190510" indent="-190510">
              <a:buFont typeface="Arial" pitchFamily="34" charset="0"/>
              <a:buChar char="•"/>
            </a:pPr>
            <a:r>
              <a:rPr lang="en-US" sz="3200" dirty="0">
                <a:latin typeface="Times New Roman" pitchFamily="18" charset="0"/>
                <a:cs typeface="Times New Roman" pitchFamily="18" charset="0"/>
              </a:rPr>
              <a:t>Quay video </a:t>
            </a:r>
            <a:r>
              <a:rPr lang="en-US" sz="3200" dirty="0" err="1">
                <a:latin typeface="Times New Roman" pitchFamily="18" charset="0"/>
                <a:cs typeface="Times New Roman" pitchFamily="18" charset="0"/>
              </a:rPr>
              <a:t>kết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quả</a:t>
            </a:r>
            <a:r>
              <a:rPr lang="en-US" sz="3200" dirty="0">
                <a:latin typeface="Times New Roman" pitchFamily="18" charset="0"/>
                <a:cs typeface="Times New Roman" pitchFamily="18" charset="0"/>
              </a:rPr>
              <a:t> </a:t>
            </a:r>
            <a:r>
              <a:rPr lang="en-US" sz="3200" err="1">
                <a:latin typeface="Times New Roman" pitchFamily="18" charset="0"/>
                <a:cs typeface="Times New Roman" pitchFamily="18" charset="0"/>
              </a:rPr>
              <a:t>gửi</a:t>
            </a:r>
            <a:r>
              <a:rPr lang="en-US" sz="3200">
                <a:latin typeface="Times New Roman" pitchFamily="18" charset="0"/>
                <a:cs typeface="Times New Roman" pitchFamily="18" charset="0"/>
              </a:rPr>
              <a:t> </a:t>
            </a:r>
            <a:r>
              <a:rPr lang="en-US" sz="3200" smtClean="0">
                <a:latin typeface="Times New Roman" pitchFamily="18" charset="0"/>
                <a:cs typeface="Times New Roman" pitchFamily="18" charset="0"/>
              </a:rPr>
              <a:t>qua zalo nhóm.</a:t>
            </a:r>
            <a:endParaRPr lang="en-US" sz="3200" dirty="0">
              <a:latin typeface="Times New Roman" pitchFamily="18" charset="0"/>
              <a:cs typeface="Times New Roman" pitchFamily="18" charset="0"/>
            </a:endParaRPr>
          </a:p>
          <a:p>
            <a:pPr marL="190510" indent="-190510">
              <a:buFont typeface="Arial" pitchFamily="34" charset="0"/>
              <a:buChar char="•"/>
            </a:pP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HS </a:t>
            </a:r>
            <a:r>
              <a:rPr lang="en-US" sz="3200" dirty="0" err="1">
                <a:latin typeface="Times New Roman" pitchFamily="18" charset="0"/>
                <a:cs typeface="Times New Roman" pitchFamily="18" charset="0"/>
              </a:rPr>
              <a:t>khác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đánh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bằng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cách</a:t>
            </a:r>
            <a:r>
              <a:rPr lang="en-US" sz="3200">
                <a:latin typeface="Times New Roman" pitchFamily="18" charset="0"/>
                <a:cs typeface="Times New Roman" pitchFamily="18" charset="0"/>
              </a:rPr>
              <a:t>: </a:t>
            </a:r>
            <a:r>
              <a:rPr lang="en-US" sz="3200" smtClean="0">
                <a:latin typeface="Times New Roman" pitchFamily="18" charset="0"/>
                <a:cs typeface="Times New Roman" pitchFamily="18" charset="0"/>
              </a:rPr>
              <a:t>thả tim, đưa </a:t>
            </a:r>
            <a:r>
              <a:rPr lang="en-US" sz="3200" dirty="0">
                <a:latin typeface="Times New Roman" pitchFamily="18" charset="0"/>
                <a:cs typeface="Times New Roman" pitchFamily="18" charset="0"/>
              </a:rPr>
              <a:t>1 </a:t>
            </a:r>
            <a:r>
              <a:rPr lang="en-US" sz="3200" dirty="0" err="1">
                <a:latin typeface="Times New Roman" pitchFamily="18" charset="0"/>
                <a:cs typeface="Times New Roman" pitchFamily="18" charset="0"/>
              </a:rPr>
              <a:t>lời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khen</a:t>
            </a:r>
            <a:r>
              <a:rPr lang="en-US" sz="3200" dirty="0">
                <a:latin typeface="Times New Roman" pitchFamily="18" charset="0"/>
                <a:cs typeface="Times New Roman" pitchFamily="18" charset="0"/>
              </a:rPr>
              <a:t>, 1 </a:t>
            </a:r>
            <a:r>
              <a:rPr lang="en-US" sz="3200" dirty="0" err="1">
                <a:latin typeface="Times New Roman" pitchFamily="18" charset="0"/>
                <a:cs typeface="Times New Roman" pitchFamily="18" charset="0"/>
              </a:rPr>
              <a:t>góp</a:t>
            </a:r>
            <a:r>
              <a:rPr lang="en-US" sz="3200" dirty="0">
                <a:latin typeface="Times New Roman" pitchFamily="18" charset="0"/>
                <a:cs typeface="Times New Roman" pitchFamily="18" charset="0"/>
              </a:rPr>
              <a:t> </a:t>
            </a:r>
            <a:r>
              <a:rPr lang="en-US" sz="3200">
                <a:latin typeface="Times New Roman" pitchFamily="18" charset="0"/>
                <a:cs typeface="Times New Roman" pitchFamily="18" charset="0"/>
              </a:rPr>
              <a:t>ý</a:t>
            </a:r>
            <a:r>
              <a:rPr lang="en-US" sz="320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226688789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915;p37">
            <a:extLst>
              <a:ext uri="{FF2B5EF4-FFF2-40B4-BE49-F238E27FC236}">
                <a16:creationId xmlns:a16="http://schemas.microsoft.com/office/drawing/2014/main" xmlns="" id="{BAF64984-4238-44DE-AD12-86B3158F5B49}"/>
              </a:ext>
            </a:extLst>
          </p:cNvPr>
          <p:cNvSpPr txBox="1">
            <a:spLocks/>
          </p:cNvSpPr>
          <p:nvPr/>
        </p:nvSpPr>
        <p:spPr>
          <a:xfrm>
            <a:off x="2225445" y="0"/>
            <a:ext cx="7741111" cy="945516"/>
          </a:xfrm>
          <a:prstGeom prst="rect">
            <a:avLst/>
          </a:prstGeom>
        </p:spPr>
        <p:txBody>
          <a:bodyPr spcFirstLastPara="1" wrap="square" lIns="137138" tIns="137138" rIns="137138" bIns="137138"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1371600">
              <a:lnSpc>
                <a:spcPct val="100000"/>
              </a:lnSpc>
            </a:pPr>
            <a:r>
              <a:rPr lang="en-US" sz="3600" b="1" dirty="0" err="1">
                <a:latin typeface="Times New Roman" panose="02020603050405020304" pitchFamily="18" charset="0"/>
                <a:cs typeface="Times New Roman" panose="02020603050405020304" pitchFamily="18" charset="0"/>
              </a:rPr>
              <a:t>Bài</a:t>
            </a:r>
            <a:r>
              <a:rPr lang="en-US" sz="3600" b="1" dirty="0">
                <a:latin typeface="Times New Roman" panose="02020603050405020304" pitchFamily="18" charset="0"/>
                <a:cs typeface="Times New Roman" panose="02020603050405020304" pitchFamily="18" charset="0"/>
              </a:rPr>
              <a:t> </a:t>
            </a:r>
            <a:r>
              <a:rPr lang="en-US" sz="3600" b="1" dirty="0" smtClean="0">
                <a:latin typeface="Times New Roman" panose="02020603050405020304" pitchFamily="18" charset="0"/>
                <a:cs typeface="Times New Roman" panose="02020603050405020304" pitchFamily="18" charset="0"/>
              </a:rPr>
              <a:t>13: </a:t>
            </a:r>
            <a:r>
              <a:rPr lang="en-US" sz="3600" b="1" dirty="0" smtClean="0">
                <a:solidFill>
                  <a:srgbClr val="FF0000"/>
                </a:solidFill>
                <a:latin typeface="Times New Roman" panose="02020603050405020304" pitchFamily="18" charset="0"/>
                <a:cs typeface="Times New Roman" panose="02020603050405020304" pitchFamily="18" charset="0"/>
              </a:rPr>
              <a:t>KHỐI LƯỢNG RIÊNG</a:t>
            </a:r>
            <a:endParaRPr lang="vi-VN" altLang="en-US" sz="3600" b="1" dirty="0">
              <a:solidFill>
                <a:srgbClr val="FF0000"/>
              </a:solidFill>
              <a:latin typeface="Times New Roman" panose="02020603050405020304" pitchFamily="18" charset="0"/>
              <a:cs typeface="Times New Roman" panose="02020603050405020304" pitchFamily="18" charset="0"/>
            </a:endParaRPr>
          </a:p>
        </p:txBody>
      </p:sp>
      <p:sp>
        <p:nvSpPr>
          <p:cNvPr id="3" name="文本框 25"/>
          <p:cNvSpPr txBox="1"/>
          <p:nvPr/>
        </p:nvSpPr>
        <p:spPr>
          <a:xfrm>
            <a:off x="123800" y="945516"/>
            <a:ext cx="2996771" cy="584775"/>
          </a:xfrm>
          <a:prstGeom prst="rect">
            <a:avLst/>
          </a:prstGeom>
          <a:noFill/>
        </p:spPr>
        <p:txBody>
          <a:bodyPr wrap="square" rtlCol="0">
            <a:spAutoFit/>
          </a:bodyPr>
          <a:lstStyle/>
          <a:p>
            <a:pPr defTabSz="1371600"/>
            <a:r>
              <a:rPr lang="en-US" altLang="zh-CN" sz="3200" b="1" smtClean="0">
                <a:solidFill>
                  <a:srgbClr val="0000CC"/>
                </a:solidFill>
                <a:latin typeface="Times New Roman" panose="02020603050405020304" pitchFamily="18" charset="0"/>
                <a:ea typeface="幼圆" panose="02010509060101010101" pitchFamily="49" charset="-122"/>
                <a:cs typeface="Times New Roman" panose="02020603050405020304" pitchFamily="18" charset="0"/>
              </a:rPr>
              <a:t>I-Thí </a:t>
            </a:r>
            <a:r>
              <a:rPr lang="en-US" altLang="zh-CN" sz="3200" b="1" dirty="0" err="1" smtClean="0">
                <a:solidFill>
                  <a:srgbClr val="0000CC"/>
                </a:solidFill>
                <a:latin typeface="Times New Roman" panose="02020603050405020304" pitchFamily="18" charset="0"/>
                <a:ea typeface="幼圆" panose="02010509060101010101" pitchFamily="49" charset="-122"/>
                <a:cs typeface="Times New Roman" panose="02020603050405020304" pitchFamily="18" charset="0"/>
              </a:rPr>
              <a:t>nghiệm</a:t>
            </a:r>
            <a:endParaRPr lang="zh-CN" altLang="en-US" sz="3200" b="1" dirty="0">
              <a:solidFill>
                <a:srgbClr val="0000CC"/>
              </a:solidFill>
              <a:latin typeface="Times New Roman" panose="02020603050405020304" pitchFamily="18" charset="0"/>
              <a:ea typeface="幼圆" panose="02010509060101010101" pitchFamily="49" charset="-122"/>
              <a:cs typeface="Times New Roman" panose="02020603050405020304" pitchFamily="18" charset="0"/>
            </a:endParaRPr>
          </a:p>
        </p:txBody>
      </p:sp>
      <p:sp>
        <p:nvSpPr>
          <p:cNvPr id="4" name="文本框 25"/>
          <p:cNvSpPr txBox="1"/>
          <p:nvPr/>
        </p:nvSpPr>
        <p:spPr>
          <a:xfrm>
            <a:off x="123800" y="1399665"/>
            <a:ext cx="2996771" cy="584775"/>
          </a:xfrm>
          <a:prstGeom prst="rect">
            <a:avLst/>
          </a:prstGeom>
          <a:noFill/>
        </p:spPr>
        <p:txBody>
          <a:bodyPr wrap="square" rtlCol="0">
            <a:spAutoFit/>
          </a:bodyPr>
          <a:lstStyle/>
          <a:p>
            <a:pPr defTabSz="1371600"/>
            <a:r>
              <a:rPr lang="en-US" altLang="zh-CN" sz="3200" b="1" smtClean="0">
                <a:latin typeface="Times New Roman" panose="02020603050405020304" pitchFamily="18" charset="0"/>
                <a:ea typeface="幼圆" panose="02010509060101010101" pitchFamily="49" charset="-122"/>
                <a:cs typeface="Times New Roman" panose="02020603050405020304" pitchFamily="18" charset="0"/>
              </a:rPr>
              <a:t>1. Thí nghiệm 1</a:t>
            </a:r>
            <a:endParaRPr lang="zh-CN" altLang="en-US" sz="3200" b="1" dirty="0">
              <a:latin typeface="Times New Roman" panose="02020603050405020304" pitchFamily="18" charset="0"/>
              <a:ea typeface="幼圆" panose="02010509060101010101" pitchFamily="49" charset="-122"/>
              <a:cs typeface="Times New Roman" panose="02020603050405020304" pitchFamily="18" charset="0"/>
            </a:endParaRPr>
          </a:p>
        </p:txBody>
      </p:sp>
    </p:spTree>
    <p:extLst>
      <p:ext uri="{BB962C8B-B14F-4D97-AF65-F5344CB8AC3E}">
        <p14:creationId xmlns:p14="http://schemas.microsoft.com/office/powerpoint/2010/main" val="38113125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77372" y="160338"/>
            <a:ext cx="11437257" cy="1077218"/>
          </a:xfrm>
          <a:prstGeom prst="rect">
            <a:avLst/>
          </a:prstGeom>
        </p:spPr>
        <p:txBody>
          <a:bodyPr wrap="square">
            <a:spAutoFit/>
          </a:bodyPr>
          <a:lstStyle/>
          <a:p>
            <a:r>
              <a:rPr lang="vi-VN" sz="3200" dirty="0">
                <a:latin typeface="Times New Roman" pitchFamily="18" charset="0"/>
                <a:cs typeface="Times New Roman" pitchFamily="18" charset="0"/>
              </a:rPr>
              <a:t>Chuẩn bị</a:t>
            </a:r>
            <a:r>
              <a:rPr lang="vi-VN" sz="3200">
                <a:latin typeface="Times New Roman" pitchFamily="18" charset="0"/>
                <a:cs typeface="Times New Roman" pitchFamily="18" charset="0"/>
              </a:rPr>
              <a:t>: </a:t>
            </a:r>
            <a:r>
              <a:rPr lang="en-US" sz="3200">
                <a:latin typeface="Times New Roman" pitchFamily="18" charset="0"/>
                <a:cs typeface="Times New Roman" pitchFamily="18" charset="0"/>
              </a:rPr>
              <a:t>3</a:t>
            </a:r>
            <a:r>
              <a:rPr lang="vi-VN" sz="3200" smtClean="0">
                <a:latin typeface="Times New Roman" pitchFamily="18" charset="0"/>
                <a:cs typeface="Times New Roman" pitchFamily="18" charset="0"/>
              </a:rPr>
              <a:t> </a:t>
            </a:r>
            <a:r>
              <a:rPr lang="vi-VN" sz="3200" dirty="0">
                <a:latin typeface="Times New Roman" pitchFamily="18" charset="0"/>
                <a:cs typeface="Times New Roman" pitchFamily="18" charset="0"/>
              </a:rPr>
              <a:t>thỏi sắt có thể tích lần lượt là V</a:t>
            </a:r>
            <a:r>
              <a:rPr lang="vi-VN" sz="3200" baseline="-25000" dirty="0">
                <a:latin typeface="Times New Roman" pitchFamily="18" charset="0"/>
                <a:cs typeface="Times New Roman" pitchFamily="18" charset="0"/>
              </a:rPr>
              <a:t>1</a:t>
            </a:r>
            <a:r>
              <a:rPr lang="vi-VN" sz="3200" dirty="0">
                <a:latin typeface="Times New Roman" pitchFamily="18" charset="0"/>
                <a:cs typeface="Times New Roman" pitchFamily="18" charset="0"/>
              </a:rPr>
              <a:t> = V, V</a:t>
            </a:r>
            <a:r>
              <a:rPr lang="vi-VN" sz="3200" baseline="-25000" dirty="0">
                <a:latin typeface="Times New Roman" pitchFamily="18" charset="0"/>
                <a:cs typeface="Times New Roman" pitchFamily="18" charset="0"/>
              </a:rPr>
              <a:t>2</a:t>
            </a:r>
            <a:r>
              <a:rPr lang="vi-VN" sz="3200" dirty="0">
                <a:latin typeface="Times New Roman" pitchFamily="18" charset="0"/>
                <a:cs typeface="Times New Roman" pitchFamily="18" charset="0"/>
              </a:rPr>
              <a:t> = 2V, V</a:t>
            </a:r>
            <a:r>
              <a:rPr lang="vi-VN" sz="3200" baseline="-25000" dirty="0">
                <a:latin typeface="Times New Roman" pitchFamily="18" charset="0"/>
                <a:cs typeface="Times New Roman" pitchFamily="18" charset="0"/>
              </a:rPr>
              <a:t>3</a:t>
            </a:r>
            <a:r>
              <a:rPr lang="vi-VN" sz="3200" dirty="0">
                <a:latin typeface="Times New Roman" pitchFamily="18" charset="0"/>
                <a:cs typeface="Times New Roman" pitchFamily="18" charset="0"/>
              </a:rPr>
              <a:t> = </a:t>
            </a:r>
            <a:r>
              <a:rPr lang="vi-VN" sz="3200">
                <a:latin typeface="Times New Roman" pitchFamily="18" charset="0"/>
                <a:cs typeface="Times New Roman" pitchFamily="18" charset="0"/>
              </a:rPr>
              <a:t>3V </a:t>
            </a:r>
            <a:r>
              <a:rPr lang="en-US" sz="3200" smtClean="0">
                <a:latin typeface="Times New Roman" pitchFamily="18" charset="0"/>
                <a:cs typeface="Times New Roman" pitchFamily="18" charset="0"/>
              </a:rPr>
              <a:t>và </a:t>
            </a:r>
            <a:r>
              <a:rPr lang="vi-VN" sz="3200" smtClean="0">
                <a:latin typeface="Times New Roman" pitchFamily="18" charset="0"/>
                <a:cs typeface="Times New Roman" pitchFamily="18" charset="0"/>
              </a:rPr>
              <a:t>cân </a:t>
            </a:r>
            <a:r>
              <a:rPr lang="vi-VN" sz="3200" dirty="0">
                <a:latin typeface="Times New Roman" pitchFamily="18" charset="0"/>
                <a:cs typeface="Times New Roman" pitchFamily="18" charset="0"/>
              </a:rPr>
              <a:t>điện tử.</a:t>
            </a:r>
            <a:endParaRPr lang="en-US" sz="3200" dirty="0">
              <a:latin typeface="Times New Roman" pitchFamily="18" charset="0"/>
              <a:cs typeface="Times New Roman" pitchFamily="18" charset="0"/>
            </a:endParaRPr>
          </a:p>
        </p:txBody>
      </p:sp>
      <p:pic>
        <p:nvPicPr>
          <p:cNvPr id="12290" name="Picture 2" descr="Thí nghiệm 1 Chuẩn bị: Ba thỏi sắt có thể tích lần lượt là V1 = V, V2 = 2V, V3 = 3V "/>
          <p:cNvPicPr>
            <a:picLocks noChangeAspect="1" noChangeArrowheads="1"/>
          </p:cNvPicPr>
          <p:nvPr/>
        </p:nvPicPr>
        <p:blipFill>
          <a:blip r:embed="rId2"/>
          <a:srcRect/>
          <a:stretch>
            <a:fillRect/>
          </a:stretch>
        </p:blipFill>
        <p:spPr bwMode="auto">
          <a:xfrm>
            <a:off x="377372" y="1237556"/>
            <a:ext cx="5181600" cy="4038600"/>
          </a:xfrm>
          <a:prstGeom prst="rect">
            <a:avLst/>
          </a:prstGeom>
          <a:noFill/>
        </p:spPr>
      </p:pic>
      <p:sp>
        <p:nvSpPr>
          <p:cNvPr id="16386" name="AutoShape 2" descr="Cân diện tử shinko, độ chính xác cực cao, bảo hành 1 năm"/>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388" name="AutoShape 4" descr="Cân diện tử shinko, độ chính xác cực cao, bảo hành 1 năm"/>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6390" name="Picture 6" descr="Cân diện tử shinko, độ chính xác cực cao, bảo hành 1 năm"/>
          <p:cNvPicPr>
            <a:picLocks noChangeAspect="1" noChangeArrowheads="1"/>
          </p:cNvPicPr>
          <p:nvPr/>
        </p:nvPicPr>
        <p:blipFill>
          <a:blip r:embed="rId3"/>
          <a:srcRect/>
          <a:stretch>
            <a:fillRect/>
          </a:stretch>
        </p:blipFill>
        <p:spPr bwMode="auto">
          <a:xfrm>
            <a:off x="6828973" y="1542357"/>
            <a:ext cx="3454797" cy="4606396"/>
          </a:xfrm>
          <a:prstGeom prst="rect">
            <a:avLst/>
          </a:prstGeom>
          <a:noFill/>
        </p:spPr>
      </p:pic>
    </p:spTree>
    <p:extLst>
      <p:ext uri="{BB962C8B-B14F-4D97-AF65-F5344CB8AC3E}">
        <p14:creationId xmlns:p14="http://schemas.microsoft.com/office/powerpoint/2010/main" val="918656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wheel(4)">
                                      <p:cBhvr>
                                        <p:cTn id="7" dur="500"/>
                                        <p:tgtEl>
                                          <p:spTgt spid="12290"/>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6390"/>
                                        </p:tgtEl>
                                        <p:attrNameLst>
                                          <p:attrName>style.visibility</p:attrName>
                                        </p:attrNameLst>
                                      </p:cBhvr>
                                      <p:to>
                                        <p:strVal val="visible"/>
                                      </p:to>
                                    </p:set>
                                    <p:animEffect transition="in" filter="randombar(horizontal)">
                                      <p:cBhvr>
                                        <p:cTn id="11" dur="500"/>
                                        <p:tgtEl>
                                          <p:spTgt spid="16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descr="Top 300 hình nền Powerpoint đẹp chuyên nghiệp chất lừ nhất 2023 - Thế Giới  Táo Khuyết"/>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154786" y="160338"/>
            <a:ext cx="2295993" cy="584775"/>
          </a:xfrm>
          <a:prstGeom prst="rect">
            <a:avLst/>
          </a:prstGeom>
        </p:spPr>
        <p:txBody>
          <a:bodyPr wrap="square">
            <a:spAutoFit/>
          </a:bodyPr>
          <a:lstStyle/>
          <a:p>
            <a:r>
              <a:rPr lang="en-US" sz="3200" b="1" dirty="0" err="1">
                <a:latin typeface="Times New Roman" pitchFamily="18" charset="0"/>
                <a:cs typeface="Times New Roman" pitchFamily="18" charset="0"/>
              </a:rPr>
              <a:t>Tiến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hành</a:t>
            </a:r>
            <a:r>
              <a:rPr lang="en-US" sz="3200" b="1" dirty="0">
                <a:latin typeface="Times New Roman" pitchFamily="18" charset="0"/>
                <a:cs typeface="Times New Roman" pitchFamily="18" charset="0"/>
              </a:rPr>
              <a:t>:</a:t>
            </a:r>
          </a:p>
        </p:txBody>
      </p:sp>
      <p:sp>
        <p:nvSpPr>
          <p:cNvPr id="5" name="Rectangle 4"/>
          <p:cNvSpPr/>
          <p:nvPr/>
        </p:nvSpPr>
        <p:spPr>
          <a:xfrm>
            <a:off x="682171" y="671280"/>
            <a:ext cx="11190516" cy="1077218"/>
          </a:xfrm>
          <a:prstGeom prst="rect">
            <a:avLst/>
          </a:prstGeom>
        </p:spPr>
        <p:txBody>
          <a:bodyPr wrap="square">
            <a:spAutoFit/>
          </a:bodyPr>
          <a:lstStyle/>
          <a:p>
            <a:pPr algn="just"/>
            <a:r>
              <a:rPr lang="vi-VN" sz="3200" dirty="0">
                <a:latin typeface="Times New Roman" pitchFamily="18" charset="0"/>
                <a:cs typeface="Times New Roman" pitchFamily="18" charset="0"/>
              </a:rPr>
              <a:t>Bước 1: Dùng cân điện tử để xác định khối lượng từng thỏi sắt tương ứng m</a:t>
            </a:r>
            <a:r>
              <a:rPr lang="vi-VN" sz="3200" baseline="-25000" dirty="0">
                <a:latin typeface="Times New Roman" pitchFamily="18" charset="0"/>
                <a:cs typeface="Times New Roman" pitchFamily="18" charset="0"/>
              </a:rPr>
              <a:t>1</a:t>
            </a:r>
            <a:r>
              <a:rPr lang="vi-VN" sz="3200" dirty="0">
                <a:latin typeface="Times New Roman" pitchFamily="18" charset="0"/>
                <a:cs typeface="Times New Roman" pitchFamily="18" charset="0"/>
              </a:rPr>
              <a:t>, m</a:t>
            </a:r>
            <a:r>
              <a:rPr lang="vi-VN" sz="3200" baseline="-25000" dirty="0">
                <a:latin typeface="Times New Roman" pitchFamily="18" charset="0"/>
                <a:cs typeface="Times New Roman" pitchFamily="18" charset="0"/>
              </a:rPr>
              <a:t>2</a:t>
            </a:r>
            <a:r>
              <a:rPr lang="vi-VN" sz="3200" dirty="0">
                <a:latin typeface="Times New Roman" pitchFamily="18" charset="0"/>
                <a:cs typeface="Times New Roman" pitchFamily="18" charset="0"/>
              </a:rPr>
              <a:t>, m</a:t>
            </a:r>
            <a:r>
              <a:rPr lang="vi-VN" sz="3200" baseline="-25000" dirty="0">
                <a:latin typeface="Times New Roman" pitchFamily="18" charset="0"/>
                <a:cs typeface="Times New Roman" pitchFamily="18" charset="0"/>
              </a:rPr>
              <a:t>3</a:t>
            </a:r>
            <a:r>
              <a:rPr lang="vi-VN" sz="3200" dirty="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6" name="Rectangle 5"/>
          <p:cNvSpPr/>
          <p:nvPr/>
        </p:nvSpPr>
        <p:spPr>
          <a:xfrm>
            <a:off x="682171" y="1687278"/>
            <a:ext cx="11190516" cy="1077218"/>
          </a:xfrm>
          <a:prstGeom prst="rect">
            <a:avLst/>
          </a:prstGeom>
        </p:spPr>
        <p:txBody>
          <a:bodyPr wrap="square">
            <a:spAutoFit/>
          </a:bodyPr>
          <a:lstStyle/>
          <a:p>
            <a:pPr algn="just"/>
            <a:r>
              <a:rPr lang="vi-VN" sz="3200" dirty="0">
                <a:latin typeface="Times New Roman" pitchFamily="18" charset="0"/>
                <a:cs typeface="Times New Roman" pitchFamily="18" charset="0"/>
              </a:rPr>
              <a:t>Bước 2: Ghi số liệu, tính tỉ số khối lượng và thể </a:t>
            </a:r>
            <a:r>
              <a:rPr lang="vi-VN" sz="3200">
                <a:latin typeface="Times New Roman" pitchFamily="18" charset="0"/>
                <a:cs typeface="Times New Roman" pitchFamily="18" charset="0"/>
              </a:rPr>
              <a:t>tích </a:t>
            </a:r>
            <a:r>
              <a:rPr lang="vi-VN" sz="3200" smtClean="0">
                <a:latin typeface="Times New Roman" pitchFamily="18" charset="0"/>
                <a:cs typeface="Times New Roman" pitchFamily="18" charset="0"/>
              </a:rPr>
              <a:t>tương</a:t>
            </a:r>
            <a:r>
              <a:rPr lang="en-US" sz="3200">
                <a:latin typeface="Times New Roman" pitchFamily="18" charset="0"/>
                <a:cs typeface="Times New Roman" pitchFamily="18" charset="0"/>
              </a:rPr>
              <a:t> </a:t>
            </a:r>
            <a:r>
              <a:rPr lang="vi-VN" sz="3200" smtClean="0">
                <a:latin typeface="Times New Roman" pitchFamily="18" charset="0"/>
                <a:cs typeface="Times New Roman" pitchFamily="18" charset="0"/>
              </a:rPr>
              <a:t>ứng</a:t>
            </a:r>
            <a:r>
              <a:rPr lang="vi-VN" sz="3200">
                <a:latin typeface="Times New Roman" pitchFamily="18" charset="0"/>
                <a:cs typeface="Times New Roman" pitchFamily="18" charset="0"/>
              </a:rPr>
              <a:t> </a:t>
            </a:r>
            <a:r>
              <a:rPr lang="vi-VN" sz="3200" smtClean="0">
                <a:latin typeface="Times New Roman" pitchFamily="18" charset="0"/>
                <a:cs typeface="Times New Roman" pitchFamily="18" charset="0"/>
              </a:rPr>
              <a:t>vào </a:t>
            </a:r>
            <a:r>
              <a:rPr lang="en-US" sz="3200" smtClean="0">
                <a:latin typeface="Times New Roman" pitchFamily="18" charset="0"/>
                <a:cs typeface="Times New Roman" pitchFamily="18" charset="0"/>
              </a:rPr>
              <a:t>bảng 13.1.</a:t>
            </a:r>
            <a:endParaRPr lang="en-US" sz="3200" dirty="0">
              <a:latin typeface="Times New Roman" pitchFamily="18" charset="0"/>
              <a:cs typeface="Times New Roman" pitchFamily="18" charset="0"/>
            </a:endParaRPr>
          </a:p>
        </p:txBody>
      </p:sp>
      <p:sp>
        <p:nvSpPr>
          <p:cNvPr id="7" name="Rectangle 6"/>
          <p:cNvSpPr/>
          <p:nvPr/>
        </p:nvSpPr>
        <p:spPr>
          <a:xfrm>
            <a:off x="1074057" y="2706906"/>
            <a:ext cx="10290629" cy="584775"/>
          </a:xfrm>
          <a:prstGeom prst="rect">
            <a:avLst/>
          </a:prstGeom>
        </p:spPr>
        <p:txBody>
          <a:bodyPr wrap="square">
            <a:spAutoFit/>
          </a:bodyPr>
          <a:lstStyle/>
          <a:p>
            <a:r>
              <a:rPr lang="vi-VN" sz="3200" b="1" dirty="0">
                <a:solidFill>
                  <a:srgbClr val="0000CC"/>
                </a:solidFill>
                <a:latin typeface="Times New Roman" pitchFamily="18" charset="0"/>
                <a:cs typeface="Times New Roman" pitchFamily="18" charset="0"/>
              </a:rPr>
              <a:t>Bảng 13.1.</a:t>
            </a:r>
            <a:r>
              <a:rPr lang="vi-VN" sz="3200" dirty="0">
                <a:solidFill>
                  <a:srgbClr val="0000CC"/>
                </a:solidFill>
                <a:latin typeface="Times New Roman" pitchFamily="18" charset="0"/>
                <a:cs typeface="Times New Roman" pitchFamily="18" charset="0"/>
              </a:rPr>
              <a:t> Tỉ số giữa khối lượng và thể tích của ba thỏi sắt</a:t>
            </a:r>
            <a:endParaRPr lang="en-US" sz="3200" dirty="0">
              <a:solidFill>
                <a:srgbClr val="0000CC"/>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graphicFrame>
            <p:nvGraphicFramePr>
              <p:cNvPr id="9" name="Table 8"/>
              <p:cNvGraphicFramePr>
                <a:graphicFrameLocks noGrp="1"/>
              </p:cNvGraphicFramePr>
              <p:nvPr>
                <p:extLst>
                  <p:ext uri="{D42A27DB-BD31-4B8C-83A1-F6EECF244321}">
                    <p14:modId xmlns:p14="http://schemas.microsoft.com/office/powerpoint/2010/main" val="1400177012"/>
                  </p:ext>
                </p:extLst>
              </p:nvPr>
            </p:nvGraphicFramePr>
            <p:xfrm>
              <a:off x="1752600" y="3356428"/>
              <a:ext cx="8763000" cy="2533784"/>
            </p:xfrm>
            <a:graphic>
              <a:graphicData uri="http://schemas.openxmlformats.org/drawingml/2006/table">
                <a:tbl>
                  <a:tblPr firstRow="1" bandRow="1">
                    <a:tableStyleId>{2D5ABB26-0587-4C30-8999-92F81FD0307C}</a:tableStyleId>
                  </a:tblPr>
                  <a:tblGrid>
                    <a:gridCol w="2190750">
                      <a:extLst>
                        <a:ext uri="{9D8B030D-6E8A-4147-A177-3AD203B41FA5}">
                          <a16:colId xmlns:a16="http://schemas.microsoft.com/office/drawing/2014/main" xmlns="" val="20000"/>
                        </a:ext>
                      </a:extLst>
                    </a:gridCol>
                    <a:gridCol w="2190750">
                      <a:extLst>
                        <a:ext uri="{9D8B030D-6E8A-4147-A177-3AD203B41FA5}">
                          <a16:colId xmlns:a16="http://schemas.microsoft.com/office/drawing/2014/main" xmlns="" val="20001"/>
                        </a:ext>
                      </a:extLst>
                    </a:gridCol>
                    <a:gridCol w="2190750">
                      <a:extLst>
                        <a:ext uri="{9D8B030D-6E8A-4147-A177-3AD203B41FA5}">
                          <a16:colId xmlns:a16="http://schemas.microsoft.com/office/drawing/2014/main" xmlns="" val="20002"/>
                        </a:ext>
                      </a:extLst>
                    </a:gridCol>
                    <a:gridCol w="2190750">
                      <a:extLst>
                        <a:ext uri="{9D8B030D-6E8A-4147-A177-3AD203B41FA5}">
                          <a16:colId xmlns:a16="http://schemas.microsoft.com/office/drawing/2014/main" xmlns="" val="20003"/>
                        </a:ext>
                      </a:extLst>
                    </a:gridCol>
                  </a:tblGrid>
                  <a:tr h="35923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800" b="1">
                              <a:latin typeface="+mj-lt"/>
                            </a:rPr>
                            <a:t>Đại </a:t>
                          </a:r>
                          <a:r>
                            <a:rPr lang="vi-VN" sz="2800" b="1" smtClean="0">
                              <a:latin typeface="+mj-lt"/>
                            </a:rPr>
                            <a:t>lượng</a:t>
                          </a:r>
                          <a:endParaRPr lang="en-US" b="1">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a:latin typeface="Times New Roman" panose="02020603050405020304" pitchFamily="18" charset="0"/>
                              <a:cs typeface="Times New Roman" panose="02020603050405020304" pitchFamily="18" charset="0"/>
                            </a:rPr>
                            <a:t>Thỏi 1</a:t>
                          </a:r>
                          <a:endParaRPr lang="en-US" sz="2800" b="1">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a:latin typeface="Times New Roman" panose="02020603050405020304" pitchFamily="18" charset="0"/>
                              <a:cs typeface="Times New Roman" panose="02020603050405020304" pitchFamily="18" charset="0"/>
                            </a:rPr>
                            <a:t>Thỏi </a:t>
                          </a:r>
                          <a:r>
                            <a:rPr lang="vi-VN" sz="2800" b="1">
                              <a:latin typeface="Times New Roman" panose="02020603050405020304" pitchFamily="18" charset="0"/>
                              <a:cs typeface="Times New Roman" panose="02020603050405020304" pitchFamily="18" charset="0"/>
                            </a:rPr>
                            <a:t>2</a:t>
                          </a:r>
                          <a:endParaRPr lang="en-US" sz="2800" b="1">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a:latin typeface="Times New Roman" panose="02020603050405020304" pitchFamily="18" charset="0"/>
                              <a:cs typeface="Times New Roman" panose="02020603050405020304" pitchFamily="18" charset="0"/>
                            </a:rPr>
                            <a:t>Thỏi </a:t>
                          </a:r>
                          <a:r>
                            <a:rPr lang="vi-VN" sz="2800" b="1" smtClean="0">
                              <a:latin typeface="Times New Roman" panose="02020603050405020304" pitchFamily="18" charset="0"/>
                              <a:cs typeface="Times New Roman" panose="02020603050405020304" pitchFamily="18" charset="0"/>
                            </a:rPr>
                            <a:t>3</a:t>
                          </a:r>
                          <a:endParaRPr lang="en-US" sz="2800" b="1">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643303">
                    <a:tc>
                      <a:txBody>
                        <a:bodyPr/>
                        <a:lstStyle/>
                        <a:p>
                          <a:pPr algn="ctr"/>
                          <a:r>
                            <a:rPr lang="en-US" sz="2800" b="1" dirty="0" err="1">
                              <a:latin typeface="Times New Roman" panose="02020603050405020304" pitchFamily="18" charset="0"/>
                              <a:cs typeface="Times New Roman" panose="02020603050405020304" pitchFamily="18" charset="0"/>
                            </a:rPr>
                            <a:t>Thể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tích</a:t>
                          </a:r>
                          <a:endParaRPr lang="en-US" sz="2800" b="1" dirty="0">
                            <a:solidFill>
                              <a:srgbClr val="000000"/>
                            </a:solidFill>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Times New Roman" panose="02020603050405020304" pitchFamily="18" charset="0"/>
                              <a:cs typeface="Times New Roman" panose="02020603050405020304" pitchFamily="18" charset="0"/>
                            </a:rPr>
                            <a:t>V</a:t>
                          </a:r>
                          <a:r>
                            <a:rPr lang="en-US" sz="2800" baseline="-25000" dirty="0">
                              <a:latin typeface="Times New Roman" panose="02020603050405020304" pitchFamily="18" charset="0"/>
                              <a:cs typeface="Times New Roman" panose="02020603050405020304" pitchFamily="18" charset="0"/>
                            </a:rPr>
                            <a:t>1</a:t>
                          </a:r>
                          <a:r>
                            <a:rPr lang="en-US" sz="2800" dirty="0">
                              <a:latin typeface="Times New Roman" panose="02020603050405020304" pitchFamily="18" charset="0"/>
                              <a:cs typeface="Times New Roman" panose="02020603050405020304" pitchFamily="18" charset="0"/>
                            </a:rPr>
                            <a:t> = V</a:t>
                          </a:r>
                          <a:endParaRPr lang="en-US" sz="2800" dirty="0">
                            <a:solidFill>
                              <a:srgbClr val="000000"/>
                            </a:solidFill>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Times New Roman" panose="02020603050405020304" pitchFamily="18" charset="0"/>
                              <a:cs typeface="Times New Roman" panose="02020603050405020304" pitchFamily="18" charset="0"/>
                            </a:rPr>
                            <a:t>V</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 2V</a:t>
                          </a:r>
                          <a:endParaRPr lang="en-US" sz="2800" dirty="0">
                            <a:solidFill>
                              <a:srgbClr val="000000"/>
                            </a:solidFill>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Times New Roman" panose="02020603050405020304" pitchFamily="18" charset="0"/>
                              <a:cs typeface="Times New Roman" panose="02020603050405020304" pitchFamily="18" charset="0"/>
                            </a:rPr>
                            <a:t>V</a:t>
                          </a:r>
                          <a:r>
                            <a:rPr lang="en-US" sz="2800" baseline="-25000" dirty="0">
                              <a:latin typeface="Times New Roman" panose="02020603050405020304" pitchFamily="18" charset="0"/>
                              <a:cs typeface="Times New Roman" panose="02020603050405020304" pitchFamily="18" charset="0"/>
                            </a:rPr>
                            <a:t>3</a:t>
                          </a:r>
                          <a:r>
                            <a:rPr lang="en-US" sz="2800" dirty="0">
                              <a:latin typeface="Times New Roman" panose="02020603050405020304" pitchFamily="18" charset="0"/>
                              <a:cs typeface="Times New Roman" panose="02020603050405020304" pitchFamily="18" charset="0"/>
                            </a:rPr>
                            <a:t> = 3V</a:t>
                          </a:r>
                          <a:endParaRPr lang="en-US" sz="2800" dirty="0">
                            <a:solidFill>
                              <a:srgbClr val="000000"/>
                            </a:solidFill>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643303">
                    <a:tc>
                      <a:txBody>
                        <a:bodyPr/>
                        <a:lstStyle/>
                        <a:p>
                          <a:pPr algn="ctr"/>
                          <a:r>
                            <a:rPr lang="vi-VN" sz="2800" b="1" dirty="0">
                              <a:latin typeface="Times New Roman" panose="02020603050405020304" pitchFamily="18" charset="0"/>
                              <a:cs typeface="Times New Roman" panose="02020603050405020304" pitchFamily="18" charset="0"/>
                            </a:rPr>
                            <a:t>Khối lượng</a:t>
                          </a:r>
                          <a:endParaRPr lang="vi-VN" sz="2800" b="1" dirty="0">
                            <a:solidFill>
                              <a:srgbClr val="000000"/>
                            </a:solidFill>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a:latin typeface="Times New Roman" panose="02020603050405020304" pitchFamily="18" charset="0"/>
                              <a:cs typeface="Times New Roman" panose="02020603050405020304" pitchFamily="18" charset="0"/>
                            </a:rPr>
                            <a:t>m</a:t>
                          </a:r>
                          <a:r>
                            <a:rPr lang="en-US" sz="2800" baseline="-25000">
                              <a:latin typeface="Times New Roman" panose="02020603050405020304" pitchFamily="18" charset="0"/>
                              <a:cs typeface="Times New Roman" panose="02020603050405020304" pitchFamily="18" charset="0"/>
                            </a:rPr>
                            <a:t>1</a:t>
                          </a:r>
                          <a:r>
                            <a:rPr lang="en-US" sz="2800">
                              <a:latin typeface="Times New Roman" panose="02020603050405020304" pitchFamily="18" charset="0"/>
                              <a:cs typeface="Times New Roman" panose="02020603050405020304" pitchFamily="18" charset="0"/>
                            </a:rPr>
                            <a:t> = ?</a:t>
                          </a:r>
                          <a:endParaRPr lang="en-US" sz="2800">
                            <a:solidFill>
                              <a:srgbClr val="000000"/>
                            </a:solidFill>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Times New Roman" panose="02020603050405020304" pitchFamily="18" charset="0"/>
                              <a:cs typeface="Times New Roman" panose="02020603050405020304" pitchFamily="18" charset="0"/>
                            </a:rPr>
                            <a:t>m</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 ?</a:t>
                          </a:r>
                          <a:endParaRPr lang="en-US" sz="2800" dirty="0">
                            <a:solidFill>
                              <a:srgbClr val="000000"/>
                            </a:solidFill>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Times New Roman" panose="02020603050405020304" pitchFamily="18" charset="0"/>
                              <a:cs typeface="Times New Roman" panose="02020603050405020304" pitchFamily="18" charset="0"/>
                            </a:rPr>
                            <a:t>m</a:t>
                          </a:r>
                          <a:r>
                            <a:rPr lang="en-US" sz="2800" baseline="-25000" dirty="0">
                              <a:latin typeface="Times New Roman" panose="02020603050405020304" pitchFamily="18" charset="0"/>
                              <a:cs typeface="Times New Roman" panose="02020603050405020304" pitchFamily="18" charset="0"/>
                            </a:rPr>
                            <a:t>3</a:t>
                          </a:r>
                          <a:r>
                            <a:rPr lang="en-US" sz="2800" dirty="0">
                              <a:latin typeface="Times New Roman" panose="02020603050405020304" pitchFamily="18" charset="0"/>
                              <a:cs typeface="Times New Roman" panose="02020603050405020304" pitchFamily="18" charset="0"/>
                            </a:rPr>
                            <a:t> = ?</a:t>
                          </a:r>
                          <a:endParaRPr lang="en-US" sz="2800" dirty="0">
                            <a:solidFill>
                              <a:srgbClr val="000000"/>
                            </a:solidFill>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729018">
                    <a:tc>
                      <a:txBody>
                        <a:bodyPr/>
                        <a:lstStyle/>
                        <a:p>
                          <a:pPr algn="ctr"/>
                          <a:r>
                            <a:rPr lang="en-US" sz="2800" b="1" dirty="0" smtClean="0">
                              <a:latin typeface="Times New Roman" panose="02020603050405020304" pitchFamily="18" charset="0"/>
                              <a:cs typeface="Times New Roman" panose="02020603050405020304" pitchFamily="18" charset="0"/>
                            </a:rPr>
                            <a:t>Tỉ</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a:t>
                          </a:r>
                          <a:r>
                            <a:rPr lang="en-US" sz="2800" b="1">
                              <a:latin typeface="Times New Roman" panose="02020603050405020304" pitchFamily="18" charset="0"/>
                              <a:cs typeface="Times New Roman" panose="02020603050405020304" pitchFamily="18" charset="0"/>
                            </a:rPr>
                            <a:t> </a:t>
                          </a:r>
                          <a14:m>
                            <m:oMath xmlns:m="http://schemas.openxmlformats.org/officeDocument/2006/math">
                              <m:f>
                                <m:fPr>
                                  <m:ctrlPr>
                                    <a:rPr lang="en-US" sz="2800" b="1" i="1" smtClean="0">
                                      <a:latin typeface="Cambria Math" panose="02040503050406030204" pitchFamily="18" charset="0"/>
                                    </a:rPr>
                                  </m:ctrlPr>
                                </m:fPr>
                                <m:num>
                                  <m:r>
                                    <a:rPr lang="en-US" sz="2800" b="1" i="1" smtClean="0">
                                      <a:latin typeface="Cambria Math" panose="02040503050406030204" pitchFamily="18" charset="0"/>
                                    </a:rPr>
                                    <m:t>𝐦</m:t>
                                  </m:r>
                                </m:num>
                                <m:den>
                                  <m:r>
                                    <a:rPr lang="en-US" sz="2800" b="1" i="1" smtClean="0">
                                      <a:latin typeface="Cambria Math" panose="02040503050406030204" pitchFamily="18" charset="0"/>
                                    </a:rPr>
                                    <m:t>𝐕</m:t>
                                  </m:r>
                                </m:den>
                              </m:f>
                            </m:oMath>
                          </a14:m>
                          <a:endParaRPr lang="en-US" sz="2800" b="1" dirty="0">
                            <a:solidFill>
                              <a:srgbClr val="000000"/>
                            </a:solidFill>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 xmlns:m="http://schemas.openxmlformats.org/officeDocument/2006/math">
                              <m:f>
                                <m:fPr>
                                  <m:ctrlPr>
                                    <a:rPr lang="vi-VN" sz="2800" i="1" smtClean="0">
                                      <a:latin typeface="Cambria Math" panose="02040503050406030204" pitchFamily="18" charset="0"/>
                                    </a:rPr>
                                  </m:ctrlPr>
                                </m:fPr>
                                <m:num>
                                  <m:sSub>
                                    <m:sSubPr>
                                      <m:ctrlPr>
                                        <a:rPr lang="vi-VN" sz="2800" i="1" smtClean="0">
                                          <a:latin typeface="Cambria Math" panose="02040503050406030204" pitchFamily="18" charset="0"/>
                                        </a:rPr>
                                      </m:ctrlPr>
                                    </m:sSubPr>
                                    <m:e>
                                      <m:r>
                                        <a:rPr lang="en-US" sz="2800" smtClean="0">
                                          <a:latin typeface="Cambria Math" panose="02040503050406030204" pitchFamily="18" charset="0"/>
                                        </a:rPr>
                                        <m:t>𝑚</m:t>
                                      </m:r>
                                    </m:e>
                                    <m:sub>
                                      <m:r>
                                        <a:rPr lang="en-US" sz="2800" smtClean="0">
                                          <a:latin typeface="Cambria Math" panose="02040503050406030204" pitchFamily="18" charset="0"/>
                                        </a:rPr>
                                        <m:t>1</m:t>
                                      </m:r>
                                    </m:sub>
                                  </m:sSub>
                                </m:num>
                                <m:den>
                                  <m:sSub>
                                    <m:sSubPr>
                                      <m:ctrlPr>
                                        <a:rPr lang="vi-VN" sz="2800" i="1" smtClean="0">
                                          <a:latin typeface="Cambria Math" panose="02040503050406030204" pitchFamily="18" charset="0"/>
                                        </a:rPr>
                                      </m:ctrlPr>
                                    </m:sSubPr>
                                    <m:e>
                                      <m:r>
                                        <a:rPr lang="en-US" sz="2800" smtClean="0">
                                          <a:latin typeface="Cambria Math" panose="02040503050406030204" pitchFamily="18" charset="0"/>
                                        </a:rPr>
                                        <m:t>𝑉</m:t>
                                      </m:r>
                                    </m:e>
                                    <m:sub>
                                      <m:r>
                                        <a:rPr lang="en-US" sz="2800" smtClean="0">
                                          <a:latin typeface="Cambria Math" panose="02040503050406030204" pitchFamily="18" charset="0"/>
                                        </a:rPr>
                                        <m:t>1</m:t>
                                      </m:r>
                                    </m:sub>
                                  </m:sSub>
                                </m:den>
                              </m:f>
                            </m:oMath>
                          </a14:m>
                          <a:r>
                            <a:rPr lang="en-US" sz="2800" dirty="0" smtClean="0">
                              <a:latin typeface="Times New Roman" panose="02020603050405020304" pitchFamily="18" charset="0"/>
                              <a:cs typeface="Times New Roman" panose="02020603050405020304" pitchFamily="18" charset="0"/>
                            </a:rPr>
                            <a:t>=?</a:t>
                          </a:r>
                          <a:endParaRPr lang="en-US" sz="2800" dirty="0">
                            <a:solidFill>
                              <a:srgbClr val="000000"/>
                            </a:solidFill>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 xmlns:m="http://schemas.openxmlformats.org/officeDocument/2006/math">
                              <m:f>
                                <m:fPr>
                                  <m:ctrlPr>
                                    <a:rPr lang="vi-VN" sz="2800" i="1" smtClean="0">
                                      <a:latin typeface="Cambria Math" panose="02040503050406030204" pitchFamily="18" charset="0"/>
                                    </a:rPr>
                                  </m:ctrlPr>
                                </m:fPr>
                                <m:num>
                                  <m:sSub>
                                    <m:sSubPr>
                                      <m:ctrlPr>
                                        <a:rPr lang="vi-VN" sz="2800" i="1" smtClean="0">
                                          <a:latin typeface="Cambria Math" panose="02040503050406030204" pitchFamily="18" charset="0"/>
                                        </a:rPr>
                                      </m:ctrlPr>
                                    </m:sSubPr>
                                    <m:e>
                                      <m:r>
                                        <a:rPr lang="en-US" sz="2800" smtClean="0">
                                          <a:latin typeface="Cambria Math" panose="02040503050406030204" pitchFamily="18" charset="0"/>
                                        </a:rPr>
                                        <m:t>𝑚</m:t>
                                      </m:r>
                                    </m:e>
                                    <m:sub>
                                      <m:r>
                                        <a:rPr lang="en-US" sz="2800" smtClean="0">
                                          <a:latin typeface="Cambria Math" panose="02040503050406030204" pitchFamily="18" charset="0"/>
                                        </a:rPr>
                                        <m:t>2</m:t>
                                      </m:r>
                                    </m:sub>
                                  </m:sSub>
                                </m:num>
                                <m:den>
                                  <m:sSub>
                                    <m:sSubPr>
                                      <m:ctrlPr>
                                        <a:rPr lang="vi-VN" sz="2800" i="1" smtClean="0">
                                          <a:latin typeface="Cambria Math" panose="02040503050406030204" pitchFamily="18" charset="0"/>
                                        </a:rPr>
                                      </m:ctrlPr>
                                    </m:sSubPr>
                                    <m:e>
                                      <m:r>
                                        <a:rPr lang="en-US" sz="2800" smtClean="0">
                                          <a:latin typeface="Cambria Math" panose="02040503050406030204" pitchFamily="18" charset="0"/>
                                        </a:rPr>
                                        <m:t>𝑉</m:t>
                                      </m:r>
                                    </m:e>
                                    <m:sub>
                                      <m:r>
                                        <a:rPr lang="en-US" sz="2800" smtClean="0">
                                          <a:latin typeface="Cambria Math" panose="02040503050406030204" pitchFamily="18" charset="0"/>
                                        </a:rPr>
                                        <m:t>2</m:t>
                                      </m:r>
                                    </m:sub>
                                  </m:sSub>
                                </m:den>
                              </m:f>
                            </m:oMath>
                          </a14:m>
                          <a:r>
                            <a:rPr lang="en-US" sz="2800" smtClean="0">
                              <a:latin typeface="Times New Roman" panose="02020603050405020304" pitchFamily="18" charset="0"/>
                              <a:cs typeface="Times New Roman" panose="02020603050405020304" pitchFamily="18" charset="0"/>
                            </a:rPr>
                            <a:t>=?</a:t>
                          </a:r>
                          <a:endParaRPr lang="en-US" sz="2800" dirty="0">
                            <a:solidFill>
                              <a:srgbClr val="000000"/>
                            </a:solidFill>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 xmlns:m="http://schemas.openxmlformats.org/officeDocument/2006/math">
                              <m:f>
                                <m:fPr>
                                  <m:ctrlPr>
                                    <a:rPr lang="vi-VN" sz="2800" i="1" smtClean="0">
                                      <a:latin typeface="Cambria Math" panose="02040503050406030204" pitchFamily="18" charset="0"/>
                                    </a:rPr>
                                  </m:ctrlPr>
                                </m:fPr>
                                <m:num>
                                  <m:sSub>
                                    <m:sSubPr>
                                      <m:ctrlPr>
                                        <a:rPr lang="vi-VN" sz="2800" i="1" smtClean="0">
                                          <a:latin typeface="Cambria Math" panose="02040503050406030204" pitchFamily="18" charset="0"/>
                                        </a:rPr>
                                      </m:ctrlPr>
                                    </m:sSubPr>
                                    <m:e>
                                      <m:r>
                                        <a:rPr lang="en-US" sz="2800" smtClean="0">
                                          <a:latin typeface="Cambria Math" panose="02040503050406030204" pitchFamily="18" charset="0"/>
                                        </a:rPr>
                                        <m:t>𝑚</m:t>
                                      </m:r>
                                    </m:e>
                                    <m:sub>
                                      <m:r>
                                        <a:rPr lang="en-US" sz="2800" smtClean="0">
                                          <a:latin typeface="Cambria Math" panose="02040503050406030204" pitchFamily="18" charset="0"/>
                                        </a:rPr>
                                        <m:t>3</m:t>
                                      </m:r>
                                    </m:sub>
                                  </m:sSub>
                                </m:num>
                                <m:den>
                                  <m:sSub>
                                    <m:sSubPr>
                                      <m:ctrlPr>
                                        <a:rPr lang="vi-VN" sz="2800" i="1" smtClean="0">
                                          <a:latin typeface="Cambria Math" panose="02040503050406030204" pitchFamily="18" charset="0"/>
                                        </a:rPr>
                                      </m:ctrlPr>
                                    </m:sSubPr>
                                    <m:e>
                                      <m:r>
                                        <a:rPr lang="en-US" sz="2800" smtClean="0">
                                          <a:latin typeface="Cambria Math" panose="02040503050406030204" pitchFamily="18" charset="0"/>
                                        </a:rPr>
                                        <m:t>𝑉</m:t>
                                      </m:r>
                                    </m:e>
                                    <m:sub>
                                      <m:r>
                                        <a:rPr lang="en-US" sz="2800" smtClean="0">
                                          <a:latin typeface="Cambria Math" panose="02040503050406030204" pitchFamily="18" charset="0"/>
                                        </a:rPr>
                                        <m:t>3</m:t>
                                      </m:r>
                                    </m:sub>
                                  </m:sSub>
                                </m:den>
                              </m:f>
                            </m:oMath>
                          </a14:m>
                          <a:r>
                            <a:rPr lang="en-US" sz="2800" smtClean="0">
                              <a:latin typeface="Times New Roman" panose="02020603050405020304" pitchFamily="18" charset="0"/>
                              <a:cs typeface="Times New Roman" panose="02020603050405020304" pitchFamily="18" charset="0"/>
                            </a:rPr>
                            <a:t>=?</a:t>
                          </a:r>
                          <a:endParaRPr lang="en-US" sz="2800" dirty="0">
                            <a:solidFill>
                              <a:srgbClr val="000000"/>
                            </a:solidFill>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mc:Choice>
        <mc:Fallback xmlns="">
          <p:graphicFrame>
            <p:nvGraphicFramePr>
              <p:cNvPr id="9" name="Table 8"/>
              <p:cNvGraphicFramePr>
                <a:graphicFrameLocks noGrp="1"/>
              </p:cNvGraphicFramePr>
              <p:nvPr>
                <p:extLst>
                  <p:ext uri="{D42A27DB-BD31-4B8C-83A1-F6EECF244321}">
                    <p14:modId xmlns:p14="http://schemas.microsoft.com/office/powerpoint/2010/main" val="1400177012"/>
                  </p:ext>
                </p:extLst>
              </p:nvPr>
            </p:nvGraphicFramePr>
            <p:xfrm>
              <a:off x="1752600" y="3356428"/>
              <a:ext cx="8763000" cy="2533784"/>
            </p:xfrm>
            <a:graphic>
              <a:graphicData uri="http://schemas.openxmlformats.org/drawingml/2006/table">
                <a:tbl>
                  <a:tblPr firstRow="1" bandRow="1">
                    <a:tableStyleId>{2D5ABB26-0587-4C30-8999-92F81FD0307C}</a:tableStyleId>
                  </a:tblPr>
                  <a:tblGrid>
                    <a:gridCol w="2190750">
                      <a:extLst>
                        <a:ext uri="{9D8B030D-6E8A-4147-A177-3AD203B41FA5}">
                          <a16:colId xmlns:a16="http://schemas.microsoft.com/office/drawing/2014/main" val="20000"/>
                        </a:ext>
                      </a:extLst>
                    </a:gridCol>
                    <a:gridCol w="2190750">
                      <a:extLst>
                        <a:ext uri="{9D8B030D-6E8A-4147-A177-3AD203B41FA5}">
                          <a16:colId xmlns:a16="http://schemas.microsoft.com/office/drawing/2014/main" val="20001"/>
                        </a:ext>
                      </a:extLst>
                    </a:gridCol>
                    <a:gridCol w="2190750">
                      <a:extLst>
                        <a:ext uri="{9D8B030D-6E8A-4147-A177-3AD203B41FA5}">
                          <a16:colId xmlns:a16="http://schemas.microsoft.com/office/drawing/2014/main" val="20002"/>
                        </a:ext>
                      </a:extLst>
                    </a:gridCol>
                    <a:gridCol w="2190750">
                      <a:extLst>
                        <a:ext uri="{9D8B030D-6E8A-4147-A177-3AD203B41FA5}">
                          <a16:colId xmlns:a16="http://schemas.microsoft.com/office/drawing/2014/main" val="20003"/>
                        </a:ext>
                      </a:extLst>
                    </a:gridCol>
                  </a:tblGrid>
                  <a:tr h="5181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800" b="1">
                              <a:latin typeface="+mj-lt"/>
                            </a:rPr>
                            <a:t>Đại </a:t>
                          </a:r>
                          <a:r>
                            <a:rPr lang="vi-VN" sz="2800" b="1" smtClean="0">
                              <a:latin typeface="+mj-lt"/>
                            </a:rPr>
                            <a:t>lượng</a:t>
                          </a:r>
                          <a:endParaRPr lang="en-US" b="1">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a:latin typeface="Times New Roman" panose="02020603050405020304" pitchFamily="18" charset="0"/>
                              <a:cs typeface="Times New Roman" panose="02020603050405020304" pitchFamily="18" charset="0"/>
                            </a:rPr>
                            <a:t>Thỏi 1</a:t>
                          </a:r>
                          <a:endParaRPr lang="en-US" sz="2800" b="1">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a:latin typeface="Times New Roman" panose="02020603050405020304" pitchFamily="18" charset="0"/>
                              <a:cs typeface="Times New Roman" panose="02020603050405020304" pitchFamily="18" charset="0"/>
                            </a:rPr>
                            <a:t>Thỏi </a:t>
                          </a:r>
                          <a:r>
                            <a:rPr lang="vi-VN" sz="2800" b="1">
                              <a:latin typeface="Times New Roman" panose="02020603050405020304" pitchFamily="18" charset="0"/>
                              <a:cs typeface="Times New Roman" panose="02020603050405020304" pitchFamily="18" charset="0"/>
                            </a:rPr>
                            <a:t>2</a:t>
                          </a:r>
                          <a:endParaRPr lang="en-US" sz="2800" b="1">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a:latin typeface="Times New Roman" panose="02020603050405020304" pitchFamily="18" charset="0"/>
                              <a:cs typeface="Times New Roman" panose="02020603050405020304" pitchFamily="18" charset="0"/>
                            </a:rPr>
                            <a:t>Thỏi </a:t>
                          </a:r>
                          <a:r>
                            <a:rPr lang="vi-VN" sz="2800" b="1" smtClean="0">
                              <a:latin typeface="Times New Roman" panose="02020603050405020304" pitchFamily="18" charset="0"/>
                              <a:cs typeface="Times New Roman" panose="02020603050405020304" pitchFamily="18" charset="0"/>
                            </a:rPr>
                            <a:t>3</a:t>
                          </a:r>
                          <a:endParaRPr lang="en-US" sz="2800" b="1">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43303">
                    <a:tc>
                      <a:txBody>
                        <a:bodyPr/>
                        <a:lstStyle/>
                        <a:p>
                          <a:pPr algn="ctr"/>
                          <a:r>
                            <a:rPr lang="en-US" sz="2800" b="1" dirty="0" err="1">
                              <a:latin typeface="Times New Roman" panose="02020603050405020304" pitchFamily="18" charset="0"/>
                              <a:cs typeface="Times New Roman" panose="02020603050405020304" pitchFamily="18" charset="0"/>
                            </a:rPr>
                            <a:t>Thể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tích</a:t>
                          </a:r>
                          <a:endParaRPr lang="en-US" sz="2800" b="1" dirty="0">
                            <a:solidFill>
                              <a:srgbClr val="000000"/>
                            </a:solidFill>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Times New Roman" panose="02020603050405020304" pitchFamily="18" charset="0"/>
                              <a:cs typeface="Times New Roman" panose="02020603050405020304" pitchFamily="18" charset="0"/>
                            </a:rPr>
                            <a:t>V</a:t>
                          </a:r>
                          <a:r>
                            <a:rPr lang="en-US" sz="2800" baseline="-25000" dirty="0">
                              <a:latin typeface="Times New Roman" panose="02020603050405020304" pitchFamily="18" charset="0"/>
                              <a:cs typeface="Times New Roman" panose="02020603050405020304" pitchFamily="18" charset="0"/>
                            </a:rPr>
                            <a:t>1</a:t>
                          </a:r>
                          <a:r>
                            <a:rPr lang="en-US" sz="2800" dirty="0">
                              <a:latin typeface="Times New Roman" panose="02020603050405020304" pitchFamily="18" charset="0"/>
                              <a:cs typeface="Times New Roman" panose="02020603050405020304" pitchFamily="18" charset="0"/>
                            </a:rPr>
                            <a:t> = V</a:t>
                          </a:r>
                          <a:endParaRPr lang="en-US" sz="2800" dirty="0">
                            <a:solidFill>
                              <a:srgbClr val="000000"/>
                            </a:solidFill>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Times New Roman" panose="02020603050405020304" pitchFamily="18" charset="0"/>
                              <a:cs typeface="Times New Roman" panose="02020603050405020304" pitchFamily="18" charset="0"/>
                            </a:rPr>
                            <a:t>V</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 2V</a:t>
                          </a:r>
                          <a:endParaRPr lang="en-US" sz="2800" dirty="0">
                            <a:solidFill>
                              <a:srgbClr val="000000"/>
                            </a:solidFill>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Times New Roman" panose="02020603050405020304" pitchFamily="18" charset="0"/>
                              <a:cs typeface="Times New Roman" panose="02020603050405020304" pitchFamily="18" charset="0"/>
                            </a:rPr>
                            <a:t>V</a:t>
                          </a:r>
                          <a:r>
                            <a:rPr lang="en-US" sz="2800" baseline="-25000" dirty="0">
                              <a:latin typeface="Times New Roman" panose="02020603050405020304" pitchFamily="18" charset="0"/>
                              <a:cs typeface="Times New Roman" panose="02020603050405020304" pitchFamily="18" charset="0"/>
                            </a:rPr>
                            <a:t>3</a:t>
                          </a:r>
                          <a:r>
                            <a:rPr lang="en-US" sz="2800" dirty="0">
                              <a:latin typeface="Times New Roman" panose="02020603050405020304" pitchFamily="18" charset="0"/>
                              <a:cs typeface="Times New Roman" panose="02020603050405020304" pitchFamily="18" charset="0"/>
                            </a:rPr>
                            <a:t> = 3V</a:t>
                          </a:r>
                          <a:endParaRPr lang="en-US" sz="2800" dirty="0">
                            <a:solidFill>
                              <a:srgbClr val="000000"/>
                            </a:solidFill>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43303">
                    <a:tc>
                      <a:txBody>
                        <a:bodyPr/>
                        <a:lstStyle/>
                        <a:p>
                          <a:pPr algn="ctr"/>
                          <a:r>
                            <a:rPr lang="vi-VN" sz="2800" b="1" dirty="0">
                              <a:latin typeface="Times New Roman" panose="02020603050405020304" pitchFamily="18" charset="0"/>
                              <a:cs typeface="Times New Roman" panose="02020603050405020304" pitchFamily="18" charset="0"/>
                            </a:rPr>
                            <a:t>Khối lượng</a:t>
                          </a:r>
                          <a:endParaRPr lang="vi-VN" sz="2800" b="1" dirty="0">
                            <a:solidFill>
                              <a:srgbClr val="000000"/>
                            </a:solidFill>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a:latin typeface="Times New Roman" panose="02020603050405020304" pitchFamily="18" charset="0"/>
                              <a:cs typeface="Times New Roman" panose="02020603050405020304" pitchFamily="18" charset="0"/>
                            </a:rPr>
                            <a:t>m</a:t>
                          </a:r>
                          <a:r>
                            <a:rPr lang="en-US" sz="2800" baseline="-25000">
                              <a:latin typeface="Times New Roman" panose="02020603050405020304" pitchFamily="18" charset="0"/>
                              <a:cs typeface="Times New Roman" panose="02020603050405020304" pitchFamily="18" charset="0"/>
                            </a:rPr>
                            <a:t>1</a:t>
                          </a:r>
                          <a:r>
                            <a:rPr lang="en-US" sz="2800">
                              <a:latin typeface="Times New Roman" panose="02020603050405020304" pitchFamily="18" charset="0"/>
                              <a:cs typeface="Times New Roman" panose="02020603050405020304" pitchFamily="18" charset="0"/>
                            </a:rPr>
                            <a:t> = ?</a:t>
                          </a:r>
                          <a:endParaRPr lang="en-US" sz="2800">
                            <a:solidFill>
                              <a:srgbClr val="000000"/>
                            </a:solidFill>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Times New Roman" panose="02020603050405020304" pitchFamily="18" charset="0"/>
                              <a:cs typeface="Times New Roman" panose="02020603050405020304" pitchFamily="18" charset="0"/>
                            </a:rPr>
                            <a:t>m</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 ?</a:t>
                          </a:r>
                          <a:endParaRPr lang="en-US" sz="2800" dirty="0">
                            <a:solidFill>
                              <a:srgbClr val="000000"/>
                            </a:solidFill>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Times New Roman" panose="02020603050405020304" pitchFamily="18" charset="0"/>
                              <a:cs typeface="Times New Roman" panose="02020603050405020304" pitchFamily="18" charset="0"/>
                            </a:rPr>
                            <a:t>m</a:t>
                          </a:r>
                          <a:r>
                            <a:rPr lang="en-US" sz="2800" baseline="-25000" dirty="0">
                              <a:latin typeface="Times New Roman" panose="02020603050405020304" pitchFamily="18" charset="0"/>
                              <a:cs typeface="Times New Roman" panose="02020603050405020304" pitchFamily="18" charset="0"/>
                            </a:rPr>
                            <a:t>3</a:t>
                          </a:r>
                          <a:r>
                            <a:rPr lang="en-US" sz="2800" dirty="0">
                              <a:latin typeface="Times New Roman" panose="02020603050405020304" pitchFamily="18" charset="0"/>
                              <a:cs typeface="Times New Roman" panose="02020603050405020304" pitchFamily="18" charset="0"/>
                            </a:rPr>
                            <a:t> = ?</a:t>
                          </a:r>
                          <a:endParaRPr lang="en-US" sz="2800" dirty="0">
                            <a:solidFill>
                              <a:srgbClr val="000000"/>
                            </a:solidFill>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729018">
                    <a:tc>
                      <a:txBody>
                        <a:bodyPr/>
                        <a:lstStyle/>
                        <a:p>
                          <a:endParaRPr lang="en-US"/>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78" t="-256667" r="-300278" b="-5000"/>
                          </a:stretch>
                        </a:blipFill>
                      </a:tcPr>
                    </a:tc>
                    <a:tc>
                      <a:txBody>
                        <a:bodyPr/>
                        <a:lstStyle/>
                        <a:p>
                          <a:endParaRPr lang="en-US"/>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0557" t="-256667" r="-201114" b="-5000"/>
                          </a:stretch>
                        </a:blipFill>
                      </a:tcPr>
                    </a:tc>
                    <a:tc>
                      <a:txBody>
                        <a:bodyPr/>
                        <a:lstStyle/>
                        <a:p>
                          <a:endParaRPr lang="en-US"/>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00000" t="-256667" r="-100556" b="-5000"/>
                          </a:stretch>
                        </a:blipFill>
                      </a:tcPr>
                    </a:tc>
                    <a:tc>
                      <a:txBody>
                        <a:bodyPr/>
                        <a:lstStyle/>
                        <a:p>
                          <a:endParaRPr lang="en-US"/>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300836" t="-256667" r="-836" b="-5000"/>
                          </a:stretch>
                        </a:blipFill>
                      </a:tcPr>
                    </a:tc>
                    <a:extLst>
                      <a:ext uri="{0D108BD9-81ED-4DB2-BD59-A6C34878D82A}">
                        <a16:rowId xmlns:a16="http://schemas.microsoft.com/office/drawing/2014/main" val="10003"/>
                      </a:ext>
                    </a:extLst>
                  </a:tr>
                </a:tbl>
              </a:graphicData>
            </a:graphic>
          </p:graphicFrame>
        </mc:Fallback>
      </mc:AlternateContent>
    </p:spTree>
    <p:extLst>
      <p:ext uri="{BB962C8B-B14F-4D97-AF65-F5344CB8AC3E}">
        <p14:creationId xmlns:p14="http://schemas.microsoft.com/office/powerpoint/2010/main" val="1493875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Horizontal)">
                                      <p:cBhvr>
                                        <p:cTn id="12" dur="500"/>
                                        <p:tgtEl>
                                          <p:spTgt spid="6">
                                            <p:txEl>
                                              <p:pRg st="0" end="0"/>
                                            </p:txEl>
                                          </p:spTgt>
                                        </p:tgtEl>
                                      </p:cBhvr>
                                    </p:animEffect>
                                  </p:childTnLst>
                                </p:cTn>
                              </p:par>
                            </p:childTnLst>
                          </p:cTn>
                        </p:par>
                        <p:par>
                          <p:cTn id="13" fill="hold">
                            <p:stCondLst>
                              <p:cond delay="500"/>
                            </p:stCondLst>
                            <p:childTnLst>
                              <p:par>
                                <p:cTn id="14" presetID="1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plus(in)">
                                      <p:cBhvr>
                                        <p:cTn id="16" dur="2000"/>
                                        <p:tgtEl>
                                          <p:spTgt spid="7"/>
                                        </p:tgtEl>
                                      </p:cBhvr>
                                    </p:animEffect>
                                  </p:childTnLst>
                                </p:cTn>
                              </p:par>
                            </p:childTnLst>
                          </p:cTn>
                        </p:par>
                        <p:par>
                          <p:cTn id="17" fill="hold">
                            <p:stCondLst>
                              <p:cond delay="2500"/>
                            </p:stCondLst>
                            <p:childTnLst>
                              <p:par>
                                <p:cTn id="18" presetID="3" presetClass="entr" presetSubtype="1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linds(horizontal)">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6592" y="0"/>
            <a:ext cx="11933582" cy="523220"/>
          </a:xfrm>
          <a:prstGeom prst="rect">
            <a:avLst/>
          </a:prstGeom>
        </p:spPr>
        <p:txBody>
          <a:bodyPr wrap="square">
            <a:spAutoFit/>
          </a:bodyPr>
          <a:lstStyle/>
          <a:p>
            <a:r>
              <a:rPr lang="vi-VN" sz="2800" dirty="0">
                <a:latin typeface="+mj-lt"/>
              </a:rPr>
              <a:t>1</a:t>
            </a:r>
            <a:r>
              <a:rPr lang="vi-VN" sz="2800" dirty="0" smtClean="0">
                <a:latin typeface="+mj-lt"/>
              </a:rPr>
              <a:t>. Hãy tính tỉ </a:t>
            </a:r>
            <a:r>
              <a:rPr lang="vi-VN" sz="2800" dirty="0">
                <a:latin typeface="+mj-lt"/>
              </a:rPr>
              <a:t>số giữa khối lượng và thể tích của ba thỏi </a:t>
            </a:r>
            <a:r>
              <a:rPr lang="vi-VN" sz="2800" dirty="0" smtClean="0">
                <a:latin typeface="+mj-lt"/>
              </a:rPr>
              <a:t>sắt và nhận xét</a:t>
            </a:r>
            <a:endParaRPr lang="en-US" sz="2800" dirty="0">
              <a:latin typeface="+mj-lt"/>
            </a:endParaRPr>
          </a:p>
        </p:txBody>
      </p:sp>
      <p:sp>
        <p:nvSpPr>
          <p:cNvPr id="5" name="Rectangle 4"/>
          <p:cNvSpPr/>
          <p:nvPr/>
        </p:nvSpPr>
        <p:spPr>
          <a:xfrm>
            <a:off x="636143" y="662608"/>
            <a:ext cx="9144000" cy="523220"/>
          </a:xfrm>
          <a:prstGeom prst="rect">
            <a:avLst/>
          </a:prstGeom>
        </p:spPr>
        <p:txBody>
          <a:bodyPr wrap="square">
            <a:spAutoFit/>
          </a:bodyPr>
          <a:lstStyle/>
          <a:p>
            <a:r>
              <a:rPr lang="vi-VN" sz="2800" dirty="0">
                <a:latin typeface="+mj-lt"/>
              </a:rPr>
              <a:t>2. Dự đoán về tỉ số này với các vật liệu khác nhau </a:t>
            </a:r>
            <a:endParaRPr lang="en-US" sz="2800" dirty="0">
              <a:latin typeface="+mj-lt"/>
            </a:endParaRPr>
          </a:p>
        </p:txBody>
      </p:sp>
      <p:graphicFrame>
        <p:nvGraphicFramePr>
          <p:cNvPr id="6" name="Table 5"/>
          <p:cNvGraphicFramePr>
            <a:graphicFrameLocks noGrp="1"/>
          </p:cNvGraphicFramePr>
          <p:nvPr>
            <p:extLst>
              <p:ext uri="{D42A27DB-BD31-4B8C-83A1-F6EECF244321}">
                <p14:modId xmlns:p14="http://schemas.microsoft.com/office/powerpoint/2010/main" val="1442244689"/>
              </p:ext>
            </p:extLst>
          </p:nvPr>
        </p:nvGraphicFramePr>
        <p:xfrm>
          <a:off x="765313" y="1378226"/>
          <a:ext cx="8991600" cy="3733799"/>
        </p:xfrm>
        <a:graphic>
          <a:graphicData uri="http://schemas.openxmlformats.org/drawingml/2006/table">
            <a:tbl>
              <a:tblPr firstRow="1" bandRow="1">
                <a:tableStyleId>{5C22544A-7EE6-4342-B048-85BDC9FD1C3A}</a:tableStyleId>
              </a:tblPr>
              <a:tblGrid>
                <a:gridCol w="1798320">
                  <a:extLst>
                    <a:ext uri="{9D8B030D-6E8A-4147-A177-3AD203B41FA5}">
                      <a16:colId xmlns:a16="http://schemas.microsoft.com/office/drawing/2014/main" xmlns="" val="20000"/>
                    </a:ext>
                  </a:extLst>
                </a:gridCol>
                <a:gridCol w="2397760">
                  <a:extLst>
                    <a:ext uri="{9D8B030D-6E8A-4147-A177-3AD203B41FA5}">
                      <a16:colId xmlns:a16="http://schemas.microsoft.com/office/drawing/2014/main" xmlns="" val="20001"/>
                    </a:ext>
                  </a:extLst>
                </a:gridCol>
                <a:gridCol w="2397760">
                  <a:extLst>
                    <a:ext uri="{9D8B030D-6E8A-4147-A177-3AD203B41FA5}">
                      <a16:colId xmlns:a16="http://schemas.microsoft.com/office/drawing/2014/main" xmlns="" val="20002"/>
                    </a:ext>
                  </a:extLst>
                </a:gridCol>
                <a:gridCol w="2397760">
                  <a:extLst>
                    <a:ext uri="{9D8B030D-6E8A-4147-A177-3AD203B41FA5}">
                      <a16:colId xmlns:a16="http://schemas.microsoft.com/office/drawing/2014/main" xmlns="" val="20003"/>
                    </a:ext>
                  </a:extLst>
                </a:gridCol>
              </a:tblGrid>
              <a:tr h="87635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800" b="0" dirty="0">
                          <a:solidFill>
                            <a:srgbClr val="000000"/>
                          </a:solidFill>
                          <a:latin typeface="Times New Roman" pitchFamily="18" charset="0"/>
                          <a:cs typeface="Times New Roman" pitchFamily="18" charset="0"/>
                        </a:rPr>
                        <a:t>Đại lượng</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a:solidFill>
                            <a:srgbClr val="000000"/>
                          </a:solidFill>
                          <a:latin typeface="Times New Roman" pitchFamily="18" charset="0"/>
                          <a:cs typeface="Times New Roman" pitchFamily="18" charset="0"/>
                        </a:rPr>
                        <a:t>Thỏi 1</a:t>
                      </a:r>
                      <a:endParaRPr lang="en-US" sz="2800">
                        <a:solidFill>
                          <a:srgbClr val="000000"/>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a:solidFill>
                            <a:srgbClr val="000000"/>
                          </a:solidFill>
                          <a:latin typeface="Times New Roman" pitchFamily="18" charset="0"/>
                          <a:cs typeface="Times New Roman" pitchFamily="18" charset="0"/>
                        </a:rPr>
                        <a:t>Thỏi </a:t>
                      </a:r>
                      <a:r>
                        <a:rPr lang="vi-VN" sz="2800" b="1">
                          <a:solidFill>
                            <a:srgbClr val="000000"/>
                          </a:solidFill>
                          <a:latin typeface="Times New Roman" pitchFamily="18" charset="0"/>
                          <a:cs typeface="Times New Roman" pitchFamily="18" charset="0"/>
                        </a:rPr>
                        <a:t>2</a:t>
                      </a:r>
                      <a:endParaRPr lang="en-US" sz="2800">
                        <a:solidFill>
                          <a:srgbClr val="000000"/>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a:solidFill>
                            <a:srgbClr val="000000"/>
                          </a:solidFill>
                          <a:latin typeface="Times New Roman" pitchFamily="18" charset="0"/>
                          <a:cs typeface="Times New Roman" pitchFamily="18" charset="0"/>
                        </a:rPr>
                        <a:t>Thỏi </a:t>
                      </a:r>
                      <a:r>
                        <a:rPr lang="vi-VN" sz="2800" b="1">
                          <a:solidFill>
                            <a:srgbClr val="000000"/>
                          </a:solidFill>
                          <a:latin typeface="Times New Roman" pitchFamily="18" charset="0"/>
                          <a:cs typeface="Times New Roman" pitchFamily="18" charset="0"/>
                        </a:rPr>
                        <a:t>3</a:t>
                      </a:r>
                      <a:endParaRPr lang="en-US" sz="2800">
                        <a:solidFill>
                          <a:srgbClr val="000000"/>
                        </a:solidFill>
                        <a:latin typeface="Times New Roman" pitchFamily="18" charset="0"/>
                        <a:cs typeface="Times New Roman" pitchFamily="18" charset="0"/>
                      </a:endParaRPr>
                    </a:p>
                  </a:txBody>
                  <a:tcPr/>
                </a:tc>
                <a:extLst>
                  <a:ext uri="{0D108BD9-81ED-4DB2-BD59-A6C34878D82A}">
                    <a16:rowId xmlns:a16="http://schemas.microsoft.com/office/drawing/2014/main" xmlns="" val="10000"/>
                  </a:ext>
                </a:extLst>
              </a:tr>
              <a:tr h="876354">
                <a:tc>
                  <a:txBody>
                    <a:bodyPr/>
                    <a:lstStyle/>
                    <a:p>
                      <a:pPr algn="ctr"/>
                      <a:r>
                        <a:rPr lang="en-US" sz="2800" b="0">
                          <a:solidFill>
                            <a:srgbClr val="000000"/>
                          </a:solidFill>
                          <a:latin typeface="Times New Roman" pitchFamily="18" charset="0"/>
                          <a:cs typeface="Times New Roman" pitchFamily="18" charset="0"/>
                        </a:rPr>
                        <a:t>Thể </a:t>
                      </a:r>
                      <a:r>
                        <a:rPr lang="en-US" sz="2800" b="0" dirty="0" err="1">
                          <a:solidFill>
                            <a:srgbClr val="000000"/>
                          </a:solidFill>
                          <a:latin typeface="Times New Roman" pitchFamily="18" charset="0"/>
                          <a:cs typeface="Times New Roman" pitchFamily="18" charset="0"/>
                        </a:rPr>
                        <a:t>tích</a:t>
                      </a:r>
                      <a:endParaRPr lang="en-US" sz="2800" b="0" dirty="0">
                        <a:solidFill>
                          <a:srgbClr val="000000"/>
                        </a:solidFill>
                        <a:latin typeface="Times New Roman" pitchFamily="18" charset="0"/>
                        <a:cs typeface="Times New Roman" pitchFamily="18" charset="0"/>
                      </a:endParaRPr>
                    </a:p>
                  </a:txBody>
                  <a:tcPr marL="0" marR="0" marT="0" marB="0"/>
                </a:tc>
                <a:tc>
                  <a:txBody>
                    <a:bodyPr/>
                    <a:lstStyle/>
                    <a:p>
                      <a:pPr algn="ctr" rtl="0" fontAlgn="t">
                        <a:spcBef>
                          <a:spcPts val="0"/>
                        </a:spcBef>
                        <a:spcAft>
                          <a:spcPts val="0"/>
                        </a:spcAft>
                      </a:pPr>
                      <a:r>
                        <a:rPr lang="en-US" sz="2800" b="0" i="0" u="none" strike="noStrike">
                          <a:solidFill>
                            <a:srgbClr val="000000"/>
                          </a:solidFill>
                          <a:latin typeface="Times New Roman" pitchFamily="18" charset="0"/>
                          <a:cs typeface="Times New Roman" pitchFamily="18" charset="0"/>
                        </a:rPr>
                        <a:t>V</a:t>
                      </a:r>
                      <a:r>
                        <a:rPr lang="en-US" sz="2800" b="0" i="0" u="none" strike="noStrike" baseline="-25000">
                          <a:solidFill>
                            <a:srgbClr val="000000"/>
                          </a:solidFill>
                          <a:latin typeface="Times New Roman" pitchFamily="18" charset="0"/>
                          <a:cs typeface="Times New Roman" pitchFamily="18" charset="0"/>
                        </a:rPr>
                        <a:t>1</a:t>
                      </a:r>
                      <a:r>
                        <a:rPr lang="en-US" sz="2800" b="0" i="0" u="none" strike="noStrike">
                          <a:solidFill>
                            <a:srgbClr val="000000"/>
                          </a:solidFill>
                          <a:latin typeface="Times New Roman" pitchFamily="18" charset="0"/>
                          <a:cs typeface="Times New Roman" pitchFamily="18" charset="0"/>
                        </a:rPr>
                        <a:t> = V = 1 cm</a:t>
                      </a:r>
                      <a:r>
                        <a:rPr lang="en-US" sz="2800" b="0" i="0" u="none" strike="noStrike" baseline="30000">
                          <a:solidFill>
                            <a:srgbClr val="000000"/>
                          </a:solidFill>
                          <a:latin typeface="Times New Roman" pitchFamily="18" charset="0"/>
                          <a:cs typeface="Times New Roman" pitchFamily="18" charset="0"/>
                        </a:rPr>
                        <a:t>3</a:t>
                      </a:r>
                      <a:endParaRPr lang="en-US" sz="2800">
                        <a:latin typeface="Times New Roman" pitchFamily="18" charset="0"/>
                        <a:cs typeface="Times New Roman" pitchFamily="18" charset="0"/>
                      </a:endParaRPr>
                    </a:p>
                  </a:txBody>
                  <a:tcPr marL="68580" marR="68580"/>
                </a:tc>
                <a:tc>
                  <a:txBody>
                    <a:bodyPr/>
                    <a:lstStyle/>
                    <a:p>
                      <a:pPr algn="l" rtl="0" fontAlgn="t">
                        <a:spcBef>
                          <a:spcPts val="0"/>
                        </a:spcBef>
                        <a:spcAft>
                          <a:spcPts val="0"/>
                        </a:spcAft>
                      </a:pPr>
                      <a:r>
                        <a:rPr lang="en-US" sz="2800" b="0" i="0" u="none" strike="noStrike">
                          <a:solidFill>
                            <a:srgbClr val="000000"/>
                          </a:solidFill>
                          <a:latin typeface="Times New Roman" pitchFamily="18" charset="0"/>
                          <a:cs typeface="Times New Roman" pitchFamily="18" charset="0"/>
                        </a:rPr>
                        <a:t>V</a:t>
                      </a:r>
                      <a:r>
                        <a:rPr lang="en-US" sz="2800" b="0" i="0" u="none" strike="noStrike" baseline="-25000">
                          <a:solidFill>
                            <a:srgbClr val="000000"/>
                          </a:solidFill>
                          <a:latin typeface="Times New Roman" pitchFamily="18" charset="0"/>
                          <a:cs typeface="Times New Roman" pitchFamily="18" charset="0"/>
                        </a:rPr>
                        <a:t>2</a:t>
                      </a:r>
                      <a:r>
                        <a:rPr lang="en-US" sz="2800" b="0" i="0" u="none" strike="noStrike">
                          <a:solidFill>
                            <a:srgbClr val="000000"/>
                          </a:solidFill>
                          <a:latin typeface="Times New Roman" pitchFamily="18" charset="0"/>
                          <a:cs typeface="Times New Roman" pitchFamily="18" charset="0"/>
                        </a:rPr>
                        <a:t> =2V= 2 cm</a:t>
                      </a:r>
                      <a:r>
                        <a:rPr lang="en-US" sz="2800" b="0" i="0" u="none" strike="noStrike" baseline="30000">
                          <a:solidFill>
                            <a:srgbClr val="000000"/>
                          </a:solidFill>
                          <a:latin typeface="Times New Roman" pitchFamily="18" charset="0"/>
                          <a:cs typeface="Times New Roman" pitchFamily="18" charset="0"/>
                        </a:rPr>
                        <a:t>3</a:t>
                      </a:r>
                      <a:endParaRPr lang="en-US" sz="2800">
                        <a:latin typeface="Times New Roman" pitchFamily="18" charset="0"/>
                        <a:cs typeface="Times New Roman" pitchFamily="18" charset="0"/>
                      </a:endParaRPr>
                    </a:p>
                  </a:txBody>
                  <a:tcPr marL="68580" marR="68580"/>
                </a:tc>
                <a:tc>
                  <a:txBody>
                    <a:bodyPr/>
                    <a:lstStyle/>
                    <a:p>
                      <a:pPr algn="l" rtl="0" fontAlgn="t">
                        <a:spcBef>
                          <a:spcPts val="0"/>
                        </a:spcBef>
                        <a:spcAft>
                          <a:spcPts val="0"/>
                        </a:spcAft>
                      </a:pPr>
                      <a:r>
                        <a:rPr lang="en-US" sz="2800" b="0" i="0" u="none" strike="noStrike">
                          <a:solidFill>
                            <a:srgbClr val="000000"/>
                          </a:solidFill>
                          <a:latin typeface="Times New Roman" pitchFamily="18" charset="0"/>
                          <a:cs typeface="Times New Roman" pitchFamily="18" charset="0"/>
                        </a:rPr>
                        <a:t>V</a:t>
                      </a:r>
                      <a:r>
                        <a:rPr lang="en-US" sz="2800" b="0" i="0" u="none" strike="noStrike" baseline="-25000">
                          <a:solidFill>
                            <a:srgbClr val="000000"/>
                          </a:solidFill>
                          <a:latin typeface="Times New Roman" pitchFamily="18" charset="0"/>
                          <a:cs typeface="Times New Roman" pitchFamily="18" charset="0"/>
                        </a:rPr>
                        <a:t>3</a:t>
                      </a:r>
                      <a:r>
                        <a:rPr lang="en-US" sz="2800" b="0" i="0" u="none" strike="noStrike">
                          <a:solidFill>
                            <a:srgbClr val="000000"/>
                          </a:solidFill>
                          <a:latin typeface="Times New Roman" pitchFamily="18" charset="0"/>
                          <a:cs typeface="Times New Roman" pitchFamily="18" charset="0"/>
                        </a:rPr>
                        <a:t> =3V =3 cm</a:t>
                      </a:r>
                      <a:r>
                        <a:rPr lang="en-US" sz="2800" b="0" i="0" u="none" strike="noStrike" baseline="30000">
                          <a:solidFill>
                            <a:srgbClr val="000000"/>
                          </a:solidFill>
                          <a:latin typeface="Times New Roman" pitchFamily="18" charset="0"/>
                          <a:cs typeface="Times New Roman" pitchFamily="18" charset="0"/>
                        </a:rPr>
                        <a:t>3</a:t>
                      </a:r>
                      <a:endParaRPr lang="en-US" sz="2800">
                        <a:latin typeface="Times New Roman" pitchFamily="18" charset="0"/>
                        <a:cs typeface="Times New Roman" pitchFamily="18" charset="0"/>
                      </a:endParaRPr>
                    </a:p>
                  </a:txBody>
                  <a:tcPr marL="68580" marR="68580"/>
                </a:tc>
                <a:extLst>
                  <a:ext uri="{0D108BD9-81ED-4DB2-BD59-A6C34878D82A}">
                    <a16:rowId xmlns:a16="http://schemas.microsoft.com/office/drawing/2014/main" xmlns="" val="10001"/>
                  </a:ext>
                </a:extLst>
              </a:tr>
              <a:tr h="876354">
                <a:tc>
                  <a:txBody>
                    <a:bodyPr/>
                    <a:lstStyle/>
                    <a:p>
                      <a:pPr algn="ctr"/>
                      <a:r>
                        <a:rPr lang="vi-VN" sz="2800" b="0" dirty="0">
                          <a:solidFill>
                            <a:srgbClr val="000000"/>
                          </a:solidFill>
                          <a:latin typeface="Times New Roman" pitchFamily="18" charset="0"/>
                          <a:cs typeface="Times New Roman" pitchFamily="18" charset="0"/>
                        </a:rPr>
                        <a:t>Khối lượng</a:t>
                      </a:r>
                    </a:p>
                  </a:txBody>
                  <a:tcPr marL="0" marR="0" marT="0" marB="0"/>
                </a:tc>
                <a:tc>
                  <a:txBody>
                    <a:bodyPr/>
                    <a:lstStyle/>
                    <a:p>
                      <a:pPr algn="ctr" rtl="0" fontAlgn="t">
                        <a:spcBef>
                          <a:spcPts val="0"/>
                        </a:spcBef>
                        <a:spcAft>
                          <a:spcPts val="0"/>
                        </a:spcAft>
                      </a:pPr>
                      <a:r>
                        <a:rPr lang="en-US" sz="2800" b="0" i="0" u="none" strike="noStrike">
                          <a:solidFill>
                            <a:srgbClr val="000000"/>
                          </a:solidFill>
                          <a:latin typeface="Times New Roman" pitchFamily="18" charset="0"/>
                          <a:cs typeface="Times New Roman" pitchFamily="18" charset="0"/>
                        </a:rPr>
                        <a:t>m</a:t>
                      </a:r>
                      <a:r>
                        <a:rPr lang="en-US" sz="2800" b="0" i="0" u="none" strike="noStrike" baseline="-25000">
                          <a:solidFill>
                            <a:srgbClr val="000000"/>
                          </a:solidFill>
                          <a:latin typeface="Times New Roman" pitchFamily="18" charset="0"/>
                          <a:cs typeface="Times New Roman" pitchFamily="18" charset="0"/>
                        </a:rPr>
                        <a:t>1</a:t>
                      </a:r>
                      <a:r>
                        <a:rPr lang="en-US" sz="2800" b="0" i="0" u="none" strike="noStrike">
                          <a:solidFill>
                            <a:srgbClr val="000000"/>
                          </a:solidFill>
                          <a:latin typeface="Times New Roman" pitchFamily="18" charset="0"/>
                          <a:cs typeface="Times New Roman" pitchFamily="18" charset="0"/>
                        </a:rPr>
                        <a:t> = 7,8 g</a:t>
                      </a:r>
                      <a:endParaRPr lang="en-US" sz="2800">
                        <a:latin typeface="Times New Roman" pitchFamily="18" charset="0"/>
                        <a:cs typeface="Times New Roman" pitchFamily="18" charset="0"/>
                      </a:endParaRPr>
                    </a:p>
                  </a:txBody>
                  <a:tcPr marL="68580" marR="68580"/>
                </a:tc>
                <a:tc>
                  <a:txBody>
                    <a:bodyPr/>
                    <a:lstStyle/>
                    <a:p>
                      <a:pPr algn="ctr" rtl="0" fontAlgn="t">
                        <a:spcBef>
                          <a:spcPts val="0"/>
                        </a:spcBef>
                        <a:spcAft>
                          <a:spcPts val="0"/>
                        </a:spcAft>
                      </a:pPr>
                      <a:r>
                        <a:rPr lang="en-US" sz="2800" b="0" i="0" u="none" strike="noStrike">
                          <a:solidFill>
                            <a:srgbClr val="000000"/>
                          </a:solidFill>
                          <a:latin typeface="Times New Roman" pitchFamily="18" charset="0"/>
                          <a:cs typeface="Times New Roman" pitchFamily="18" charset="0"/>
                        </a:rPr>
                        <a:t>m</a:t>
                      </a:r>
                      <a:r>
                        <a:rPr lang="en-US" sz="2800" b="0" i="0" u="none" strike="noStrike" baseline="-25000">
                          <a:solidFill>
                            <a:srgbClr val="000000"/>
                          </a:solidFill>
                          <a:latin typeface="Times New Roman" pitchFamily="18" charset="0"/>
                          <a:cs typeface="Times New Roman" pitchFamily="18" charset="0"/>
                        </a:rPr>
                        <a:t>2</a:t>
                      </a:r>
                      <a:r>
                        <a:rPr lang="en-US" sz="2800" b="0" i="0" u="none" strike="noStrike">
                          <a:solidFill>
                            <a:srgbClr val="000000"/>
                          </a:solidFill>
                          <a:latin typeface="Times New Roman" pitchFamily="18" charset="0"/>
                          <a:cs typeface="Times New Roman" pitchFamily="18" charset="0"/>
                        </a:rPr>
                        <a:t> = 15,6 g</a:t>
                      </a:r>
                      <a:endParaRPr lang="en-US" sz="2800">
                        <a:latin typeface="Times New Roman" pitchFamily="18" charset="0"/>
                        <a:cs typeface="Times New Roman" pitchFamily="18" charset="0"/>
                      </a:endParaRPr>
                    </a:p>
                  </a:txBody>
                  <a:tcPr marL="68580" marR="68580"/>
                </a:tc>
                <a:tc>
                  <a:txBody>
                    <a:bodyPr/>
                    <a:lstStyle/>
                    <a:p>
                      <a:pPr algn="ctr" rtl="0" fontAlgn="t">
                        <a:spcBef>
                          <a:spcPts val="0"/>
                        </a:spcBef>
                        <a:spcAft>
                          <a:spcPts val="0"/>
                        </a:spcAft>
                      </a:pPr>
                      <a:r>
                        <a:rPr lang="en-US" sz="2800" b="0" i="0" u="none" strike="noStrike">
                          <a:solidFill>
                            <a:srgbClr val="000000"/>
                          </a:solidFill>
                          <a:latin typeface="Times New Roman" pitchFamily="18" charset="0"/>
                          <a:cs typeface="Times New Roman" pitchFamily="18" charset="0"/>
                        </a:rPr>
                        <a:t>m</a:t>
                      </a:r>
                      <a:r>
                        <a:rPr lang="en-US" sz="2800" b="0" i="0" u="none" strike="noStrike" baseline="-25000">
                          <a:solidFill>
                            <a:srgbClr val="000000"/>
                          </a:solidFill>
                          <a:latin typeface="Times New Roman" pitchFamily="18" charset="0"/>
                          <a:cs typeface="Times New Roman" pitchFamily="18" charset="0"/>
                        </a:rPr>
                        <a:t>3</a:t>
                      </a:r>
                      <a:r>
                        <a:rPr lang="en-US" sz="2800" b="0" i="0" u="none" strike="noStrike">
                          <a:solidFill>
                            <a:srgbClr val="000000"/>
                          </a:solidFill>
                          <a:latin typeface="Times New Roman" pitchFamily="18" charset="0"/>
                          <a:cs typeface="Times New Roman" pitchFamily="18" charset="0"/>
                        </a:rPr>
                        <a:t> = 23,4 g</a:t>
                      </a:r>
                      <a:endParaRPr lang="en-US" sz="2800">
                        <a:latin typeface="Times New Roman" pitchFamily="18" charset="0"/>
                        <a:cs typeface="Times New Roman" pitchFamily="18" charset="0"/>
                      </a:endParaRPr>
                    </a:p>
                  </a:txBody>
                  <a:tcPr marL="68580" marR="68580"/>
                </a:tc>
                <a:extLst>
                  <a:ext uri="{0D108BD9-81ED-4DB2-BD59-A6C34878D82A}">
                    <a16:rowId xmlns:a16="http://schemas.microsoft.com/office/drawing/2014/main" xmlns="" val="10002"/>
                  </a:ext>
                </a:extLst>
              </a:tr>
              <a:tr h="110473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0">
                          <a:solidFill>
                            <a:srgbClr val="000000"/>
                          </a:solidFill>
                          <a:latin typeface="Times New Roman" pitchFamily="18" charset="0"/>
                          <a:cs typeface="Times New Roman" pitchFamily="18" charset="0"/>
                        </a:rPr>
                        <a:t>Tỉ số </a:t>
                      </a:r>
                      <a:r>
                        <a:rPr lang="en-US" sz="2800" b="0" i="0">
                          <a:solidFill>
                            <a:srgbClr val="000000"/>
                          </a:solidFill>
                          <a:latin typeface="Times New Roman" pitchFamily="18" charset="0"/>
                          <a:cs typeface="Times New Roman" pitchFamily="18" charset="0"/>
                        </a:rPr>
                        <a:t>m</a:t>
                      </a:r>
                      <a:r>
                        <a:rPr lang="vi-VN" sz="2800" b="0" i="0">
                          <a:solidFill>
                            <a:srgbClr val="000000"/>
                          </a:solidFill>
                          <a:latin typeface="Times New Roman" pitchFamily="18" charset="0"/>
                          <a:cs typeface="Times New Roman" pitchFamily="18" charset="0"/>
                        </a:rPr>
                        <a:t>/</a:t>
                      </a:r>
                      <a:r>
                        <a:rPr lang="en-US" sz="2800" b="0" i="0">
                          <a:solidFill>
                            <a:srgbClr val="000000"/>
                          </a:solidFill>
                          <a:latin typeface="Times New Roman" pitchFamily="18" charset="0"/>
                          <a:cs typeface="Times New Roman" pitchFamily="18" charset="0"/>
                        </a:rPr>
                        <a:t>V</a:t>
                      </a:r>
                      <a:endParaRPr lang="en-US" sz="2800" b="0">
                        <a:solidFill>
                          <a:srgbClr val="000000"/>
                        </a:solidFill>
                        <a:latin typeface="Times New Roman" pitchFamily="18" charset="0"/>
                        <a:cs typeface="Times New Roman" pitchFamily="18" charset="0"/>
                      </a:endParaRPr>
                    </a:p>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10003"/>
                  </a:ext>
                </a:extLst>
              </a:tr>
            </a:tbl>
          </a:graphicData>
        </a:graphic>
      </p:graphicFrame>
      <p:pic>
        <p:nvPicPr>
          <p:cNvPr id="7" name="Picture 4" descr="Giáo án KHTN 8 Bài 13 (Kết nối tri thức 2023): Khối lượng riêng | Khoa học tự nhiên 8 (ảnh 11)"/>
          <p:cNvPicPr>
            <a:picLocks noChangeAspect="1" noChangeArrowheads="1"/>
          </p:cNvPicPr>
          <p:nvPr/>
        </p:nvPicPr>
        <p:blipFill>
          <a:blip r:embed="rId2"/>
          <a:srcRect/>
          <a:stretch>
            <a:fillRect/>
          </a:stretch>
        </p:blipFill>
        <p:spPr bwMode="auto">
          <a:xfrm>
            <a:off x="2822713" y="4045226"/>
            <a:ext cx="1800772" cy="783336"/>
          </a:xfrm>
          <a:prstGeom prst="rect">
            <a:avLst/>
          </a:prstGeom>
          <a:noFill/>
        </p:spPr>
      </p:pic>
      <p:pic>
        <p:nvPicPr>
          <p:cNvPr id="8" name="Picture 6" descr="Giáo án KHTN 8 Bài 13 (Kết nối tri thức 2023): Khối lượng riêng | Khoa học tự nhiên 8 (ảnh 12)"/>
          <p:cNvPicPr>
            <a:picLocks noChangeAspect="1" noChangeArrowheads="1"/>
          </p:cNvPicPr>
          <p:nvPr/>
        </p:nvPicPr>
        <p:blipFill>
          <a:blip r:embed="rId3"/>
          <a:srcRect/>
          <a:stretch>
            <a:fillRect/>
          </a:stretch>
        </p:blipFill>
        <p:spPr bwMode="auto">
          <a:xfrm>
            <a:off x="5337313" y="4121426"/>
            <a:ext cx="1600200" cy="829641"/>
          </a:xfrm>
          <a:prstGeom prst="rect">
            <a:avLst/>
          </a:prstGeom>
          <a:noFill/>
        </p:spPr>
      </p:pic>
      <p:pic>
        <p:nvPicPr>
          <p:cNvPr id="9" name="Picture 8" descr="Giáo án KHTN 8 Bài 13 (Kết nối tri thức 2023): Khối lượng riêng | Khoa học tự nhiên 8 (ảnh 13)"/>
          <p:cNvPicPr>
            <a:picLocks noChangeAspect="1" noChangeArrowheads="1"/>
          </p:cNvPicPr>
          <p:nvPr/>
        </p:nvPicPr>
        <p:blipFill>
          <a:blip r:embed="rId4"/>
          <a:srcRect/>
          <a:stretch>
            <a:fillRect/>
          </a:stretch>
        </p:blipFill>
        <p:spPr bwMode="auto">
          <a:xfrm>
            <a:off x="7699513" y="4197626"/>
            <a:ext cx="1782456" cy="762000"/>
          </a:xfrm>
          <a:prstGeom prst="rect">
            <a:avLst/>
          </a:prstGeom>
          <a:noFill/>
        </p:spPr>
      </p:pic>
      <p:sp>
        <p:nvSpPr>
          <p:cNvPr id="10" name="Rectangle 9"/>
          <p:cNvSpPr/>
          <p:nvPr/>
        </p:nvSpPr>
        <p:spPr>
          <a:xfrm>
            <a:off x="0" y="5066833"/>
            <a:ext cx="10093277" cy="584775"/>
          </a:xfrm>
          <a:prstGeom prst="rect">
            <a:avLst/>
          </a:prstGeom>
        </p:spPr>
        <p:txBody>
          <a:bodyPr wrap="square">
            <a:spAutoFit/>
          </a:bodyPr>
          <a:lstStyle/>
          <a:p>
            <a:r>
              <a:rPr lang="vi-VN" sz="3200" dirty="0">
                <a:solidFill>
                  <a:srgbClr val="0000CC"/>
                </a:solidFill>
                <a:latin typeface="Times New Roman" pitchFamily="18" charset="0"/>
                <a:cs typeface="Times New Roman" pitchFamily="18" charset="0"/>
              </a:rPr>
              <a:t>Từ số liệu thu được trên bảng, ta thấy:</a:t>
            </a:r>
            <a:endParaRPr lang="en-US" sz="3200" dirty="0">
              <a:solidFill>
                <a:srgbClr val="0000CC"/>
              </a:solidFill>
              <a:latin typeface="Times New Roman" pitchFamily="18" charset="0"/>
              <a:cs typeface="Times New Roman" pitchFamily="18" charset="0"/>
            </a:endParaRPr>
          </a:p>
        </p:txBody>
      </p:sp>
      <p:sp>
        <p:nvSpPr>
          <p:cNvPr id="11" name="Rectangle 10"/>
          <p:cNvSpPr/>
          <p:nvPr/>
        </p:nvSpPr>
        <p:spPr>
          <a:xfrm>
            <a:off x="203196" y="5641587"/>
            <a:ext cx="11774177" cy="584775"/>
          </a:xfrm>
          <a:prstGeom prst="rect">
            <a:avLst/>
          </a:prstGeom>
        </p:spPr>
        <p:txBody>
          <a:bodyPr wrap="square">
            <a:spAutoFit/>
          </a:bodyPr>
          <a:lstStyle/>
          <a:p>
            <a:r>
              <a:rPr lang="vi-VN" sz="3200">
                <a:solidFill>
                  <a:srgbClr val="0000CC"/>
                </a:solidFill>
                <a:latin typeface="Times New Roman" pitchFamily="18" charset="0"/>
                <a:cs typeface="Times New Roman" pitchFamily="18" charset="0"/>
              </a:rPr>
              <a:t>1. Tỉ số giữa khối lượng và thể tích của ba thỏi sắt có giá trị như nhau.</a:t>
            </a:r>
          </a:p>
        </p:txBody>
      </p:sp>
      <p:sp>
        <p:nvSpPr>
          <p:cNvPr id="12" name="Rectangle 11"/>
          <p:cNvSpPr/>
          <p:nvPr/>
        </p:nvSpPr>
        <p:spPr>
          <a:xfrm>
            <a:off x="203196" y="6173834"/>
            <a:ext cx="11655246" cy="584775"/>
          </a:xfrm>
          <a:prstGeom prst="rect">
            <a:avLst/>
          </a:prstGeom>
        </p:spPr>
        <p:txBody>
          <a:bodyPr wrap="square">
            <a:spAutoFit/>
          </a:bodyPr>
          <a:lstStyle/>
          <a:p>
            <a:r>
              <a:rPr lang="vi-VN" sz="3200">
                <a:solidFill>
                  <a:srgbClr val="0000CC"/>
                </a:solidFill>
                <a:latin typeface="Times New Roman" pitchFamily="18" charset="0"/>
                <a:cs typeface="Times New Roman" pitchFamily="18" charset="0"/>
              </a:rPr>
              <a:t>2. </a:t>
            </a:r>
            <a:r>
              <a:rPr lang="en-US" sz="3200" smtClean="0">
                <a:solidFill>
                  <a:srgbClr val="0000CC"/>
                </a:solidFill>
                <a:latin typeface="Times New Roman" pitchFamily="18" charset="0"/>
                <a:cs typeface="Times New Roman" pitchFamily="18" charset="0"/>
              </a:rPr>
              <a:t>V</a:t>
            </a:r>
            <a:r>
              <a:rPr lang="vi-VN" sz="3200" smtClean="0">
                <a:solidFill>
                  <a:srgbClr val="0000CC"/>
                </a:solidFill>
                <a:latin typeface="Times New Roman" pitchFamily="18" charset="0"/>
                <a:cs typeface="Times New Roman" pitchFamily="18" charset="0"/>
              </a:rPr>
              <a:t>ới </a:t>
            </a:r>
            <a:r>
              <a:rPr lang="vi-VN" sz="3200">
                <a:solidFill>
                  <a:srgbClr val="0000CC"/>
                </a:solidFill>
                <a:latin typeface="Times New Roman" pitchFamily="18" charset="0"/>
                <a:cs typeface="Times New Roman" pitchFamily="18" charset="0"/>
              </a:rPr>
              <a:t>các vật liệu khác nhau thì tỉ số thu được có giá trị khác nhau.</a:t>
            </a:r>
          </a:p>
        </p:txBody>
      </p:sp>
    </p:spTree>
    <p:extLst>
      <p:ext uri="{BB962C8B-B14F-4D97-AF65-F5344CB8AC3E}">
        <p14:creationId xmlns:p14="http://schemas.microsoft.com/office/powerpoint/2010/main" val="2166440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slide(fromBottom)">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slide(fromBottom)">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randombar(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3" presetClass="entr" presetSubtype="16" fill="hold" nodeType="click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Effect transition="in" filter="plus(in)">
                                      <p:cBhvr>
                                        <p:cTn id="37" dur="2000"/>
                                        <p:tgtEl>
                                          <p:spTgt spid="10">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slide(fromBottom)">
                                      <p:cBhvr>
                                        <p:cTn id="4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915;p37">
            <a:extLst>
              <a:ext uri="{FF2B5EF4-FFF2-40B4-BE49-F238E27FC236}">
                <a16:creationId xmlns:a16="http://schemas.microsoft.com/office/drawing/2014/main" xmlns="" id="{BAF64984-4238-44DE-AD12-86B3158F5B49}"/>
              </a:ext>
            </a:extLst>
          </p:cNvPr>
          <p:cNvSpPr txBox="1">
            <a:spLocks/>
          </p:cNvSpPr>
          <p:nvPr/>
        </p:nvSpPr>
        <p:spPr>
          <a:xfrm>
            <a:off x="2225445" y="0"/>
            <a:ext cx="7741111" cy="945516"/>
          </a:xfrm>
          <a:prstGeom prst="rect">
            <a:avLst/>
          </a:prstGeom>
        </p:spPr>
        <p:txBody>
          <a:bodyPr spcFirstLastPara="1" wrap="square" lIns="137138" tIns="137138" rIns="137138" bIns="137138"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1371600">
              <a:lnSpc>
                <a:spcPct val="100000"/>
              </a:lnSpc>
            </a:pPr>
            <a:r>
              <a:rPr lang="en-US" sz="3600" b="1" dirty="0" err="1">
                <a:latin typeface="Times New Roman" panose="02020603050405020304" pitchFamily="18" charset="0"/>
                <a:cs typeface="Times New Roman" panose="02020603050405020304" pitchFamily="18" charset="0"/>
              </a:rPr>
              <a:t>Bài</a:t>
            </a:r>
            <a:r>
              <a:rPr lang="en-US" sz="3600" b="1" dirty="0">
                <a:latin typeface="Times New Roman" panose="02020603050405020304" pitchFamily="18" charset="0"/>
                <a:cs typeface="Times New Roman" panose="02020603050405020304" pitchFamily="18" charset="0"/>
              </a:rPr>
              <a:t> </a:t>
            </a:r>
            <a:r>
              <a:rPr lang="en-US" sz="3600" b="1" dirty="0" smtClean="0">
                <a:latin typeface="Times New Roman" panose="02020603050405020304" pitchFamily="18" charset="0"/>
                <a:cs typeface="Times New Roman" panose="02020603050405020304" pitchFamily="18" charset="0"/>
              </a:rPr>
              <a:t>13: </a:t>
            </a:r>
            <a:r>
              <a:rPr lang="en-US" sz="3600" b="1" dirty="0" smtClean="0">
                <a:solidFill>
                  <a:srgbClr val="FF0000"/>
                </a:solidFill>
                <a:latin typeface="Times New Roman" panose="02020603050405020304" pitchFamily="18" charset="0"/>
                <a:cs typeface="Times New Roman" panose="02020603050405020304" pitchFamily="18" charset="0"/>
              </a:rPr>
              <a:t>KHỐI LƯỢNG RIÊNG</a:t>
            </a:r>
            <a:endParaRPr lang="vi-VN" altLang="en-US" sz="3600" b="1" dirty="0">
              <a:solidFill>
                <a:srgbClr val="FF0000"/>
              </a:solidFill>
              <a:latin typeface="Times New Roman" panose="02020603050405020304" pitchFamily="18" charset="0"/>
              <a:cs typeface="Times New Roman" panose="02020603050405020304" pitchFamily="18" charset="0"/>
            </a:endParaRPr>
          </a:p>
        </p:txBody>
      </p:sp>
      <p:sp>
        <p:nvSpPr>
          <p:cNvPr id="3" name="文本框 25"/>
          <p:cNvSpPr txBox="1"/>
          <p:nvPr/>
        </p:nvSpPr>
        <p:spPr>
          <a:xfrm>
            <a:off x="123800" y="855945"/>
            <a:ext cx="2996771" cy="584775"/>
          </a:xfrm>
          <a:prstGeom prst="rect">
            <a:avLst/>
          </a:prstGeom>
          <a:noFill/>
        </p:spPr>
        <p:txBody>
          <a:bodyPr wrap="square" rtlCol="0">
            <a:spAutoFit/>
          </a:bodyPr>
          <a:lstStyle/>
          <a:p>
            <a:pPr defTabSz="1371600"/>
            <a:r>
              <a:rPr lang="en-US" altLang="zh-CN" sz="3200" b="1" dirty="0" smtClean="0">
                <a:solidFill>
                  <a:srgbClr val="0000CC"/>
                </a:solidFill>
                <a:latin typeface="Times New Roman" panose="02020603050405020304" pitchFamily="18" charset="0"/>
                <a:ea typeface="幼圆" panose="02010509060101010101" pitchFamily="49" charset="-122"/>
                <a:cs typeface="Times New Roman" panose="02020603050405020304" pitchFamily="18" charset="0"/>
              </a:rPr>
              <a:t>I</a:t>
            </a:r>
            <a:r>
              <a:rPr lang="vi-VN" altLang="zh-CN" sz="3200" b="1" dirty="0" smtClean="0">
                <a:solidFill>
                  <a:srgbClr val="0000CC"/>
                </a:solidFill>
                <a:latin typeface="Times New Roman" panose="02020603050405020304" pitchFamily="18" charset="0"/>
                <a:ea typeface="幼圆" panose="02010509060101010101" pitchFamily="49" charset="-122"/>
                <a:cs typeface="Times New Roman" panose="02020603050405020304" pitchFamily="18" charset="0"/>
              </a:rPr>
              <a:t>. </a:t>
            </a:r>
            <a:r>
              <a:rPr lang="en-US" altLang="zh-CN" sz="3200" b="1" dirty="0" err="1" smtClean="0">
                <a:solidFill>
                  <a:srgbClr val="0000CC"/>
                </a:solidFill>
                <a:latin typeface="Times New Roman" panose="02020603050405020304" pitchFamily="18" charset="0"/>
                <a:ea typeface="幼圆" panose="02010509060101010101" pitchFamily="49" charset="-122"/>
                <a:cs typeface="Times New Roman" panose="02020603050405020304" pitchFamily="18" charset="0"/>
              </a:rPr>
              <a:t>Thí</a:t>
            </a:r>
            <a:r>
              <a:rPr lang="en-US" altLang="zh-CN" sz="3200" b="1" dirty="0" smtClean="0">
                <a:solidFill>
                  <a:srgbClr val="0000CC"/>
                </a:solidFill>
                <a:latin typeface="Times New Roman" panose="02020603050405020304" pitchFamily="18" charset="0"/>
                <a:ea typeface="幼圆" panose="02010509060101010101" pitchFamily="49" charset="-122"/>
                <a:cs typeface="Times New Roman" panose="02020603050405020304" pitchFamily="18" charset="0"/>
              </a:rPr>
              <a:t> </a:t>
            </a:r>
            <a:r>
              <a:rPr lang="en-US" altLang="zh-CN" sz="3200" b="1" dirty="0" err="1" smtClean="0">
                <a:solidFill>
                  <a:srgbClr val="0000CC"/>
                </a:solidFill>
                <a:latin typeface="Times New Roman" panose="02020603050405020304" pitchFamily="18" charset="0"/>
                <a:ea typeface="幼圆" panose="02010509060101010101" pitchFamily="49" charset="-122"/>
                <a:cs typeface="Times New Roman" panose="02020603050405020304" pitchFamily="18" charset="0"/>
              </a:rPr>
              <a:t>nghiệm</a:t>
            </a:r>
            <a:endParaRPr lang="zh-CN" altLang="en-US" sz="3200" b="1" dirty="0">
              <a:solidFill>
                <a:srgbClr val="0000CC"/>
              </a:solidFill>
              <a:latin typeface="Times New Roman" panose="02020603050405020304" pitchFamily="18" charset="0"/>
              <a:ea typeface="幼圆" panose="02010509060101010101" pitchFamily="49" charset="-122"/>
              <a:cs typeface="Times New Roman" panose="02020603050405020304" pitchFamily="18" charset="0"/>
            </a:endParaRPr>
          </a:p>
        </p:txBody>
      </p:sp>
      <p:sp>
        <p:nvSpPr>
          <p:cNvPr id="4" name="文本框 25"/>
          <p:cNvSpPr txBox="1"/>
          <p:nvPr/>
        </p:nvSpPr>
        <p:spPr>
          <a:xfrm>
            <a:off x="123800" y="1399665"/>
            <a:ext cx="4433686" cy="584775"/>
          </a:xfrm>
          <a:prstGeom prst="rect">
            <a:avLst/>
          </a:prstGeom>
          <a:noFill/>
        </p:spPr>
        <p:txBody>
          <a:bodyPr wrap="square" rtlCol="0">
            <a:spAutoFit/>
          </a:bodyPr>
          <a:lstStyle/>
          <a:p>
            <a:pPr defTabSz="1371600"/>
            <a:r>
              <a:rPr lang="en-US" altLang="zh-CN" sz="3200" b="1" smtClean="0">
                <a:latin typeface="Times New Roman" panose="02020603050405020304" pitchFamily="18" charset="0"/>
                <a:ea typeface="幼圆" panose="02010509060101010101" pitchFamily="49" charset="-122"/>
                <a:cs typeface="Times New Roman" panose="02020603050405020304" pitchFamily="18" charset="0"/>
              </a:rPr>
              <a:t>1. Thí nghiệm 1 (SGK)</a:t>
            </a:r>
            <a:endParaRPr lang="zh-CN" altLang="en-US" sz="3200" b="1" dirty="0">
              <a:latin typeface="Times New Roman" panose="02020603050405020304" pitchFamily="18" charset="0"/>
              <a:ea typeface="幼圆" panose="02010509060101010101" pitchFamily="49" charset="-122"/>
              <a:cs typeface="Times New Roman" panose="02020603050405020304" pitchFamily="18" charset="0"/>
            </a:endParaRPr>
          </a:p>
        </p:txBody>
      </p:sp>
      <p:sp>
        <p:nvSpPr>
          <p:cNvPr id="5" name="文本框 25"/>
          <p:cNvSpPr txBox="1"/>
          <p:nvPr/>
        </p:nvSpPr>
        <p:spPr>
          <a:xfrm>
            <a:off x="123800" y="2689564"/>
            <a:ext cx="4433686" cy="584775"/>
          </a:xfrm>
          <a:prstGeom prst="rect">
            <a:avLst/>
          </a:prstGeom>
          <a:noFill/>
        </p:spPr>
        <p:txBody>
          <a:bodyPr wrap="square" rtlCol="0">
            <a:spAutoFit/>
          </a:bodyPr>
          <a:lstStyle/>
          <a:p>
            <a:pPr defTabSz="1371600"/>
            <a:r>
              <a:rPr lang="en-US" altLang="zh-CN" sz="3200" b="1">
                <a:latin typeface="Times New Roman" panose="02020603050405020304" pitchFamily="18" charset="0"/>
                <a:ea typeface="幼圆" panose="02010509060101010101" pitchFamily="49" charset="-122"/>
                <a:cs typeface="Times New Roman" panose="02020603050405020304" pitchFamily="18" charset="0"/>
              </a:rPr>
              <a:t>2</a:t>
            </a:r>
            <a:r>
              <a:rPr lang="en-US" altLang="zh-CN" sz="3200" b="1" smtClean="0">
                <a:latin typeface="Times New Roman" panose="02020603050405020304" pitchFamily="18" charset="0"/>
                <a:ea typeface="幼圆" panose="02010509060101010101" pitchFamily="49" charset="-122"/>
                <a:cs typeface="Times New Roman" panose="02020603050405020304" pitchFamily="18" charset="0"/>
              </a:rPr>
              <a:t>. Thí nghiệm 2</a:t>
            </a:r>
            <a:endParaRPr lang="zh-CN" altLang="en-US" sz="3200" b="1" dirty="0">
              <a:latin typeface="Times New Roman" panose="02020603050405020304" pitchFamily="18" charset="0"/>
              <a:ea typeface="幼圆" panose="02010509060101010101" pitchFamily="49"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Rectangle 5"/>
              <p:cNvSpPr/>
              <p:nvPr/>
            </p:nvSpPr>
            <p:spPr>
              <a:xfrm>
                <a:off x="556985" y="1984440"/>
                <a:ext cx="10662557" cy="748666"/>
              </a:xfrm>
              <a:prstGeom prst="rect">
                <a:avLst/>
              </a:prstGeom>
            </p:spPr>
            <p:txBody>
              <a:bodyPr wrap="square">
                <a:spAutoFit/>
              </a:bodyPr>
              <a:lstStyle/>
              <a:p>
                <a:r>
                  <a:rPr lang="en-US" sz="3200" smtClean="0">
                    <a:latin typeface="Times New Roman" pitchFamily="18" charset="0"/>
                    <a:ea typeface="Times New Roman" pitchFamily="18" charset="0"/>
                    <a:cs typeface="Times New Roman" pitchFamily="18" charset="0"/>
                  </a:rPr>
                  <a:t>Kết luận: </a:t>
                </a:r>
                <a:r>
                  <a:rPr lang="en-US" sz="3200">
                    <a:latin typeface="Times New Roman" pitchFamily="18" charset="0"/>
                    <a:ea typeface="Times New Roman" pitchFamily="18" charset="0"/>
                    <a:cs typeface="Times New Roman" pitchFamily="18" charset="0"/>
                  </a:rPr>
                  <a:t>v</a:t>
                </a:r>
                <a:r>
                  <a:rPr lang="vi-VN" sz="3200" smtClean="0">
                    <a:latin typeface="Times New Roman" pitchFamily="18" charset="0"/>
                    <a:ea typeface="Times New Roman" pitchFamily="18" charset="0"/>
                    <a:cs typeface="Times New Roman" pitchFamily="18" charset="0"/>
                  </a:rPr>
                  <a:t>ới </a:t>
                </a:r>
                <a:r>
                  <a:rPr lang="vi-VN" sz="3200">
                    <a:latin typeface="Times New Roman" pitchFamily="18" charset="0"/>
                    <a:ea typeface="Times New Roman" pitchFamily="18" charset="0"/>
                    <a:cs typeface="Times New Roman" pitchFamily="18" charset="0"/>
                  </a:rPr>
                  <a:t>cùng một loại vật liệu tỉ số </a:t>
                </a:r>
                <a14:m>
                  <m:oMath xmlns:m="http://schemas.openxmlformats.org/officeDocument/2006/math">
                    <m:f>
                      <m:fPr>
                        <m:ctrlPr>
                          <a:rPr lang="vi-VN" sz="3200" i="1" smtClean="0">
                            <a:latin typeface="Cambria Math" panose="02040503050406030204" pitchFamily="18" charset="0"/>
                            <a:cs typeface="Times New Roman" pitchFamily="18" charset="0"/>
                          </a:rPr>
                        </m:ctrlPr>
                      </m:fPr>
                      <m:num>
                        <m:r>
                          <a:rPr lang="en-US" sz="3200" b="0" i="1" smtClean="0">
                            <a:latin typeface="Cambria Math" panose="02040503050406030204" pitchFamily="18" charset="0"/>
                            <a:cs typeface="Times New Roman" pitchFamily="18" charset="0"/>
                          </a:rPr>
                          <m:t>𝑚</m:t>
                        </m:r>
                      </m:num>
                      <m:den>
                        <m:r>
                          <a:rPr lang="en-US" sz="3200" b="0" i="1" smtClean="0">
                            <a:latin typeface="Cambria Math" panose="02040503050406030204" pitchFamily="18" charset="0"/>
                            <a:cs typeface="Times New Roman" pitchFamily="18" charset="0"/>
                          </a:rPr>
                          <m:t>𝑉</m:t>
                        </m:r>
                      </m:den>
                    </m:f>
                  </m:oMath>
                </a14:m>
                <a:r>
                  <a:rPr lang="vi-VN" sz="3200" smtClean="0">
                    <a:latin typeface="Times New Roman" pitchFamily="18" charset="0"/>
                    <a:ea typeface="Times New Roman" pitchFamily="18" charset="0"/>
                    <a:cs typeface="Times New Roman" pitchFamily="18" charset="0"/>
                  </a:rPr>
                  <a:t> </a:t>
                </a:r>
                <a:r>
                  <a:rPr lang="vi-VN" sz="3200">
                    <a:latin typeface="Times New Roman" pitchFamily="18" charset="0"/>
                    <a:ea typeface="Times New Roman" pitchFamily="18" charset="0"/>
                    <a:cs typeface="Times New Roman" pitchFamily="18" charset="0"/>
                  </a:rPr>
                  <a:t>là không </a:t>
                </a:r>
                <a:r>
                  <a:rPr lang="vi-VN" sz="3200" smtClean="0">
                    <a:latin typeface="Times New Roman" pitchFamily="18" charset="0"/>
                    <a:ea typeface="Times New Roman" pitchFamily="18" charset="0"/>
                    <a:cs typeface="Times New Roman" pitchFamily="18" charset="0"/>
                  </a:rPr>
                  <a:t>đổi</a:t>
                </a:r>
                <a:r>
                  <a:rPr lang="en-US" sz="3200" smtClean="0">
                    <a:latin typeface="Times New Roman" pitchFamily="18" charset="0"/>
                    <a:ea typeface="Times New Roman" pitchFamily="18" charset="0"/>
                    <a:cs typeface="Times New Roman" pitchFamily="18" charset="0"/>
                  </a:rPr>
                  <a:t>.</a:t>
                </a:r>
                <a:endParaRPr lang="en-US" sz="3200"/>
              </a:p>
            </p:txBody>
          </p:sp>
        </mc:Choice>
        <mc:Fallback xmlns="">
          <p:sp>
            <p:nvSpPr>
              <p:cNvPr id="6" name="Rectangle 5"/>
              <p:cNvSpPr>
                <a:spLocks noRot="1" noChangeAspect="1" noMove="1" noResize="1" noEditPoints="1" noAdjustHandles="1" noChangeArrowheads="1" noChangeShapeType="1" noTextEdit="1"/>
              </p:cNvSpPr>
              <p:nvPr/>
            </p:nvSpPr>
            <p:spPr>
              <a:xfrm>
                <a:off x="556985" y="1984440"/>
                <a:ext cx="10662557" cy="748666"/>
              </a:xfrm>
              <a:prstGeom prst="rect">
                <a:avLst/>
              </a:prstGeom>
              <a:blipFill>
                <a:blip r:embed="rId2"/>
                <a:stretch>
                  <a:fillRect l="-1429" t="-4098" b="-11475"/>
                </a:stretch>
              </a:blipFill>
            </p:spPr>
            <p:txBody>
              <a:bodyPr/>
              <a:lstStyle/>
              <a:p>
                <a:r>
                  <a:rPr lang="en-US">
                    <a:noFill/>
                  </a:rPr>
                  <a:t> </a:t>
                </a:r>
              </a:p>
            </p:txBody>
          </p:sp>
        </mc:Fallback>
      </mc:AlternateContent>
    </p:spTree>
    <p:extLst>
      <p:ext uri="{BB962C8B-B14F-4D97-AF65-F5344CB8AC3E}">
        <p14:creationId xmlns:p14="http://schemas.microsoft.com/office/powerpoint/2010/main" val="388437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40228" y="254000"/>
            <a:ext cx="11132457" cy="1077218"/>
          </a:xfrm>
          <a:prstGeom prst="rect">
            <a:avLst/>
          </a:prstGeom>
        </p:spPr>
        <p:txBody>
          <a:bodyPr wrap="square">
            <a:spAutoFit/>
          </a:bodyPr>
          <a:lstStyle/>
          <a:p>
            <a:r>
              <a:rPr lang="vi-VN" sz="3200">
                <a:latin typeface="Times New Roman" pitchFamily="18" charset="0"/>
                <a:cs typeface="Times New Roman" pitchFamily="18" charset="0"/>
              </a:rPr>
              <a:t>Chuẩn </a:t>
            </a:r>
            <a:r>
              <a:rPr lang="vi-VN" sz="3200" smtClean="0">
                <a:latin typeface="Times New Roman" pitchFamily="18" charset="0"/>
                <a:cs typeface="Times New Roman" pitchFamily="18" charset="0"/>
              </a:rPr>
              <a:t>bị:</a:t>
            </a:r>
            <a:r>
              <a:rPr lang="en-US" sz="3200" smtClean="0">
                <a:latin typeface="Times New Roman" pitchFamily="18" charset="0"/>
                <a:cs typeface="Times New Roman" pitchFamily="18" charset="0"/>
              </a:rPr>
              <a:t> </a:t>
            </a:r>
            <a:r>
              <a:rPr lang="vi-VN" sz="3200" smtClean="0">
                <a:latin typeface="Times New Roman" pitchFamily="18" charset="0"/>
                <a:cs typeface="Times New Roman" pitchFamily="18" charset="0"/>
              </a:rPr>
              <a:t>Ba </a:t>
            </a:r>
            <a:r>
              <a:rPr lang="vi-VN" sz="3200">
                <a:latin typeface="Times New Roman" pitchFamily="18" charset="0"/>
                <a:cs typeface="Times New Roman" pitchFamily="18" charset="0"/>
              </a:rPr>
              <a:t>thỏi sắt có thể tích lần lượt là V</a:t>
            </a:r>
            <a:r>
              <a:rPr lang="vi-VN" sz="3200" baseline="-25000">
                <a:latin typeface="Times New Roman" pitchFamily="18" charset="0"/>
                <a:cs typeface="Times New Roman" pitchFamily="18" charset="0"/>
              </a:rPr>
              <a:t>1</a:t>
            </a:r>
            <a:r>
              <a:rPr lang="vi-VN" sz="3200">
                <a:latin typeface="Times New Roman" pitchFamily="18" charset="0"/>
                <a:cs typeface="Times New Roman" pitchFamily="18" charset="0"/>
              </a:rPr>
              <a:t> = V</a:t>
            </a:r>
            <a:r>
              <a:rPr lang="vi-VN" sz="3200" baseline="-25000">
                <a:latin typeface="Times New Roman" pitchFamily="18" charset="0"/>
                <a:cs typeface="Times New Roman" pitchFamily="18" charset="0"/>
              </a:rPr>
              <a:t>2</a:t>
            </a:r>
            <a:r>
              <a:rPr lang="vi-VN" sz="3200">
                <a:latin typeface="Times New Roman" pitchFamily="18" charset="0"/>
                <a:cs typeface="Times New Roman" pitchFamily="18" charset="0"/>
              </a:rPr>
              <a:t> = V</a:t>
            </a:r>
            <a:r>
              <a:rPr lang="vi-VN" sz="3200" baseline="-25000">
                <a:latin typeface="Times New Roman" pitchFamily="18" charset="0"/>
                <a:cs typeface="Times New Roman" pitchFamily="18" charset="0"/>
              </a:rPr>
              <a:t>3</a:t>
            </a:r>
            <a:r>
              <a:rPr lang="vi-VN" sz="3200">
                <a:latin typeface="Times New Roman" pitchFamily="18" charset="0"/>
                <a:cs typeface="Times New Roman" pitchFamily="18" charset="0"/>
              </a:rPr>
              <a:t> = V </a:t>
            </a:r>
            <a:r>
              <a:rPr lang="en-US" sz="3200" smtClean="0">
                <a:latin typeface="Times New Roman" pitchFamily="18" charset="0"/>
                <a:cs typeface="Times New Roman" pitchFamily="18" charset="0"/>
              </a:rPr>
              <a:t>và</a:t>
            </a:r>
            <a:r>
              <a:rPr lang="vi-VN" sz="3200" smtClean="0">
                <a:latin typeface="Times New Roman" pitchFamily="18" charset="0"/>
                <a:cs typeface="Times New Roman" pitchFamily="18" charset="0"/>
              </a:rPr>
              <a:t> </a:t>
            </a:r>
            <a:r>
              <a:rPr lang="vi-VN" sz="3200">
                <a:latin typeface="Times New Roman" pitchFamily="18" charset="0"/>
                <a:cs typeface="Times New Roman" pitchFamily="18" charset="0"/>
              </a:rPr>
              <a:t>cân điện tử.</a:t>
            </a:r>
            <a:endParaRPr lang="en-US" sz="3200" dirty="0">
              <a:latin typeface="Times New Roman" pitchFamily="18" charset="0"/>
              <a:cs typeface="Times New Roman" pitchFamily="18" charset="0"/>
            </a:endParaRPr>
          </a:p>
        </p:txBody>
      </p:sp>
      <p:pic>
        <p:nvPicPr>
          <p:cNvPr id="8" name="Picture 7" descr="https://lh5.googleusercontent.com/sWcogMwCGVV9oTo53hU6baiw3Jx7a7-vUNYgyAiP5mXFzSMknkGn3E9MbuVtRMwheod-X9UW18XclQxVfVg1ARxX3z9hz6lelBGBJ19BXatu-my5fhpupdDVGcVPsbi0Pol9FWQAJO6CIe-ezits7g"/>
          <p:cNvPicPr/>
          <p:nvPr/>
        </p:nvPicPr>
        <p:blipFill>
          <a:blip r:embed="rId2"/>
          <a:srcRect/>
          <a:stretch>
            <a:fillRect/>
          </a:stretch>
        </p:blipFill>
        <p:spPr bwMode="auto">
          <a:xfrm>
            <a:off x="3207657" y="1462314"/>
            <a:ext cx="4386943" cy="2438400"/>
          </a:xfrm>
          <a:prstGeom prst="rect">
            <a:avLst/>
          </a:prstGeom>
          <a:noFill/>
          <a:ln w="9525">
            <a:noFill/>
            <a:miter lim="800000"/>
            <a:headEnd/>
            <a:tailEnd/>
          </a:ln>
        </p:spPr>
      </p:pic>
    </p:spTree>
    <p:extLst>
      <p:ext uri="{BB962C8B-B14F-4D97-AF65-F5344CB8AC3E}">
        <p14:creationId xmlns:p14="http://schemas.microsoft.com/office/powerpoint/2010/main" val="2220086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375</TotalTime>
  <Words>2034</Words>
  <Application>Microsoft Office PowerPoint</Application>
  <PresentationFormat>Widescreen</PresentationFormat>
  <Paragraphs>246</Paragraphs>
  <Slides>35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Calibri</vt:lpstr>
      <vt:lpstr>Calibri Light</vt:lpstr>
      <vt:lpstr>Cambria Math</vt:lpstr>
      <vt:lpstr>Times New Roman</vt:lpstr>
      <vt:lpstr>Wingdings</vt:lpstr>
      <vt:lpstr>幼圆</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Thuy Duong</dc:creator>
  <cp:lastModifiedBy>Admin</cp:lastModifiedBy>
  <cp:revision>37</cp:revision>
  <dcterms:created xsi:type="dcterms:W3CDTF">2023-11-20T05:44:04Z</dcterms:created>
  <dcterms:modified xsi:type="dcterms:W3CDTF">2024-09-21T01:15:57Z</dcterms:modified>
</cp:coreProperties>
</file>