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5" r:id="rId1"/>
    <p:sldMasterId id="2147483721" r:id="rId2"/>
  </p:sldMasterIdLst>
  <p:notesMasterIdLst>
    <p:notesMasterId r:id="rId63"/>
  </p:notesMasterIdLst>
  <p:sldIdLst>
    <p:sldId id="287" r:id="rId3"/>
    <p:sldId id="305" r:id="rId4"/>
    <p:sldId id="306" r:id="rId5"/>
    <p:sldId id="304" r:id="rId6"/>
    <p:sldId id="307" r:id="rId7"/>
    <p:sldId id="308" r:id="rId8"/>
    <p:sldId id="309" r:id="rId9"/>
    <p:sldId id="345" r:id="rId10"/>
    <p:sldId id="290" r:id="rId11"/>
    <p:sldId id="291" r:id="rId12"/>
    <p:sldId id="292" r:id="rId13"/>
    <p:sldId id="320" r:id="rId14"/>
    <p:sldId id="302" r:id="rId15"/>
    <p:sldId id="261" r:id="rId16"/>
    <p:sldId id="263" r:id="rId17"/>
    <p:sldId id="265" r:id="rId18"/>
    <p:sldId id="266" r:id="rId19"/>
    <p:sldId id="323" r:id="rId20"/>
    <p:sldId id="267" r:id="rId21"/>
    <p:sldId id="268" r:id="rId22"/>
    <p:sldId id="322" r:id="rId23"/>
    <p:sldId id="269" r:id="rId24"/>
    <p:sldId id="324" r:id="rId25"/>
    <p:sldId id="325" r:id="rId26"/>
    <p:sldId id="339" r:id="rId27"/>
    <p:sldId id="340" r:id="rId28"/>
    <p:sldId id="336" r:id="rId29"/>
    <p:sldId id="337" r:id="rId30"/>
    <p:sldId id="338" r:id="rId31"/>
    <p:sldId id="341" r:id="rId32"/>
    <p:sldId id="342" r:id="rId33"/>
    <p:sldId id="327" r:id="rId34"/>
    <p:sldId id="270" r:id="rId35"/>
    <p:sldId id="271" r:id="rId36"/>
    <p:sldId id="310" r:id="rId37"/>
    <p:sldId id="311" r:id="rId38"/>
    <p:sldId id="312" r:id="rId39"/>
    <p:sldId id="313" r:id="rId40"/>
    <p:sldId id="274" r:id="rId41"/>
    <p:sldId id="315" r:id="rId42"/>
    <p:sldId id="314" r:id="rId43"/>
    <p:sldId id="276" r:id="rId44"/>
    <p:sldId id="346" r:id="rId45"/>
    <p:sldId id="317" r:id="rId46"/>
    <p:sldId id="318" r:id="rId47"/>
    <p:sldId id="333" r:id="rId48"/>
    <p:sldId id="319" r:id="rId49"/>
    <p:sldId id="278" r:id="rId50"/>
    <p:sldId id="334" r:id="rId51"/>
    <p:sldId id="335" r:id="rId52"/>
    <p:sldId id="279" r:id="rId53"/>
    <p:sldId id="280" r:id="rId54"/>
    <p:sldId id="281" r:id="rId55"/>
    <p:sldId id="282" r:id="rId56"/>
    <p:sldId id="283" r:id="rId57"/>
    <p:sldId id="284" r:id="rId58"/>
    <p:sldId id="285" r:id="rId59"/>
    <p:sldId id="286" r:id="rId60"/>
    <p:sldId id="343" r:id="rId61"/>
    <p:sldId id="344"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06" autoAdjust="0"/>
    <p:restoredTop sz="94660"/>
  </p:normalViewPr>
  <p:slideViewPr>
    <p:cSldViewPr snapToGrid="0">
      <p:cViewPr varScale="1">
        <p:scale>
          <a:sx n="81" d="100"/>
          <a:sy n="81" d="100"/>
        </p:scale>
        <p:origin x="52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6" Type="http://schemas.openxmlformats.org/officeDocument/2006/relationships/image" Target="../media/image44.wmf"/><Relationship Id="rId5" Type="http://schemas.openxmlformats.org/officeDocument/2006/relationships/image" Target="../media/image43.wmf"/><Relationship Id="rId4"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45B3E-6595-4E85-BE12-432319550207}"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5675EE-9C0E-4E56-AB36-C0FE3D768A72}" type="slidenum">
              <a:rPr lang="en-US" smtClean="0"/>
              <a:t>‹#›</a:t>
            </a:fld>
            <a:endParaRPr lang="en-US"/>
          </a:p>
        </p:txBody>
      </p:sp>
    </p:spTree>
    <p:extLst>
      <p:ext uri="{BB962C8B-B14F-4D97-AF65-F5344CB8AC3E}">
        <p14:creationId xmlns:p14="http://schemas.microsoft.com/office/powerpoint/2010/main" val="1371948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6CB169A-72AA-4230-98E8-C09C0D31D5CD}" type="slidenum">
              <a:rPr lang="en-US" altLang="en-US" smtClean="0">
                <a:cs typeface="Arial" panose="020B0604020202020204" pitchFamily="34" charset="0"/>
              </a:rPr>
              <a:pPr fontAlgn="base">
                <a:spcBef>
                  <a:spcPct val="0"/>
                </a:spcBef>
                <a:spcAft>
                  <a:spcPct val="0"/>
                </a:spcAft>
              </a:pPr>
              <a:t>1</a:t>
            </a:fld>
            <a:endParaRPr lang="en-US" altLang="en-US" smtClean="0">
              <a:cs typeface="Arial" panose="020B0604020202020204" pitchFamily="34" charset="0"/>
            </a:endParaRPr>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794794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2480dcf8243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2480dcf824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5786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2480dcf8243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2480dcf824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7605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2480dcf8243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2480dcf824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6729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2480dcf8243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2480dcf824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3126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D55DE9D5-CFCC-4B1C-A4D8-1DEBC8E8B46E}" type="slidenum">
              <a:rPr lang="en-US" smtClean="0"/>
              <a:pPr>
                <a:defRPr/>
              </a:pPr>
              <a:t>2</a:t>
            </a:fld>
            <a:endParaRPr lang="en-US"/>
          </a:p>
        </p:txBody>
      </p:sp>
    </p:spTree>
    <p:extLst>
      <p:ext uri="{BB962C8B-B14F-4D97-AF65-F5344CB8AC3E}">
        <p14:creationId xmlns:p14="http://schemas.microsoft.com/office/powerpoint/2010/main" val="1613202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D55DE9D5-CFCC-4B1C-A4D8-1DEBC8E8B46E}" type="slidenum">
              <a:rPr lang="en-US" smtClean="0"/>
              <a:pPr>
                <a:defRPr/>
              </a:pPr>
              <a:t>3</a:t>
            </a:fld>
            <a:endParaRPr lang="en-US"/>
          </a:p>
        </p:txBody>
      </p:sp>
    </p:spTree>
    <p:extLst>
      <p:ext uri="{BB962C8B-B14F-4D97-AF65-F5344CB8AC3E}">
        <p14:creationId xmlns:p14="http://schemas.microsoft.com/office/powerpoint/2010/main" val="1769566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D55DE9D5-CFCC-4B1C-A4D8-1DEBC8E8B46E}" type="slidenum">
              <a:rPr lang="en-US" smtClean="0"/>
              <a:pPr>
                <a:defRPr/>
              </a:pPr>
              <a:t>4</a:t>
            </a:fld>
            <a:endParaRPr lang="en-US"/>
          </a:p>
        </p:txBody>
      </p:sp>
    </p:spTree>
    <p:extLst>
      <p:ext uri="{BB962C8B-B14F-4D97-AF65-F5344CB8AC3E}">
        <p14:creationId xmlns:p14="http://schemas.microsoft.com/office/powerpoint/2010/main" val="2113187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D55DE9D5-CFCC-4B1C-A4D8-1DEBC8E8B46E}" type="slidenum">
              <a:rPr lang="en-US" smtClean="0"/>
              <a:pPr>
                <a:defRPr/>
              </a:pPr>
              <a:t>5</a:t>
            </a:fld>
            <a:endParaRPr lang="en-US"/>
          </a:p>
        </p:txBody>
      </p:sp>
    </p:spTree>
    <p:extLst>
      <p:ext uri="{BB962C8B-B14F-4D97-AF65-F5344CB8AC3E}">
        <p14:creationId xmlns:p14="http://schemas.microsoft.com/office/powerpoint/2010/main" val="3097811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D55DE9D5-CFCC-4B1C-A4D8-1DEBC8E8B46E}" type="slidenum">
              <a:rPr lang="en-US" smtClean="0"/>
              <a:pPr>
                <a:defRPr/>
              </a:pPr>
              <a:t>6</a:t>
            </a:fld>
            <a:endParaRPr lang="en-US"/>
          </a:p>
        </p:txBody>
      </p:sp>
    </p:spTree>
    <p:extLst>
      <p:ext uri="{BB962C8B-B14F-4D97-AF65-F5344CB8AC3E}">
        <p14:creationId xmlns:p14="http://schemas.microsoft.com/office/powerpoint/2010/main" val="2312690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D55DE9D5-CFCC-4B1C-A4D8-1DEBC8E8B46E}" type="slidenum">
              <a:rPr lang="en-US" smtClean="0"/>
              <a:pPr>
                <a:defRPr/>
              </a:pPr>
              <a:t>7</a:t>
            </a:fld>
            <a:endParaRPr lang="en-US"/>
          </a:p>
        </p:txBody>
      </p:sp>
    </p:spTree>
    <p:extLst>
      <p:ext uri="{BB962C8B-B14F-4D97-AF65-F5344CB8AC3E}">
        <p14:creationId xmlns:p14="http://schemas.microsoft.com/office/powerpoint/2010/main" val="2403175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2480dcf8243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2480dcf824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3451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2480dcf8243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2480dcf824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5391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86640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C6B4A9-1611-4792-9094-5F34BCA07E0B}" type="datetimeFigureOut">
              <a:rPr lang="en-US" smtClean="0"/>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710966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15008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6F220164-A140-5449-62FC-67B0B1FFFEDB}"/>
              </a:ext>
            </a:extLst>
          </p:cNvPr>
          <p:cNvSpPr>
            <a:spLocks noGrp="1"/>
          </p:cNvSpPr>
          <p:nvPr>
            <p:ph type="pic" idx="1"/>
          </p:nvPr>
        </p:nvSpPr>
        <p:spPr>
          <a:xfrm>
            <a:off x="5183188" y="1074509"/>
            <a:ext cx="6328678" cy="5137605"/>
          </a:xfrm>
        </p:spPr>
        <p:txBody>
          <a:bodyPr/>
          <a:lstStyle>
            <a:lvl1pPr marL="0" indent="0">
              <a:buNone/>
              <a:defRPr sz="3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29D7E41-6E4C-77BE-EB2A-CE04F1E23C1D}"/>
              </a:ext>
            </a:extLst>
          </p:cNvPr>
          <p:cNvSpPr>
            <a:spLocks noGrp="1"/>
          </p:cNvSpPr>
          <p:nvPr>
            <p:ph type="body" sz="half" idx="2"/>
          </p:nvPr>
        </p:nvSpPr>
        <p:spPr>
          <a:xfrm>
            <a:off x="623661" y="1727651"/>
            <a:ext cx="4340225" cy="4426817"/>
          </a:xfrm>
        </p:spPr>
        <p:txBody>
          <a:bodyPr/>
          <a:lstStyle>
            <a:lvl1pPr marL="0" indent="0">
              <a:buNone/>
              <a:defRPr sz="16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ext Placeholder 8">
            <a:extLst>
              <a:ext uri="{FF2B5EF4-FFF2-40B4-BE49-F238E27FC236}">
                <a16:creationId xmlns:a16="http://schemas.microsoft.com/office/drawing/2014/main" xmlns="" id="{CB85B232-799B-7103-42F3-5FA344697EF7}"/>
              </a:ext>
            </a:extLst>
          </p:cNvPr>
          <p:cNvSpPr>
            <a:spLocks noGrp="1"/>
          </p:cNvSpPr>
          <p:nvPr>
            <p:ph type="body" sz="quarter" idx="10" hasCustomPrompt="1"/>
          </p:nvPr>
        </p:nvSpPr>
        <p:spPr>
          <a:xfrm>
            <a:off x="623888" y="1088569"/>
            <a:ext cx="4340225" cy="508455"/>
          </a:xfrm>
        </p:spPr>
        <p:txBody>
          <a:bodyPr>
            <a:normAutofit/>
          </a:bodyPr>
          <a:lstStyle>
            <a:lvl1pPr marL="0" indent="0">
              <a:buNone/>
              <a:defRPr sz="2400" b="1">
                <a:solidFill>
                  <a:srgbClr val="0070C0"/>
                </a:solidFill>
              </a:defRPr>
            </a:lvl1pPr>
          </a:lstStyle>
          <a:p>
            <a:pPr lvl="0"/>
            <a:r>
              <a:rPr lang="en-US" dirty="0"/>
              <a:t>1. </a:t>
            </a:r>
            <a:r>
              <a:rPr lang="en-US" dirty="0" err="1"/>
              <a:t>Áp</a:t>
            </a:r>
            <a:r>
              <a:rPr lang="en-US" dirty="0"/>
              <a:t> </a:t>
            </a:r>
            <a:r>
              <a:rPr lang="en-US" dirty="0" err="1"/>
              <a:t>lực</a:t>
            </a:r>
            <a:r>
              <a:rPr lang="en-US" dirty="0"/>
              <a:t> </a:t>
            </a:r>
            <a:r>
              <a:rPr lang="en-US" dirty="0" err="1"/>
              <a:t>là</a:t>
            </a:r>
            <a:r>
              <a:rPr lang="en-US" dirty="0"/>
              <a:t> </a:t>
            </a:r>
            <a:r>
              <a:rPr lang="en-US" dirty="0" err="1"/>
              <a:t>gì</a:t>
            </a:r>
            <a:r>
              <a:rPr lang="en-US" dirty="0"/>
              <a:t>?</a:t>
            </a:r>
          </a:p>
        </p:txBody>
      </p:sp>
    </p:spTree>
    <p:extLst>
      <p:ext uri="{BB962C8B-B14F-4D97-AF65-F5344CB8AC3E}">
        <p14:creationId xmlns:p14="http://schemas.microsoft.com/office/powerpoint/2010/main" val="3052080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6F220164-A140-5449-62FC-67B0B1FFFEDB}"/>
              </a:ext>
            </a:extLst>
          </p:cNvPr>
          <p:cNvSpPr>
            <a:spLocks noGrp="1"/>
          </p:cNvSpPr>
          <p:nvPr>
            <p:ph type="pic" idx="1"/>
          </p:nvPr>
        </p:nvSpPr>
        <p:spPr>
          <a:xfrm>
            <a:off x="5805714" y="1727651"/>
            <a:ext cx="5706152" cy="4484463"/>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29D7E41-6E4C-77BE-EB2A-CE04F1E23C1D}"/>
              </a:ext>
            </a:extLst>
          </p:cNvPr>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itle 1">
            <a:extLst>
              <a:ext uri="{FF2B5EF4-FFF2-40B4-BE49-F238E27FC236}">
                <a16:creationId xmlns:a16="http://schemas.microsoft.com/office/drawing/2014/main" xmlns="" id="{CE828501-3FAB-7B58-EB97-07591DD36BD5}"/>
              </a:ext>
            </a:extLst>
          </p:cNvPr>
          <p:cNvSpPr txBox="1">
            <a:spLocks/>
          </p:cNvSpPr>
          <p:nvPr userDrawn="1"/>
        </p:nvSpPr>
        <p:spPr>
          <a:xfrm>
            <a:off x="631372" y="202180"/>
            <a:ext cx="10929257" cy="6396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ct val="115000"/>
              </a:lnSpc>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15: ÁP SUẤT TRÊN MỘT BỀ MẶT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xmlns="" id="{EDA4477B-B8B3-EA84-CFF6-24A0826005E3}"/>
              </a:ext>
            </a:extLst>
          </p:cNvPr>
          <p:cNvSpPr>
            <a:spLocks noGrp="1"/>
          </p:cNvSpPr>
          <p:nvPr>
            <p:ph type="title" hasCustomPrompt="1"/>
          </p:nvPr>
        </p:nvSpPr>
        <p:spPr>
          <a:xfrm>
            <a:off x="680134" y="1074509"/>
            <a:ext cx="8463866"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2. </a:t>
            </a:r>
            <a:r>
              <a:rPr lang="en-US" dirty="0" err="1"/>
              <a:t>Tác</a:t>
            </a:r>
            <a:r>
              <a:rPr lang="en-US" dirty="0"/>
              <a:t> </a:t>
            </a:r>
            <a:r>
              <a:rPr lang="en-US" dirty="0" err="1"/>
              <a:t>dụng</a:t>
            </a:r>
            <a:r>
              <a:rPr lang="en-US" dirty="0"/>
              <a:t> </a:t>
            </a:r>
            <a:r>
              <a:rPr lang="en-US" dirty="0" err="1"/>
              <a:t>của</a:t>
            </a:r>
            <a:r>
              <a:rPr lang="en-US" dirty="0"/>
              <a:t> </a:t>
            </a:r>
            <a:r>
              <a:rPr lang="en-US" dirty="0" err="1"/>
              <a:t>áp</a:t>
            </a:r>
            <a:r>
              <a:rPr lang="en-US" dirty="0"/>
              <a:t> </a:t>
            </a:r>
            <a:r>
              <a:rPr lang="en-US" dirty="0" err="1"/>
              <a:t>lực</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những</a:t>
            </a:r>
            <a:r>
              <a:rPr lang="en-US" dirty="0"/>
              <a:t> </a:t>
            </a:r>
            <a:r>
              <a:rPr lang="en-US" dirty="0" err="1"/>
              <a:t>yếu</a:t>
            </a:r>
            <a:r>
              <a:rPr lang="en-US" dirty="0"/>
              <a:t> </a:t>
            </a:r>
            <a:r>
              <a:rPr lang="en-US" dirty="0" err="1"/>
              <a:t>tố</a:t>
            </a:r>
            <a:r>
              <a:rPr lang="en-US" dirty="0"/>
              <a:t> </a:t>
            </a:r>
            <a:r>
              <a:rPr lang="en-US" dirty="0" err="1"/>
              <a:t>nào</a:t>
            </a:r>
            <a:r>
              <a:rPr lang="en-US" dirty="0"/>
              <a:t>?</a:t>
            </a:r>
          </a:p>
        </p:txBody>
      </p:sp>
    </p:spTree>
    <p:extLst>
      <p:ext uri="{BB962C8B-B14F-4D97-AF65-F5344CB8AC3E}">
        <p14:creationId xmlns:p14="http://schemas.microsoft.com/office/powerpoint/2010/main" val="438618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6F220164-A140-5449-62FC-67B0B1FFFEDB}"/>
              </a:ext>
            </a:extLst>
          </p:cNvPr>
          <p:cNvSpPr>
            <a:spLocks noGrp="1"/>
          </p:cNvSpPr>
          <p:nvPr>
            <p:ph type="pic" idx="1"/>
          </p:nvPr>
        </p:nvSpPr>
        <p:spPr>
          <a:xfrm>
            <a:off x="5515429" y="1074509"/>
            <a:ext cx="5996437" cy="5137605"/>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929D7E41-6E4C-77BE-EB2A-CE04F1E23C1D}"/>
              </a:ext>
            </a:extLst>
          </p:cNvPr>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xmlns="" id="{EDA4477B-B8B3-EA84-CFF6-24A0826005E3}"/>
              </a:ext>
            </a:extLst>
          </p:cNvPr>
          <p:cNvSpPr>
            <a:spLocks noGrp="1"/>
          </p:cNvSpPr>
          <p:nvPr>
            <p:ph type="title" hasCustomPrompt="1"/>
          </p:nvPr>
        </p:nvSpPr>
        <p:spPr>
          <a:xfrm>
            <a:off x="680134" y="1074509"/>
            <a:ext cx="3703180"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3. </a:t>
            </a:r>
            <a:r>
              <a:rPr lang="en-US" dirty="0" err="1"/>
              <a:t>Công</a:t>
            </a:r>
            <a:r>
              <a:rPr lang="en-US" dirty="0"/>
              <a:t> </a:t>
            </a:r>
            <a:r>
              <a:rPr lang="en-US" dirty="0" err="1"/>
              <a:t>thức</a:t>
            </a:r>
            <a:r>
              <a:rPr lang="en-US" dirty="0"/>
              <a:t> </a:t>
            </a:r>
            <a:r>
              <a:rPr lang="en-US" dirty="0" err="1"/>
              <a:t>tính</a:t>
            </a:r>
            <a:r>
              <a:rPr lang="en-US" dirty="0"/>
              <a:t> </a:t>
            </a:r>
            <a:r>
              <a:rPr lang="en-US" dirty="0" err="1"/>
              <a:t>áp</a:t>
            </a:r>
            <a:r>
              <a:rPr lang="en-US" dirty="0"/>
              <a:t> </a:t>
            </a:r>
            <a:r>
              <a:rPr lang="en-US" dirty="0" err="1"/>
              <a:t>suất</a:t>
            </a:r>
            <a:r>
              <a:rPr lang="en-US" dirty="0"/>
              <a:t>.</a:t>
            </a:r>
          </a:p>
        </p:txBody>
      </p:sp>
    </p:spTree>
    <p:extLst>
      <p:ext uri="{BB962C8B-B14F-4D97-AF65-F5344CB8AC3E}">
        <p14:creationId xmlns:p14="http://schemas.microsoft.com/office/powerpoint/2010/main" val="4260042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6F220164-A140-5449-62FC-67B0B1FFFEDB}"/>
              </a:ext>
            </a:extLst>
          </p:cNvPr>
          <p:cNvSpPr>
            <a:spLocks noGrp="1"/>
          </p:cNvSpPr>
          <p:nvPr>
            <p:ph type="pic" idx="1"/>
          </p:nvPr>
        </p:nvSpPr>
        <p:spPr>
          <a:xfrm>
            <a:off x="5515429" y="1727651"/>
            <a:ext cx="5996437" cy="4484463"/>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929D7E41-6E4C-77BE-EB2A-CE04F1E23C1D}"/>
              </a:ext>
            </a:extLst>
          </p:cNvPr>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xmlns="" id="{EDA4477B-B8B3-EA84-CFF6-24A0826005E3}"/>
              </a:ext>
            </a:extLst>
          </p:cNvPr>
          <p:cNvSpPr>
            <a:spLocks noGrp="1"/>
          </p:cNvSpPr>
          <p:nvPr>
            <p:ph type="title" hasCustomPrompt="1"/>
          </p:nvPr>
        </p:nvSpPr>
        <p:spPr>
          <a:xfrm>
            <a:off x="680133" y="1074509"/>
            <a:ext cx="6286723"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4. </a:t>
            </a:r>
            <a:r>
              <a:rPr lang="en-US" dirty="0" err="1"/>
              <a:t>Công</a:t>
            </a:r>
            <a:r>
              <a:rPr lang="en-US" dirty="0"/>
              <a:t> </a:t>
            </a:r>
            <a:r>
              <a:rPr lang="en-US" dirty="0" err="1"/>
              <a:t>dụng</a:t>
            </a:r>
            <a:r>
              <a:rPr lang="en-US" dirty="0"/>
              <a:t> </a:t>
            </a:r>
            <a:r>
              <a:rPr lang="en-US" dirty="0" err="1"/>
              <a:t>của</a:t>
            </a:r>
            <a:r>
              <a:rPr lang="en-US" dirty="0"/>
              <a:t> </a:t>
            </a:r>
            <a:r>
              <a:rPr lang="en-US" dirty="0" err="1"/>
              <a:t>việc</a:t>
            </a:r>
            <a:r>
              <a:rPr lang="en-US" dirty="0"/>
              <a:t> tang </a:t>
            </a:r>
            <a:r>
              <a:rPr lang="en-US" dirty="0" err="1"/>
              <a:t>giảm</a:t>
            </a:r>
            <a:r>
              <a:rPr lang="en-US" dirty="0"/>
              <a:t> </a:t>
            </a:r>
            <a:r>
              <a:rPr lang="en-US" dirty="0" err="1"/>
              <a:t>áp</a:t>
            </a:r>
            <a:r>
              <a:rPr lang="en-US" dirty="0"/>
              <a:t> </a:t>
            </a:r>
            <a:r>
              <a:rPr lang="en-US" dirty="0" err="1"/>
              <a:t>suất</a:t>
            </a:r>
            <a:r>
              <a:rPr lang="en-US" dirty="0"/>
              <a:t>.</a:t>
            </a:r>
          </a:p>
        </p:txBody>
      </p:sp>
    </p:spTree>
    <p:extLst>
      <p:ext uri="{BB962C8B-B14F-4D97-AF65-F5344CB8AC3E}">
        <p14:creationId xmlns:p14="http://schemas.microsoft.com/office/powerpoint/2010/main" val="980534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85849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07232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7967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373406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93956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8423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69015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82542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617294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95528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50392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566966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17452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01696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40952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60921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254196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8873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6F220164-A140-5449-62FC-67B0B1FFFEDB}"/>
              </a:ext>
            </a:extLst>
          </p:cNvPr>
          <p:cNvSpPr>
            <a:spLocks noGrp="1"/>
          </p:cNvSpPr>
          <p:nvPr>
            <p:ph type="pic" idx="1"/>
          </p:nvPr>
        </p:nvSpPr>
        <p:spPr>
          <a:xfrm>
            <a:off x="5805714" y="1727651"/>
            <a:ext cx="5706152" cy="4484463"/>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29D7E41-6E4C-77BE-EB2A-CE04F1E23C1D}"/>
              </a:ext>
            </a:extLst>
          </p:cNvPr>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itle 1">
            <a:extLst>
              <a:ext uri="{FF2B5EF4-FFF2-40B4-BE49-F238E27FC236}">
                <a16:creationId xmlns:a16="http://schemas.microsoft.com/office/drawing/2014/main" xmlns="" id="{CE828501-3FAB-7B58-EB97-07591DD36BD5}"/>
              </a:ext>
            </a:extLst>
          </p:cNvPr>
          <p:cNvSpPr txBox="1">
            <a:spLocks/>
          </p:cNvSpPr>
          <p:nvPr userDrawn="1"/>
        </p:nvSpPr>
        <p:spPr>
          <a:xfrm>
            <a:off x="631372" y="202180"/>
            <a:ext cx="10929257" cy="6396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ct val="115000"/>
              </a:lnSpc>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15: ÁP SUẤT TRÊN MỘT BỀ MẶT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xmlns="" id="{EDA4477B-B8B3-EA84-CFF6-24A0826005E3}"/>
              </a:ext>
            </a:extLst>
          </p:cNvPr>
          <p:cNvSpPr>
            <a:spLocks noGrp="1"/>
          </p:cNvSpPr>
          <p:nvPr>
            <p:ph type="title" hasCustomPrompt="1"/>
          </p:nvPr>
        </p:nvSpPr>
        <p:spPr>
          <a:xfrm>
            <a:off x="680134" y="1074509"/>
            <a:ext cx="8463866"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2. </a:t>
            </a:r>
            <a:r>
              <a:rPr lang="en-US" dirty="0" err="1"/>
              <a:t>Tác</a:t>
            </a:r>
            <a:r>
              <a:rPr lang="en-US" dirty="0"/>
              <a:t> </a:t>
            </a:r>
            <a:r>
              <a:rPr lang="en-US" dirty="0" err="1"/>
              <a:t>dụng</a:t>
            </a:r>
            <a:r>
              <a:rPr lang="en-US" dirty="0"/>
              <a:t> </a:t>
            </a:r>
            <a:r>
              <a:rPr lang="en-US" dirty="0" err="1"/>
              <a:t>của</a:t>
            </a:r>
            <a:r>
              <a:rPr lang="en-US" dirty="0"/>
              <a:t> </a:t>
            </a:r>
            <a:r>
              <a:rPr lang="en-US" dirty="0" err="1"/>
              <a:t>áp</a:t>
            </a:r>
            <a:r>
              <a:rPr lang="en-US" dirty="0"/>
              <a:t> </a:t>
            </a:r>
            <a:r>
              <a:rPr lang="en-US" dirty="0" err="1"/>
              <a:t>lực</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những</a:t>
            </a:r>
            <a:r>
              <a:rPr lang="en-US" dirty="0"/>
              <a:t> </a:t>
            </a:r>
            <a:r>
              <a:rPr lang="en-US" dirty="0" err="1"/>
              <a:t>yếu</a:t>
            </a:r>
            <a:r>
              <a:rPr lang="en-US" dirty="0"/>
              <a:t> </a:t>
            </a:r>
            <a:r>
              <a:rPr lang="en-US" dirty="0" err="1"/>
              <a:t>tố</a:t>
            </a:r>
            <a:r>
              <a:rPr lang="en-US" dirty="0"/>
              <a:t> </a:t>
            </a:r>
            <a:r>
              <a:rPr lang="en-US" dirty="0" err="1"/>
              <a:t>nào</a:t>
            </a:r>
            <a:r>
              <a:rPr lang="en-US" dirty="0"/>
              <a:t>?</a:t>
            </a:r>
          </a:p>
        </p:txBody>
      </p:sp>
    </p:spTree>
    <p:extLst>
      <p:ext uri="{BB962C8B-B14F-4D97-AF65-F5344CB8AC3E}">
        <p14:creationId xmlns:p14="http://schemas.microsoft.com/office/powerpoint/2010/main" val="3188569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712588-04B1-427B-82EE-E8DB90309F08}" type="datetimeFigureOut">
              <a:rPr lang="en-US" smtClean="0"/>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1867651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55981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04706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6376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358145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37921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6362063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894947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wmf"/><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audio" Target="file:///F:\XUAN%20BACH\XUAN\CHUONG%20TRINH\CLB%20Mon%20Hoc%20(%20CHUAN)\Mo%20uoc%20ngay%20mai.mp3" TargetMode="External"/><Relationship Id="rId6" Type="http://schemas.openxmlformats.org/officeDocument/2006/relationships/image" Target="../media/image13.gif"/><Relationship Id="rId5" Type="http://schemas.openxmlformats.org/officeDocument/2006/relationships/image" Target="../media/image12.wmf"/><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jp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hyperlink" Target="Th&#237;%20nghi&#7879;m%20&#193;p%20su&#7845;t%20L&#253;%208.mp4"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slide" Target="slide5.xml"/><Relationship Id="rId5" Type="http://schemas.openxmlformats.org/officeDocument/2006/relationships/slide" Target="slide6.xml"/><Relationship Id="rId4" Type="http://schemas.openxmlformats.org/officeDocument/2006/relationships/slide" Target="slide4.xml"/></Relationships>
</file>

<file path=ppt/slides/_rels/slide20.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4.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jpe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slide" Target="slide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41.wmf"/><Relationship Id="rId13" Type="http://schemas.openxmlformats.org/officeDocument/2006/relationships/oleObject" Target="../embeddings/oleObject7.bin"/><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43.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0.wmf"/><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image" Target="../media/image44.wmf"/><Relationship Id="rId10" Type="http://schemas.openxmlformats.org/officeDocument/2006/relationships/image" Target="../media/image42.wmf"/><Relationship Id="rId4" Type="http://schemas.openxmlformats.org/officeDocument/2006/relationships/image" Target="../media/image39.wmf"/><Relationship Id="rId9" Type="http://schemas.openxmlformats.org/officeDocument/2006/relationships/oleObject" Target="../embeddings/oleObject5.bin"/><Relationship Id="rId14" Type="http://schemas.openxmlformats.org/officeDocument/2006/relationships/oleObject" Target="../embeddings/oleObject8.bin"/></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wmf"/><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slide" Target="slide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jpeg"/></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jpeg"/><Relationship Id="rId4" Type="http://schemas.microsoft.com/office/2007/relationships/hdphoto" Target="../media/hdphoto3.wdp"/></Relationships>
</file>

<file path=ppt/slides/_rels/slide4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slide" Target="slide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32.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30.svg"/><Relationship Id="rId10" Type="http://schemas.openxmlformats.org/officeDocument/2006/relationships/image" Target="../media/image66.png"/><Relationship Id="rId9" Type="http://schemas.openxmlformats.org/officeDocument/2006/relationships/slide" Target="slide16.xml"/></Relationships>
</file>

<file path=ppt/slides/_rels/slide52.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64.png"/><Relationship Id="rId4" Type="http://schemas.openxmlformats.org/officeDocument/2006/relationships/image" Target="../media/image30.svg"/><Relationship Id="rId9" Type="http://schemas.openxmlformats.org/officeDocument/2006/relationships/image" Target="../media/image66.png"/></Relationships>
</file>

<file path=ppt/slides/_rels/slide5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0.svg"/><Relationship Id="rId7" Type="http://schemas.openxmlformats.org/officeDocument/2006/relationships/slide" Target="slide16.xml"/><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32.svg"/><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0.svg"/><Relationship Id="rId7" Type="http://schemas.openxmlformats.org/officeDocument/2006/relationships/slide" Target="slide16.xml"/><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32.svg"/><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0.svg"/><Relationship Id="rId7" Type="http://schemas.openxmlformats.org/officeDocument/2006/relationships/slide" Target="slide16.xml"/><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32.svg"/><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2" Type="http://schemas.openxmlformats.org/officeDocument/2006/relationships/image" Target="../media/image540.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slide" Target="slide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slide" Target="slide5.xml"/><Relationship Id="rId5" Type="http://schemas.openxmlformats.org/officeDocument/2006/relationships/slide" Target="slide6.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wmf"/><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10"/>
          <p:cNvSpPr>
            <a:spLocks noChangeArrowheads="1"/>
          </p:cNvSpPr>
          <p:nvPr/>
        </p:nvSpPr>
        <p:spPr bwMode="auto">
          <a:xfrm>
            <a:off x="0" y="0"/>
            <a:ext cx="12192000" cy="68580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p:spPr>
        <p:txBody>
          <a:bodyPr wrap="none" lIns="108770" tIns="54385" rIns="108770" bIns="54385" anchor="ctr"/>
          <a:lstStyle/>
          <a:p>
            <a:pPr eaLnBrk="1" fontAlgn="auto" hangingPunct="1">
              <a:spcBef>
                <a:spcPts val="0"/>
              </a:spcBef>
              <a:spcAft>
                <a:spcPts val="0"/>
              </a:spcAft>
              <a:defRPr/>
            </a:pPr>
            <a:endParaRPr lang="en-US" sz="2600" dirty="0">
              <a:effectLst>
                <a:outerShdw blurRad="38100" dist="38100" dir="2700000" algn="tl">
                  <a:srgbClr val="000000">
                    <a:alpha val="43137"/>
                  </a:srgbClr>
                </a:outerShdw>
              </a:effectLst>
              <a:latin typeface="+mn-lt"/>
            </a:endParaRPr>
          </a:p>
        </p:txBody>
      </p:sp>
      <p:pic>
        <p:nvPicPr>
          <p:cNvPr id="28677" name="Picture 5" descr="hoa van trang t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33" y="48771"/>
            <a:ext cx="13620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7" descr="atom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94656" y="4816715"/>
            <a:ext cx="159385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WordArt 11"/>
          <p:cNvSpPr>
            <a:spLocks noChangeArrowheads="1" noChangeShapeType="1" noTextEdit="1"/>
          </p:cNvSpPr>
          <p:nvPr/>
        </p:nvSpPr>
        <p:spPr bwMode="auto">
          <a:xfrm>
            <a:off x="207234" y="2055610"/>
            <a:ext cx="9752012" cy="1040016"/>
          </a:xfrm>
          <a:prstGeom prst="rect">
            <a:avLst/>
          </a:prstGeom>
        </p:spPr>
        <p:txBody>
          <a:bodyPr wrap="none" fromWordArt="1">
            <a:prstTxWarp prst="textPlain">
              <a:avLst>
                <a:gd name="adj" fmla="val 50134"/>
              </a:avLst>
            </a:prstTxWarp>
          </a:bodyPr>
          <a:lstStyle/>
          <a:p>
            <a:pPr algn="ctr"/>
            <a:r>
              <a:rPr lang="vi-VN" sz="6400" b="1" kern="10" dirty="0">
                <a:ln w="9525">
                  <a:solidFill>
                    <a:srgbClr val="008000"/>
                  </a:solidFill>
                  <a:round/>
                  <a:headEnd/>
                  <a:tailEnd/>
                </a:ln>
                <a:gradFill rotWithShape="1">
                  <a:gsLst>
                    <a:gs pos="0">
                      <a:srgbClr val="00CC66"/>
                    </a:gs>
                    <a:gs pos="100000">
                      <a:schemeClr val="tx1"/>
                    </a:gs>
                  </a:gsLst>
                  <a:path path="rect">
                    <a:fillToRect r="100000" b="100000"/>
                  </a:path>
                </a:gradFill>
                <a:effectLst>
                  <a:outerShdw sy="50000" kx="2453608" algn="bl" rotWithShape="0">
                    <a:srgbClr val="C7DFD3">
                      <a:alpha val="50000"/>
                    </a:srgbClr>
                  </a:outerShdw>
                </a:effectLst>
                <a:latin typeface="Cambria" panose="02040503050406030204" pitchFamily="18" charset="0"/>
                <a:ea typeface="Cambria" panose="02040503050406030204" pitchFamily="18" charset="0"/>
              </a:rPr>
              <a:t>BÀI </a:t>
            </a:r>
            <a:r>
              <a:rPr lang="vi-VN" sz="6400" b="1" kern="10" dirty="0" smtClean="0">
                <a:ln w="9525">
                  <a:solidFill>
                    <a:srgbClr val="008000"/>
                  </a:solidFill>
                  <a:round/>
                  <a:headEnd/>
                  <a:tailEnd/>
                </a:ln>
                <a:gradFill rotWithShape="1">
                  <a:gsLst>
                    <a:gs pos="0">
                      <a:srgbClr val="00CC66"/>
                    </a:gs>
                    <a:gs pos="100000">
                      <a:schemeClr val="tx1"/>
                    </a:gs>
                  </a:gsLst>
                  <a:path path="rect">
                    <a:fillToRect r="100000" b="100000"/>
                  </a:path>
                </a:gradFill>
                <a:effectLst>
                  <a:outerShdw sy="50000" kx="2453608" algn="bl" rotWithShape="0">
                    <a:srgbClr val="C7DFD3">
                      <a:alpha val="50000"/>
                    </a:srgbClr>
                  </a:outerShdw>
                </a:effectLst>
                <a:latin typeface="Cambria" panose="02040503050406030204" pitchFamily="18" charset="0"/>
                <a:ea typeface="Cambria" panose="02040503050406030204" pitchFamily="18" charset="0"/>
              </a:rPr>
              <a:t>15: ÁP SUẤT TRÊN MỘT BỀ MẶT</a:t>
            </a:r>
            <a:endParaRPr lang="en-US" sz="6400" b="1" kern="10" dirty="0">
              <a:ln w="9525">
                <a:solidFill>
                  <a:srgbClr val="008000"/>
                </a:solidFill>
                <a:round/>
                <a:headEnd/>
                <a:tailEnd/>
              </a:ln>
              <a:gradFill rotWithShape="1">
                <a:gsLst>
                  <a:gs pos="0">
                    <a:srgbClr val="00CC66"/>
                  </a:gs>
                  <a:gs pos="100000">
                    <a:schemeClr val="tx1"/>
                  </a:gs>
                </a:gsLst>
                <a:path path="rect">
                  <a:fillToRect r="100000" b="100000"/>
                </a:path>
              </a:gradFill>
              <a:effectLst>
                <a:outerShdw sy="50000" kx="2453608" algn="bl" rotWithShape="0">
                  <a:srgbClr val="C7DFD3">
                    <a:alpha val="50000"/>
                  </a:srgbClr>
                </a:outerShdw>
              </a:effectLst>
              <a:latin typeface="Cambria" panose="02040503050406030204" pitchFamily="18" charset="0"/>
              <a:ea typeface="Cambria" panose="02040503050406030204" pitchFamily="18" charset="0"/>
            </a:endParaRPr>
          </a:p>
        </p:txBody>
      </p:sp>
      <p:pic>
        <p:nvPicPr>
          <p:cNvPr id="28683" name="Picture 15" descr="flower1_div_md_w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3430" y="5587513"/>
            <a:ext cx="8331200"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31"/>
          <p:cNvSpPr txBox="1"/>
          <p:nvPr/>
        </p:nvSpPr>
        <p:spPr>
          <a:xfrm>
            <a:off x="1618063" y="191646"/>
            <a:ext cx="7215573" cy="479164"/>
          </a:xfrm>
          <a:prstGeom prst="rect">
            <a:avLst/>
          </a:prstGeom>
          <a:solidFill>
            <a:srgbClr val="FF0000"/>
          </a:solidFill>
          <a:ln w="38100">
            <a:solidFill>
              <a:srgbClr val="FFFF00"/>
            </a:solidFill>
          </a:ln>
        </p:spPr>
        <p:style>
          <a:lnRef idx="2">
            <a:schemeClr val="accent5">
              <a:shade val="50000"/>
            </a:schemeClr>
          </a:lnRef>
          <a:fillRef idx="1">
            <a:schemeClr val="accent5"/>
          </a:fillRef>
          <a:effectRef idx="0">
            <a:schemeClr val="accent5"/>
          </a:effectRef>
          <a:fontRef idx="minor">
            <a:schemeClr val="lt1"/>
          </a:fontRef>
        </p:style>
        <p:txBody>
          <a:bodyPr wrap="square" lIns="108770" tIns="54385" rIns="108770" bIns="54385">
            <a:spAutoFit/>
          </a:bodyPr>
          <a:lstStyle/>
          <a:p>
            <a:pPr algn="ctr" eaLnBrk="1" fontAlgn="auto" hangingPunct="1">
              <a:spcBef>
                <a:spcPts val="0"/>
              </a:spcBef>
              <a:spcAft>
                <a:spcPts val="0"/>
              </a:spcAft>
              <a:defRPr/>
            </a:pPr>
            <a:r>
              <a:rPr lang="en-US" sz="24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ahoma" pitchFamily="34" charset="0"/>
                <a:ea typeface="Tahoma" pitchFamily="34" charset="0"/>
                <a:cs typeface="Tahoma" pitchFamily="34" charset="0"/>
              </a:rPr>
              <a:t>MÔN </a:t>
            </a:r>
            <a:r>
              <a:rPr lang="vi-VN" sz="24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ahoma" pitchFamily="34" charset="0"/>
                <a:ea typeface="Tahoma" pitchFamily="34" charset="0"/>
                <a:cs typeface="Tahoma" pitchFamily="34" charset="0"/>
              </a:rPr>
              <a:t>KHOA HỌC TỰ NHIÊN -</a:t>
            </a:r>
            <a:r>
              <a:rPr lang="en-US" sz="24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ahoma" pitchFamily="34" charset="0"/>
                <a:ea typeface="Tahoma" pitchFamily="34" charset="0"/>
                <a:cs typeface="Tahoma" pitchFamily="34" charset="0"/>
              </a:rPr>
              <a:t>VẬT LÝ </a:t>
            </a:r>
            <a:r>
              <a:rPr lang="vi-VN" sz="24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ahoma" pitchFamily="34" charset="0"/>
                <a:ea typeface="Tahoma" pitchFamily="34" charset="0"/>
                <a:cs typeface="Tahoma" pitchFamily="34" charset="0"/>
              </a:rPr>
              <a:t>8</a:t>
            </a:r>
            <a:r>
              <a:rPr lang="en-US" sz="2400"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ahoma" pitchFamily="34" charset="0"/>
                <a:ea typeface="Tahoma" pitchFamily="34" charset="0"/>
                <a:cs typeface="Tahoma" pitchFamily="34" charset="0"/>
              </a:rPr>
              <a:t> </a:t>
            </a:r>
            <a:endParaRPr lang="vi-VN" sz="24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59137969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2" descr="nendg">
            <a:extLst>
              <a:ext uri="{FF2B5EF4-FFF2-40B4-BE49-F238E27FC236}">
                <a16:creationId xmlns:a16="http://schemas.microsoft.com/office/drawing/2014/main" xmlns="" id="{ACFAA1B8-060F-23EF-1D6F-83B72F170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21" descr="j0232133">
            <a:extLst>
              <a:ext uri="{FF2B5EF4-FFF2-40B4-BE49-F238E27FC236}">
                <a16:creationId xmlns:a16="http://schemas.microsoft.com/office/drawing/2014/main" xmlns="" id="{48BBE943-3057-30BF-5111-05AEB3D48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12918">
            <a:off x="2398111" y="366926"/>
            <a:ext cx="2073132" cy="230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a:extLst>
              <a:ext uri="{FF2B5EF4-FFF2-40B4-BE49-F238E27FC236}">
                <a16:creationId xmlns:a16="http://schemas.microsoft.com/office/drawing/2014/main" xmlns="" id="{5F5410FB-7A26-4D82-B8B1-AF2F131E724E}"/>
              </a:ext>
            </a:extLst>
          </p:cNvPr>
          <p:cNvPicPr>
            <a:picLocks noChangeAspect="1"/>
          </p:cNvPicPr>
          <p:nvPr/>
        </p:nvPicPr>
        <p:blipFill rotWithShape="1">
          <a:blip r:embed="rId4" cstate="print">
            <a:clrChange>
              <a:clrFrom>
                <a:srgbClr val="E8E6E7"/>
              </a:clrFrom>
              <a:clrTo>
                <a:srgbClr val="E8E6E7">
                  <a:alpha val="0"/>
                </a:srgbClr>
              </a:clrTo>
            </a:clrChange>
            <a:extLst>
              <a:ext uri="{28A0092B-C50C-407E-A947-70E740481C1C}">
                <a14:useLocalDpi xmlns:a14="http://schemas.microsoft.com/office/drawing/2010/main" val="0"/>
              </a:ext>
            </a:extLst>
          </a:blip>
          <a:srcRect l="41563" t="31593" r="9920" b="53067"/>
          <a:stretch/>
        </p:blipFill>
        <p:spPr bwMode="auto">
          <a:xfrm>
            <a:off x="304800" y="2743200"/>
            <a:ext cx="11430000" cy="3962400"/>
          </a:xfrm>
          <a:prstGeom prst="rect">
            <a:avLst/>
          </a:prstGeom>
          <a:noFill/>
          <a:ln>
            <a:noFill/>
          </a:ln>
          <a:extLst>
            <a:ext uri="{53640926-AAD7-44D8-BBD7-CCE9431645EC}">
              <a14:shadowObscured xmlns:a14="http://schemas.microsoft.com/office/drawing/2010/main"/>
            </a:ext>
          </a:extLst>
        </p:spPr>
      </p:pic>
      <p:sp>
        <p:nvSpPr>
          <p:cNvPr id="5127" name="AutoShape 7">
            <a:extLst>
              <a:ext uri="{FF2B5EF4-FFF2-40B4-BE49-F238E27FC236}">
                <a16:creationId xmlns:a16="http://schemas.microsoft.com/office/drawing/2014/main" xmlns="" id="{15B37856-D993-45A4-96D2-9B81C9C5C466}"/>
              </a:ext>
            </a:extLst>
          </p:cNvPr>
          <p:cNvSpPr>
            <a:spLocks noChangeArrowheads="1"/>
          </p:cNvSpPr>
          <p:nvPr/>
        </p:nvSpPr>
        <p:spPr bwMode="auto">
          <a:xfrm>
            <a:off x="5066140" y="297733"/>
            <a:ext cx="6634497" cy="2514600"/>
          </a:xfrm>
          <a:prstGeom prst="cloudCallout">
            <a:avLst>
              <a:gd name="adj1" fmla="val -70204"/>
              <a:gd name="adj2" fmla="val -34343"/>
            </a:avLst>
          </a:prstGeom>
          <a:solidFill>
            <a:schemeClr val="accent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400" b="1" kern="0" dirty="0" err="1" smtClean="0">
                <a:solidFill>
                  <a:srgbClr val="000000"/>
                </a:solidFill>
                <a:latin typeface="Cambria" panose="02040503050406030204" pitchFamily="18" charset="0"/>
                <a:ea typeface="Cambria" panose="02040503050406030204" pitchFamily="18" charset="0"/>
              </a:rPr>
              <a:t>Tại</a:t>
            </a:r>
            <a:r>
              <a:rPr lang="en-US" sz="2400" b="1" kern="0" dirty="0" smtClean="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sao</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khi</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một</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em</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smtClean="0">
                <a:solidFill>
                  <a:srgbClr val="000000"/>
                </a:solidFill>
                <a:latin typeface="Cambria" panose="02040503050406030204" pitchFamily="18" charset="0"/>
                <a:ea typeface="Cambria" panose="02040503050406030204" pitchFamily="18" charset="0"/>
              </a:rPr>
              <a:t>bé</a:t>
            </a:r>
            <a:r>
              <a:rPr lang="vi-VN" sz="2400" b="1" kern="0" dirty="0">
                <a:solidFill>
                  <a:srgbClr val="000000"/>
                </a:solidFill>
                <a:latin typeface="Cambria" panose="02040503050406030204" pitchFamily="18" charset="0"/>
                <a:ea typeface="Cambria" panose="02040503050406030204" pitchFamily="18" charset="0"/>
              </a:rPr>
              <a:t> </a:t>
            </a:r>
            <a:r>
              <a:rPr lang="en-US" sz="2400" b="1" kern="0" dirty="0" err="1" smtClean="0">
                <a:solidFill>
                  <a:srgbClr val="000000"/>
                </a:solidFill>
                <a:latin typeface="Cambria" panose="02040503050406030204" pitchFamily="18" charset="0"/>
                <a:ea typeface="Cambria" panose="02040503050406030204" pitchFamily="18" charset="0"/>
              </a:rPr>
              <a:t>đứng</a:t>
            </a:r>
            <a:r>
              <a:rPr lang="en-US" sz="2400" b="1" kern="0" dirty="0" smtClean="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lên</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chiếc</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đệm</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nệm</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thì</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đệm</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lại</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bị</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lún</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sâu</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hơn</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khi</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người</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lớn</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nằm</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trên</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nó</a:t>
            </a:r>
            <a:r>
              <a:rPr lang="en-US" sz="2400" b="1" kern="0" dirty="0">
                <a:solidFill>
                  <a:srgbClr val="000000"/>
                </a:solidFill>
                <a:latin typeface="Cambria" panose="02040503050406030204" pitchFamily="18" charset="0"/>
                <a:ea typeface="Cambria" panose="02040503050406030204" pitchFamily="18" charset="0"/>
              </a:rPr>
              <a:t>?</a:t>
            </a:r>
            <a:r>
              <a:rPr lang="en-US" sz="2400" b="1" kern="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5629666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par>
                                <p:cTn id="11" presetID="9" presetClass="entr" presetSubtype="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dissolve">
                                      <p:cBhvr>
                                        <p:cTn id="13" dur="500"/>
                                        <p:tgtEl>
                                          <p:spTgt spid="5126"/>
                                        </p:tgtEl>
                                      </p:cBhvr>
                                    </p:animEffect>
                                  </p:childTnLst>
                                </p:cTn>
                              </p:par>
                              <p:par>
                                <p:cTn id="14" presetID="47" presetClass="entr" presetSubtype="0" fill="hold" grpId="0" nodeType="withEffect">
                                  <p:stCondLst>
                                    <p:cond delay="0"/>
                                  </p:stCondLst>
                                  <p:childTnLst>
                                    <p:set>
                                      <p:cBhvr>
                                        <p:cTn id="15" dur="1" fill="hold">
                                          <p:stCondLst>
                                            <p:cond delay="0"/>
                                          </p:stCondLst>
                                        </p:cTn>
                                        <p:tgtEl>
                                          <p:spTgt spid="5127"/>
                                        </p:tgtEl>
                                        <p:attrNameLst>
                                          <p:attrName>style.visibility</p:attrName>
                                        </p:attrNameLst>
                                      </p:cBhvr>
                                      <p:to>
                                        <p:strVal val="visible"/>
                                      </p:to>
                                    </p:set>
                                    <p:animEffect transition="in" filter="fade">
                                      <p:cBhvr>
                                        <p:cTn id="16" dur="1000"/>
                                        <p:tgtEl>
                                          <p:spTgt spid="5127"/>
                                        </p:tgtEl>
                                      </p:cBhvr>
                                    </p:animEffect>
                                    <p:anim calcmode="lin" valueType="num">
                                      <p:cBhvr>
                                        <p:cTn id="17" dur="1000" fill="hold"/>
                                        <p:tgtEl>
                                          <p:spTgt spid="5127"/>
                                        </p:tgtEl>
                                        <p:attrNameLst>
                                          <p:attrName>ppt_x</p:attrName>
                                        </p:attrNameLst>
                                      </p:cBhvr>
                                      <p:tavLst>
                                        <p:tav tm="0">
                                          <p:val>
                                            <p:strVal val="#ppt_x"/>
                                          </p:val>
                                        </p:tav>
                                        <p:tav tm="100000">
                                          <p:val>
                                            <p:strVal val="#ppt_x"/>
                                          </p:val>
                                        </p:tav>
                                      </p:tavLst>
                                    </p:anim>
                                    <p:anim calcmode="lin" valueType="num">
                                      <p:cBhvr>
                                        <p:cTn id="18" dur="1000" fill="hold"/>
                                        <p:tgtEl>
                                          <p:spTgt spid="51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xmlns="" id="{AFFD1A56-09CF-2AD2-AB73-135E00EFE370}"/>
              </a:ext>
            </a:extLst>
          </p:cNvPr>
          <p:cNvSpPr>
            <a:spLocks noChangeArrowheads="1"/>
          </p:cNvSpPr>
          <p:nvPr/>
        </p:nvSpPr>
        <p:spPr bwMode="auto">
          <a:xfrm>
            <a:off x="0" y="0"/>
            <a:ext cx="12192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vi-VN" sz="1800" b="1"/>
          </a:p>
        </p:txBody>
      </p:sp>
      <p:sp>
        <p:nvSpPr>
          <p:cNvPr id="75781" name="AutoShape 5">
            <a:extLst>
              <a:ext uri="{FF2B5EF4-FFF2-40B4-BE49-F238E27FC236}">
                <a16:creationId xmlns:a16="http://schemas.microsoft.com/office/drawing/2014/main" xmlns="" id="{B4E0CAE3-21D0-0E6E-0378-A06280DBE82F}"/>
              </a:ext>
            </a:extLst>
          </p:cNvPr>
          <p:cNvSpPr>
            <a:spLocks noChangeArrowheads="1"/>
          </p:cNvSpPr>
          <p:nvPr/>
        </p:nvSpPr>
        <p:spPr bwMode="auto">
          <a:xfrm>
            <a:off x="10720027" y="4833613"/>
            <a:ext cx="428625" cy="409575"/>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75782" name="AutoShape 6">
            <a:extLst>
              <a:ext uri="{FF2B5EF4-FFF2-40B4-BE49-F238E27FC236}">
                <a16:creationId xmlns:a16="http://schemas.microsoft.com/office/drawing/2014/main" xmlns="" id="{C499FA4D-B4CC-F240-9DCA-5F2D7B932FD0}"/>
              </a:ext>
            </a:extLst>
          </p:cNvPr>
          <p:cNvSpPr>
            <a:spLocks noChangeArrowheads="1"/>
          </p:cNvSpPr>
          <p:nvPr/>
        </p:nvSpPr>
        <p:spPr bwMode="auto">
          <a:xfrm>
            <a:off x="261144" y="5092700"/>
            <a:ext cx="366713"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75783" name="AutoShape 7">
            <a:extLst>
              <a:ext uri="{FF2B5EF4-FFF2-40B4-BE49-F238E27FC236}">
                <a16:creationId xmlns:a16="http://schemas.microsoft.com/office/drawing/2014/main" xmlns="" id="{E83F7BAE-B09E-8833-AAC3-17DBBCA19C50}"/>
              </a:ext>
            </a:extLst>
          </p:cNvPr>
          <p:cNvSpPr>
            <a:spLocks noChangeArrowheads="1"/>
          </p:cNvSpPr>
          <p:nvPr/>
        </p:nvSpPr>
        <p:spPr bwMode="auto">
          <a:xfrm>
            <a:off x="1269797" y="5809456"/>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latin typeface="Arial" charset="0"/>
            </a:endParaRPr>
          </a:p>
        </p:txBody>
      </p:sp>
      <p:sp>
        <p:nvSpPr>
          <p:cNvPr id="75784" name="AutoShape 8">
            <a:extLst>
              <a:ext uri="{FF2B5EF4-FFF2-40B4-BE49-F238E27FC236}">
                <a16:creationId xmlns:a16="http://schemas.microsoft.com/office/drawing/2014/main" xmlns="" id="{00699005-4406-E647-53A8-95A0649F6252}"/>
              </a:ext>
            </a:extLst>
          </p:cNvPr>
          <p:cNvSpPr>
            <a:spLocks noChangeArrowheads="1"/>
          </p:cNvSpPr>
          <p:nvPr/>
        </p:nvSpPr>
        <p:spPr bwMode="auto">
          <a:xfrm>
            <a:off x="10514135" y="61233"/>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a:latin typeface="Arial" charset="0"/>
            </a:endParaRPr>
          </a:p>
        </p:txBody>
      </p:sp>
      <p:sp>
        <p:nvSpPr>
          <p:cNvPr id="75785" name="AutoShape 9">
            <a:extLst>
              <a:ext uri="{FF2B5EF4-FFF2-40B4-BE49-F238E27FC236}">
                <a16:creationId xmlns:a16="http://schemas.microsoft.com/office/drawing/2014/main" xmlns="" id="{1A50F3E1-995D-86D2-FB79-27A248FB6EA0}"/>
              </a:ext>
            </a:extLst>
          </p:cNvPr>
          <p:cNvSpPr>
            <a:spLocks noChangeArrowheads="1"/>
          </p:cNvSpPr>
          <p:nvPr/>
        </p:nvSpPr>
        <p:spPr bwMode="auto">
          <a:xfrm>
            <a:off x="3770313" y="9525"/>
            <a:ext cx="457200" cy="68580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75786" name="AutoShape 10">
            <a:extLst>
              <a:ext uri="{FF2B5EF4-FFF2-40B4-BE49-F238E27FC236}">
                <a16:creationId xmlns:a16="http://schemas.microsoft.com/office/drawing/2014/main" xmlns="" id="{18004A60-74BE-C49B-4A80-D843D2F20EC9}"/>
              </a:ext>
            </a:extLst>
          </p:cNvPr>
          <p:cNvSpPr>
            <a:spLocks noChangeArrowheads="1"/>
          </p:cNvSpPr>
          <p:nvPr/>
        </p:nvSpPr>
        <p:spPr bwMode="auto">
          <a:xfrm>
            <a:off x="6178810" y="201286"/>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latin typeface="Arial" charset="0"/>
            </a:endParaRPr>
          </a:p>
        </p:txBody>
      </p:sp>
      <p:sp>
        <p:nvSpPr>
          <p:cNvPr id="75787" name="AutoShape 11">
            <a:extLst>
              <a:ext uri="{FF2B5EF4-FFF2-40B4-BE49-F238E27FC236}">
                <a16:creationId xmlns:a16="http://schemas.microsoft.com/office/drawing/2014/main" xmlns="" id="{9567EA50-AABA-A671-CFAE-2DDA9ACBBEEA}"/>
              </a:ext>
            </a:extLst>
          </p:cNvPr>
          <p:cNvSpPr>
            <a:spLocks noChangeArrowheads="1"/>
          </p:cNvSpPr>
          <p:nvPr/>
        </p:nvSpPr>
        <p:spPr bwMode="auto">
          <a:xfrm>
            <a:off x="192175" y="1825822"/>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latin typeface="Arial" charset="0"/>
            </a:endParaRPr>
          </a:p>
        </p:txBody>
      </p:sp>
      <p:sp>
        <p:nvSpPr>
          <p:cNvPr id="75788" name="AutoShape 12">
            <a:extLst>
              <a:ext uri="{FF2B5EF4-FFF2-40B4-BE49-F238E27FC236}">
                <a16:creationId xmlns:a16="http://schemas.microsoft.com/office/drawing/2014/main" xmlns="" id="{176C4824-C09E-1F28-10C0-B88416193B6F}"/>
              </a:ext>
            </a:extLst>
          </p:cNvPr>
          <p:cNvSpPr>
            <a:spLocks noChangeArrowheads="1"/>
          </p:cNvSpPr>
          <p:nvPr/>
        </p:nvSpPr>
        <p:spPr bwMode="auto">
          <a:xfrm>
            <a:off x="9148467" y="280661"/>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75789" name="AutoShape 13">
            <a:extLst>
              <a:ext uri="{FF2B5EF4-FFF2-40B4-BE49-F238E27FC236}">
                <a16:creationId xmlns:a16="http://schemas.microsoft.com/office/drawing/2014/main" xmlns="" id="{60656D5B-2C37-418E-2C20-7BB0FA1FC40C}"/>
              </a:ext>
            </a:extLst>
          </p:cNvPr>
          <p:cNvSpPr>
            <a:spLocks noChangeArrowheads="1"/>
          </p:cNvSpPr>
          <p:nvPr/>
        </p:nvSpPr>
        <p:spPr bwMode="auto">
          <a:xfrm>
            <a:off x="5000030" y="181443"/>
            <a:ext cx="366713" cy="43180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pic>
        <p:nvPicPr>
          <p:cNvPr id="7181" name="Picture 14" descr="POINSET2">
            <a:extLst>
              <a:ext uri="{FF2B5EF4-FFF2-40B4-BE49-F238E27FC236}">
                <a16:creationId xmlns:a16="http://schemas.microsoft.com/office/drawing/2014/main" xmlns="" id="{1E098DBB-F4AD-EAA9-D6D2-F25D4475C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677314">
            <a:off x="11080750" y="139700"/>
            <a:ext cx="10001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2" name="AutoShape 16">
            <a:extLst>
              <a:ext uri="{FF2B5EF4-FFF2-40B4-BE49-F238E27FC236}">
                <a16:creationId xmlns:a16="http://schemas.microsoft.com/office/drawing/2014/main" xmlns="" id="{C8F77601-D635-0C4B-ACD2-719855E812F3}"/>
              </a:ext>
            </a:extLst>
          </p:cNvPr>
          <p:cNvSpPr>
            <a:spLocks noChangeArrowheads="1"/>
          </p:cNvSpPr>
          <p:nvPr/>
        </p:nvSpPr>
        <p:spPr bwMode="auto">
          <a:xfrm>
            <a:off x="2041113" y="236538"/>
            <a:ext cx="508000" cy="403225"/>
          </a:xfrm>
          <a:prstGeom prst="star4">
            <a:avLst>
              <a:gd name="adj" fmla="val 125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75793" name="AutoShape 17">
            <a:extLst>
              <a:ext uri="{FF2B5EF4-FFF2-40B4-BE49-F238E27FC236}">
                <a16:creationId xmlns:a16="http://schemas.microsoft.com/office/drawing/2014/main" xmlns="" id="{55D00EB6-7D0C-6589-C0DD-AC47E67D0452}"/>
              </a:ext>
            </a:extLst>
          </p:cNvPr>
          <p:cNvSpPr>
            <a:spLocks noChangeArrowheads="1"/>
          </p:cNvSpPr>
          <p:nvPr/>
        </p:nvSpPr>
        <p:spPr bwMode="auto">
          <a:xfrm>
            <a:off x="11402403" y="1998222"/>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a:latin typeface="Arial" charset="0"/>
            </a:endParaRPr>
          </a:p>
        </p:txBody>
      </p:sp>
      <p:sp>
        <p:nvSpPr>
          <p:cNvPr id="75794" name="AutoShape 18">
            <a:extLst>
              <a:ext uri="{FF2B5EF4-FFF2-40B4-BE49-F238E27FC236}">
                <a16:creationId xmlns:a16="http://schemas.microsoft.com/office/drawing/2014/main" xmlns="" id="{A6537D37-C52E-72B8-6CB3-87DC8D57563C}"/>
              </a:ext>
            </a:extLst>
          </p:cNvPr>
          <p:cNvSpPr>
            <a:spLocks noChangeArrowheads="1"/>
          </p:cNvSpPr>
          <p:nvPr/>
        </p:nvSpPr>
        <p:spPr bwMode="auto">
          <a:xfrm>
            <a:off x="4884347" y="6472871"/>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75795" name="AutoShape 19">
            <a:extLst>
              <a:ext uri="{FF2B5EF4-FFF2-40B4-BE49-F238E27FC236}">
                <a16:creationId xmlns:a16="http://schemas.microsoft.com/office/drawing/2014/main" xmlns="" id="{644156F8-0D7B-E6AD-AF03-E55B0A8A6D0F}"/>
              </a:ext>
            </a:extLst>
          </p:cNvPr>
          <p:cNvSpPr>
            <a:spLocks noChangeArrowheads="1"/>
          </p:cNvSpPr>
          <p:nvPr/>
        </p:nvSpPr>
        <p:spPr bwMode="auto">
          <a:xfrm>
            <a:off x="9829800" y="40386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75796" name="AutoShape 20">
            <a:extLst>
              <a:ext uri="{FF2B5EF4-FFF2-40B4-BE49-F238E27FC236}">
                <a16:creationId xmlns:a16="http://schemas.microsoft.com/office/drawing/2014/main" xmlns="" id="{26EB0392-F5CE-ADA4-FDF2-4BF570BD4309}"/>
              </a:ext>
            </a:extLst>
          </p:cNvPr>
          <p:cNvSpPr>
            <a:spLocks noChangeArrowheads="1"/>
          </p:cNvSpPr>
          <p:nvPr/>
        </p:nvSpPr>
        <p:spPr bwMode="auto">
          <a:xfrm>
            <a:off x="3644121" y="6040436"/>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a:latin typeface="Arial" charset="0"/>
            </a:endParaRPr>
          </a:p>
        </p:txBody>
      </p:sp>
      <p:sp>
        <p:nvSpPr>
          <p:cNvPr id="75797" name="AutoShape 21">
            <a:extLst>
              <a:ext uri="{FF2B5EF4-FFF2-40B4-BE49-F238E27FC236}">
                <a16:creationId xmlns:a16="http://schemas.microsoft.com/office/drawing/2014/main" xmlns="" id="{1BBF8B42-38C6-CF15-F8E6-E5FCD4F99525}"/>
              </a:ext>
            </a:extLst>
          </p:cNvPr>
          <p:cNvSpPr>
            <a:spLocks noChangeArrowheads="1"/>
          </p:cNvSpPr>
          <p:nvPr/>
        </p:nvSpPr>
        <p:spPr bwMode="auto">
          <a:xfrm>
            <a:off x="2031138" y="5987096"/>
            <a:ext cx="457200" cy="68580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75798" name="AutoShape 22">
            <a:extLst>
              <a:ext uri="{FF2B5EF4-FFF2-40B4-BE49-F238E27FC236}">
                <a16:creationId xmlns:a16="http://schemas.microsoft.com/office/drawing/2014/main" xmlns="" id="{D4FA5754-28B9-D85A-C414-7561E33A920B}"/>
              </a:ext>
            </a:extLst>
          </p:cNvPr>
          <p:cNvSpPr>
            <a:spLocks noChangeArrowheads="1"/>
          </p:cNvSpPr>
          <p:nvPr/>
        </p:nvSpPr>
        <p:spPr bwMode="auto">
          <a:xfrm>
            <a:off x="9220200" y="5943600"/>
            <a:ext cx="533400" cy="5334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latin typeface="Arial" charset="0"/>
            </a:endParaRPr>
          </a:p>
        </p:txBody>
      </p:sp>
      <p:sp>
        <p:nvSpPr>
          <p:cNvPr id="75799" name="AutoShape 23">
            <a:extLst>
              <a:ext uri="{FF2B5EF4-FFF2-40B4-BE49-F238E27FC236}">
                <a16:creationId xmlns:a16="http://schemas.microsoft.com/office/drawing/2014/main" xmlns="" id="{CFA22BCD-286D-FBBB-8C2A-60BBB59293DC}"/>
              </a:ext>
            </a:extLst>
          </p:cNvPr>
          <p:cNvSpPr>
            <a:spLocks noChangeArrowheads="1"/>
          </p:cNvSpPr>
          <p:nvPr/>
        </p:nvSpPr>
        <p:spPr bwMode="auto">
          <a:xfrm>
            <a:off x="2971800" y="5943600"/>
            <a:ext cx="493713" cy="539750"/>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75800" name="AutoShape 24">
            <a:extLst>
              <a:ext uri="{FF2B5EF4-FFF2-40B4-BE49-F238E27FC236}">
                <a16:creationId xmlns:a16="http://schemas.microsoft.com/office/drawing/2014/main" xmlns="" id="{27BD0D7E-7738-3BD6-2244-7D3E749FADF5}"/>
              </a:ext>
            </a:extLst>
          </p:cNvPr>
          <p:cNvSpPr>
            <a:spLocks noChangeArrowheads="1"/>
          </p:cNvSpPr>
          <p:nvPr/>
        </p:nvSpPr>
        <p:spPr bwMode="auto">
          <a:xfrm>
            <a:off x="7924800" y="60198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75801" name="AutoShape 25">
            <a:extLst>
              <a:ext uri="{FF2B5EF4-FFF2-40B4-BE49-F238E27FC236}">
                <a16:creationId xmlns:a16="http://schemas.microsoft.com/office/drawing/2014/main" xmlns="" id="{02653582-14D7-5445-1B1A-F6E73B885209}"/>
              </a:ext>
            </a:extLst>
          </p:cNvPr>
          <p:cNvSpPr>
            <a:spLocks noChangeArrowheads="1"/>
          </p:cNvSpPr>
          <p:nvPr/>
        </p:nvSpPr>
        <p:spPr bwMode="auto">
          <a:xfrm>
            <a:off x="9906000" y="5181600"/>
            <a:ext cx="40322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latin typeface="Arial" charset="0"/>
            </a:endParaRPr>
          </a:p>
        </p:txBody>
      </p:sp>
      <p:pic>
        <p:nvPicPr>
          <p:cNvPr id="75804" name="Mo uoc ngay mai.mp3">
            <a:hlinkClick r:id="" action="ppaction://media"/>
            <a:extLst>
              <a:ext uri="{FF2B5EF4-FFF2-40B4-BE49-F238E27FC236}">
                <a16:creationId xmlns:a16="http://schemas.microsoft.com/office/drawing/2014/main" xmlns="" id="{2B4F9001-CC97-D19F-9776-EBE703997163}"/>
              </a:ext>
            </a:extLst>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1524000" y="67056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4" name="Picture 30" descr="POINSET3">
            <a:extLst>
              <a:ext uri="{FF2B5EF4-FFF2-40B4-BE49-F238E27FC236}">
                <a16:creationId xmlns:a16="http://schemas.microsoft.com/office/drawing/2014/main" xmlns="" id="{9C35F3A7-2E3D-E320-416B-6A98D9B98C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52400" y="5715000"/>
            <a:ext cx="1143000"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5" name="Picture 33" descr="BAR">
            <a:extLst>
              <a:ext uri="{FF2B5EF4-FFF2-40B4-BE49-F238E27FC236}">
                <a16:creationId xmlns:a16="http://schemas.microsoft.com/office/drawing/2014/main" xmlns="" id="{005B1FB4-3EBD-349C-D271-F22DBDF25111}"/>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13" y="0"/>
            <a:ext cx="12041187" cy="1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7" name="Picture 33" descr="BAR">
            <a:extLst>
              <a:ext uri="{FF2B5EF4-FFF2-40B4-BE49-F238E27FC236}">
                <a16:creationId xmlns:a16="http://schemas.microsoft.com/office/drawing/2014/main" xmlns="" id="{464EB413-C419-1162-ECA1-F79A02A5272C}"/>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6726238"/>
            <a:ext cx="12041188" cy="1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 name="Picture 32" descr="BAR">
            <a:extLst>
              <a:ext uri="{FF2B5EF4-FFF2-40B4-BE49-F238E27FC236}">
                <a16:creationId xmlns:a16="http://schemas.microsoft.com/office/drawing/2014/main" xmlns="" id="{97B06585-F43F-E6F6-F172-242F295A4D6F}"/>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52800" y="3352800"/>
            <a:ext cx="6858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9" name="Picture 31" descr="BAR">
            <a:extLst>
              <a:ext uri="{FF2B5EF4-FFF2-40B4-BE49-F238E27FC236}">
                <a16:creationId xmlns:a16="http://schemas.microsoft.com/office/drawing/2014/main" xmlns="" id="{E065A451-1CFA-F427-DD38-AE7D80B15EB2}"/>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8686800" y="3352800"/>
            <a:ext cx="6858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a:extLst>
              <a:ext uri="{FF2B5EF4-FFF2-40B4-BE49-F238E27FC236}">
                <a16:creationId xmlns:a16="http://schemas.microsoft.com/office/drawing/2014/main" xmlns="" id="{3C2586A8-C22C-FB81-D413-2F50748A621C}"/>
              </a:ext>
            </a:extLst>
          </p:cNvPr>
          <p:cNvGrpSpPr>
            <a:grpSpLocks/>
          </p:cNvGrpSpPr>
          <p:nvPr/>
        </p:nvGrpSpPr>
        <p:grpSpPr bwMode="auto">
          <a:xfrm>
            <a:off x="137928" y="113346"/>
            <a:ext cx="11864366" cy="6559550"/>
            <a:chOff x="0" y="0"/>
            <a:chExt cx="5760" cy="4320"/>
          </a:xfrm>
        </p:grpSpPr>
        <p:pic>
          <p:nvPicPr>
            <p:cNvPr id="4" name="Picture 6" descr="Picture5">
              <a:extLst>
                <a:ext uri="{FF2B5EF4-FFF2-40B4-BE49-F238E27FC236}">
                  <a16:creationId xmlns:a16="http://schemas.microsoft.com/office/drawing/2014/main" xmlns="" id="{B69F30CB-B95B-9949-B8E3-2C4F070F61D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091" cy="1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Picture5">
              <a:extLst>
                <a:ext uri="{FF2B5EF4-FFF2-40B4-BE49-F238E27FC236}">
                  <a16:creationId xmlns:a16="http://schemas.microsoft.com/office/drawing/2014/main" xmlns="" id="{2971EC6D-51CA-D6FB-202C-672CEB6BDD9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a:off x="4097" y="2657"/>
              <a:ext cx="1663" cy="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1">
            <a:extLst>
              <a:ext uri="{FF2B5EF4-FFF2-40B4-BE49-F238E27FC236}">
                <a16:creationId xmlns:a16="http://schemas.microsoft.com/office/drawing/2014/main" xmlns="" id="{31D7CC62-FF2D-3293-0D10-028F80D4073F}"/>
              </a:ext>
            </a:extLst>
          </p:cNvPr>
          <p:cNvSpPr/>
          <p:nvPr/>
        </p:nvSpPr>
        <p:spPr>
          <a:xfrm>
            <a:off x="1681857" y="656550"/>
            <a:ext cx="9038170" cy="4401205"/>
          </a:xfrm>
          <a:prstGeom prst="rect">
            <a:avLst/>
          </a:prstGeom>
        </p:spPr>
        <p:txBody>
          <a:bodyPr wrap="square">
            <a:spAutoFit/>
          </a:bodyPr>
          <a:lstStyle/>
          <a:p>
            <a:pPr algn="ctr">
              <a:defRPr/>
            </a:pPr>
            <a:r>
              <a:rPr lang="en-US" sz="88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BÀI 15: </a:t>
            </a:r>
          </a:p>
          <a:p>
            <a:pPr algn="ctr">
              <a:defRPr/>
            </a:pPr>
            <a:r>
              <a:rPr lang="en-US" sz="9600" b="1" spc="67"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mbria" panose="02040503050406030204" pitchFamily="18" charset="0"/>
                <a:ea typeface="Cambria" panose="02040503050406030204" pitchFamily="18" charset="0"/>
                <a:cs typeface="Times New Roman" pitchFamily="18" charset="0"/>
              </a:rPr>
              <a:t>ÁP SUẤT TRÊN </a:t>
            </a:r>
            <a:endParaRPr lang="vi-VN" sz="9600" b="1" spc="67"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mbria" panose="02040503050406030204" pitchFamily="18" charset="0"/>
              <a:ea typeface="Cambria" panose="02040503050406030204" pitchFamily="18" charset="0"/>
              <a:cs typeface="Times New Roman" pitchFamily="18" charset="0"/>
            </a:endParaRPr>
          </a:p>
          <a:p>
            <a:pPr algn="ctr">
              <a:defRPr/>
            </a:pPr>
            <a:r>
              <a:rPr lang="en-US" sz="9600" b="1" spc="67"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mbria" panose="02040503050406030204" pitchFamily="18" charset="0"/>
                <a:ea typeface="Cambria" panose="02040503050406030204" pitchFamily="18" charset="0"/>
                <a:cs typeface="Times New Roman" pitchFamily="18" charset="0"/>
              </a:rPr>
              <a:t>MỘT </a:t>
            </a:r>
            <a:r>
              <a:rPr lang="en-US" sz="9600" b="1" spc="67"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mbria" panose="02040503050406030204" pitchFamily="18" charset="0"/>
                <a:ea typeface="Cambria" panose="02040503050406030204" pitchFamily="18" charset="0"/>
                <a:cs typeface="Times New Roman" pitchFamily="18" charset="0"/>
              </a:rPr>
              <a:t>BỀ MẶT</a:t>
            </a:r>
          </a:p>
        </p:txBody>
      </p:sp>
    </p:spTree>
    <p:extLst>
      <p:ext uri="{BB962C8B-B14F-4D97-AF65-F5344CB8AC3E}">
        <p14:creationId xmlns:p14="http://schemas.microsoft.com/office/powerpoint/2010/main" val="1116358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withEffect">
                                  <p:stCondLst>
                                    <p:cond delay="500"/>
                                  </p:stCondLst>
                                  <p:childTnLst>
                                    <p:set>
                                      <p:cBhvr>
                                        <p:cTn id="6" dur="1" fill="hold">
                                          <p:stCondLst>
                                            <p:cond delay="0"/>
                                          </p:stCondLst>
                                        </p:cTn>
                                        <p:tgtEl>
                                          <p:spTgt spid="75781"/>
                                        </p:tgtEl>
                                        <p:attrNameLst>
                                          <p:attrName>style.visibility</p:attrName>
                                        </p:attrNameLst>
                                      </p:cBhvr>
                                      <p:to>
                                        <p:strVal val="visible"/>
                                      </p:to>
                                    </p:set>
                                    <p:anim calcmode="lin" valueType="num">
                                      <p:cBhvr>
                                        <p:cTn id="7" dur="1000" fill="hold"/>
                                        <p:tgtEl>
                                          <p:spTgt spid="75781"/>
                                        </p:tgtEl>
                                        <p:attrNameLst>
                                          <p:attrName>ppt_w</p:attrName>
                                        </p:attrNameLst>
                                      </p:cBhvr>
                                      <p:tavLst>
                                        <p:tav tm="0">
                                          <p:val>
                                            <p:fltVal val="0"/>
                                          </p:val>
                                        </p:tav>
                                        <p:tav tm="100000">
                                          <p:val>
                                            <p:strVal val="#ppt_w"/>
                                          </p:val>
                                        </p:tav>
                                      </p:tavLst>
                                    </p:anim>
                                    <p:anim calcmode="lin" valueType="num">
                                      <p:cBhvr>
                                        <p:cTn id="8" dur="1000" fill="hold"/>
                                        <p:tgtEl>
                                          <p:spTgt spid="75781"/>
                                        </p:tgtEl>
                                        <p:attrNameLst>
                                          <p:attrName>ppt_h</p:attrName>
                                        </p:attrNameLst>
                                      </p:cBhvr>
                                      <p:tavLst>
                                        <p:tav tm="0">
                                          <p:val>
                                            <p:fltVal val="0"/>
                                          </p:val>
                                        </p:tav>
                                        <p:tav tm="100000">
                                          <p:val>
                                            <p:strVal val="#ppt_h"/>
                                          </p:val>
                                        </p:tav>
                                      </p:tavLst>
                                    </p:anim>
                                    <p:anim calcmode="lin" valueType="num">
                                      <p:cBhvr>
                                        <p:cTn id="9" dur="1000" fill="hold"/>
                                        <p:tgtEl>
                                          <p:spTgt spid="75781"/>
                                        </p:tgtEl>
                                        <p:attrNameLst>
                                          <p:attrName>ppt_x</p:attrName>
                                        </p:attrNameLst>
                                      </p:cBhvr>
                                      <p:tavLst>
                                        <p:tav tm="0">
                                          <p:val>
                                            <p:fltVal val="0.5"/>
                                          </p:val>
                                        </p:tav>
                                        <p:tav tm="100000">
                                          <p:val>
                                            <p:strVal val="#ppt_x"/>
                                          </p:val>
                                        </p:tav>
                                      </p:tavLst>
                                    </p:anim>
                                    <p:anim calcmode="lin" valueType="num">
                                      <p:cBhvr>
                                        <p:cTn id="10" dur="1000" fill="hold"/>
                                        <p:tgtEl>
                                          <p:spTgt spid="75781"/>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75782"/>
                                        </p:tgtEl>
                                        <p:attrNameLst>
                                          <p:attrName>style.visibility</p:attrName>
                                        </p:attrNameLst>
                                      </p:cBhvr>
                                      <p:to>
                                        <p:strVal val="visible"/>
                                      </p:to>
                                    </p:set>
                                    <p:anim calcmode="lin" valueType="num">
                                      <p:cBhvr>
                                        <p:cTn id="13" dur="1000" fill="hold"/>
                                        <p:tgtEl>
                                          <p:spTgt spid="75782"/>
                                        </p:tgtEl>
                                        <p:attrNameLst>
                                          <p:attrName>ppt_w</p:attrName>
                                        </p:attrNameLst>
                                      </p:cBhvr>
                                      <p:tavLst>
                                        <p:tav tm="0">
                                          <p:val>
                                            <p:fltVal val="0"/>
                                          </p:val>
                                        </p:tav>
                                        <p:tav tm="100000">
                                          <p:val>
                                            <p:strVal val="#ppt_w"/>
                                          </p:val>
                                        </p:tav>
                                      </p:tavLst>
                                    </p:anim>
                                    <p:anim calcmode="lin" valueType="num">
                                      <p:cBhvr>
                                        <p:cTn id="14" dur="1000" fill="hold"/>
                                        <p:tgtEl>
                                          <p:spTgt spid="75782"/>
                                        </p:tgtEl>
                                        <p:attrNameLst>
                                          <p:attrName>ppt_h</p:attrName>
                                        </p:attrNameLst>
                                      </p:cBhvr>
                                      <p:tavLst>
                                        <p:tav tm="0">
                                          <p:val>
                                            <p:fltVal val="0"/>
                                          </p:val>
                                        </p:tav>
                                        <p:tav tm="100000">
                                          <p:val>
                                            <p:strVal val="#ppt_h"/>
                                          </p:val>
                                        </p:tav>
                                      </p:tavLst>
                                    </p:anim>
                                    <p:anim calcmode="lin" valueType="num">
                                      <p:cBhvr>
                                        <p:cTn id="15" dur="1000" fill="hold"/>
                                        <p:tgtEl>
                                          <p:spTgt spid="75782"/>
                                        </p:tgtEl>
                                        <p:attrNameLst>
                                          <p:attrName>ppt_x</p:attrName>
                                        </p:attrNameLst>
                                      </p:cBhvr>
                                      <p:tavLst>
                                        <p:tav tm="0">
                                          <p:val>
                                            <p:fltVal val="0.5"/>
                                          </p:val>
                                        </p:tav>
                                        <p:tav tm="100000">
                                          <p:val>
                                            <p:strVal val="#ppt_x"/>
                                          </p:val>
                                        </p:tav>
                                      </p:tavLst>
                                    </p:anim>
                                    <p:anim calcmode="lin" valueType="num">
                                      <p:cBhvr>
                                        <p:cTn id="16" dur="1000" fill="hold"/>
                                        <p:tgtEl>
                                          <p:spTgt spid="75782"/>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0"/>
                                  </p:stCondLst>
                                  <p:childTnLst>
                                    <p:set>
                                      <p:cBhvr>
                                        <p:cTn id="18" dur="1" fill="hold">
                                          <p:stCondLst>
                                            <p:cond delay="0"/>
                                          </p:stCondLst>
                                        </p:cTn>
                                        <p:tgtEl>
                                          <p:spTgt spid="75783"/>
                                        </p:tgtEl>
                                        <p:attrNameLst>
                                          <p:attrName>style.visibility</p:attrName>
                                        </p:attrNameLst>
                                      </p:cBhvr>
                                      <p:to>
                                        <p:strVal val="visible"/>
                                      </p:to>
                                    </p:set>
                                    <p:anim calcmode="lin" valueType="num">
                                      <p:cBhvr>
                                        <p:cTn id="19" dur="1000" fill="hold"/>
                                        <p:tgtEl>
                                          <p:spTgt spid="75783"/>
                                        </p:tgtEl>
                                        <p:attrNameLst>
                                          <p:attrName>ppt_w</p:attrName>
                                        </p:attrNameLst>
                                      </p:cBhvr>
                                      <p:tavLst>
                                        <p:tav tm="0">
                                          <p:val>
                                            <p:fltVal val="0"/>
                                          </p:val>
                                        </p:tav>
                                        <p:tav tm="100000">
                                          <p:val>
                                            <p:strVal val="#ppt_w"/>
                                          </p:val>
                                        </p:tav>
                                      </p:tavLst>
                                    </p:anim>
                                    <p:anim calcmode="lin" valueType="num">
                                      <p:cBhvr>
                                        <p:cTn id="20" dur="1000" fill="hold"/>
                                        <p:tgtEl>
                                          <p:spTgt spid="75783"/>
                                        </p:tgtEl>
                                        <p:attrNameLst>
                                          <p:attrName>ppt_h</p:attrName>
                                        </p:attrNameLst>
                                      </p:cBhvr>
                                      <p:tavLst>
                                        <p:tav tm="0">
                                          <p:val>
                                            <p:fltVal val="0"/>
                                          </p:val>
                                        </p:tav>
                                        <p:tav tm="100000">
                                          <p:val>
                                            <p:strVal val="#ppt_h"/>
                                          </p:val>
                                        </p:tav>
                                      </p:tavLst>
                                    </p:anim>
                                    <p:anim calcmode="lin" valueType="num">
                                      <p:cBhvr>
                                        <p:cTn id="21" dur="1000" fill="hold"/>
                                        <p:tgtEl>
                                          <p:spTgt spid="75783"/>
                                        </p:tgtEl>
                                        <p:attrNameLst>
                                          <p:attrName>ppt_x</p:attrName>
                                        </p:attrNameLst>
                                      </p:cBhvr>
                                      <p:tavLst>
                                        <p:tav tm="0">
                                          <p:val>
                                            <p:fltVal val="0.5"/>
                                          </p:val>
                                        </p:tav>
                                        <p:tav tm="100000">
                                          <p:val>
                                            <p:strVal val="#ppt_x"/>
                                          </p:val>
                                        </p:tav>
                                      </p:tavLst>
                                    </p:anim>
                                    <p:anim calcmode="lin" valueType="num">
                                      <p:cBhvr>
                                        <p:cTn id="22" dur="1000" fill="hold"/>
                                        <p:tgtEl>
                                          <p:spTgt spid="75783"/>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500"/>
                                  </p:stCondLst>
                                  <p:childTnLst>
                                    <p:set>
                                      <p:cBhvr>
                                        <p:cTn id="24" dur="1" fill="hold">
                                          <p:stCondLst>
                                            <p:cond delay="0"/>
                                          </p:stCondLst>
                                        </p:cTn>
                                        <p:tgtEl>
                                          <p:spTgt spid="75784"/>
                                        </p:tgtEl>
                                        <p:attrNameLst>
                                          <p:attrName>style.visibility</p:attrName>
                                        </p:attrNameLst>
                                      </p:cBhvr>
                                      <p:to>
                                        <p:strVal val="visible"/>
                                      </p:to>
                                    </p:set>
                                    <p:anim calcmode="lin" valueType="num">
                                      <p:cBhvr>
                                        <p:cTn id="25" dur="1000" fill="hold"/>
                                        <p:tgtEl>
                                          <p:spTgt spid="75784"/>
                                        </p:tgtEl>
                                        <p:attrNameLst>
                                          <p:attrName>ppt_w</p:attrName>
                                        </p:attrNameLst>
                                      </p:cBhvr>
                                      <p:tavLst>
                                        <p:tav tm="0">
                                          <p:val>
                                            <p:fltVal val="0"/>
                                          </p:val>
                                        </p:tav>
                                        <p:tav tm="100000">
                                          <p:val>
                                            <p:strVal val="#ppt_w"/>
                                          </p:val>
                                        </p:tav>
                                      </p:tavLst>
                                    </p:anim>
                                    <p:anim calcmode="lin" valueType="num">
                                      <p:cBhvr>
                                        <p:cTn id="26" dur="1000" fill="hold"/>
                                        <p:tgtEl>
                                          <p:spTgt spid="75784"/>
                                        </p:tgtEl>
                                        <p:attrNameLst>
                                          <p:attrName>ppt_h</p:attrName>
                                        </p:attrNameLst>
                                      </p:cBhvr>
                                      <p:tavLst>
                                        <p:tav tm="0">
                                          <p:val>
                                            <p:fltVal val="0"/>
                                          </p:val>
                                        </p:tav>
                                        <p:tav tm="100000">
                                          <p:val>
                                            <p:strVal val="#ppt_h"/>
                                          </p:val>
                                        </p:tav>
                                      </p:tavLst>
                                    </p:anim>
                                    <p:anim calcmode="lin" valueType="num">
                                      <p:cBhvr>
                                        <p:cTn id="27" dur="1000" fill="hold"/>
                                        <p:tgtEl>
                                          <p:spTgt spid="75784"/>
                                        </p:tgtEl>
                                        <p:attrNameLst>
                                          <p:attrName>ppt_x</p:attrName>
                                        </p:attrNameLst>
                                      </p:cBhvr>
                                      <p:tavLst>
                                        <p:tav tm="0">
                                          <p:val>
                                            <p:fltVal val="0.5"/>
                                          </p:val>
                                        </p:tav>
                                        <p:tav tm="100000">
                                          <p:val>
                                            <p:strVal val="#ppt_x"/>
                                          </p:val>
                                        </p:tav>
                                      </p:tavLst>
                                    </p:anim>
                                    <p:anim calcmode="lin" valueType="num">
                                      <p:cBhvr>
                                        <p:cTn id="28" dur="1000" fill="hold"/>
                                        <p:tgtEl>
                                          <p:spTgt spid="75784"/>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500"/>
                                  </p:stCondLst>
                                  <p:childTnLst>
                                    <p:set>
                                      <p:cBhvr>
                                        <p:cTn id="30" dur="1" fill="hold">
                                          <p:stCondLst>
                                            <p:cond delay="0"/>
                                          </p:stCondLst>
                                        </p:cTn>
                                        <p:tgtEl>
                                          <p:spTgt spid="75785"/>
                                        </p:tgtEl>
                                        <p:attrNameLst>
                                          <p:attrName>style.visibility</p:attrName>
                                        </p:attrNameLst>
                                      </p:cBhvr>
                                      <p:to>
                                        <p:strVal val="visible"/>
                                      </p:to>
                                    </p:set>
                                    <p:anim calcmode="lin" valueType="num">
                                      <p:cBhvr>
                                        <p:cTn id="31" dur="1000" fill="hold"/>
                                        <p:tgtEl>
                                          <p:spTgt spid="75785"/>
                                        </p:tgtEl>
                                        <p:attrNameLst>
                                          <p:attrName>ppt_w</p:attrName>
                                        </p:attrNameLst>
                                      </p:cBhvr>
                                      <p:tavLst>
                                        <p:tav tm="0">
                                          <p:val>
                                            <p:fltVal val="0"/>
                                          </p:val>
                                        </p:tav>
                                        <p:tav tm="100000">
                                          <p:val>
                                            <p:strVal val="#ppt_w"/>
                                          </p:val>
                                        </p:tav>
                                      </p:tavLst>
                                    </p:anim>
                                    <p:anim calcmode="lin" valueType="num">
                                      <p:cBhvr>
                                        <p:cTn id="32" dur="1000" fill="hold"/>
                                        <p:tgtEl>
                                          <p:spTgt spid="75785"/>
                                        </p:tgtEl>
                                        <p:attrNameLst>
                                          <p:attrName>ppt_h</p:attrName>
                                        </p:attrNameLst>
                                      </p:cBhvr>
                                      <p:tavLst>
                                        <p:tav tm="0">
                                          <p:val>
                                            <p:fltVal val="0"/>
                                          </p:val>
                                        </p:tav>
                                        <p:tav tm="100000">
                                          <p:val>
                                            <p:strVal val="#ppt_h"/>
                                          </p:val>
                                        </p:tav>
                                      </p:tavLst>
                                    </p:anim>
                                    <p:anim calcmode="lin" valueType="num">
                                      <p:cBhvr>
                                        <p:cTn id="33" dur="1000" fill="hold"/>
                                        <p:tgtEl>
                                          <p:spTgt spid="75785"/>
                                        </p:tgtEl>
                                        <p:attrNameLst>
                                          <p:attrName>ppt_x</p:attrName>
                                        </p:attrNameLst>
                                      </p:cBhvr>
                                      <p:tavLst>
                                        <p:tav tm="0">
                                          <p:val>
                                            <p:fltVal val="0.5"/>
                                          </p:val>
                                        </p:tav>
                                        <p:tav tm="100000">
                                          <p:val>
                                            <p:strVal val="#ppt_x"/>
                                          </p:val>
                                        </p:tav>
                                      </p:tavLst>
                                    </p:anim>
                                    <p:anim calcmode="lin" valueType="num">
                                      <p:cBhvr>
                                        <p:cTn id="34" dur="1000" fill="hold"/>
                                        <p:tgtEl>
                                          <p:spTgt spid="75785"/>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0"/>
                                  </p:stCondLst>
                                  <p:childTnLst>
                                    <p:set>
                                      <p:cBhvr>
                                        <p:cTn id="36" dur="1" fill="hold">
                                          <p:stCondLst>
                                            <p:cond delay="0"/>
                                          </p:stCondLst>
                                        </p:cTn>
                                        <p:tgtEl>
                                          <p:spTgt spid="75786"/>
                                        </p:tgtEl>
                                        <p:attrNameLst>
                                          <p:attrName>style.visibility</p:attrName>
                                        </p:attrNameLst>
                                      </p:cBhvr>
                                      <p:to>
                                        <p:strVal val="visible"/>
                                      </p:to>
                                    </p:set>
                                    <p:anim calcmode="lin" valueType="num">
                                      <p:cBhvr>
                                        <p:cTn id="37" dur="1000" fill="hold"/>
                                        <p:tgtEl>
                                          <p:spTgt spid="75786"/>
                                        </p:tgtEl>
                                        <p:attrNameLst>
                                          <p:attrName>ppt_w</p:attrName>
                                        </p:attrNameLst>
                                      </p:cBhvr>
                                      <p:tavLst>
                                        <p:tav tm="0">
                                          <p:val>
                                            <p:fltVal val="0"/>
                                          </p:val>
                                        </p:tav>
                                        <p:tav tm="100000">
                                          <p:val>
                                            <p:strVal val="#ppt_w"/>
                                          </p:val>
                                        </p:tav>
                                      </p:tavLst>
                                    </p:anim>
                                    <p:anim calcmode="lin" valueType="num">
                                      <p:cBhvr>
                                        <p:cTn id="38" dur="1000" fill="hold"/>
                                        <p:tgtEl>
                                          <p:spTgt spid="75786"/>
                                        </p:tgtEl>
                                        <p:attrNameLst>
                                          <p:attrName>ppt_h</p:attrName>
                                        </p:attrNameLst>
                                      </p:cBhvr>
                                      <p:tavLst>
                                        <p:tav tm="0">
                                          <p:val>
                                            <p:fltVal val="0"/>
                                          </p:val>
                                        </p:tav>
                                        <p:tav tm="100000">
                                          <p:val>
                                            <p:strVal val="#ppt_h"/>
                                          </p:val>
                                        </p:tav>
                                      </p:tavLst>
                                    </p:anim>
                                    <p:anim calcmode="lin" valueType="num">
                                      <p:cBhvr>
                                        <p:cTn id="39" dur="1000" fill="hold"/>
                                        <p:tgtEl>
                                          <p:spTgt spid="75786"/>
                                        </p:tgtEl>
                                        <p:attrNameLst>
                                          <p:attrName>ppt_x</p:attrName>
                                        </p:attrNameLst>
                                      </p:cBhvr>
                                      <p:tavLst>
                                        <p:tav tm="0">
                                          <p:val>
                                            <p:fltVal val="0.5"/>
                                          </p:val>
                                        </p:tav>
                                        <p:tav tm="100000">
                                          <p:val>
                                            <p:strVal val="#ppt_x"/>
                                          </p:val>
                                        </p:tav>
                                      </p:tavLst>
                                    </p:anim>
                                    <p:anim calcmode="lin" valueType="num">
                                      <p:cBhvr>
                                        <p:cTn id="40" dur="1000" fill="hold"/>
                                        <p:tgtEl>
                                          <p:spTgt spid="75786"/>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0"/>
                                  </p:stCondLst>
                                  <p:childTnLst>
                                    <p:set>
                                      <p:cBhvr>
                                        <p:cTn id="42" dur="1" fill="hold">
                                          <p:stCondLst>
                                            <p:cond delay="0"/>
                                          </p:stCondLst>
                                        </p:cTn>
                                        <p:tgtEl>
                                          <p:spTgt spid="75787"/>
                                        </p:tgtEl>
                                        <p:attrNameLst>
                                          <p:attrName>style.visibility</p:attrName>
                                        </p:attrNameLst>
                                      </p:cBhvr>
                                      <p:to>
                                        <p:strVal val="visible"/>
                                      </p:to>
                                    </p:set>
                                    <p:anim calcmode="lin" valueType="num">
                                      <p:cBhvr>
                                        <p:cTn id="43" dur="1000" fill="hold"/>
                                        <p:tgtEl>
                                          <p:spTgt spid="75787"/>
                                        </p:tgtEl>
                                        <p:attrNameLst>
                                          <p:attrName>ppt_w</p:attrName>
                                        </p:attrNameLst>
                                      </p:cBhvr>
                                      <p:tavLst>
                                        <p:tav tm="0">
                                          <p:val>
                                            <p:fltVal val="0"/>
                                          </p:val>
                                        </p:tav>
                                        <p:tav tm="100000">
                                          <p:val>
                                            <p:strVal val="#ppt_w"/>
                                          </p:val>
                                        </p:tav>
                                      </p:tavLst>
                                    </p:anim>
                                    <p:anim calcmode="lin" valueType="num">
                                      <p:cBhvr>
                                        <p:cTn id="44" dur="1000" fill="hold"/>
                                        <p:tgtEl>
                                          <p:spTgt spid="75787"/>
                                        </p:tgtEl>
                                        <p:attrNameLst>
                                          <p:attrName>ppt_h</p:attrName>
                                        </p:attrNameLst>
                                      </p:cBhvr>
                                      <p:tavLst>
                                        <p:tav tm="0">
                                          <p:val>
                                            <p:fltVal val="0"/>
                                          </p:val>
                                        </p:tav>
                                        <p:tav tm="100000">
                                          <p:val>
                                            <p:strVal val="#ppt_h"/>
                                          </p:val>
                                        </p:tav>
                                      </p:tavLst>
                                    </p:anim>
                                    <p:anim calcmode="lin" valueType="num">
                                      <p:cBhvr>
                                        <p:cTn id="45" dur="1000" fill="hold"/>
                                        <p:tgtEl>
                                          <p:spTgt spid="75787"/>
                                        </p:tgtEl>
                                        <p:attrNameLst>
                                          <p:attrName>ppt_x</p:attrName>
                                        </p:attrNameLst>
                                      </p:cBhvr>
                                      <p:tavLst>
                                        <p:tav tm="0">
                                          <p:val>
                                            <p:fltVal val="0.5"/>
                                          </p:val>
                                        </p:tav>
                                        <p:tav tm="100000">
                                          <p:val>
                                            <p:strVal val="#ppt_x"/>
                                          </p:val>
                                        </p:tav>
                                      </p:tavLst>
                                    </p:anim>
                                    <p:anim calcmode="lin" valueType="num">
                                      <p:cBhvr>
                                        <p:cTn id="46" dur="1000" fill="hold"/>
                                        <p:tgtEl>
                                          <p:spTgt spid="75787"/>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grpId="0" nodeType="withEffect">
                                  <p:stCondLst>
                                    <p:cond delay="1500"/>
                                  </p:stCondLst>
                                  <p:childTnLst>
                                    <p:set>
                                      <p:cBhvr>
                                        <p:cTn id="48" dur="1" fill="hold">
                                          <p:stCondLst>
                                            <p:cond delay="0"/>
                                          </p:stCondLst>
                                        </p:cTn>
                                        <p:tgtEl>
                                          <p:spTgt spid="75788"/>
                                        </p:tgtEl>
                                        <p:attrNameLst>
                                          <p:attrName>style.visibility</p:attrName>
                                        </p:attrNameLst>
                                      </p:cBhvr>
                                      <p:to>
                                        <p:strVal val="visible"/>
                                      </p:to>
                                    </p:set>
                                    <p:anim calcmode="lin" valueType="num">
                                      <p:cBhvr>
                                        <p:cTn id="49" dur="1000" fill="hold"/>
                                        <p:tgtEl>
                                          <p:spTgt spid="75788"/>
                                        </p:tgtEl>
                                        <p:attrNameLst>
                                          <p:attrName>ppt_w</p:attrName>
                                        </p:attrNameLst>
                                      </p:cBhvr>
                                      <p:tavLst>
                                        <p:tav tm="0">
                                          <p:val>
                                            <p:fltVal val="0"/>
                                          </p:val>
                                        </p:tav>
                                        <p:tav tm="100000">
                                          <p:val>
                                            <p:strVal val="#ppt_w"/>
                                          </p:val>
                                        </p:tav>
                                      </p:tavLst>
                                    </p:anim>
                                    <p:anim calcmode="lin" valueType="num">
                                      <p:cBhvr>
                                        <p:cTn id="50" dur="1000" fill="hold"/>
                                        <p:tgtEl>
                                          <p:spTgt spid="75788"/>
                                        </p:tgtEl>
                                        <p:attrNameLst>
                                          <p:attrName>ppt_h</p:attrName>
                                        </p:attrNameLst>
                                      </p:cBhvr>
                                      <p:tavLst>
                                        <p:tav tm="0">
                                          <p:val>
                                            <p:fltVal val="0"/>
                                          </p:val>
                                        </p:tav>
                                        <p:tav tm="100000">
                                          <p:val>
                                            <p:strVal val="#ppt_h"/>
                                          </p:val>
                                        </p:tav>
                                      </p:tavLst>
                                    </p:anim>
                                    <p:anim calcmode="lin" valueType="num">
                                      <p:cBhvr>
                                        <p:cTn id="51" dur="1000" fill="hold"/>
                                        <p:tgtEl>
                                          <p:spTgt spid="75788"/>
                                        </p:tgtEl>
                                        <p:attrNameLst>
                                          <p:attrName>ppt_x</p:attrName>
                                        </p:attrNameLst>
                                      </p:cBhvr>
                                      <p:tavLst>
                                        <p:tav tm="0">
                                          <p:val>
                                            <p:fltVal val="0.5"/>
                                          </p:val>
                                        </p:tav>
                                        <p:tav tm="100000">
                                          <p:val>
                                            <p:strVal val="#ppt_x"/>
                                          </p:val>
                                        </p:tav>
                                      </p:tavLst>
                                    </p:anim>
                                    <p:anim calcmode="lin" valueType="num">
                                      <p:cBhvr>
                                        <p:cTn id="52" dur="1000" fill="hold"/>
                                        <p:tgtEl>
                                          <p:spTgt spid="75788"/>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grpId="0" nodeType="withEffect">
                                  <p:stCondLst>
                                    <p:cond delay="1000"/>
                                  </p:stCondLst>
                                  <p:childTnLst>
                                    <p:set>
                                      <p:cBhvr>
                                        <p:cTn id="54" dur="1" fill="hold">
                                          <p:stCondLst>
                                            <p:cond delay="0"/>
                                          </p:stCondLst>
                                        </p:cTn>
                                        <p:tgtEl>
                                          <p:spTgt spid="75789"/>
                                        </p:tgtEl>
                                        <p:attrNameLst>
                                          <p:attrName>style.visibility</p:attrName>
                                        </p:attrNameLst>
                                      </p:cBhvr>
                                      <p:to>
                                        <p:strVal val="visible"/>
                                      </p:to>
                                    </p:set>
                                    <p:anim calcmode="lin" valueType="num">
                                      <p:cBhvr>
                                        <p:cTn id="55" dur="1000" fill="hold"/>
                                        <p:tgtEl>
                                          <p:spTgt spid="75789"/>
                                        </p:tgtEl>
                                        <p:attrNameLst>
                                          <p:attrName>ppt_w</p:attrName>
                                        </p:attrNameLst>
                                      </p:cBhvr>
                                      <p:tavLst>
                                        <p:tav tm="0">
                                          <p:val>
                                            <p:fltVal val="0"/>
                                          </p:val>
                                        </p:tav>
                                        <p:tav tm="100000">
                                          <p:val>
                                            <p:strVal val="#ppt_w"/>
                                          </p:val>
                                        </p:tav>
                                      </p:tavLst>
                                    </p:anim>
                                    <p:anim calcmode="lin" valueType="num">
                                      <p:cBhvr>
                                        <p:cTn id="56" dur="1000" fill="hold"/>
                                        <p:tgtEl>
                                          <p:spTgt spid="75789"/>
                                        </p:tgtEl>
                                        <p:attrNameLst>
                                          <p:attrName>ppt_h</p:attrName>
                                        </p:attrNameLst>
                                      </p:cBhvr>
                                      <p:tavLst>
                                        <p:tav tm="0">
                                          <p:val>
                                            <p:fltVal val="0"/>
                                          </p:val>
                                        </p:tav>
                                        <p:tav tm="100000">
                                          <p:val>
                                            <p:strVal val="#ppt_h"/>
                                          </p:val>
                                        </p:tav>
                                      </p:tavLst>
                                    </p:anim>
                                    <p:anim calcmode="lin" valueType="num">
                                      <p:cBhvr>
                                        <p:cTn id="57" dur="1000" fill="hold"/>
                                        <p:tgtEl>
                                          <p:spTgt spid="75789"/>
                                        </p:tgtEl>
                                        <p:attrNameLst>
                                          <p:attrName>ppt_x</p:attrName>
                                        </p:attrNameLst>
                                      </p:cBhvr>
                                      <p:tavLst>
                                        <p:tav tm="0">
                                          <p:val>
                                            <p:fltVal val="0.5"/>
                                          </p:val>
                                        </p:tav>
                                        <p:tav tm="100000">
                                          <p:val>
                                            <p:strVal val="#ppt_x"/>
                                          </p:val>
                                        </p:tav>
                                      </p:tavLst>
                                    </p:anim>
                                    <p:anim calcmode="lin" valueType="num">
                                      <p:cBhvr>
                                        <p:cTn id="58" dur="1000" fill="hold"/>
                                        <p:tgtEl>
                                          <p:spTgt spid="75789"/>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grpId="0" nodeType="withEffect">
                                  <p:stCondLst>
                                    <p:cond delay="0"/>
                                  </p:stCondLst>
                                  <p:childTnLst>
                                    <p:set>
                                      <p:cBhvr>
                                        <p:cTn id="60" dur="1" fill="hold">
                                          <p:stCondLst>
                                            <p:cond delay="0"/>
                                          </p:stCondLst>
                                        </p:cTn>
                                        <p:tgtEl>
                                          <p:spTgt spid="75792"/>
                                        </p:tgtEl>
                                        <p:attrNameLst>
                                          <p:attrName>style.visibility</p:attrName>
                                        </p:attrNameLst>
                                      </p:cBhvr>
                                      <p:to>
                                        <p:strVal val="visible"/>
                                      </p:to>
                                    </p:set>
                                    <p:anim calcmode="lin" valueType="num">
                                      <p:cBhvr>
                                        <p:cTn id="61" dur="1000" fill="hold"/>
                                        <p:tgtEl>
                                          <p:spTgt spid="75792"/>
                                        </p:tgtEl>
                                        <p:attrNameLst>
                                          <p:attrName>ppt_w</p:attrName>
                                        </p:attrNameLst>
                                      </p:cBhvr>
                                      <p:tavLst>
                                        <p:tav tm="0">
                                          <p:val>
                                            <p:fltVal val="0"/>
                                          </p:val>
                                        </p:tav>
                                        <p:tav tm="100000">
                                          <p:val>
                                            <p:strVal val="#ppt_w"/>
                                          </p:val>
                                        </p:tav>
                                      </p:tavLst>
                                    </p:anim>
                                    <p:anim calcmode="lin" valueType="num">
                                      <p:cBhvr>
                                        <p:cTn id="62" dur="1000" fill="hold"/>
                                        <p:tgtEl>
                                          <p:spTgt spid="75792"/>
                                        </p:tgtEl>
                                        <p:attrNameLst>
                                          <p:attrName>ppt_h</p:attrName>
                                        </p:attrNameLst>
                                      </p:cBhvr>
                                      <p:tavLst>
                                        <p:tav tm="0">
                                          <p:val>
                                            <p:fltVal val="0"/>
                                          </p:val>
                                        </p:tav>
                                        <p:tav tm="100000">
                                          <p:val>
                                            <p:strVal val="#ppt_h"/>
                                          </p:val>
                                        </p:tav>
                                      </p:tavLst>
                                    </p:anim>
                                    <p:anim calcmode="lin" valueType="num">
                                      <p:cBhvr>
                                        <p:cTn id="63" dur="1000" fill="hold"/>
                                        <p:tgtEl>
                                          <p:spTgt spid="75792"/>
                                        </p:tgtEl>
                                        <p:attrNameLst>
                                          <p:attrName>ppt_x</p:attrName>
                                        </p:attrNameLst>
                                      </p:cBhvr>
                                      <p:tavLst>
                                        <p:tav tm="0">
                                          <p:val>
                                            <p:fltVal val="0.5"/>
                                          </p:val>
                                        </p:tav>
                                        <p:tav tm="100000">
                                          <p:val>
                                            <p:strVal val="#ppt_x"/>
                                          </p:val>
                                        </p:tav>
                                      </p:tavLst>
                                    </p:anim>
                                    <p:anim calcmode="lin" valueType="num">
                                      <p:cBhvr>
                                        <p:cTn id="64" dur="1000" fill="hold"/>
                                        <p:tgtEl>
                                          <p:spTgt spid="75792"/>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nodeType="withEffect">
                                  <p:stCondLst>
                                    <p:cond delay="0"/>
                                  </p:stCondLst>
                                  <p:childTnLst>
                                    <p:set>
                                      <p:cBhvr>
                                        <p:cTn id="66" dur="1" fill="hold">
                                          <p:stCondLst>
                                            <p:cond delay="0"/>
                                          </p:stCondLst>
                                        </p:cTn>
                                        <p:tgtEl>
                                          <p:spTgt spid="75793"/>
                                        </p:tgtEl>
                                        <p:attrNameLst>
                                          <p:attrName>style.visibility</p:attrName>
                                        </p:attrNameLst>
                                      </p:cBhvr>
                                      <p:to>
                                        <p:strVal val="visible"/>
                                      </p:to>
                                    </p:set>
                                    <p:anim calcmode="lin" valueType="num">
                                      <p:cBhvr>
                                        <p:cTn id="67" dur="1000" fill="hold"/>
                                        <p:tgtEl>
                                          <p:spTgt spid="75793"/>
                                        </p:tgtEl>
                                        <p:attrNameLst>
                                          <p:attrName>ppt_w</p:attrName>
                                        </p:attrNameLst>
                                      </p:cBhvr>
                                      <p:tavLst>
                                        <p:tav tm="0">
                                          <p:val>
                                            <p:fltVal val="0"/>
                                          </p:val>
                                        </p:tav>
                                        <p:tav tm="100000">
                                          <p:val>
                                            <p:strVal val="#ppt_w"/>
                                          </p:val>
                                        </p:tav>
                                      </p:tavLst>
                                    </p:anim>
                                    <p:anim calcmode="lin" valueType="num">
                                      <p:cBhvr>
                                        <p:cTn id="68" dur="1000" fill="hold"/>
                                        <p:tgtEl>
                                          <p:spTgt spid="75793"/>
                                        </p:tgtEl>
                                        <p:attrNameLst>
                                          <p:attrName>ppt_h</p:attrName>
                                        </p:attrNameLst>
                                      </p:cBhvr>
                                      <p:tavLst>
                                        <p:tav tm="0">
                                          <p:val>
                                            <p:fltVal val="0"/>
                                          </p:val>
                                        </p:tav>
                                        <p:tav tm="100000">
                                          <p:val>
                                            <p:strVal val="#ppt_h"/>
                                          </p:val>
                                        </p:tav>
                                      </p:tavLst>
                                    </p:anim>
                                    <p:anim calcmode="lin" valueType="num">
                                      <p:cBhvr>
                                        <p:cTn id="69" dur="1000" fill="hold"/>
                                        <p:tgtEl>
                                          <p:spTgt spid="75793"/>
                                        </p:tgtEl>
                                        <p:attrNameLst>
                                          <p:attrName>ppt_x</p:attrName>
                                        </p:attrNameLst>
                                      </p:cBhvr>
                                      <p:tavLst>
                                        <p:tav tm="0">
                                          <p:val>
                                            <p:fltVal val="0.5"/>
                                          </p:val>
                                        </p:tav>
                                        <p:tav tm="100000">
                                          <p:val>
                                            <p:strVal val="#ppt_x"/>
                                          </p:val>
                                        </p:tav>
                                      </p:tavLst>
                                    </p:anim>
                                    <p:anim calcmode="lin" valueType="num">
                                      <p:cBhvr>
                                        <p:cTn id="70" dur="1000" fill="hold"/>
                                        <p:tgtEl>
                                          <p:spTgt spid="75793"/>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grpId="0" nodeType="withEffect">
                                  <p:stCondLst>
                                    <p:cond delay="0"/>
                                  </p:stCondLst>
                                  <p:childTnLst>
                                    <p:set>
                                      <p:cBhvr>
                                        <p:cTn id="72" dur="1" fill="hold">
                                          <p:stCondLst>
                                            <p:cond delay="0"/>
                                          </p:stCondLst>
                                        </p:cTn>
                                        <p:tgtEl>
                                          <p:spTgt spid="75794"/>
                                        </p:tgtEl>
                                        <p:attrNameLst>
                                          <p:attrName>style.visibility</p:attrName>
                                        </p:attrNameLst>
                                      </p:cBhvr>
                                      <p:to>
                                        <p:strVal val="visible"/>
                                      </p:to>
                                    </p:set>
                                    <p:anim calcmode="lin" valueType="num">
                                      <p:cBhvr>
                                        <p:cTn id="73" dur="1000" fill="hold"/>
                                        <p:tgtEl>
                                          <p:spTgt spid="75794"/>
                                        </p:tgtEl>
                                        <p:attrNameLst>
                                          <p:attrName>ppt_w</p:attrName>
                                        </p:attrNameLst>
                                      </p:cBhvr>
                                      <p:tavLst>
                                        <p:tav tm="0">
                                          <p:val>
                                            <p:fltVal val="0"/>
                                          </p:val>
                                        </p:tav>
                                        <p:tav tm="100000">
                                          <p:val>
                                            <p:strVal val="#ppt_w"/>
                                          </p:val>
                                        </p:tav>
                                      </p:tavLst>
                                    </p:anim>
                                    <p:anim calcmode="lin" valueType="num">
                                      <p:cBhvr>
                                        <p:cTn id="74" dur="1000" fill="hold"/>
                                        <p:tgtEl>
                                          <p:spTgt spid="75794"/>
                                        </p:tgtEl>
                                        <p:attrNameLst>
                                          <p:attrName>ppt_h</p:attrName>
                                        </p:attrNameLst>
                                      </p:cBhvr>
                                      <p:tavLst>
                                        <p:tav tm="0">
                                          <p:val>
                                            <p:fltVal val="0"/>
                                          </p:val>
                                        </p:tav>
                                        <p:tav tm="100000">
                                          <p:val>
                                            <p:strVal val="#ppt_h"/>
                                          </p:val>
                                        </p:tav>
                                      </p:tavLst>
                                    </p:anim>
                                    <p:anim calcmode="lin" valueType="num">
                                      <p:cBhvr>
                                        <p:cTn id="75" dur="1000" fill="hold"/>
                                        <p:tgtEl>
                                          <p:spTgt spid="75794"/>
                                        </p:tgtEl>
                                        <p:attrNameLst>
                                          <p:attrName>ppt_x</p:attrName>
                                        </p:attrNameLst>
                                      </p:cBhvr>
                                      <p:tavLst>
                                        <p:tav tm="0">
                                          <p:val>
                                            <p:fltVal val="0.5"/>
                                          </p:val>
                                        </p:tav>
                                        <p:tav tm="100000">
                                          <p:val>
                                            <p:strVal val="#ppt_x"/>
                                          </p:val>
                                        </p:tav>
                                      </p:tavLst>
                                    </p:anim>
                                    <p:anim calcmode="lin" valueType="num">
                                      <p:cBhvr>
                                        <p:cTn id="76" dur="1000" fill="hold"/>
                                        <p:tgtEl>
                                          <p:spTgt spid="75794"/>
                                        </p:tgtEl>
                                        <p:attrNameLst>
                                          <p:attrName>ppt_y</p:attrName>
                                        </p:attrNameLst>
                                      </p:cBhvr>
                                      <p:tavLst>
                                        <p:tav tm="0">
                                          <p:val>
                                            <p:fltVal val="0.5"/>
                                          </p:val>
                                        </p:tav>
                                        <p:tav tm="100000">
                                          <p:val>
                                            <p:strVal val="#ppt_y"/>
                                          </p:val>
                                        </p:tav>
                                      </p:tavLst>
                                    </p:anim>
                                  </p:childTnLst>
                                </p:cTn>
                              </p:par>
                              <p:par>
                                <p:cTn id="77" presetID="23" presetClass="entr" presetSubtype="528" repeatCount="indefinite" fill="hold" grpId="0" nodeType="withEffect">
                                  <p:stCondLst>
                                    <p:cond delay="0"/>
                                  </p:stCondLst>
                                  <p:childTnLst>
                                    <p:set>
                                      <p:cBhvr>
                                        <p:cTn id="78" dur="1" fill="hold">
                                          <p:stCondLst>
                                            <p:cond delay="0"/>
                                          </p:stCondLst>
                                        </p:cTn>
                                        <p:tgtEl>
                                          <p:spTgt spid="75795"/>
                                        </p:tgtEl>
                                        <p:attrNameLst>
                                          <p:attrName>style.visibility</p:attrName>
                                        </p:attrNameLst>
                                      </p:cBhvr>
                                      <p:to>
                                        <p:strVal val="visible"/>
                                      </p:to>
                                    </p:set>
                                    <p:anim calcmode="lin" valueType="num">
                                      <p:cBhvr>
                                        <p:cTn id="79" dur="1000" fill="hold"/>
                                        <p:tgtEl>
                                          <p:spTgt spid="75795"/>
                                        </p:tgtEl>
                                        <p:attrNameLst>
                                          <p:attrName>ppt_w</p:attrName>
                                        </p:attrNameLst>
                                      </p:cBhvr>
                                      <p:tavLst>
                                        <p:tav tm="0">
                                          <p:val>
                                            <p:fltVal val="0"/>
                                          </p:val>
                                        </p:tav>
                                        <p:tav tm="100000">
                                          <p:val>
                                            <p:strVal val="#ppt_w"/>
                                          </p:val>
                                        </p:tav>
                                      </p:tavLst>
                                    </p:anim>
                                    <p:anim calcmode="lin" valueType="num">
                                      <p:cBhvr>
                                        <p:cTn id="80" dur="1000" fill="hold"/>
                                        <p:tgtEl>
                                          <p:spTgt spid="75795"/>
                                        </p:tgtEl>
                                        <p:attrNameLst>
                                          <p:attrName>ppt_h</p:attrName>
                                        </p:attrNameLst>
                                      </p:cBhvr>
                                      <p:tavLst>
                                        <p:tav tm="0">
                                          <p:val>
                                            <p:fltVal val="0"/>
                                          </p:val>
                                        </p:tav>
                                        <p:tav tm="100000">
                                          <p:val>
                                            <p:strVal val="#ppt_h"/>
                                          </p:val>
                                        </p:tav>
                                      </p:tavLst>
                                    </p:anim>
                                    <p:anim calcmode="lin" valueType="num">
                                      <p:cBhvr>
                                        <p:cTn id="81" dur="1000" fill="hold"/>
                                        <p:tgtEl>
                                          <p:spTgt spid="75795"/>
                                        </p:tgtEl>
                                        <p:attrNameLst>
                                          <p:attrName>ppt_x</p:attrName>
                                        </p:attrNameLst>
                                      </p:cBhvr>
                                      <p:tavLst>
                                        <p:tav tm="0">
                                          <p:val>
                                            <p:fltVal val="0.5"/>
                                          </p:val>
                                        </p:tav>
                                        <p:tav tm="100000">
                                          <p:val>
                                            <p:strVal val="#ppt_x"/>
                                          </p:val>
                                        </p:tav>
                                      </p:tavLst>
                                    </p:anim>
                                    <p:anim calcmode="lin" valueType="num">
                                      <p:cBhvr>
                                        <p:cTn id="82" dur="1000" fill="hold"/>
                                        <p:tgtEl>
                                          <p:spTgt spid="75795"/>
                                        </p:tgtEl>
                                        <p:attrNameLst>
                                          <p:attrName>ppt_y</p:attrName>
                                        </p:attrNameLst>
                                      </p:cBhvr>
                                      <p:tavLst>
                                        <p:tav tm="0">
                                          <p:val>
                                            <p:fltVal val="0.5"/>
                                          </p:val>
                                        </p:tav>
                                        <p:tav tm="100000">
                                          <p:val>
                                            <p:strVal val="#ppt_y"/>
                                          </p:val>
                                        </p:tav>
                                      </p:tavLst>
                                    </p:anim>
                                  </p:childTnLst>
                                </p:cTn>
                              </p:par>
                              <p:par>
                                <p:cTn id="83" presetID="23" presetClass="entr" presetSubtype="528" repeatCount="indefinite" fill="hold" nodeType="withEffect">
                                  <p:stCondLst>
                                    <p:cond delay="500"/>
                                  </p:stCondLst>
                                  <p:childTnLst>
                                    <p:set>
                                      <p:cBhvr>
                                        <p:cTn id="84" dur="1" fill="hold">
                                          <p:stCondLst>
                                            <p:cond delay="0"/>
                                          </p:stCondLst>
                                        </p:cTn>
                                        <p:tgtEl>
                                          <p:spTgt spid="75796"/>
                                        </p:tgtEl>
                                        <p:attrNameLst>
                                          <p:attrName>style.visibility</p:attrName>
                                        </p:attrNameLst>
                                      </p:cBhvr>
                                      <p:to>
                                        <p:strVal val="visible"/>
                                      </p:to>
                                    </p:set>
                                    <p:anim calcmode="lin" valueType="num">
                                      <p:cBhvr>
                                        <p:cTn id="85" dur="1000" fill="hold"/>
                                        <p:tgtEl>
                                          <p:spTgt spid="75796"/>
                                        </p:tgtEl>
                                        <p:attrNameLst>
                                          <p:attrName>ppt_w</p:attrName>
                                        </p:attrNameLst>
                                      </p:cBhvr>
                                      <p:tavLst>
                                        <p:tav tm="0">
                                          <p:val>
                                            <p:fltVal val="0"/>
                                          </p:val>
                                        </p:tav>
                                        <p:tav tm="100000">
                                          <p:val>
                                            <p:strVal val="#ppt_w"/>
                                          </p:val>
                                        </p:tav>
                                      </p:tavLst>
                                    </p:anim>
                                    <p:anim calcmode="lin" valueType="num">
                                      <p:cBhvr>
                                        <p:cTn id="86" dur="1000" fill="hold"/>
                                        <p:tgtEl>
                                          <p:spTgt spid="75796"/>
                                        </p:tgtEl>
                                        <p:attrNameLst>
                                          <p:attrName>ppt_h</p:attrName>
                                        </p:attrNameLst>
                                      </p:cBhvr>
                                      <p:tavLst>
                                        <p:tav tm="0">
                                          <p:val>
                                            <p:fltVal val="0"/>
                                          </p:val>
                                        </p:tav>
                                        <p:tav tm="100000">
                                          <p:val>
                                            <p:strVal val="#ppt_h"/>
                                          </p:val>
                                        </p:tav>
                                      </p:tavLst>
                                    </p:anim>
                                    <p:anim calcmode="lin" valueType="num">
                                      <p:cBhvr>
                                        <p:cTn id="87" dur="1000" fill="hold"/>
                                        <p:tgtEl>
                                          <p:spTgt spid="75796"/>
                                        </p:tgtEl>
                                        <p:attrNameLst>
                                          <p:attrName>ppt_x</p:attrName>
                                        </p:attrNameLst>
                                      </p:cBhvr>
                                      <p:tavLst>
                                        <p:tav tm="0">
                                          <p:val>
                                            <p:fltVal val="0.5"/>
                                          </p:val>
                                        </p:tav>
                                        <p:tav tm="100000">
                                          <p:val>
                                            <p:strVal val="#ppt_x"/>
                                          </p:val>
                                        </p:tav>
                                      </p:tavLst>
                                    </p:anim>
                                    <p:anim calcmode="lin" valueType="num">
                                      <p:cBhvr>
                                        <p:cTn id="88" dur="1000" fill="hold"/>
                                        <p:tgtEl>
                                          <p:spTgt spid="75796"/>
                                        </p:tgtEl>
                                        <p:attrNameLst>
                                          <p:attrName>ppt_y</p:attrName>
                                        </p:attrNameLst>
                                      </p:cBhvr>
                                      <p:tavLst>
                                        <p:tav tm="0">
                                          <p:val>
                                            <p:fltVal val="0.5"/>
                                          </p:val>
                                        </p:tav>
                                        <p:tav tm="100000">
                                          <p:val>
                                            <p:strVal val="#ppt_y"/>
                                          </p:val>
                                        </p:tav>
                                      </p:tavLst>
                                    </p:anim>
                                  </p:childTnLst>
                                </p:cTn>
                              </p:par>
                              <p:par>
                                <p:cTn id="89" presetID="23" presetClass="entr" presetSubtype="528" repeatCount="indefinite" fill="hold" grpId="0" nodeType="withEffect">
                                  <p:stCondLst>
                                    <p:cond delay="0"/>
                                  </p:stCondLst>
                                  <p:childTnLst>
                                    <p:set>
                                      <p:cBhvr>
                                        <p:cTn id="90" dur="1" fill="hold">
                                          <p:stCondLst>
                                            <p:cond delay="0"/>
                                          </p:stCondLst>
                                        </p:cTn>
                                        <p:tgtEl>
                                          <p:spTgt spid="75797"/>
                                        </p:tgtEl>
                                        <p:attrNameLst>
                                          <p:attrName>style.visibility</p:attrName>
                                        </p:attrNameLst>
                                      </p:cBhvr>
                                      <p:to>
                                        <p:strVal val="visible"/>
                                      </p:to>
                                    </p:set>
                                    <p:anim calcmode="lin" valueType="num">
                                      <p:cBhvr>
                                        <p:cTn id="91" dur="1000" fill="hold"/>
                                        <p:tgtEl>
                                          <p:spTgt spid="75797"/>
                                        </p:tgtEl>
                                        <p:attrNameLst>
                                          <p:attrName>ppt_w</p:attrName>
                                        </p:attrNameLst>
                                      </p:cBhvr>
                                      <p:tavLst>
                                        <p:tav tm="0">
                                          <p:val>
                                            <p:fltVal val="0"/>
                                          </p:val>
                                        </p:tav>
                                        <p:tav tm="100000">
                                          <p:val>
                                            <p:strVal val="#ppt_w"/>
                                          </p:val>
                                        </p:tav>
                                      </p:tavLst>
                                    </p:anim>
                                    <p:anim calcmode="lin" valueType="num">
                                      <p:cBhvr>
                                        <p:cTn id="92" dur="1000" fill="hold"/>
                                        <p:tgtEl>
                                          <p:spTgt spid="75797"/>
                                        </p:tgtEl>
                                        <p:attrNameLst>
                                          <p:attrName>ppt_h</p:attrName>
                                        </p:attrNameLst>
                                      </p:cBhvr>
                                      <p:tavLst>
                                        <p:tav tm="0">
                                          <p:val>
                                            <p:fltVal val="0"/>
                                          </p:val>
                                        </p:tav>
                                        <p:tav tm="100000">
                                          <p:val>
                                            <p:strVal val="#ppt_h"/>
                                          </p:val>
                                        </p:tav>
                                      </p:tavLst>
                                    </p:anim>
                                    <p:anim calcmode="lin" valueType="num">
                                      <p:cBhvr>
                                        <p:cTn id="93" dur="1000" fill="hold"/>
                                        <p:tgtEl>
                                          <p:spTgt spid="75797"/>
                                        </p:tgtEl>
                                        <p:attrNameLst>
                                          <p:attrName>ppt_x</p:attrName>
                                        </p:attrNameLst>
                                      </p:cBhvr>
                                      <p:tavLst>
                                        <p:tav tm="0">
                                          <p:val>
                                            <p:fltVal val="0.5"/>
                                          </p:val>
                                        </p:tav>
                                        <p:tav tm="100000">
                                          <p:val>
                                            <p:strVal val="#ppt_x"/>
                                          </p:val>
                                        </p:tav>
                                      </p:tavLst>
                                    </p:anim>
                                    <p:anim calcmode="lin" valueType="num">
                                      <p:cBhvr>
                                        <p:cTn id="94" dur="1000" fill="hold"/>
                                        <p:tgtEl>
                                          <p:spTgt spid="75797"/>
                                        </p:tgtEl>
                                        <p:attrNameLst>
                                          <p:attrName>ppt_y</p:attrName>
                                        </p:attrNameLst>
                                      </p:cBhvr>
                                      <p:tavLst>
                                        <p:tav tm="0">
                                          <p:val>
                                            <p:fltVal val="0.5"/>
                                          </p:val>
                                        </p:tav>
                                        <p:tav tm="100000">
                                          <p:val>
                                            <p:strVal val="#ppt_y"/>
                                          </p:val>
                                        </p:tav>
                                      </p:tavLst>
                                    </p:anim>
                                  </p:childTnLst>
                                </p:cTn>
                              </p:par>
                              <p:par>
                                <p:cTn id="95" presetID="23" presetClass="entr" presetSubtype="528" repeatCount="indefinite" fill="hold" nodeType="withEffect">
                                  <p:stCondLst>
                                    <p:cond delay="0"/>
                                  </p:stCondLst>
                                  <p:childTnLst>
                                    <p:set>
                                      <p:cBhvr>
                                        <p:cTn id="96" dur="1" fill="hold">
                                          <p:stCondLst>
                                            <p:cond delay="0"/>
                                          </p:stCondLst>
                                        </p:cTn>
                                        <p:tgtEl>
                                          <p:spTgt spid="75798"/>
                                        </p:tgtEl>
                                        <p:attrNameLst>
                                          <p:attrName>style.visibility</p:attrName>
                                        </p:attrNameLst>
                                      </p:cBhvr>
                                      <p:to>
                                        <p:strVal val="visible"/>
                                      </p:to>
                                    </p:set>
                                    <p:anim calcmode="lin" valueType="num">
                                      <p:cBhvr>
                                        <p:cTn id="97" dur="1000" fill="hold"/>
                                        <p:tgtEl>
                                          <p:spTgt spid="75798"/>
                                        </p:tgtEl>
                                        <p:attrNameLst>
                                          <p:attrName>ppt_w</p:attrName>
                                        </p:attrNameLst>
                                      </p:cBhvr>
                                      <p:tavLst>
                                        <p:tav tm="0">
                                          <p:val>
                                            <p:fltVal val="0"/>
                                          </p:val>
                                        </p:tav>
                                        <p:tav tm="100000">
                                          <p:val>
                                            <p:strVal val="#ppt_w"/>
                                          </p:val>
                                        </p:tav>
                                      </p:tavLst>
                                    </p:anim>
                                    <p:anim calcmode="lin" valueType="num">
                                      <p:cBhvr>
                                        <p:cTn id="98" dur="1000" fill="hold"/>
                                        <p:tgtEl>
                                          <p:spTgt spid="75798"/>
                                        </p:tgtEl>
                                        <p:attrNameLst>
                                          <p:attrName>ppt_h</p:attrName>
                                        </p:attrNameLst>
                                      </p:cBhvr>
                                      <p:tavLst>
                                        <p:tav tm="0">
                                          <p:val>
                                            <p:fltVal val="0"/>
                                          </p:val>
                                        </p:tav>
                                        <p:tav tm="100000">
                                          <p:val>
                                            <p:strVal val="#ppt_h"/>
                                          </p:val>
                                        </p:tav>
                                      </p:tavLst>
                                    </p:anim>
                                    <p:anim calcmode="lin" valueType="num">
                                      <p:cBhvr>
                                        <p:cTn id="99" dur="1000" fill="hold"/>
                                        <p:tgtEl>
                                          <p:spTgt spid="75798"/>
                                        </p:tgtEl>
                                        <p:attrNameLst>
                                          <p:attrName>ppt_x</p:attrName>
                                        </p:attrNameLst>
                                      </p:cBhvr>
                                      <p:tavLst>
                                        <p:tav tm="0">
                                          <p:val>
                                            <p:fltVal val="0.5"/>
                                          </p:val>
                                        </p:tav>
                                        <p:tav tm="100000">
                                          <p:val>
                                            <p:strVal val="#ppt_x"/>
                                          </p:val>
                                        </p:tav>
                                      </p:tavLst>
                                    </p:anim>
                                    <p:anim calcmode="lin" valueType="num">
                                      <p:cBhvr>
                                        <p:cTn id="100" dur="1000" fill="hold"/>
                                        <p:tgtEl>
                                          <p:spTgt spid="75798"/>
                                        </p:tgtEl>
                                        <p:attrNameLst>
                                          <p:attrName>ppt_y</p:attrName>
                                        </p:attrNameLst>
                                      </p:cBhvr>
                                      <p:tavLst>
                                        <p:tav tm="0">
                                          <p:val>
                                            <p:fltVal val="0.5"/>
                                          </p:val>
                                        </p:tav>
                                        <p:tav tm="100000">
                                          <p:val>
                                            <p:strVal val="#ppt_y"/>
                                          </p:val>
                                        </p:tav>
                                      </p:tavLst>
                                    </p:anim>
                                  </p:childTnLst>
                                </p:cTn>
                              </p:par>
                              <p:par>
                                <p:cTn id="101" presetID="23" presetClass="entr" presetSubtype="528" repeatCount="indefinite" fill="hold" grpId="0" nodeType="withEffect">
                                  <p:stCondLst>
                                    <p:cond delay="0"/>
                                  </p:stCondLst>
                                  <p:childTnLst>
                                    <p:set>
                                      <p:cBhvr>
                                        <p:cTn id="102" dur="1" fill="hold">
                                          <p:stCondLst>
                                            <p:cond delay="0"/>
                                          </p:stCondLst>
                                        </p:cTn>
                                        <p:tgtEl>
                                          <p:spTgt spid="75799"/>
                                        </p:tgtEl>
                                        <p:attrNameLst>
                                          <p:attrName>style.visibility</p:attrName>
                                        </p:attrNameLst>
                                      </p:cBhvr>
                                      <p:to>
                                        <p:strVal val="visible"/>
                                      </p:to>
                                    </p:set>
                                    <p:anim calcmode="lin" valueType="num">
                                      <p:cBhvr>
                                        <p:cTn id="103" dur="1000" fill="hold"/>
                                        <p:tgtEl>
                                          <p:spTgt spid="75799"/>
                                        </p:tgtEl>
                                        <p:attrNameLst>
                                          <p:attrName>ppt_w</p:attrName>
                                        </p:attrNameLst>
                                      </p:cBhvr>
                                      <p:tavLst>
                                        <p:tav tm="0">
                                          <p:val>
                                            <p:fltVal val="0"/>
                                          </p:val>
                                        </p:tav>
                                        <p:tav tm="100000">
                                          <p:val>
                                            <p:strVal val="#ppt_w"/>
                                          </p:val>
                                        </p:tav>
                                      </p:tavLst>
                                    </p:anim>
                                    <p:anim calcmode="lin" valueType="num">
                                      <p:cBhvr>
                                        <p:cTn id="104" dur="1000" fill="hold"/>
                                        <p:tgtEl>
                                          <p:spTgt spid="75799"/>
                                        </p:tgtEl>
                                        <p:attrNameLst>
                                          <p:attrName>ppt_h</p:attrName>
                                        </p:attrNameLst>
                                      </p:cBhvr>
                                      <p:tavLst>
                                        <p:tav tm="0">
                                          <p:val>
                                            <p:fltVal val="0"/>
                                          </p:val>
                                        </p:tav>
                                        <p:tav tm="100000">
                                          <p:val>
                                            <p:strVal val="#ppt_h"/>
                                          </p:val>
                                        </p:tav>
                                      </p:tavLst>
                                    </p:anim>
                                    <p:anim calcmode="lin" valueType="num">
                                      <p:cBhvr>
                                        <p:cTn id="105" dur="1000" fill="hold"/>
                                        <p:tgtEl>
                                          <p:spTgt spid="75799"/>
                                        </p:tgtEl>
                                        <p:attrNameLst>
                                          <p:attrName>ppt_x</p:attrName>
                                        </p:attrNameLst>
                                      </p:cBhvr>
                                      <p:tavLst>
                                        <p:tav tm="0">
                                          <p:val>
                                            <p:fltVal val="0.5"/>
                                          </p:val>
                                        </p:tav>
                                        <p:tav tm="100000">
                                          <p:val>
                                            <p:strVal val="#ppt_x"/>
                                          </p:val>
                                        </p:tav>
                                      </p:tavLst>
                                    </p:anim>
                                    <p:anim calcmode="lin" valueType="num">
                                      <p:cBhvr>
                                        <p:cTn id="106" dur="1000" fill="hold"/>
                                        <p:tgtEl>
                                          <p:spTgt spid="75799"/>
                                        </p:tgtEl>
                                        <p:attrNameLst>
                                          <p:attrName>ppt_y</p:attrName>
                                        </p:attrNameLst>
                                      </p:cBhvr>
                                      <p:tavLst>
                                        <p:tav tm="0">
                                          <p:val>
                                            <p:fltVal val="0.5"/>
                                          </p:val>
                                        </p:tav>
                                        <p:tav tm="100000">
                                          <p:val>
                                            <p:strVal val="#ppt_y"/>
                                          </p:val>
                                        </p:tav>
                                      </p:tavLst>
                                    </p:anim>
                                  </p:childTnLst>
                                </p:cTn>
                              </p:par>
                              <p:par>
                                <p:cTn id="107" presetID="23" presetClass="entr" presetSubtype="528" repeatCount="indefinite" fill="hold" grpId="0" nodeType="withEffect">
                                  <p:stCondLst>
                                    <p:cond delay="1500"/>
                                  </p:stCondLst>
                                  <p:childTnLst>
                                    <p:set>
                                      <p:cBhvr>
                                        <p:cTn id="108" dur="1" fill="hold">
                                          <p:stCondLst>
                                            <p:cond delay="0"/>
                                          </p:stCondLst>
                                        </p:cTn>
                                        <p:tgtEl>
                                          <p:spTgt spid="75800"/>
                                        </p:tgtEl>
                                        <p:attrNameLst>
                                          <p:attrName>style.visibility</p:attrName>
                                        </p:attrNameLst>
                                      </p:cBhvr>
                                      <p:to>
                                        <p:strVal val="visible"/>
                                      </p:to>
                                    </p:set>
                                    <p:anim calcmode="lin" valueType="num">
                                      <p:cBhvr>
                                        <p:cTn id="109" dur="1000" fill="hold"/>
                                        <p:tgtEl>
                                          <p:spTgt spid="75800"/>
                                        </p:tgtEl>
                                        <p:attrNameLst>
                                          <p:attrName>ppt_w</p:attrName>
                                        </p:attrNameLst>
                                      </p:cBhvr>
                                      <p:tavLst>
                                        <p:tav tm="0">
                                          <p:val>
                                            <p:fltVal val="0"/>
                                          </p:val>
                                        </p:tav>
                                        <p:tav tm="100000">
                                          <p:val>
                                            <p:strVal val="#ppt_w"/>
                                          </p:val>
                                        </p:tav>
                                      </p:tavLst>
                                    </p:anim>
                                    <p:anim calcmode="lin" valueType="num">
                                      <p:cBhvr>
                                        <p:cTn id="110" dur="1000" fill="hold"/>
                                        <p:tgtEl>
                                          <p:spTgt spid="75800"/>
                                        </p:tgtEl>
                                        <p:attrNameLst>
                                          <p:attrName>ppt_h</p:attrName>
                                        </p:attrNameLst>
                                      </p:cBhvr>
                                      <p:tavLst>
                                        <p:tav tm="0">
                                          <p:val>
                                            <p:fltVal val="0"/>
                                          </p:val>
                                        </p:tav>
                                        <p:tav tm="100000">
                                          <p:val>
                                            <p:strVal val="#ppt_h"/>
                                          </p:val>
                                        </p:tav>
                                      </p:tavLst>
                                    </p:anim>
                                    <p:anim calcmode="lin" valueType="num">
                                      <p:cBhvr>
                                        <p:cTn id="111" dur="1000" fill="hold"/>
                                        <p:tgtEl>
                                          <p:spTgt spid="75800"/>
                                        </p:tgtEl>
                                        <p:attrNameLst>
                                          <p:attrName>ppt_x</p:attrName>
                                        </p:attrNameLst>
                                      </p:cBhvr>
                                      <p:tavLst>
                                        <p:tav tm="0">
                                          <p:val>
                                            <p:fltVal val="0.5"/>
                                          </p:val>
                                        </p:tav>
                                        <p:tav tm="100000">
                                          <p:val>
                                            <p:strVal val="#ppt_x"/>
                                          </p:val>
                                        </p:tav>
                                      </p:tavLst>
                                    </p:anim>
                                    <p:anim calcmode="lin" valueType="num">
                                      <p:cBhvr>
                                        <p:cTn id="112" dur="1000" fill="hold"/>
                                        <p:tgtEl>
                                          <p:spTgt spid="75800"/>
                                        </p:tgtEl>
                                        <p:attrNameLst>
                                          <p:attrName>ppt_y</p:attrName>
                                        </p:attrNameLst>
                                      </p:cBhvr>
                                      <p:tavLst>
                                        <p:tav tm="0">
                                          <p:val>
                                            <p:fltVal val="0.5"/>
                                          </p:val>
                                        </p:tav>
                                        <p:tav tm="100000">
                                          <p:val>
                                            <p:strVal val="#ppt_y"/>
                                          </p:val>
                                        </p:tav>
                                      </p:tavLst>
                                    </p:anim>
                                  </p:childTnLst>
                                </p:cTn>
                              </p:par>
                              <p:par>
                                <p:cTn id="113" presetID="23" presetClass="entr" presetSubtype="528" repeatCount="indefinite" fill="hold" nodeType="withEffect">
                                  <p:stCondLst>
                                    <p:cond delay="1500"/>
                                  </p:stCondLst>
                                  <p:childTnLst>
                                    <p:set>
                                      <p:cBhvr>
                                        <p:cTn id="114" dur="1" fill="hold">
                                          <p:stCondLst>
                                            <p:cond delay="0"/>
                                          </p:stCondLst>
                                        </p:cTn>
                                        <p:tgtEl>
                                          <p:spTgt spid="75801"/>
                                        </p:tgtEl>
                                        <p:attrNameLst>
                                          <p:attrName>style.visibility</p:attrName>
                                        </p:attrNameLst>
                                      </p:cBhvr>
                                      <p:to>
                                        <p:strVal val="visible"/>
                                      </p:to>
                                    </p:set>
                                    <p:anim calcmode="lin" valueType="num">
                                      <p:cBhvr>
                                        <p:cTn id="115" dur="1000" fill="hold"/>
                                        <p:tgtEl>
                                          <p:spTgt spid="75801"/>
                                        </p:tgtEl>
                                        <p:attrNameLst>
                                          <p:attrName>ppt_w</p:attrName>
                                        </p:attrNameLst>
                                      </p:cBhvr>
                                      <p:tavLst>
                                        <p:tav tm="0">
                                          <p:val>
                                            <p:fltVal val="0"/>
                                          </p:val>
                                        </p:tav>
                                        <p:tav tm="100000">
                                          <p:val>
                                            <p:strVal val="#ppt_w"/>
                                          </p:val>
                                        </p:tav>
                                      </p:tavLst>
                                    </p:anim>
                                    <p:anim calcmode="lin" valueType="num">
                                      <p:cBhvr>
                                        <p:cTn id="116" dur="1000" fill="hold"/>
                                        <p:tgtEl>
                                          <p:spTgt spid="75801"/>
                                        </p:tgtEl>
                                        <p:attrNameLst>
                                          <p:attrName>ppt_h</p:attrName>
                                        </p:attrNameLst>
                                      </p:cBhvr>
                                      <p:tavLst>
                                        <p:tav tm="0">
                                          <p:val>
                                            <p:fltVal val="0"/>
                                          </p:val>
                                        </p:tav>
                                        <p:tav tm="100000">
                                          <p:val>
                                            <p:strVal val="#ppt_h"/>
                                          </p:val>
                                        </p:tav>
                                      </p:tavLst>
                                    </p:anim>
                                    <p:anim calcmode="lin" valueType="num">
                                      <p:cBhvr>
                                        <p:cTn id="117" dur="1000" fill="hold"/>
                                        <p:tgtEl>
                                          <p:spTgt spid="75801"/>
                                        </p:tgtEl>
                                        <p:attrNameLst>
                                          <p:attrName>ppt_x</p:attrName>
                                        </p:attrNameLst>
                                      </p:cBhvr>
                                      <p:tavLst>
                                        <p:tav tm="0">
                                          <p:val>
                                            <p:fltVal val="0.5"/>
                                          </p:val>
                                        </p:tav>
                                        <p:tav tm="100000">
                                          <p:val>
                                            <p:strVal val="#ppt_x"/>
                                          </p:val>
                                        </p:tav>
                                      </p:tavLst>
                                    </p:anim>
                                    <p:anim calcmode="lin" valueType="num">
                                      <p:cBhvr>
                                        <p:cTn id="118" dur="1000" fill="hold"/>
                                        <p:tgtEl>
                                          <p:spTgt spid="75801"/>
                                        </p:tgtEl>
                                        <p:attrNameLst>
                                          <p:attrName>ppt_y</p:attrName>
                                        </p:attrNameLst>
                                      </p:cBhvr>
                                      <p:tavLst>
                                        <p:tav tm="0">
                                          <p:val>
                                            <p:fltVal val="0.5"/>
                                          </p:val>
                                        </p:tav>
                                        <p:tav tm="100000">
                                          <p:val>
                                            <p:strVal val="#ppt_y"/>
                                          </p:val>
                                        </p:tav>
                                      </p:tavLst>
                                    </p:anim>
                                  </p:childTnLst>
                                </p:cTn>
                              </p:par>
                              <p:par>
                                <p:cTn id="119" presetID="20" presetClass="entr" presetSubtype="0" fill="hold" nodeType="withEffect">
                                  <p:stCondLst>
                                    <p:cond delay="1500"/>
                                  </p:stCondLst>
                                  <p:childTnLst>
                                    <p:set>
                                      <p:cBhvr>
                                        <p:cTn id="120" dur="1" fill="hold">
                                          <p:stCondLst>
                                            <p:cond delay="0"/>
                                          </p:stCondLst>
                                        </p:cTn>
                                        <p:tgtEl>
                                          <p:spTgt spid="2"/>
                                        </p:tgtEl>
                                        <p:attrNameLst>
                                          <p:attrName>style.visibility</p:attrName>
                                        </p:attrNameLst>
                                      </p:cBhvr>
                                      <p:to>
                                        <p:strVal val="visible"/>
                                      </p:to>
                                    </p:set>
                                    <p:animEffect transition="in" filter="wedge">
                                      <p:cBhvr>
                                        <p:cTn id="1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22" repeatCount="2000" fill="hold" display="0">
                  <p:stCondLst>
                    <p:cond delay="indefinite"/>
                  </p:stCondLst>
                  <p:endCondLst>
                    <p:cond evt="onPrev" delay="0">
                      <p:tgtEl>
                        <p:sldTgt/>
                      </p:tgtEl>
                    </p:cond>
                    <p:cond evt="onStopAudio" delay="0">
                      <p:tgtEl>
                        <p:sldTgt/>
                      </p:tgtEl>
                    </p:cond>
                  </p:endCondLst>
                </p:cTn>
                <p:tgtEl>
                  <p:spTgt spid="75804"/>
                </p:tgtEl>
              </p:cMediaNode>
            </p:audio>
          </p:childTnLst>
        </p:cTn>
      </p:par>
    </p:tnLst>
    <p:bldLst>
      <p:bldP spid="75781" grpId="0" animBg="1"/>
      <p:bldP spid="75782" grpId="0" animBg="1"/>
      <p:bldP spid="75785" grpId="0" animBg="1"/>
      <p:bldP spid="75788" grpId="0" animBg="1"/>
      <p:bldP spid="75789" grpId="0" animBg="1"/>
      <p:bldP spid="75792" grpId="0" animBg="1"/>
      <p:bldP spid="75794" grpId="0" animBg="1"/>
      <p:bldP spid="75795" grpId="0" animBg="1"/>
      <p:bldP spid="75797" grpId="0" animBg="1"/>
      <p:bldP spid="75799" grpId="0" animBg="1"/>
      <p:bldP spid="7580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F4A4B88D-F80F-98BB-6E0F-DC27FCEA0851}"/>
              </a:ext>
            </a:extLst>
          </p:cNvPr>
          <p:cNvSpPr>
            <a:spLocks noGrp="1"/>
          </p:cNvSpPr>
          <p:nvPr>
            <p:ph type="body" sz="quarter" idx="10"/>
          </p:nvPr>
        </p:nvSpPr>
        <p:spPr>
          <a:xfrm>
            <a:off x="443885" y="206730"/>
            <a:ext cx="4340225" cy="508455"/>
          </a:xfrm>
        </p:spPr>
        <p:txBody>
          <a:bodyPr>
            <a:noAutofit/>
          </a:bodyPr>
          <a:lstStyle/>
          <a:p>
            <a:r>
              <a:rPr lang="vi-VN" sz="4000" dirty="0">
                <a:solidFill>
                  <a:srgbClr val="0000FF"/>
                </a:solidFill>
              </a:rPr>
              <a:t>I</a:t>
            </a:r>
            <a:r>
              <a:rPr lang="en-US" sz="4000" dirty="0" smtClean="0">
                <a:solidFill>
                  <a:srgbClr val="0000FF"/>
                </a:solidFill>
              </a:rPr>
              <a:t>. </a:t>
            </a:r>
            <a:r>
              <a:rPr lang="en-US" sz="4000" dirty="0" err="1">
                <a:solidFill>
                  <a:srgbClr val="0000FF"/>
                </a:solidFill>
              </a:rPr>
              <a:t>Áp</a:t>
            </a:r>
            <a:r>
              <a:rPr lang="en-US" sz="4000" dirty="0">
                <a:solidFill>
                  <a:srgbClr val="0000FF"/>
                </a:solidFill>
              </a:rPr>
              <a:t> </a:t>
            </a:r>
            <a:r>
              <a:rPr lang="en-US" sz="4000" dirty="0" err="1">
                <a:solidFill>
                  <a:srgbClr val="0000FF"/>
                </a:solidFill>
              </a:rPr>
              <a:t>lực</a:t>
            </a:r>
            <a:r>
              <a:rPr lang="en-US" sz="4000" dirty="0">
                <a:solidFill>
                  <a:srgbClr val="0000FF"/>
                </a:solidFill>
              </a:rPr>
              <a:t> </a:t>
            </a:r>
            <a:r>
              <a:rPr lang="en-US" sz="4000" dirty="0" err="1">
                <a:solidFill>
                  <a:srgbClr val="0000FF"/>
                </a:solidFill>
              </a:rPr>
              <a:t>là</a:t>
            </a:r>
            <a:r>
              <a:rPr lang="en-US" sz="4000" dirty="0">
                <a:solidFill>
                  <a:srgbClr val="0000FF"/>
                </a:solidFill>
              </a:rPr>
              <a:t> </a:t>
            </a:r>
            <a:r>
              <a:rPr lang="en-US" sz="4000" dirty="0" err="1">
                <a:solidFill>
                  <a:srgbClr val="0000FF"/>
                </a:solidFill>
              </a:rPr>
              <a:t>gì</a:t>
            </a:r>
            <a:r>
              <a:rPr lang="en-US" sz="4000" dirty="0">
                <a:solidFill>
                  <a:srgbClr val="0000FF"/>
                </a:solidFill>
              </a:rPr>
              <a:t>?</a:t>
            </a:r>
          </a:p>
        </p:txBody>
      </p:sp>
      <p:pic>
        <p:nvPicPr>
          <p:cNvPr id="17" name="Picture 16">
            <a:extLst>
              <a:ext uri="{FF2B5EF4-FFF2-40B4-BE49-F238E27FC236}">
                <a16:creationId xmlns:a16="http://schemas.microsoft.com/office/drawing/2014/main" xmlns="" id="{ED9D4409-6303-6153-7076-856CFA1C8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5399" y="3940363"/>
            <a:ext cx="4812903" cy="2518483"/>
          </a:xfrm>
          <a:prstGeom prst="rect">
            <a:avLst/>
          </a:prstGeom>
          <a:ln>
            <a:noFill/>
          </a:ln>
          <a:effectLst>
            <a:softEdge rad="112500"/>
          </a:effectLst>
        </p:spPr>
      </p:pic>
      <p:pic>
        <p:nvPicPr>
          <p:cNvPr id="18" name="Picture 17">
            <a:extLst>
              <a:ext uri="{FF2B5EF4-FFF2-40B4-BE49-F238E27FC236}">
                <a16:creationId xmlns:a16="http://schemas.microsoft.com/office/drawing/2014/main" xmlns="" id="{1E25CD10-E9FE-211F-B54B-02A9FF1403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5854" y1="80732" x2="15854" y2="80732"/>
                      </a14:backgroundRemoval>
                    </a14:imgEffect>
                  </a14:imgLayer>
                </a14:imgProps>
              </a:ext>
              <a:ext uri="{28A0092B-C50C-407E-A947-70E740481C1C}">
                <a14:useLocalDpi xmlns:a14="http://schemas.microsoft.com/office/drawing/2010/main" val="0"/>
              </a:ext>
            </a:extLst>
          </a:blip>
          <a:srcRect t="14222"/>
          <a:stretch/>
        </p:blipFill>
        <p:spPr>
          <a:xfrm>
            <a:off x="8095248" y="426237"/>
            <a:ext cx="4096752" cy="3514125"/>
          </a:xfrm>
          <a:prstGeom prst="rect">
            <a:avLst/>
          </a:prstGeom>
        </p:spPr>
      </p:pic>
      <p:pic>
        <p:nvPicPr>
          <p:cNvPr id="19" name="Picture 18">
            <a:extLst>
              <a:ext uri="{FF2B5EF4-FFF2-40B4-BE49-F238E27FC236}">
                <a16:creationId xmlns:a16="http://schemas.microsoft.com/office/drawing/2014/main" xmlns="" id="{E6264820-2AD9-74B6-217A-9AB4FAB8B5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5275" y="1004134"/>
            <a:ext cx="3527158" cy="2518483"/>
          </a:xfrm>
          <a:prstGeom prst="rect">
            <a:avLst/>
          </a:prstGeom>
        </p:spPr>
      </p:pic>
      <p:sp>
        <p:nvSpPr>
          <p:cNvPr id="24" name="Speech Bubble: Rectangle with Corners Rounded 23">
            <a:extLst>
              <a:ext uri="{FF2B5EF4-FFF2-40B4-BE49-F238E27FC236}">
                <a16:creationId xmlns:a16="http://schemas.microsoft.com/office/drawing/2014/main" xmlns="" id="{45858F54-D468-713D-EA3B-FBE0FC265D8D}"/>
              </a:ext>
            </a:extLst>
          </p:cNvPr>
          <p:cNvSpPr/>
          <p:nvPr/>
        </p:nvSpPr>
        <p:spPr>
          <a:xfrm>
            <a:off x="162232" y="1344273"/>
            <a:ext cx="4376357" cy="2564049"/>
          </a:xfrm>
          <a:prstGeom prst="wedgeRoundRectCallout">
            <a:avLst>
              <a:gd name="adj1" fmla="val -31000"/>
              <a:gd name="adj2" fmla="val 8055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Lực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của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ô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tô</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trong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bãi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đỗ</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xe</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bàn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ghế</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trong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lớp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học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máy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móc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trong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nhà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xưởng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tác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dụng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lên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mặt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sàn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một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lực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ép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Lực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ép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này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phương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như</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thế</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pitchFamily="34" charset="0"/>
                <a:cs typeface="+mn-cs"/>
              </a:rPr>
              <a:t>nào</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mn-cs"/>
              </a:rPr>
              <a:t>?</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mn-cs"/>
            </a:endParaRPr>
          </a:p>
        </p:txBody>
      </p:sp>
      <p:cxnSp>
        <p:nvCxnSpPr>
          <p:cNvPr id="26" name="Straight Arrow Connector 25">
            <a:extLst>
              <a:ext uri="{FF2B5EF4-FFF2-40B4-BE49-F238E27FC236}">
                <a16:creationId xmlns:a16="http://schemas.microsoft.com/office/drawing/2014/main" xmlns="" id="{A625C8D2-4181-FC5D-13F5-5B547D600275}"/>
              </a:ext>
            </a:extLst>
          </p:cNvPr>
          <p:cNvCxnSpPr/>
          <p:nvPr/>
        </p:nvCxnSpPr>
        <p:spPr>
          <a:xfrm>
            <a:off x="6435210" y="2499184"/>
            <a:ext cx="0" cy="12321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84642A18-DADB-837A-961B-C66D5A75B51A}"/>
              </a:ext>
            </a:extLst>
          </p:cNvPr>
          <p:cNvCxnSpPr/>
          <p:nvPr/>
        </p:nvCxnSpPr>
        <p:spPr>
          <a:xfrm>
            <a:off x="10495936" y="2123995"/>
            <a:ext cx="0" cy="12321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D4F6F867-0963-4475-0283-A03128732ACC}"/>
              </a:ext>
            </a:extLst>
          </p:cNvPr>
          <p:cNvCxnSpPr/>
          <p:nvPr/>
        </p:nvCxnSpPr>
        <p:spPr>
          <a:xfrm>
            <a:off x="9950245" y="5199604"/>
            <a:ext cx="0" cy="12321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9" name="Speech Bubble: Rectangle with Corners Rounded 28">
            <a:extLst>
              <a:ext uri="{FF2B5EF4-FFF2-40B4-BE49-F238E27FC236}">
                <a16:creationId xmlns:a16="http://schemas.microsoft.com/office/drawing/2014/main" xmlns="" id="{0063524D-0BF6-C471-9313-ED61583C35D3}"/>
              </a:ext>
            </a:extLst>
          </p:cNvPr>
          <p:cNvSpPr/>
          <p:nvPr/>
        </p:nvSpPr>
        <p:spPr>
          <a:xfrm>
            <a:off x="2387600" y="4030593"/>
            <a:ext cx="3958172" cy="1474469"/>
          </a:xfrm>
          <a:prstGeom prst="wedgeRoundRectCallout">
            <a:avLst>
              <a:gd name="adj1" fmla="val -76170"/>
              <a:gd name="adj2" fmla="val -719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ð"/>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lực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ép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phương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vuông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góc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mặt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bị</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ép</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33" name="Group 32">
            <a:extLst>
              <a:ext uri="{FF2B5EF4-FFF2-40B4-BE49-F238E27FC236}">
                <a16:creationId xmlns:a16="http://schemas.microsoft.com/office/drawing/2014/main" xmlns="" id="{05531403-E862-58B1-48DE-727AA1C7FE8E}"/>
              </a:ext>
            </a:extLst>
          </p:cNvPr>
          <p:cNvGrpSpPr/>
          <p:nvPr/>
        </p:nvGrpSpPr>
        <p:grpSpPr>
          <a:xfrm>
            <a:off x="1948112" y="5853866"/>
            <a:ext cx="10224311" cy="840788"/>
            <a:chOff x="1948113" y="5863980"/>
            <a:chExt cx="9509878" cy="830674"/>
          </a:xfrm>
        </p:grpSpPr>
        <p:sp>
          <p:nvSpPr>
            <p:cNvPr id="30" name="Rectangle 29">
              <a:extLst>
                <a:ext uri="{FF2B5EF4-FFF2-40B4-BE49-F238E27FC236}">
                  <a16:creationId xmlns:a16="http://schemas.microsoft.com/office/drawing/2014/main" xmlns="" id="{02656A57-9878-D56C-23F1-1D7510A08253}"/>
                </a:ext>
              </a:extLst>
            </p:cNvPr>
            <p:cNvSpPr/>
            <p:nvPr/>
          </p:nvSpPr>
          <p:spPr>
            <a:xfrm>
              <a:off x="3041780" y="5863980"/>
              <a:ext cx="8416211" cy="83067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Kết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luận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de-DE"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Áp lực là lực ép có phương vuông góc với mặt bị ép</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32" name="Arrow: Right 31">
              <a:extLst>
                <a:ext uri="{FF2B5EF4-FFF2-40B4-BE49-F238E27FC236}">
                  <a16:creationId xmlns:a16="http://schemas.microsoft.com/office/drawing/2014/main" xmlns="" id="{E874FE08-7DAC-8F92-BD7C-C6E487F3337B}"/>
                </a:ext>
              </a:extLst>
            </p:cNvPr>
            <p:cNvSpPr/>
            <p:nvPr/>
          </p:nvSpPr>
          <p:spPr>
            <a:xfrm>
              <a:off x="1948113" y="5973769"/>
              <a:ext cx="895894" cy="6110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5" name="Picture 34">
            <a:extLst>
              <a:ext uri="{FF2B5EF4-FFF2-40B4-BE49-F238E27FC236}">
                <a16:creationId xmlns:a16="http://schemas.microsoft.com/office/drawing/2014/main" xmlns="" id="{CE0648E1-3C66-A272-AC08-9412CBBAA93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 b="89706" l="8824" r="88725">
                        <a14:foregroundMark x1="69281" y1="18137" x2="69281" y2="18137"/>
                        <a14:foregroundMark x1="74346" y1="18137" x2="74346" y2="18137"/>
                        <a14:foregroundMark x1="32843" y1="19608" x2="32843" y2="19608"/>
                        <a14:foregroundMark x1="70915" y1="49183" x2="70915" y2="49183"/>
                        <a14:foregroundMark x1="69281" y1="82516" x2="69281" y2="82516"/>
                        <a14:foregroundMark x1="70098" y1="77451" x2="70098" y2="77451"/>
                        <a14:foregroundMark x1="65850" y1="57353" x2="65850" y2="57353"/>
                        <a14:foregroundMark x1="76961" y1="35948" x2="76961" y2="35948"/>
                        <a14:foregroundMark x1="82026" y1="33007" x2="82026" y2="33007"/>
                        <a14:foregroundMark x1="59150" y1="6209" x2="59150" y2="6209"/>
                        <a14:foregroundMark x1="61601" y1="8497" x2="61601" y2="8497"/>
                        <a14:foregroundMark x1="72712" y1="9967" x2="72712" y2="9967"/>
                        <a14:foregroundMark x1="78268" y1="30392" x2="78268" y2="30392"/>
                        <a14:foregroundMark x1="80065" y1="17320" x2="80065" y2="17320"/>
                        <a14:foregroundMark x1="88725" y1="18301" x2="88725" y2="18301"/>
                        <a14:foregroundMark x1="54739" y1="19281" x2="54739" y2="19281"/>
                        <a14:foregroundMark x1="58660" y1="19281" x2="58660" y2="19281"/>
                        <a14:foregroundMark x1="65686" y1="68791" x2="65686" y2="68791"/>
                        <a14:foregroundMark x1="58660" y1="84804" x2="58660" y2="84804"/>
                        <a14:foregroundMark x1="75490" y1="85458" x2="75490" y2="85458"/>
                      </a14:backgroundRemoval>
                    </a14:imgEffect>
                  </a14:imgLayer>
                </a14:imgProps>
              </a:ext>
              <a:ext uri="{28A0092B-C50C-407E-A947-70E740481C1C}">
                <a14:useLocalDpi xmlns:a14="http://schemas.microsoft.com/office/drawing/2010/main" val="0"/>
              </a:ext>
            </a:extLst>
          </a:blip>
          <a:srcRect r="11259"/>
          <a:stretch/>
        </p:blipFill>
        <p:spPr>
          <a:xfrm flipH="1">
            <a:off x="37263" y="4432301"/>
            <a:ext cx="1883953" cy="2425700"/>
          </a:xfrm>
          <a:prstGeom prst="rect">
            <a:avLst/>
          </a:prstGeom>
        </p:spPr>
      </p:pic>
    </p:spTree>
    <p:extLst>
      <p:ext uri="{BB962C8B-B14F-4D97-AF65-F5344CB8AC3E}">
        <p14:creationId xmlns:p14="http://schemas.microsoft.com/office/powerpoint/2010/main" val="203336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par>
                                <p:cTn id="22" presetID="22" presetClass="entr" presetSubtype="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500"/>
                                        <p:tgtEl>
                                          <p:spTgt spid="28"/>
                                        </p:tgtEl>
                                      </p:cBhvr>
                                    </p:animEffect>
                                  </p:childTnLst>
                                </p:cTn>
                              </p:par>
                              <p:par>
                                <p:cTn id="25" presetID="22" presetClass="entr" presetSubtype="1"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par>
                                <p:cTn id="28" presetID="22" presetClass="entr" presetSubtype="1"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606418" y="92075"/>
            <a:ext cx="8140898" cy="6596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u="sng" dirty="0" smtClean="0">
                <a:solidFill>
                  <a:srgbClr val="7030A0"/>
                </a:solidFill>
                <a:latin typeface="Cambria" panose="02040503050406030204" pitchFamily="18" charset="0"/>
                <a:ea typeface="Cambria" panose="02040503050406030204" pitchFamily="18" charset="0"/>
                <a:cs typeface="Cambria" panose="02040503050406030204" pitchFamily="18" charset="0"/>
              </a:rPr>
              <a:t>BÀI 15</a:t>
            </a:r>
            <a:r>
              <a:rPr lang="vi-VN" altLang="en-US" sz="3600" b="1" dirty="0" smtClean="0">
                <a:solidFill>
                  <a:srgbClr val="7030A0"/>
                </a:solidFill>
                <a:latin typeface="Cambria" panose="02040503050406030204" pitchFamily="18" charset="0"/>
                <a:ea typeface="Cambria" panose="02040503050406030204" pitchFamily="18" charset="0"/>
                <a:cs typeface="Cambria" panose="02040503050406030204" pitchFamily="18" charset="0"/>
              </a:rPr>
              <a:t>: ÁP SUẤT TRÊN MỘT BỀ MẶT</a:t>
            </a:r>
            <a:endParaRPr lang="en-US" altLang="en-US" sz="3600" b="1" dirty="0">
              <a:solidFill>
                <a:srgbClr val="7030A0"/>
              </a:solidFill>
              <a:latin typeface="Cambria" panose="02040503050406030204" pitchFamily="18" charset="0"/>
              <a:ea typeface="Cambria" panose="02040503050406030204" pitchFamily="18" charset="0"/>
              <a:cs typeface="Cambria" panose="02040503050406030204" pitchFamily="18" charset="0"/>
            </a:endParaRPr>
          </a:p>
        </p:txBody>
      </p:sp>
      <p:sp>
        <p:nvSpPr>
          <p:cNvPr id="24" name="Text Placeholder 14">
            <a:extLst>
              <a:ext uri="{FF2B5EF4-FFF2-40B4-BE49-F238E27FC236}">
                <a16:creationId xmlns:a16="http://schemas.microsoft.com/office/drawing/2014/main" xmlns="" id="{F4A4B88D-F80F-98BB-6E0F-DC27FCEA0851}"/>
              </a:ext>
            </a:extLst>
          </p:cNvPr>
          <p:cNvSpPr>
            <a:spLocks noGrp="1"/>
          </p:cNvSpPr>
          <p:nvPr>
            <p:ph type="body" sz="half" idx="2"/>
          </p:nvPr>
        </p:nvSpPr>
        <p:spPr>
          <a:xfrm>
            <a:off x="904972" y="1731365"/>
            <a:ext cx="10963374" cy="710177"/>
          </a:xfrm>
          <a:solidFill>
            <a:srgbClr val="FFFF00"/>
          </a:solidFill>
        </p:spPr>
        <p:txBody>
          <a:bodyPr>
            <a:noAutofit/>
          </a:bodyPr>
          <a:lstStyle/>
          <a:p>
            <a:r>
              <a:rPr lang="vi-VN" sz="3600" dirty="0" smtClean="0">
                <a:latin typeface="Cambria" panose="02040503050406030204" pitchFamily="18" charset="0"/>
                <a:ea typeface="Cambria" panose="02040503050406030204" pitchFamily="18" charset="0"/>
              </a:rPr>
              <a:t>Áp lực là </a:t>
            </a:r>
            <a:r>
              <a:rPr lang="vi-VN" sz="3600" u="sng" dirty="0" smtClean="0">
                <a:solidFill>
                  <a:srgbClr val="C00000"/>
                </a:solidFill>
                <a:latin typeface="Cambria" panose="02040503050406030204" pitchFamily="18" charset="0"/>
                <a:ea typeface="Cambria" panose="02040503050406030204" pitchFamily="18" charset="0"/>
              </a:rPr>
              <a:t>lực ép </a:t>
            </a:r>
            <a:r>
              <a:rPr lang="vi-VN" sz="3600" dirty="0" smtClean="0">
                <a:latin typeface="Cambria" panose="02040503050406030204" pitchFamily="18" charset="0"/>
                <a:ea typeface="Cambria" panose="02040503050406030204" pitchFamily="18" charset="0"/>
              </a:rPr>
              <a:t>có </a:t>
            </a:r>
            <a:r>
              <a:rPr lang="vi-VN" sz="3600" u="sng" dirty="0" smtClean="0">
                <a:solidFill>
                  <a:srgbClr val="C00000"/>
                </a:solidFill>
                <a:latin typeface="Cambria" panose="02040503050406030204" pitchFamily="18" charset="0"/>
                <a:ea typeface="Cambria" panose="02040503050406030204" pitchFamily="18" charset="0"/>
              </a:rPr>
              <a:t>phương vuông góc </a:t>
            </a:r>
            <a:r>
              <a:rPr lang="vi-VN" sz="3600" dirty="0" smtClean="0">
                <a:latin typeface="Cambria" panose="02040503050406030204" pitchFamily="18" charset="0"/>
                <a:ea typeface="Cambria" panose="02040503050406030204" pitchFamily="18" charset="0"/>
              </a:rPr>
              <a:t>với mặt bị ép</a:t>
            </a:r>
            <a:endParaRPr lang="en-US" sz="3600" dirty="0">
              <a:latin typeface="Cambria" panose="02040503050406030204" pitchFamily="18" charset="0"/>
              <a:ea typeface="Cambria" panose="02040503050406030204" pitchFamily="18" charset="0"/>
            </a:endParaRPr>
          </a:p>
        </p:txBody>
      </p:sp>
      <p:sp>
        <p:nvSpPr>
          <p:cNvPr id="7" name="Text Placeholder 14">
            <a:extLst>
              <a:ext uri="{FF2B5EF4-FFF2-40B4-BE49-F238E27FC236}">
                <a16:creationId xmlns:a16="http://schemas.microsoft.com/office/drawing/2014/main" xmlns="" id="{F4A4B88D-F80F-98BB-6E0F-DC27FCEA0851}"/>
              </a:ext>
            </a:extLst>
          </p:cNvPr>
          <p:cNvSpPr>
            <a:spLocks noGrp="1"/>
          </p:cNvSpPr>
          <p:nvPr>
            <p:ph type="body" sz="quarter" idx="10"/>
          </p:nvPr>
        </p:nvSpPr>
        <p:spPr>
          <a:xfrm>
            <a:off x="585287" y="835818"/>
            <a:ext cx="3534226" cy="508455"/>
          </a:xfrm>
        </p:spPr>
        <p:txBody>
          <a:bodyPr>
            <a:noAutofit/>
          </a:bodyPr>
          <a:lstStyle/>
          <a:p>
            <a:r>
              <a:rPr lang="vi-VN" sz="3200" dirty="0" smtClean="0">
                <a:solidFill>
                  <a:srgbClr val="C00000"/>
                </a:solidFill>
                <a:latin typeface="Cambria" panose="02040503050406030204" pitchFamily="18" charset="0"/>
                <a:ea typeface="Cambria" panose="02040503050406030204" pitchFamily="18" charset="0"/>
              </a:rPr>
              <a:t>I. ÁP LỰC LÀ GÌ?</a:t>
            </a:r>
            <a:endParaRPr lang="en-US" sz="3200" u="sng" dirty="0">
              <a:solidFill>
                <a:srgbClr val="C00000"/>
              </a:solidFill>
              <a:latin typeface="Cambria" panose="02040503050406030204" pitchFamily="18" charset="0"/>
              <a:ea typeface="Cambria" panose="02040503050406030204" pitchFamily="18" charset="0"/>
            </a:endParaRPr>
          </a:p>
        </p:txBody>
      </p:sp>
      <p:pic>
        <p:nvPicPr>
          <p:cNvPr id="29" name="Picture 98" descr="viet3">
            <a:extLst>
              <a:ext uri="{FF2B5EF4-FFF2-40B4-BE49-F238E27FC236}">
                <a16:creationId xmlns:a16="http://schemas.microsoft.com/office/drawing/2014/main" xmlns="" id="{0C908213-15C9-DE38-46E7-62BA5EA4255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3695" y="1344273"/>
            <a:ext cx="585287" cy="62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6176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8F7BF15-5FF1-4D6A-CCF4-9D62CB84C592}"/>
              </a:ext>
            </a:extLst>
          </p:cNvPr>
          <p:cNvPicPr>
            <a:picLocks noChangeAspect="1"/>
          </p:cNvPicPr>
          <p:nvPr/>
        </p:nvPicPr>
        <p:blipFill>
          <a:blip r:embed="rId2"/>
          <a:stretch>
            <a:fillRect/>
          </a:stretch>
        </p:blipFill>
        <p:spPr>
          <a:xfrm>
            <a:off x="7060004" y="626359"/>
            <a:ext cx="4470400" cy="5081917"/>
          </a:xfrm>
          <a:prstGeom prst="rect">
            <a:avLst/>
          </a:prstGeom>
        </p:spPr>
      </p:pic>
      <p:sp>
        <p:nvSpPr>
          <p:cNvPr id="6" name="Text Placeholder 5">
            <a:extLst>
              <a:ext uri="{FF2B5EF4-FFF2-40B4-BE49-F238E27FC236}">
                <a16:creationId xmlns:a16="http://schemas.microsoft.com/office/drawing/2014/main" xmlns="" id="{616D175A-2B71-AD2F-CFF0-ACB1CCD5350D}"/>
              </a:ext>
            </a:extLst>
          </p:cNvPr>
          <p:cNvSpPr>
            <a:spLocks noGrp="1"/>
          </p:cNvSpPr>
          <p:nvPr>
            <p:ph type="body" sz="half" idx="2"/>
          </p:nvPr>
        </p:nvSpPr>
        <p:spPr>
          <a:xfrm>
            <a:off x="548989" y="789646"/>
            <a:ext cx="6511016" cy="4199584"/>
          </a:xfrm>
        </p:spPr>
        <p:txBody>
          <a:bodyPr>
            <a:noAutofit/>
          </a:bodyPr>
          <a:lstStyle/>
          <a:p>
            <a:pPr algn="just">
              <a:lnSpc>
                <a:spcPct val="100000"/>
              </a:lnSpc>
            </a:pPr>
            <a:r>
              <a:rPr lang="en-US" sz="2800" dirty="0">
                <a:ea typeface="Arial" panose="020B0604020202020204" pitchFamily="34" charset="0"/>
              </a:rPr>
              <a:t>Q</a:t>
            </a:r>
            <a:r>
              <a:rPr lang="en-US" sz="2800" dirty="0">
                <a:effectLst/>
                <a:ea typeface="Arial" panose="020B0604020202020204" pitchFamily="34" charset="0"/>
              </a:rPr>
              <a:t>uan </a:t>
            </a:r>
            <a:r>
              <a:rPr lang="en-US" sz="2800" dirty="0" err="1">
                <a:effectLst/>
                <a:ea typeface="Arial" panose="020B0604020202020204" pitchFamily="34" charset="0"/>
              </a:rPr>
              <a:t>sát</a:t>
            </a:r>
            <a:r>
              <a:rPr lang="en-US" sz="2800" dirty="0">
                <a:effectLst/>
                <a:ea typeface="Arial" panose="020B0604020202020204" pitchFamily="34" charset="0"/>
              </a:rPr>
              <a:t> </a:t>
            </a:r>
            <a:r>
              <a:rPr lang="en-US" sz="2800" dirty="0" err="1">
                <a:effectLst/>
                <a:ea typeface="Arial" panose="020B0604020202020204" pitchFamily="34" charset="0"/>
              </a:rPr>
              <a:t>hình</a:t>
            </a:r>
            <a:r>
              <a:rPr lang="en-US" sz="2800" dirty="0">
                <a:effectLst/>
                <a:ea typeface="Arial" panose="020B0604020202020204" pitchFamily="34" charset="0"/>
              </a:rPr>
              <a:t> 15.1 SGK </a:t>
            </a:r>
            <a:r>
              <a:rPr lang="en-US" sz="2800" dirty="0" err="1">
                <a:effectLst/>
                <a:ea typeface="Arial" panose="020B0604020202020204" pitchFamily="34" charset="0"/>
              </a:rPr>
              <a:t>hãy</a:t>
            </a:r>
            <a:r>
              <a:rPr lang="en-US" sz="2800" dirty="0">
                <a:effectLst/>
                <a:ea typeface="Arial" panose="020B0604020202020204" pitchFamily="34" charset="0"/>
              </a:rPr>
              <a:t> </a:t>
            </a:r>
            <a:r>
              <a:rPr lang="en-US" sz="2800" dirty="0" err="1">
                <a:effectLst/>
                <a:ea typeface="Arial" panose="020B0604020202020204" pitchFamily="34" charset="0"/>
              </a:rPr>
              <a:t>chỉ</a:t>
            </a:r>
            <a:r>
              <a:rPr lang="en-US" sz="2800" dirty="0">
                <a:effectLst/>
                <a:ea typeface="Arial" panose="020B0604020202020204" pitchFamily="34" charset="0"/>
              </a:rPr>
              <a:t> </a:t>
            </a:r>
            <a:r>
              <a:rPr lang="en-US" sz="2800" dirty="0" err="1">
                <a:effectLst/>
                <a:ea typeface="Arial" panose="020B0604020202020204" pitchFamily="34" charset="0"/>
              </a:rPr>
              <a:t>ra</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nào</a:t>
            </a:r>
            <a:r>
              <a:rPr lang="en-US" sz="2800" dirty="0">
                <a:effectLst/>
                <a:ea typeface="Arial" panose="020B0604020202020204" pitchFamily="34" charset="0"/>
              </a:rPr>
              <a:t> </a:t>
            </a:r>
            <a:r>
              <a:rPr lang="en-US" sz="2800" dirty="0" err="1">
                <a:effectLst/>
                <a:ea typeface="Arial" panose="020B0604020202020204" pitchFamily="34" charset="0"/>
              </a:rPr>
              <a:t>trong</a:t>
            </a:r>
            <a:r>
              <a:rPr lang="en-US" sz="2800" dirty="0">
                <a:effectLst/>
                <a:ea typeface="Arial" panose="020B0604020202020204" pitchFamily="34" charset="0"/>
              </a:rPr>
              <a:t> </a:t>
            </a:r>
            <a:r>
              <a:rPr lang="en-US" sz="2800" dirty="0" err="1">
                <a:effectLst/>
                <a:ea typeface="Arial" panose="020B0604020202020204" pitchFamily="34" charset="0"/>
              </a:rPr>
              <a:t>số</a:t>
            </a:r>
            <a:r>
              <a:rPr lang="en-US" sz="2800" dirty="0">
                <a:effectLst/>
                <a:ea typeface="Arial" panose="020B0604020202020204" pitchFamily="34" charset="0"/>
              </a:rPr>
              <a:t> </a:t>
            </a:r>
            <a:r>
              <a:rPr lang="en-US" sz="2800" dirty="0" err="1">
                <a:effectLst/>
                <a:ea typeface="Arial" panose="020B0604020202020204" pitchFamily="34" charset="0"/>
              </a:rPr>
              <a:t>các</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được</a:t>
            </a:r>
            <a:r>
              <a:rPr lang="en-US" sz="2800" dirty="0">
                <a:effectLst/>
                <a:ea typeface="Arial" panose="020B0604020202020204" pitchFamily="34" charset="0"/>
              </a:rPr>
              <a:t> </a:t>
            </a:r>
            <a:r>
              <a:rPr lang="en-US" sz="2800" dirty="0" err="1">
                <a:effectLst/>
                <a:ea typeface="Arial" panose="020B0604020202020204" pitchFamily="34" charset="0"/>
              </a:rPr>
              <a:t>mô</a:t>
            </a:r>
            <a:r>
              <a:rPr lang="en-US" sz="2800" dirty="0">
                <a:effectLst/>
                <a:ea typeface="Arial" panose="020B0604020202020204" pitchFamily="34" charset="0"/>
              </a:rPr>
              <a:t> </a:t>
            </a:r>
            <a:r>
              <a:rPr lang="en-US" sz="2800" dirty="0" err="1">
                <a:effectLst/>
                <a:ea typeface="Arial" panose="020B0604020202020204" pitchFamily="34" charset="0"/>
              </a:rPr>
              <a:t>tả</a:t>
            </a:r>
            <a:r>
              <a:rPr lang="en-US" sz="2800" dirty="0">
                <a:effectLst/>
                <a:ea typeface="Arial" panose="020B0604020202020204" pitchFamily="34" charset="0"/>
              </a:rPr>
              <a:t> </a:t>
            </a:r>
            <a:r>
              <a:rPr lang="en-US" sz="2800" dirty="0" err="1">
                <a:effectLst/>
                <a:ea typeface="Arial" panose="020B0604020202020204" pitchFamily="34" charset="0"/>
              </a:rPr>
              <a:t>đưới</a:t>
            </a:r>
            <a:r>
              <a:rPr lang="en-US" sz="2800" dirty="0">
                <a:effectLst/>
                <a:ea typeface="Arial" panose="020B0604020202020204" pitchFamily="34" charset="0"/>
              </a:rPr>
              <a:t> </a:t>
            </a:r>
            <a:r>
              <a:rPr lang="en-US" sz="2800" dirty="0" err="1">
                <a:effectLst/>
                <a:ea typeface="Arial" panose="020B0604020202020204" pitchFamily="34" charset="0"/>
              </a:rPr>
              <a:t>đây</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vi-VN" sz="2800" dirty="0" smtClean="0">
                <a:effectLst/>
                <a:ea typeface="Arial" panose="020B0604020202020204" pitchFamily="34" charset="0"/>
              </a:rPr>
              <a:t>lực.</a:t>
            </a:r>
            <a:endParaRPr lang="en-US" sz="2800" dirty="0">
              <a:effectLst/>
              <a:ea typeface="Arial" panose="020B0604020202020204" pitchFamily="34" charset="0"/>
            </a:endParaRPr>
          </a:p>
          <a:p>
            <a:pPr algn="just">
              <a:lnSpc>
                <a:spcPct val="100000"/>
              </a:lnSpc>
            </a:pPr>
            <a:r>
              <a:rPr lang="en-US" sz="2800" dirty="0">
                <a:ea typeface="Arial" panose="020B0604020202020204" pitchFamily="34" charset="0"/>
              </a:rPr>
              <a:t>a)</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người</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sợi</a:t>
            </a:r>
            <a:r>
              <a:rPr lang="en-US" sz="2800" dirty="0">
                <a:effectLst/>
                <a:ea typeface="Arial" panose="020B0604020202020204" pitchFamily="34" charset="0"/>
              </a:rPr>
              <a:t> </a:t>
            </a:r>
            <a:r>
              <a:rPr lang="en-US" sz="2800" dirty="0" err="1">
                <a:effectLst/>
                <a:ea typeface="Arial" panose="020B0604020202020204" pitchFamily="34" charset="0"/>
              </a:rPr>
              <a:t>dây</a:t>
            </a:r>
            <a:r>
              <a:rPr lang="en-US" sz="2800" dirty="0">
                <a:effectLst/>
                <a:ea typeface="Arial" panose="020B0604020202020204" pitchFamily="34" charset="0"/>
              </a:rPr>
              <a:t>.</a:t>
            </a:r>
          </a:p>
          <a:p>
            <a:pPr algn="just">
              <a:lnSpc>
                <a:spcPct val="100000"/>
              </a:lnSpc>
            </a:pPr>
            <a:r>
              <a:rPr lang="en-US" sz="2800" dirty="0">
                <a:ea typeface="Arial" panose="020B0604020202020204" pitchFamily="34" charset="0"/>
              </a:rPr>
              <a:t>b)</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sợi</a:t>
            </a:r>
            <a:r>
              <a:rPr lang="en-US" sz="2800" dirty="0">
                <a:effectLst/>
                <a:ea typeface="Arial" panose="020B0604020202020204" pitchFamily="34" charset="0"/>
              </a:rPr>
              <a:t> </a:t>
            </a:r>
            <a:r>
              <a:rPr lang="en-US" sz="2800" dirty="0" err="1">
                <a:ea typeface="Arial" panose="020B0604020202020204" pitchFamily="34" charset="0"/>
              </a:rPr>
              <a:t>d</a:t>
            </a:r>
            <a:r>
              <a:rPr lang="en-US" sz="2800" dirty="0" err="1">
                <a:effectLst/>
                <a:ea typeface="Arial" panose="020B0604020202020204" pitchFamily="34" charset="0"/>
              </a:rPr>
              <a:t>ây</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thùng</a:t>
            </a:r>
            <a:r>
              <a:rPr lang="en-US" sz="2800" dirty="0">
                <a:effectLst/>
                <a:ea typeface="Arial" panose="020B0604020202020204" pitchFamily="34" charset="0"/>
              </a:rPr>
              <a:t> </a:t>
            </a:r>
            <a:r>
              <a:rPr lang="en-US" sz="2800" dirty="0" err="1">
                <a:effectLst/>
                <a:ea typeface="Arial" panose="020B0604020202020204" pitchFamily="34" charset="0"/>
              </a:rPr>
              <a:t>hàng</a:t>
            </a:r>
            <a:r>
              <a:rPr lang="en-US" sz="2800" dirty="0">
                <a:effectLst/>
                <a:ea typeface="Arial" panose="020B0604020202020204" pitchFamily="34" charset="0"/>
              </a:rPr>
              <a:t>.</a:t>
            </a:r>
          </a:p>
          <a:p>
            <a:pPr algn="just">
              <a:lnSpc>
                <a:spcPct val="100000"/>
              </a:lnSpc>
            </a:pPr>
            <a:r>
              <a:rPr lang="en-US" sz="2800" dirty="0">
                <a:ea typeface="Arial" panose="020B0604020202020204" pitchFamily="34" charset="0"/>
              </a:rPr>
              <a:t>c)</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thùng</a:t>
            </a:r>
            <a:r>
              <a:rPr lang="en-US" sz="2800" dirty="0">
                <a:effectLst/>
                <a:ea typeface="Arial" panose="020B0604020202020204" pitchFamily="34" charset="0"/>
              </a:rPr>
              <a:t> </a:t>
            </a:r>
            <a:r>
              <a:rPr lang="en-US" sz="2800" dirty="0" err="1">
                <a:effectLst/>
                <a:ea typeface="Arial" panose="020B0604020202020204" pitchFamily="34" charset="0"/>
              </a:rPr>
              <a:t>hàng</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mặt</a:t>
            </a:r>
            <a:r>
              <a:rPr lang="en-US" sz="2800" dirty="0">
                <a:effectLst/>
                <a:ea typeface="Arial" panose="020B0604020202020204" pitchFamily="34" charset="0"/>
              </a:rPr>
              <a:t> </a:t>
            </a:r>
            <a:r>
              <a:rPr lang="en-US" sz="2800" dirty="0" err="1">
                <a:effectLst/>
                <a:ea typeface="Arial" panose="020B0604020202020204" pitchFamily="34" charset="0"/>
              </a:rPr>
              <a:t>sàn</a:t>
            </a:r>
            <a:r>
              <a:rPr lang="en-US" sz="2800" dirty="0">
                <a:effectLst/>
                <a:ea typeface="Arial" panose="020B0604020202020204" pitchFamily="34" charset="0"/>
              </a:rPr>
              <a:t>.</a:t>
            </a:r>
          </a:p>
          <a:p>
            <a:pPr algn="just">
              <a:lnSpc>
                <a:spcPct val="100000"/>
              </a:lnSpc>
            </a:pPr>
            <a:r>
              <a:rPr lang="en-US" sz="2800" dirty="0">
                <a:ea typeface="Arial" panose="020B0604020202020204" pitchFamily="34" charset="0"/>
              </a:rPr>
              <a:t>d)</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ngón</a:t>
            </a:r>
            <a:r>
              <a:rPr lang="en-US" sz="2800" dirty="0">
                <a:effectLst/>
                <a:ea typeface="Arial" panose="020B0604020202020204" pitchFamily="34" charset="0"/>
              </a:rPr>
              <a:t> </a:t>
            </a:r>
            <a:r>
              <a:rPr lang="en-US" sz="2800" dirty="0" err="1">
                <a:effectLst/>
                <a:ea typeface="Arial" panose="020B0604020202020204" pitchFamily="34" charset="0"/>
              </a:rPr>
              <a:t>tay</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mũi</a:t>
            </a:r>
            <a:r>
              <a:rPr lang="en-US" sz="2800" dirty="0">
                <a:effectLst/>
                <a:ea typeface="Arial" panose="020B0604020202020204" pitchFamily="34" charset="0"/>
              </a:rPr>
              <a:t> </a:t>
            </a:r>
            <a:r>
              <a:rPr lang="vi-VN" sz="2800" dirty="0" smtClean="0">
                <a:effectLst/>
                <a:ea typeface="Arial" panose="020B0604020202020204" pitchFamily="34" charset="0"/>
              </a:rPr>
              <a:t>đi</a:t>
            </a:r>
            <a:r>
              <a:rPr lang="en-US" sz="2800" dirty="0" err="1" smtClean="0">
                <a:effectLst/>
                <a:ea typeface="Arial" panose="020B0604020202020204" pitchFamily="34" charset="0"/>
              </a:rPr>
              <a:t>nh</a:t>
            </a:r>
            <a:r>
              <a:rPr lang="en-US" sz="2800" dirty="0">
                <a:effectLst/>
                <a:ea typeface="Arial" panose="020B0604020202020204" pitchFamily="34" charset="0"/>
              </a:rPr>
              <a:t>.</a:t>
            </a:r>
          </a:p>
          <a:p>
            <a:pPr algn="just">
              <a:lnSpc>
                <a:spcPct val="100000"/>
              </a:lnSpc>
            </a:pPr>
            <a:r>
              <a:rPr lang="en-US" sz="2800" dirty="0">
                <a:ea typeface="Arial" panose="020B0604020202020204" pitchFamily="34" charset="0"/>
              </a:rPr>
              <a:t>e)</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đầu</a:t>
            </a:r>
            <a:r>
              <a:rPr lang="en-US" sz="2800" dirty="0">
                <a:effectLst/>
                <a:ea typeface="Arial" panose="020B0604020202020204" pitchFamily="34" charset="0"/>
              </a:rPr>
              <a:t> </a:t>
            </a:r>
            <a:r>
              <a:rPr lang="vi-VN" sz="2800" dirty="0" smtClean="0">
                <a:effectLst/>
                <a:ea typeface="Arial" panose="020B0604020202020204" pitchFamily="34" charset="0"/>
              </a:rPr>
              <a:t>đi</a:t>
            </a:r>
            <a:r>
              <a:rPr lang="en-US" sz="2800" dirty="0" err="1" smtClean="0">
                <a:effectLst/>
                <a:ea typeface="Arial" panose="020B0604020202020204" pitchFamily="34" charset="0"/>
              </a:rPr>
              <a:t>nh</a:t>
            </a:r>
            <a:r>
              <a:rPr lang="en-US" sz="2800" dirty="0" smtClean="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tấm</a:t>
            </a:r>
            <a:r>
              <a:rPr lang="en-US" sz="2800" dirty="0">
                <a:effectLst/>
                <a:ea typeface="Arial" panose="020B0604020202020204" pitchFamily="34" charset="0"/>
              </a:rPr>
              <a:t> </a:t>
            </a:r>
            <a:r>
              <a:rPr lang="en-US" sz="2800" dirty="0" err="1">
                <a:effectLst/>
                <a:ea typeface="Arial" panose="020B0604020202020204" pitchFamily="34" charset="0"/>
              </a:rPr>
              <a:t>xốp</a:t>
            </a:r>
            <a:r>
              <a:rPr lang="en-US" sz="2800" dirty="0">
                <a:effectLst/>
                <a:ea typeface="Arial" panose="020B0604020202020204" pitchFamily="34" charset="0"/>
              </a:rPr>
              <a:t>.</a:t>
            </a:r>
          </a:p>
        </p:txBody>
      </p:sp>
      <p:cxnSp>
        <p:nvCxnSpPr>
          <p:cNvPr id="10" name="Straight Arrow Connector 9">
            <a:extLst>
              <a:ext uri="{FF2B5EF4-FFF2-40B4-BE49-F238E27FC236}">
                <a16:creationId xmlns:a16="http://schemas.microsoft.com/office/drawing/2014/main" xmlns="" id="{A221A0E8-ABDC-277B-0772-FAA085647C36}"/>
              </a:ext>
            </a:extLst>
          </p:cNvPr>
          <p:cNvCxnSpPr>
            <a:cxnSpLocks/>
          </p:cNvCxnSpPr>
          <p:nvPr/>
        </p:nvCxnSpPr>
        <p:spPr>
          <a:xfrm>
            <a:off x="8993221" y="1664760"/>
            <a:ext cx="0" cy="89294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698DCA8B-8015-FE9D-5677-6ACAC8651039}"/>
              </a:ext>
            </a:extLst>
          </p:cNvPr>
          <p:cNvCxnSpPr>
            <a:cxnSpLocks/>
          </p:cNvCxnSpPr>
          <p:nvPr/>
        </p:nvCxnSpPr>
        <p:spPr>
          <a:xfrm flipV="1">
            <a:off x="8658057" y="3798999"/>
            <a:ext cx="648000" cy="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C9D8AA2E-E901-C9AB-F5DD-A9A4EC07A875}"/>
              </a:ext>
            </a:extLst>
          </p:cNvPr>
          <p:cNvCxnSpPr>
            <a:cxnSpLocks/>
          </p:cNvCxnSpPr>
          <p:nvPr/>
        </p:nvCxnSpPr>
        <p:spPr>
          <a:xfrm>
            <a:off x="9583901" y="3799000"/>
            <a:ext cx="584432"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083ED182-9E0C-4860-B4D4-77799A370DD4}"/>
              </a:ext>
            </a:extLst>
          </p:cNvPr>
          <p:cNvSpPr txBox="1"/>
          <p:nvPr/>
        </p:nvSpPr>
        <p:spPr>
          <a:xfrm>
            <a:off x="199402" y="3301658"/>
            <a:ext cx="459576" cy="1687578"/>
          </a:xfrm>
          <a:prstGeom prst="rect">
            <a:avLst/>
          </a:prstGeom>
          <a:noFill/>
        </p:spPr>
        <p:txBody>
          <a:bodyPr wrap="square" rtlCol="0">
            <a:spAutoFit/>
          </a:bodyPr>
          <a:lstStyle/>
          <a:p>
            <a:pPr>
              <a:lnSpc>
                <a:spcPct val="150000"/>
              </a:lnSpc>
            </a:pPr>
            <a:r>
              <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p>
          <a:p>
            <a:pPr>
              <a:lnSpc>
                <a:spcPct val="150000"/>
              </a:lnSpc>
            </a:pPr>
            <a:r>
              <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p>
          <a:p>
            <a:pPr>
              <a:lnSpc>
                <a:spcPct val="150000"/>
              </a:lnSpc>
            </a:pPr>
            <a:r>
              <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2469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3" end="3"/>
                                            </p:txEl>
                                          </p:spTgt>
                                        </p:tgtEl>
                                        <p:attrNameLst>
                                          <p:attrName>style.color</p:attrName>
                                        </p:attrNameLst>
                                      </p:cBhvr>
                                      <p:to>
                                        <a:srgbClr val="FC4122"/>
                                      </p:to>
                                    </p:animClr>
                                    <p:animClr clrSpc="rgb" dir="cw">
                                      <p:cBhvr>
                                        <p:cTn id="7" dur="500" fill="hold"/>
                                        <p:tgtEl>
                                          <p:spTgt spid="6">
                                            <p:txEl>
                                              <p:pRg st="3" end="3"/>
                                            </p:txEl>
                                          </p:spTgt>
                                        </p:tgtEl>
                                        <p:attrNameLst>
                                          <p:attrName>fillcolor</p:attrName>
                                        </p:attrNameLst>
                                      </p:cBhvr>
                                      <p:to>
                                        <a:srgbClr val="FC4122"/>
                                      </p:to>
                                    </p:animClr>
                                    <p:set>
                                      <p:cBhvr>
                                        <p:cTn id="8" dur="500" fill="hold"/>
                                        <p:tgtEl>
                                          <p:spTgt spid="6">
                                            <p:txEl>
                                              <p:pRg st="3" end="3"/>
                                            </p:txEl>
                                          </p:spTgt>
                                        </p:tgtEl>
                                        <p:attrNameLst>
                                          <p:attrName>fill.type</p:attrName>
                                        </p:attrNameLst>
                                      </p:cBhvr>
                                      <p:to>
                                        <p:strVal val="solid"/>
                                      </p:to>
                                    </p:set>
                                    <p:set>
                                      <p:cBhvr>
                                        <p:cTn id="9" dur="500" fill="hold"/>
                                        <p:tgtEl>
                                          <p:spTgt spid="6">
                                            <p:txEl>
                                              <p:pRg st="3" end="3"/>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6">
                                            <p:txEl>
                                              <p:pRg st="4" end="4"/>
                                            </p:txEl>
                                          </p:spTgt>
                                        </p:tgtEl>
                                        <p:attrNameLst>
                                          <p:attrName>style.color</p:attrName>
                                        </p:attrNameLst>
                                      </p:cBhvr>
                                      <p:to>
                                        <a:srgbClr val="FC4122"/>
                                      </p:to>
                                    </p:animClr>
                                    <p:animClr clrSpc="rgb" dir="cw">
                                      <p:cBhvr>
                                        <p:cTn id="12" dur="500" fill="hold"/>
                                        <p:tgtEl>
                                          <p:spTgt spid="6">
                                            <p:txEl>
                                              <p:pRg st="4" end="4"/>
                                            </p:txEl>
                                          </p:spTgt>
                                        </p:tgtEl>
                                        <p:attrNameLst>
                                          <p:attrName>fillcolor</p:attrName>
                                        </p:attrNameLst>
                                      </p:cBhvr>
                                      <p:to>
                                        <a:srgbClr val="FC4122"/>
                                      </p:to>
                                    </p:animClr>
                                    <p:set>
                                      <p:cBhvr>
                                        <p:cTn id="13" dur="500" fill="hold"/>
                                        <p:tgtEl>
                                          <p:spTgt spid="6">
                                            <p:txEl>
                                              <p:pRg st="4" end="4"/>
                                            </p:txEl>
                                          </p:spTgt>
                                        </p:tgtEl>
                                        <p:attrNameLst>
                                          <p:attrName>fill.type</p:attrName>
                                        </p:attrNameLst>
                                      </p:cBhvr>
                                      <p:to>
                                        <p:strVal val="solid"/>
                                      </p:to>
                                    </p:set>
                                    <p:set>
                                      <p:cBhvr>
                                        <p:cTn id="14" dur="500" fill="hold"/>
                                        <p:tgtEl>
                                          <p:spTgt spid="6">
                                            <p:txEl>
                                              <p:pRg st="4" end="4"/>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6">
                                            <p:txEl>
                                              <p:pRg st="5" end="5"/>
                                            </p:txEl>
                                          </p:spTgt>
                                        </p:tgtEl>
                                        <p:attrNameLst>
                                          <p:attrName>style.color</p:attrName>
                                        </p:attrNameLst>
                                      </p:cBhvr>
                                      <p:to>
                                        <a:srgbClr val="FC4122"/>
                                      </p:to>
                                    </p:animClr>
                                    <p:animClr clrSpc="rgb" dir="cw">
                                      <p:cBhvr>
                                        <p:cTn id="17" dur="500" fill="hold"/>
                                        <p:tgtEl>
                                          <p:spTgt spid="6">
                                            <p:txEl>
                                              <p:pRg st="5" end="5"/>
                                            </p:txEl>
                                          </p:spTgt>
                                        </p:tgtEl>
                                        <p:attrNameLst>
                                          <p:attrName>fillcolor</p:attrName>
                                        </p:attrNameLst>
                                      </p:cBhvr>
                                      <p:to>
                                        <a:srgbClr val="FC4122"/>
                                      </p:to>
                                    </p:animClr>
                                    <p:set>
                                      <p:cBhvr>
                                        <p:cTn id="18" dur="500" fill="hold"/>
                                        <p:tgtEl>
                                          <p:spTgt spid="6">
                                            <p:txEl>
                                              <p:pRg st="5" end="5"/>
                                            </p:txEl>
                                          </p:spTgt>
                                        </p:tgtEl>
                                        <p:attrNameLst>
                                          <p:attrName>fill.type</p:attrName>
                                        </p:attrNameLst>
                                      </p:cBhvr>
                                      <p:to>
                                        <p:strVal val="solid"/>
                                      </p:to>
                                    </p:set>
                                    <p:set>
                                      <p:cBhvr>
                                        <p:cTn id="19" dur="500" fill="hold"/>
                                        <p:tgtEl>
                                          <p:spTgt spid="6">
                                            <p:txEl>
                                              <p:pRg st="5" end="5"/>
                                            </p:txEl>
                                          </p:spTgt>
                                        </p:tgtEl>
                                        <p:attrNameLst>
                                          <p:attrName>fill.on</p:attrName>
                                        </p:attrNameLst>
                                      </p:cBhvr>
                                      <p:to>
                                        <p:strVal val="true"/>
                                      </p:to>
                                    </p:set>
                                  </p:childTnLst>
                                </p:cTn>
                              </p:par>
                              <p:par>
                                <p:cTn id="20" presetID="22" presetClass="entr" presetSubtype="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22" presetClass="entr" presetSubtype="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xmlns="" id="{39472C74-00C5-AE65-850F-0AF43135CDB4}"/>
              </a:ext>
            </a:extLst>
          </p:cNvPr>
          <p:cNvSpPr txBox="1">
            <a:spLocks/>
          </p:cNvSpPr>
          <p:nvPr/>
        </p:nvSpPr>
        <p:spPr>
          <a:xfrm>
            <a:off x="1013753" y="1591794"/>
            <a:ext cx="3170651" cy="3657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vi-VN" sz="3200" b="1" dirty="0" smtClean="0"/>
              <a:t>1.</a:t>
            </a:r>
            <a:r>
              <a:rPr lang="en-US" sz="3200" b="1" dirty="0" smtClean="0"/>
              <a:t> </a:t>
            </a:r>
            <a:r>
              <a:rPr lang="en-US" sz="3200" b="1" dirty="0" err="1"/>
              <a:t>Thí</a:t>
            </a:r>
            <a:r>
              <a:rPr lang="en-US" sz="3200" b="1" dirty="0"/>
              <a:t> </a:t>
            </a:r>
            <a:r>
              <a:rPr lang="en-US" sz="3200" b="1" dirty="0" err="1"/>
              <a:t>nghiệm</a:t>
            </a:r>
            <a:endParaRPr lang="en-US" sz="3200" b="1" dirty="0"/>
          </a:p>
        </p:txBody>
      </p:sp>
      <p:sp>
        <p:nvSpPr>
          <p:cNvPr id="14" name="Text Placeholder 14">
            <a:extLst>
              <a:ext uri="{FF2B5EF4-FFF2-40B4-BE49-F238E27FC236}">
                <a16:creationId xmlns:a16="http://schemas.microsoft.com/office/drawing/2014/main" xmlns="" id="{F4A4B88D-F80F-98BB-6E0F-DC27FCEA0851}"/>
              </a:ext>
            </a:extLst>
          </p:cNvPr>
          <p:cNvSpPr txBox="1">
            <a:spLocks/>
          </p:cNvSpPr>
          <p:nvPr/>
        </p:nvSpPr>
        <p:spPr>
          <a:xfrm>
            <a:off x="585287" y="835818"/>
            <a:ext cx="2600973" cy="5084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3200" b="1" dirty="0" smtClean="0">
                <a:solidFill>
                  <a:srgbClr val="C00000"/>
                </a:solidFill>
                <a:latin typeface="Cambria" panose="02040503050406030204" pitchFamily="18" charset="0"/>
                <a:ea typeface="Cambria" panose="02040503050406030204" pitchFamily="18" charset="0"/>
              </a:rPr>
              <a:t>II. </a:t>
            </a:r>
            <a:r>
              <a:rPr lang="vi-VN" sz="3200" b="1" u="sng" dirty="0" smtClean="0">
                <a:solidFill>
                  <a:srgbClr val="C00000"/>
                </a:solidFill>
                <a:latin typeface="Cambria" panose="02040503050406030204" pitchFamily="18" charset="0"/>
                <a:ea typeface="Cambria" panose="02040503050406030204" pitchFamily="18" charset="0"/>
              </a:rPr>
              <a:t>ÁP SUẤT</a:t>
            </a:r>
            <a:endParaRPr lang="en-US" sz="3200" b="1" u="sng" dirty="0">
              <a:solidFill>
                <a:srgbClr val="C00000"/>
              </a:solidFill>
              <a:latin typeface="Cambria" panose="02040503050406030204" pitchFamily="18" charset="0"/>
              <a:ea typeface="Cambria" panose="02040503050406030204" pitchFamily="18" charset="0"/>
            </a:endParaRPr>
          </a:p>
        </p:txBody>
      </p:sp>
      <p:sp>
        <p:nvSpPr>
          <p:cNvPr id="5" name="Text Placeholder 2">
            <a:extLst>
              <a:ext uri="{FF2B5EF4-FFF2-40B4-BE49-F238E27FC236}">
                <a16:creationId xmlns:a16="http://schemas.microsoft.com/office/drawing/2014/main" xmlns="" id="{819B343C-896D-83E4-97DC-C78234161E90}"/>
              </a:ext>
            </a:extLst>
          </p:cNvPr>
          <p:cNvSpPr>
            <a:spLocks noGrp="1"/>
          </p:cNvSpPr>
          <p:nvPr>
            <p:ph type="body" sz="half" idx="2"/>
          </p:nvPr>
        </p:nvSpPr>
        <p:spPr>
          <a:xfrm>
            <a:off x="265351" y="2304498"/>
            <a:ext cx="5400157" cy="1656379"/>
          </a:xfrm>
        </p:spPr>
        <p:txBody>
          <a:bodyPr>
            <a:noAutofit/>
          </a:bodyPr>
          <a:lstStyle/>
          <a:p>
            <a:pPr algn="just"/>
            <a:r>
              <a:rPr lang="en-US" sz="2800" b="1" i="1" dirty="0">
                <a:solidFill>
                  <a:srgbClr val="FF0000"/>
                </a:solidFill>
              </a:rPr>
              <a:t>* </a:t>
            </a:r>
            <a:r>
              <a:rPr lang="en-US" sz="2800" b="1" i="1" dirty="0" err="1">
                <a:solidFill>
                  <a:srgbClr val="FF0000"/>
                </a:solidFill>
              </a:rPr>
              <a:t>Dụng</a:t>
            </a:r>
            <a:r>
              <a:rPr lang="en-US" sz="2800" b="1" i="1" dirty="0">
                <a:solidFill>
                  <a:srgbClr val="FF0000"/>
                </a:solidFill>
              </a:rPr>
              <a:t> </a:t>
            </a:r>
            <a:r>
              <a:rPr lang="en-US" sz="2800" b="1" i="1" dirty="0" err="1">
                <a:solidFill>
                  <a:srgbClr val="FF0000"/>
                </a:solidFill>
              </a:rPr>
              <a:t>cụ</a:t>
            </a:r>
            <a:r>
              <a:rPr lang="en-US" sz="2800" b="1" i="1" dirty="0">
                <a:solidFill>
                  <a:srgbClr val="FF0000"/>
                </a:solidFill>
              </a:rPr>
              <a:t> </a:t>
            </a:r>
            <a:r>
              <a:rPr lang="en-US" sz="2800" b="1" i="1" dirty="0" err="1">
                <a:solidFill>
                  <a:srgbClr val="FF0000"/>
                </a:solidFill>
              </a:rPr>
              <a:t>thí</a:t>
            </a:r>
            <a:r>
              <a:rPr lang="en-US" sz="2800" b="1" i="1" dirty="0">
                <a:solidFill>
                  <a:srgbClr val="FF0000"/>
                </a:solidFill>
              </a:rPr>
              <a:t> </a:t>
            </a:r>
            <a:r>
              <a:rPr lang="en-US" sz="2800" b="1" i="1" dirty="0" err="1">
                <a:solidFill>
                  <a:srgbClr val="FF0000"/>
                </a:solidFill>
              </a:rPr>
              <a:t>nghiệm</a:t>
            </a:r>
            <a:r>
              <a:rPr lang="en-US" sz="2800" b="1" i="1" dirty="0">
                <a:solidFill>
                  <a:srgbClr val="FF0000"/>
                </a:solidFill>
              </a:rPr>
              <a:t>: </a:t>
            </a:r>
            <a:r>
              <a:rPr lang="en-US" sz="2800" dirty="0"/>
              <a:t>4 </a:t>
            </a:r>
            <a:r>
              <a:rPr lang="en-US" sz="2800" dirty="0" err="1"/>
              <a:t>khối</a:t>
            </a:r>
            <a:r>
              <a:rPr lang="en-US" sz="2800" dirty="0"/>
              <a:t> </a:t>
            </a:r>
            <a:r>
              <a:rPr lang="en-US" sz="2800" dirty="0" err="1"/>
              <a:t>sắt</a:t>
            </a:r>
            <a:r>
              <a:rPr lang="en-US" sz="2800" dirty="0"/>
              <a:t> </a:t>
            </a:r>
            <a:r>
              <a:rPr lang="en-US" sz="2800" dirty="0" err="1"/>
              <a:t>giống</a:t>
            </a:r>
            <a:r>
              <a:rPr lang="en-US" sz="2800" dirty="0"/>
              <a:t> </a:t>
            </a:r>
            <a:r>
              <a:rPr lang="en-US" sz="2800" dirty="0" err="1"/>
              <a:t>nhau</a:t>
            </a:r>
            <a:r>
              <a:rPr lang="en-US" sz="2800" dirty="0"/>
              <a:t> </a:t>
            </a:r>
            <a:r>
              <a:rPr lang="en-US" sz="2800" dirty="0" err="1"/>
              <a:t>có</a:t>
            </a:r>
            <a:r>
              <a:rPr lang="en-US" sz="2800" dirty="0"/>
              <a:t> </a:t>
            </a:r>
            <a:r>
              <a:rPr lang="en-US" sz="2800" dirty="0" err="1"/>
              <a:t>dạng</a:t>
            </a:r>
            <a:r>
              <a:rPr lang="en-US" sz="2800" dirty="0"/>
              <a:t> </a:t>
            </a:r>
            <a:r>
              <a:rPr lang="en-US" sz="2800" dirty="0" err="1"/>
              <a:t>hình</a:t>
            </a:r>
            <a:r>
              <a:rPr lang="en-US" sz="2800" dirty="0"/>
              <a:t> </a:t>
            </a:r>
            <a:r>
              <a:rPr lang="en-US" sz="2800" dirty="0" err="1"/>
              <a:t>hộp</a:t>
            </a:r>
            <a:r>
              <a:rPr lang="en-US" sz="2800" dirty="0"/>
              <a:t> </a:t>
            </a:r>
            <a:r>
              <a:rPr lang="en-US" sz="2800" dirty="0" err="1"/>
              <a:t>chữ</a:t>
            </a:r>
            <a:r>
              <a:rPr lang="en-US" sz="2800" dirty="0"/>
              <a:t> </a:t>
            </a:r>
            <a:r>
              <a:rPr lang="en-US" sz="2800" dirty="0" err="1"/>
              <a:t>nhật</a:t>
            </a:r>
            <a:r>
              <a:rPr lang="en-US" sz="2800" dirty="0"/>
              <a:t>, </a:t>
            </a:r>
            <a:r>
              <a:rPr lang="en-US" sz="2800" dirty="0" err="1"/>
              <a:t>một</a:t>
            </a:r>
            <a:r>
              <a:rPr lang="en-US" sz="2800" dirty="0"/>
              <a:t> </a:t>
            </a:r>
            <a:r>
              <a:rPr lang="en-US" sz="2800" dirty="0" err="1"/>
              <a:t>khây</a:t>
            </a:r>
            <a:r>
              <a:rPr lang="en-US" sz="2800" dirty="0"/>
              <a:t> </a:t>
            </a:r>
            <a:r>
              <a:rPr lang="en-US" sz="2800" dirty="0" err="1"/>
              <a:t>nhựa</a:t>
            </a:r>
            <a:r>
              <a:rPr lang="en-US" sz="2800" dirty="0"/>
              <a:t> </a:t>
            </a:r>
            <a:r>
              <a:rPr lang="en-US" sz="2800" dirty="0" err="1"/>
              <a:t>hoặc</a:t>
            </a:r>
            <a:r>
              <a:rPr lang="en-US" sz="2800" dirty="0"/>
              <a:t> </a:t>
            </a:r>
            <a:r>
              <a:rPr lang="en-US" sz="2800" dirty="0" err="1"/>
              <a:t>thủy</a:t>
            </a:r>
            <a:r>
              <a:rPr lang="en-US" sz="2800" dirty="0"/>
              <a:t> </a:t>
            </a:r>
            <a:r>
              <a:rPr lang="en-US" sz="2800" dirty="0" err="1"/>
              <a:t>tinh</a:t>
            </a:r>
            <a:r>
              <a:rPr lang="en-US" sz="2800" dirty="0"/>
              <a:t> </a:t>
            </a:r>
            <a:r>
              <a:rPr lang="en-US" sz="2800" dirty="0" err="1"/>
              <a:t>trong</a:t>
            </a:r>
            <a:r>
              <a:rPr lang="en-US" sz="2800" dirty="0"/>
              <a:t> </a:t>
            </a:r>
            <a:r>
              <a:rPr lang="en-US" sz="2800" dirty="0" err="1"/>
              <a:t>suốt</a:t>
            </a:r>
            <a:r>
              <a:rPr lang="en-US" sz="2800" dirty="0"/>
              <a:t> </a:t>
            </a:r>
            <a:r>
              <a:rPr lang="en-US" sz="2800" dirty="0" err="1"/>
              <a:t>đựng</a:t>
            </a:r>
            <a:r>
              <a:rPr lang="en-US" sz="2800" dirty="0"/>
              <a:t> </a:t>
            </a:r>
            <a:r>
              <a:rPr lang="en-US" sz="2800" dirty="0" err="1"/>
              <a:t>bột</a:t>
            </a:r>
            <a:r>
              <a:rPr lang="en-US" sz="2800" dirty="0"/>
              <a:t> </a:t>
            </a:r>
            <a:r>
              <a:rPr lang="en-US" sz="2800" dirty="0" err="1"/>
              <a:t>mịn</a:t>
            </a:r>
            <a:r>
              <a:rPr lang="en-US" sz="2800" dirty="0"/>
              <a:t>.</a:t>
            </a:r>
          </a:p>
        </p:txBody>
      </p:sp>
      <p:sp>
        <p:nvSpPr>
          <p:cNvPr id="6" name="TextBox 5">
            <a:extLst>
              <a:ext uri="{FF2B5EF4-FFF2-40B4-BE49-F238E27FC236}">
                <a16:creationId xmlns:a16="http://schemas.microsoft.com/office/drawing/2014/main" xmlns="" id="{42AEB7C1-153C-4017-8052-83C563732F15}"/>
              </a:ext>
            </a:extLst>
          </p:cNvPr>
          <p:cNvSpPr txBox="1"/>
          <p:nvPr/>
        </p:nvSpPr>
        <p:spPr>
          <a:xfrm>
            <a:off x="265351" y="4258112"/>
            <a:ext cx="8964066" cy="2123658"/>
          </a:xfrm>
          <a:prstGeom prst="rect">
            <a:avLst/>
          </a:prstGeom>
          <a:noFill/>
        </p:spPr>
        <p:txBody>
          <a:bodyPr wrap="square" rtlCol="0">
            <a:spAutoFit/>
          </a:bodyPr>
          <a:lstStyle/>
          <a:p>
            <a:r>
              <a:rPr lang="en-US" sz="2800" b="1" i="1" dirty="0">
                <a:solidFill>
                  <a:srgbClr val="002060"/>
                </a:solidFill>
              </a:rPr>
              <a:t>* </a:t>
            </a:r>
            <a:r>
              <a:rPr lang="en-US" sz="2800" b="1" i="1" dirty="0" err="1">
                <a:solidFill>
                  <a:srgbClr val="002060"/>
                </a:solidFill>
              </a:rPr>
              <a:t>Bố</a:t>
            </a:r>
            <a:r>
              <a:rPr lang="en-US" sz="2800" b="1" i="1" dirty="0">
                <a:solidFill>
                  <a:srgbClr val="002060"/>
                </a:solidFill>
              </a:rPr>
              <a:t> </a:t>
            </a:r>
            <a:r>
              <a:rPr lang="en-US" sz="2800" b="1" i="1" dirty="0" err="1">
                <a:solidFill>
                  <a:srgbClr val="002060"/>
                </a:solidFill>
              </a:rPr>
              <a:t>trí</a:t>
            </a:r>
            <a:r>
              <a:rPr lang="en-US" sz="2800" b="1" i="1" dirty="0">
                <a:solidFill>
                  <a:srgbClr val="002060"/>
                </a:solidFill>
              </a:rPr>
              <a:t> TN </a:t>
            </a:r>
            <a:r>
              <a:rPr lang="en-US" sz="2800" b="1" i="1" dirty="0" err="1">
                <a:solidFill>
                  <a:srgbClr val="002060"/>
                </a:solidFill>
              </a:rPr>
              <a:t>như</a:t>
            </a:r>
            <a:r>
              <a:rPr lang="en-US" sz="2800" b="1" i="1" dirty="0">
                <a:solidFill>
                  <a:srgbClr val="002060"/>
                </a:solidFill>
              </a:rPr>
              <a:t> </a:t>
            </a:r>
            <a:r>
              <a:rPr lang="en-US" sz="2800" b="1" i="1" dirty="0" smtClean="0">
                <a:solidFill>
                  <a:srgbClr val="002060"/>
                </a:solidFill>
              </a:rPr>
              <a:t>H15.</a:t>
            </a:r>
            <a:r>
              <a:rPr lang="vi-VN" sz="2800" b="1" i="1" dirty="0" smtClean="0">
                <a:solidFill>
                  <a:srgbClr val="002060"/>
                </a:solidFill>
              </a:rPr>
              <a:t>2 </a:t>
            </a:r>
            <a:r>
              <a:rPr lang="en-US" sz="2800" b="1" i="1" dirty="0" smtClean="0">
                <a:solidFill>
                  <a:srgbClr val="002060"/>
                </a:solidFill>
              </a:rPr>
              <a:t>a</a:t>
            </a:r>
            <a:r>
              <a:rPr lang="en-US" sz="2800" b="1" i="1" dirty="0">
                <a:solidFill>
                  <a:srgbClr val="002060"/>
                </a:solidFill>
              </a:rPr>
              <a:t>, b, c</a:t>
            </a:r>
          </a:p>
          <a:p>
            <a:r>
              <a:rPr lang="en-US" sz="2800" b="1" dirty="0">
                <a:solidFill>
                  <a:srgbClr val="FF0000"/>
                </a:solidFill>
              </a:rPr>
              <a:t>- Ha. </a:t>
            </a:r>
            <a:r>
              <a:rPr lang="en-US" sz="2800" b="1" dirty="0" err="1">
                <a:solidFill>
                  <a:srgbClr val="FF0000"/>
                </a:solidFill>
              </a:rPr>
              <a:t>Thả</a:t>
            </a:r>
            <a:r>
              <a:rPr lang="en-US" sz="2800" b="1" dirty="0">
                <a:solidFill>
                  <a:srgbClr val="FF0000"/>
                </a:solidFill>
              </a:rPr>
              <a:t> 1 </a:t>
            </a:r>
            <a:r>
              <a:rPr lang="en-US" sz="2800" b="1" dirty="0" err="1">
                <a:solidFill>
                  <a:srgbClr val="FF0000"/>
                </a:solidFill>
              </a:rPr>
              <a:t>khối</a:t>
            </a:r>
            <a:r>
              <a:rPr lang="en-US" sz="2800" b="1" dirty="0">
                <a:solidFill>
                  <a:srgbClr val="FF0000"/>
                </a:solidFill>
              </a:rPr>
              <a:t> </a:t>
            </a:r>
            <a:r>
              <a:rPr lang="en-US" sz="2800" b="1" dirty="0" err="1">
                <a:solidFill>
                  <a:srgbClr val="FF0000"/>
                </a:solidFill>
              </a:rPr>
              <a:t>sắt</a:t>
            </a:r>
            <a:r>
              <a:rPr lang="en-US" sz="2800" b="1" dirty="0">
                <a:solidFill>
                  <a:srgbClr val="FF0000"/>
                </a:solidFill>
              </a:rPr>
              <a:t> </a:t>
            </a:r>
            <a:r>
              <a:rPr lang="en-US" sz="2800" b="1" dirty="0" err="1">
                <a:solidFill>
                  <a:srgbClr val="FF0000"/>
                </a:solidFill>
              </a:rPr>
              <a:t>nằm</a:t>
            </a:r>
            <a:r>
              <a:rPr lang="en-US" sz="2800" b="1" dirty="0">
                <a:solidFill>
                  <a:srgbClr val="FF0000"/>
                </a:solidFill>
              </a:rPr>
              <a:t> </a:t>
            </a:r>
            <a:r>
              <a:rPr lang="en-US" sz="2800" b="1" dirty="0" err="1">
                <a:solidFill>
                  <a:srgbClr val="FF0000"/>
                </a:solidFill>
              </a:rPr>
              <a:t>ngang</a:t>
            </a:r>
            <a:r>
              <a:rPr lang="en-US" sz="2800" b="1" dirty="0">
                <a:solidFill>
                  <a:srgbClr val="FF0000"/>
                </a:solidFill>
              </a:rPr>
              <a:t> </a:t>
            </a:r>
            <a:r>
              <a:rPr lang="en-US" sz="2800" b="1" dirty="0" err="1">
                <a:solidFill>
                  <a:srgbClr val="FF0000"/>
                </a:solidFill>
              </a:rPr>
              <a:t>trên</a:t>
            </a:r>
            <a:r>
              <a:rPr lang="en-US" sz="2800" b="1" dirty="0">
                <a:solidFill>
                  <a:srgbClr val="FF0000"/>
                </a:solidFill>
              </a:rPr>
              <a:t> </a:t>
            </a:r>
            <a:r>
              <a:rPr lang="en-US" sz="2800" b="1" dirty="0" err="1">
                <a:solidFill>
                  <a:srgbClr val="FF0000"/>
                </a:solidFill>
              </a:rPr>
              <a:t>mặt</a:t>
            </a:r>
            <a:r>
              <a:rPr lang="en-US" sz="2800" b="1" dirty="0">
                <a:solidFill>
                  <a:srgbClr val="FF0000"/>
                </a:solidFill>
              </a:rPr>
              <a:t> </a:t>
            </a:r>
            <a:r>
              <a:rPr lang="en-US" sz="2800" b="1" dirty="0" err="1">
                <a:solidFill>
                  <a:srgbClr val="FF0000"/>
                </a:solidFill>
              </a:rPr>
              <a:t>lớp</a:t>
            </a:r>
            <a:r>
              <a:rPr lang="en-US" sz="2800" b="1" dirty="0">
                <a:solidFill>
                  <a:srgbClr val="FF0000"/>
                </a:solidFill>
              </a:rPr>
              <a:t> </a:t>
            </a:r>
            <a:r>
              <a:rPr lang="en-US" sz="2800" b="1" dirty="0" err="1">
                <a:solidFill>
                  <a:srgbClr val="FF0000"/>
                </a:solidFill>
              </a:rPr>
              <a:t>bột</a:t>
            </a:r>
            <a:r>
              <a:rPr lang="en-US" sz="2800" b="1" dirty="0">
                <a:solidFill>
                  <a:srgbClr val="FF0000"/>
                </a:solidFill>
              </a:rPr>
              <a:t> </a:t>
            </a:r>
            <a:r>
              <a:rPr lang="en-US" sz="2800" b="1" dirty="0" err="1">
                <a:solidFill>
                  <a:srgbClr val="FF0000"/>
                </a:solidFill>
              </a:rPr>
              <a:t>mịn</a:t>
            </a:r>
            <a:endParaRPr lang="en-US" sz="2800" b="1" dirty="0">
              <a:solidFill>
                <a:srgbClr val="FF0000"/>
              </a:solidFill>
            </a:endParaRPr>
          </a:p>
          <a:p>
            <a:r>
              <a:rPr lang="en-US" sz="2800" b="1" dirty="0">
                <a:solidFill>
                  <a:srgbClr val="FF0000"/>
                </a:solidFill>
              </a:rPr>
              <a:t>- Hb. </a:t>
            </a:r>
            <a:r>
              <a:rPr lang="en-US" sz="2800" b="1" dirty="0" err="1">
                <a:solidFill>
                  <a:srgbClr val="FF0000"/>
                </a:solidFill>
              </a:rPr>
              <a:t>Thả</a:t>
            </a:r>
            <a:r>
              <a:rPr lang="en-US" sz="2800" b="1" dirty="0">
                <a:solidFill>
                  <a:srgbClr val="FF0000"/>
                </a:solidFill>
              </a:rPr>
              <a:t> 2 </a:t>
            </a:r>
            <a:r>
              <a:rPr lang="en-US" sz="2800" b="1" dirty="0" err="1">
                <a:solidFill>
                  <a:srgbClr val="FF0000"/>
                </a:solidFill>
              </a:rPr>
              <a:t>khối</a:t>
            </a:r>
            <a:r>
              <a:rPr lang="en-US" sz="2800" b="1" dirty="0">
                <a:solidFill>
                  <a:srgbClr val="FF0000"/>
                </a:solidFill>
              </a:rPr>
              <a:t> </a:t>
            </a:r>
            <a:r>
              <a:rPr lang="en-US" sz="2800" b="1" dirty="0" err="1">
                <a:solidFill>
                  <a:srgbClr val="FF0000"/>
                </a:solidFill>
              </a:rPr>
              <a:t>sắt</a:t>
            </a:r>
            <a:r>
              <a:rPr lang="en-US" sz="2800" b="1" dirty="0">
                <a:solidFill>
                  <a:srgbClr val="FF0000"/>
                </a:solidFill>
              </a:rPr>
              <a:t> </a:t>
            </a:r>
            <a:r>
              <a:rPr lang="en-US" sz="2800" b="1" dirty="0" err="1">
                <a:solidFill>
                  <a:srgbClr val="FF0000"/>
                </a:solidFill>
              </a:rPr>
              <a:t>nằm</a:t>
            </a:r>
            <a:r>
              <a:rPr lang="en-US" sz="2800" b="1" dirty="0">
                <a:solidFill>
                  <a:srgbClr val="FF0000"/>
                </a:solidFill>
              </a:rPr>
              <a:t> </a:t>
            </a:r>
            <a:r>
              <a:rPr lang="en-US" sz="2800" b="1" dirty="0" err="1">
                <a:solidFill>
                  <a:srgbClr val="FF0000"/>
                </a:solidFill>
              </a:rPr>
              <a:t>ngang</a:t>
            </a:r>
            <a:r>
              <a:rPr lang="en-US" sz="2800" b="1" dirty="0">
                <a:solidFill>
                  <a:srgbClr val="FF0000"/>
                </a:solidFill>
              </a:rPr>
              <a:t> </a:t>
            </a:r>
            <a:r>
              <a:rPr lang="en-US" sz="2800" b="1" dirty="0" err="1">
                <a:solidFill>
                  <a:srgbClr val="FF0000"/>
                </a:solidFill>
              </a:rPr>
              <a:t>trên</a:t>
            </a:r>
            <a:r>
              <a:rPr lang="en-US" sz="2800" b="1" dirty="0">
                <a:solidFill>
                  <a:srgbClr val="FF0000"/>
                </a:solidFill>
              </a:rPr>
              <a:t> </a:t>
            </a:r>
            <a:r>
              <a:rPr lang="en-US" sz="2800" b="1" dirty="0" err="1">
                <a:solidFill>
                  <a:srgbClr val="FF0000"/>
                </a:solidFill>
              </a:rPr>
              <a:t>mặt</a:t>
            </a:r>
            <a:r>
              <a:rPr lang="en-US" sz="2800" b="1" dirty="0">
                <a:solidFill>
                  <a:srgbClr val="FF0000"/>
                </a:solidFill>
              </a:rPr>
              <a:t> </a:t>
            </a:r>
            <a:r>
              <a:rPr lang="en-US" sz="2800" b="1" dirty="0" err="1">
                <a:solidFill>
                  <a:srgbClr val="FF0000"/>
                </a:solidFill>
              </a:rPr>
              <a:t>lớp</a:t>
            </a:r>
            <a:r>
              <a:rPr lang="en-US" sz="2800" b="1" dirty="0">
                <a:solidFill>
                  <a:srgbClr val="FF0000"/>
                </a:solidFill>
              </a:rPr>
              <a:t> </a:t>
            </a:r>
            <a:r>
              <a:rPr lang="en-US" sz="2800" b="1" dirty="0" err="1">
                <a:solidFill>
                  <a:srgbClr val="FF0000"/>
                </a:solidFill>
              </a:rPr>
              <a:t>bột</a:t>
            </a:r>
            <a:r>
              <a:rPr lang="en-US" sz="2800" b="1" dirty="0">
                <a:solidFill>
                  <a:srgbClr val="FF0000"/>
                </a:solidFill>
              </a:rPr>
              <a:t> </a:t>
            </a:r>
            <a:r>
              <a:rPr lang="en-US" sz="2800" b="1" dirty="0" err="1">
                <a:solidFill>
                  <a:srgbClr val="FF0000"/>
                </a:solidFill>
              </a:rPr>
              <a:t>mịn</a:t>
            </a:r>
            <a:endParaRPr lang="en-US" sz="2800" b="1" dirty="0">
              <a:solidFill>
                <a:srgbClr val="FF0000"/>
              </a:solidFill>
            </a:endParaRPr>
          </a:p>
          <a:p>
            <a:r>
              <a:rPr lang="en-US" sz="2800" b="1" dirty="0">
                <a:solidFill>
                  <a:srgbClr val="FF0000"/>
                </a:solidFill>
              </a:rPr>
              <a:t>- </a:t>
            </a:r>
            <a:r>
              <a:rPr lang="en-US" sz="2800" b="1" dirty="0" err="1">
                <a:solidFill>
                  <a:srgbClr val="FF0000"/>
                </a:solidFill>
              </a:rPr>
              <a:t>Hc</a:t>
            </a:r>
            <a:r>
              <a:rPr lang="en-US" sz="2800" b="1" dirty="0">
                <a:solidFill>
                  <a:srgbClr val="FF0000"/>
                </a:solidFill>
              </a:rPr>
              <a:t>. </a:t>
            </a:r>
            <a:r>
              <a:rPr lang="en-US" sz="2800" b="1" dirty="0" err="1">
                <a:solidFill>
                  <a:srgbClr val="FF0000"/>
                </a:solidFill>
              </a:rPr>
              <a:t>Thả</a:t>
            </a:r>
            <a:r>
              <a:rPr lang="en-US" sz="2800" b="1" dirty="0">
                <a:solidFill>
                  <a:srgbClr val="FF0000"/>
                </a:solidFill>
              </a:rPr>
              <a:t> 1 </a:t>
            </a:r>
            <a:r>
              <a:rPr lang="en-US" sz="2800" b="1" dirty="0" err="1">
                <a:solidFill>
                  <a:srgbClr val="FF0000"/>
                </a:solidFill>
              </a:rPr>
              <a:t>khối</a:t>
            </a:r>
            <a:r>
              <a:rPr lang="en-US" sz="2800" b="1" dirty="0">
                <a:solidFill>
                  <a:srgbClr val="FF0000"/>
                </a:solidFill>
              </a:rPr>
              <a:t> </a:t>
            </a:r>
            <a:r>
              <a:rPr lang="en-US" sz="2800" b="1" dirty="0" err="1">
                <a:solidFill>
                  <a:srgbClr val="FF0000"/>
                </a:solidFill>
              </a:rPr>
              <a:t>sắt</a:t>
            </a:r>
            <a:r>
              <a:rPr lang="en-US" sz="2800" b="1" dirty="0">
                <a:solidFill>
                  <a:srgbClr val="FF0000"/>
                </a:solidFill>
              </a:rPr>
              <a:t> </a:t>
            </a:r>
            <a:r>
              <a:rPr lang="en-US" sz="2800" b="1" dirty="0" err="1">
                <a:solidFill>
                  <a:srgbClr val="FF0000"/>
                </a:solidFill>
              </a:rPr>
              <a:t>nằm</a:t>
            </a:r>
            <a:r>
              <a:rPr lang="en-US" sz="2800" b="1" dirty="0">
                <a:solidFill>
                  <a:srgbClr val="FF0000"/>
                </a:solidFill>
              </a:rPr>
              <a:t> </a:t>
            </a:r>
            <a:r>
              <a:rPr lang="en-US" sz="2800" b="1" dirty="0" err="1">
                <a:solidFill>
                  <a:srgbClr val="FF0000"/>
                </a:solidFill>
              </a:rPr>
              <a:t>thẳng</a:t>
            </a:r>
            <a:r>
              <a:rPr lang="en-US" sz="2800" b="1" dirty="0">
                <a:solidFill>
                  <a:srgbClr val="FF0000"/>
                </a:solidFill>
              </a:rPr>
              <a:t> </a:t>
            </a:r>
            <a:r>
              <a:rPr lang="en-US" sz="2800" b="1" dirty="0" err="1">
                <a:solidFill>
                  <a:srgbClr val="FF0000"/>
                </a:solidFill>
              </a:rPr>
              <a:t>đứng</a:t>
            </a:r>
            <a:r>
              <a:rPr lang="en-US" sz="2800" b="1" dirty="0">
                <a:solidFill>
                  <a:srgbClr val="FF0000"/>
                </a:solidFill>
              </a:rPr>
              <a:t> </a:t>
            </a:r>
            <a:r>
              <a:rPr lang="en-US" sz="2800" b="1" dirty="0" err="1">
                <a:solidFill>
                  <a:srgbClr val="FF0000"/>
                </a:solidFill>
              </a:rPr>
              <a:t>trên</a:t>
            </a:r>
            <a:r>
              <a:rPr lang="en-US" sz="2800" b="1" dirty="0">
                <a:solidFill>
                  <a:srgbClr val="FF0000"/>
                </a:solidFill>
              </a:rPr>
              <a:t> </a:t>
            </a:r>
            <a:r>
              <a:rPr lang="en-US" sz="2800" b="1" dirty="0" err="1">
                <a:solidFill>
                  <a:srgbClr val="FF0000"/>
                </a:solidFill>
              </a:rPr>
              <a:t>mặt</a:t>
            </a:r>
            <a:r>
              <a:rPr lang="en-US" sz="2800" b="1" dirty="0">
                <a:solidFill>
                  <a:srgbClr val="FF0000"/>
                </a:solidFill>
              </a:rPr>
              <a:t> </a:t>
            </a:r>
            <a:r>
              <a:rPr lang="en-US" sz="2800" b="1" dirty="0" err="1">
                <a:solidFill>
                  <a:srgbClr val="FF0000"/>
                </a:solidFill>
              </a:rPr>
              <a:t>lớp</a:t>
            </a:r>
            <a:r>
              <a:rPr lang="en-US" sz="2800" b="1" dirty="0">
                <a:solidFill>
                  <a:srgbClr val="FF0000"/>
                </a:solidFill>
              </a:rPr>
              <a:t> </a:t>
            </a:r>
            <a:r>
              <a:rPr lang="en-US" sz="2800" b="1" dirty="0" err="1">
                <a:solidFill>
                  <a:srgbClr val="FF0000"/>
                </a:solidFill>
              </a:rPr>
              <a:t>bột</a:t>
            </a:r>
            <a:r>
              <a:rPr lang="en-US" sz="2800" b="1" dirty="0">
                <a:solidFill>
                  <a:srgbClr val="FF0000"/>
                </a:solidFill>
              </a:rPr>
              <a:t> </a:t>
            </a:r>
            <a:r>
              <a:rPr lang="en-US" sz="2800" b="1" dirty="0" err="1">
                <a:solidFill>
                  <a:srgbClr val="FF0000"/>
                </a:solidFill>
              </a:rPr>
              <a:t>mịn</a:t>
            </a:r>
            <a:endParaRPr lang="en-US" sz="2800" b="1" dirty="0">
              <a:solidFill>
                <a:srgbClr val="FF0000"/>
              </a:solidFill>
            </a:endParaRPr>
          </a:p>
          <a:p>
            <a:endParaRPr lang="en-US" sz="2000" dirty="0"/>
          </a:p>
        </p:txBody>
      </p:sp>
      <p:pic>
        <p:nvPicPr>
          <p:cNvPr id="8" name="Picture 7">
            <a:extLst>
              <a:ext uri="{FF2B5EF4-FFF2-40B4-BE49-F238E27FC236}">
                <a16:creationId xmlns:a16="http://schemas.microsoft.com/office/drawing/2014/main" xmlns="" id="{633D49DC-CF4A-FF05-31D4-C621210FB0AA}"/>
              </a:ext>
            </a:extLst>
          </p:cNvPr>
          <p:cNvPicPr>
            <a:picLocks noChangeAspect="1"/>
          </p:cNvPicPr>
          <p:nvPr/>
        </p:nvPicPr>
        <p:blipFill>
          <a:blip r:embed="rId2"/>
          <a:stretch>
            <a:fillRect/>
          </a:stretch>
        </p:blipFill>
        <p:spPr>
          <a:xfrm>
            <a:off x="6015354" y="1443177"/>
            <a:ext cx="5968529" cy="2666318"/>
          </a:xfrm>
          <a:prstGeom prst="rect">
            <a:avLst/>
          </a:prstGeom>
        </p:spPr>
      </p:pic>
    </p:spTree>
    <p:extLst>
      <p:ext uri="{BB962C8B-B14F-4D97-AF65-F5344CB8AC3E}">
        <p14:creationId xmlns:p14="http://schemas.microsoft.com/office/powerpoint/2010/main" val="198521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hlinkClick r:id="rId4" action="ppaction://hlinkfile"/>
          </p:cNvPr>
          <p:cNvSpPr/>
          <p:nvPr/>
        </p:nvSpPr>
        <p:spPr>
          <a:xfrm>
            <a:off x="2586806" y="2684447"/>
            <a:ext cx="7056815" cy="659682"/>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dirty="0" smtClean="0">
                <a:solidFill>
                  <a:srgbClr val="7030A0"/>
                </a:solidFill>
                <a:latin typeface="Cambria" panose="02040503050406030204" pitchFamily="18" charset="0"/>
                <a:ea typeface="Cambria" panose="02040503050406030204" pitchFamily="18" charset="0"/>
                <a:cs typeface="Cambria" panose="02040503050406030204" pitchFamily="18" charset="0"/>
              </a:rPr>
              <a:t>VIDEO THÍ NGHIỆM </a:t>
            </a:r>
            <a:r>
              <a:rPr lang="vi-VN" altLang="en-US" sz="3600" b="1" dirty="0" smtClean="0">
                <a:solidFill>
                  <a:srgbClr val="7030A0"/>
                </a:solidFill>
                <a:latin typeface="Cambria" panose="02040503050406030204" pitchFamily="18" charset="0"/>
                <a:ea typeface="Cambria" panose="02040503050406030204" pitchFamily="18" charset="0"/>
                <a:cs typeface="Cambria" panose="02040503050406030204" pitchFamily="18" charset="0"/>
                <a:hlinkClick r:id="rId4" action="ppaction://hlinkfile"/>
              </a:rPr>
              <a:t>HÌNH</a:t>
            </a:r>
            <a:r>
              <a:rPr lang="vi-VN" altLang="en-US" sz="3600" b="1" dirty="0" smtClean="0">
                <a:solidFill>
                  <a:srgbClr val="7030A0"/>
                </a:solidFill>
                <a:latin typeface="Cambria" panose="02040503050406030204" pitchFamily="18" charset="0"/>
                <a:ea typeface="Cambria" panose="02040503050406030204" pitchFamily="18" charset="0"/>
                <a:cs typeface="Cambria" panose="02040503050406030204" pitchFamily="18" charset="0"/>
              </a:rPr>
              <a:t> 15.2</a:t>
            </a:r>
            <a:endParaRPr lang="en-US" altLang="en-US" sz="3600" b="1" dirty="0">
              <a:solidFill>
                <a:srgbClr val="7030A0"/>
              </a:solidFill>
              <a:latin typeface="Cambria" panose="02040503050406030204" pitchFamily="18" charset="0"/>
              <a:ea typeface="Cambria" panose="02040503050406030204" pitchFamily="18" charset="0"/>
              <a:cs typeface="Cambria" panose="02040503050406030204" pitchFamily="18" charset="0"/>
            </a:endParaRPr>
          </a:p>
        </p:txBody>
      </p:sp>
      <p:pic>
        <p:nvPicPr>
          <p:cNvPr id="2" name="Thí nghiệm Áp suất Lý 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27" y="0"/>
            <a:ext cx="12192000" cy="6858000"/>
          </a:xfrm>
          <a:prstGeom prst="rect">
            <a:avLst/>
          </a:prstGeom>
        </p:spPr>
      </p:pic>
    </p:spTree>
    <p:extLst>
      <p:ext uri="{BB962C8B-B14F-4D97-AF65-F5344CB8AC3E}">
        <p14:creationId xmlns:p14="http://schemas.microsoft.com/office/powerpoint/2010/main" val="1222930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819B343C-896D-83E4-97DC-C78234161E90}"/>
              </a:ext>
            </a:extLst>
          </p:cNvPr>
          <p:cNvSpPr>
            <a:spLocks noGrp="1"/>
          </p:cNvSpPr>
          <p:nvPr>
            <p:ph type="body" sz="half" idx="2"/>
          </p:nvPr>
        </p:nvSpPr>
        <p:spPr>
          <a:xfrm>
            <a:off x="424058" y="2305035"/>
            <a:ext cx="5089603" cy="536577"/>
          </a:xfrm>
        </p:spPr>
        <p:txBody>
          <a:bodyPr>
            <a:noAutofit/>
          </a:bodyPr>
          <a:lstStyle/>
          <a:p>
            <a:pPr algn="just"/>
            <a:r>
              <a:rPr lang="en-US" sz="2800" b="1" i="1" dirty="0">
                <a:solidFill>
                  <a:srgbClr val="FF0000"/>
                </a:solidFill>
              </a:rPr>
              <a:t>* </a:t>
            </a:r>
            <a:r>
              <a:rPr lang="en-US" sz="2800" b="1" i="1" dirty="0" err="1">
                <a:solidFill>
                  <a:srgbClr val="FF0000"/>
                </a:solidFill>
              </a:rPr>
              <a:t>Kết</a:t>
            </a:r>
            <a:r>
              <a:rPr lang="en-US" sz="2800" b="1" i="1" dirty="0">
                <a:solidFill>
                  <a:srgbClr val="FF0000"/>
                </a:solidFill>
              </a:rPr>
              <a:t> </a:t>
            </a:r>
            <a:r>
              <a:rPr lang="en-US" sz="2800" b="1" i="1" dirty="0" err="1">
                <a:solidFill>
                  <a:srgbClr val="FF0000"/>
                </a:solidFill>
              </a:rPr>
              <a:t>quả</a:t>
            </a:r>
            <a:r>
              <a:rPr lang="en-US" sz="2800" b="1" i="1" dirty="0">
                <a:solidFill>
                  <a:srgbClr val="FF0000"/>
                </a:solidFill>
              </a:rPr>
              <a:t> </a:t>
            </a:r>
            <a:r>
              <a:rPr lang="en-US" sz="2800" b="1" i="1" dirty="0" err="1">
                <a:solidFill>
                  <a:srgbClr val="FF0000"/>
                </a:solidFill>
              </a:rPr>
              <a:t>Thí</a:t>
            </a:r>
            <a:r>
              <a:rPr lang="en-US" sz="2800" b="1" i="1" dirty="0">
                <a:solidFill>
                  <a:srgbClr val="FF0000"/>
                </a:solidFill>
              </a:rPr>
              <a:t> </a:t>
            </a:r>
            <a:r>
              <a:rPr lang="en-US" sz="2800" b="1" i="1" dirty="0" err="1">
                <a:solidFill>
                  <a:srgbClr val="FF0000"/>
                </a:solidFill>
              </a:rPr>
              <a:t>nghiệm</a:t>
            </a:r>
            <a:r>
              <a:rPr lang="en-US" sz="2800" b="1" i="1" dirty="0">
                <a:solidFill>
                  <a:srgbClr val="FF0000"/>
                </a:solidFill>
              </a:rPr>
              <a:t>:</a:t>
            </a:r>
          </a:p>
        </p:txBody>
      </p:sp>
      <p:pic>
        <p:nvPicPr>
          <p:cNvPr id="7" name="Picture 6">
            <a:extLst>
              <a:ext uri="{FF2B5EF4-FFF2-40B4-BE49-F238E27FC236}">
                <a16:creationId xmlns:a16="http://schemas.microsoft.com/office/drawing/2014/main" xmlns="" id="{633D49DC-CF4A-FF05-31D4-C621210FB0AA}"/>
              </a:ext>
            </a:extLst>
          </p:cNvPr>
          <p:cNvPicPr>
            <a:picLocks noChangeAspect="1"/>
          </p:cNvPicPr>
          <p:nvPr/>
        </p:nvPicPr>
        <p:blipFill>
          <a:blip r:embed="rId2"/>
          <a:stretch>
            <a:fillRect/>
          </a:stretch>
        </p:blipFill>
        <p:spPr>
          <a:xfrm>
            <a:off x="4609708" y="1159831"/>
            <a:ext cx="6958488" cy="2227716"/>
          </a:xfrm>
          <a:prstGeom prst="rect">
            <a:avLst/>
          </a:prstGeom>
        </p:spPr>
      </p:pic>
      <p:graphicFrame>
        <p:nvGraphicFramePr>
          <p:cNvPr id="9" name="Table 8">
            <a:extLst>
              <a:ext uri="{FF2B5EF4-FFF2-40B4-BE49-F238E27FC236}">
                <a16:creationId xmlns:a16="http://schemas.microsoft.com/office/drawing/2014/main" xmlns="" id="{243381C7-A7DA-A8AF-0D3E-B739BB38ECDF}"/>
              </a:ext>
            </a:extLst>
          </p:cNvPr>
          <p:cNvGraphicFramePr>
            <a:graphicFrameLocks noGrp="1"/>
          </p:cNvGraphicFramePr>
          <p:nvPr>
            <p:extLst/>
          </p:nvPr>
        </p:nvGraphicFramePr>
        <p:xfrm>
          <a:off x="1677995" y="3914530"/>
          <a:ext cx="8463866" cy="1522017"/>
        </p:xfrm>
        <a:graphic>
          <a:graphicData uri="http://schemas.openxmlformats.org/drawingml/2006/table">
            <a:tbl>
              <a:tblPr firstRow="1" firstCol="1" bandRow="1">
                <a:tableStyleId>{B301B821-A1FF-4177-AEE7-76D212191A09}</a:tableStyleId>
              </a:tblPr>
              <a:tblGrid>
                <a:gridCol w="2820680">
                  <a:extLst>
                    <a:ext uri="{9D8B030D-6E8A-4147-A177-3AD203B41FA5}">
                      <a16:colId xmlns:a16="http://schemas.microsoft.com/office/drawing/2014/main" xmlns="" val="3829512257"/>
                    </a:ext>
                  </a:extLst>
                </a:gridCol>
                <a:gridCol w="3255813">
                  <a:extLst>
                    <a:ext uri="{9D8B030D-6E8A-4147-A177-3AD203B41FA5}">
                      <a16:colId xmlns:a16="http://schemas.microsoft.com/office/drawing/2014/main" xmlns="" val="2212648639"/>
                    </a:ext>
                  </a:extLst>
                </a:gridCol>
                <a:gridCol w="2387373">
                  <a:extLst>
                    <a:ext uri="{9D8B030D-6E8A-4147-A177-3AD203B41FA5}">
                      <a16:colId xmlns:a16="http://schemas.microsoft.com/office/drawing/2014/main" xmlns="" val="2681088245"/>
                    </a:ext>
                  </a:extLst>
                </a:gridCol>
              </a:tblGrid>
              <a:tr h="680769">
                <a:tc>
                  <a:txBody>
                    <a:bodyPr/>
                    <a:lstStyle/>
                    <a:p>
                      <a:pPr algn="ctr">
                        <a:lnSpc>
                          <a:spcPct val="115000"/>
                        </a:lnSpc>
                      </a:pPr>
                      <a:r>
                        <a:rPr lang="de-DE" sz="2400" dirty="0">
                          <a:effectLst/>
                        </a:rPr>
                        <a:t>Áp lực (F)</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300" baseline="0" dirty="0">
                          <a:effectLst/>
                        </a:rPr>
                        <a:t>Diện tích bị ép (S)</a:t>
                      </a:r>
                      <a:endParaRPr lang="en-US" sz="230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dirty="0">
                          <a:effectLst/>
                        </a:rPr>
                        <a:t>Độ lún (h)</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38017764"/>
                  </a:ext>
                </a:extLst>
              </a:tr>
              <a:tr h="370814">
                <a:tc>
                  <a:txBody>
                    <a:bodyPr/>
                    <a:lstStyle/>
                    <a:p>
                      <a:pPr algn="ctr">
                        <a:lnSpc>
                          <a:spcPct val="115000"/>
                        </a:lnSpc>
                      </a:pPr>
                      <a:r>
                        <a:rPr lang="de-DE" sz="2400" b="1" dirty="0">
                          <a:effectLst/>
                        </a:rPr>
                        <a:t>F</a:t>
                      </a:r>
                      <a:r>
                        <a:rPr lang="de-DE" sz="2400" b="1" baseline="-25000" dirty="0">
                          <a:effectLst/>
                        </a:rPr>
                        <a:t>b </a:t>
                      </a:r>
                      <a:r>
                        <a:rPr lang="de-DE" sz="2400" b="1" baseline="0" dirty="0">
                          <a:effectLst/>
                          <a:sym typeface="Wingdings" panose="05000000000000000000" pitchFamily="2" charset="2"/>
                        </a:rPr>
                        <a:t>......</a:t>
                      </a:r>
                      <a:r>
                        <a:rPr lang="de-DE" sz="2400" b="1" dirty="0">
                          <a:effectLst/>
                        </a:rPr>
                        <a:t> F</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S</a:t>
                      </a:r>
                      <a:r>
                        <a:rPr lang="de-DE" sz="2400" b="1" baseline="-25000" dirty="0">
                          <a:effectLst/>
                        </a:rPr>
                        <a:t>b</a:t>
                      </a:r>
                      <a:r>
                        <a:rPr lang="de-DE" sz="2400" b="1" dirty="0">
                          <a:effectLst/>
                        </a:rPr>
                        <a:t> </a:t>
                      </a:r>
                      <a:r>
                        <a:rPr lang="de-DE" sz="2400" b="1" baseline="0" dirty="0">
                          <a:effectLst/>
                        </a:rPr>
                        <a:t>......</a:t>
                      </a:r>
                      <a:r>
                        <a:rPr lang="de-DE" sz="2400" b="1" dirty="0">
                          <a:effectLst/>
                        </a:rPr>
                        <a:t> S</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h</a:t>
                      </a:r>
                      <a:r>
                        <a:rPr lang="de-DE" sz="2400" b="1" baseline="-25000" dirty="0">
                          <a:effectLst/>
                        </a:rPr>
                        <a:t>b</a:t>
                      </a:r>
                      <a:r>
                        <a:rPr lang="de-DE" sz="2400" b="1" dirty="0">
                          <a:effectLst/>
                        </a:rPr>
                        <a:t> </a:t>
                      </a:r>
                      <a:r>
                        <a:rPr lang="de-DE" sz="2400" b="1" baseline="0" dirty="0">
                          <a:effectLst/>
                        </a:rPr>
                        <a:t>......</a:t>
                      </a:r>
                      <a:r>
                        <a:rPr lang="de-DE" sz="2400" b="1" dirty="0">
                          <a:effectLst/>
                        </a:rPr>
                        <a:t> h</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12645643"/>
                  </a:ext>
                </a:extLst>
              </a:tr>
              <a:tr h="370814">
                <a:tc>
                  <a:txBody>
                    <a:bodyPr/>
                    <a:lstStyle/>
                    <a:p>
                      <a:pPr algn="ctr">
                        <a:lnSpc>
                          <a:spcPct val="115000"/>
                        </a:lnSpc>
                      </a:pPr>
                      <a:r>
                        <a:rPr lang="de-DE" sz="2400" b="1" dirty="0">
                          <a:effectLst/>
                        </a:rPr>
                        <a:t>F</a:t>
                      </a:r>
                      <a:r>
                        <a:rPr lang="de-DE" sz="2400" b="1" baseline="-25000" dirty="0">
                          <a:effectLst/>
                        </a:rPr>
                        <a:t>c</a:t>
                      </a:r>
                      <a:r>
                        <a:rPr lang="de-DE" sz="2400" b="1" dirty="0">
                          <a:effectLst/>
                        </a:rPr>
                        <a:t> </a:t>
                      </a:r>
                      <a:r>
                        <a:rPr lang="de-DE" sz="2400" b="1" baseline="0" dirty="0">
                          <a:effectLst/>
                        </a:rPr>
                        <a:t>......</a:t>
                      </a:r>
                      <a:r>
                        <a:rPr lang="de-DE" sz="2400" b="1" dirty="0">
                          <a:effectLst/>
                        </a:rPr>
                        <a:t> F</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S</a:t>
                      </a:r>
                      <a:r>
                        <a:rPr lang="de-DE" sz="2400" b="1" baseline="-25000" dirty="0">
                          <a:effectLst/>
                        </a:rPr>
                        <a:t>c</a:t>
                      </a:r>
                      <a:r>
                        <a:rPr lang="de-DE" sz="2400" b="1" dirty="0">
                          <a:effectLst/>
                        </a:rPr>
                        <a:t> </a:t>
                      </a:r>
                      <a:r>
                        <a:rPr lang="de-DE" sz="2400" b="1" baseline="0" dirty="0">
                          <a:effectLst/>
                        </a:rPr>
                        <a:t>......</a:t>
                      </a:r>
                      <a:r>
                        <a:rPr lang="de-DE" sz="2400" b="1" dirty="0">
                          <a:effectLst/>
                        </a:rPr>
                        <a:t> S</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h</a:t>
                      </a:r>
                      <a:r>
                        <a:rPr lang="de-DE" sz="2400" b="1" baseline="-25000" dirty="0">
                          <a:effectLst/>
                        </a:rPr>
                        <a:t>c</a:t>
                      </a:r>
                      <a:r>
                        <a:rPr lang="de-DE" sz="2400" b="1" dirty="0">
                          <a:effectLst/>
                        </a:rPr>
                        <a:t> </a:t>
                      </a:r>
                      <a:r>
                        <a:rPr lang="de-DE" sz="2400" b="1" baseline="0" dirty="0">
                          <a:effectLst/>
                        </a:rPr>
                        <a:t>......</a:t>
                      </a:r>
                      <a:r>
                        <a:rPr lang="de-DE" sz="2400" b="1" dirty="0">
                          <a:effectLst/>
                        </a:rPr>
                        <a:t> h</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35509538"/>
                  </a:ext>
                </a:extLst>
              </a:tr>
            </a:tbl>
          </a:graphicData>
        </a:graphic>
      </p:graphicFrame>
      <p:sp>
        <p:nvSpPr>
          <p:cNvPr id="13" name="Text Placeholder 2">
            <a:extLst>
              <a:ext uri="{FF2B5EF4-FFF2-40B4-BE49-F238E27FC236}">
                <a16:creationId xmlns:a16="http://schemas.microsoft.com/office/drawing/2014/main" xmlns="" id="{828C69D7-539D-8254-F339-8A427EC68F70}"/>
              </a:ext>
            </a:extLst>
          </p:cNvPr>
          <p:cNvSpPr txBox="1">
            <a:spLocks/>
          </p:cNvSpPr>
          <p:nvPr/>
        </p:nvSpPr>
        <p:spPr>
          <a:xfrm>
            <a:off x="77739" y="5748302"/>
            <a:ext cx="11998816" cy="618154"/>
          </a:xfrm>
          <a:prstGeom prst="rect">
            <a:avLst/>
          </a:prstGeom>
          <a:solidFill>
            <a:srgbClr val="7030A0"/>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20000"/>
              </a:lnSpc>
              <a:spcAft>
                <a:spcPts val="600"/>
              </a:spcAft>
              <a:tabLst>
                <a:tab pos="547370" algn="l"/>
              </a:tabLst>
            </a:pPr>
            <a:r>
              <a:rPr lang="en-US" sz="2400" b="1" dirty="0" err="1" smtClean="0">
                <a:solidFill>
                  <a:schemeClr val="bg1"/>
                </a:solidFill>
                <a:effectLst/>
                <a:latin typeface="+mn-lt"/>
                <a:ea typeface="Calibri" panose="020F0502020204030204" pitchFamily="34" charset="0"/>
              </a:rPr>
              <a:t>Từ</a:t>
            </a:r>
            <a:r>
              <a:rPr lang="en-US" sz="2400" b="1" dirty="0" smtClean="0">
                <a:solidFill>
                  <a:schemeClr val="bg1"/>
                </a:solidFill>
                <a:effectLst/>
                <a:latin typeface="+mn-lt"/>
                <a:ea typeface="Calibri" panose="020F0502020204030204" pitchFamily="34" charset="0"/>
              </a:rPr>
              <a:t> </a:t>
            </a:r>
            <a:r>
              <a:rPr lang="en-US" sz="2400" b="1" dirty="0" err="1">
                <a:solidFill>
                  <a:schemeClr val="bg1"/>
                </a:solidFill>
                <a:effectLst/>
                <a:latin typeface="+mn-lt"/>
                <a:ea typeface="Calibri" panose="020F0502020204030204" pitchFamily="34" charset="0"/>
              </a:rPr>
              <a:t>kết</a:t>
            </a:r>
            <a:r>
              <a:rPr lang="en-US" sz="2400" b="1" dirty="0">
                <a:solidFill>
                  <a:schemeClr val="bg1"/>
                </a:solidFill>
                <a:effectLst/>
                <a:latin typeface="+mn-lt"/>
                <a:ea typeface="Calibri" panose="020F0502020204030204" pitchFamily="34" charset="0"/>
              </a:rPr>
              <a:t> </a:t>
            </a:r>
            <a:r>
              <a:rPr lang="en-US" sz="2400" b="1" dirty="0" err="1">
                <a:solidFill>
                  <a:schemeClr val="bg1"/>
                </a:solidFill>
                <a:effectLst/>
                <a:latin typeface="+mn-lt"/>
                <a:ea typeface="Calibri" panose="020F0502020204030204" pitchFamily="34" charset="0"/>
              </a:rPr>
              <a:t>quả</a:t>
            </a:r>
            <a:r>
              <a:rPr lang="en-US" sz="2400" b="1" dirty="0">
                <a:solidFill>
                  <a:schemeClr val="bg1"/>
                </a:solidFill>
                <a:effectLst/>
                <a:latin typeface="+mn-lt"/>
                <a:ea typeface="Calibri" panose="020F0502020204030204" pitchFamily="34" charset="0"/>
              </a:rPr>
              <a:t> </a:t>
            </a:r>
            <a:r>
              <a:rPr lang="en-US" sz="2400" b="1" dirty="0" err="1">
                <a:solidFill>
                  <a:schemeClr val="bg1"/>
                </a:solidFill>
                <a:effectLst/>
                <a:latin typeface="+mn-lt"/>
                <a:ea typeface="Calibri" panose="020F0502020204030204" pitchFamily="34" charset="0"/>
              </a:rPr>
              <a:t>thí</a:t>
            </a:r>
            <a:r>
              <a:rPr lang="en-US" sz="2400" b="1" dirty="0">
                <a:solidFill>
                  <a:schemeClr val="bg1"/>
                </a:solidFill>
                <a:effectLst/>
                <a:latin typeface="+mn-lt"/>
                <a:ea typeface="Calibri" panose="020F0502020204030204" pitchFamily="34" charset="0"/>
              </a:rPr>
              <a:t> </a:t>
            </a:r>
            <a:r>
              <a:rPr lang="en-US" sz="2400" b="1" dirty="0" err="1">
                <a:solidFill>
                  <a:schemeClr val="bg1"/>
                </a:solidFill>
                <a:effectLst/>
                <a:latin typeface="+mn-lt"/>
                <a:ea typeface="Calibri" panose="020F0502020204030204" pitchFamily="34" charset="0"/>
              </a:rPr>
              <a:t>nghiệm</a:t>
            </a:r>
            <a:r>
              <a:rPr lang="en-US" sz="2400" b="1" dirty="0">
                <a:solidFill>
                  <a:schemeClr val="bg1"/>
                </a:solidFill>
                <a:effectLst/>
                <a:latin typeface="+mn-lt"/>
                <a:ea typeface="Calibri" panose="020F0502020204030204" pitchFamily="34" charset="0"/>
              </a:rPr>
              <a:t> </a:t>
            </a:r>
            <a:r>
              <a:rPr lang="en-US" sz="2400" b="1" dirty="0" err="1">
                <a:solidFill>
                  <a:schemeClr val="bg1"/>
                </a:solidFill>
                <a:effectLst/>
                <a:latin typeface="+mn-lt"/>
                <a:ea typeface="Calibri" panose="020F0502020204030204" pitchFamily="34" charset="0"/>
              </a:rPr>
              <a:t>trên</a:t>
            </a:r>
            <a:r>
              <a:rPr lang="en-US" sz="2400" b="1" dirty="0">
                <a:solidFill>
                  <a:schemeClr val="bg1"/>
                </a:solidFill>
                <a:effectLst/>
                <a:latin typeface="+mn-lt"/>
                <a:ea typeface="Calibri" panose="020F0502020204030204" pitchFamily="34" charset="0"/>
              </a:rPr>
              <a:t> </a:t>
            </a:r>
            <a:r>
              <a:rPr lang="en-US" sz="2400" b="1" dirty="0" err="1">
                <a:solidFill>
                  <a:schemeClr val="bg1"/>
                </a:solidFill>
                <a:effectLst/>
                <a:latin typeface="+mn-lt"/>
                <a:ea typeface="Calibri" panose="020F0502020204030204" pitchFamily="34" charset="0"/>
              </a:rPr>
              <a:t>có</a:t>
            </a:r>
            <a:r>
              <a:rPr lang="en-US" sz="2400" b="1" dirty="0">
                <a:solidFill>
                  <a:schemeClr val="bg1"/>
                </a:solidFill>
                <a:effectLst/>
                <a:latin typeface="+mn-lt"/>
                <a:ea typeface="Calibri" panose="020F0502020204030204" pitchFamily="34" charset="0"/>
              </a:rPr>
              <a:t> </a:t>
            </a:r>
            <a:r>
              <a:rPr lang="en-US" sz="2400" b="1" dirty="0" err="1">
                <a:solidFill>
                  <a:schemeClr val="bg1"/>
                </a:solidFill>
                <a:effectLst/>
                <a:latin typeface="+mn-lt"/>
                <a:ea typeface="Calibri" panose="020F0502020204030204" pitchFamily="34" charset="0"/>
              </a:rPr>
              <a:t>thể</a:t>
            </a:r>
            <a:r>
              <a:rPr lang="en-US" sz="2400" b="1" dirty="0">
                <a:solidFill>
                  <a:schemeClr val="bg1"/>
                </a:solidFill>
                <a:effectLst/>
                <a:latin typeface="+mn-lt"/>
                <a:ea typeface="Calibri" panose="020F0502020204030204" pitchFamily="34" charset="0"/>
              </a:rPr>
              <a:t> </a:t>
            </a:r>
            <a:r>
              <a:rPr lang="en-US" sz="2400" b="1" dirty="0" err="1">
                <a:solidFill>
                  <a:schemeClr val="bg1"/>
                </a:solidFill>
                <a:effectLst/>
                <a:latin typeface="+mn-lt"/>
                <a:ea typeface="Calibri" panose="020F0502020204030204" pitchFamily="34" charset="0"/>
              </a:rPr>
              <a:t>rút</a:t>
            </a:r>
            <a:r>
              <a:rPr lang="en-US" sz="2400" b="1" dirty="0">
                <a:solidFill>
                  <a:schemeClr val="bg1"/>
                </a:solidFill>
                <a:effectLst/>
                <a:latin typeface="+mn-lt"/>
                <a:ea typeface="Calibri" panose="020F0502020204030204" pitchFamily="34" charset="0"/>
              </a:rPr>
              <a:t> ra </a:t>
            </a:r>
            <a:r>
              <a:rPr lang="en-US" sz="2400" b="1" dirty="0" err="1">
                <a:solidFill>
                  <a:schemeClr val="bg1"/>
                </a:solidFill>
                <a:effectLst/>
                <a:latin typeface="+mn-lt"/>
                <a:ea typeface="Calibri" panose="020F0502020204030204" pitchFamily="34" charset="0"/>
              </a:rPr>
              <a:t>nhận</a:t>
            </a:r>
            <a:r>
              <a:rPr lang="en-US" sz="2400" b="1" dirty="0">
                <a:solidFill>
                  <a:schemeClr val="bg1"/>
                </a:solidFill>
                <a:effectLst/>
                <a:latin typeface="+mn-lt"/>
                <a:ea typeface="Calibri" panose="020F0502020204030204" pitchFamily="34" charset="0"/>
              </a:rPr>
              <a:t> </a:t>
            </a:r>
            <a:r>
              <a:rPr lang="en-US" sz="2400" b="1" dirty="0" err="1">
                <a:solidFill>
                  <a:schemeClr val="bg1"/>
                </a:solidFill>
                <a:effectLst/>
                <a:latin typeface="+mn-lt"/>
                <a:ea typeface="Calibri" panose="020F0502020204030204" pitchFamily="34" charset="0"/>
              </a:rPr>
              <a:t>xét</a:t>
            </a:r>
            <a:r>
              <a:rPr lang="en-US" sz="2400" b="1" dirty="0">
                <a:solidFill>
                  <a:schemeClr val="bg1"/>
                </a:solidFill>
                <a:effectLst/>
                <a:latin typeface="+mn-lt"/>
                <a:ea typeface="Calibri" panose="020F0502020204030204" pitchFamily="34" charset="0"/>
              </a:rPr>
              <a:t> </a:t>
            </a:r>
            <a:r>
              <a:rPr lang="en-US" sz="2400" b="1" dirty="0" err="1">
                <a:solidFill>
                  <a:schemeClr val="bg1"/>
                </a:solidFill>
                <a:effectLst/>
                <a:latin typeface="+mn-lt"/>
                <a:ea typeface="Calibri" panose="020F0502020204030204" pitchFamily="34" charset="0"/>
              </a:rPr>
              <a:t>gì</a:t>
            </a:r>
            <a:r>
              <a:rPr lang="en-US" sz="2400" b="1" dirty="0">
                <a:solidFill>
                  <a:schemeClr val="bg1"/>
                </a:solidFill>
                <a:effectLst/>
                <a:latin typeface="+mn-lt"/>
                <a:ea typeface="Calibri" panose="020F0502020204030204" pitchFamily="34" charset="0"/>
              </a:rPr>
              <a:t> </a:t>
            </a:r>
            <a:r>
              <a:rPr lang="en-US" sz="2400" b="1" dirty="0" err="1">
                <a:solidFill>
                  <a:schemeClr val="bg1"/>
                </a:solidFill>
                <a:effectLst/>
                <a:latin typeface="+mn-lt"/>
                <a:ea typeface="Calibri" panose="020F0502020204030204" pitchFamily="34" charset="0"/>
              </a:rPr>
              <a:t>về</a:t>
            </a:r>
            <a:r>
              <a:rPr lang="en-US" sz="2400" b="1" dirty="0">
                <a:solidFill>
                  <a:schemeClr val="bg1"/>
                </a:solidFill>
                <a:effectLst/>
                <a:latin typeface="+mn-lt"/>
                <a:ea typeface="Calibri" panose="020F0502020204030204" pitchFamily="34" charset="0"/>
              </a:rPr>
              <a:t> </a:t>
            </a:r>
            <a:r>
              <a:rPr lang="en-US" sz="2400" b="1" dirty="0" err="1">
                <a:solidFill>
                  <a:schemeClr val="bg1"/>
                </a:solidFill>
                <a:effectLst/>
                <a:latin typeface="+mn-lt"/>
                <a:ea typeface="Calibri" panose="020F0502020204030204" pitchFamily="34" charset="0"/>
              </a:rPr>
              <a:t>các</a:t>
            </a:r>
            <a:r>
              <a:rPr lang="en-US" sz="2400" b="1" dirty="0">
                <a:solidFill>
                  <a:schemeClr val="bg1"/>
                </a:solidFill>
                <a:effectLst/>
                <a:latin typeface="+mn-lt"/>
                <a:ea typeface="Calibri" panose="020F0502020204030204" pitchFamily="34" charset="0"/>
              </a:rPr>
              <a:t> </a:t>
            </a:r>
            <a:r>
              <a:rPr lang="en-US" sz="2400" b="1" dirty="0" err="1">
                <a:solidFill>
                  <a:schemeClr val="bg1"/>
                </a:solidFill>
                <a:effectLst/>
                <a:latin typeface="+mn-lt"/>
                <a:ea typeface="Calibri" panose="020F0502020204030204" pitchFamily="34" charset="0"/>
              </a:rPr>
              <a:t>yếu</a:t>
            </a:r>
            <a:r>
              <a:rPr lang="en-US" sz="2400" b="1" dirty="0">
                <a:solidFill>
                  <a:schemeClr val="bg1"/>
                </a:solidFill>
                <a:effectLst/>
                <a:latin typeface="+mn-lt"/>
                <a:ea typeface="Calibri" panose="020F0502020204030204" pitchFamily="34" charset="0"/>
              </a:rPr>
              <a:t> </a:t>
            </a:r>
            <a:r>
              <a:rPr lang="en-US" sz="2400" b="1" dirty="0" err="1">
                <a:solidFill>
                  <a:schemeClr val="bg1"/>
                </a:solidFill>
                <a:effectLst/>
                <a:latin typeface="+mn-lt"/>
                <a:ea typeface="Calibri" panose="020F0502020204030204" pitchFamily="34" charset="0"/>
              </a:rPr>
              <a:t>tố</a:t>
            </a:r>
            <a:r>
              <a:rPr lang="en-US" sz="2400" b="1" dirty="0">
                <a:solidFill>
                  <a:schemeClr val="bg1"/>
                </a:solidFill>
                <a:effectLst/>
                <a:latin typeface="+mn-lt"/>
                <a:ea typeface="Calibri" panose="020F0502020204030204" pitchFamily="34" charset="0"/>
              </a:rPr>
              <a:t> </a:t>
            </a:r>
            <a:r>
              <a:rPr lang="en-US" sz="2400" b="1" dirty="0" err="1">
                <a:solidFill>
                  <a:schemeClr val="bg1"/>
                </a:solidFill>
                <a:effectLst/>
                <a:latin typeface="+mn-lt"/>
                <a:ea typeface="Calibri" panose="020F0502020204030204" pitchFamily="34" charset="0"/>
              </a:rPr>
              <a:t>ảnh</a:t>
            </a:r>
            <a:r>
              <a:rPr lang="en-US" sz="2400" b="1" dirty="0">
                <a:solidFill>
                  <a:schemeClr val="bg1"/>
                </a:solidFill>
                <a:effectLst/>
                <a:latin typeface="+mn-lt"/>
                <a:ea typeface="Calibri" panose="020F0502020204030204" pitchFamily="34" charset="0"/>
              </a:rPr>
              <a:t> </a:t>
            </a:r>
            <a:r>
              <a:rPr lang="en-US" sz="2400" b="1" dirty="0" err="1">
                <a:solidFill>
                  <a:schemeClr val="bg1"/>
                </a:solidFill>
                <a:effectLst/>
                <a:latin typeface="+mn-lt"/>
                <a:ea typeface="Calibri" panose="020F0502020204030204" pitchFamily="34" charset="0"/>
              </a:rPr>
              <a:t>hưởng</a:t>
            </a:r>
            <a:r>
              <a:rPr lang="en-US" sz="2400" b="1" dirty="0">
                <a:solidFill>
                  <a:schemeClr val="bg1"/>
                </a:solidFill>
                <a:effectLst/>
                <a:latin typeface="+mn-lt"/>
                <a:ea typeface="Calibri" panose="020F0502020204030204" pitchFamily="34" charset="0"/>
              </a:rPr>
              <a:t> </a:t>
            </a:r>
            <a:r>
              <a:rPr lang="en-US" sz="2400" b="1" dirty="0" err="1">
                <a:solidFill>
                  <a:schemeClr val="bg1"/>
                </a:solidFill>
                <a:effectLst/>
                <a:latin typeface="+mn-lt"/>
                <a:ea typeface="Calibri" panose="020F0502020204030204" pitchFamily="34" charset="0"/>
              </a:rPr>
              <a:t>đến</a:t>
            </a:r>
            <a:r>
              <a:rPr lang="en-US" sz="2400" b="1" dirty="0">
                <a:solidFill>
                  <a:schemeClr val="bg1"/>
                </a:solidFill>
                <a:effectLst/>
                <a:latin typeface="+mn-lt"/>
                <a:ea typeface="Calibri" panose="020F0502020204030204" pitchFamily="34" charset="0"/>
              </a:rPr>
              <a:t> </a:t>
            </a:r>
            <a:r>
              <a:rPr lang="en-US" sz="2400" b="1" dirty="0" err="1">
                <a:solidFill>
                  <a:schemeClr val="bg1"/>
                </a:solidFill>
                <a:effectLst/>
                <a:latin typeface="+mn-lt"/>
                <a:ea typeface="Calibri" panose="020F0502020204030204" pitchFamily="34" charset="0"/>
              </a:rPr>
              <a:t>độ</a:t>
            </a:r>
            <a:r>
              <a:rPr lang="en-US" sz="2400" b="1" dirty="0">
                <a:solidFill>
                  <a:schemeClr val="bg1"/>
                </a:solidFill>
                <a:effectLst/>
                <a:latin typeface="+mn-lt"/>
                <a:ea typeface="Calibri" panose="020F0502020204030204" pitchFamily="34" charset="0"/>
              </a:rPr>
              <a:t> </a:t>
            </a:r>
            <a:r>
              <a:rPr lang="en-US" sz="2400" b="1" dirty="0" err="1">
                <a:solidFill>
                  <a:schemeClr val="bg1"/>
                </a:solidFill>
                <a:effectLst/>
                <a:latin typeface="+mn-lt"/>
                <a:ea typeface="Calibri" panose="020F0502020204030204" pitchFamily="34" charset="0"/>
              </a:rPr>
              <a:t>lún</a:t>
            </a:r>
            <a:r>
              <a:rPr lang="en-US" sz="2400" b="1" dirty="0">
                <a:solidFill>
                  <a:schemeClr val="bg1"/>
                </a:solidFill>
                <a:effectLst/>
                <a:latin typeface="+mn-lt"/>
                <a:ea typeface="Calibri" panose="020F0502020204030204" pitchFamily="34" charset="0"/>
              </a:rPr>
              <a:t>?</a:t>
            </a:r>
            <a:endParaRPr lang="en-US" sz="2400" b="1" dirty="0">
              <a:solidFill>
                <a:schemeClr val="bg1"/>
              </a:solidFill>
              <a:effectLst/>
              <a:latin typeface="+mn-lt"/>
              <a:ea typeface="Segoe UI" panose="020B0502040204020203" pitchFamily="34" charset="0"/>
            </a:endParaRPr>
          </a:p>
        </p:txBody>
      </p:sp>
      <p:sp>
        <p:nvSpPr>
          <p:cNvPr id="11" name="TextBox 10">
            <a:extLst>
              <a:ext uri="{FF2B5EF4-FFF2-40B4-BE49-F238E27FC236}">
                <a16:creationId xmlns:a16="http://schemas.microsoft.com/office/drawing/2014/main" xmlns="" id="{AE89DA2B-8FFB-4857-BF17-202055195816}"/>
              </a:ext>
            </a:extLst>
          </p:cNvPr>
          <p:cNvSpPr txBox="1">
            <a:spLocks noChangeArrowheads="1"/>
          </p:cNvSpPr>
          <p:nvPr/>
        </p:nvSpPr>
        <p:spPr bwMode="auto">
          <a:xfrm rot="10800000">
            <a:off x="8432192" y="4660552"/>
            <a:ext cx="760667" cy="5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4000" b="1" dirty="0">
                <a:solidFill>
                  <a:srgbClr val="FF0000"/>
                </a:solidFill>
                <a:latin typeface="Arial" panose="020B0604020202020204" pitchFamily="34" charset="0"/>
                <a:cs typeface="Arial" panose="020B0604020202020204" pitchFamily="34" charset="0"/>
              </a:rPr>
              <a:t>&lt;</a:t>
            </a:r>
          </a:p>
        </p:txBody>
      </p:sp>
      <p:sp>
        <p:nvSpPr>
          <p:cNvPr id="12" name="TextBox 11">
            <a:extLst>
              <a:ext uri="{FF2B5EF4-FFF2-40B4-BE49-F238E27FC236}">
                <a16:creationId xmlns:a16="http://schemas.microsoft.com/office/drawing/2014/main" xmlns="" id="{68AD8F26-9452-4EAC-8103-EB1A760DD3D9}"/>
              </a:ext>
            </a:extLst>
          </p:cNvPr>
          <p:cNvSpPr txBox="1">
            <a:spLocks noChangeArrowheads="1"/>
          </p:cNvSpPr>
          <p:nvPr/>
        </p:nvSpPr>
        <p:spPr bwMode="auto">
          <a:xfrm>
            <a:off x="5909928" y="4487719"/>
            <a:ext cx="652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4000" dirty="0">
                <a:solidFill>
                  <a:srgbClr val="FF0000"/>
                </a:solidFill>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xmlns="" id="{EF558B3D-0081-4C11-BE74-F9615C4B6614}"/>
              </a:ext>
            </a:extLst>
          </p:cNvPr>
          <p:cNvSpPr txBox="1">
            <a:spLocks noChangeArrowheads="1"/>
          </p:cNvSpPr>
          <p:nvPr/>
        </p:nvSpPr>
        <p:spPr bwMode="auto">
          <a:xfrm rot="10800000">
            <a:off x="2588527" y="4663052"/>
            <a:ext cx="760667" cy="5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4000" b="1" dirty="0">
                <a:solidFill>
                  <a:srgbClr val="FF0000"/>
                </a:solidFill>
                <a:latin typeface="Arial" panose="020B0604020202020204" pitchFamily="34" charset="0"/>
                <a:cs typeface="Arial" panose="020B0604020202020204" pitchFamily="34" charset="0"/>
              </a:rPr>
              <a:t>&lt;</a:t>
            </a:r>
          </a:p>
        </p:txBody>
      </p:sp>
      <p:sp>
        <p:nvSpPr>
          <p:cNvPr id="16" name="TextBox 15">
            <a:extLst>
              <a:ext uri="{FF2B5EF4-FFF2-40B4-BE49-F238E27FC236}">
                <a16:creationId xmlns:a16="http://schemas.microsoft.com/office/drawing/2014/main" xmlns="" id="{61714A7C-BB5B-4CF7-A1F0-3276FB1E636F}"/>
              </a:ext>
            </a:extLst>
          </p:cNvPr>
          <p:cNvSpPr txBox="1">
            <a:spLocks noChangeArrowheads="1"/>
          </p:cNvSpPr>
          <p:nvPr/>
        </p:nvSpPr>
        <p:spPr bwMode="auto">
          <a:xfrm rot="166058">
            <a:off x="5913724" y="4881557"/>
            <a:ext cx="760667" cy="5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4000" b="1" dirty="0">
                <a:solidFill>
                  <a:srgbClr val="FF0000"/>
                </a:solidFill>
                <a:latin typeface="Arial" panose="020B0604020202020204" pitchFamily="34" charset="0"/>
                <a:cs typeface="Arial" panose="020B0604020202020204" pitchFamily="34" charset="0"/>
              </a:rPr>
              <a:t>&lt;</a:t>
            </a:r>
          </a:p>
        </p:txBody>
      </p:sp>
      <p:sp>
        <p:nvSpPr>
          <p:cNvPr id="18" name="TextBox 17">
            <a:extLst>
              <a:ext uri="{FF2B5EF4-FFF2-40B4-BE49-F238E27FC236}">
                <a16:creationId xmlns:a16="http://schemas.microsoft.com/office/drawing/2014/main" xmlns="" id="{75475DB1-C2EA-47AB-8C5B-3F7F2FAD6FCC}"/>
              </a:ext>
            </a:extLst>
          </p:cNvPr>
          <p:cNvSpPr txBox="1">
            <a:spLocks noChangeArrowheads="1"/>
          </p:cNvSpPr>
          <p:nvPr/>
        </p:nvSpPr>
        <p:spPr bwMode="auto">
          <a:xfrm>
            <a:off x="2845002" y="4868470"/>
            <a:ext cx="652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4000" dirty="0">
                <a:solidFill>
                  <a:srgbClr val="FF0000"/>
                </a:solidFill>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xmlns="" id="{532BB899-8A25-4D7E-9624-A406C7820B0D}"/>
              </a:ext>
            </a:extLst>
          </p:cNvPr>
          <p:cNvSpPr txBox="1">
            <a:spLocks noChangeArrowheads="1"/>
          </p:cNvSpPr>
          <p:nvPr/>
        </p:nvSpPr>
        <p:spPr bwMode="auto">
          <a:xfrm rot="10800000">
            <a:off x="8449681" y="5067782"/>
            <a:ext cx="760667" cy="5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4000" b="1" dirty="0">
                <a:solidFill>
                  <a:srgbClr val="FF0000"/>
                </a:solidFill>
                <a:latin typeface="Arial" panose="020B0604020202020204" pitchFamily="34" charset="0"/>
                <a:cs typeface="Arial" panose="020B0604020202020204" pitchFamily="34" charset="0"/>
              </a:rPr>
              <a:t>&lt;</a:t>
            </a:r>
          </a:p>
        </p:txBody>
      </p:sp>
      <p:sp>
        <p:nvSpPr>
          <p:cNvPr id="17" name="Text Placeholder 2">
            <a:extLst>
              <a:ext uri="{FF2B5EF4-FFF2-40B4-BE49-F238E27FC236}">
                <a16:creationId xmlns:a16="http://schemas.microsoft.com/office/drawing/2014/main" xmlns="" id="{39472C74-00C5-AE65-850F-0AF43135CDB4}"/>
              </a:ext>
            </a:extLst>
          </p:cNvPr>
          <p:cNvSpPr txBox="1">
            <a:spLocks/>
          </p:cNvSpPr>
          <p:nvPr/>
        </p:nvSpPr>
        <p:spPr>
          <a:xfrm>
            <a:off x="680132" y="1396411"/>
            <a:ext cx="3170651" cy="3657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vi-VN" sz="2800" b="1" dirty="0" smtClean="0"/>
              <a:t>1.</a:t>
            </a:r>
            <a:r>
              <a:rPr lang="en-US" sz="2800" b="1" dirty="0" smtClean="0"/>
              <a:t> </a:t>
            </a:r>
            <a:r>
              <a:rPr lang="en-US" sz="2800" b="1" dirty="0" err="1"/>
              <a:t>Thí</a:t>
            </a:r>
            <a:r>
              <a:rPr lang="en-US" sz="2800" b="1" dirty="0"/>
              <a:t> </a:t>
            </a:r>
            <a:r>
              <a:rPr lang="en-US" sz="2800" b="1" dirty="0" err="1"/>
              <a:t>nghiệm</a:t>
            </a:r>
            <a:endParaRPr lang="en-US" sz="2800" b="1" dirty="0"/>
          </a:p>
        </p:txBody>
      </p:sp>
      <p:sp>
        <p:nvSpPr>
          <p:cNvPr id="19" name="Text Placeholder 14">
            <a:extLst>
              <a:ext uri="{FF2B5EF4-FFF2-40B4-BE49-F238E27FC236}">
                <a16:creationId xmlns:a16="http://schemas.microsoft.com/office/drawing/2014/main" xmlns="" id="{F4A4B88D-F80F-98BB-6E0F-DC27FCEA0851}"/>
              </a:ext>
            </a:extLst>
          </p:cNvPr>
          <p:cNvSpPr txBox="1">
            <a:spLocks/>
          </p:cNvSpPr>
          <p:nvPr/>
        </p:nvSpPr>
        <p:spPr>
          <a:xfrm>
            <a:off x="585287" y="835818"/>
            <a:ext cx="2600973" cy="5084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smtClean="0">
                <a:solidFill>
                  <a:srgbClr val="C00000"/>
                </a:solidFill>
                <a:latin typeface="Cambria" panose="02040503050406030204" pitchFamily="18" charset="0"/>
                <a:ea typeface="Cambria" panose="02040503050406030204" pitchFamily="18" charset="0"/>
              </a:rPr>
              <a:t>II. </a:t>
            </a:r>
            <a:r>
              <a:rPr lang="vi-VN" b="1" u="sng" dirty="0" smtClean="0">
                <a:solidFill>
                  <a:srgbClr val="C00000"/>
                </a:solidFill>
                <a:latin typeface="Cambria" panose="02040503050406030204" pitchFamily="18" charset="0"/>
                <a:ea typeface="Cambria" panose="02040503050406030204" pitchFamily="18" charset="0"/>
              </a:rPr>
              <a:t>ÁP SUẤT</a:t>
            </a:r>
            <a:endParaRPr lang="en-US" b="1" u="sng"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3252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2" grpId="0"/>
      <p:bldP spid="15" grpId="0"/>
      <p:bldP spid="16" grpId="0"/>
      <p:bldP spid="18"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xmlns="" id="{243381C7-A7DA-A8AF-0D3E-B739BB38ECDF}"/>
              </a:ext>
            </a:extLst>
          </p:cNvPr>
          <p:cNvGraphicFramePr>
            <a:graphicFrameLocks noGrp="1"/>
          </p:cNvGraphicFramePr>
          <p:nvPr>
            <p:extLst>
              <p:ext uri="{D42A27DB-BD31-4B8C-83A1-F6EECF244321}">
                <p14:modId xmlns:p14="http://schemas.microsoft.com/office/powerpoint/2010/main" val="1236857093"/>
              </p:ext>
            </p:extLst>
          </p:nvPr>
        </p:nvGraphicFramePr>
        <p:xfrm>
          <a:off x="2444683" y="2658358"/>
          <a:ext cx="7867324" cy="1447957"/>
        </p:xfrm>
        <a:graphic>
          <a:graphicData uri="http://schemas.openxmlformats.org/drawingml/2006/table">
            <a:tbl>
              <a:tblPr firstRow="1" firstCol="1" bandRow="1">
                <a:tableStyleId>{5C22544A-7EE6-4342-B048-85BDC9FD1C3A}</a:tableStyleId>
              </a:tblPr>
              <a:tblGrid>
                <a:gridCol w="2621877">
                  <a:extLst>
                    <a:ext uri="{9D8B030D-6E8A-4147-A177-3AD203B41FA5}">
                      <a16:colId xmlns:a16="http://schemas.microsoft.com/office/drawing/2014/main" xmlns="" val="3829512257"/>
                    </a:ext>
                  </a:extLst>
                </a:gridCol>
                <a:gridCol w="2822734">
                  <a:extLst>
                    <a:ext uri="{9D8B030D-6E8A-4147-A177-3AD203B41FA5}">
                      <a16:colId xmlns:a16="http://schemas.microsoft.com/office/drawing/2014/main" xmlns="" val="2212648639"/>
                    </a:ext>
                  </a:extLst>
                </a:gridCol>
                <a:gridCol w="2422713">
                  <a:extLst>
                    <a:ext uri="{9D8B030D-6E8A-4147-A177-3AD203B41FA5}">
                      <a16:colId xmlns:a16="http://schemas.microsoft.com/office/drawing/2014/main" xmlns="" val="2681088245"/>
                    </a:ext>
                  </a:extLst>
                </a:gridCol>
              </a:tblGrid>
              <a:tr h="540791">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Áp lực (F)</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Diện tích bị ép (S)</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Độ lún (h)</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38017764"/>
                  </a:ext>
                </a:extLst>
              </a:tr>
              <a:tr h="453583">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F</a:t>
                      </a:r>
                      <a:r>
                        <a:rPr lang="de-DE" sz="2400" baseline="-25000" dirty="0">
                          <a:effectLst/>
                          <a:latin typeface="Times New Roman" panose="02020603050405020304" pitchFamily="18" charset="0"/>
                          <a:cs typeface="Times New Roman" panose="02020603050405020304" pitchFamily="18" charset="0"/>
                        </a:rPr>
                        <a:t>b </a:t>
                      </a:r>
                      <a:r>
                        <a:rPr lang="de-DE" sz="2400" b="0" baseline="0" dirty="0">
                          <a:effectLst/>
                          <a:latin typeface="Times New Roman" panose="02020603050405020304" pitchFamily="18" charset="0"/>
                          <a:cs typeface="Times New Roman" panose="02020603050405020304" pitchFamily="18" charset="0"/>
                          <a:sym typeface="Wingdings" panose="05000000000000000000" pitchFamily="2" charset="2"/>
                        </a:rPr>
                        <a:t>&gt;</a:t>
                      </a:r>
                      <a:r>
                        <a:rPr lang="de-DE" sz="2400" dirty="0">
                          <a:effectLst/>
                          <a:latin typeface="Times New Roman" panose="02020603050405020304" pitchFamily="18" charset="0"/>
                          <a:cs typeface="Times New Roman" panose="02020603050405020304" pitchFamily="18" charset="0"/>
                        </a:rPr>
                        <a:t> F</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S</a:t>
                      </a:r>
                      <a:r>
                        <a:rPr lang="de-DE" sz="2400" baseline="-25000" dirty="0">
                          <a:effectLst/>
                          <a:latin typeface="Times New Roman" panose="02020603050405020304" pitchFamily="18" charset="0"/>
                          <a:cs typeface="Times New Roman" panose="02020603050405020304" pitchFamily="18" charset="0"/>
                        </a:rPr>
                        <a:t>b</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a:t>
                      </a:r>
                      <a:r>
                        <a:rPr lang="de-DE" sz="2400" dirty="0">
                          <a:effectLst/>
                          <a:latin typeface="Times New Roman" panose="02020603050405020304" pitchFamily="18" charset="0"/>
                          <a:cs typeface="Times New Roman" panose="02020603050405020304" pitchFamily="18" charset="0"/>
                        </a:rPr>
                        <a:t> S</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h</a:t>
                      </a:r>
                      <a:r>
                        <a:rPr lang="de-DE" sz="2400" baseline="-25000" dirty="0">
                          <a:effectLst/>
                          <a:latin typeface="Times New Roman" panose="02020603050405020304" pitchFamily="18" charset="0"/>
                          <a:cs typeface="Times New Roman" panose="02020603050405020304" pitchFamily="18" charset="0"/>
                        </a:rPr>
                        <a:t>b</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&gt;</a:t>
                      </a:r>
                      <a:r>
                        <a:rPr lang="de-DE" sz="2400" dirty="0">
                          <a:effectLst/>
                          <a:latin typeface="Times New Roman" panose="02020603050405020304" pitchFamily="18" charset="0"/>
                          <a:cs typeface="Times New Roman" panose="02020603050405020304" pitchFamily="18" charset="0"/>
                        </a:rPr>
                        <a:t> h</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512645643"/>
                  </a:ext>
                </a:extLst>
              </a:tr>
              <a:tr h="453583">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F</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a:t>
                      </a:r>
                      <a:r>
                        <a:rPr lang="de-DE" sz="2400" dirty="0">
                          <a:effectLst/>
                          <a:latin typeface="Times New Roman" panose="02020603050405020304" pitchFamily="18" charset="0"/>
                          <a:cs typeface="Times New Roman" panose="02020603050405020304" pitchFamily="18" charset="0"/>
                        </a:rPr>
                        <a:t> F</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S</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&lt;</a:t>
                      </a:r>
                      <a:r>
                        <a:rPr lang="de-DE" sz="2400" dirty="0">
                          <a:effectLst/>
                          <a:latin typeface="Times New Roman" panose="02020603050405020304" pitchFamily="18" charset="0"/>
                          <a:cs typeface="Times New Roman" panose="02020603050405020304" pitchFamily="18" charset="0"/>
                        </a:rPr>
                        <a:t> S</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h</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&gt;</a:t>
                      </a:r>
                      <a:r>
                        <a:rPr lang="de-DE" sz="2400" dirty="0">
                          <a:effectLst/>
                          <a:latin typeface="Times New Roman" panose="02020603050405020304" pitchFamily="18" charset="0"/>
                          <a:cs typeface="Times New Roman" panose="02020603050405020304" pitchFamily="18" charset="0"/>
                        </a:rPr>
                        <a:t> h</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35509538"/>
                  </a:ext>
                </a:extLst>
              </a:tr>
            </a:tbl>
          </a:graphicData>
        </a:graphic>
      </p:graphicFrame>
      <p:sp>
        <p:nvSpPr>
          <p:cNvPr id="7" name="TextBox 6">
            <a:extLst>
              <a:ext uri="{FF2B5EF4-FFF2-40B4-BE49-F238E27FC236}">
                <a16:creationId xmlns:a16="http://schemas.microsoft.com/office/drawing/2014/main" xmlns="" id="{DF07D56F-8A20-9757-2EB5-DDA1299897AC}"/>
              </a:ext>
            </a:extLst>
          </p:cNvPr>
          <p:cNvSpPr txBox="1"/>
          <p:nvPr/>
        </p:nvSpPr>
        <p:spPr>
          <a:xfrm>
            <a:off x="522574" y="3890969"/>
            <a:ext cx="11251503" cy="2400657"/>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defTabSz="914400">
              <a:lnSpc>
                <a:spcPct val="100000"/>
              </a:lnSpc>
              <a:defRPr/>
            </a:pPr>
            <a:r>
              <a:rPr lang="en-US" sz="2800" b="1" dirty="0" err="1">
                <a:solidFill>
                  <a:srgbClr val="FF0000"/>
                </a:solidFill>
              </a:rPr>
              <a:t>Nhận</a:t>
            </a:r>
            <a:r>
              <a:rPr lang="en-US" sz="2800" b="1" dirty="0">
                <a:solidFill>
                  <a:srgbClr val="FF0000"/>
                </a:solidFill>
              </a:rPr>
              <a:t> </a:t>
            </a:r>
            <a:r>
              <a:rPr lang="en-US" sz="2800" b="1" dirty="0" err="1">
                <a:solidFill>
                  <a:srgbClr val="FF0000"/>
                </a:solidFill>
              </a:rPr>
              <a:t>xét</a:t>
            </a:r>
            <a:r>
              <a:rPr lang="en-US" sz="2800" b="1" dirty="0">
                <a:solidFill>
                  <a:srgbClr val="FF0000"/>
                </a:solidFill>
              </a:rPr>
              <a:t>:</a:t>
            </a:r>
          </a:p>
          <a:p>
            <a:pPr defTabSz="914400">
              <a:lnSpc>
                <a:spcPct val="100000"/>
              </a:lnSpc>
              <a:defRPr/>
            </a:pPr>
            <a:r>
              <a:rPr lang="vi-VN" sz="2800" dirty="0">
                <a:solidFill>
                  <a:prstClr val="black"/>
                </a:solidFill>
              </a:rPr>
              <a:t>- Cùng diện tích bị ép như nhau, nếu độ lớn của áp lực càng lớn thì tác dụng nó cũng càng lớn.</a:t>
            </a:r>
          </a:p>
          <a:p>
            <a:pPr defTabSz="914400">
              <a:lnSpc>
                <a:spcPct val="100000"/>
              </a:lnSpc>
              <a:defRPr/>
            </a:pPr>
            <a:r>
              <a:rPr lang="vi-VN" sz="2800" dirty="0">
                <a:solidFill>
                  <a:prstClr val="black"/>
                </a:solidFill>
              </a:rPr>
              <a:t>- Cùng độ lớn của áp lực như nhau, nếu diện tích bị ép càng nhỏ thì tác dụng của áp lực càng lớn.</a:t>
            </a:r>
          </a:p>
        </p:txBody>
      </p:sp>
      <p:pic>
        <p:nvPicPr>
          <p:cNvPr id="8" name="Picture 7">
            <a:extLst>
              <a:ext uri="{FF2B5EF4-FFF2-40B4-BE49-F238E27FC236}">
                <a16:creationId xmlns:a16="http://schemas.microsoft.com/office/drawing/2014/main" xmlns="" id="{633D49DC-CF4A-FF05-31D4-C621210FB0AA}"/>
              </a:ext>
            </a:extLst>
          </p:cNvPr>
          <p:cNvPicPr>
            <a:picLocks noChangeAspect="1"/>
          </p:cNvPicPr>
          <p:nvPr/>
        </p:nvPicPr>
        <p:blipFill>
          <a:blip r:embed="rId2"/>
          <a:stretch>
            <a:fillRect/>
          </a:stretch>
        </p:blipFill>
        <p:spPr>
          <a:xfrm>
            <a:off x="2772776" y="235670"/>
            <a:ext cx="6958488" cy="2227716"/>
          </a:xfrm>
          <a:prstGeom prst="rect">
            <a:avLst/>
          </a:prstGeom>
        </p:spPr>
      </p:pic>
    </p:spTree>
    <p:extLst>
      <p:ext uri="{BB962C8B-B14F-4D97-AF65-F5344CB8AC3E}">
        <p14:creationId xmlns:p14="http://schemas.microsoft.com/office/powerpoint/2010/main" val="18287352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xmlns="" id="{243381C7-A7DA-A8AF-0D3E-B739BB38ECDF}"/>
              </a:ext>
            </a:extLst>
          </p:cNvPr>
          <p:cNvGraphicFramePr>
            <a:graphicFrameLocks noGrp="1"/>
          </p:cNvGraphicFramePr>
          <p:nvPr>
            <p:extLst>
              <p:ext uri="{D42A27DB-BD31-4B8C-83A1-F6EECF244321}">
                <p14:modId xmlns:p14="http://schemas.microsoft.com/office/powerpoint/2010/main" val="1853899840"/>
              </p:ext>
            </p:extLst>
          </p:nvPr>
        </p:nvGraphicFramePr>
        <p:xfrm>
          <a:off x="2602346" y="1316857"/>
          <a:ext cx="7155544" cy="1496700"/>
        </p:xfrm>
        <a:graphic>
          <a:graphicData uri="http://schemas.openxmlformats.org/drawingml/2006/table">
            <a:tbl>
              <a:tblPr firstRow="1" firstCol="1" bandRow="1">
                <a:tableStyleId>{5C22544A-7EE6-4342-B048-85BDC9FD1C3A}</a:tableStyleId>
              </a:tblPr>
              <a:tblGrid>
                <a:gridCol w="2384668">
                  <a:extLst>
                    <a:ext uri="{9D8B030D-6E8A-4147-A177-3AD203B41FA5}">
                      <a16:colId xmlns:a16="http://schemas.microsoft.com/office/drawing/2014/main" xmlns="" val="3829512257"/>
                    </a:ext>
                  </a:extLst>
                </a:gridCol>
                <a:gridCol w="2567353">
                  <a:extLst>
                    <a:ext uri="{9D8B030D-6E8A-4147-A177-3AD203B41FA5}">
                      <a16:colId xmlns:a16="http://schemas.microsoft.com/office/drawing/2014/main" xmlns="" val="2212648639"/>
                    </a:ext>
                  </a:extLst>
                </a:gridCol>
                <a:gridCol w="2203523">
                  <a:extLst>
                    <a:ext uri="{9D8B030D-6E8A-4147-A177-3AD203B41FA5}">
                      <a16:colId xmlns:a16="http://schemas.microsoft.com/office/drawing/2014/main" xmlns="" val="2681088245"/>
                    </a:ext>
                  </a:extLst>
                </a:gridCol>
              </a:tblGrid>
              <a:tr h="582796">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Áp lực (F)</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solidFill>
                      <a:srgbClr val="00B050"/>
                    </a:solidFill>
                  </a:tcPr>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Diện tích bị ép (S)</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solidFill>
                      <a:srgbClr val="00B050"/>
                    </a:solidFill>
                  </a:tcPr>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Độ lún (h)</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solidFill>
                      <a:srgbClr val="00B050"/>
                    </a:solidFill>
                  </a:tcPr>
                </a:tc>
                <a:extLst>
                  <a:ext uri="{0D108BD9-81ED-4DB2-BD59-A6C34878D82A}">
                    <a16:rowId xmlns:a16="http://schemas.microsoft.com/office/drawing/2014/main" xmlns="" val="4138017764"/>
                  </a:ext>
                </a:extLst>
              </a:tr>
              <a:tr h="456952">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F</a:t>
                      </a:r>
                      <a:r>
                        <a:rPr lang="de-DE" sz="2400" baseline="-25000" dirty="0">
                          <a:effectLst/>
                          <a:latin typeface="Times New Roman" panose="02020603050405020304" pitchFamily="18" charset="0"/>
                          <a:cs typeface="Times New Roman" panose="02020603050405020304" pitchFamily="18" charset="0"/>
                        </a:rPr>
                        <a:t>b </a:t>
                      </a:r>
                      <a:r>
                        <a:rPr lang="de-DE" sz="2400" b="0" baseline="0" dirty="0">
                          <a:effectLst/>
                          <a:latin typeface="Times New Roman" panose="02020603050405020304" pitchFamily="18" charset="0"/>
                          <a:cs typeface="Times New Roman" panose="02020603050405020304" pitchFamily="18" charset="0"/>
                          <a:sym typeface="Wingdings" panose="05000000000000000000" pitchFamily="2" charset="2"/>
                        </a:rPr>
                        <a:t>&gt;</a:t>
                      </a:r>
                      <a:r>
                        <a:rPr lang="de-DE" sz="2400" dirty="0">
                          <a:effectLst/>
                          <a:latin typeface="Times New Roman" panose="02020603050405020304" pitchFamily="18" charset="0"/>
                          <a:cs typeface="Times New Roman" panose="02020603050405020304" pitchFamily="18" charset="0"/>
                        </a:rPr>
                        <a:t> F</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S</a:t>
                      </a:r>
                      <a:r>
                        <a:rPr lang="de-DE" sz="2400" baseline="-25000" dirty="0">
                          <a:effectLst/>
                          <a:latin typeface="Times New Roman" panose="02020603050405020304" pitchFamily="18" charset="0"/>
                          <a:cs typeface="Times New Roman" panose="02020603050405020304" pitchFamily="18" charset="0"/>
                        </a:rPr>
                        <a:t>b</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a:t>
                      </a:r>
                      <a:r>
                        <a:rPr lang="de-DE" sz="2400" dirty="0">
                          <a:effectLst/>
                          <a:latin typeface="Times New Roman" panose="02020603050405020304" pitchFamily="18" charset="0"/>
                          <a:cs typeface="Times New Roman" panose="02020603050405020304" pitchFamily="18" charset="0"/>
                        </a:rPr>
                        <a:t> S</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h</a:t>
                      </a:r>
                      <a:r>
                        <a:rPr lang="de-DE" sz="2400" baseline="-25000" dirty="0">
                          <a:effectLst/>
                          <a:latin typeface="Times New Roman" panose="02020603050405020304" pitchFamily="18" charset="0"/>
                          <a:cs typeface="Times New Roman" panose="02020603050405020304" pitchFamily="18" charset="0"/>
                        </a:rPr>
                        <a:t>b</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&gt;</a:t>
                      </a:r>
                      <a:r>
                        <a:rPr lang="de-DE" sz="2400" dirty="0">
                          <a:effectLst/>
                          <a:latin typeface="Times New Roman" panose="02020603050405020304" pitchFamily="18" charset="0"/>
                          <a:cs typeface="Times New Roman" panose="02020603050405020304" pitchFamily="18" charset="0"/>
                        </a:rPr>
                        <a:t> h</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xmlns="" val="512645643"/>
                  </a:ext>
                </a:extLst>
              </a:tr>
              <a:tr h="456952">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F</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a:t>
                      </a:r>
                      <a:r>
                        <a:rPr lang="de-DE" sz="2400" dirty="0">
                          <a:effectLst/>
                          <a:latin typeface="Times New Roman" panose="02020603050405020304" pitchFamily="18" charset="0"/>
                          <a:cs typeface="Times New Roman" panose="02020603050405020304" pitchFamily="18" charset="0"/>
                        </a:rPr>
                        <a:t> F</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solidFill>
                      <a:srgbClr val="00B0F0"/>
                    </a:solidFill>
                  </a:tcPr>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S</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&lt;</a:t>
                      </a:r>
                      <a:r>
                        <a:rPr lang="de-DE" sz="2400" dirty="0">
                          <a:effectLst/>
                          <a:latin typeface="Times New Roman" panose="02020603050405020304" pitchFamily="18" charset="0"/>
                          <a:cs typeface="Times New Roman" panose="02020603050405020304" pitchFamily="18" charset="0"/>
                        </a:rPr>
                        <a:t> S</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solidFill>
                      <a:srgbClr val="00B0F0"/>
                    </a:solidFill>
                  </a:tcPr>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h</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&gt;</a:t>
                      </a:r>
                      <a:r>
                        <a:rPr lang="de-DE" sz="2400" dirty="0">
                          <a:effectLst/>
                          <a:latin typeface="Times New Roman" panose="02020603050405020304" pitchFamily="18" charset="0"/>
                          <a:cs typeface="Times New Roman" panose="02020603050405020304" pitchFamily="18" charset="0"/>
                        </a:rPr>
                        <a:t> h</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xmlns="" val="735509538"/>
                  </a:ext>
                </a:extLst>
              </a:tr>
            </a:tbl>
          </a:graphicData>
        </a:graphic>
      </p:graphicFrame>
      <p:sp>
        <p:nvSpPr>
          <p:cNvPr id="12" name="TextBox 11">
            <a:extLst>
              <a:ext uri="{FF2B5EF4-FFF2-40B4-BE49-F238E27FC236}">
                <a16:creationId xmlns:a16="http://schemas.microsoft.com/office/drawing/2014/main" xmlns="" id="{3384375A-9541-9953-9190-755671B4CDC8}"/>
              </a:ext>
            </a:extLst>
          </p:cNvPr>
          <p:cNvSpPr txBox="1"/>
          <p:nvPr/>
        </p:nvSpPr>
        <p:spPr>
          <a:xfrm>
            <a:off x="1018095" y="3893052"/>
            <a:ext cx="10369485" cy="1938992"/>
          </a:xfrm>
          <a:prstGeom prst="rect">
            <a:avLst/>
          </a:prstGeom>
          <a:solidFill>
            <a:schemeClr val="bg1"/>
          </a:solidFill>
        </p:spPr>
        <p:txBody>
          <a:bodyPr wrap="square">
            <a:spAutoFit/>
          </a:bodyPr>
          <a:lstStyle/>
          <a:p>
            <a:pPr algn="just">
              <a:tabLst>
                <a:tab pos="547370" algn="l"/>
              </a:tabLst>
            </a:pPr>
            <a:r>
              <a:rPr lang="vi-VN" sz="4000" b="1" dirty="0" smtClean="0">
                <a:solidFill>
                  <a:srgbClr val="FF0000"/>
                </a:solidFill>
                <a:latin typeface="Cambria" panose="02040503050406030204" pitchFamily="18" charset="0"/>
                <a:ea typeface="Cambria" panose="02040503050406030204" pitchFamily="18" charset="0"/>
                <a:sym typeface="Wingdings" panose="05000000000000000000" pitchFamily="2" charset="2"/>
              </a:rPr>
              <a:t>*Nhận xét</a:t>
            </a:r>
            <a:r>
              <a:rPr lang="en-US" sz="4000" b="1" dirty="0" smtClean="0">
                <a:solidFill>
                  <a:srgbClr val="FF0000"/>
                </a:solidFill>
                <a:effectLst/>
                <a:latin typeface="Cambria" panose="02040503050406030204" pitchFamily="18" charset="0"/>
                <a:ea typeface="Cambria" panose="02040503050406030204" pitchFamily="18" charset="0"/>
              </a:rPr>
              <a:t>:</a:t>
            </a:r>
            <a:r>
              <a:rPr lang="vi-VN" sz="4000" b="1" dirty="0" smtClean="0">
                <a:solidFill>
                  <a:srgbClr val="FF0000"/>
                </a:solidFill>
                <a:latin typeface="Cambria" panose="02040503050406030204" pitchFamily="18" charset="0"/>
                <a:ea typeface="Cambria" panose="02040503050406030204" pitchFamily="18" charset="0"/>
              </a:rPr>
              <a:t> </a:t>
            </a:r>
            <a:r>
              <a:rPr lang="vi-VN" sz="4000" b="1" dirty="0" smtClean="0">
                <a:latin typeface="Cambria" panose="02040503050406030204" pitchFamily="18" charset="0"/>
                <a:ea typeface="Cambria" panose="02040503050406030204" pitchFamily="18" charset="0"/>
              </a:rPr>
              <a:t>Các yếu tố ảnh hưởng tới độ lún:</a:t>
            </a:r>
            <a:endParaRPr lang="vi-VN" sz="4000" b="1" dirty="0" smtClean="0">
              <a:effectLst/>
              <a:latin typeface="Cambria" panose="02040503050406030204" pitchFamily="18" charset="0"/>
              <a:ea typeface="Cambria" panose="02040503050406030204" pitchFamily="18" charset="0"/>
            </a:endParaRPr>
          </a:p>
          <a:p>
            <a:pPr algn="just">
              <a:tabLst>
                <a:tab pos="547370" algn="l"/>
              </a:tabLst>
            </a:pPr>
            <a:r>
              <a:rPr lang="vi-VN" sz="4000" b="1" dirty="0" smtClean="0">
                <a:latin typeface="Cambria" panose="02040503050406030204" pitchFamily="18" charset="0"/>
                <a:ea typeface="Cambria" panose="02040503050406030204" pitchFamily="18" charset="0"/>
              </a:rPr>
              <a:t>+ Đ</a:t>
            </a:r>
            <a:r>
              <a:rPr lang="en-US" sz="4000" b="1" dirty="0" smtClean="0">
                <a:latin typeface="Cambria" panose="02040503050406030204" pitchFamily="18" charset="0"/>
                <a:ea typeface="Cambria" panose="02040503050406030204" pitchFamily="18" charset="0"/>
              </a:rPr>
              <a:t>ộ </a:t>
            </a:r>
            <a:r>
              <a:rPr lang="en-US" sz="4000" b="1" dirty="0" err="1">
                <a:latin typeface="Cambria" panose="02040503050406030204" pitchFamily="18" charset="0"/>
                <a:ea typeface="Cambria" panose="02040503050406030204" pitchFamily="18" charset="0"/>
              </a:rPr>
              <a:t>lớn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smtClean="0">
                <a:effectLst/>
                <a:latin typeface="Cambria" panose="02040503050406030204" pitchFamily="18" charset="0"/>
                <a:ea typeface="Cambria" panose="02040503050406030204" pitchFamily="18" charset="0"/>
              </a:rPr>
              <a:t>áp</a:t>
            </a:r>
            <a:r>
              <a:rPr lang="en-US" sz="4000" b="1" dirty="0" smtClean="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lực</a:t>
            </a:r>
            <a:r>
              <a:rPr lang="en-US" sz="4000" b="1" dirty="0">
                <a:effectLst/>
                <a:latin typeface="Cambria" panose="02040503050406030204" pitchFamily="18" charset="0"/>
                <a:ea typeface="Cambria" panose="02040503050406030204" pitchFamily="18" charset="0"/>
              </a:rPr>
              <a:t> (F) </a:t>
            </a:r>
            <a:endParaRPr lang="vi-VN" sz="4000" b="1" dirty="0" smtClean="0">
              <a:effectLst/>
              <a:latin typeface="Cambria" panose="02040503050406030204" pitchFamily="18" charset="0"/>
              <a:ea typeface="Cambria" panose="02040503050406030204" pitchFamily="18" charset="0"/>
            </a:endParaRPr>
          </a:p>
          <a:p>
            <a:pPr algn="just">
              <a:tabLst>
                <a:tab pos="547370" algn="l"/>
              </a:tabLst>
            </a:pPr>
            <a:r>
              <a:rPr lang="vi-VN" sz="4000" b="1" dirty="0" smtClean="0">
                <a:latin typeface="Cambria" panose="02040503050406030204" pitchFamily="18" charset="0"/>
                <a:ea typeface="Cambria" panose="02040503050406030204" pitchFamily="18" charset="0"/>
              </a:rPr>
              <a:t>+ D</a:t>
            </a:r>
            <a:r>
              <a:rPr lang="en-US" sz="4000" b="1" dirty="0" err="1" smtClean="0">
                <a:effectLst/>
                <a:latin typeface="Cambria" panose="02040503050406030204" pitchFamily="18" charset="0"/>
                <a:ea typeface="Cambria" panose="02040503050406030204" pitchFamily="18" charset="0"/>
              </a:rPr>
              <a:t>iện</a:t>
            </a:r>
            <a:r>
              <a:rPr lang="en-US" sz="4000" b="1" dirty="0" smtClean="0">
                <a:effectLst/>
                <a:latin typeface="Cambria" panose="02040503050406030204" pitchFamily="18" charset="0"/>
                <a:ea typeface="Cambria" panose="02040503050406030204" pitchFamily="18" charset="0"/>
              </a:rPr>
              <a:t> </a:t>
            </a:r>
            <a:r>
              <a:rPr lang="en-US" sz="4000" b="1" dirty="0" err="1" smtClean="0">
                <a:effectLst/>
                <a:latin typeface="Cambria" panose="02040503050406030204" pitchFamily="18" charset="0"/>
                <a:ea typeface="Cambria" panose="02040503050406030204" pitchFamily="18" charset="0"/>
              </a:rPr>
              <a:t>tích</a:t>
            </a:r>
            <a:r>
              <a:rPr lang="vi-VN" sz="4000" b="1" dirty="0" smtClean="0">
                <a:effectLst/>
                <a:latin typeface="Cambria" panose="02040503050406030204" pitchFamily="18" charset="0"/>
                <a:ea typeface="Cambria" panose="02040503050406030204" pitchFamily="18" charset="0"/>
              </a:rPr>
              <a:t> bề mặt</a:t>
            </a:r>
            <a:r>
              <a:rPr lang="en-US" sz="4000" b="1" dirty="0" smtClean="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bị</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ép</a:t>
            </a:r>
            <a:r>
              <a:rPr lang="en-US" sz="4000" b="1" dirty="0">
                <a:effectLst/>
                <a:latin typeface="Cambria" panose="02040503050406030204" pitchFamily="18" charset="0"/>
                <a:ea typeface="Cambria" panose="02040503050406030204" pitchFamily="18" charset="0"/>
              </a:rPr>
              <a:t> (S)</a:t>
            </a:r>
          </a:p>
        </p:txBody>
      </p:sp>
      <p:pic>
        <p:nvPicPr>
          <p:cNvPr id="10" name="Picture 98" descr="viet3">
            <a:extLst>
              <a:ext uri="{FF2B5EF4-FFF2-40B4-BE49-F238E27FC236}">
                <a16:creationId xmlns:a16="http://schemas.microsoft.com/office/drawing/2014/main" xmlns="" id="{0C908213-15C9-DE38-46E7-62BA5EA4255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5415" y="2197226"/>
            <a:ext cx="1008668" cy="107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12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7950" y="1160463"/>
            <a:ext cx="9901238" cy="50434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571500" indent="-5715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buFontTx/>
              <a:buChar char="-"/>
              <a:defRPr/>
            </a:pPr>
            <a:endParaRPr lang="vi-VN" altLang="en-US" sz="4400" b="1" dirty="0" smtClean="0">
              <a:solidFill>
                <a:srgbClr val="7030A0"/>
              </a:solidFill>
              <a:latin typeface="Cambria" panose="02040503050406030204" pitchFamily="18" charset="0"/>
              <a:ea typeface="Cambria" panose="02040503050406030204" pitchFamily="18" charset="0"/>
              <a:cs typeface="Cambria" panose="02040503050406030204" pitchFamily="18" charset="0"/>
            </a:endParaRPr>
          </a:p>
        </p:txBody>
      </p:sp>
      <p:sp>
        <p:nvSpPr>
          <p:cNvPr id="4" name="Rounded Rectangle 3"/>
          <p:cNvSpPr/>
          <p:nvPr/>
        </p:nvSpPr>
        <p:spPr>
          <a:xfrm>
            <a:off x="2516188" y="92075"/>
            <a:ext cx="5232400" cy="13313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7200" b="1" u="sng" dirty="0" smtClean="0">
                <a:solidFill>
                  <a:srgbClr val="7030A0"/>
                </a:solidFill>
                <a:latin typeface="Cambria" panose="02040503050406030204" pitchFamily="18" charset="0"/>
                <a:ea typeface="Cambria" panose="02040503050406030204" pitchFamily="18" charset="0"/>
                <a:cs typeface="Cambria" panose="02040503050406030204" pitchFamily="18" charset="0"/>
              </a:rPr>
              <a:t>TRÒ CHƠI</a:t>
            </a:r>
            <a:endParaRPr lang="en-US" altLang="en-US" sz="7200" b="1" u="sng" dirty="0">
              <a:solidFill>
                <a:srgbClr val="7030A0"/>
              </a:solidFill>
              <a:latin typeface="Cambria" panose="02040503050406030204" pitchFamily="18" charset="0"/>
              <a:ea typeface="Cambria" panose="02040503050406030204" pitchFamily="18" charset="0"/>
              <a:cs typeface="Cambria" panose="02040503050406030204" pitchFamily="18" charset="0"/>
            </a:endParaRPr>
          </a:p>
        </p:txBody>
      </p:sp>
      <p:sp>
        <p:nvSpPr>
          <p:cNvPr id="12" name="Rounded Rectangle 11"/>
          <p:cNvSpPr/>
          <p:nvPr/>
        </p:nvSpPr>
        <p:spPr>
          <a:xfrm>
            <a:off x="107950" y="3628063"/>
            <a:ext cx="10374656" cy="125502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sz="3200" dirty="0" smtClean="0">
              <a:solidFill>
                <a:srgbClr val="0070C0"/>
              </a:solidFill>
              <a:latin typeface="Cambria" panose="02040503050406030204" pitchFamily="18" charset="0"/>
              <a:ea typeface="Cambria" panose="02040503050406030204" pitchFamily="18" charset="0"/>
            </a:endParaRPr>
          </a:p>
        </p:txBody>
      </p:sp>
      <p:sp>
        <p:nvSpPr>
          <p:cNvPr id="2" name="Rounded Rectangle 1">
            <a:hlinkClick r:id="rId3" action="ppaction://hlinksldjump"/>
          </p:cNvPr>
          <p:cNvSpPr/>
          <p:nvPr/>
        </p:nvSpPr>
        <p:spPr>
          <a:xfrm>
            <a:off x="848412" y="2191064"/>
            <a:ext cx="3638747" cy="86782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4800" b="1" dirty="0" smtClean="0"/>
              <a:t>CÂU HỎI 1</a:t>
            </a:r>
            <a:endParaRPr lang="en-US" sz="4800" b="1" dirty="0"/>
          </a:p>
        </p:txBody>
      </p:sp>
      <p:sp>
        <p:nvSpPr>
          <p:cNvPr id="8" name="Rounded Rectangle 7">
            <a:hlinkClick r:id="rId4" action="ppaction://hlinksldjump"/>
          </p:cNvPr>
          <p:cNvSpPr/>
          <p:nvPr/>
        </p:nvSpPr>
        <p:spPr>
          <a:xfrm>
            <a:off x="5518355" y="2171507"/>
            <a:ext cx="3459637" cy="867823"/>
          </a:xfrm>
          <a:prstGeom prst="round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4800" b="1" dirty="0" smtClean="0"/>
              <a:t>CÂU HỎI 2</a:t>
            </a:r>
            <a:endParaRPr lang="en-US" sz="4800" b="1" dirty="0"/>
          </a:p>
        </p:txBody>
      </p:sp>
      <p:sp>
        <p:nvSpPr>
          <p:cNvPr id="9" name="Rounded Rectangle 8">
            <a:hlinkClick r:id="rId5" action="ppaction://hlinksldjump"/>
          </p:cNvPr>
          <p:cNvSpPr/>
          <p:nvPr/>
        </p:nvSpPr>
        <p:spPr>
          <a:xfrm>
            <a:off x="5580668" y="4097972"/>
            <a:ext cx="3459637" cy="867823"/>
          </a:xfrm>
          <a:prstGeom prst="roundRect">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4800" b="1" dirty="0" smtClean="0"/>
              <a:t>CÂU HỎI 4</a:t>
            </a:r>
            <a:endParaRPr lang="en-US" sz="4800" b="1" dirty="0"/>
          </a:p>
        </p:txBody>
      </p:sp>
      <p:sp>
        <p:nvSpPr>
          <p:cNvPr id="10" name="Rounded Rectangle 9">
            <a:hlinkClick r:id="rId6" action="ppaction://hlinksldjump"/>
          </p:cNvPr>
          <p:cNvSpPr/>
          <p:nvPr/>
        </p:nvSpPr>
        <p:spPr>
          <a:xfrm>
            <a:off x="848412" y="4097972"/>
            <a:ext cx="3638747" cy="867823"/>
          </a:xfrm>
          <a:prstGeom prst="roundRect">
            <a:avLst/>
          </a:prstGeom>
          <a:solidFill>
            <a:srgbClr val="7030A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4800" b="1" dirty="0" smtClean="0"/>
              <a:t>CÂU HỎI 3</a:t>
            </a:r>
            <a:endParaRPr lang="en-US" sz="4800" b="1" dirty="0"/>
          </a:p>
        </p:txBody>
      </p:sp>
    </p:spTree>
    <p:extLst>
      <p:ext uri="{BB962C8B-B14F-4D97-AF65-F5344CB8AC3E}">
        <p14:creationId xmlns:p14="http://schemas.microsoft.com/office/powerpoint/2010/main" val="84016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xmlns="" id="{F4A4B88D-F80F-98BB-6E0F-DC27FCEA0851}"/>
              </a:ext>
            </a:extLst>
          </p:cNvPr>
          <p:cNvSpPr txBox="1">
            <a:spLocks/>
          </p:cNvSpPr>
          <p:nvPr/>
        </p:nvSpPr>
        <p:spPr>
          <a:xfrm>
            <a:off x="311575" y="607627"/>
            <a:ext cx="2600973" cy="5084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3600" b="1" dirty="0" smtClean="0">
                <a:solidFill>
                  <a:srgbClr val="C00000"/>
                </a:solidFill>
                <a:latin typeface="Cambria" panose="02040503050406030204" pitchFamily="18" charset="0"/>
                <a:ea typeface="Cambria" panose="02040503050406030204" pitchFamily="18" charset="0"/>
              </a:rPr>
              <a:t>II. </a:t>
            </a:r>
            <a:r>
              <a:rPr lang="vi-VN" sz="3600" b="1" u="sng" dirty="0" smtClean="0">
                <a:solidFill>
                  <a:srgbClr val="C00000"/>
                </a:solidFill>
                <a:latin typeface="Cambria" panose="02040503050406030204" pitchFamily="18" charset="0"/>
                <a:ea typeface="Cambria" panose="02040503050406030204" pitchFamily="18" charset="0"/>
              </a:rPr>
              <a:t>ÁP SUẤT</a:t>
            </a:r>
            <a:endParaRPr lang="en-US" sz="3600" b="1" u="sng" dirty="0">
              <a:solidFill>
                <a:srgbClr val="C00000"/>
              </a:solidFill>
              <a:latin typeface="Cambria" panose="02040503050406030204" pitchFamily="18" charset="0"/>
              <a:ea typeface="Cambria" panose="02040503050406030204" pitchFamily="18" charset="0"/>
            </a:endParaRPr>
          </a:p>
        </p:txBody>
      </p:sp>
      <p:sp>
        <p:nvSpPr>
          <p:cNvPr id="12" name="Text Placeholder 2">
            <a:extLst>
              <a:ext uri="{FF2B5EF4-FFF2-40B4-BE49-F238E27FC236}">
                <a16:creationId xmlns:a16="http://schemas.microsoft.com/office/drawing/2014/main" xmlns="" id="{39472C74-00C5-AE65-850F-0AF43135CDB4}"/>
              </a:ext>
            </a:extLst>
          </p:cNvPr>
          <p:cNvSpPr txBox="1">
            <a:spLocks/>
          </p:cNvSpPr>
          <p:nvPr/>
        </p:nvSpPr>
        <p:spPr>
          <a:xfrm>
            <a:off x="301814" y="1407570"/>
            <a:ext cx="5633992" cy="4359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vi-VN" sz="3600" b="1" dirty="0" smtClean="0"/>
              <a:t>2. Công thức tính áp suất</a:t>
            </a:r>
            <a:endParaRPr lang="en-US" sz="3600" b="1" dirty="0"/>
          </a:p>
        </p:txBody>
      </p:sp>
      <p:pic>
        <p:nvPicPr>
          <p:cNvPr id="13" name="Picture 98" descr="viet3">
            <a:extLst>
              <a:ext uri="{FF2B5EF4-FFF2-40B4-BE49-F238E27FC236}">
                <a16:creationId xmlns:a16="http://schemas.microsoft.com/office/drawing/2014/main" xmlns="" id="{0C908213-15C9-DE38-46E7-62BA5EA4255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53375" y="1333682"/>
            <a:ext cx="580871" cy="618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16509" y="2406016"/>
            <a:ext cx="11496381" cy="1200329"/>
          </a:xfrm>
          <a:prstGeom prst="rect">
            <a:avLst/>
          </a:prstGeom>
          <a:noFill/>
        </p:spPr>
        <p:txBody>
          <a:bodyPr wrap="square" rtlCol="0">
            <a:spAutoFit/>
          </a:bodyPr>
          <a:lstStyle/>
          <a:p>
            <a:r>
              <a:rPr lang="vi-VN" sz="3600" b="1" dirty="0" smtClean="0"/>
              <a:t>- Áp suất sinh ra khi có áp lực tác dụng lên một diện tích bề mặt</a:t>
            </a:r>
            <a:endParaRPr lang="en-US" sz="3600" b="1" dirty="0"/>
          </a:p>
        </p:txBody>
      </p:sp>
    </p:spTree>
    <p:extLst>
      <p:ext uri="{BB962C8B-B14F-4D97-AF65-F5344CB8AC3E}">
        <p14:creationId xmlns:p14="http://schemas.microsoft.com/office/powerpoint/2010/main" val="2234299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 Placeholder 6">
                <a:extLst>
                  <a:ext uri="{FF2B5EF4-FFF2-40B4-BE49-F238E27FC236}">
                    <a16:creationId xmlns:a16="http://schemas.microsoft.com/office/drawing/2014/main" xmlns="" id="{14AA6F39-E414-4200-348A-B3D996EC4C40}"/>
                  </a:ext>
                </a:extLst>
              </p:cNvPr>
              <p:cNvSpPr>
                <a:spLocks noGrp="1"/>
              </p:cNvSpPr>
              <p:nvPr>
                <p:ph type="body" sz="half" idx="2"/>
              </p:nvPr>
            </p:nvSpPr>
            <p:spPr>
              <a:xfrm>
                <a:off x="246758" y="493082"/>
                <a:ext cx="11123632" cy="4853325"/>
              </a:xfrm>
            </p:spPr>
            <p:txBody>
              <a:bodyPr>
                <a:noAutofit/>
              </a:bodyPr>
              <a:lstStyle/>
              <a:p>
                <a:pPr marL="457200" indent="-457200" algn="just">
                  <a:lnSpc>
                    <a:spcPct val="115000"/>
                  </a:lnSpc>
                  <a:buFontTx/>
                  <a:buChar char="-"/>
                </a:pPr>
                <a:r>
                  <a:rPr lang="en-US" sz="2800" b="1" dirty="0" smtClean="0">
                    <a:solidFill>
                      <a:schemeClr val="tx1"/>
                    </a:solidFill>
                    <a:effectLst/>
                    <a:latin typeface="Cambria" panose="02040503050406030204" pitchFamily="18" charset="0"/>
                    <a:ea typeface="Cambria" panose="02040503050406030204" pitchFamily="18" charset="0"/>
                  </a:rPr>
                  <a:t>Áp </a:t>
                </a:r>
                <a:r>
                  <a:rPr lang="en-US" sz="2800" b="1" dirty="0" err="1">
                    <a:solidFill>
                      <a:schemeClr val="tx1"/>
                    </a:solidFill>
                    <a:effectLst/>
                    <a:latin typeface="Cambria" panose="02040503050406030204" pitchFamily="18" charset="0"/>
                    <a:ea typeface="Cambria" panose="02040503050406030204" pitchFamily="18" charset="0"/>
                  </a:rPr>
                  <a:t>suất</a:t>
                </a:r>
                <a:r>
                  <a:rPr lang="en-US" sz="2800" b="1" dirty="0">
                    <a:solidFill>
                      <a:schemeClr val="tx1"/>
                    </a:solidFill>
                    <a:effectLst/>
                    <a:latin typeface="Cambria" panose="02040503050406030204" pitchFamily="18" charset="0"/>
                    <a:ea typeface="Cambria" panose="02040503050406030204" pitchFamily="18" charset="0"/>
                  </a:rPr>
                  <a:t> </a:t>
                </a:r>
                <a:r>
                  <a:rPr lang="en-US" sz="2800" b="1" dirty="0" err="1">
                    <a:solidFill>
                      <a:schemeClr val="tx1"/>
                    </a:solidFill>
                    <a:effectLst/>
                    <a:latin typeface="Cambria" panose="02040503050406030204" pitchFamily="18" charset="0"/>
                    <a:ea typeface="Cambria" panose="02040503050406030204" pitchFamily="18" charset="0"/>
                  </a:rPr>
                  <a:t>được</a:t>
                </a:r>
                <a:r>
                  <a:rPr lang="en-US" sz="2800" b="1" dirty="0">
                    <a:solidFill>
                      <a:schemeClr val="tx1"/>
                    </a:solidFill>
                    <a:effectLst/>
                    <a:latin typeface="Cambria" panose="02040503050406030204" pitchFamily="18" charset="0"/>
                    <a:ea typeface="Cambria" panose="02040503050406030204" pitchFamily="18" charset="0"/>
                  </a:rPr>
                  <a:t> </a:t>
                </a:r>
                <a:r>
                  <a:rPr lang="en-US" sz="2800" b="1" dirty="0" err="1">
                    <a:solidFill>
                      <a:schemeClr val="tx1"/>
                    </a:solidFill>
                    <a:effectLst/>
                    <a:latin typeface="Cambria" panose="02040503050406030204" pitchFamily="18" charset="0"/>
                    <a:ea typeface="Cambria" panose="02040503050406030204" pitchFamily="18" charset="0"/>
                  </a:rPr>
                  <a:t>tính</a:t>
                </a:r>
                <a:r>
                  <a:rPr lang="en-US" sz="2800" b="1" dirty="0">
                    <a:solidFill>
                      <a:schemeClr val="tx1"/>
                    </a:solidFill>
                    <a:effectLst/>
                    <a:latin typeface="Cambria" panose="02040503050406030204" pitchFamily="18" charset="0"/>
                    <a:ea typeface="Cambria" panose="02040503050406030204" pitchFamily="18" charset="0"/>
                  </a:rPr>
                  <a:t> </a:t>
                </a:r>
                <a:r>
                  <a:rPr lang="en-US" sz="2800" b="1" dirty="0" err="1">
                    <a:solidFill>
                      <a:schemeClr val="tx1"/>
                    </a:solidFill>
                    <a:effectLst/>
                    <a:latin typeface="Cambria" panose="02040503050406030204" pitchFamily="18" charset="0"/>
                    <a:ea typeface="Cambria" panose="02040503050406030204" pitchFamily="18" charset="0"/>
                  </a:rPr>
                  <a:t>bằng</a:t>
                </a:r>
                <a:r>
                  <a:rPr lang="en-US" sz="2800" b="1" dirty="0">
                    <a:solidFill>
                      <a:schemeClr val="tx1"/>
                    </a:solidFill>
                    <a:effectLst/>
                    <a:latin typeface="Cambria" panose="02040503050406030204" pitchFamily="18" charset="0"/>
                    <a:ea typeface="Cambria" panose="02040503050406030204" pitchFamily="18" charset="0"/>
                  </a:rPr>
                  <a:t> </a:t>
                </a:r>
                <a:r>
                  <a:rPr lang="en-US" sz="2800" b="1" dirty="0" err="1">
                    <a:solidFill>
                      <a:schemeClr val="tx1"/>
                    </a:solidFill>
                    <a:effectLst/>
                    <a:latin typeface="Cambria" panose="02040503050406030204" pitchFamily="18" charset="0"/>
                    <a:ea typeface="Cambria" panose="02040503050406030204" pitchFamily="18" charset="0"/>
                  </a:rPr>
                  <a:t>độ</a:t>
                </a:r>
                <a:r>
                  <a:rPr lang="en-US" sz="2800" b="1" dirty="0">
                    <a:solidFill>
                      <a:schemeClr val="tx1"/>
                    </a:solidFill>
                    <a:effectLst/>
                    <a:latin typeface="Cambria" panose="02040503050406030204" pitchFamily="18" charset="0"/>
                    <a:ea typeface="Cambria" panose="02040503050406030204" pitchFamily="18" charset="0"/>
                  </a:rPr>
                  <a:t> </a:t>
                </a:r>
                <a:r>
                  <a:rPr lang="en-US" sz="2800" b="1" dirty="0" err="1">
                    <a:solidFill>
                      <a:schemeClr val="tx1"/>
                    </a:solidFill>
                    <a:effectLst/>
                    <a:latin typeface="Cambria" panose="02040503050406030204" pitchFamily="18" charset="0"/>
                    <a:ea typeface="Cambria" panose="02040503050406030204" pitchFamily="18" charset="0"/>
                  </a:rPr>
                  <a:t>lớn</a:t>
                </a:r>
                <a:r>
                  <a:rPr lang="en-US" sz="2800" b="1" dirty="0">
                    <a:solidFill>
                      <a:schemeClr val="tx1"/>
                    </a:solidFill>
                    <a:effectLst/>
                    <a:latin typeface="Cambria" panose="02040503050406030204" pitchFamily="18" charset="0"/>
                    <a:ea typeface="Cambria" panose="02040503050406030204" pitchFamily="18" charset="0"/>
                  </a:rPr>
                  <a:t> </a:t>
                </a:r>
                <a:r>
                  <a:rPr lang="en-US" sz="2800" b="1" dirty="0" err="1">
                    <a:solidFill>
                      <a:schemeClr val="tx1"/>
                    </a:solidFill>
                    <a:effectLst/>
                    <a:latin typeface="Cambria" panose="02040503050406030204" pitchFamily="18" charset="0"/>
                    <a:ea typeface="Cambria" panose="02040503050406030204" pitchFamily="18" charset="0"/>
                  </a:rPr>
                  <a:t>áp</a:t>
                </a:r>
                <a:r>
                  <a:rPr lang="en-US" sz="2800" b="1" dirty="0">
                    <a:solidFill>
                      <a:schemeClr val="tx1"/>
                    </a:solidFill>
                    <a:effectLst/>
                    <a:latin typeface="Cambria" panose="02040503050406030204" pitchFamily="18" charset="0"/>
                    <a:ea typeface="Cambria" panose="02040503050406030204" pitchFamily="18" charset="0"/>
                  </a:rPr>
                  <a:t> </a:t>
                </a:r>
                <a:r>
                  <a:rPr lang="en-US" sz="2800" b="1" dirty="0" err="1">
                    <a:solidFill>
                      <a:schemeClr val="tx1"/>
                    </a:solidFill>
                    <a:effectLst/>
                    <a:latin typeface="Cambria" panose="02040503050406030204" pitchFamily="18" charset="0"/>
                    <a:ea typeface="Cambria" panose="02040503050406030204" pitchFamily="18" charset="0"/>
                  </a:rPr>
                  <a:t>lực</a:t>
                </a:r>
                <a:r>
                  <a:rPr lang="en-US" sz="2800" b="1" dirty="0">
                    <a:solidFill>
                      <a:schemeClr val="tx1"/>
                    </a:solidFill>
                    <a:effectLst/>
                    <a:latin typeface="Cambria" panose="02040503050406030204" pitchFamily="18" charset="0"/>
                    <a:ea typeface="Cambria" panose="02040503050406030204" pitchFamily="18" charset="0"/>
                  </a:rPr>
                  <a:t> (F) </a:t>
                </a:r>
                <a:r>
                  <a:rPr lang="en-US" sz="2800" b="1" dirty="0" err="1">
                    <a:solidFill>
                      <a:schemeClr val="tx1"/>
                    </a:solidFill>
                    <a:effectLst/>
                    <a:latin typeface="Cambria" panose="02040503050406030204" pitchFamily="18" charset="0"/>
                    <a:ea typeface="Cambria" panose="02040503050406030204" pitchFamily="18" charset="0"/>
                  </a:rPr>
                  <a:t>trên</a:t>
                </a:r>
                <a:r>
                  <a:rPr lang="en-US" sz="2800" b="1" dirty="0">
                    <a:solidFill>
                      <a:schemeClr val="tx1"/>
                    </a:solidFill>
                    <a:effectLst/>
                    <a:latin typeface="Cambria" panose="02040503050406030204" pitchFamily="18" charset="0"/>
                    <a:ea typeface="Cambria" panose="02040503050406030204" pitchFamily="18" charset="0"/>
                  </a:rPr>
                  <a:t> </a:t>
                </a:r>
                <a:r>
                  <a:rPr lang="en-US" sz="2800" b="1" dirty="0" err="1">
                    <a:solidFill>
                      <a:schemeClr val="tx1"/>
                    </a:solidFill>
                    <a:effectLst/>
                    <a:latin typeface="Cambria" panose="02040503050406030204" pitchFamily="18" charset="0"/>
                    <a:ea typeface="Cambria" panose="02040503050406030204" pitchFamily="18" charset="0"/>
                  </a:rPr>
                  <a:t>một</a:t>
                </a:r>
                <a:r>
                  <a:rPr lang="en-US" sz="2800" b="1" dirty="0">
                    <a:solidFill>
                      <a:schemeClr val="tx1"/>
                    </a:solidFill>
                    <a:effectLst/>
                    <a:latin typeface="Cambria" panose="02040503050406030204" pitchFamily="18" charset="0"/>
                    <a:ea typeface="Cambria" panose="02040503050406030204" pitchFamily="18" charset="0"/>
                  </a:rPr>
                  <a:t> </a:t>
                </a:r>
                <a:r>
                  <a:rPr lang="en-US" sz="2800" b="1" dirty="0" err="1">
                    <a:solidFill>
                      <a:schemeClr val="tx1"/>
                    </a:solidFill>
                    <a:effectLst/>
                    <a:latin typeface="Cambria" panose="02040503050406030204" pitchFamily="18" charset="0"/>
                    <a:ea typeface="Cambria" panose="02040503050406030204" pitchFamily="18" charset="0"/>
                  </a:rPr>
                  <a:t>đơn</a:t>
                </a:r>
                <a:r>
                  <a:rPr lang="en-US" sz="2800" b="1" dirty="0">
                    <a:solidFill>
                      <a:schemeClr val="tx1"/>
                    </a:solidFill>
                    <a:effectLst/>
                    <a:latin typeface="Cambria" panose="02040503050406030204" pitchFamily="18" charset="0"/>
                    <a:ea typeface="Cambria" panose="02040503050406030204" pitchFamily="18" charset="0"/>
                  </a:rPr>
                  <a:t> </a:t>
                </a:r>
                <a:r>
                  <a:rPr lang="en-US" sz="2800" b="1" dirty="0" err="1">
                    <a:solidFill>
                      <a:schemeClr val="tx1"/>
                    </a:solidFill>
                    <a:effectLst/>
                    <a:latin typeface="Cambria" panose="02040503050406030204" pitchFamily="18" charset="0"/>
                    <a:ea typeface="Cambria" panose="02040503050406030204" pitchFamily="18" charset="0"/>
                  </a:rPr>
                  <a:t>vị</a:t>
                </a:r>
                <a:r>
                  <a:rPr lang="en-US" sz="2800" b="1" dirty="0">
                    <a:solidFill>
                      <a:schemeClr val="tx1"/>
                    </a:solidFill>
                    <a:effectLst/>
                    <a:latin typeface="Cambria" panose="02040503050406030204" pitchFamily="18" charset="0"/>
                    <a:ea typeface="Cambria" panose="02040503050406030204" pitchFamily="18" charset="0"/>
                  </a:rPr>
                  <a:t> </a:t>
                </a:r>
                <a:r>
                  <a:rPr lang="en-US" sz="2800" b="1" dirty="0" err="1">
                    <a:solidFill>
                      <a:schemeClr val="tx1"/>
                    </a:solidFill>
                    <a:effectLst/>
                    <a:latin typeface="Cambria" panose="02040503050406030204" pitchFamily="18" charset="0"/>
                    <a:ea typeface="Cambria" panose="02040503050406030204" pitchFamily="18" charset="0"/>
                  </a:rPr>
                  <a:t>diện</a:t>
                </a:r>
                <a:r>
                  <a:rPr lang="en-US" sz="2800" b="1" dirty="0">
                    <a:solidFill>
                      <a:schemeClr val="tx1"/>
                    </a:solidFill>
                    <a:effectLst/>
                    <a:latin typeface="Cambria" panose="02040503050406030204" pitchFamily="18" charset="0"/>
                    <a:ea typeface="Cambria" panose="02040503050406030204" pitchFamily="18" charset="0"/>
                  </a:rPr>
                  <a:t> </a:t>
                </a:r>
                <a:r>
                  <a:rPr lang="en-US" sz="2800" b="1" dirty="0" err="1">
                    <a:solidFill>
                      <a:schemeClr val="tx1"/>
                    </a:solidFill>
                    <a:effectLst/>
                    <a:latin typeface="Cambria" panose="02040503050406030204" pitchFamily="18" charset="0"/>
                    <a:ea typeface="Cambria" panose="02040503050406030204" pitchFamily="18" charset="0"/>
                  </a:rPr>
                  <a:t>tích</a:t>
                </a:r>
                <a:r>
                  <a:rPr lang="en-US" sz="2800" b="1" dirty="0">
                    <a:solidFill>
                      <a:schemeClr val="tx1"/>
                    </a:solidFill>
                    <a:effectLst/>
                    <a:latin typeface="Cambria" panose="02040503050406030204" pitchFamily="18" charset="0"/>
                    <a:ea typeface="Cambria" panose="02040503050406030204" pitchFamily="18" charset="0"/>
                  </a:rPr>
                  <a:t> </a:t>
                </a:r>
                <a:r>
                  <a:rPr lang="en-US" sz="2800" b="1" dirty="0" err="1">
                    <a:solidFill>
                      <a:schemeClr val="tx1"/>
                    </a:solidFill>
                    <a:effectLst/>
                    <a:latin typeface="Cambria" panose="02040503050406030204" pitchFamily="18" charset="0"/>
                    <a:ea typeface="Cambria" panose="02040503050406030204" pitchFamily="18" charset="0"/>
                  </a:rPr>
                  <a:t>bị</a:t>
                </a:r>
                <a:r>
                  <a:rPr lang="en-US" sz="2800" b="1" dirty="0">
                    <a:solidFill>
                      <a:schemeClr val="tx1"/>
                    </a:solidFill>
                    <a:effectLst/>
                    <a:latin typeface="Cambria" panose="02040503050406030204" pitchFamily="18" charset="0"/>
                    <a:ea typeface="Cambria" panose="02040503050406030204" pitchFamily="18" charset="0"/>
                  </a:rPr>
                  <a:t> </a:t>
                </a:r>
                <a:r>
                  <a:rPr lang="en-US" sz="2800" b="1" dirty="0" err="1">
                    <a:solidFill>
                      <a:schemeClr val="tx1"/>
                    </a:solidFill>
                    <a:effectLst/>
                    <a:latin typeface="Cambria" panose="02040503050406030204" pitchFamily="18" charset="0"/>
                    <a:ea typeface="Cambria" panose="02040503050406030204" pitchFamily="18" charset="0"/>
                  </a:rPr>
                  <a:t>ép</a:t>
                </a:r>
                <a:r>
                  <a:rPr lang="en-US" sz="2800" b="1" dirty="0">
                    <a:solidFill>
                      <a:schemeClr val="tx1"/>
                    </a:solidFill>
                    <a:effectLst/>
                    <a:latin typeface="Cambria" panose="02040503050406030204" pitchFamily="18" charset="0"/>
                    <a:ea typeface="Cambria" panose="02040503050406030204" pitchFamily="18" charset="0"/>
                  </a:rPr>
                  <a:t> (S): </a:t>
                </a:r>
                <a:endParaRPr lang="vi-VN" sz="2800" b="1" dirty="0" smtClean="0">
                  <a:solidFill>
                    <a:schemeClr val="tx1"/>
                  </a:solidFill>
                  <a:effectLst/>
                  <a:latin typeface="Cambria" panose="02040503050406030204" pitchFamily="18" charset="0"/>
                  <a:ea typeface="Cambria" panose="02040503050406030204" pitchFamily="18" charset="0"/>
                </a:endParaRPr>
              </a:p>
              <a:p>
                <a:pPr algn="just">
                  <a:lnSpc>
                    <a:spcPct val="115000"/>
                  </a:lnSpc>
                </a:pPr>
                <a:r>
                  <a:rPr lang="vi-VN" sz="2800" b="1" dirty="0">
                    <a:solidFill>
                      <a:schemeClr val="tx1"/>
                    </a:solidFill>
                    <a:latin typeface="Cambria" panose="02040503050406030204" pitchFamily="18" charset="0"/>
                    <a:ea typeface="Cambria" panose="02040503050406030204" pitchFamily="18" charset="0"/>
                  </a:rPr>
                  <a:t>	</a:t>
                </a:r>
                <a:r>
                  <a:rPr lang="en-US" sz="4000" b="1" dirty="0" smtClean="0">
                    <a:solidFill>
                      <a:srgbClr val="FF0000"/>
                    </a:solidFill>
                    <a:effectLst/>
                    <a:ea typeface="Arial" panose="020B0604020202020204" pitchFamily="34" charset="0"/>
                  </a:rPr>
                  <a:t>p </a:t>
                </a:r>
                <a:r>
                  <a:rPr lang="en-US" sz="4000" b="1" dirty="0">
                    <a:solidFill>
                      <a:srgbClr val="FF0000"/>
                    </a:solidFill>
                    <a:effectLst/>
                    <a:ea typeface="Arial" panose="020B0604020202020204" pitchFamily="34" charset="0"/>
                  </a:rPr>
                  <a:t>= </a:t>
                </a:r>
                <a14:m>
                  <m:oMath xmlns:m="http://schemas.openxmlformats.org/officeDocument/2006/math">
                    <m:f>
                      <m:fPr>
                        <m:ctrlPr>
                          <a:rPr lang="en-US" sz="4800" b="1" i="1">
                            <a:solidFill>
                              <a:srgbClr val="FF0000"/>
                            </a:solidFill>
                            <a:effectLst/>
                            <a:latin typeface="Cambria Math" panose="02040503050406030204" pitchFamily="18" charset="0"/>
                            <a:ea typeface="Arial" panose="020B0604020202020204" pitchFamily="34" charset="0"/>
                          </a:rPr>
                        </m:ctrlPr>
                      </m:fPr>
                      <m:num>
                        <m:r>
                          <a:rPr lang="en-US" sz="4800" b="1" i="1">
                            <a:solidFill>
                              <a:srgbClr val="FF0000"/>
                            </a:solidFill>
                            <a:effectLst/>
                            <a:latin typeface="Cambria Math" panose="02040503050406030204" pitchFamily="18" charset="0"/>
                            <a:ea typeface="Arial" panose="020B0604020202020204" pitchFamily="34" charset="0"/>
                          </a:rPr>
                          <m:t>𝑭</m:t>
                        </m:r>
                      </m:num>
                      <m:den>
                        <m:r>
                          <a:rPr lang="en-US" sz="4800" b="1" i="1">
                            <a:solidFill>
                              <a:srgbClr val="FF0000"/>
                            </a:solidFill>
                            <a:effectLst/>
                            <a:latin typeface="Cambria Math" panose="02040503050406030204" pitchFamily="18" charset="0"/>
                            <a:ea typeface="Arial" panose="020B0604020202020204" pitchFamily="34" charset="0"/>
                          </a:rPr>
                          <m:t>𝑺</m:t>
                        </m:r>
                      </m:den>
                    </m:f>
                  </m:oMath>
                </a14:m>
                <a:endParaRPr lang="en-US" sz="3600" b="1" dirty="0">
                  <a:solidFill>
                    <a:schemeClr val="tx1"/>
                  </a:solidFill>
                  <a:effectLst/>
                  <a:latin typeface="Arial" panose="020B0604020202020204" pitchFamily="34" charset="0"/>
                  <a:ea typeface="Arial" panose="020B0604020202020204" pitchFamily="34" charset="0"/>
                </a:endParaRPr>
              </a:p>
              <a:p>
                <a:pPr algn="just">
                  <a:lnSpc>
                    <a:spcPct val="100000"/>
                  </a:lnSpc>
                </a:pPr>
                <a:r>
                  <a:rPr lang="en-US" sz="2800" b="1" dirty="0" smtClean="0">
                    <a:solidFill>
                      <a:schemeClr val="tx1"/>
                    </a:solidFill>
                    <a:effectLst/>
                    <a:ea typeface="Arial" panose="020B0604020202020204" pitchFamily="34" charset="0"/>
                  </a:rPr>
                  <a:t> </a:t>
                </a:r>
                <a:endParaRPr lang="vi-VN" sz="2800" b="1" dirty="0" smtClean="0">
                  <a:solidFill>
                    <a:schemeClr val="tx1"/>
                  </a:solidFill>
                  <a:effectLst/>
                  <a:ea typeface="Arial" panose="020B0604020202020204" pitchFamily="34" charset="0"/>
                </a:endParaRPr>
              </a:p>
            </p:txBody>
          </p:sp>
        </mc:Choice>
        <mc:Fallback xmlns="">
          <p:sp>
            <p:nvSpPr>
              <p:cNvPr id="5" name="Text Placeholder 6">
                <a:extLst>
                  <a:ext uri="{FF2B5EF4-FFF2-40B4-BE49-F238E27FC236}">
                    <a16:creationId xmlns="" xmlns:a16="http://schemas.microsoft.com/office/drawing/2014/main" xmlns:a14="http://schemas.microsoft.com/office/drawing/2010/main" id="{14AA6F39-E414-4200-348A-B3D996EC4C40}"/>
                  </a:ext>
                </a:extLst>
              </p:cNvPr>
              <p:cNvSpPr>
                <a:spLocks noGrp="1" noRot="1" noChangeAspect="1" noMove="1" noResize="1" noEditPoints="1" noAdjustHandles="1" noChangeArrowheads="1" noChangeShapeType="1" noTextEdit="1"/>
              </p:cNvSpPr>
              <p:nvPr>
                <p:ph type="body" sz="half" idx="2"/>
              </p:nvPr>
            </p:nvSpPr>
            <p:spPr>
              <a:xfrm>
                <a:off x="246758" y="493082"/>
                <a:ext cx="11123632" cy="4853325"/>
              </a:xfrm>
              <a:blipFill rotWithShape="0">
                <a:blip r:embed="rId2"/>
                <a:stretch>
                  <a:fillRect l="-1041" t="-1005" r="-1151"/>
                </a:stretch>
              </a:blipFill>
            </p:spPr>
            <p:txBody>
              <a:bodyPr/>
              <a:lstStyle/>
              <a:p>
                <a:r>
                  <a:rPr lang="en-US">
                    <a:noFill/>
                  </a:rPr>
                  <a:t> </a:t>
                </a:r>
              </a:p>
            </p:txBody>
          </p:sp>
        </mc:Fallback>
      </mc:AlternateContent>
      <p:sp>
        <p:nvSpPr>
          <p:cNvPr id="9" name="Rectangle 8"/>
          <p:cNvSpPr/>
          <p:nvPr/>
        </p:nvSpPr>
        <p:spPr>
          <a:xfrm>
            <a:off x="935041" y="1774729"/>
            <a:ext cx="1817586" cy="143038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46392" y="1755395"/>
            <a:ext cx="7219017" cy="24024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spcBef>
                <a:spcPts val="0"/>
              </a:spcBef>
            </a:pPr>
            <a:r>
              <a:rPr lang="vi-VN" sz="3600" i="1" dirty="0">
                <a:solidFill>
                  <a:schemeClr val="tx1"/>
                </a:solidFill>
                <a:latin typeface="Cambria" panose="02040503050406030204" pitchFamily="18" charset="0"/>
                <a:ea typeface="Cambria" panose="02040503050406030204" pitchFamily="18" charset="0"/>
              </a:rPr>
              <a:t>p</a:t>
            </a:r>
            <a:r>
              <a:rPr lang="vi-VN" sz="3600" i="1" dirty="0" smtClean="0">
                <a:solidFill>
                  <a:schemeClr val="tx1"/>
                </a:solidFill>
                <a:latin typeface="Cambria" panose="02040503050406030204" pitchFamily="18" charset="0"/>
                <a:ea typeface="Cambria" panose="02040503050406030204" pitchFamily="18" charset="0"/>
              </a:rPr>
              <a:t> : </a:t>
            </a:r>
            <a:r>
              <a:rPr lang="en-US" sz="3600" i="1" dirty="0" err="1" smtClean="0">
                <a:solidFill>
                  <a:schemeClr val="tx1"/>
                </a:solidFill>
                <a:latin typeface="Cambria" panose="02040503050406030204" pitchFamily="18" charset="0"/>
                <a:ea typeface="Cambria" panose="02040503050406030204" pitchFamily="18" charset="0"/>
              </a:rPr>
              <a:t>áp</a:t>
            </a:r>
            <a:r>
              <a:rPr lang="en-US" sz="3600" i="1" dirty="0" smtClean="0">
                <a:solidFill>
                  <a:schemeClr val="tx1"/>
                </a:solidFill>
                <a:latin typeface="Cambria" panose="02040503050406030204" pitchFamily="18" charset="0"/>
                <a:ea typeface="Cambria" panose="02040503050406030204" pitchFamily="18" charset="0"/>
              </a:rPr>
              <a:t> </a:t>
            </a:r>
            <a:r>
              <a:rPr lang="en-US" sz="3600" i="1" dirty="0" err="1" smtClean="0">
                <a:solidFill>
                  <a:schemeClr val="tx1"/>
                </a:solidFill>
                <a:latin typeface="Cambria" panose="02040503050406030204" pitchFamily="18" charset="0"/>
                <a:ea typeface="Cambria" panose="02040503050406030204" pitchFamily="18" charset="0"/>
              </a:rPr>
              <a:t>suất</a:t>
            </a:r>
            <a:r>
              <a:rPr lang="vi-VN" sz="3600" i="1" dirty="0" smtClean="0">
                <a:solidFill>
                  <a:schemeClr val="tx1"/>
                </a:solidFill>
                <a:latin typeface="Cambria" panose="02040503050406030204" pitchFamily="18" charset="0"/>
                <a:ea typeface="Cambria" panose="02040503050406030204" pitchFamily="18" charset="0"/>
              </a:rPr>
              <a:t> (N/m</a:t>
            </a:r>
            <a:r>
              <a:rPr lang="vi-VN" sz="3600" i="1" baseline="30000" dirty="0" smtClean="0">
                <a:solidFill>
                  <a:schemeClr val="tx1"/>
                </a:solidFill>
                <a:latin typeface="Cambria" panose="02040503050406030204" pitchFamily="18" charset="0"/>
                <a:ea typeface="Cambria" panose="02040503050406030204" pitchFamily="18" charset="0"/>
              </a:rPr>
              <a:t>2</a:t>
            </a:r>
            <a:r>
              <a:rPr lang="vi-VN" sz="3600" i="1" dirty="0" smtClean="0">
                <a:solidFill>
                  <a:schemeClr val="tx1"/>
                </a:solidFill>
                <a:latin typeface="Cambria" panose="02040503050406030204" pitchFamily="18" charset="0"/>
                <a:ea typeface="Cambria" panose="02040503050406030204" pitchFamily="18" charset="0"/>
              </a:rPr>
              <a:t>, Pa)</a:t>
            </a:r>
            <a:endParaRPr lang="vi-VN" sz="3600" i="1" dirty="0">
              <a:solidFill>
                <a:schemeClr val="tx1"/>
              </a:solidFill>
              <a:latin typeface="Cambria" panose="02040503050406030204" pitchFamily="18" charset="0"/>
              <a:ea typeface="Cambria" panose="02040503050406030204" pitchFamily="18" charset="0"/>
            </a:endParaRPr>
          </a:p>
          <a:p>
            <a:pPr algn="just">
              <a:lnSpc>
                <a:spcPct val="100000"/>
              </a:lnSpc>
              <a:spcBef>
                <a:spcPts val="0"/>
              </a:spcBef>
            </a:pPr>
            <a:r>
              <a:rPr lang="en-US" sz="3600" i="1" dirty="0">
                <a:solidFill>
                  <a:schemeClr val="tx1"/>
                </a:solidFill>
                <a:latin typeface="Cambria" panose="02040503050406030204" pitchFamily="18" charset="0"/>
                <a:ea typeface="Cambria" panose="02040503050406030204" pitchFamily="18" charset="0"/>
              </a:rPr>
              <a:t>F </a:t>
            </a:r>
            <a:r>
              <a:rPr lang="vi-VN" sz="3600" i="1" dirty="0" smtClean="0">
                <a:solidFill>
                  <a:schemeClr val="tx1"/>
                </a:solidFill>
                <a:latin typeface="Cambria" panose="02040503050406030204" pitchFamily="18" charset="0"/>
                <a:ea typeface="Cambria" panose="02040503050406030204" pitchFamily="18" charset="0"/>
              </a:rPr>
              <a:t>: </a:t>
            </a:r>
            <a:r>
              <a:rPr lang="en-US" sz="3600" i="1" dirty="0" err="1" smtClean="0">
                <a:solidFill>
                  <a:schemeClr val="tx1"/>
                </a:solidFill>
                <a:latin typeface="Cambria" panose="02040503050406030204" pitchFamily="18" charset="0"/>
                <a:ea typeface="Cambria" panose="02040503050406030204" pitchFamily="18" charset="0"/>
              </a:rPr>
              <a:t>áp</a:t>
            </a:r>
            <a:r>
              <a:rPr lang="en-US" sz="3600" i="1" dirty="0" smtClean="0">
                <a:solidFill>
                  <a:schemeClr val="tx1"/>
                </a:solidFill>
                <a:latin typeface="Cambria" panose="02040503050406030204" pitchFamily="18" charset="0"/>
                <a:ea typeface="Cambria" panose="02040503050406030204" pitchFamily="18" charset="0"/>
              </a:rPr>
              <a:t> </a:t>
            </a:r>
            <a:r>
              <a:rPr lang="en-US" sz="3600" i="1" dirty="0" err="1" smtClean="0">
                <a:solidFill>
                  <a:schemeClr val="tx1"/>
                </a:solidFill>
                <a:latin typeface="Cambria" panose="02040503050406030204" pitchFamily="18" charset="0"/>
                <a:ea typeface="Cambria" panose="02040503050406030204" pitchFamily="18" charset="0"/>
              </a:rPr>
              <a:t>lực</a:t>
            </a:r>
            <a:r>
              <a:rPr lang="vi-VN" sz="3600" i="1" dirty="0" smtClean="0">
                <a:solidFill>
                  <a:schemeClr val="tx1"/>
                </a:solidFill>
                <a:latin typeface="Cambria" panose="02040503050406030204" pitchFamily="18" charset="0"/>
                <a:ea typeface="Cambria" panose="02040503050406030204" pitchFamily="18" charset="0"/>
              </a:rPr>
              <a:t> tác dụng lên mặt bị ép</a:t>
            </a:r>
            <a:r>
              <a:rPr lang="en-US" sz="3600" i="1" dirty="0" smtClean="0">
                <a:solidFill>
                  <a:schemeClr val="tx1"/>
                </a:solidFill>
                <a:latin typeface="Cambria" panose="02040503050406030204" pitchFamily="18" charset="0"/>
                <a:ea typeface="Cambria" panose="02040503050406030204" pitchFamily="18" charset="0"/>
              </a:rPr>
              <a:t> </a:t>
            </a:r>
            <a:r>
              <a:rPr lang="vi-VN" sz="3600" i="1" dirty="0" smtClean="0">
                <a:solidFill>
                  <a:schemeClr val="tx1"/>
                </a:solidFill>
                <a:latin typeface="Cambria" panose="02040503050406030204" pitchFamily="18" charset="0"/>
                <a:ea typeface="Cambria" panose="02040503050406030204" pitchFamily="18" charset="0"/>
              </a:rPr>
              <a:t>(N)</a:t>
            </a:r>
            <a:endParaRPr lang="vi-VN" sz="3600" i="1" dirty="0">
              <a:solidFill>
                <a:schemeClr val="tx1"/>
              </a:solidFill>
              <a:latin typeface="Cambria" panose="02040503050406030204" pitchFamily="18" charset="0"/>
              <a:ea typeface="Cambria" panose="02040503050406030204" pitchFamily="18" charset="0"/>
            </a:endParaRPr>
          </a:p>
          <a:p>
            <a:pPr algn="just">
              <a:lnSpc>
                <a:spcPct val="100000"/>
              </a:lnSpc>
              <a:spcBef>
                <a:spcPts val="0"/>
              </a:spcBef>
            </a:pPr>
            <a:r>
              <a:rPr lang="en-US" sz="3600" i="1" dirty="0">
                <a:solidFill>
                  <a:schemeClr val="tx1"/>
                </a:solidFill>
                <a:latin typeface="Cambria" panose="02040503050406030204" pitchFamily="18" charset="0"/>
                <a:ea typeface="Cambria" panose="02040503050406030204" pitchFamily="18" charset="0"/>
              </a:rPr>
              <a:t>S </a:t>
            </a:r>
            <a:r>
              <a:rPr lang="vi-VN" sz="3600" i="1" dirty="0" smtClean="0">
                <a:solidFill>
                  <a:schemeClr val="tx1"/>
                </a:solidFill>
                <a:latin typeface="Cambria" panose="02040503050406030204" pitchFamily="18" charset="0"/>
                <a:ea typeface="Cambria" panose="02040503050406030204" pitchFamily="18" charset="0"/>
              </a:rPr>
              <a:t>: </a:t>
            </a:r>
            <a:r>
              <a:rPr lang="en-US" sz="3600" i="1" dirty="0" err="1" smtClean="0">
                <a:solidFill>
                  <a:schemeClr val="tx1"/>
                </a:solidFill>
                <a:latin typeface="Cambria" panose="02040503050406030204" pitchFamily="18" charset="0"/>
                <a:ea typeface="Cambria" panose="02040503050406030204" pitchFamily="18" charset="0"/>
              </a:rPr>
              <a:t>diện</a:t>
            </a:r>
            <a:r>
              <a:rPr lang="en-US" sz="3600" i="1" dirty="0" smtClean="0">
                <a:solidFill>
                  <a:schemeClr val="tx1"/>
                </a:solidFill>
                <a:latin typeface="Cambria" panose="02040503050406030204" pitchFamily="18" charset="0"/>
                <a:ea typeface="Cambria" panose="02040503050406030204" pitchFamily="18" charset="0"/>
              </a:rPr>
              <a:t> </a:t>
            </a:r>
            <a:r>
              <a:rPr lang="en-US" sz="3600" i="1" dirty="0" err="1">
                <a:solidFill>
                  <a:schemeClr val="tx1"/>
                </a:solidFill>
                <a:latin typeface="Cambria" panose="02040503050406030204" pitchFamily="18" charset="0"/>
                <a:ea typeface="Cambria" panose="02040503050406030204" pitchFamily="18" charset="0"/>
              </a:rPr>
              <a:t>tích</a:t>
            </a:r>
            <a:r>
              <a:rPr lang="en-US" sz="3600" i="1" dirty="0">
                <a:solidFill>
                  <a:schemeClr val="tx1"/>
                </a:solidFill>
                <a:latin typeface="Cambria" panose="02040503050406030204" pitchFamily="18" charset="0"/>
                <a:ea typeface="Cambria" panose="02040503050406030204" pitchFamily="18" charset="0"/>
              </a:rPr>
              <a:t> </a:t>
            </a:r>
            <a:r>
              <a:rPr lang="vi-VN" sz="3600" i="1" dirty="0" smtClean="0">
                <a:solidFill>
                  <a:schemeClr val="tx1"/>
                </a:solidFill>
                <a:latin typeface="Cambria" panose="02040503050406030204" pitchFamily="18" charset="0"/>
                <a:ea typeface="Cambria" panose="02040503050406030204" pitchFamily="18" charset="0"/>
              </a:rPr>
              <a:t>mặt </a:t>
            </a:r>
            <a:r>
              <a:rPr lang="en-US" sz="3600" i="1" dirty="0" err="1" smtClean="0">
                <a:solidFill>
                  <a:schemeClr val="tx1"/>
                </a:solidFill>
                <a:latin typeface="Cambria" panose="02040503050406030204" pitchFamily="18" charset="0"/>
                <a:ea typeface="Cambria" panose="02040503050406030204" pitchFamily="18" charset="0"/>
              </a:rPr>
              <a:t>bị</a:t>
            </a:r>
            <a:r>
              <a:rPr lang="en-US" sz="3600" i="1" dirty="0" smtClean="0">
                <a:solidFill>
                  <a:schemeClr val="tx1"/>
                </a:solidFill>
                <a:latin typeface="Cambria" panose="02040503050406030204" pitchFamily="18" charset="0"/>
                <a:ea typeface="Cambria" panose="02040503050406030204" pitchFamily="18" charset="0"/>
              </a:rPr>
              <a:t> </a:t>
            </a:r>
            <a:r>
              <a:rPr lang="en-US" sz="3600" i="1" dirty="0" err="1">
                <a:solidFill>
                  <a:schemeClr val="tx1"/>
                </a:solidFill>
                <a:latin typeface="Cambria" panose="02040503050406030204" pitchFamily="18" charset="0"/>
                <a:ea typeface="Cambria" panose="02040503050406030204" pitchFamily="18" charset="0"/>
              </a:rPr>
              <a:t>ép</a:t>
            </a:r>
            <a:r>
              <a:rPr lang="en-US" sz="3600" i="1" dirty="0" smtClean="0">
                <a:solidFill>
                  <a:schemeClr val="tx1"/>
                </a:solidFill>
                <a:latin typeface="Cambria" panose="02040503050406030204" pitchFamily="18" charset="0"/>
                <a:ea typeface="Cambria" panose="02040503050406030204" pitchFamily="18" charset="0"/>
              </a:rPr>
              <a:t>.</a:t>
            </a:r>
            <a:r>
              <a:rPr lang="vi-VN" sz="3600" i="1" dirty="0" smtClean="0">
                <a:solidFill>
                  <a:schemeClr val="tx1"/>
                </a:solidFill>
                <a:latin typeface="Cambria" panose="02040503050406030204" pitchFamily="18" charset="0"/>
                <a:ea typeface="Cambria" panose="02040503050406030204" pitchFamily="18" charset="0"/>
              </a:rPr>
              <a:t> (m</a:t>
            </a:r>
            <a:r>
              <a:rPr lang="vi-VN" sz="3600" i="1" baseline="30000" dirty="0" smtClean="0">
                <a:solidFill>
                  <a:schemeClr val="tx1"/>
                </a:solidFill>
                <a:latin typeface="Cambria" panose="02040503050406030204" pitchFamily="18" charset="0"/>
                <a:ea typeface="Cambria" panose="02040503050406030204" pitchFamily="18" charset="0"/>
              </a:rPr>
              <a:t>2</a:t>
            </a:r>
            <a:r>
              <a:rPr lang="vi-VN" sz="3600" i="1" dirty="0" smtClean="0">
                <a:solidFill>
                  <a:schemeClr val="tx1"/>
                </a:solidFill>
                <a:latin typeface="Cambria" panose="02040503050406030204" pitchFamily="18" charset="0"/>
                <a:ea typeface="Cambria" panose="02040503050406030204" pitchFamily="18" charset="0"/>
              </a:rPr>
              <a:t>)</a:t>
            </a:r>
          </a:p>
          <a:p>
            <a:pPr algn="just">
              <a:lnSpc>
                <a:spcPct val="100000"/>
              </a:lnSpc>
              <a:spcBef>
                <a:spcPts val="0"/>
              </a:spcBef>
            </a:pPr>
            <a:r>
              <a:rPr lang="vi-VN" sz="3600" dirty="0" smtClean="0">
                <a:solidFill>
                  <a:schemeClr val="tx1"/>
                </a:solidFill>
                <a:ea typeface="Arial" panose="020B0604020202020204" pitchFamily="34" charset="0"/>
              </a:rPr>
              <a:t>	</a:t>
            </a:r>
            <a:r>
              <a:rPr lang="en-US" sz="3600" dirty="0" smtClean="0">
                <a:solidFill>
                  <a:schemeClr val="tx1"/>
                </a:solidFill>
                <a:ea typeface="Arial" panose="020B0604020202020204" pitchFamily="34" charset="0"/>
              </a:rPr>
              <a:t>1Pa </a:t>
            </a:r>
            <a:r>
              <a:rPr lang="en-US" sz="3600" dirty="0">
                <a:solidFill>
                  <a:schemeClr val="tx1"/>
                </a:solidFill>
                <a:ea typeface="Arial" panose="020B0604020202020204" pitchFamily="34" charset="0"/>
              </a:rPr>
              <a:t>= 1N/m</a:t>
            </a:r>
            <a:r>
              <a:rPr lang="en-US" sz="3600" baseline="30000" dirty="0">
                <a:solidFill>
                  <a:schemeClr val="tx1"/>
                </a:solidFill>
                <a:ea typeface="Arial" panose="020B0604020202020204" pitchFamily="34" charset="0"/>
              </a:rPr>
              <a:t>2</a:t>
            </a:r>
            <a:endParaRPr lang="en-US" sz="3600" i="1" dirty="0">
              <a:solidFill>
                <a:schemeClr val="tx1"/>
              </a:solidFill>
              <a:latin typeface="Cambria" panose="02040503050406030204" pitchFamily="18" charset="0"/>
              <a:ea typeface="Cambria" panose="02040503050406030204" pitchFamily="18" charset="0"/>
            </a:endParaRPr>
          </a:p>
        </p:txBody>
      </p:sp>
      <p:pic>
        <p:nvPicPr>
          <p:cNvPr id="11" name="Picture 98" descr="viet3">
            <a:extLst>
              <a:ext uri="{FF2B5EF4-FFF2-40B4-BE49-F238E27FC236}">
                <a16:creationId xmlns:a16="http://schemas.microsoft.com/office/drawing/2014/main" xmlns="" id="{0C908213-15C9-DE38-46E7-62BA5EA4255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157830"/>
            <a:ext cx="876693" cy="93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6">
            <a:extLst>
              <a:ext uri="{FF2B5EF4-FFF2-40B4-BE49-F238E27FC236}">
                <a16:creationId xmlns:a16="http://schemas.microsoft.com/office/drawing/2014/main" xmlns="" id="{14AA6F39-E414-4200-348A-B3D996EC4C40}"/>
              </a:ext>
            </a:extLst>
          </p:cNvPr>
          <p:cNvSpPr txBox="1">
            <a:spLocks/>
          </p:cNvSpPr>
          <p:nvPr/>
        </p:nvSpPr>
        <p:spPr>
          <a:xfrm>
            <a:off x="935041" y="4375139"/>
            <a:ext cx="9830368" cy="2233581"/>
          </a:xfrm>
          <a:prstGeom prst="rect">
            <a:avLst/>
          </a:prstGeom>
          <a:solidFill>
            <a:schemeClr val="accent4">
              <a:lumMod val="20000"/>
              <a:lumOff val="80000"/>
            </a:schemeClr>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pPr>
            <a:endParaRPr lang="vi-VN" sz="4000" b="1" baseline="30000" dirty="0" smtClean="0">
              <a:latin typeface="Arial" panose="020B0604020202020204" pitchFamily="34" charset="0"/>
              <a:ea typeface="Arial" panose="020B0604020202020204" pitchFamily="34" charset="0"/>
            </a:endParaRPr>
          </a:p>
          <a:p>
            <a:pPr algn="ctr">
              <a:lnSpc>
                <a:spcPct val="100000"/>
              </a:lnSpc>
              <a:spcBef>
                <a:spcPts val="0"/>
              </a:spcBef>
            </a:pPr>
            <a:r>
              <a:rPr lang="vi-VN" sz="4000" b="1" baseline="30000" dirty="0" smtClean="0">
                <a:latin typeface="Arial" panose="020B0604020202020204" pitchFamily="34" charset="0"/>
                <a:ea typeface="Arial" panose="020B0604020202020204" pitchFamily="34" charset="0"/>
              </a:rPr>
              <a:t>Một số đơn vị đo áp suất</a:t>
            </a:r>
            <a:endParaRPr lang="vi-VN" sz="4000" b="1" baseline="30000" dirty="0">
              <a:latin typeface="Arial" panose="020B0604020202020204" pitchFamily="34" charset="0"/>
              <a:ea typeface="Arial" panose="020B0604020202020204" pitchFamily="34" charset="0"/>
            </a:endParaRPr>
          </a:p>
          <a:p>
            <a:pPr>
              <a:lnSpc>
                <a:spcPct val="100000"/>
              </a:lnSpc>
              <a:spcBef>
                <a:spcPts val="0"/>
              </a:spcBef>
            </a:pPr>
            <a:r>
              <a:rPr lang="vi-VN" sz="4000" b="1" baseline="30000" dirty="0" smtClean="0">
                <a:latin typeface="Arial" panose="020B0604020202020204" pitchFamily="34" charset="0"/>
                <a:ea typeface="Arial" panose="020B0604020202020204" pitchFamily="34" charset="0"/>
              </a:rPr>
              <a:t>- Atmôtphe </a:t>
            </a:r>
            <a:r>
              <a:rPr lang="vi-VN" sz="2400" b="1" baseline="30000" dirty="0" smtClean="0">
                <a:latin typeface="+mn-lt"/>
                <a:ea typeface="Arial" panose="020B0604020202020204" pitchFamily="34" charset="0"/>
              </a:rPr>
              <a:t>(</a:t>
            </a:r>
            <a:r>
              <a:rPr lang="vi-VN" sz="2400" b="1" dirty="0" smtClean="0">
                <a:latin typeface="+mn-lt"/>
                <a:ea typeface="Arial" panose="020B0604020202020204" pitchFamily="34" charset="0"/>
              </a:rPr>
              <a:t> kí hiệu là atm)</a:t>
            </a:r>
            <a:r>
              <a:rPr lang="vi-VN" sz="2400" b="1" baseline="30000" dirty="0" smtClean="0">
                <a:latin typeface="+mn-lt"/>
                <a:ea typeface="Arial" panose="020B0604020202020204" pitchFamily="34" charset="0"/>
              </a:rPr>
              <a:t> </a:t>
            </a:r>
            <a:r>
              <a:rPr lang="vi-VN" sz="4000" b="1" baseline="30000" dirty="0" smtClean="0">
                <a:latin typeface="Arial" panose="020B0604020202020204" pitchFamily="34" charset="0"/>
                <a:ea typeface="Arial" panose="020B0604020202020204" pitchFamily="34" charset="0"/>
              </a:rPr>
              <a:t>: 1 atm = 1,013.10</a:t>
            </a:r>
            <a:r>
              <a:rPr lang="en-US" sz="4000" b="1" baseline="30000" dirty="0" smtClean="0">
                <a:latin typeface="Arial" panose="020B0604020202020204" pitchFamily="34" charset="0"/>
                <a:ea typeface="Arial" panose="020B0604020202020204" pitchFamily="34" charset="0"/>
              </a:rPr>
              <a:t>5</a:t>
            </a:r>
            <a:r>
              <a:rPr lang="vi-VN" sz="4000" b="1" baseline="30000" dirty="0" smtClean="0">
                <a:latin typeface="Arial" panose="020B0604020202020204" pitchFamily="34" charset="0"/>
                <a:ea typeface="Arial" panose="020B0604020202020204" pitchFamily="34" charset="0"/>
              </a:rPr>
              <a:t> Pa</a:t>
            </a:r>
          </a:p>
          <a:p>
            <a:pPr>
              <a:lnSpc>
                <a:spcPct val="100000"/>
              </a:lnSpc>
              <a:spcBef>
                <a:spcPts val="0"/>
              </a:spcBef>
            </a:pPr>
            <a:r>
              <a:rPr lang="vi-VN" sz="4000" b="1" baseline="30000" dirty="0" smtClean="0">
                <a:latin typeface="Arial" panose="020B0604020202020204" pitchFamily="34" charset="0"/>
                <a:ea typeface="Arial" panose="020B0604020202020204" pitchFamily="34" charset="0"/>
              </a:rPr>
              <a:t>- Milimét thủy ngân : 1 mmHg = 133.3 Pa</a:t>
            </a:r>
            <a:endParaRPr lang="vi-VN" sz="4000" b="1" dirty="0">
              <a:latin typeface="Arial" panose="020B0604020202020204" pitchFamily="34" charset="0"/>
              <a:ea typeface="Arial" panose="020B0604020202020204" pitchFamily="34" charset="0"/>
            </a:endParaRPr>
          </a:p>
          <a:p>
            <a:pPr>
              <a:lnSpc>
                <a:spcPct val="100000"/>
              </a:lnSpc>
              <a:spcBef>
                <a:spcPts val="0"/>
              </a:spcBef>
            </a:pPr>
            <a:r>
              <a:rPr lang="vi-VN" sz="4000" b="1" baseline="30000" dirty="0" smtClean="0">
                <a:latin typeface="Arial" panose="020B0604020202020204" pitchFamily="34" charset="0"/>
                <a:ea typeface="Arial" panose="020B0604020202020204" pitchFamily="34" charset="0"/>
              </a:rPr>
              <a:t>- Bar : 1 Bar = 105 Pa</a:t>
            </a:r>
          </a:p>
        </p:txBody>
      </p:sp>
    </p:spTree>
    <p:extLst>
      <p:ext uri="{BB962C8B-B14F-4D97-AF65-F5344CB8AC3E}">
        <p14:creationId xmlns:p14="http://schemas.microsoft.com/office/powerpoint/2010/main" val="355999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animBg="1"/>
      <p:bldP spid="10"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1" descr="http://bgstrialofgod.files.wordpress.com/2012/04/blase-pascal1.jpg">
            <a:extLst>
              <a:ext uri="{FF2B5EF4-FFF2-40B4-BE49-F238E27FC236}">
                <a16:creationId xmlns:a16="http://schemas.microsoft.com/office/drawing/2014/main" xmlns="" id="{69031FC7-60BD-44DC-B18E-4EEF466C7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6994" y="985837"/>
            <a:ext cx="5241925"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34">
            <a:extLst>
              <a:ext uri="{FF2B5EF4-FFF2-40B4-BE49-F238E27FC236}">
                <a16:creationId xmlns:a16="http://schemas.microsoft.com/office/drawing/2014/main" xmlns="" id="{F217A4C6-E312-4D85-A8CD-5CCACEAB2B79}"/>
              </a:ext>
            </a:extLst>
          </p:cNvPr>
          <p:cNvSpPr>
            <a:spLocks noChangeArrowheads="1"/>
          </p:cNvSpPr>
          <p:nvPr/>
        </p:nvSpPr>
        <p:spPr bwMode="auto">
          <a:xfrm>
            <a:off x="367645" y="1173808"/>
            <a:ext cx="5728355"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a:spcBef>
                <a:spcPct val="0"/>
              </a:spcBef>
              <a:buClrTx/>
              <a:buSzTx/>
              <a:buNone/>
            </a:pPr>
            <a:r>
              <a:rPr lang="vi-VN" altLang="en-US" sz="28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smtClean="0">
                <a:solidFill>
                  <a:srgbClr val="7030A0"/>
                </a:solidFill>
                <a:latin typeface="Cambria" panose="02040503050406030204" pitchFamily="18" charset="0"/>
                <a:ea typeface="Cambria" panose="02040503050406030204" pitchFamily="18" charset="0"/>
                <a:cs typeface="Times New Roman" panose="02020603050405020304" pitchFamily="18" charset="0"/>
              </a:rPr>
              <a:t>Pa </a:t>
            </a:r>
            <a:r>
              <a:rPr lang="en-US" altLang="en-US" sz="2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28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tên</a:t>
            </a:r>
            <a:r>
              <a:rPr lang="en-US" altLang="en-US" sz="28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viết</a:t>
            </a:r>
            <a:r>
              <a:rPr lang="en-US" altLang="en-US" sz="28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smtClean="0">
                <a:solidFill>
                  <a:srgbClr val="7030A0"/>
                </a:solidFill>
                <a:latin typeface="Cambria" panose="02040503050406030204" pitchFamily="18" charset="0"/>
                <a:ea typeface="Cambria" panose="02040503050406030204" pitchFamily="18" charset="0"/>
                <a:cs typeface="Times New Roman" panose="02020603050405020304" pitchFamily="18" charset="0"/>
              </a:rPr>
              <a:t>tắ</a:t>
            </a:r>
            <a:r>
              <a:rPr lang="vi-VN" altLang="en-US" sz="2800" b="1" dirty="0" smtClean="0">
                <a:solidFill>
                  <a:srgbClr val="7030A0"/>
                </a:solidFill>
                <a:latin typeface="Cambria" panose="02040503050406030204" pitchFamily="18" charset="0"/>
                <a:ea typeface="Cambria" panose="02040503050406030204" pitchFamily="18" charset="0"/>
                <a:cs typeface="Times New Roman" panose="02020603050405020304" pitchFamily="18" charset="0"/>
              </a:rPr>
              <a:t>t</a:t>
            </a:r>
            <a:r>
              <a:rPr lang="en-US" altLang="en-US" sz="2800" b="1" dirty="0" smtClean="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Pascal. Pascal ( 1623-1662) </a:t>
            </a:r>
            <a:r>
              <a:rPr lang="en-US" altLang="en-US" sz="2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người</a:t>
            </a:r>
            <a:r>
              <a:rPr lang="en-US" altLang="en-US" sz="28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Pháp</a:t>
            </a:r>
            <a:endParaRPr lang="vi-VN" altLang="en-US" sz="2800" b="1" dirty="0">
              <a:solidFill>
                <a:srgbClr val="7030A0"/>
              </a:solidFill>
              <a:latin typeface="Cambria" panose="02040503050406030204" pitchFamily="18" charset="0"/>
              <a:ea typeface="Cambria" panose="02040503050406030204" pitchFamily="18" charset="0"/>
              <a:cs typeface="Times New Roman" panose="02020603050405020304" pitchFamily="18" charset="0"/>
            </a:endParaRPr>
          </a:p>
          <a:p>
            <a:pPr algn="just" eaLnBrk="1" hangingPunct="1">
              <a:spcBef>
                <a:spcPct val="0"/>
              </a:spcBef>
              <a:buClrTx/>
              <a:buSzTx/>
              <a:buFontTx/>
              <a:buNone/>
            </a:pPr>
            <a:r>
              <a:rPr lang="vi-VN" altLang="en-US" sz="28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endParaRPr lang="vi-VN" altLang="en-US" sz="2800" b="1" dirty="0" smtClean="0">
              <a:solidFill>
                <a:srgbClr val="7030A0"/>
              </a:solidFill>
              <a:latin typeface="Cambria" panose="02040503050406030204" pitchFamily="18" charset="0"/>
              <a:ea typeface="Cambria" panose="02040503050406030204" pitchFamily="18" charset="0"/>
              <a:cs typeface="Times New Roman" panose="02020603050405020304" pitchFamily="18" charset="0"/>
            </a:endParaRPr>
          </a:p>
          <a:p>
            <a:pPr algn="just" eaLnBrk="1" hangingPunct="1">
              <a:spcBef>
                <a:spcPct val="0"/>
              </a:spcBef>
              <a:buClrTx/>
              <a:buSzTx/>
              <a:buFontTx/>
              <a:buNone/>
            </a:pPr>
            <a:r>
              <a:rPr lang="vi-VN" altLang="en-US" sz="28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smtClean="0">
                <a:solidFill>
                  <a:srgbClr val="7030A0"/>
                </a:solidFill>
                <a:latin typeface="Cambria" panose="02040503050406030204" pitchFamily="18" charset="0"/>
                <a:ea typeface="Cambria" panose="02040503050406030204" pitchFamily="18" charset="0"/>
                <a:cs typeface="Times New Roman" panose="02020603050405020304" pitchFamily="18" charset="0"/>
              </a:rPr>
              <a:t>Ông</a:t>
            </a:r>
            <a:r>
              <a:rPr lang="en-US" altLang="en-US" sz="2800" b="1" dirty="0" smtClean="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k</a:t>
            </a:r>
            <a:r>
              <a:rPr lang="vi-VN" altLang="en-US" sz="28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hông chỉ là một nhà toán học, Pascal còn là một nhà vật lí học nổi tiếng, nhà văn và là nhà tư tưởng lớn. </a:t>
            </a:r>
            <a:endParaRPr lang="vi-VN" altLang="en-US" sz="2800" b="1" dirty="0" smtClean="0">
              <a:solidFill>
                <a:srgbClr val="7030A0"/>
              </a:solidFill>
              <a:latin typeface="Cambria" panose="02040503050406030204" pitchFamily="18" charset="0"/>
              <a:ea typeface="Cambria" panose="02040503050406030204" pitchFamily="18" charset="0"/>
              <a:cs typeface="Times New Roman" panose="02020603050405020304" pitchFamily="18" charset="0"/>
            </a:endParaRPr>
          </a:p>
          <a:p>
            <a:pPr algn="just" eaLnBrk="1" hangingPunct="1">
              <a:spcBef>
                <a:spcPct val="0"/>
              </a:spcBef>
              <a:buClrTx/>
              <a:buSzTx/>
              <a:buFontTx/>
              <a:buNone/>
            </a:pPr>
            <a:endParaRPr lang="en-US" altLang="en-US" sz="2800" b="1" dirty="0">
              <a:solidFill>
                <a:srgbClr val="7030A0"/>
              </a:solidFill>
              <a:latin typeface="Cambria" panose="02040503050406030204" pitchFamily="18" charset="0"/>
              <a:ea typeface="Cambria" panose="02040503050406030204" pitchFamily="18" charset="0"/>
              <a:cs typeface="Times New Roman" panose="02020603050405020304" pitchFamily="18" charset="0"/>
            </a:endParaRPr>
          </a:p>
          <a:p>
            <a:pPr algn="just" eaLnBrk="1" hangingPunct="1">
              <a:spcBef>
                <a:spcPct val="0"/>
              </a:spcBef>
              <a:buClrTx/>
              <a:buSzTx/>
              <a:buFontTx/>
              <a:buNone/>
            </a:pPr>
            <a:r>
              <a:rPr lang="vi-VN" altLang="en-US" sz="28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vi-VN" altLang="en-US" sz="2800" b="1" dirty="0" smtClean="0">
                <a:solidFill>
                  <a:srgbClr val="7030A0"/>
                </a:solidFill>
                <a:latin typeface="Cambria" panose="02040503050406030204" pitchFamily="18" charset="0"/>
                <a:ea typeface="Cambria" panose="02040503050406030204" pitchFamily="18" charset="0"/>
                <a:cs typeface="Times New Roman" panose="02020603050405020304" pitchFamily="18" charset="0"/>
              </a:rPr>
              <a:t>Ông </a:t>
            </a:r>
            <a:r>
              <a:rPr lang="vi-VN" altLang="en-US" sz="2800" b="1" dirty="0">
                <a:solidFill>
                  <a:srgbClr val="7030A0"/>
                </a:solidFill>
                <a:latin typeface="Cambria" panose="02040503050406030204" pitchFamily="18" charset="0"/>
                <a:ea typeface="Cambria" panose="02040503050406030204" pitchFamily="18" charset="0"/>
                <a:cs typeface="Times New Roman" panose="02020603050405020304" pitchFamily="18" charset="0"/>
              </a:rPr>
              <a:t>được coi là một trong những nhà bác học lớn của nhân loại.</a:t>
            </a:r>
          </a:p>
        </p:txBody>
      </p:sp>
      <p:sp>
        <p:nvSpPr>
          <p:cNvPr id="6" name="TextBox 5">
            <a:extLst>
              <a:ext uri="{FF2B5EF4-FFF2-40B4-BE49-F238E27FC236}">
                <a16:creationId xmlns:a16="http://schemas.microsoft.com/office/drawing/2014/main" xmlns="" id="{48CCFB4D-B98A-466E-9F5F-0077F7CAAD8C}"/>
              </a:ext>
            </a:extLst>
          </p:cNvPr>
          <p:cNvSpPr txBox="1">
            <a:spLocks noChangeArrowheads="1"/>
          </p:cNvSpPr>
          <p:nvPr/>
        </p:nvSpPr>
        <p:spPr bwMode="auto">
          <a:xfrm>
            <a:off x="6547318" y="5919786"/>
            <a:ext cx="5121275" cy="52387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800" b="1">
                <a:solidFill>
                  <a:schemeClr val="tx1"/>
                </a:solidFill>
                <a:latin typeface="Times New Roman" panose="02020603050405020304" pitchFamily="18" charset="0"/>
                <a:cs typeface="Times New Roman" panose="02020603050405020304" pitchFamily="18" charset="0"/>
              </a:rPr>
              <a:t>Pascal ( 1623-1662)</a:t>
            </a:r>
          </a:p>
        </p:txBody>
      </p:sp>
      <p:sp>
        <p:nvSpPr>
          <p:cNvPr id="7" name="TextBox 6">
            <a:extLst>
              <a:ext uri="{FF2B5EF4-FFF2-40B4-BE49-F238E27FC236}">
                <a16:creationId xmlns:a16="http://schemas.microsoft.com/office/drawing/2014/main" xmlns="" id="{541A19A9-DB67-429B-8298-01A8B004BE85}"/>
              </a:ext>
            </a:extLst>
          </p:cNvPr>
          <p:cNvSpPr txBox="1">
            <a:spLocks noChangeArrowheads="1"/>
          </p:cNvSpPr>
          <p:nvPr/>
        </p:nvSpPr>
        <p:spPr bwMode="auto">
          <a:xfrm>
            <a:off x="1157304" y="388070"/>
            <a:ext cx="3857756" cy="523875"/>
          </a:xfrm>
          <a:prstGeom prst="rect">
            <a:avLst/>
          </a:prstGeom>
          <a:solidFill>
            <a:schemeClr val="bg2">
              <a:lumMod val="10000"/>
            </a:schemeClr>
          </a:solidFill>
          <a:ln>
            <a:noFill/>
          </a:ln>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800" b="1">
                <a:solidFill>
                  <a:srgbClr val="FFFF00"/>
                </a:solidFill>
                <a:latin typeface="Calibri" panose="020F0502020204030204" pitchFamily="34" charset="0"/>
              </a:rPr>
              <a:t>SƠ LƯỢC VỀ PASCAL</a:t>
            </a:r>
          </a:p>
        </p:txBody>
      </p:sp>
    </p:spTree>
    <p:extLst>
      <p:ext uri="{BB962C8B-B14F-4D97-AF65-F5344CB8AC3E}">
        <p14:creationId xmlns:p14="http://schemas.microsoft.com/office/powerpoint/2010/main" val="19323079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70" decel="100000"/>
                                        <p:tgtEl>
                                          <p:spTgt spid="7"/>
                                        </p:tgtEl>
                                      </p:cBhvr>
                                    </p:animEffect>
                                    <p:animScale>
                                      <p:cBhvr>
                                        <p:cTn id="8" dur="770" decel="100000"/>
                                        <p:tgtEl>
                                          <p:spTgt spid="7"/>
                                        </p:tgtEl>
                                      </p:cBhvr>
                                      <p:from x="10000" y="10000"/>
                                      <p:to x="200000" y="450000"/>
                                    </p:animScale>
                                    <p:animScale>
                                      <p:cBhvr>
                                        <p:cTn id="9" dur="1230" accel="100000" fill="hold">
                                          <p:stCondLst>
                                            <p:cond delay="770"/>
                                          </p:stCondLst>
                                        </p:cTn>
                                        <p:tgtEl>
                                          <p:spTgt spid="7"/>
                                        </p:tgtEl>
                                      </p:cBhvr>
                                      <p:from x="200000" y="450000"/>
                                      <p:to x="100000" y="100000"/>
                                    </p:animScale>
                                    <p:set>
                                      <p:cBhvr>
                                        <p:cTn id="10" dur="770" fill="hold"/>
                                        <p:tgtEl>
                                          <p:spTgt spid="7"/>
                                        </p:tgtEl>
                                        <p:attrNameLst>
                                          <p:attrName>ppt_x</p:attrName>
                                        </p:attrNameLst>
                                      </p:cBhvr>
                                      <p:to>
                                        <p:strVal val="(0.5)"/>
                                      </p:to>
                                    </p:set>
                                    <p:anim from="(0.5)" to="(#ppt_x)" calcmode="lin" valueType="num">
                                      <p:cBhvr>
                                        <p:cTn id="11" dur="1230" accel="100000" fill="hold">
                                          <p:stCondLst>
                                            <p:cond delay="770"/>
                                          </p:stCondLst>
                                        </p:cTn>
                                        <p:tgtEl>
                                          <p:spTgt spid="7"/>
                                        </p:tgtEl>
                                        <p:attrNameLst>
                                          <p:attrName>ppt_x</p:attrName>
                                        </p:attrNameLst>
                                      </p:cBhvr>
                                    </p:anim>
                                    <p:set>
                                      <p:cBhvr>
                                        <p:cTn id="12" dur="770" fill="hold"/>
                                        <p:tgtEl>
                                          <p:spTgt spid="7"/>
                                        </p:tgtEl>
                                        <p:attrNameLst>
                                          <p:attrName>ppt_y</p:attrName>
                                        </p:attrNameLst>
                                      </p:cBhvr>
                                      <p:to>
                                        <p:strVal val="(#ppt_y+0.4)"/>
                                      </p:to>
                                    </p:set>
                                    <p:anim from="(#ppt_y+0.4)" to="(#ppt_y)" calcmode="lin" valueType="num">
                                      <p:cBhvr>
                                        <p:cTn id="13" dur="1230" accel="100000" fill="hold">
                                          <p:stCondLst>
                                            <p:cond delay="770"/>
                                          </p:stCondLst>
                                        </p:cTn>
                                        <p:tgtEl>
                                          <p:spTgt spid="7"/>
                                        </p:tgtEl>
                                        <p:attrNameLst>
                                          <p:attrName>ppt_y</p:attrName>
                                        </p:attrNameLst>
                                      </p:cBhvr>
                                    </p:anim>
                                  </p:childTnLst>
                                </p:cTn>
                              </p:par>
                            </p:childTnLst>
                          </p:cTn>
                        </p:par>
                        <p:par>
                          <p:cTn id="14" fill="hold" nodeType="afterGroup">
                            <p:stCondLst>
                              <p:cond delay="2000"/>
                            </p:stCondLst>
                            <p:childTnLst>
                              <p:par>
                                <p:cTn id="15" presetID="21" presetClass="entr" presetSubtype="4" fill="hold" nodeType="afterEffect">
                                  <p:stCondLst>
                                    <p:cond delay="0"/>
                                  </p:stCondLst>
                                  <p:childTnLst>
                                    <p:set>
                                      <p:cBhvr>
                                        <p:cTn id="16" dur="1" fill="hold">
                                          <p:stCondLst>
                                            <p:cond delay="0"/>
                                          </p:stCondLst>
                                        </p:cTn>
                                        <p:tgtEl>
                                          <p:spTgt spid="20482"/>
                                        </p:tgtEl>
                                        <p:attrNameLst>
                                          <p:attrName>style.visibility</p:attrName>
                                        </p:attrNameLst>
                                      </p:cBhvr>
                                      <p:to>
                                        <p:strVal val="visible"/>
                                      </p:to>
                                    </p:set>
                                    <p:animEffect transition="in" filter="wheel(4)">
                                      <p:cBhvr>
                                        <p:cTn id="17" dur="2000"/>
                                        <p:tgtEl>
                                          <p:spTgt spid="20482"/>
                                        </p:tgtEl>
                                      </p:cBhvr>
                                    </p:animEffect>
                                  </p:childTnLst>
                                </p:cTn>
                              </p:par>
                            </p:childTnLst>
                          </p:cTn>
                        </p:par>
                        <p:par>
                          <p:cTn id="18" fill="hold" nodeType="afterGroup">
                            <p:stCondLst>
                              <p:cond delay="4000"/>
                            </p:stCondLst>
                            <p:childTnLst>
                              <p:par>
                                <p:cTn id="19" presetID="27" presetClass="entr" presetSubtype="0" fill="hold" grpId="0" nodeType="afterEffect">
                                  <p:stCondLst>
                                    <p:cond delay="0"/>
                                  </p:stCondLst>
                                  <p:iterate type="lt">
                                    <p:tmPct val="50000"/>
                                  </p:iterate>
                                  <p:childTnLst>
                                    <p:set>
                                      <p:cBhvr>
                                        <p:cTn id="20" dur="1" fill="hold">
                                          <p:stCondLst>
                                            <p:cond delay="0"/>
                                          </p:stCondLst>
                                        </p:cTn>
                                        <p:tgtEl>
                                          <p:spTgt spid="6"/>
                                        </p:tgtEl>
                                        <p:attrNameLst>
                                          <p:attrName>style.visibility</p:attrName>
                                        </p:attrNameLst>
                                      </p:cBhvr>
                                      <p:to>
                                        <p:strVal val="visible"/>
                                      </p:to>
                                    </p:set>
                                    <p:anim calcmode="discrete" valueType="clr">
                                      <p:cBhvr override="childStyle">
                                        <p:cTn id="21"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
                                        </p:tgtEl>
                                        <p:attrNameLst>
                                          <p:attrName>fillcolor</p:attrName>
                                        </p:attrNameLst>
                                      </p:cBhvr>
                                      <p:tavLst>
                                        <p:tav tm="0">
                                          <p:val>
                                            <p:clrVal>
                                              <a:schemeClr val="accent2"/>
                                            </p:clrVal>
                                          </p:val>
                                        </p:tav>
                                        <p:tav tm="50000">
                                          <p:val>
                                            <p:clrVal>
                                              <a:schemeClr val="hlink"/>
                                            </p:clrVal>
                                          </p:val>
                                        </p:tav>
                                      </p:tavLst>
                                    </p:anim>
                                    <p:set>
                                      <p:cBhvr>
                                        <p:cTn id="23" dur="80"/>
                                        <p:tgtEl>
                                          <p:spTgt spid="6"/>
                                        </p:tgtEl>
                                        <p:attrNameLst>
                                          <p:attrName>fill.type</p:attrName>
                                        </p:attrNameLst>
                                      </p:cBhvr>
                                      <p:to>
                                        <p:strVal val="solid"/>
                                      </p:to>
                                    </p:set>
                                  </p:childTnLst>
                                </p:cTn>
                              </p:par>
                            </p:childTnLst>
                          </p:cTn>
                        </p:par>
                        <p:par>
                          <p:cTn id="24" fill="hold" nodeType="afterGroup">
                            <p:stCondLst>
                              <p:cond delay="4720"/>
                            </p:stCondLst>
                            <p:childTnLst>
                              <p:par>
                                <p:cTn id="25" presetID="4" presetClass="entr" presetSubtype="16" fill="hold" grpId="0" nodeType="afterEffect">
                                  <p:stCondLst>
                                    <p:cond delay="0"/>
                                  </p:stCondLst>
                                  <p:childTnLst>
                                    <p:set>
                                      <p:cBhvr>
                                        <p:cTn id="26" dur="1" fill="hold">
                                          <p:stCondLst>
                                            <p:cond delay="0"/>
                                          </p:stCondLst>
                                        </p:cTn>
                                        <p:tgtEl>
                                          <p:spTgt spid="20484"/>
                                        </p:tgtEl>
                                        <p:attrNameLst>
                                          <p:attrName>style.visibility</p:attrName>
                                        </p:attrNameLst>
                                      </p:cBhvr>
                                      <p:to>
                                        <p:strVal val="visible"/>
                                      </p:to>
                                    </p:set>
                                    <p:animEffect transition="in" filter="box(in)">
                                      <p:cBhvr>
                                        <p:cTn id="27"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xmlns="" id="{222857D0-F70D-49E6-A265-9D3BA565244B}"/>
              </a:ext>
            </a:extLst>
          </p:cNvPr>
          <p:cNvSpPr>
            <a:spLocks noChangeArrowheads="1"/>
          </p:cNvSpPr>
          <p:nvPr/>
        </p:nvSpPr>
        <p:spPr bwMode="auto">
          <a:xfrm>
            <a:off x="605852" y="342403"/>
            <a:ext cx="10586301" cy="954107"/>
          </a:xfrm>
          <a:prstGeom prst="rect">
            <a:avLst/>
          </a:prstGeom>
          <a:solidFill>
            <a:schemeClr val="accent6">
              <a:lumMod val="20000"/>
              <a:lumOff val="80000"/>
            </a:schemeClr>
          </a:solidFill>
          <a:ln>
            <a:noFill/>
          </a:ln>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Dựa</a:t>
            </a:r>
            <a:r>
              <a:rPr kumimoji="0" lang="en-US" alt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vào</a:t>
            </a:r>
            <a:r>
              <a:rPr kumimoji="0" lang="en-US" alt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nguyên</a:t>
            </a:r>
            <a:r>
              <a:rPr kumimoji="0" lang="en-US" alt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tắc</a:t>
            </a:r>
            <a:r>
              <a:rPr kumimoji="0" lang="en-US" alt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nào</a:t>
            </a:r>
            <a:r>
              <a:rPr kumimoji="0" lang="en-US" alt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để</a:t>
            </a:r>
            <a:r>
              <a:rPr kumimoji="0" lang="en-US" alt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làm</a:t>
            </a:r>
            <a:r>
              <a:rPr kumimoji="0" lang="en-US" alt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tăng</a:t>
            </a:r>
            <a:r>
              <a:rPr kumimoji="0" lang="en-US" alt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giảm</a:t>
            </a:r>
            <a:r>
              <a:rPr kumimoji="0" lang="en-US" alt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áp</a:t>
            </a:r>
            <a:r>
              <a:rPr kumimoji="0" lang="en-US" alt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suất</a:t>
            </a:r>
            <a:r>
              <a:rPr kumimoji="0" lang="en-US" alt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Nêu</a:t>
            </a:r>
            <a:r>
              <a:rPr kumimoji="0" lang="en-US" alt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những</a:t>
            </a:r>
            <a:r>
              <a:rPr kumimoji="0" lang="en-US" alt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ví</a:t>
            </a:r>
            <a:r>
              <a:rPr kumimoji="0" lang="en-US" alt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dụ</a:t>
            </a:r>
            <a:r>
              <a:rPr kumimoji="0" lang="en-US" alt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về</a:t>
            </a:r>
            <a:r>
              <a:rPr kumimoji="0" lang="en-US" alt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việc</a:t>
            </a:r>
            <a:r>
              <a:rPr kumimoji="0" lang="en-US" alt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làm</a:t>
            </a:r>
            <a:r>
              <a:rPr kumimoji="0" lang="en-US" alt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tăng</a:t>
            </a:r>
            <a:r>
              <a:rPr kumimoji="0" lang="en-US" alt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giảm</a:t>
            </a:r>
            <a:r>
              <a:rPr kumimoji="0" lang="en-US" alt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áp</a:t>
            </a:r>
            <a:r>
              <a:rPr kumimoji="0" lang="en-US" alt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suất</a:t>
            </a:r>
            <a:r>
              <a:rPr kumimoji="0" lang="en-US" alt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trong</a:t>
            </a:r>
            <a:r>
              <a:rPr kumimoji="0" lang="en-US" alt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thực</a:t>
            </a:r>
            <a:r>
              <a:rPr kumimoji="0" lang="en-US" alt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tế</a:t>
            </a:r>
            <a:r>
              <a:rPr kumimoji="0" lang="en-US" alt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r>
          </a:p>
        </p:txBody>
      </p:sp>
      <p:sp>
        <p:nvSpPr>
          <p:cNvPr id="15364" name="Text Box 4">
            <a:extLst>
              <a:ext uri="{FF2B5EF4-FFF2-40B4-BE49-F238E27FC236}">
                <a16:creationId xmlns:a16="http://schemas.microsoft.com/office/drawing/2014/main" xmlns="" id="{055A2614-0161-49CC-A9CD-AFCC0748A238}"/>
              </a:ext>
            </a:extLst>
          </p:cNvPr>
          <p:cNvSpPr txBox="1">
            <a:spLocks noChangeArrowheads="1"/>
          </p:cNvSpPr>
          <p:nvPr/>
        </p:nvSpPr>
        <p:spPr bwMode="auto">
          <a:xfrm>
            <a:off x="2515338" y="2077218"/>
            <a:ext cx="39583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vi-VN" altLang="en-US" sz="2800" b="1" dirty="0">
                <a:solidFill>
                  <a:srgbClr val="0070C0"/>
                </a:solidFill>
              </a:rPr>
              <a:t>D</a:t>
            </a:r>
            <a:r>
              <a:rPr kumimoji="0" lang="en-US" altLang="en-US" sz="2800" b="1" i="0" u="none" strike="noStrike" kern="1200" cap="none" spc="0" normalizeH="0" baseline="0" noProof="0" dirty="0" err="1" smtClean="0">
                <a:ln>
                  <a:noFill/>
                </a:ln>
                <a:solidFill>
                  <a:srgbClr val="0070C0"/>
                </a:solidFill>
                <a:effectLst/>
                <a:uLnTx/>
                <a:uFillTx/>
              </a:rPr>
              <a:t>ựa</a:t>
            </a:r>
            <a:r>
              <a:rPr kumimoji="0" lang="en-US" altLang="en-US" sz="2800" b="1" i="0" u="none" strike="noStrike" kern="1200" cap="none" spc="0" normalizeH="0" baseline="0" noProof="0" dirty="0" smtClean="0">
                <a:ln>
                  <a:noFill/>
                </a:ln>
                <a:solidFill>
                  <a:srgbClr val="0070C0"/>
                </a:solidFill>
                <a:effectLst/>
                <a:uLnTx/>
                <a:uFillTx/>
              </a:rPr>
              <a:t> </a:t>
            </a:r>
            <a:r>
              <a:rPr kumimoji="0" lang="en-US" altLang="en-US" sz="2800" b="1" i="0" u="none" strike="noStrike" kern="1200" cap="none" spc="0" normalizeH="0" baseline="0" noProof="0" dirty="0" err="1">
                <a:ln>
                  <a:noFill/>
                </a:ln>
                <a:solidFill>
                  <a:srgbClr val="0070C0"/>
                </a:solidFill>
                <a:effectLst/>
                <a:uLnTx/>
                <a:uFillTx/>
              </a:rPr>
              <a:t>vào</a:t>
            </a:r>
            <a:r>
              <a:rPr kumimoji="0" lang="en-US" altLang="en-US" sz="2800" b="1" i="0" u="none" strike="noStrike" kern="1200" cap="none" spc="0" normalizeH="0" baseline="0" noProof="0" dirty="0">
                <a:ln>
                  <a:noFill/>
                </a:ln>
                <a:solidFill>
                  <a:srgbClr val="0070C0"/>
                </a:solidFill>
                <a:effectLst/>
                <a:uLnTx/>
                <a:uFillTx/>
              </a:rPr>
              <a:t> </a:t>
            </a:r>
            <a:r>
              <a:rPr kumimoji="0" lang="en-US" altLang="en-US" sz="2800" b="1" i="0" u="none" strike="noStrike" kern="1200" cap="none" spc="0" normalizeH="0" baseline="0" noProof="0" dirty="0" err="1">
                <a:ln>
                  <a:noFill/>
                </a:ln>
                <a:solidFill>
                  <a:srgbClr val="0070C0"/>
                </a:solidFill>
                <a:effectLst/>
                <a:uLnTx/>
                <a:uFillTx/>
              </a:rPr>
              <a:t>công</a:t>
            </a:r>
            <a:r>
              <a:rPr kumimoji="0" lang="en-US" altLang="en-US" sz="2800" b="1" i="0" u="none" strike="noStrike" kern="1200" cap="none" spc="0" normalizeH="0" baseline="0" noProof="0" dirty="0">
                <a:ln>
                  <a:noFill/>
                </a:ln>
                <a:solidFill>
                  <a:srgbClr val="0070C0"/>
                </a:solidFill>
                <a:effectLst/>
                <a:uLnTx/>
                <a:uFillTx/>
              </a:rPr>
              <a:t> </a:t>
            </a:r>
            <a:r>
              <a:rPr kumimoji="0" lang="en-US" altLang="en-US" sz="2800" b="1" i="0" u="none" strike="noStrike" kern="1200" cap="none" spc="0" normalizeH="0" baseline="0" noProof="0" dirty="0" err="1">
                <a:ln>
                  <a:noFill/>
                </a:ln>
                <a:solidFill>
                  <a:srgbClr val="0070C0"/>
                </a:solidFill>
                <a:effectLst/>
                <a:uLnTx/>
                <a:uFillTx/>
              </a:rPr>
              <a:t>thức</a:t>
            </a:r>
            <a:r>
              <a:rPr kumimoji="0" lang="en-US" altLang="en-US" sz="2800" b="1" i="0" u="none" strike="noStrike" kern="1200" cap="none" spc="0" normalizeH="0" baseline="0" noProof="0" dirty="0">
                <a:ln>
                  <a:noFill/>
                </a:ln>
                <a:solidFill>
                  <a:srgbClr val="0070C0"/>
                </a:solidFill>
                <a:effectLst/>
                <a:uLnTx/>
                <a:uFillTx/>
              </a:rPr>
              <a:t> </a:t>
            </a:r>
          </a:p>
        </p:txBody>
      </p:sp>
      <p:graphicFrame>
        <p:nvGraphicFramePr>
          <p:cNvPr id="15365" name="Object 5">
            <a:extLst>
              <a:ext uri="{FF2B5EF4-FFF2-40B4-BE49-F238E27FC236}">
                <a16:creationId xmlns:a16="http://schemas.microsoft.com/office/drawing/2014/main" xmlns="" id="{27EB0924-ECA9-4C05-BE15-08168BFEEB68}"/>
              </a:ext>
            </a:extLst>
          </p:cNvPr>
          <p:cNvGraphicFramePr>
            <a:graphicFrameLocks noChangeAspect="1"/>
          </p:cNvGraphicFramePr>
          <p:nvPr>
            <p:extLst>
              <p:ext uri="{D42A27DB-BD31-4B8C-83A1-F6EECF244321}">
                <p14:modId xmlns:p14="http://schemas.microsoft.com/office/powerpoint/2010/main" val="3398948377"/>
              </p:ext>
            </p:extLst>
          </p:nvPr>
        </p:nvGraphicFramePr>
        <p:xfrm>
          <a:off x="6473712" y="1876750"/>
          <a:ext cx="1028700" cy="947738"/>
        </p:xfrm>
        <a:graphic>
          <a:graphicData uri="http://schemas.openxmlformats.org/presentationml/2006/ole">
            <mc:AlternateContent xmlns:mc="http://schemas.openxmlformats.org/markup-compatibility/2006">
              <mc:Choice xmlns:v="urn:schemas-microsoft-com:vml" Requires="v">
                <p:oleObj spid="_x0000_s3083" name="Equation" r:id="rId3" imgW="431613" imgH="393529" progId="Equation.DSMT4">
                  <p:embed/>
                </p:oleObj>
              </mc:Choice>
              <mc:Fallback>
                <p:oleObj name="Equation" r:id="rId3" imgW="431613" imgH="393529"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3712" y="1876750"/>
                        <a:ext cx="1028700" cy="947738"/>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68" name="Text Box 8">
            <a:extLst>
              <a:ext uri="{FF2B5EF4-FFF2-40B4-BE49-F238E27FC236}">
                <a16:creationId xmlns:a16="http://schemas.microsoft.com/office/drawing/2014/main" xmlns="" id="{962A36F3-F947-4509-A7A5-3E95F194E873}"/>
              </a:ext>
            </a:extLst>
          </p:cNvPr>
          <p:cNvSpPr txBox="1">
            <a:spLocks noChangeArrowheads="1"/>
          </p:cNvSpPr>
          <p:nvPr/>
        </p:nvSpPr>
        <p:spPr bwMode="auto">
          <a:xfrm>
            <a:off x="156673" y="1619111"/>
            <a:ext cx="132996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p>
        </p:txBody>
      </p:sp>
      <p:sp>
        <p:nvSpPr>
          <p:cNvPr id="15369" name="Text Box 9">
            <a:extLst>
              <a:ext uri="{FF2B5EF4-FFF2-40B4-BE49-F238E27FC236}">
                <a16:creationId xmlns:a16="http://schemas.microsoft.com/office/drawing/2014/main" xmlns="" id="{B2DBB884-5A9E-4CC9-A293-82655ECDC062}"/>
              </a:ext>
            </a:extLst>
          </p:cNvPr>
          <p:cNvSpPr txBox="1">
            <a:spLocks noChangeArrowheads="1"/>
          </p:cNvSpPr>
          <p:nvPr/>
        </p:nvSpPr>
        <p:spPr bwMode="auto">
          <a:xfrm>
            <a:off x="567179" y="3609252"/>
            <a:ext cx="14529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solidFill>
                  <a:srgbClr val="0000FF"/>
                </a:solidFill>
                <a:effectLst/>
                <a:uLnTx/>
                <a:uFillTx/>
              </a:rPr>
              <a:t>Tăng</a:t>
            </a:r>
            <a:r>
              <a:rPr kumimoji="0" lang="en-US" altLang="en-US" sz="2800" b="1" i="0" u="none" strike="noStrike" kern="1200" cap="none" spc="0" normalizeH="0" baseline="0" noProof="0" dirty="0">
                <a:ln>
                  <a:noFill/>
                </a:ln>
                <a:solidFill>
                  <a:srgbClr val="0000FF"/>
                </a:solidFill>
                <a:effectLst/>
                <a:uLnTx/>
                <a:uFillTx/>
              </a:rPr>
              <a:t>   </a:t>
            </a:r>
            <a:r>
              <a:rPr kumimoji="0" lang="en-US" altLang="en-US" sz="2800" b="1" i="0" u="none" strike="noStrike" kern="1200" cap="none" spc="0" normalizeH="0" baseline="0" noProof="0" dirty="0" err="1">
                <a:ln>
                  <a:noFill/>
                </a:ln>
                <a:solidFill>
                  <a:srgbClr val="0000FF"/>
                </a:solidFill>
                <a:effectLst/>
                <a:uLnTx/>
                <a:uFillTx/>
              </a:rPr>
              <a:t>áp</a:t>
            </a:r>
            <a:r>
              <a:rPr kumimoji="0" lang="en-US" altLang="en-US" sz="2800" b="1" i="0" u="none" strike="noStrike" kern="1200" cap="none" spc="0" normalizeH="0" baseline="0" noProof="0" dirty="0">
                <a:ln>
                  <a:noFill/>
                </a:ln>
                <a:solidFill>
                  <a:srgbClr val="0000FF"/>
                </a:solidFill>
                <a:effectLst/>
                <a:uLnTx/>
                <a:uFillTx/>
              </a:rPr>
              <a:t> </a:t>
            </a:r>
            <a:r>
              <a:rPr kumimoji="0" lang="en-US" altLang="en-US" sz="2800" b="1" i="0" u="none" strike="noStrike" kern="1200" cap="none" spc="0" normalizeH="0" baseline="0" noProof="0" dirty="0" err="1">
                <a:ln>
                  <a:noFill/>
                </a:ln>
                <a:solidFill>
                  <a:srgbClr val="0000FF"/>
                </a:solidFill>
                <a:effectLst/>
                <a:uLnTx/>
                <a:uFillTx/>
              </a:rPr>
              <a:t>suất</a:t>
            </a:r>
            <a:endParaRPr kumimoji="0" lang="en-US" altLang="en-US" sz="2800" b="1" i="0" u="none" strike="noStrike" kern="1200" cap="none" spc="0" normalizeH="0" baseline="0" noProof="0" dirty="0">
              <a:ln>
                <a:noFill/>
              </a:ln>
              <a:solidFill>
                <a:srgbClr val="0000FF"/>
              </a:solidFill>
              <a:effectLst/>
              <a:uLnTx/>
              <a:uFillTx/>
            </a:endParaRPr>
          </a:p>
        </p:txBody>
      </p:sp>
      <p:sp>
        <p:nvSpPr>
          <p:cNvPr id="15370" name="Rectangle 10">
            <a:extLst>
              <a:ext uri="{FF2B5EF4-FFF2-40B4-BE49-F238E27FC236}">
                <a16:creationId xmlns:a16="http://schemas.microsoft.com/office/drawing/2014/main" xmlns="" id="{0ED24D8E-F5D5-45D5-B7F4-B5FD255AB09A}"/>
              </a:ext>
            </a:extLst>
          </p:cNvPr>
          <p:cNvSpPr>
            <a:spLocks noChangeArrowheads="1"/>
          </p:cNvSpPr>
          <p:nvPr/>
        </p:nvSpPr>
        <p:spPr bwMode="auto">
          <a:xfrm>
            <a:off x="2403803" y="3366241"/>
            <a:ext cx="32974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err="1">
                <a:ln>
                  <a:noFill/>
                </a:ln>
                <a:solidFill>
                  <a:srgbClr val="000000"/>
                </a:solidFill>
                <a:effectLst/>
                <a:uLnTx/>
                <a:uFillTx/>
              </a:rPr>
              <a:t>Tăng</a:t>
            </a:r>
            <a:r>
              <a:rPr kumimoji="0" lang="en-US" altLang="en-US" sz="2400" b="1" i="0" u="none" strike="noStrike" kern="1200" cap="none" spc="0" normalizeH="0" baseline="0" noProof="0" dirty="0">
                <a:ln>
                  <a:noFill/>
                </a:ln>
                <a:solidFill>
                  <a:srgbClr val="000000"/>
                </a:solidFill>
                <a:effectLst/>
                <a:uLnTx/>
                <a:uFillTx/>
              </a:rPr>
              <a:t> F, </a:t>
            </a:r>
            <a:r>
              <a:rPr kumimoji="0" lang="en-US" altLang="en-US" sz="2400" b="1" i="0" u="none" strike="noStrike" kern="1200" cap="none" spc="0" normalizeH="0" baseline="0" noProof="0" dirty="0" err="1">
                <a:ln>
                  <a:noFill/>
                </a:ln>
                <a:solidFill>
                  <a:srgbClr val="000000"/>
                </a:solidFill>
                <a:effectLst/>
                <a:uLnTx/>
                <a:uFillTx/>
              </a:rPr>
              <a:t>giữ</a:t>
            </a:r>
            <a:r>
              <a:rPr kumimoji="0" lang="en-US" altLang="en-US" sz="2400" b="1" i="0" u="none" strike="noStrike" kern="1200" cap="none" spc="0" normalizeH="0" baseline="0" noProof="0" dirty="0">
                <a:ln>
                  <a:noFill/>
                </a:ln>
                <a:solidFill>
                  <a:srgbClr val="000000"/>
                </a:solidFill>
                <a:effectLst/>
                <a:uLnTx/>
                <a:uFillTx/>
              </a:rPr>
              <a:t> </a:t>
            </a:r>
            <a:r>
              <a:rPr kumimoji="0" lang="en-US" altLang="en-US" sz="2400" b="1" i="0" u="none" strike="noStrike" kern="1200" cap="none" spc="0" normalizeH="0" baseline="0" noProof="0" dirty="0" err="1">
                <a:ln>
                  <a:noFill/>
                </a:ln>
                <a:solidFill>
                  <a:srgbClr val="000000"/>
                </a:solidFill>
                <a:effectLst/>
                <a:uLnTx/>
                <a:uFillTx/>
              </a:rPr>
              <a:t>nguyên</a:t>
            </a:r>
            <a:r>
              <a:rPr kumimoji="0" lang="en-US" altLang="en-US" sz="2400" b="1" i="0" u="none" strike="noStrike" kern="1200" cap="none" spc="0" normalizeH="0" baseline="0" noProof="0" dirty="0">
                <a:ln>
                  <a:noFill/>
                </a:ln>
                <a:solidFill>
                  <a:srgbClr val="000000"/>
                </a:solidFill>
                <a:effectLst/>
                <a:uLnTx/>
                <a:uFillTx/>
              </a:rPr>
              <a:t> S</a:t>
            </a:r>
          </a:p>
        </p:txBody>
      </p:sp>
      <p:sp>
        <p:nvSpPr>
          <p:cNvPr id="15371" name="Rectangle 11">
            <a:extLst>
              <a:ext uri="{FF2B5EF4-FFF2-40B4-BE49-F238E27FC236}">
                <a16:creationId xmlns:a16="http://schemas.microsoft.com/office/drawing/2014/main" xmlns="" id="{2DCD73EB-FA1D-438E-964B-DC55BEF7563C}"/>
              </a:ext>
            </a:extLst>
          </p:cNvPr>
          <p:cNvSpPr>
            <a:spLocks noChangeArrowheads="1"/>
          </p:cNvSpPr>
          <p:nvPr/>
        </p:nvSpPr>
        <p:spPr bwMode="auto">
          <a:xfrm>
            <a:off x="2439402" y="3953759"/>
            <a:ext cx="34596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rPr>
              <a:t> </a:t>
            </a:r>
            <a:r>
              <a:rPr kumimoji="0" lang="en-US" altLang="en-US" sz="2400" b="1" i="0" u="none" strike="noStrike" kern="1200" cap="none" spc="0" normalizeH="0" baseline="0" noProof="0" dirty="0" err="1">
                <a:ln>
                  <a:noFill/>
                </a:ln>
                <a:solidFill>
                  <a:srgbClr val="000000"/>
                </a:solidFill>
                <a:effectLst/>
                <a:uLnTx/>
                <a:uFillTx/>
              </a:rPr>
              <a:t>Giảm</a:t>
            </a:r>
            <a:r>
              <a:rPr kumimoji="0" lang="en-US" altLang="en-US" sz="2400" b="1" i="0" u="none" strike="noStrike" kern="1200" cap="none" spc="0" normalizeH="0" baseline="0" noProof="0" dirty="0">
                <a:ln>
                  <a:noFill/>
                </a:ln>
                <a:solidFill>
                  <a:srgbClr val="000000"/>
                </a:solidFill>
                <a:effectLst/>
                <a:uLnTx/>
                <a:uFillTx/>
              </a:rPr>
              <a:t> S, </a:t>
            </a:r>
            <a:r>
              <a:rPr kumimoji="0" lang="en-US" altLang="en-US" sz="2400" b="1" i="0" u="none" strike="noStrike" kern="1200" cap="none" spc="0" normalizeH="0" baseline="0" noProof="0" dirty="0" err="1">
                <a:ln>
                  <a:noFill/>
                </a:ln>
                <a:solidFill>
                  <a:srgbClr val="000000"/>
                </a:solidFill>
                <a:effectLst/>
                <a:uLnTx/>
                <a:uFillTx/>
              </a:rPr>
              <a:t>giữ</a:t>
            </a:r>
            <a:r>
              <a:rPr kumimoji="0" lang="en-US" altLang="en-US" sz="2400" b="1" i="0" u="none" strike="noStrike" kern="1200" cap="none" spc="0" normalizeH="0" baseline="0" noProof="0" dirty="0">
                <a:ln>
                  <a:noFill/>
                </a:ln>
                <a:solidFill>
                  <a:srgbClr val="000000"/>
                </a:solidFill>
                <a:effectLst/>
                <a:uLnTx/>
                <a:uFillTx/>
              </a:rPr>
              <a:t> </a:t>
            </a:r>
            <a:r>
              <a:rPr kumimoji="0" lang="en-US" altLang="en-US" sz="2400" b="1" i="0" u="none" strike="noStrike" kern="1200" cap="none" spc="0" normalizeH="0" baseline="0" noProof="0" dirty="0" err="1">
                <a:ln>
                  <a:noFill/>
                </a:ln>
                <a:solidFill>
                  <a:srgbClr val="000000"/>
                </a:solidFill>
                <a:effectLst/>
                <a:uLnTx/>
                <a:uFillTx/>
              </a:rPr>
              <a:t>nguyên</a:t>
            </a:r>
            <a:r>
              <a:rPr kumimoji="0" lang="en-US" altLang="en-US" sz="2400" b="1" i="0" u="none" strike="noStrike" kern="1200" cap="none" spc="0" normalizeH="0" baseline="0" noProof="0" dirty="0">
                <a:ln>
                  <a:noFill/>
                </a:ln>
                <a:solidFill>
                  <a:srgbClr val="000000"/>
                </a:solidFill>
                <a:effectLst/>
                <a:uLnTx/>
                <a:uFillTx/>
              </a:rPr>
              <a:t> F</a:t>
            </a:r>
          </a:p>
        </p:txBody>
      </p:sp>
      <p:sp>
        <p:nvSpPr>
          <p:cNvPr id="15383" name="Text Box 23">
            <a:extLst>
              <a:ext uri="{FF2B5EF4-FFF2-40B4-BE49-F238E27FC236}">
                <a16:creationId xmlns:a16="http://schemas.microsoft.com/office/drawing/2014/main" xmlns="" id="{BE2E5113-F288-4761-9B6C-CC5E3414CACA}"/>
              </a:ext>
            </a:extLst>
          </p:cNvPr>
          <p:cNvSpPr txBox="1">
            <a:spLocks noChangeArrowheads="1"/>
          </p:cNvSpPr>
          <p:nvPr/>
        </p:nvSpPr>
        <p:spPr bwMode="auto">
          <a:xfrm>
            <a:off x="6473712" y="3387676"/>
            <a:ext cx="120870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solidFill>
                  <a:srgbClr val="0000FF"/>
                </a:solidFill>
                <a:effectLst/>
                <a:uLnTx/>
                <a:uFillTx/>
              </a:rPr>
              <a:t>Giảm</a:t>
            </a:r>
            <a:r>
              <a:rPr kumimoji="0" lang="en-US" altLang="en-US" sz="2800" b="1" i="0" u="none" strike="noStrike" kern="1200" cap="none" spc="0" normalizeH="0" baseline="0" noProof="0" dirty="0">
                <a:ln>
                  <a:noFill/>
                </a:ln>
                <a:solidFill>
                  <a:srgbClr val="0000FF"/>
                </a:solidFill>
                <a:effectLst/>
                <a:uLnTx/>
                <a:uFillTx/>
              </a:rPr>
              <a:t> </a:t>
            </a:r>
            <a:r>
              <a:rPr kumimoji="0" lang="en-US" altLang="en-US" sz="2800" b="1" i="0" u="none" strike="noStrike" kern="1200" cap="none" spc="0" normalizeH="0" baseline="0" noProof="0" dirty="0" err="1">
                <a:ln>
                  <a:noFill/>
                </a:ln>
                <a:solidFill>
                  <a:srgbClr val="0000FF"/>
                </a:solidFill>
                <a:effectLst/>
                <a:uLnTx/>
                <a:uFillTx/>
              </a:rPr>
              <a:t>áp</a:t>
            </a:r>
            <a:r>
              <a:rPr kumimoji="0" lang="en-US" altLang="en-US" sz="2800" b="1" i="0" u="none" strike="noStrike" kern="1200" cap="none" spc="0" normalizeH="0" baseline="0" noProof="0" dirty="0">
                <a:ln>
                  <a:noFill/>
                </a:ln>
                <a:solidFill>
                  <a:srgbClr val="0000FF"/>
                </a:solidFill>
                <a:effectLst/>
                <a:uLnTx/>
                <a:uFillTx/>
              </a:rPr>
              <a:t> </a:t>
            </a:r>
            <a:r>
              <a:rPr kumimoji="0" lang="en-US" altLang="en-US" sz="2800" b="1" i="0" u="none" strike="noStrike" kern="1200" cap="none" spc="0" normalizeH="0" baseline="0" noProof="0" dirty="0" err="1">
                <a:ln>
                  <a:noFill/>
                </a:ln>
                <a:solidFill>
                  <a:srgbClr val="0000FF"/>
                </a:solidFill>
                <a:effectLst/>
                <a:uLnTx/>
                <a:uFillTx/>
              </a:rPr>
              <a:t>suất</a:t>
            </a:r>
            <a:endParaRPr kumimoji="0" lang="en-US" altLang="en-US" sz="2800" b="1" i="0" u="none" strike="noStrike" kern="1200" cap="none" spc="0" normalizeH="0" baseline="0" noProof="0" dirty="0">
              <a:ln>
                <a:noFill/>
              </a:ln>
              <a:solidFill>
                <a:srgbClr val="0000FF"/>
              </a:solidFill>
              <a:effectLst/>
              <a:uLnTx/>
              <a:uFillTx/>
            </a:endParaRPr>
          </a:p>
        </p:txBody>
      </p:sp>
      <p:sp>
        <p:nvSpPr>
          <p:cNvPr id="12303" name="Line 24">
            <a:extLst>
              <a:ext uri="{FF2B5EF4-FFF2-40B4-BE49-F238E27FC236}">
                <a16:creationId xmlns:a16="http://schemas.microsoft.com/office/drawing/2014/main" xmlns="" id="{91A93318-C2C6-46F2-ABFF-2F2AD0510E94}"/>
              </a:ext>
            </a:extLst>
          </p:cNvPr>
          <p:cNvSpPr>
            <a:spLocks noChangeShapeType="1"/>
          </p:cNvSpPr>
          <p:nvPr/>
        </p:nvSpPr>
        <p:spPr bwMode="auto">
          <a:xfrm>
            <a:off x="6398442" y="3205114"/>
            <a:ext cx="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85" name="Rectangle 25">
            <a:extLst>
              <a:ext uri="{FF2B5EF4-FFF2-40B4-BE49-F238E27FC236}">
                <a16:creationId xmlns:a16="http://schemas.microsoft.com/office/drawing/2014/main" xmlns="" id="{8EB00DE6-C39E-4042-A146-DE183D2AFC89}"/>
              </a:ext>
            </a:extLst>
          </p:cNvPr>
          <p:cNvSpPr>
            <a:spLocks noChangeArrowheads="1"/>
          </p:cNvSpPr>
          <p:nvPr/>
        </p:nvSpPr>
        <p:spPr bwMode="auto">
          <a:xfrm>
            <a:off x="8056856" y="3222113"/>
            <a:ext cx="36889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err="1">
                <a:ln>
                  <a:noFill/>
                </a:ln>
                <a:solidFill>
                  <a:srgbClr val="C00000"/>
                </a:solidFill>
                <a:effectLst/>
                <a:uLnTx/>
                <a:uFillTx/>
              </a:rPr>
              <a:t>Tăng</a:t>
            </a:r>
            <a:r>
              <a:rPr kumimoji="0" lang="en-US" altLang="en-US" sz="2400" b="1" i="0" u="none" strike="noStrike" kern="1200" cap="none" spc="0" normalizeH="0" baseline="0" noProof="0" dirty="0">
                <a:ln>
                  <a:noFill/>
                </a:ln>
                <a:solidFill>
                  <a:srgbClr val="C00000"/>
                </a:solidFill>
                <a:effectLst/>
                <a:uLnTx/>
                <a:uFillTx/>
              </a:rPr>
              <a:t> S, </a:t>
            </a:r>
            <a:r>
              <a:rPr kumimoji="0" lang="en-US" altLang="en-US" sz="2400" b="1" i="0" u="none" strike="noStrike" kern="1200" cap="none" spc="0" normalizeH="0" baseline="0" noProof="0" dirty="0" err="1">
                <a:ln>
                  <a:noFill/>
                </a:ln>
                <a:solidFill>
                  <a:srgbClr val="C00000"/>
                </a:solidFill>
                <a:effectLst/>
                <a:uLnTx/>
                <a:uFillTx/>
              </a:rPr>
              <a:t>giữ</a:t>
            </a:r>
            <a:r>
              <a:rPr kumimoji="0" lang="en-US" altLang="en-US" sz="2400" b="1" i="0" u="none" strike="noStrike" kern="1200" cap="none" spc="0" normalizeH="0" baseline="0" noProof="0" dirty="0">
                <a:ln>
                  <a:noFill/>
                </a:ln>
                <a:solidFill>
                  <a:srgbClr val="C00000"/>
                </a:solidFill>
                <a:effectLst/>
                <a:uLnTx/>
                <a:uFillTx/>
              </a:rPr>
              <a:t> </a:t>
            </a:r>
            <a:r>
              <a:rPr kumimoji="0" lang="en-US" altLang="en-US" sz="2400" b="1" i="0" u="none" strike="noStrike" kern="1200" cap="none" spc="0" normalizeH="0" baseline="0" noProof="0" dirty="0" err="1">
                <a:ln>
                  <a:noFill/>
                </a:ln>
                <a:solidFill>
                  <a:srgbClr val="C00000"/>
                </a:solidFill>
                <a:effectLst/>
                <a:uLnTx/>
                <a:uFillTx/>
              </a:rPr>
              <a:t>nguyên</a:t>
            </a:r>
            <a:r>
              <a:rPr kumimoji="0" lang="en-US" altLang="en-US" sz="2400" b="1" i="0" u="none" strike="noStrike" kern="1200" cap="none" spc="0" normalizeH="0" baseline="0" noProof="0" dirty="0">
                <a:ln>
                  <a:noFill/>
                </a:ln>
                <a:solidFill>
                  <a:srgbClr val="C00000"/>
                </a:solidFill>
                <a:effectLst/>
                <a:uLnTx/>
                <a:uFillTx/>
              </a:rPr>
              <a:t> F</a:t>
            </a:r>
          </a:p>
        </p:txBody>
      </p:sp>
      <p:sp>
        <p:nvSpPr>
          <p:cNvPr id="15386" name="Rectangle 26">
            <a:extLst>
              <a:ext uri="{FF2B5EF4-FFF2-40B4-BE49-F238E27FC236}">
                <a16:creationId xmlns:a16="http://schemas.microsoft.com/office/drawing/2014/main" xmlns="" id="{D2A1ED94-D3B7-4E35-BB97-C93E56FEE10A}"/>
              </a:ext>
            </a:extLst>
          </p:cNvPr>
          <p:cNvSpPr>
            <a:spLocks noChangeArrowheads="1"/>
          </p:cNvSpPr>
          <p:nvPr/>
        </p:nvSpPr>
        <p:spPr bwMode="auto">
          <a:xfrm>
            <a:off x="8136477" y="3761443"/>
            <a:ext cx="36889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err="1">
                <a:ln>
                  <a:noFill/>
                </a:ln>
                <a:solidFill>
                  <a:srgbClr val="C00000"/>
                </a:solidFill>
                <a:effectLst/>
                <a:uLnTx/>
                <a:uFillTx/>
              </a:rPr>
              <a:t>Giảm</a:t>
            </a:r>
            <a:r>
              <a:rPr kumimoji="0" lang="en-US" altLang="en-US" sz="2400" b="1" i="0" u="none" strike="noStrike" kern="1200" cap="none" spc="0" normalizeH="0" baseline="0" noProof="0" dirty="0">
                <a:ln>
                  <a:noFill/>
                </a:ln>
                <a:solidFill>
                  <a:srgbClr val="C00000"/>
                </a:solidFill>
                <a:effectLst/>
                <a:uLnTx/>
                <a:uFillTx/>
              </a:rPr>
              <a:t> F, </a:t>
            </a:r>
            <a:r>
              <a:rPr kumimoji="0" lang="en-US" altLang="en-US" sz="2400" b="1" i="0" u="none" strike="noStrike" kern="1200" cap="none" spc="0" normalizeH="0" baseline="0" noProof="0" dirty="0" err="1">
                <a:ln>
                  <a:noFill/>
                </a:ln>
                <a:solidFill>
                  <a:srgbClr val="C00000"/>
                </a:solidFill>
                <a:effectLst/>
                <a:uLnTx/>
                <a:uFillTx/>
              </a:rPr>
              <a:t>giữ</a:t>
            </a:r>
            <a:r>
              <a:rPr kumimoji="0" lang="en-US" altLang="en-US" sz="2400" b="1" i="0" u="none" strike="noStrike" kern="1200" cap="none" spc="0" normalizeH="0" baseline="0" noProof="0" dirty="0">
                <a:ln>
                  <a:noFill/>
                </a:ln>
                <a:solidFill>
                  <a:srgbClr val="C00000"/>
                </a:solidFill>
                <a:effectLst/>
                <a:uLnTx/>
                <a:uFillTx/>
              </a:rPr>
              <a:t> </a:t>
            </a:r>
            <a:r>
              <a:rPr kumimoji="0" lang="en-US" altLang="en-US" sz="2400" b="1" i="0" u="none" strike="noStrike" kern="1200" cap="none" spc="0" normalizeH="0" baseline="0" noProof="0" dirty="0" err="1">
                <a:ln>
                  <a:noFill/>
                </a:ln>
                <a:solidFill>
                  <a:srgbClr val="C00000"/>
                </a:solidFill>
                <a:effectLst/>
                <a:uLnTx/>
                <a:uFillTx/>
              </a:rPr>
              <a:t>nguyên</a:t>
            </a:r>
            <a:r>
              <a:rPr kumimoji="0" lang="en-US" altLang="en-US" sz="2400" b="1" i="0" u="none" strike="noStrike" kern="1200" cap="none" spc="0" normalizeH="0" baseline="0" noProof="0" dirty="0">
                <a:ln>
                  <a:noFill/>
                </a:ln>
                <a:solidFill>
                  <a:srgbClr val="C00000"/>
                </a:solidFill>
                <a:effectLst/>
                <a:uLnTx/>
                <a:uFillTx/>
              </a:rPr>
              <a:t> S </a:t>
            </a:r>
          </a:p>
        </p:txBody>
      </p:sp>
      <p:sp>
        <p:nvSpPr>
          <p:cNvPr id="15387" name="Rectangle 27">
            <a:extLst>
              <a:ext uri="{FF2B5EF4-FFF2-40B4-BE49-F238E27FC236}">
                <a16:creationId xmlns:a16="http://schemas.microsoft.com/office/drawing/2014/main" xmlns="" id="{38CA02FC-84E4-45FD-AE2B-7B1A5209AF5B}"/>
              </a:ext>
            </a:extLst>
          </p:cNvPr>
          <p:cNvSpPr>
            <a:spLocks noChangeArrowheads="1"/>
          </p:cNvSpPr>
          <p:nvPr/>
        </p:nvSpPr>
        <p:spPr bwMode="auto">
          <a:xfrm>
            <a:off x="8021504" y="4359610"/>
            <a:ext cx="38646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err="1">
                <a:ln>
                  <a:noFill/>
                </a:ln>
                <a:solidFill>
                  <a:srgbClr val="C00000"/>
                </a:solidFill>
                <a:effectLst/>
                <a:uLnTx/>
                <a:uFillTx/>
              </a:rPr>
              <a:t>Đồng</a:t>
            </a:r>
            <a:r>
              <a:rPr kumimoji="0" lang="en-US" altLang="en-US" sz="2400" b="1" i="0" u="none" strike="noStrike" kern="1200" cap="none" spc="0" normalizeH="0" baseline="0" noProof="0" dirty="0">
                <a:ln>
                  <a:noFill/>
                </a:ln>
                <a:solidFill>
                  <a:srgbClr val="C00000"/>
                </a:solidFill>
                <a:effectLst/>
                <a:uLnTx/>
                <a:uFillTx/>
              </a:rPr>
              <a:t> </a:t>
            </a:r>
            <a:r>
              <a:rPr kumimoji="0" lang="en-US" altLang="en-US" sz="2400" b="1" i="0" u="none" strike="noStrike" kern="1200" cap="none" spc="0" normalizeH="0" baseline="0" noProof="0" dirty="0" err="1">
                <a:ln>
                  <a:noFill/>
                </a:ln>
                <a:solidFill>
                  <a:srgbClr val="C00000"/>
                </a:solidFill>
                <a:effectLst/>
                <a:uLnTx/>
                <a:uFillTx/>
              </a:rPr>
              <a:t>thời</a:t>
            </a:r>
            <a:r>
              <a:rPr kumimoji="0" lang="en-US" altLang="en-US" sz="2400" b="1" i="0" u="none" strike="noStrike" kern="1200" cap="none" spc="0" normalizeH="0" baseline="0" noProof="0" dirty="0">
                <a:ln>
                  <a:noFill/>
                </a:ln>
                <a:solidFill>
                  <a:srgbClr val="C00000"/>
                </a:solidFill>
                <a:effectLst/>
                <a:uLnTx/>
                <a:uFillTx/>
              </a:rPr>
              <a:t> </a:t>
            </a:r>
            <a:r>
              <a:rPr kumimoji="0" lang="en-US" altLang="en-US" sz="2400" b="1" i="0" u="none" strike="noStrike" kern="1200" cap="none" spc="0" normalizeH="0" baseline="0" noProof="0" dirty="0" err="1">
                <a:ln>
                  <a:noFill/>
                </a:ln>
                <a:solidFill>
                  <a:srgbClr val="C00000"/>
                </a:solidFill>
                <a:effectLst/>
                <a:uLnTx/>
                <a:uFillTx/>
              </a:rPr>
              <a:t>giảm</a:t>
            </a:r>
            <a:r>
              <a:rPr kumimoji="0" lang="en-US" altLang="en-US" sz="2400" b="1" i="0" u="none" strike="noStrike" kern="1200" cap="none" spc="0" normalizeH="0" baseline="0" noProof="0" dirty="0">
                <a:ln>
                  <a:noFill/>
                </a:ln>
                <a:solidFill>
                  <a:srgbClr val="C00000"/>
                </a:solidFill>
                <a:effectLst/>
                <a:uLnTx/>
                <a:uFillTx/>
              </a:rPr>
              <a:t> F, </a:t>
            </a:r>
            <a:r>
              <a:rPr kumimoji="0" lang="en-US" altLang="en-US" sz="2400" b="1" i="0" u="none" strike="noStrike" kern="1200" cap="none" spc="0" normalizeH="0" baseline="0" noProof="0" dirty="0" err="1">
                <a:ln>
                  <a:noFill/>
                </a:ln>
                <a:solidFill>
                  <a:srgbClr val="C00000"/>
                </a:solidFill>
                <a:effectLst/>
                <a:uLnTx/>
                <a:uFillTx/>
              </a:rPr>
              <a:t>tăng</a:t>
            </a:r>
            <a:r>
              <a:rPr kumimoji="0" lang="en-US" altLang="en-US" sz="2400" b="1" i="0" u="none" strike="noStrike" kern="1200" cap="none" spc="0" normalizeH="0" baseline="0" noProof="0" dirty="0">
                <a:ln>
                  <a:noFill/>
                </a:ln>
                <a:solidFill>
                  <a:srgbClr val="C00000"/>
                </a:solidFill>
                <a:effectLst/>
                <a:uLnTx/>
                <a:uFillTx/>
              </a:rPr>
              <a:t> S</a:t>
            </a:r>
          </a:p>
        </p:txBody>
      </p:sp>
      <p:sp>
        <p:nvSpPr>
          <p:cNvPr id="15388" name="Rectangle 28">
            <a:extLst>
              <a:ext uri="{FF2B5EF4-FFF2-40B4-BE49-F238E27FC236}">
                <a16:creationId xmlns:a16="http://schemas.microsoft.com/office/drawing/2014/main" xmlns="" id="{2A43A8BC-A977-45D5-A346-5B45C16CC324}"/>
              </a:ext>
            </a:extLst>
          </p:cNvPr>
          <p:cNvSpPr>
            <a:spLocks noChangeArrowheads="1"/>
          </p:cNvSpPr>
          <p:nvPr/>
        </p:nvSpPr>
        <p:spPr bwMode="auto">
          <a:xfrm>
            <a:off x="2403802" y="4579235"/>
            <a:ext cx="38367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err="1">
                <a:ln>
                  <a:noFill/>
                </a:ln>
                <a:solidFill>
                  <a:srgbClr val="000000"/>
                </a:solidFill>
                <a:effectLst/>
                <a:uLnTx/>
                <a:uFillTx/>
              </a:rPr>
              <a:t>Đồng</a:t>
            </a:r>
            <a:r>
              <a:rPr kumimoji="0" lang="en-US" altLang="en-US" sz="2400" b="1" i="0" u="none" strike="noStrike" kern="1200" cap="none" spc="0" normalizeH="0" baseline="0" noProof="0" dirty="0">
                <a:ln>
                  <a:noFill/>
                </a:ln>
                <a:solidFill>
                  <a:srgbClr val="000000"/>
                </a:solidFill>
                <a:effectLst/>
                <a:uLnTx/>
                <a:uFillTx/>
              </a:rPr>
              <a:t> </a:t>
            </a:r>
            <a:r>
              <a:rPr kumimoji="0" lang="en-US" altLang="en-US" sz="2400" b="1" i="0" u="none" strike="noStrike" kern="1200" cap="none" spc="0" normalizeH="0" baseline="0" noProof="0" dirty="0" err="1">
                <a:ln>
                  <a:noFill/>
                </a:ln>
                <a:solidFill>
                  <a:srgbClr val="000000"/>
                </a:solidFill>
                <a:effectLst/>
                <a:uLnTx/>
                <a:uFillTx/>
              </a:rPr>
              <a:t>thời</a:t>
            </a:r>
            <a:r>
              <a:rPr kumimoji="0" lang="en-US" altLang="en-US" sz="2400" b="1" i="0" u="none" strike="noStrike" kern="1200" cap="none" spc="0" normalizeH="0" baseline="0" noProof="0" dirty="0">
                <a:ln>
                  <a:noFill/>
                </a:ln>
                <a:solidFill>
                  <a:srgbClr val="000000"/>
                </a:solidFill>
                <a:effectLst/>
                <a:uLnTx/>
                <a:uFillTx/>
              </a:rPr>
              <a:t> </a:t>
            </a:r>
            <a:r>
              <a:rPr kumimoji="0" lang="en-US" altLang="en-US" sz="2400" b="1" i="0" u="none" strike="noStrike" kern="1200" cap="none" spc="0" normalizeH="0" baseline="0" noProof="0" dirty="0" err="1">
                <a:ln>
                  <a:noFill/>
                </a:ln>
                <a:solidFill>
                  <a:srgbClr val="000000"/>
                </a:solidFill>
                <a:effectLst/>
                <a:uLnTx/>
                <a:uFillTx/>
              </a:rPr>
              <a:t>giảm</a:t>
            </a:r>
            <a:r>
              <a:rPr kumimoji="0" lang="en-US" altLang="en-US" sz="2400" b="1" i="0" u="none" strike="noStrike" kern="1200" cap="none" spc="0" normalizeH="0" baseline="0" noProof="0" dirty="0">
                <a:ln>
                  <a:noFill/>
                </a:ln>
                <a:solidFill>
                  <a:srgbClr val="000000"/>
                </a:solidFill>
                <a:effectLst/>
                <a:uLnTx/>
                <a:uFillTx/>
              </a:rPr>
              <a:t> S, </a:t>
            </a:r>
            <a:r>
              <a:rPr kumimoji="0" lang="en-US" altLang="en-US" sz="2400" b="1" i="0" u="none" strike="noStrike" kern="1200" cap="none" spc="0" normalizeH="0" baseline="0" noProof="0" dirty="0" err="1">
                <a:ln>
                  <a:noFill/>
                </a:ln>
                <a:solidFill>
                  <a:srgbClr val="000000"/>
                </a:solidFill>
                <a:effectLst/>
                <a:uLnTx/>
                <a:uFillTx/>
              </a:rPr>
              <a:t>tăng</a:t>
            </a:r>
            <a:r>
              <a:rPr kumimoji="0" lang="en-US" altLang="en-US" sz="2400" b="1" i="0" u="none" strike="noStrike" kern="1200" cap="none" spc="0" normalizeH="0" baseline="0" noProof="0" dirty="0">
                <a:ln>
                  <a:noFill/>
                </a:ln>
                <a:solidFill>
                  <a:srgbClr val="000000"/>
                </a:solidFill>
                <a:effectLst/>
                <a:uLnTx/>
                <a:uFillTx/>
              </a:rPr>
              <a:t> F</a:t>
            </a:r>
          </a:p>
        </p:txBody>
      </p:sp>
      <p:sp>
        <p:nvSpPr>
          <p:cNvPr id="15389" name="Line 29">
            <a:extLst>
              <a:ext uri="{FF2B5EF4-FFF2-40B4-BE49-F238E27FC236}">
                <a16:creationId xmlns:a16="http://schemas.microsoft.com/office/drawing/2014/main" xmlns="" id="{18C91B80-EE23-46F2-A995-459EC3059C23}"/>
              </a:ext>
            </a:extLst>
          </p:cNvPr>
          <p:cNvSpPr>
            <a:spLocks noChangeShapeType="1"/>
          </p:cNvSpPr>
          <p:nvPr/>
        </p:nvSpPr>
        <p:spPr bwMode="auto">
          <a:xfrm flipV="1">
            <a:off x="2022804" y="3709285"/>
            <a:ext cx="3048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90" name="Line 30">
            <a:extLst>
              <a:ext uri="{FF2B5EF4-FFF2-40B4-BE49-F238E27FC236}">
                <a16:creationId xmlns:a16="http://schemas.microsoft.com/office/drawing/2014/main" xmlns="" id="{2DFD672E-734D-4250-BBBF-9F0A53FAE40D}"/>
              </a:ext>
            </a:extLst>
          </p:cNvPr>
          <p:cNvSpPr>
            <a:spLocks noChangeShapeType="1"/>
          </p:cNvSpPr>
          <p:nvPr/>
        </p:nvSpPr>
        <p:spPr bwMode="auto">
          <a:xfrm>
            <a:off x="2175204" y="4220459"/>
            <a:ext cx="2286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91" name="Line 31">
            <a:extLst>
              <a:ext uri="{FF2B5EF4-FFF2-40B4-BE49-F238E27FC236}">
                <a16:creationId xmlns:a16="http://schemas.microsoft.com/office/drawing/2014/main" xmlns="" id="{041DA012-64AF-4F6B-ABEB-69DFAF03E91A}"/>
              </a:ext>
            </a:extLst>
          </p:cNvPr>
          <p:cNvSpPr>
            <a:spLocks noChangeShapeType="1"/>
          </p:cNvSpPr>
          <p:nvPr/>
        </p:nvSpPr>
        <p:spPr bwMode="auto">
          <a:xfrm>
            <a:off x="2134385" y="4426834"/>
            <a:ext cx="228600" cy="228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92" name="Line 32">
            <a:extLst>
              <a:ext uri="{FF2B5EF4-FFF2-40B4-BE49-F238E27FC236}">
                <a16:creationId xmlns:a16="http://schemas.microsoft.com/office/drawing/2014/main" xmlns="" id="{ABC0886B-053B-4D73-AEE0-D6F078CAFDA9}"/>
              </a:ext>
            </a:extLst>
          </p:cNvPr>
          <p:cNvSpPr>
            <a:spLocks noChangeShapeType="1"/>
          </p:cNvSpPr>
          <p:nvPr/>
        </p:nvSpPr>
        <p:spPr bwMode="auto">
          <a:xfrm flipV="1">
            <a:off x="7653178" y="3514302"/>
            <a:ext cx="3048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93" name="Line 33">
            <a:extLst>
              <a:ext uri="{FF2B5EF4-FFF2-40B4-BE49-F238E27FC236}">
                <a16:creationId xmlns:a16="http://schemas.microsoft.com/office/drawing/2014/main" xmlns="" id="{D98B4E0F-633B-4ECA-A20C-EF948C00F687}"/>
              </a:ext>
            </a:extLst>
          </p:cNvPr>
          <p:cNvSpPr>
            <a:spLocks noChangeShapeType="1"/>
          </p:cNvSpPr>
          <p:nvPr/>
        </p:nvSpPr>
        <p:spPr bwMode="auto">
          <a:xfrm flipV="1">
            <a:off x="7530020" y="4065121"/>
            <a:ext cx="491483" cy="870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94" name="Line 34">
            <a:extLst>
              <a:ext uri="{FF2B5EF4-FFF2-40B4-BE49-F238E27FC236}">
                <a16:creationId xmlns:a16="http://schemas.microsoft.com/office/drawing/2014/main" xmlns="" id="{56973B13-CC24-4511-8680-699F356F0CA3}"/>
              </a:ext>
            </a:extLst>
          </p:cNvPr>
          <p:cNvSpPr>
            <a:spLocks noChangeShapeType="1"/>
          </p:cNvSpPr>
          <p:nvPr/>
        </p:nvSpPr>
        <p:spPr bwMode="auto">
          <a:xfrm>
            <a:off x="7530020" y="4304596"/>
            <a:ext cx="427957" cy="20301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34842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2000"/>
                                        <p:tgtEl>
                                          <p:spTgt spid="153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5368"/>
                                        </p:tgtEl>
                                        <p:attrNameLst>
                                          <p:attrName>style.visibility</p:attrName>
                                        </p:attrNameLst>
                                      </p:cBhvr>
                                      <p:to>
                                        <p:strVal val="visible"/>
                                      </p:to>
                                    </p:set>
                                    <p:anim calcmode="lin" valueType="num">
                                      <p:cBhvr>
                                        <p:cTn id="12" dur="1000" fill="hold"/>
                                        <p:tgtEl>
                                          <p:spTgt spid="15368"/>
                                        </p:tgtEl>
                                        <p:attrNameLst>
                                          <p:attrName>ppt_w</p:attrName>
                                        </p:attrNameLst>
                                      </p:cBhvr>
                                      <p:tavLst>
                                        <p:tav tm="0">
                                          <p:val>
                                            <p:strVal val="#ppt_w*0.70"/>
                                          </p:val>
                                        </p:tav>
                                        <p:tav tm="100000">
                                          <p:val>
                                            <p:strVal val="#ppt_w"/>
                                          </p:val>
                                        </p:tav>
                                      </p:tavLst>
                                    </p:anim>
                                    <p:anim calcmode="lin" valueType="num">
                                      <p:cBhvr>
                                        <p:cTn id="13" dur="1000" fill="hold"/>
                                        <p:tgtEl>
                                          <p:spTgt spid="15368"/>
                                        </p:tgtEl>
                                        <p:attrNameLst>
                                          <p:attrName>ppt_h</p:attrName>
                                        </p:attrNameLst>
                                      </p:cBhvr>
                                      <p:tavLst>
                                        <p:tav tm="0">
                                          <p:val>
                                            <p:strVal val="#ppt_h"/>
                                          </p:val>
                                        </p:tav>
                                        <p:tav tm="100000">
                                          <p:val>
                                            <p:strVal val="#ppt_h"/>
                                          </p:val>
                                        </p:tav>
                                      </p:tavLst>
                                    </p:anim>
                                    <p:animEffect transition="in" filter="fade">
                                      <p:cBhvr>
                                        <p:cTn id="14" dur="1000"/>
                                        <p:tgtEl>
                                          <p:spTgt spid="1536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364"/>
                                        </p:tgtEl>
                                        <p:attrNameLst>
                                          <p:attrName>style.visibility</p:attrName>
                                        </p:attrNameLst>
                                      </p:cBhvr>
                                      <p:to>
                                        <p:strVal val="visible"/>
                                      </p:to>
                                    </p:set>
                                    <p:animEffect transition="in" filter="fade">
                                      <p:cBhvr>
                                        <p:cTn id="17" dur="2000"/>
                                        <p:tgtEl>
                                          <p:spTgt spid="15364"/>
                                        </p:tgtEl>
                                      </p:cBhvr>
                                    </p:animEffect>
                                  </p:childTnLst>
                                </p:cTn>
                              </p:par>
                              <p:par>
                                <p:cTn id="18" presetID="10" presetClass="entr" presetSubtype="0" fill="hold" nodeType="withEffect">
                                  <p:stCondLst>
                                    <p:cond delay="0"/>
                                  </p:stCondLst>
                                  <p:childTnLst>
                                    <p:set>
                                      <p:cBhvr>
                                        <p:cTn id="19" dur="1" fill="hold">
                                          <p:stCondLst>
                                            <p:cond delay="0"/>
                                          </p:stCondLst>
                                        </p:cTn>
                                        <p:tgtEl>
                                          <p:spTgt spid="15365"/>
                                        </p:tgtEl>
                                        <p:attrNameLst>
                                          <p:attrName>style.visibility</p:attrName>
                                        </p:attrNameLst>
                                      </p:cBhvr>
                                      <p:to>
                                        <p:strVal val="visible"/>
                                      </p:to>
                                    </p:set>
                                    <p:animEffect transition="in" filter="fade">
                                      <p:cBhvr>
                                        <p:cTn id="20" dur="2000"/>
                                        <p:tgtEl>
                                          <p:spTgt spid="1536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5369"/>
                                        </p:tgtEl>
                                        <p:attrNameLst>
                                          <p:attrName>style.visibility</p:attrName>
                                        </p:attrNameLst>
                                      </p:cBhvr>
                                      <p:to>
                                        <p:strVal val="visible"/>
                                      </p:to>
                                    </p:set>
                                    <p:anim calcmode="lin" valueType="num">
                                      <p:cBhvr>
                                        <p:cTn id="25" dur="1000" fill="hold"/>
                                        <p:tgtEl>
                                          <p:spTgt spid="15369"/>
                                        </p:tgtEl>
                                        <p:attrNameLst>
                                          <p:attrName>ppt_w</p:attrName>
                                        </p:attrNameLst>
                                      </p:cBhvr>
                                      <p:tavLst>
                                        <p:tav tm="0">
                                          <p:val>
                                            <p:strVal val="#ppt_w*0.70"/>
                                          </p:val>
                                        </p:tav>
                                        <p:tav tm="100000">
                                          <p:val>
                                            <p:strVal val="#ppt_w"/>
                                          </p:val>
                                        </p:tav>
                                      </p:tavLst>
                                    </p:anim>
                                    <p:anim calcmode="lin" valueType="num">
                                      <p:cBhvr>
                                        <p:cTn id="26" dur="1000" fill="hold"/>
                                        <p:tgtEl>
                                          <p:spTgt spid="15369"/>
                                        </p:tgtEl>
                                        <p:attrNameLst>
                                          <p:attrName>ppt_h</p:attrName>
                                        </p:attrNameLst>
                                      </p:cBhvr>
                                      <p:tavLst>
                                        <p:tav tm="0">
                                          <p:val>
                                            <p:strVal val="#ppt_h"/>
                                          </p:val>
                                        </p:tav>
                                        <p:tav tm="100000">
                                          <p:val>
                                            <p:strVal val="#ppt_h"/>
                                          </p:val>
                                        </p:tav>
                                      </p:tavLst>
                                    </p:anim>
                                    <p:animEffect transition="in" filter="fade">
                                      <p:cBhvr>
                                        <p:cTn id="27" dur="1000"/>
                                        <p:tgtEl>
                                          <p:spTgt spid="1536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5389"/>
                                        </p:tgtEl>
                                        <p:attrNameLst>
                                          <p:attrName>style.visibility</p:attrName>
                                        </p:attrNameLst>
                                      </p:cBhvr>
                                      <p:to>
                                        <p:strVal val="visible"/>
                                      </p:to>
                                    </p:set>
                                    <p:animEffect transition="in" filter="blinds(horizontal)">
                                      <p:cBhvr>
                                        <p:cTn id="32" dur="500"/>
                                        <p:tgtEl>
                                          <p:spTgt spid="1538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5370"/>
                                        </p:tgtEl>
                                        <p:attrNameLst>
                                          <p:attrName>style.visibility</p:attrName>
                                        </p:attrNameLst>
                                      </p:cBhvr>
                                      <p:to>
                                        <p:strVal val="visible"/>
                                      </p:to>
                                    </p:set>
                                    <p:animEffect transition="in" filter="blinds(horizontal)">
                                      <p:cBhvr>
                                        <p:cTn id="37" dur="500"/>
                                        <p:tgtEl>
                                          <p:spTgt spid="1537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15390"/>
                                        </p:tgtEl>
                                        <p:attrNameLst>
                                          <p:attrName>style.visibility</p:attrName>
                                        </p:attrNameLst>
                                      </p:cBhvr>
                                      <p:to>
                                        <p:strVal val="visible"/>
                                      </p:to>
                                    </p:set>
                                    <p:animEffect transition="in" filter="box(in)">
                                      <p:cBhvr>
                                        <p:cTn id="42" dur="500"/>
                                        <p:tgtEl>
                                          <p:spTgt spid="1539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5371"/>
                                        </p:tgtEl>
                                        <p:attrNameLst>
                                          <p:attrName>style.visibility</p:attrName>
                                        </p:attrNameLst>
                                      </p:cBhvr>
                                      <p:to>
                                        <p:strVal val="visible"/>
                                      </p:to>
                                    </p:set>
                                    <p:animEffect transition="in" filter="box(in)">
                                      <p:cBhvr>
                                        <p:cTn id="47" dur="500"/>
                                        <p:tgtEl>
                                          <p:spTgt spid="1537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nodeType="clickEffect">
                                  <p:stCondLst>
                                    <p:cond delay="0"/>
                                  </p:stCondLst>
                                  <p:childTnLst>
                                    <p:set>
                                      <p:cBhvr>
                                        <p:cTn id="51" dur="1" fill="hold">
                                          <p:stCondLst>
                                            <p:cond delay="0"/>
                                          </p:stCondLst>
                                        </p:cTn>
                                        <p:tgtEl>
                                          <p:spTgt spid="15391"/>
                                        </p:tgtEl>
                                        <p:attrNameLst>
                                          <p:attrName>style.visibility</p:attrName>
                                        </p:attrNameLst>
                                      </p:cBhvr>
                                      <p:to>
                                        <p:strVal val="visible"/>
                                      </p:to>
                                    </p:set>
                                    <p:animEffect transition="in" filter="box(in)">
                                      <p:cBhvr>
                                        <p:cTn id="52" dur="500"/>
                                        <p:tgtEl>
                                          <p:spTgt spid="1539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5388"/>
                                        </p:tgtEl>
                                        <p:attrNameLst>
                                          <p:attrName>style.visibility</p:attrName>
                                        </p:attrNameLst>
                                      </p:cBhvr>
                                      <p:to>
                                        <p:strVal val="visible"/>
                                      </p:to>
                                    </p:set>
                                    <p:animEffect transition="in" filter="blinds(horizontal)">
                                      <p:cBhvr>
                                        <p:cTn id="57" dur="500"/>
                                        <p:tgtEl>
                                          <p:spTgt spid="1538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5" presetClass="entr" presetSubtype="0" fill="hold" grpId="0" nodeType="clickEffect">
                                  <p:stCondLst>
                                    <p:cond delay="0"/>
                                  </p:stCondLst>
                                  <p:childTnLst>
                                    <p:set>
                                      <p:cBhvr>
                                        <p:cTn id="61" dur="1" fill="hold">
                                          <p:stCondLst>
                                            <p:cond delay="0"/>
                                          </p:stCondLst>
                                        </p:cTn>
                                        <p:tgtEl>
                                          <p:spTgt spid="15383"/>
                                        </p:tgtEl>
                                        <p:attrNameLst>
                                          <p:attrName>style.visibility</p:attrName>
                                        </p:attrNameLst>
                                      </p:cBhvr>
                                      <p:to>
                                        <p:strVal val="visible"/>
                                      </p:to>
                                    </p:set>
                                    <p:anim calcmode="lin" valueType="num">
                                      <p:cBhvr>
                                        <p:cTn id="62" dur="1000" fill="hold"/>
                                        <p:tgtEl>
                                          <p:spTgt spid="15383"/>
                                        </p:tgtEl>
                                        <p:attrNameLst>
                                          <p:attrName>ppt_w</p:attrName>
                                        </p:attrNameLst>
                                      </p:cBhvr>
                                      <p:tavLst>
                                        <p:tav tm="0">
                                          <p:val>
                                            <p:strVal val="#ppt_w*0.70"/>
                                          </p:val>
                                        </p:tav>
                                        <p:tav tm="100000">
                                          <p:val>
                                            <p:strVal val="#ppt_w"/>
                                          </p:val>
                                        </p:tav>
                                      </p:tavLst>
                                    </p:anim>
                                    <p:anim calcmode="lin" valueType="num">
                                      <p:cBhvr>
                                        <p:cTn id="63" dur="1000" fill="hold"/>
                                        <p:tgtEl>
                                          <p:spTgt spid="15383"/>
                                        </p:tgtEl>
                                        <p:attrNameLst>
                                          <p:attrName>ppt_h</p:attrName>
                                        </p:attrNameLst>
                                      </p:cBhvr>
                                      <p:tavLst>
                                        <p:tav tm="0">
                                          <p:val>
                                            <p:strVal val="#ppt_h"/>
                                          </p:val>
                                        </p:tav>
                                        <p:tav tm="100000">
                                          <p:val>
                                            <p:strVal val="#ppt_h"/>
                                          </p:val>
                                        </p:tav>
                                      </p:tavLst>
                                    </p:anim>
                                    <p:animEffect transition="in" filter="fade">
                                      <p:cBhvr>
                                        <p:cTn id="64" dur="1000"/>
                                        <p:tgtEl>
                                          <p:spTgt spid="1538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nodeType="clickEffect">
                                  <p:stCondLst>
                                    <p:cond delay="0"/>
                                  </p:stCondLst>
                                  <p:childTnLst>
                                    <p:set>
                                      <p:cBhvr>
                                        <p:cTn id="68" dur="1" fill="hold">
                                          <p:stCondLst>
                                            <p:cond delay="0"/>
                                          </p:stCondLst>
                                        </p:cTn>
                                        <p:tgtEl>
                                          <p:spTgt spid="15392"/>
                                        </p:tgtEl>
                                        <p:attrNameLst>
                                          <p:attrName>style.visibility</p:attrName>
                                        </p:attrNameLst>
                                      </p:cBhvr>
                                      <p:to>
                                        <p:strVal val="visible"/>
                                      </p:to>
                                    </p:set>
                                    <p:animEffect transition="in" filter="blinds(horizontal)">
                                      <p:cBhvr>
                                        <p:cTn id="69" dur="500"/>
                                        <p:tgtEl>
                                          <p:spTgt spid="15392"/>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4" presetClass="entr" presetSubtype="16" fill="hold" grpId="0" nodeType="clickEffect">
                                  <p:stCondLst>
                                    <p:cond delay="0"/>
                                  </p:stCondLst>
                                  <p:childTnLst>
                                    <p:set>
                                      <p:cBhvr>
                                        <p:cTn id="73" dur="1" fill="hold">
                                          <p:stCondLst>
                                            <p:cond delay="0"/>
                                          </p:stCondLst>
                                        </p:cTn>
                                        <p:tgtEl>
                                          <p:spTgt spid="15385"/>
                                        </p:tgtEl>
                                        <p:attrNameLst>
                                          <p:attrName>style.visibility</p:attrName>
                                        </p:attrNameLst>
                                      </p:cBhvr>
                                      <p:to>
                                        <p:strVal val="visible"/>
                                      </p:to>
                                    </p:set>
                                    <p:animEffect transition="in" filter="box(in)">
                                      <p:cBhvr>
                                        <p:cTn id="74" dur="500"/>
                                        <p:tgtEl>
                                          <p:spTgt spid="1538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3" presetClass="entr" presetSubtype="10" fill="hold" nodeType="clickEffect">
                                  <p:stCondLst>
                                    <p:cond delay="0"/>
                                  </p:stCondLst>
                                  <p:childTnLst>
                                    <p:set>
                                      <p:cBhvr>
                                        <p:cTn id="78" dur="1" fill="hold">
                                          <p:stCondLst>
                                            <p:cond delay="0"/>
                                          </p:stCondLst>
                                        </p:cTn>
                                        <p:tgtEl>
                                          <p:spTgt spid="15393"/>
                                        </p:tgtEl>
                                        <p:attrNameLst>
                                          <p:attrName>style.visibility</p:attrName>
                                        </p:attrNameLst>
                                      </p:cBhvr>
                                      <p:to>
                                        <p:strVal val="visible"/>
                                      </p:to>
                                    </p:set>
                                    <p:animEffect transition="in" filter="blinds(horizontal)">
                                      <p:cBhvr>
                                        <p:cTn id="79" dur="500"/>
                                        <p:tgtEl>
                                          <p:spTgt spid="15393"/>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 presetClass="entr" presetSubtype="16" fill="hold" grpId="0" nodeType="clickEffect">
                                  <p:stCondLst>
                                    <p:cond delay="0"/>
                                  </p:stCondLst>
                                  <p:childTnLst>
                                    <p:set>
                                      <p:cBhvr>
                                        <p:cTn id="83" dur="1" fill="hold">
                                          <p:stCondLst>
                                            <p:cond delay="0"/>
                                          </p:stCondLst>
                                        </p:cTn>
                                        <p:tgtEl>
                                          <p:spTgt spid="15386"/>
                                        </p:tgtEl>
                                        <p:attrNameLst>
                                          <p:attrName>style.visibility</p:attrName>
                                        </p:attrNameLst>
                                      </p:cBhvr>
                                      <p:to>
                                        <p:strVal val="visible"/>
                                      </p:to>
                                    </p:set>
                                    <p:animEffect transition="in" filter="box(in)">
                                      <p:cBhvr>
                                        <p:cTn id="84" dur="500"/>
                                        <p:tgtEl>
                                          <p:spTgt spid="15386"/>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4" presetClass="entr" presetSubtype="16" fill="hold" nodeType="clickEffect">
                                  <p:stCondLst>
                                    <p:cond delay="0"/>
                                  </p:stCondLst>
                                  <p:childTnLst>
                                    <p:set>
                                      <p:cBhvr>
                                        <p:cTn id="88" dur="1" fill="hold">
                                          <p:stCondLst>
                                            <p:cond delay="0"/>
                                          </p:stCondLst>
                                        </p:cTn>
                                        <p:tgtEl>
                                          <p:spTgt spid="15394"/>
                                        </p:tgtEl>
                                        <p:attrNameLst>
                                          <p:attrName>style.visibility</p:attrName>
                                        </p:attrNameLst>
                                      </p:cBhvr>
                                      <p:to>
                                        <p:strVal val="visible"/>
                                      </p:to>
                                    </p:set>
                                    <p:animEffect transition="in" filter="box(in)">
                                      <p:cBhvr>
                                        <p:cTn id="89" dur="500"/>
                                        <p:tgtEl>
                                          <p:spTgt spid="15394"/>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ntr" presetSubtype="10" fill="hold" nodeType="clickEffect">
                                  <p:stCondLst>
                                    <p:cond delay="0"/>
                                  </p:stCondLst>
                                  <p:childTnLst>
                                    <p:set>
                                      <p:cBhvr>
                                        <p:cTn id="93" dur="1" fill="hold">
                                          <p:stCondLst>
                                            <p:cond delay="0"/>
                                          </p:stCondLst>
                                        </p:cTn>
                                        <p:tgtEl>
                                          <p:spTgt spid="15387">
                                            <p:txEl>
                                              <p:pRg st="0" end="0"/>
                                            </p:txEl>
                                          </p:spTgt>
                                        </p:tgtEl>
                                        <p:attrNameLst>
                                          <p:attrName>style.visibility</p:attrName>
                                        </p:attrNameLst>
                                      </p:cBhvr>
                                      <p:to>
                                        <p:strVal val="visible"/>
                                      </p:to>
                                    </p:set>
                                    <p:animEffect transition="in" filter="blinds(horizontal)">
                                      <p:cBhvr>
                                        <p:cTn id="94" dur="500"/>
                                        <p:tgtEl>
                                          <p:spTgt spid="153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P spid="15364" grpId="0"/>
      <p:bldP spid="15368" grpId="0"/>
      <p:bldP spid="15369" grpId="0"/>
      <p:bldP spid="15370" grpId="0"/>
      <p:bldP spid="15371" grpId="0"/>
      <p:bldP spid="15383" grpId="0"/>
      <p:bldP spid="15385" grpId="0"/>
      <p:bldP spid="15386" grpId="0"/>
      <p:bldP spid="1538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778E40E0-E0BC-85D1-5212-3E699D66E3B6}"/>
              </a:ext>
            </a:extLst>
          </p:cNvPr>
          <p:cNvSpPr txBox="1">
            <a:spLocks/>
          </p:cNvSpPr>
          <p:nvPr/>
        </p:nvSpPr>
        <p:spPr>
          <a:xfrm>
            <a:off x="348978" y="438575"/>
            <a:ext cx="9106106" cy="536577"/>
          </a:xfrm>
          <a:prstGeom prst="rect">
            <a:avLst/>
          </a:prstGeom>
          <a:solidFill>
            <a:schemeClr val="accent4">
              <a:lumMod val="40000"/>
              <a:lumOff val="60000"/>
            </a:scheme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200" b="1" dirty="0">
                <a:latin typeface="Arial" panose="020B0604020202020204" pitchFamily="34" charset="0"/>
                <a:cs typeface="Arial" panose="020B0604020202020204" pitchFamily="34" charset="0"/>
              </a:rPr>
              <a:t>3</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Công</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dụng</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của</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việc</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làm</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tăng</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giảm</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áp</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suất</a:t>
            </a:r>
            <a:r>
              <a:rPr lang="en-US" sz="3200" b="1" dirty="0" smtClean="0">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sp>
        <p:nvSpPr>
          <p:cNvPr id="3" name="Rectangle 3">
            <a:extLst>
              <a:ext uri="{FF2B5EF4-FFF2-40B4-BE49-F238E27FC236}">
                <a16:creationId xmlns:a16="http://schemas.microsoft.com/office/drawing/2014/main" xmlns="" id="{222857D0-F70D-49E6-A265-9D3BA565244B}"/>
              </a:ext>
            </a:extLst>
          </p:cNvPr>
          <p:cNvSpPr>
            <a:spLocks noChangeArrowheads="1"/>
          </p:cNvSpPr>
          <p:nvPr/>
        </p:nvSpPr>
        <p:spPr bwMode="auto">
          <a:xfrm>
            <a:off x="348978" y="1393910"/>
            <a:ext cx="1058630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R="0" lvl="0" algn="just" defTabSz="914400" rtl="0" eaLnBrk="1" fontAlgn="base" latinLnBrk="0" hangingPunct="1">
              <a:lnSpc>
                <a:spcPct val="100000"/>
              </a:lnSpc>
              <a:spcBef>
                <a:spcPct val="50000"/>
              </a:spcBef>
              <a:spcAft>
                <a:spcPct val="0"/>
              </a:spcAft>
              <a:buClrTx/>
              <a:buSzTx/>
              <a:tabLst/>
              <a:defRPr/>
            </a:pPr>
            <a:r>
              <a:rPr kumimoji="0" lang="vi-VN" altLang="en-US" sz="32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Việc</a:t>
            </a:r>
            <a:r>
              <a:rPr kumimoji="0" lang="vi-VN" altLang="en-US" sz="3200" b="1" i="0" u="none" strike="noStrike" kern="1200" cap="none" spc="0" normalizeH="0" noProof="0" dirty="0" smtClean="0">
                <a:ln>
                  <a:noFill/>
                </a:ln>
                <a:solidFill>
                  <a:srgbClr val="0000FF"/>
                </a:solidFill>
                <a:effectLst/>
                <a:uLnTx/>
                <a:uFillTx/>
                <a:latin typeface="Arial" panose="020B0604020202020204" pitchFamily="34" charset="0"/>
                <a:ea typeface="+mn-ea"/>
                <a:cs typeface="Arial" panose="020B0604020202020204" pitchFamily="34" charset="0"/>
              </a:rPr>
              <a:t> làm tăng, giảm áp suất có công dụng lớn trong đời sống con người.</a:t>
            </a:r>
          </a:p>
          <a:p>
            <a:pPr marR="0" lvl="0" algn="just" defTabSz="914400" rtl="0" eaLnBrk="1" fontAlgn="base" latinLnBrk="0" hangingPunct="1">
              <a:lnSpc>
                <a:spcPct val="100000"/>
              </a:lnSpc>
              <a:spcBef>
                <a:spcPct val="50000"/>
              </a:spcBef>
              <a:spcAft>
                <a:spcPct val="0"/>
              </a:spcAft>
              <a:buClrTx/>
              <a:buSzTx/>
              <a:tabLst/>
              <a:defRPr/>
            </a:pPr>
            <a:r>
              <a:rPr lang="vi-VN" altLang="en-US" sz="3200" b="1" noProof="0" dirty="0" smtClean="0">
                <a:solidFill>
                  <a:srgbClr val="0000FF"/>
                </a:solidFill>
              </a:rPr>
              <a:t>- Dựa vào cách làm tăng, giảm áp suất người ta có thể chế tạo những dụng cụ, máy móc phục vụ cho mục đích sử dụng.</a:t>
            </a:r>
            <a:endParaRPr kumimoji="0" lang="en-US"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2658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778E40E0-E0BC-85D1-5212-3E699D66E3B6}"/>
              </a:ext>
            </a:extLst>
          </p:cNvPr>
          <p:cNvSpPr>
            <a:spLocks noGrp="1"/>
          </p:cNvSpPr>
          <p:nvPr>
            <p:ph type="title"/>
          </p:nvPr>
        </p:nvSpPr>
        <p:spPr>
          <a:xfrm>
            <a:off x="331873" y="162695"/>
            <a:ext cx="7775710" cy="536577"/>
          </a:xfrm>
        </p:spPr>
        <p:txBody>
          <a:bodyPr>
            <a:noAutofit/>
          </a:bodyPr>
          <a:lstStyle/>
          <a:p>
            <a:r>
              <a:rPr lang="vi-VN" sz="2800" dirty="0">
                <a:solidFill>
                  <a:srgbClr val="7030A0"/>
                </a:solidFill>
                <a:latin typeface="Cambria" panose="02040503050406030204" pitchFamily="18" charset="0"/>
                <a:ea typeface="Cambria" panose="02040503050406030204" pitchFamily="18" charset="0"/>
              </a:rPr>
              <a:t>3</a:t>
            </a:r>
            <a:r>
              <a:rPr lang="en-US" sz="2800" dirty="0" smtClean="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Công</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dụng</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của</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việc</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làm</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tăng</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giảm</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áp</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suất</a:t>
            </a:r>
            <a:r>
              <a:rPr lang="en-US" sz="2800" dirty="0">
                <a:solidFill>
                  <a:srgbClr val="7030A0"/>
                </a:solidFill>
                <a:latin typeface="Cambria" panose="02040503050406030204" pitchFamily="18" charset="0"/>
                <a:ea typeface="Cambria" panose="02040503050406030204" pitchFamily="18" charset="0"/>
              </a:rPr>
              <a:t>.</a:t>
            </a:r>
          </a:p>
        </p:txBody>
      </p:sp>
      <p:graphicFrame>
        <p:nvGraphicFramePr>
          <p:cNvPr id="7" name="Table 6">
            <a:extLst>
              <a:ext uri="{FF2B5EF4-FFF2-40B4-BE49-F238E27FC236}">
                <a16:creationId xmlns:a16="http://schemas.microsoft.com/office/drawing/2014/main" xmlns="" id="{4AAE37EE-795F-5740-6C05-F84D5E1A9397}"/>
              </a:ext>
            </a:extLst>
          </p:cNvPr>
          <p:cNvGraphicFramePr>
            <a:graphicFrameLocks noGrp="1"/>
          </p:cNvGraphicFramePr>
          <p:nvPr>
            <p:extLst/>
          </p:nvPr>
        </p:nvGraphicFramePr>
        <p:xfrm>
          <a:off x="480767" y="1351949"/>
          <a:ext cx="7004115" cy="2539715"/>
        </p:xfrm>
        <a:graphic>
          <a:graphicData uri="http://schemas.openxmlformats.org/drawingml/2006/table">
            <a:tbl>
              <a:tblPr firstRow="1" firstCol="1" bandRow="1">
                <a:tableStyleId>{5C22544A-7EE6-4342-B048-85BDC9FD1C3A}</a:tableStyleId>
              </a:tblPr>
              <a:tblGrid>
                <a:gridCol w="7004115">
                  <a:extLst>
                    <a:ext uri="{9D8B030D-6E8A-4147-A177-3AD203B41FA5}">
                      <a16:colId xmlns:a16="http://schemas.microsoft.com/office/drawing/2014/main" xmlns="" val="745447245"/>
                    </a:ext>
                  </a:extLst>
                </a:gridCol>
              </a:tblGrid>
              <a:tr h="832835">
                <a:tc>
                  <a:txBody>
                    <a:bodyPr/>
                    <a:lstStyle/>
                    <a:p>
                      <a:pPr algn="ctr">
                        <a:lnSpc>
                          <a:spcPct val="115000"/>
                        </a:lnSpc>
                      </a:pPr>
                      <a:r>
                        <a:rPr lang="en-US" sz="2800" b="1" dirty="0">
                          <a:effectLst/>
                          <a:latin typeface="Times New Roman" panose="02020603050405020304" pitchFamily="18" charset="0"/>
                          <a:cs typeface="Times New Roman" panose="02020603050405020304" pitchFamily="18" charset="0"/>
                        </a:rPr>
                        <a:t>PHIẾU HỌC TẬP SỐ </a:t>
                      </a:r>
                      <a:r>
                        <a:rPr lang="en-US" sz="2800" b="1" dirty="0" smtClean="0">
                          <a:effectLst/>
                          <a:latin typeface="Times New Roman" panose="02020603050405020304" pitchFamily="18" charset="0"/>
                          <a:cs typeface="Times New Roman" panose="02020603050405020304" pitchFamily="18" charset="0"/>
                        </a:rPr>
                        <a:t>2</a:t>
                      </a:r>
                      <a:endParaRPr lang="en-US" sz="2800" b="1" dirty="0">
                        <a:effectLst/>
                        <a:latin typeface="Times New Roman" panose="02020603050405020304" pitchFamily="18" charset="0"/>
                        <a:cs typeface="Times New Roman" panose="02020603050405020304" pitchFamily="18" charset="0"/>
                      </a:endParaRPr>
                    </a:p>
                  </a:txBody>
                  <a:tcPr marL="43517" marR="43517" marT="0" marB="0">
                    <a:solidFill>
                      <a:srgbClr val="FF0000"/>
                    </a:solidFill>
                  </a:tcPr>
                </a:tc>
                <a:extLst>
                  <a:ext uri="{0D108BD9-81ED-4DB2-BD59-A6C34878D82A}">
                    <a16:rowId xmlns:a16="http://schemas.microsoft.com/office/drawing/2014/main" xmlns="" val="609480471"/>
                  </a:ext>
                </a:extLst>
              </a:tr>
              <a:tr h="1561578">
                <a:tc>
                  <a:txBody>
                    <a:bodyPr/>
                    <a:lstStyle/>
                    <a:p>
                      <a:pPr indent="2540" algn="just">
                        <a:lnSpc>
                          <a:spcPct val="100000"/>
                        </a:lnSpc>
                        <a:spcAft>
                          <a:spcPts val="1200"/>
                        </a:spcAft>
                      </a:pPr>
                      <a:r>
                        <a:rPr lang="de-DE" sz="2800" b="1" dirty="0">
                          <a:effectLst/>
                          <a:latin typeface="Times New Roman" panose="02020603050405020304" pitchFamily="18" charset="0"/>
                          <a:cs typeface="Times New Roman" panose="02020603050405020304" pitchFamily="18" charset="0"/>
                        </a:rPr>
                        <a:t>Câu hỏi 1. Một người làm vườn cần đóng một chiếc cọc xuống đất. Hãy đề xuất phương án để có thể đóng được chiếc cọc xuống đất một cách dễ dàng. Giải thích.</a:t>
                      </a:r>
                    </a:p>
                  </a:txBody>
                  <a:tcPr marL="43517" marR="43517" marT="0" marB="0">
                    <a:solidFill>
                      <a:srgbClr val="00B050"/>
                    </a:solidFill>
                  </a:tcPr>
                </a:tc>
                <a:extLst>
                  <a:ext uri="{0D108BD9-81ED-4DB2-BD59-A6C34878D82A}">
                    <a16:rowId xmlns:a16="http://schemas.microsoft.com/office/drawing/2014/main" xmlns="" val="1901385537"/>
                  </a:ext>
                </a:extLst>
              </a:tr>
            </a:tbl>
          </a:graphicData>
        </a:graphic>
      </p:graphicFrame>
      <p:sp>
        <p:nvSpPr>
          <p:cNvPr id="6" name="TextBox 5">
            <a:extLst>
              <a:ext uri="{FF2B5EF4-FFF2-40B4-BE49-F238E27FC236}">
                <a16:creationId xmlns:a16="http://schemas.microsoft.com/office/drawing/2014/main" xmlns="" id="{D02A4489-B242-4B93-BFA0-F55B6BBF6382}"/>
              </a:ext>
            </a:extLst>
          </p:cNvPr>
          <p:cNvSpPr txBox="1"/>
          <p:nvPr/>
        </p:nvSpPr>
        <p:spPr>
          <a:xfrm>
            <a:off x="331873" y="4094003"/>
            <a:ext cx="7153010" cy="2831544"/>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1200"/>
              </a:spcAft>
              <a:buClrTx/>
              <a:buSzTx/>
              <a:tabLst/>
              <a:defRPr/>
            </a:pPr>
            <a:r>
              <a:rPr lang="vi-VN" sz="2800" b="1" kern="1200" dirty="0" smtClean="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de-DE" sz="2800" b="1" kern="1200" dirty="0" smtClean="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Làm </a:t>
            </a:r>
            <a:r>
              <a:rPr lang="de-DE" sz="2800" b="1" kern="12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nhọn đầu cọc. Vì khi đầu cọc nhọn sẽ làm </a:t>
            </a:r>
            <a:r>
              <a:rPr lang="de-DE" sz="2800" b="1" kern="12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giảm diện tích bị </a:t>
            </a:r>
            <a:r>
              <a:rPr lang="de-DE" sz="2800" b="1" kern="1200" dirty="0" smtClean="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ép S </a:t>
            </a:r>
            <a:r>
              <a:rPr lang="de-DE" sz="2800" b="1" kern="12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dẫn đến </a:t>
            </a:r>
            <a:r>
              <a:rPr lang="de-DE" sz="2800" b="1" kern="12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tăng áp </a:t>
            </a:r>
            <a:r>
              <a:rPr lang="de-DE" sz="2800" b="1" kern="1200" dirty="0" smtClean="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suất p </a:t>
            </a:r>
            <a:r>
              <a:rPr lang="de-DE" sz="2800" b="1" kern="12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vì vậy ta đóng cọc được dễ dàng </a:t>
            </a:r>
            <a:r>
              <a:rPr lang="de-DE" sz="2800" b="1" kern="1200" dirty="0" smtClean="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hơn</a:t>
            </a:r>
            <a:endParaRPr lang="vi-VN" sz="2800" b="1" kern="1200" dirty="0" smtClean="0">
              <a:solidFill>
                <a:srgbClr val="0070C0"/>
              </a:solidFill>
              <a:effectLst/>
              <a:latin typeface="Cambria" panose="02040503050406030204" pitchFamily="18" charset="0"/>
              <a:ea typeface="Cambria" panose="020405030504060302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1200"/>
              </a:spcAft>
              <a:buClrTx/>
              <a:buSzTx/>
              <a:tabLst/>
              <a:defRPr/>
            </a:pPr>
            <a:r>
              <a:rPr lang="vi-VN" sz="2800" b="1"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Sử dụng búa lớn đập vuông góc vào đầu trên của cọc, vì </a:t>
            </a:r>
            <a:r>
              <a:rPr lang="vi-VN" sz="28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tăng áp lực F</a:t>
            </a:r>
            <a:r>
              <a:rPr lang="vi-VN" sz="2800" b="1"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sẽ </a:t>
            </a:r>
            <a:r>
              <a:rPr lang="vi-VN" sz="28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tăng áp suất</a:t>
            </a:r>
            <a:r>
              <a:rPr lang="en-US" sz="28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p</a:t>
            </a:r>
            <a:r>
              <a:rPr lang="vi-VN" sz="28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2800" b="1"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cho cọc.</a:t>
            </a:r>
            <a:endParaRPr lang="de-DE" sz="2800" b="1" kern="12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5" name="VẬT LÝ 8, KHTN8- ÁP SUẤT TRÊN MỘT BỀ MẶT bài học thú vị của Trạng (online-video-cutter.com)" descr="1 minh tuan">
            <a:hlinkClick r:id="" action="ppaction://media"/>
            <a:extLst>
              <a:ext uri="{FF2B5EF4-FFF2-40B4-BE49-F238E27FC236}">
                <a16:creationId xmlns:a16="http://schemas.microsoft.com/office/drawing/2014/main" xmlns="" id="{308E7006-3749-9176-6536-5AE5EBFD740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3987" b="8675"/>
          <a:stretch/>
        </p:blipFill>
        <p:spPr>
          <a:xfrm>
            <a:off x="7711126" y="1330868"/>
            <a:ext cx="4006392" cy="5163792"/>
          </a:xfrm>
          <a:prstGeom prst="roundRect">
            <a:avLst/>
          </a:prstGeom>
        </p:spPr>
      </p:pic>
    </p:spTree>
    <p:extLst>
      <p:ext uri="{BB962C8B-B14F-4D97-AF65-F5344CB8AC3E}">
        <p14:creationId xmlns:p14="http://schemas.microsoft.com/office/powerpoint/2010/main" val="359703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5"/>
                </p:tgtEl>
              </p:cMediaNode>
            </p:video>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778E40E0-E0BC-85D1-5212-3E699D66E3B6}"/>
              </a:ext>
            </a:extLst>
          </p:cNvPr>
          <p:cNvSpPr>
            <a:spLocks noGrp="1"/>
          </p:cNvSpPr>
          <p:nvPr>
            <p:ph type="title"/>
          </p:nvPr>
        </p:nvSpPr>
        <p:spPr>
          <a:xfrm>
            <a:off x="397329" y="264552"/>
            <a:ext cx="7775710" cy="536577"/>
          </a:xfrm>
        </p:spPr>
        <p:txBody>
          <a:bodyPr>
            <a:noAutofit/>
          </a:bodyPr>
          <a:lstStyle/>
          <a:p>
            <a:r>
              <a:rPr lang="vi-VN" sz="2800" dirty="0">
                <a:solidFill>
                  <a:srgbClr val="7030A0"/>
                </a:solidFill>
                <a:latin typeface="Cambria" panose="02040503050406030204" pitchFamily="18" charset="0"/>
                <a:ea typeface="Cambria" panose="02040503050406030204" pitchFamily="18" charset="0"/>
              </a:rPr>
              <a:t>3</a:t>
            </a:r>
            <a:r>
              <a:rPr lang="en-US" sz="2800" dirty="0" smtClean="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Công</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dụng</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của</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việc</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làm</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tăng</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giảm</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áp</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suất</a:t>
            </a:r>
            <a:r>
              <a:rPr lang="en-US" sz="2800" dirty="0">
                <a:solidFill>
                  <a:srgbClr val="7030A0"/>
                </a:solidFill>
                <a:latin typeface="Cambria" panose="02040503050406030204" pitchFamily="18" charset="0"/>
                <a:ea typeface="Cambria" panose="02040503050406030204" pitchFamily="18" charset="0"/>
              </a:rPr>
              <a:t>.</a:t>
            </a:r>
          </a:p>
        </p:txBody>
      </p:sp>
      <p:graphicFrame>
        <p:nvGraphicFramePr>
          <p:cNvPr id="7" name="Table 6">
            <a:extLst>
              <a:ext uri="{FF2B5EF4-FFF2-40B4-BE49-F238E27FC236}">
                <a16:creationId xmlns:a16="http://schemas.microsoft.com/office/drawing/2014/main" xmlns="" id="{4AAE37EE-795F-5740-6C05-F84D5E1A9397}"/>
              </a:ext>
            </a:extLst>
          </p:cNvPr>
          <p:cNvGraphicFramePr>
            <a:graphicFrameLocks noGrp="1"/>
          </p:cNvGraphicFramePr>
          <p:nvPr>
            <p:extLst/>
          </p:nvPr>
        </p:nvGraphicFramePr>
        <p:xfrm>
          <a:off x="867265" y="1012584"/>
          <a:ext cx="5967167" cy="2879469"/>
        </p:xfrm>
        <a:graphic>
          <a:graphicData uri="http://schemas.openxmlformats.org/drawingml/2006/table">
            <a:tbl>
              <a:tblPr firstRow="1" firstCol="1" bandRow="1">
                <a:tableStyleId>{5C22544A-7EE6-4342-B048-85BDC9FD1C3A}</a:tableStyleId>
              </a:tblPr>
              <a:tblGrid>
                <a:gridCol w="5967167">
                  <a:extLst>
                    <a:ext uri="{9D8B030D-6E8A-4147-A177-3AD203B41FA5}">
                      <a16:colId xmlns:a16="http://schemas.microsoft.com/office/drawing/2014/main" xmlns="" val="745447245"/>
                    </a:ext>
                  </a:extLst>
                </a:gridCol>
              </a:tblGrid>
              <a:tr h="745869">
                <a:tc>
                  <a:txBody>
                    <a:bodyPr/>
                    <a:lstStyle/>
                    <a:p>
                      <a:pPr algn="ctr">
                        <a:lnSpc>
                          <a:spcPct val="115000"/>
                        </a:lnSpc>
                      </a:pPr>
                      <a:r>
                        <a:rPr lang="en-US" sz="2800" b="1" dirty="0">
                          <a:effectLst/>
                          <a:latin typeface="Times New Roman" panose="02020603050405020304" pitchFamily="18" charset="0"/>
                          <a:cs typeface="Times New Roman" panose="02020603050405020304" pitchFamily="18" charset="0"/>
                        </a:rPr>
                        <a:t>PHIẾU HỌC TẬP SỐ </a:t>
                      </a:r>
                      <a:r>
                        <a:rPr lang="en-US" sz="2800" b="1" dirty="0" smtClean="0">
                          <a:effectLst/>
                          <a:latin typeface="Times New Roman" panose="02020603050405020304" pitchFamily="18" charset="0"/>
                          <a:cs typeface="Times New Roman" panose="02020603050405020304" pitchFamily="18" charset="0"/>
                        </a:rPr>
                        <a:t>2</a:t>
                      </a:r>
                      <a:endParaRPr lang="en-US" sz="2800" b="1" dirty="0">
                        <a:effectLst/>
                        <a:latin typeface="Times New Roman" panose="02020603050405020304" pitchFamily="18" charset="0"/>
                        <a:cs typeface="Times New Roman" panose="02020603050405020304" pitchFamily="18" charset="0"/>
                      </a:endParaRPr>
                    </a:p>
                  </a:txBody>
                  <a:tcPr marL="43517" marR="43517" marT="0" marB="0">
                    <a:solidFill>
                      <a:srgbClr val="FF0000"/>
                    </a:solidFill>
                  </a:tcPr>
                </a:tc>
                <a:extLst>
                  <a:ext uri="{0D108BD9-81ED-4DB2-BD59-A6C34878D82A}">
                    <a16:rowId xmlns:a16="http://schemas.microsoft.com/office/drawing/2014/main" xmlns="" val="609480471"/>
                  </a:ext>
                </a:extLst>
              </a:tr>
              <a:tr h="1936854">
                <a:tc>
                  <a:txBody>
                    <a:bodyPr/>
                    <a:lstStyle/>
                    <a:p>
                      <a:pPr algn="just">
                        <a:lnSpc>
                          <a:spcPct val="100000"/>
                        </a:lnSpc>
                      </a:pPr>
                      <a:endParaRPr lang="vi-VN" sz="2800" b="1" dirty="0" smtClean="0">
                        <a:effectLst/>
                        <a:latin typeface="Times New Roman" panose="02020603050405020304" pitchFamily="18" charset="0"/>
                        <a:cs typeface="Times New Roman" panose="02020603050405020304" pitchFamily="18" charset="0"/>
                      </a:endParaRPr>
                    </a:p>
                    <a:p>
                      <a:pPr algn="just">
                        <a:lnSpc>
                          <a:spcPct val="100000"/>
                        </a:lnSpc>
                      </a:pPr>
                      <a:r>
                        <a:rPr lang="de-DE" sz="2800" b="1" dirty="0" smtClean="0">
                          <a:effectLst/>
                          <a:latin typeface="Times New Roman" panose="02020603050405020304" pitchFamily="18" charset="0"/>
                          <a:cs typeface="Times New Roman" panose="02020603050405020304" pitchFamily="18" charset="0"/>
                        </a:rPr>
                        <a:t>Câu </a:t>
                      </a:r>
                      <a:r>
                        <a:rPr lang="de-DE" sz="2800" b="1" dirty="0">
                          <a:effectLst/>
                          <a:latin typeface="Times New Roman" panose="02020603050405020304" pitchFamily="18" charset="0"/>
                          <a:cs typeface="Times New Roman" panose="02020603050405020304" pitchFamily="18" charset="0"/>
                        </a:rPr>
                        <a:t>hỏi </a:t>
                      </a:r>
                      <a:r>
                        <a:rPr lang="vi-VN" sz="2800" b="1" dirty="0" smtClean="0">
                          <a:effectLst/>
                          <a:latin typeface="Times New Roman" panose="02020603050405020304" pitchFamily="18" charset="0"/>
                          <a:cs typeface="Times New Roman" panose="02020603050405020304" pitchFamily="18" charset="0"/>
                        </a:rPr>
                        <a:t>2: </a:t>
                      </a:r>
                      <a:r>
                        <a:rPr lang="de-DE" sz="2800" b="1" dirty="0" smtClean="0">
                          <a:solidFill>
                            <a:srgbClr val="FFFF00"/>
                          </a:solidFill>
                          <a:effectLst/>
                          <a:latin typeface="Times New Roman" panose="02020603050405020304" pitchFamily="18" charset="0"/>
                          <a:cs typeface="Times New Roman" panose="02020603050405020304" pitchFamily="18" charset="0"/>
                        </a:rPr>
                        <a:t>Để xe ô tô có thể vượt qua vùng đất sụt lún người ta thường làm như thế nào? Mô tả cách làm và giải thích.</a:t>
                      </a:r>
                      <a:endParaRPr lang="en-US" sz="2800" b="1" kern="1200" dirty="0">
                        <a:solidFill>
                          <a:srgbClr val="FFFF00"/>
                        </a:solidFill>
                        <a:effectLst/>
                        <a:latin typeface="Times New Roman" panose="02020603050405020304" pitchFamily="18" charset="0"/>
                        <a:ea typeface="+mn-ea"/>
                        <a:cs typeface="Times New Roman" panose="02020603050405020304" pitchFamily="18" charset="0"/>
                      </a:endParaRPr>
                    </a:p>
                  </a:txBody>
                  <a:tcPr marL="43517" marR="43517" marT="0" marB="0">
                    <a:solidFill>
                      <a:srgbClr val="00B050"/>
                    </a:solidFill>
                  </a:tcPr>
                </a:tc>
                <a:extLst>
                  <a:ext uri="{0D108BD9-81ED-4DB2-BD59-A6C34878D82A}">
                    <a16:rowId xmlns:a16="http://schemas.microsoft.com/office/drawing/2014/main" xmlns="" val="1901385537"/>
                  </a:ext>
                </a:extLst>
              </a:tr>
            </a:tbl>
          </a:graphicData>
        </a:graphic>
      </p:graphicFrame>
      <p:sp>
        <p:nvSpPr>
          <p:cNvPr id="6" name="TextBox 5">
            <a:extLst>
              <a:ext uri="{FF2B5EF4-FFF2-40B4-BE49-F238E27FC236}">
                <a16:creationId xmlns:a16="http://schemas.microsoft.com/office/drawing/2014/main" xmlns="" id="{D02A4489-B242-4B93-BFA0-F55B6BBF6382}"/>
              </a:ext>
            </a:extLst>
          </p:cNvPr>
          <p:cNvSpPr txBox="1"/>
          <p:nvPr/>
        </p:nvSpPr>
        <p:spPr>
          <a:xfrm>
            <a:off x="867266" y="3896039"/>
            <a:ext cx="5967166" cy="2677656"/>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1200"/>
              </a:spcAft>
              <a:buClrTx/>
              <a:buSzTx/>
              <a:tabLst/>
              <a:defRPr/>
            </a:pPr>
            <a:r>
              <a:rPr lang="vi-VN" sz="2800" b="1" kern="1200" dirty="0" smtClean="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Người ta thường đặt </a:t>
            </a:r>
            <a:r>
              <a:rPr lang="vi-VN" sz="2800" b="1" kern="1200" dirty="0" smtClean="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tấm ván, thanh gỗ, đá to</a:t>
            </a:r>
            <a:r>
              <a:rPr lang="vi-VN" sz="2800" b="1" kern="1200" dirty="0" smtClean="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,...vào vùng đất mềm để </a:t>
            </a:r>
            <a:r>
              <a:rPr lang="vi-VN" sz="2800" b="1" kern="1200" dirty="0" smtClean="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tăng diện tích </a:t>
            </a:r>
            <a:r>
              <a:rPr lang="vi-VN" sz="2800" b="1" kern="1200" dirty="0" smtClean="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bề mặt bị ép, giảm áp suất của xe tác dụng lên vùng đất đó, giúp xe vượt qua vùng đất sụt lún.</a:t>
            </a:r>
            <a:endParaRPr lang="de-DE" sz="2800" b="1" kern="12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5" name="Picture 2" descr="1 minh tuan">
            <a:extLst>
              <a:ext uri="{FF2B5EF4-FFF2-40B4-BE49-F238E27FC236}">
                <a16:creationId xmlns:a16="http://schemas.microsoft.com/office/drawing/2014/main" xmlns="" id="{9678C9E9-189A-A841-EB39-E7CE3A8408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829" b="5816"/>
          <a:stretch/>
        </p:blipFill>
        <p:spPr bwMode="auto">
          <a:xfrm>
            <a:off x="7390614" y="895396"/>
            <a:ext cx="4267653" cy="2620803"/>
          </a:xfrm>
          <a:prstGeom prst="roundRect">
            <a:avLst/>
          </a:prstGeom>
          <a:noFill/>
          <a:extLst>
            <a:ext uri="{909E8E84-426E-40DD-AFC4-6F175D3DCCD1}">
              <a14:hiddenFill xmlns:a14="http://schemas.microsoft.com/office/drawing/2010/main">
                <a:solidFill>
                  <a:srgbClr val="FFFFFF"/>
                </a:solidFill>
              </a14:hiddenFill>
            </a:ext>
          </a:extLst>
        </p:spPr>
      </p:pic>
      <p:pic>
        <p:nvPicPr>
          <p:cNvPr id="8" name="Picture 4" descr="1 minh tuan">
            <a:extLst>
              <a:ext uri="{FF2B5EF4-FFF2-40B4-BE49-F238E27FC236}">
                <a16:creationId xmlns:a16="http://schemas.microsoft.com/office/drawing/2014/main" xmlns="" id="{6499479B-24D5-C730-243D-71094F89E6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45" t="3519" r="8945" b="52377"/>
          <a:stretch/>
        </p:blipFill>
        <p:spPr bwMode="auto">
          <a:xfrm>
            <a:off x="7390614" y="3704733"/>
            <a:ext cx="4267653" cy="265642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10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6" name="Rectangle: Rounded Corners 15" descr="1 minh tuan">
            <a:extLst>
              <a:ext uri="{FF2B5EF4-FFF2-40B4-BE49-F238E27FC236}">
                <a16:creationId xmlns:a16="http://schemas.microsoft.com/office/drawing/2014/main" xmlns="" id="{C7F9F93F-AF0A-A128-6E88-741730E5B7F7}"/>
              </a:ext>
            </a:extLst>
          </p:cNvPr>
          <p:cNvSpPr/>
          <p:nvPr/>
        </p:nvSpPr>
        <p:spPr>
          <a:xfrm>
            <a:off x="556181" y="1811558"/>
            <a:ext cx="5272483" cy="1771163"/>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descr="1 minh tuan">
            <a:extLst>
              <a:ext uri="{FF2B5EF4-FFF2-40B4-BE49-F238E27FC236}">
                <a16:creationId xmlns:a16="http://schemas.microsoft.com/office/drawing/2014/main" xmlns="" id="{4E573C53-7AC7-4C89-2FF2-7E9051107E78}"/>
              </a:ext>
            </a:extLst>
          </p:cNvPr>
          <p:cNvSpPr txBox="1"/>
          <p:nvPr/>
        </p:nvSpPr>
        <p:spPr>
          <a:xfrm>
            <a:off x="867266" y="1873824"/>
            <a:ext cx="4905975" cy="1569660"/>
          </a:xfrm>
          <a:prstGeom prst="rect">
            <a:avLst/>
          </a:prstGeom>
          <a:noFill/>
        </p:spPr>
        <p:txBody>
          <a:bodyPr wrap="square">
            <a:spAutoFit/>
          </a:bodyPr>
          <a:lstStyle/>
          <a:p>
            <a:pPr algn="just"/>
            <a:r>
              <a:rPr lang="en-US" sz="3200" b="1"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Áp</a:t>
            </a:r>
            <a:r>
              <a:rPr lang="en-US" sz="3200" b="1"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suất</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do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các</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vụ</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nổ</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gây</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ra</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có</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thể</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làm</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nứt</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đổ</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vỡ</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các</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công</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trình</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xây</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dựng</a:t>
            </a:r>
            <a:endParaRPr lang="en-US" sz="3200" b="1" dirty="0">
              <a:solidFill>
                <a:srgbClr val="C00000"/>
              </a:solidFill>
              <a:latin typeface="Cambria" panose="02040503050406030204" pitchFamily="18" charset="0"/>
              <a:ea typeface="Cambria" panose="02040503050406030204" pitchFamily="18" charset="0"/>
            </a:endParaRPr>
          </a:p>
        </p:txBody>
      </p:sp>
      <p:pic>
        <p:nvPicPr>
          <p:cNvPr id="5" name="Picture 4" descr="1 minh tuan">
            <a:extLst>
              <a:ext uri="{FF2B5EF4-FFF2-40B4-BE49-F238E27FC236}">
                <a16:creationId xmlns:a16="http://schemas.microsoft.com/office/drawing/2014/main" xmlns="" id="{103C0976-4D52-F859-F966-3AB526ED297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5224" y="1845419"/>
            <a:ext cx="1955319" cy="1737302"/>
          </a:xfrm>
          <a:prstGeom prst="rect">
            <a:avLst/>
          </a:prstGeom>
          <a:noFill/>
          <a:ln>
            <a:noFill/>
          </a:ln>
        </p:spPr>
      </p:pic>
      <p:pic>
        <p:nvPicPr>
          <p:cNvPr id="6" name="Picture 5" descr="1 minh tuan">
            <a:extLst>
              <a:ext uri="{FF2B5EF4-FFF2-40B4-BE49-F238E27FC236}">
                <a16:creationId xmlns:a16="http://schemas.microsoft.com/office/drawing/2014/main" xmlns="" id="{E58EAFD2-28D0-7F56-465E-883ED360242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62378" y="1811558"/>
            <a:ext cx="1986216" cy="1762152"/>
          </a:xfrm>
          <a:prstGeom prst="rect">
            <a:avLst/>
          </a:prstGeom>
          <a:noFill/>
          <a:ln>
            <a:noFill/>
          </a:ln>
        </p:spPr>
      </p:pic>
      <p:sp>
        <p:nvSpPr>
          <p:cNvPr id="13" name="TextBox 12" descr="1 minh tuan">
            <a:extLst>
              <a:ext uri="{FF2B5EF4-FFF2-40B4-BE49-F238E27FC236}">
                <a16:creationId xmlns:a16="http://schemas.microsoft.com/office/drawing/2014/main" xmlns="" id="{C8B59CDA-F74A-A80F-33FD-64ABFFD6BDB6}"/>
              </a:ext>
            </a:extLst>
          </p:cNvPr>
          <p:cNvSpPr txBox="1"/>
          <p:nvPr/>
        </p:nvSpPr>
        <p:spPr>
          <a:xfrm>
            <a:off x="6043569" y="3172351"/>
            <a:ext cx="1889760" cy="307777"/>
          </a:xfrm>
          <a:prstGeom prst="rect">
            <a:avLst/>
          </a:prstGeom>
          <a:noFill/>
        </p:spPr>
        <p:txBody>
          <a:bodyPr wrap="square">
            <a:spAutoFit/>
          </a:bodyPr>
          <a:lstStyle/>
          <a:p>
            <a:pPr algn="ctr"/>
            <a:r>
              <a:rPr lang="vi-VN" sz="1400" dirty="0">
                <a:solidFill>
                  <a:srgbClr val="000000"/>
                </a:solidFill>
                <a:ea typeface="Calibri" panose="020F0502020204030204" pitchFamily="34" charset="0"/>
              </a:rPr>
              <a:t>Nứt tường</a:t>
            </a:r>
            <a:endParaRPr lang="en-US" dirty="0"/>
          </a:p>
        </p:txBody>
      </p:sp>
      <p:sp>
        <p:nvSpPr>
          <p:cNvPr id="15" name="Rectangle: Rounded Corners 14" descr="1 minh tuan">
            <a:extLst>
              <a:ext uri="{FF2B5EF4-FFF2-40B4-BE49-F238E27FC236}">
                <a16:creationId xmlns:a16="http://schemas.microsoft.com/office/drawing/2014/main" xmlns="" id="{313899F3-2D4F-33C4-4D33-2D2D1C75A6E4}"/>
              </a:ext>
            </a:extLst>
          </p:cNvPr>
          <p:cNvSpPr/>
          <p:nvPr/>
        </p:nvSpPr>
        <p:spPr>
          <a:xfrm>
            <a:off x="6245225" y="3952546"/>
            <a:ext cx="5038660" cy="1771163"/>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TextBox 16" descr="1 minh tuan">
            <a:extLst>
              <a:ext uri="{FF2B5EF4-FFF2-40B4-BE49-F238E27FC236}">
                <a16:creationId xmlns:a16="http://schemas.microsoft.com/office/drawing/2014/main" xmlns="" id="{17436201-58BE-C25D-EC29-2F76AAD0AC44}"/>
              </a:ext>
            </a:extLst>
          </p:cNvPr>
          <p:cNvSpPr txBox="1"/>
          <p:nvPr/>
        </p:nvSpPr>
        <p:spPr>
          <a:xfrm>
            <a:off x="6384413" y="4222574"/>
            <a:ext cx="4588387" cy="1384995"/>
          </a:xfrm>
          <a:prstGeom prst="rect">
            <a:avLst/>
          </a:prstGeom>
          <a:noFill/>
        </p:spPr>
        <p:txBody>
          <a:bodyPr wrap="square">
            <a:spAutoFit/>
          </a:bodyPr>
          <a:lstStyle/>
          <a:p>
            <a:pPr algn="just"/>
            <a:r>
              <a:rPr lang="vi-VN" sz="2800" b="1" dirty="0">
                <a:solidFill>
                  <a:srgbClr val="002060"/>
                </a:solidFill>
                <a:latin typeface="Cambria" panose="02040503050406030204" pitchFamily="18" charset="0"/>
                <a:ea typeface="Cambria" panose="02040503050406030204" pitchFamily="18" charset="0"/>
              </a:rPr>
              <a:t>Trong lao động: Cần chọn xẻng có đầu nhọn thay vì đầu vuông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đào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đất</a:t>
            </a:r>
            <a:r>
              <a:rPr lang="en-US" sz="2800" b="1" dirty="0">
                <a:solidFill>
                  <a:srgbClr val="002060"/>
                </a:solidFill>
                <a:latin typeface="Cambria" panose="02040503050406030204" pitchFamily="18" charset="0"/>
                <a:ea typeface="Cambria" panose="02040503050406030204" pitchFamily="18" charset="0"/>
              </a:rPr>
              <a:t> </a:t>
            </a:r>
          </a:p>
        </p:txBody>
      </p:sp>
      <p:pic>
        <p:nvPicPr>
          <p:cNvPr id="18" name="Picture 17" descr="1 minh tuan">
            <a:extLst>
              <a:ext uri="{FF2B5EF4-FFF2-40B4-BE49-F238E27FC236}">
                <a16:creationId xmlns:a16="http://schemas.microsoft.com/office/drawing/2014/main" xmlns="" id="{C98D3600-54F4-DBEF-C1A3-6CB309D5E010}"/>
              </a:ext>
            </a:extLst>
          </p:cNvPr>
          <p:cNvPicPr>
            <a:picLocks noChangeAspect="1"/>
          </p:cNvPicPr>
          <p:nvPr/>
        </p:nvPicPr>
        <p:blipFill>
          <a:blip r:embed="rId5"/>
          <a:stretch>
            <a:fillRect/>
          </a:stretch>
        </p:blipFill>
        <p:spPr>
          <a:xfrm>
            <a:off x="641023" y="3952546"/>
            <a:ext cx="5240823" cy="2773992"/>
          </a:xfrm>
          <a:prstGeom prst="rect">
            <a:avLst/>
          </a:prstGeom>
        </p:spPr>
      </p:pic>
      <p:sp>
        <p:nvSpPr>
          <p:cNvPr id="30" name="Text Placeholder 14">
            <a:extLst>
              <a:ext uri="{FF2B5EF4-FFF2-40B4-BE49-F238E27FC236}">
                <a16:creationId xmlns:a16="http://schemas.microsoft.com/office/drawing/2014/main" xmlns="" id="{F4A4B88D-F80F-98BB-6E0F-DC27FCEA0851}"/>
              </a:ext>
            </a:extLst>
          </p:cNvPr>
          <p:cNvSpPr txBox="1">
            <a:spLocks/>
          </p:cNvSpPr>
          <p:nvPr/>
        </p:nvSpPr>
        <p:spPr>
          <a:xfrm>
            <a:off x="2799400" y="221050"/>
            <a:ext cx="6851997" cy="5084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4000" b="1" dirty="0" smtClean="0">
                <a:solidFill>
                  <a:srgbClr val="0070C0"/>
                </a:solidFill>
                <a:latin typeface="Cambria" panose="02040503050406030204" pitchFamily="18" charset="0"/>
                <a:ea typeface="Cambria" panose="02040503050406030204" pitchFamily="18" charset="0"/>
              </a:rPr>
              <a:t>VÍ DỤ TRONG THỰC TẾ</a:t>
            </a:r>
            <a:endParaRPr lang="en-US" sz="4000" b="1" u="sng"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786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13" grpId="0"/>
      <p:bldP spid="15" grpId="0" animBg="1"/>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6" name="Rectangle: Rounded Corners 15" descr="1 minh tuan">
            <a:extLst>
              <a:ext uri="{FF2B5EF4-FFF2-40B4-BE49-F238E27FC236}">
                <a16:creationId xmlns:a16="http://schemas.microsoft.com/office/drawing/2014/main" xmlns="" id="{C7F9F93F-AF0A-A128-6E88-741730E5B7F7}"/>
              </a:ext>
            </a:extLst>
          </p:cNvPr>
          <p:cNvSpPr/>
          <p:nvPr/>
        </p:nvSpPr>
        <p:spPr>
          <a:xfrm>
            <a:off x="480767" y="1811558"/>
            <a:ext cx="6011473" cy="1771163"/>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007" name="Google Shape;1007;p38" descr="1 minh tuan"/>
          <p:cNvGrpSpPr/>
          <p:nvPr/>
        </p:nvGrpSpPr>
        <p:grpSpPr>
          <a:xfrm>
            <a:off x="2052621" y="241316"/>
            <a:ext cx="463974" cy="750165"/>
            <a:chOff x="924000" y="783375"/>
            <a:chExt cx="468613" cy="568307"/>
          </a:xfrm>
        </p:grpSpPr>
        <p:sp>
          <p:nvSpPr>
            <p:cNvPr id="1008" name="Google Shape;1008;p38"/>
            <p:cNvSpPr/>
            <p:nvPr/>
          </p:nvSpPr>
          <p:spPr>
            <a:xfrm>
              <a:off x="1145959" y="1157857"/>
              <a:ext cx="159447" cy="193825"/>
            </a:xfrm>
            <a:custGeom>
              <a:avLst/>
              <a:gdLst/>
              <a:ahLst/>
              <a:cxnLst/>
              <a:rect l="l" t="t" r="r" b="b"/>
              <a:pathLst>
                <a:path w="5394" h="6557" extrusionOk="0">
                  <a:moveTo>
                    <a:pt x="4589" y="1"/>
                  </a:moveTo>
                  <a:lnTo>
                    <a:pt x="0" y="2027"/>
                  </a:lnTo>
                  <a:lnTo>
                    <a:pt x="1371" y="3725"/>
                  </a:lnTo>
                  <a:lnTo>
                    <a:pt x="3546" y="6347"/>
                  </a:lnTo>
                  <a:cubicBezTo>
                    <a:pt x="3742" y="6484"/>
                    <a:pt x="3976" y="6557"/>
                    <a:pt x="4207" y="6557"/>
                  </a:cubicBezTo>
                  <a:cubicBezTo>
                    <a:pt x="4327" y="6557"/>
                    <a:pt x="4447" y="6537"/>
                    <a:pt x="4559" y="6496"/>
                  </a:cubicBezTo>
                  <a:cubicBezTo>
                    <a:pt x="5006" y="6377"/>
                    <a:pt x="5334" y="6020"/>
                    <a:pt x="5394" y="5573"/>
                  </a:cubicBezTo>
                  <a:lnTo>
                    <a:pt x="4887" y="2176"/>
                  </a:lnTo>
                  <a:lnTo>
                    <a:pt x="4589"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09" name="Google Shape;1009;p38"/>
            <p:cNvSpPr/>
            <p:nvPr/>
          </p:nvSpPr>
          <p:spPr>
            <a:xfrm>
              <a:off x="1145959" y="1157857"/>
              <a:ext cx="144460" cy="110141"/>
            </a:xfrm>
            <a:custGeom>
              <a:avLst/>
              <a:gdLst/>
              <a:ahLst/>
              <a:cxnLst/>
              <a:rect l="l" t="t" r="r" b="b"/>
              <a:pathLst>
                <a:path w="4887" h="3726" extrusionOk="0">
                  <a:moveTo>
                    <a:pt x="4589" y="1"/>
                  </a:moveTo>
                  <a:lnTo>
                    <a:pt x="0" y="2027"/>
                  </a:lnTo>
                  <a:lnTo>
                    <a:pt x="1371" y="3725"/>
                  </a:lnTo>
                  <a:cubicBezTo>
                    <a:pt x="1997" y="3546"/>
                    <a:pt x="2593" y="3308"/>
                    <a:pt x="3189" y="3070"/>
                  </a:cubicBezTo>
                  <a:cubicBezTo>
                    <a:pt x="3785" y="2801"/>
                    <a:pt x="4351" y="2504"/>
                    <a:pt x="4887" y="2176"/>
                  </a:cubicBezTo>
                  <a:lnTo>
                    <a:pt x="4589"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10" name="Google Shape;1010;p38"/>
            <p:cNvSpPr/>
            <p:nvPr/>
          </p:nvSpPr>
          <p:spPr>
            <a:xfrm>
              <a:off x="982143" y="1011215"/>
              <a:ext cx="410470" cy="235209"/>
            </a:xfrm>
            <a:custGeom>
              <a:avLst/>
              <a:gdLst/>
              <a:ahLst/>
              <a:cxnLst/>
              <a:rect l="l" t="t" r="r" b="b"/>
              <a:pathLst>
                <a:path w="13886" h="7957" extrusionOk="0">
                  <a:moveTo>
                    <a:pt x="10395" y="0"/>
                  </a:moveTo>
                  <a:cubicBezTo>
                    <a:pt x="9045" y="0"/>
                    <a:pt x="7372" y="373"/>
                    <a:pt x="5691" y="1118"/>
                  </a:cubicBezTo>
                  <a:cubicBezTo>
                    <a:pt x="2235" y="2667"/>
                    <a:pt x="0" y="5170"/>
                    <a:pt x="685" y="6749"/>
                  </a:cubicBezTo>
                  <a:cubicBezTo>
                    <a:pt x="1035" y="7554"/>
                    <a:pt x="2080" y="7957"/>
                    <a:pt x="3480" y="7957"/>
                  </a:cubicBezTo>
                  <a:cubicBezTo>
                    <a:pt x="4826" y="7957"/>
                    <a:pt x="6499" y="7584"/>
                    <a:pt x="8194" y="6839"/>
                  </a:cubicBezTo>
                  <a:cubicBezTo>
                    <a:pt x="11651" y="5319"/>
                    <a:pt x="13885" y="2786"/>
                    <a:pt x="13200" y="1207"/>
                  </a:cubicBezTo>
                  <a:cubicBezTo>
                    <a:pt x="12851" y="402"/>
                    <a:pt x="11797" y="0"/>
                    <a:pt x="1039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1" name="Google Shape;1011;p38"/>
            <p:cNvSpPr/>
            <p:nvPr/>
          </p:nvSpPr>
          <p:spPr>
            <a:xfrm>
              <a:off x="924000" y="783375"/>
              <a:ext cx="328559" cy="353892"/>
            </a:xfrm>
            <a:custGeom>
              <a:avLst/>
              <a:gdLst/>
              <a:ahLst/>
              <a:cxnLst/>
              <a:rect l="l" t="t" r="r" b="b"/>
              <a:pathLst>
                <a:path w="11115" h="11972" extrusionOk="0">
                  <a:moveTo>
                    <a:pt x="7610" y="1"/>
                  </a:moveTo>
                  <a:cubicBezTo>
                    <a:pt x="6710" y="1"/>
                    <a:pt x="5555" y="214"/>
                    <a:pt x="4113" y="870"/>
                  </a:cubicBezTo>
                  <a:cubicBezTo>
                    <a:pt x="1461" y="2032"/>
                    <a:pt x="537" y="3403"/>
                    <a:pt x="209" y="4327"/>
                  </a:cubicBezTo>
                  <a:cubicBezTo>
                    <a:pt x="1" y="4893"/>
                    <a:pt x="150" y="5548"/>
                    <a:pt x="567" y="5995"/>
                  </a:cubicBezTo>
                  <a:cubicBezTo>
                    <a:pt x="1699" y="7247"/>
                    <a:pt x="4470" y="10316"/>
                    <a:pt x="5543" y="11508"/>
                  </a:cubicBezTo>
                  <a:cubicBezTo>
                    <a:pt x="5815" y="11796"/>
                    <a:pt x="6310" y="11972"/>
                    <a:pt x="6946" y="11972"/>
                  </a:cubicBezTo>
                  <a:cubicBezTo>
                    <a:pt x="7494" y="11972"/>
                    <a:pt x="8147" y="11841"/>
                    <a:pt x="8850" y="11537"/>
                  </a:cubicBezTo>
                  <a:cubicBezTo>
                    <a:pt x="10370" y="10852"/>
                    <a:pt x="11115" y="9809"/>
                    <a:pt x="11025" y="9064"/>
                  </a:cubicBezTo>
                  <a:cubicBezTo>
                    <a:pt x="10876" y="7485"/>
                    <a:pt x="10489" y="3373"/>
                    <a:pt x="10310" y="1675"/>
                  </a:cubicBezTo>
                  <a:cubicBezTo>
                    <a:pt x="10251" y="1079"/>
                    <a:pt x="9863" y="542"/>
                    <a:pt x="9327" y="304"/>
                  </a:cubicBezTo>
                  <a:cubicBezTo>
                    <a:pt x="8912" y="143"/>
                    <a:pt x="8346" y="1"/>
                    <a:pt x="761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2" name="Google Shape;1012;p38"/>
            <p:cNvSpPr/>
            <p:nvPr/>
          </p:nvSpPr>
          <p:spPr>
            <a:xfrm>
              <a:off x="1087816" y="1051297"/>
              <a:ext cx="164738" cy="92493"/>
            </a:xfrm>
            <a:custGeom>
              <a:avLst/>
              <a:gdLst/>
              <a:ahLst/>
              <a:cxnLst/>
              <a:rect l="l" t="t" r="r" b="b"/>
              <a:pathLst>
                <a:path w="5573" h="3129" fill="none" extrusionOk="0">
                  <a:moveTo>
                    <a:pt x="5483" y="0"/>
                  </a:moveTo>
                  <a:cubicBezTo>
                    <a:pt x="5573" y="745"/>
                    <a:pt x="4828" y="1788"/>
                    <a:pt x="3308" y="2473"/>
                  </a:cubicBezTo>
                  <a:cubicBezTo>
                    <a:pt x="1789" y="3129"/>
                    <a:pt x="507" y="2980"/>
                    <a:pt x="1" y="244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13" name="Google Shape;1013;p38"/>
            <p:cNvSpPr/>
            <p:nvPr/>
          </p:nvSpPr>
          <p:spPr>
            <a:xfrm>
              <a:off x="952199" y="840778"/>
              <a:ext cx="269528" cy="129502"/>
            </a:xfrm>
            <a:custGeom>
              <a:avLst/>
              <a:gdLst/>
              <a:ahLst/>
              <a:cxnLst/>
              <a:rect l="l" t="t" r="r" b="b"/>
              <a:pathLst>
                <a:path w="9118" h="4381" fill="none" extrusionOk="0">
                  <a:moveTo>
                    <a:pt x="9118" y="1"/>
                  </a:moveTo>
                  <a:cubicBezTo>
                    <a:pt x="8671" y="1133"/>
                    <a:pt x="7151" y="2444"/>
                    <a:pt x="5125" y="3338"/>
                  </a:cubicBezTo>
                  <a:cubicBezTo>
                    <a:pt x="3099" y="4232"/>
                    <a:pt x="1132" y="4381"/>
                    <a:pt x="0" y="40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3" name="TextBox 2" descr="1 minh tuan">
            <a:extLst>
              <a:ext uri="{FF2B5EF4-FFF2-40B4-BE49-F238E27FC236}">
                <a16:creationId xmlns:a16="http://schemas.microsoft.com/office/drawing/2014/main" xmlns="" id="{4E573C53-7AC7-4C89-2FF2-7E9051107E78}"/>
              </a:ext>
            </a:extLst>
          </p:cNvPr>
          <p:cNvSpPr txBox="1"/>
          <p:nvPr/>
        </p:nvSpPr>
        <p:spPr>
          <a:xfrm>
            <a:off x="735292" y="1873823"/>
            <a:ext cx="5674318" cy="1815882"/>
          </a:xfrm>
          <a:prstGeom prst="rect">
            <a:avLst/>
          </a:prstGeom>
          <a:noFill/>
        </p:spPr>
        <p:txBody>
          <a:bodyPr wrap="square">
            <a:spAutoFit/>
          </a:bodyPr>
          <a:lstStyle/>
          <a:p>
            <a:pPr algn="just"/>
            <a:r>
              <a:rPr lang="vi-VN" sz="2800" b="1" dirty="0">
                <a:solidFill>
                  <a:srgbClr val="C00000"/>
                </a:solidFill>
                <a:latin typeface="Cambria" panose="02040503050406030204" pitchFamily="18" charset="0"/>
                <a:ea typeface="Cambria" panose="02040503050406030204" pitchFamily="18" charset="0"/>
                <a:cs typeface="Times New Roman" pitchFamily="18" charset="0"/>
              </a:rPr>
              <a:t>Trong giao thông: </a:t>
            </a:r>
            <a:r>
              <a:rPr lang="vi-VN" sz="2800" b="1" dirty="0">
                <a:solidFill>
                  <a:srgbClr val="000000"/>
                </a:solidFill>
                <a:latin typeface="Cambria" panose="02040503050406030204" pitchFamily="18" charset="0"/>
                <a:ea typeface="Cambria" panose="02040503050406030204" pitchFamily="18" charset="0"/>
                <a:cs typeface="Times New Roman" pitchFamily="18" charset="0"/>
              </a:rPr>
              <a:t>áp lực của các xe</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lu</a:t>
            </a:r>
            <a:r>
              <a:rPr lang="vi-VN" sz="2800" b="1" dirty="0">
                <a:solidFill>
                  <a:srgbClr val="000000"/>
                </a:solidFill>
                <a:latin typeface="Cambria" panose="02040503050406030204" pitchFamily="18" charset="0"/>
                <a:ea typeface="Cambria" panose="02040503050406030204" pitchFamily="18" charset="0"/>
                <a:cs typeface="Times New Roman" pitchFamily="18" charset="0"/>
              </a:rPr>
              <a:t> có tải trọng lớn</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và</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bánh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xe</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có</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diện</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tích</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tiếp</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xúc</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lớn</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giúp</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lu</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nhẵn</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mặt</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đường</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endParaRPr lang="en-US" sz="2800" b="1" dirty="0">
              <a:solidFill>
                <a:srgbClr val="003300"/>
              </a:solidFill>
              <a:latin typeface="Cambria" panose="02040503050406030204" pitchFamily="18" charset="0"/>
              <a:ea typeface="Cambria" panose="02040503050406030204" pitchFamily="18" charset="0"/>
              <a:cs typeface="Times New Roman" pitchFamily="18" charset="0"/>
            </a:endParaRPr>
          </a:p>
        </p:txBody>
      </p:sp>
      <p:sp>
        <p:nvSpPr>
          <p:cNvPr id="15" name="Rectangle: Rounded Corners 14" descr="1 minh tuan">
            <a:extLst>
              <a:ext uri="{FF2B5EF4-FFF2-40B4-BE49-F238E27FC236}">
                <a16:creationId xmlns:a16="http://schemas.microsoft.com/office/drawing/2014/main" xmlns="" id="{313899F3-2D4F-33C4-4D33-2D2D1C75A6E4}"/>
              </a:ext>
            </a:extLst>
          </p:cNvPr>
          <p:cNvSpPr/>
          <p:nvPr/>
        </p:nvSpPr>
        <p:spPr>
          <a:xfrm>
            <a:off x="6702516" y="3952545"/>
            <a:ext cx="4571942" cy="1771163"/>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TextBox 16" descr="1 minh tuan">
            <a:extLst>
              <a:ext uri="{FF2B5EF4-FFF2-40B4-BE49-F238E27FC236}">
                <a16:creationId xmlns:a16="http://schemas.microsoft.com/office/drawing/2014/main" xmlns="" id="{17436201-58BE-C25D-EC29-2F76AAD0AC44}"/>
              </a:ext>
            </a:extLst>
          </p:cNvPr>
          <p:cNvSpPr txBox="1"/>
          <p:nvPr/>
        </p:nvSpPr>
        <p:spPr>
          <a:xfrm>
            <a:off x="6767838" y="4058451"/>
            <a:ext cx="4365218" cy="1815882"/>
          </a:xfrm>
          <a:prstGeom prst="rect">
            <a:avLst/>
          </a:prstGeom>
          <a:noFill/>
        </p:spPr>
        <p:txBody>
          <a:bodyPr wrap="square">
            <a:spAutoFit/>
          </a:bodyPr>
          <a:lstStyle/>
          <a:p>
            <a:pPr algn="just"/>
            <a:r>
              <a:rPr lang="vi-VN" sz="2800" b="1" dirty="0">
                <a:solidFill>
                  <a:srgbClr val="C00000"/>
                </a:solidFill>
                <a:latin typeface="Cambria" panose="02040503050406030204" pitchFamily="18" charset="0"/>
                <a:ea typeface="Cambria" panose="02040503050406030204" pitchFamily="18" charset="0"/>
              </a:rPr>
              <a:t>Trong xây dựng: </a:t>
            </a:r>
            <a:r>
              <a:rPr lang="vi-VN" sz="2800" dirty="0">
                <a:solidFill>
                  <a:srgbClr val="000000"/>
                </a:solidFill>
                <a:latin typeface="Cambria" panose="02040503050406030204" pitchFamily="18" charset="0"/>
                <a:ea typeface="Cambria" panose="02040503050406030204" pitchFamily="18" charset="0"/>
              </a:rPr>
              <a:t>cần làm móng nhà to rộng để giảm áp suất tác dụng xuống đất giúp nhà không bị lún </a:t>
            </a:r>
            <a:endParaRPr lang="en-US" sz="2800" dirty="0">
              <a:solidFill>
                <a:srgbClr val="003300"/>
              </a:solidFill>
              <a:latin typeface="Cambria" panose="02040503050406030204" pitchFamily="18" charset="0"/>
              <a:ea typeface="Cambria" panose="02040503050406030204" pitchFamily="18" charset="0"/>
            </a:endParaRPr>
          </a:p>
        </p:txBody>
      </p:sp>
      <p:pic>
        <p:nvPicPr>
          <p:cNvPr id="2" name="Picture 1" descr="1 minh tuan">
            <a:extLst>
              <a:ext uri="{FF2B5EF4-FFF2-40B4-BE49-F238E27FC236}">
                <a16:creationId xmlns:a16="http://schemas.microsoft.com/office/drawing/2014/main" xmlns="" id="{B705B574-6306-3E5E-3208-B4E1BDE9A69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140" y="887911"/>
            <a:ext cx="4015112" cy="2694812"/>
          </a:xfrm>
          <a:prstGeom prst="rect">
            <a:avLst/>
          </a:prstGeom>
          <a:noFill/>
          <a:ln>
            <a:noFill/>
          </a:ln>
        </p:spPr>
      </p:pic>
      <p:pic>
        <p:nvPicPr>
          <p:cNvPr id="14338" name="Picture 2" descr="1 minh tuan">
            <a:extLst>
              <a:ext uri="{FF2B5EF4-FFF2-40B4-BE49-F238E27FC236}">
                <a16:creationId xmlns:a16="http://schemas.microsoft.com/office/drawing/2014/main" xmlns="" id="{DF33D35D-8F5D-B26E-F8D9-6C5D27A0CF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670" y="4058451"/>
            <a:ext cx="3510504" cy="26328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1 minh tuan">
            <a:extLst>
              <a:ext uri="{FF2B5EF4-FFF2-40B4-BE49-F238E27FC236}">
                <a16:creationId xmlns:a16="http://schemas.microsoft.com/office/drawing/2014/main" xmlns="" id="{174871E4-5A35-4947-AE51-03220D68E9C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1" t="18160" r="18593"/>
          <a:stretch/>
        </p:blipFill>
        <p:spPr bwMode="auto">
          <a:xfrm>
            <a:off x="4384097" y="4101672"/>
            <a:ext cx="2259289" cy="2589657"/>
          </a:xfrm>
          <a:prstGeom prst="rect">
            <a:avLst/>
          </a:prstGeom>
          <a:noFill/>
          <a:ln>
            <a:noFill/>
          </a:ln>
        </p:spPr>
      </p:pic>
      <p:sp>
        <p:nvSpPr>
          <p:cNvPr id="28" name="Text Placeholder 14">
            <a:extLst>
              <a:ext uri="{FF2B5EF4-FFF2-40B4-BE49-F238E27FC236}">
                <a16:creationId xmlns:a16="http://schemas.microsoft.com/office/drawing/2014/main" xmlns="" id="{F4A4B88D-F80F-98BB-6E0F-DC27FCEA0851}"/>
              </a:ext>
            </a:extLst>
          </p:cNvPr>
          <p:cNvSpPr txBox="1">
            <a:spLocks/>
          </p:cNvSpPr>
          <p:nvPr/>
        </p:nvSpPr>
        <p:spPr>
          <a:xfrm>
            <a:off x="2799400" y="221050"/>
            <a:ext cx="6851997" cy="5084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4000" b="1" dirty="0" smtClean="0">
                <a:solidFill>
                  <a:srgbClr val="0070C0"/>
                </a:solidFill>
                <a:latin typeface="Cambria" panose="02040503050406030204" pitchFamily="18" charset="0"/>
                <a:ea typeface="Cambria" panose="02040503050406030204" pitchFamily="18" charset="0"/>
              </a:rPr>
              <a:t>VÍ DỤ TRONG THỰC TẾ</a:t>
            </a:r>
            <a:endParaRPr lang="en-US" sz="4000" b="1" u="sng"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093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338"/>
                                        </p:tgtEl>
                                        <p:attrNameLst>
                                          <p:attrName>style.visibility</p:attrName>
                                        </p:attrNameLst>
                                      </p:cBhvr>
                                      <p:to>
                                        <p:strVal val="visible"/>
                                      </p:to>
                                    </p:set>
                                    <p:animEffect transition="in" filter="fade">
                                      <p:cBhvr>
                                        <p:cTn id="18" dur="500"/>
                                        <p:tgtEl>
                                          <p:spTgt spid="1433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15" grpId="0" animBg="1"/>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6" name="Rectangle: Rounded Corners 15" descr="1 minh tuan">
            <a:extLst>
              <a:ext uri="{FF2B5EF4-FFF2-40B4-BE49-F238E27FC236}">
                <a16:creationId xmlns:a16="http://schemas.microsoft.com/office/drawing/2014/main" xmlns="" id="{C7F9F93F-AF0A-A128-6E88-741730E5B7F7}"/>
              </a:ext>
            </a:extLst>
          </p:cNvPr>
          <p:cNvSpPr/>
          <p:nvPr/>
        </p:nvSpPr>
        <p:spPr>
          <a:xfrm>
            <a:off x="1066405" y="1733876"/>
            <a:ext cx="4070244" cy="1771163"/>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descr="1 minh tuan">
            <a:extLst>
              <a:ext uri="{FF2B5EF4-FFF2-40B4-BE49-F238E27FC236}">
                <a16:creationId xmlns:a16="http://schemas.microsoft.com/office/drawing/2014/main" xmlns="" id="{4E573C53-7AC7-4C89-2FF2-7E9051107E78}"/>
              </a:ext>
            </a:extLst>
          </p:cNvPr>
          <p:cNvSpPr txBox="1"/>
          <p:nvPr/>
        </p:nvSpPr>
        <p:spPr>
          <a:xfrm>
            <a:off x="254524" y="1873823"/>
            <a:ext cx="5476973" cy="2246769"/>
          </a:xfrm>
          <a:prstGeom prst="rect">
            <a:avLst/>
          </a:prstGeom>
          <a:noFill/>
        </p:spPr>
        <p:txBody>
          <a:bodyPr wrap="square">
            <a:spAutoFit/>
          </a:bodyPr>
          <a:lstStyle/>
          <a:p>
            <a:pPr algn="just"/>
            <a:r>
              <a:rPr lang="vi-VN" sz="2800" b="1" dirty="0">
                <a:solidFill>
                  <a:srgbClr val="C00000"/>
                </a:solidFill>
                <a:latin typeface="Cambria" panose="02040503050406030204" pitchFamily="18" charset="0"/>
                <a:ea typeface="Cambria" panose="02040503050406030204" pitchFamily="18" charset="0"/>
              </a:rPr>
              <a:t>Sức khỏe: </a:t>
            </a:r>
            <a:r>
              <a:rPr lang="vi-VN" sz="2800" b="1" dirty="0">
                <a:solidFill>
                  <a:srgbClr val="0070C0"/>
                </a:solidFill>
                <a:latin typeface="Cambria" panose="02040503050406030204" pitchFamily="18" charset="0"/>
                <a:ea typeface="Cambria" panose="02040503050406030204" pitchFamily="18" charset="0"/>
              </a:rPr>
              <a:t>đi giày cao gót làm đau chân vì chân phải chịu áp lực lớn do diện tích bị ép của xương bàn chân khi đi giày cao gót nhỏ </a:t>
            </a:r>
            <a:endParaRPr lang="en-US" sz="2800" b="1" dirty="0">
              <a:solidFill>
                <a:srgbClr val="0070C0"/>
              </a:solidFill>
              <a:latin typeface="Cambria" panose="02040503050406030204" pitchFamily="18" charset="0"/>
              <a:ea typeface="Cambria" panose="02040503050406030204" pitchFamily="18" charset="0"/>
            </a:endParaRPr>
          </a:p>
        </p:txBody>
      </p:sp>
      <p:sp>
        <p:nvSpPr>
          <p:cNvPr id="15" name="Rectangle: Rounded Corners 14" descr="1 minh tuan">
            <a:extLst>
              <a:ext uri="{FF2B5EF4-FFF2-40B4-BE49-F238E27FC236}">
                <a16:creationId xmlns:a16="http://schemas.microsoft.com/office/drawing/2014/main" xmlns="" id="{313899F3-2D4F-33C4-4D33-2D2D1C75A6E4}"/>
              </a:ext>
            </a:extLst>
          </p:cNvPr>
          <p:cNvSpPr/>
          <p:nvPr/>
        </p:nvSpPr>
        <p:spPr>
          <a:xfrm>
            <a:off x="7078980" y="3952546"/>
            <a:ext cx="4638538" cy="2577251"/>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TextBox 16" descr="1 minh tuan">
            <a:extLst>
              <a:ext uri="{FF2B5EF4-FFF2-40B4-BE49-F238E27FC236}">
                <a16:creationId xmlns:a16="http://schemas.microsoft.com/office/drawing/2014/main" xmlns="" id="{17436201-58BE-C25D-EC29-2F76AAD0AC44}"/>
              </a:ext>
            </a:extLst>
          </p:cNvPr>
          <p:cNvSpPr txBox="1"/>
          <p:nvPr/>
        </p:nvSpPr>
        <p:spPr>
          <a:xfrm>
            <a:off x="7132322" y="4058451"/>
            <a:ext cx="4585196" cy="1815882"/>
          </a:xfrm>
          <a:prstGeom prst="rect">
            <a:avLst/>
          </a:prstGeom>
          <a:noFill/>
        </p:spPr>
        <p:txBody>
          <a:bodyPr wrap="square">
            <a:spAutoFit/>
          </a:bodyPr>
          <a:lstStyle/>
          <a:p>
            <a:pPr algn="just"/>
            <a:r>
              <a:rPr lang="vi-VN" sz="2800" b="1" dirty="0">
                <a:solidFill>
                  <a:srgbClr val="0070C0"/>
                </a:solidFill>
                <a:latin typeface="Cambria" panose="02040503050406030204" pitchFamily="18" charset="0"/>
                <a:ea typeface="Cambria" panose="02040503050406030204" pitchFamily="18" charset="0"/>
              </a:rPr>
              <a:t>Một số ví dụ khác trong thực tế ứng dụng việc giảm diện tích bị ép để tăng áp suất </a:t>
            </a:r>
            <a:endParaRPr lang="en-US" sz="2800" b="1" dirty="0">
              <a:solidFill>
                <a:srgbClr val="0070C0"/>
              </a:solidFill>
              <a:latin typeface="Cambria" panose="02040503050406030204" pitchFamily="18" charset="0"/>
              <a:ea typeface="Cambria" panose="02040503050406030204" pitchFamily="18" charset="0"/>
            </a:endParaRPr>
          </a:p>
        </p:txBody>
      </p:sp>
      <p:pic>
        <p:nvPicPr>
          <p:cNvPr id="5" name="Picture 4" descr="1 minh tuan">
            <a:extLst>
              <a:ext uri="{FF2B5EF4-FFF2-40B4-BE49-F238E27FC236}">
                <a16:creationId xmlns:a16="http://schemas.microsoft.com/office/drawing/2014/main" xmlns="" id="{4152885D-9A1E-FEFB-E155-9D162E123BE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b="58903"/>
          <a:stretch/>
        </p:blipFill>
        <p:spPr bwMode="auto">
          <a:xfrm>
            <a:off x="5894410" y="1177012"/>
            <a:ext cx="2184303" cy="2405709"/>
          </a:xfrm>
          <a:prstGeom prst="rect">
            <a:avLst/>
          </a:prstGeom>
          <a:noFill/>
          <a:ln>
            <a:noFill/>
          </a:ln>
          <a:extLst>
            <a:ext uri="{53640926-AAD7-44D8-BBD7-CCE9431645EC}">
              <a14:shadowObscured xmlns:a14="http://schemas.microsoft.com/office/drawing/2010/main"/>
            </a:ext>
          </a:extLst>
        </p:spPr>
      </p:pic>
      <p:pic>
        <p:nvPicPr>
          <p:cNvPr id="6" name="Picture 5" descr="1 minh tuan">
            <a:extLst>
              <a:ext uri="{FF2B5EF4-FFF2-40B4-BE49-F238E27FC236}">
                <a16:creationId xmlns:a16="http://schemas.microsoft.com/office/drawing/2014/main" xmlns="" id="{CEE1D610-55F0-4BA5-9D7D-A76D68289C8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05465" y="188922"/>
            <a:ext cx="3066955" cy="3316117"/>
          </a:xfrm>
          <a:prstGeom prst="rect">
            <a:avLst/>
          </a:prstGeom>
          <a:noFill/>
          <a:ln>
            <a:noFill/>
            <a:miter lim="800000"/>
            <a:headEnd/>
            <a:tailEnd/>
          </a:ln>
        </p:spPr>
      </p:pic>
      <p:pic>
        <p:nvPicPr>
          <p:cNvPr id="7" name="Picture 6" descr="1 minh tuan">
            <a:extLst>
              <a:ext uri="{FF2B5EF4-FFF2-40B4-BE49-F238E27FC236}">
                <a16:creationId xmlns:a16="http://schemas.microsoft.com/office/drawing/2014/main" xmlns="" id="{2611D0F8-B7FC-AC1B-DAF0-381C3DD2C71E}"/>
              </a:ext>
            </a:extLst>
          </p:cNvPr>
          <p:cNvPicPr>
            <a:picLocks noChangeAspect="1"/>
          </p:cNvPicPr>
          <p:nvPr/>
        </p:nvPicPr>
        <p:blipFill rotWithShape="1">
          <a:blip r:embed="rId6"/>
          <a:srcRect r="44471"/>
          <a:stretch/>
        </p:blipFill>
        <p:spPr>
          <a:xfrm>
            <a:off x="860548" y="4165301"/>
            <a:ext cx="2034066" cy="2692699"/>
          </a:xfrm>
          <a:prstGeom prst="rect">
            <a:avLst/>
          </a:prstGeom>
        </p:spPr>
      </p:pic>
      <p:pic>
        <p:nvPicPr>
          <p:cNvPr id="13" name="Picture 12" descr="1 minh tuan">
            <a:extLst>
              <a:ext uri="{FF2B5EF4-FFF2-40B4-BE49-F238E27FC236}">
                <a16:creationId xmlns:a16="http://schemas.microsoft.com/office/drawing/2014/main" xmlns="" id="{5E025BFB-EAF3-C7FF-C953-8A3FACDD1C21}"/>
              </a:ext>
            </a:extLst>
          </p:cNvPr>
          <p:cNvPicPr>
            <a:picLocks noChangeAspect="1"/>
          </p:cNvPicPr>
          <p:nvPr/>
        </p:nvPicPr>
        <p:blipFill>
          <a:blip r:embed="rId7"/>
          <a:stretch>
            <a:fillRect/>
          </a:stretch>
        </p:blipFill>
        <p:spPr>
          <a:xfrm>
            <a:off x="3123214" y="4493502"/>
            <a:ext cx="1032829" cy="2036295"/>
          </a:xfrm>
          <a:prstGeom prst="rect">
            <a:avLst/>
          </a:prstGeom>
        </p:spPr>
      </p:pic>
      <p:pic>
        <p:nvPicPr>
          <p:cNvPr id="18" name="Picture 17" descr="1 minh tuan">
            <a:extLst>
              <a:ext uri="{FF2B5EF4-FFF2-40B4-BE49-F238E27FC236}">
                <a16:creationId xmlns:a16="http://schemas.microsoft.com/office/drawing/2014/main" xmlns="" id="{D51F8ED5-4CEF-2FF4-A8B1-F0A70841BE3B}"/>
              </a:ext>
            </a:extLst>
          </p:cNvPr>
          <p:cNvPicPr>
            <a:picLocks noChangeAspect="1"/>
          </p:cNvPicPr>
          <p:nvPr/>
        </p:nvPicPr>
        <p:blipFill>
          <a:blip r:embed="rId8"/>
          <a:stretch>
            <a:fillRect/>
          </a:stretch>
        </p:blipFill>
        <p:spPr>
          <a:xfrm>
            <a:off x="4384643" y="3952546"/>
            <a:ext cx="2654217" cy="2787218"/>
          </a:xfrm>
          <a:prstGeom prst="rect">
            <a:avLst/>
          </a:prstGeom>
        </p:spPr>
      </p:pic>
      <p:sp>
        <p:nvSpPr>
          <p:cNvPr id="30" name="Text Placeholder 14">
            <a:extLst>
              <a:ext uri="{FF2B5EF4-FFF2-40B4-BE49-F238E27FC236}">
                <a16:creationId xmlns:a16="http://schemas.microsoft.com/office/drawing/2014/main" xmlns="" id="{F4A4B88D-F80F-98BB-6E0F-DC27FCEA0851}"/>
              </a:ext>
            </a:extLst>
          </p:cNvPr>
          <p:cNvSpPr txBox="1">
            <a:spLocks/>
          </p:cNvSpPr>
          <p:nvPr/>
        </p:nvSpPr>
        <p:spPr>
          <a:xfrm>
            <a:off x="2799400" y="221050"/>
            <a:ext cx="6851997" cy="5084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4000" b="1" dirty="0" smtClean="0">
                <a:solidFill>
                  <a:srgbClr val="0070C0"/>
                </a:solidFill>
                <a:latin typeface="Cambria" panose="02040503050406030204" pitchFamily="18" charset="0"/>
                <a:ea typeface="Cambria" panose="02040503050406030204" pitchFamily="18" charset="0"/>
              </a:rPr>
              <a:t>VÍ DỤ TRONG THỰC TẾ</a:t>
            </a:r>
            <a:endParaRPr lang="en-US" sz="4000" b="1" u="sng"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9141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15"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7950" y="1160463"/>
            <a:ext cx="9901238" cy="50434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571500" indent="-5715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buFontTx/>
              <a:buChar char="-"/>
              <a:defRPr/>
            </a:pPr>
            <a:endParaRPr lang="vi-VN" altLang="en-US" sz="4400" b="1" dirty="0" smtClean="0">
              <a:solidFill>
                <a:srgbClr val="7030A0"/>
              </a:solidFill>
              <a:latin typeface="Cambria" panose="02040503050406030204" pitchFamily="18" charset="0"/>
              <a:ea typeface="Cambria" panose="02040503050406030204" pitchFamily="18" charset="0"/>
              <a:cs typeface="Cambria" panose="02040503050406030204" pitchFamily="18" charset="0"/>
            </a:endParaRPr>
          </a:p>
        </p:txBody>
      </p:sp>
      <p:sp>
        <p:nvSpPr>
          <p:cNvPr id="6" name="Rounded Rectangle 5"/>
          <p:cNvSpPr/>
          <p:nvPr/>
        </p:nvSpPr>
        <p:spPr>
          <a:xfrm>
            <a:off x="263950" y="1316332"/>
            <a:ext cx="10294071" cy="47262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sz="2800" b="1" i="1" dirty="0" err="1" smtClean="0">
                <a:latin typeface="Cambria" panose="02040503050406030204" pitchFamily="18" charset="0"/>
                <a:ea typeface="Cambria" panose="02040503050406030204" pitchFamily="18" charset="0"/>
              </a:rPr>
              <a:t>Phát</a:t>
            </a:r>
            <a:r>
              <a:rPr lang="en-US" sz="2800" b="1" i="1" dirty="0" smtClean="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biểu</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nào</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sau</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đây</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là</a:t>
            </a:r>
            <a:r>
              <a:rPr lang="en-US" sz="2800" b="1" i="1" dirty="0">
                <a:latin typeface="Cambria" panose="02040503050406030204" pitchFamily="18" charset="0"/>
                <a:ea typeface="Cambria" panose="02040503050406030204" pitchFamily="18" charset="0"/>
              </a:rPr>
              <a:t> </a:t>
            </a:r>
            <a:r>
              <a:rPr lang="en-US" sz="2800" b="1" i="1" u="sng" dirty="0" err="1">
                <a:solidFill>
                  <a:srgbClr val="C00000"/>
                </a:solidFill>
                <a:latin typeface="Cambria" panose="02040503050406030204" pitchFamily="18" charset="0"/>
                <a:ea typeface="Cambria" panose="02040503050406030204" pitchFamily="18" charset="0"/>
              </a:rPr>
              <a:t>không</a:t>
            </a:r>
            <a:r>
              <a:rPr lang="en-US" sz="2800" b="1" i="1" u="sng" dirty="0">
                <a:solidFill>
                  <a:srgbClr val="C00000"/>
                </a:solidFill>
                <a:latin typeface="Cambria" panose="02040503050406030204" pitchFamily="18" charset="0"/>
                <a:ea typeface="Cambria" panose="02040503050406030204" pitchFamily="18" charset="0"/>
              </a:rPr>
              <a:t> </a:t>
            </a:r>
            <a:r>
              <a:rPr lang="en-US" sz="2800" b="1" i="1" u="sng" dirty="0" err="1">
                <a:solidFill>
                  <a:srgbClr val="C00000"/>
                </a:solidFill>
                <a:latin typeface="Cambria" panose="02040503050406030204" pitchFamily="18" charset="0"/>
                <a:ea typeface="Cambria" panose="02040503050406030204" pitchFamily="18" charset="0"/>
              </a:rPr>
              <a:t>đúng</a:t>
            </a:r>
            <a:r>
              <a:rPr lang="en-US" sz="2800" b="1" i="1" dirty="0" smtClean="0">
                <a:latin typeface="Cambria" panose="02040503050406030204" pitchFamily="18" charset="0"/>
                <a:ea typeface="Cambria" panose="02040503050406030204" pitchFamily="18" charset="0"/>
              </a:rPr>
              <a:t>?</a:t>
            </a:r>
            <a:endParaRPr lang="vi-VN" sz="2800" b="1" i="1" dirty="0" smtClean="0">
              <a:latin typeface="Cambria" panose="02040503050406030204" pitchFamily="18" charset="0"/>
              <a:ea typeface="Cambria" panose="02040503050406030204" pitchFamily="18" charset="0"/>
            </a:endParaRPr>
          </a:p>
          <a:p>
            <a:pPr>
              <a:defRPr/>
            </a:pPr>
            <a:endParaRPr lang="vi-VN" sz="2800" b="1" i="1" dirty="0" smtClean="0">
              <a:solidFill>
                <a:srgbClr val="0070C0"/>
              </a:solidFill>
              <a:latin typeface="Cambria" panose="02040503050406030204" pitchFamily="18" charset="0"/>
              <a:ea typeface="Cambria" panose="02040503050406030204" pitchFamily="18" charset="0"/>
            </a:endParaRPr>
          </a:p>
          <a:p>
            <a:pPr marL="514350" indent="-514350">
              <a:buAutoNum type="alphaUcPeriod"/>
            </a:pPr>
            <a:r>
              <a:rPr lang="vi-VN" sz="2800" b="1" i="1" dirty="0" smtClean="0">
                <a:solidFill>
                  <a:srgbClr val="0070C0"/>
                </a:solidFill>
                <a:latin typeface="Cambria" panose="02040503050406030204" pitchFamily="18" charset="0"/>
                <a:ea typeface="Cambria" panose="02040503050406030204" pitchFamily="18" charset="0"/>
              </a:rPr>
              <a:t>Tác dụng đẩy, kéo của vật này lên vật khác gọi là lực.</a:t>
            </a:r>
          </a:p>
          <a:p>
            <a:endParaRPr lang="vi-VN" sz="2800" b="1" i="1" dirty="0">
              <a:solidFill>
                <a:srgbClr val="0070C0"/>
              </a:solidFill>
              <a:latin typeface="Cambria" panose="02040503050406030204" pitchFamily="18" charset="0"/>
              <a:ea typeface="Cambria" panose="02040503050406030204" pitchFamily="18" charset="0"/>
            </a:endParaRPr>
          </a:p>
          <a:p>
            <a:r>
              <a:rPr lang="vi-VN" sz="2800" b="1" i="1" dirty="0" smtClean="0">
                <a:solidFill>
                  <a:srgbClr val="0070C0"/>
                </a:solidFill>
                <a:latin typeface="Cambria" panose="02040503050406030204" pitchFamily="18" charset="0"/>
                <a:ea typeface="Cambria" panose="02040503050406030204" pitchFamily="18" charset="0"/>
              </a:rPr>
              <a:t>B.  Lực chỉ có tác dụng làm vật biến đổi chuyển động.</a:t>
            </a:r>
          </a:p>
          <a:p>
            <a:endParaRPr lang="vi-VN" sz="2800" b="1" i="1" dirty="0">
              <a:solidFill>
                <a:srgbClr val="0070C0"/>
              </a:solidFill>
              <a:latin typeface="Cambria" panose="02040503050406030204" pitchFamily="18" charset="0"/>
              <a:ea typeface="Cambria" panose="02040503050406030204" pitchFamily="18" charset="0"/>
            </a:endParaRPr>
          </a:p>
          <a:p>
            <a:r>
              <a:rPr lang="vi-VN" sz="2800" b="1" i="1" dirty="0">
                <a:solidFill>
                  <a:srgbClr val="0070C0"/>
                </a:solidFill>
                <a:latin typeface="Cambria" panose="02040503050406030204" pitchFamily="18" charset="0"/>
                <a:ea typeface="Cambria" panose="02040503050406030204" pitchFamily="18" charset="0"/>
              </a:rPr>
              <a:t>C. </a:t>
            </a:r>
            <a:r>
              <a:rPr lang="vi-VN" sz="2800" b="1" i="1" dirty="0" smtClean="0">
                <a:solidFill>
                  <a:srgbClr val="0070C0"/>
                </a:solidFill>
                <a:latin typeface="Cambria" panose="02040503050406030204" pitchFamily="18" charset="0"/>
                <a:ea typeface="Cambria" panose="02040503050406030204" pitchFamily="18" charset="0"/>
              </a:rPr>
              <a:t> Lực </a:t>
            </a:r>
            <a:r>
              <a:rPr lang="vi-VN" sz="2800" b="1" i="1" dirty="0">
                <a:solidFill>
                  <a:srgbClr val="0070C0"/>
                </a:solidFill>
                <a:latin typeface="Cambria" panose="02040503050406030204" pitchFamily="18" charset="0"/>
                <a:ea typeface="Cambria" panose="02040503050406030204" pitchFamily="18" charset="0"/>
              </a:rPr>
              <a:t>được phân thành: lực không tiếp xúc và lực tiếp xúc</a:t>
            </a:r>
            <a:r>
              <a:rPr lang="vi-VN" sz="2800" b="1" i="1" dirty="0" smtClean="0">
                <a:solidFill>
                  <a:srgbClr val="0070C0"/>
                </a:solidFill>
                <a:latin typeface="Cambria" panose="02040503050406030204" pitchFamily="18" charset="0"/>
                <a:ea typeface="Cambria" panose="02040503050406030204" pitchFamily="18" charset="0"/>
              </a:rPr>
              <a:t>.</a:t>
            </a:r>
          </a:p>
          <a:p>
            <a:endParaRPr lang="vi-VN" sz="2800" b="1" i="1" dirty="0">
              <a:solidFill>
                <a:srgbClr val="0070C0"/>
              </a:solidFill>
              <a:latin typeface="Cambria" panose="02040503050406030204" pitchFamily="18" charset="0"/>
              <a:ea typeface="Cambria" panose="02040503050406030204" pitchFamily="18" charset="0"/>
            </a:endParaRPr>
          </a:p>
          <a:p>
            <a:r>
              <a:rPr lang="vi-VN" sz="2800" b="1" i="1" dirty="0">
                <a:solidFill>
                  <a:srgbClr val="0070C0"/>
                </a:solidFill>
                <a:latin typeface="Cambria" panose="02040503050406030204" pitchFamily="18" charset="0"/>
                <a:ea typeface="Cambria" panose="02040503050406030204" pitchFamily="18" charset="0"/>
              </a:rPr>
              <a:t>D. </a:t>
            </a:r>
            <a:r>
              <a:rPr lang="vi-VN" sz="2800" b="1" i="1" dirty="0" smtClean="0">
                <a:solidFill>
                  <a:srgbClr val="0070C0"/>
                </a:solidFill>
                <a:latin typeface="Cambria" panose="02040503050406030204" pitchFamily="18" charset="0"/>
                <a:ea typeface="Cambria" panose="02040503050406030204" pitchFamily="18" charset="0"/>
              </a:rPr>
              <a:t> Lực </a:t>
            </a:r>
            <a:r>
              <a:rPr lang="vi-VN" sz="2800" b="1" i="1" dirty="0">
                <a:solidFill>
                  <a:srgbClr val="0070C0"/>
                </a:solidFill>
                <a:latin typeface="Cambria" panose="02040503050406030204" pitchFamily="18" charset="0"/>
                <a:ea typeface="Cambria" panose="02040503050406030204" pitchFamily="18" charset="0"/>
              </a:rPr>
              <a:t>có thể vừa làm cho vật biến dạng vừa làm cho vật biến đổi chuyển động.</a:t>
            </a:r>
          </a:p>
          <a:p>
            <a:pPr>
              <a:defRPr/>
            </a:pPr>
            <a:endParaRPr lang="en-US" sz="2800" b="1" i="1" dirty="0" smtClean="0">
              <a:solidFill>
                <a:srgbClr val="0070C0"/>
              </a:solidFill>
              <a:latin typeface="Cambria" panose="02040503050406030204" pitchFamily="18" charset="0"/>
              <a:ea typeface="Cambria" panose="02040503050406030204" pitchFamily="18" charset="0"/>
            </a:endParaRPr>
          </a:p>
        </p:txBody>
      </p:sp>
      <p:pic>
        <p:nvPicPr>
          <p:cNvPr id="7" name="30 Seconds Timer - Đồng hồ đếm ngược 3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88718" y="105235"/>
            <a:ext cx="2153059" cy="1211096"/>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8" name="Rounded Rectangle 7"/>
          <p:cNvSpPr/>
          <p:nvPr/>
        </p:nvSpPr>
        <p:spPr>
          <a:xfrm>
            <a:off x="3239195" y="272483"/>
            <a:ext cx="3638747" cy="86782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4800" b="1" dirty="0" smtClean="0"/>
              <a:t>CÂU HỎI 1</a:t>
            </a:r>
            <a:endParaRPr lang="en-US" sz="4800" b="1" dirty="0"/>
          </a:p>
        </p:txBody>
      </p:sp>
      <p:sp>
        <p:nvSpPr>
          <p:cNvPr id="2" name="Oval 1"/>
          <p:cNvSpPr/>
          <p:nvPr/>
        </p:nvSpPr>
        <p:spPr>
          <a:xfrm>
            <a:off x="339365" y="2928062"/>
            <a:ext cx="678730" cy="659876"/>
          </a:xfrm>
          <a:prstGeom prst="ellipse">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a:hlinkClick r:id="rId6" action="ppaction://hlinksldjump"/>
          </p:cNvPr>
          <p:cNvSpPr/>
          <p:nvPr/>
        </p:nvSpPr>
        <p:spPr>
          <a:xfrm>
            <a:off x="509047" y="5900951"/>
            <a:ext cx="2234152" cy="767367"/>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vi-VN" sz="2400" b="1" dirty="0" smtClean="0">
                <a:solidFill>
                  <a:schemeClr val="bg1"/>
                </a:solidFill>
                <a:latin typeface="Cambria" panose="02040503050406030204" pitchFamily="18" charset="0"/>
                <a:ea typeface="Cambria" panose="02040503050406030204" pitchFamily="18" charset="0"/>
              </a:rPr>
              <a:t>QUAY LẠI</a:t>
            </a:r>
            <a:endParaRPr lang="en-US" sz="2400" b="1" dirty="0">
              <a:solidFill>
                <a:schemeClr val="bg1"/>
              </a:solidFill>
              <a:latin typeface="Cambria" panose="02040503050406030204" pitchFamily="18" charset="0"/>
              <a:ea typeface="Cambria" panose="02040503050406030204" pitchFamily="18" charset="0"/>
            </a:endParaRPr>
          </a:p>
        </p:txBody>
      </p:sp>
      <p:sp>
        <p:nvSpPr>
          <p:cNvPr id="5" name="Right Arrow 4">
            <a:hlinkClick r:id="rId7" action="ppaction://hlinksldjump"/>
          </p:cNvPr>
          <p:cNvSpPr/>
          <p:nvPr/>
        </p:nvSpPr>
        <p:spPr>
          <a:xfrm>
            <a:off x="10618329" y="6042582"/>
            <a:ext cx="1423448" cy="735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TIẾP</a:t>
            </a:r>
            <a:endParaRPr lang="en-US" b="1" dirty="0"/>
          </a:p>
        </p:txBody>
      </p:sp>
    </p:spTree>
    <p:extLst>
      <p:ext uri="{BB962C8B-B14F-4D97-AF65-F5344CB8AC3E}">
        <p14:creationId xmlns:p14="http://schemas.microsoft.com/office/powerpoint/2010/main" val="2295266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7"/>
                                        </p:tgtEl>
                                      </p:cBhvr>
                                    </p:cmd>
                                  </p:childTnLst>
                                </p:cTn>
                              </p:par>
                            </p:childTnLst>
                          </p:cTn>
                        </p:par>
                      </p:childTnLst>
                    </p:cTn>
                  </p:par>
                </p:childTnLst>
              </p:cTn>
              <p:nextCondLst>
                <p:cond evt="onClick" delay="0">
                  <p:tgtEl>
                    <p:spTgt spid="7"/>
                  </p:tgtEl>
                </p:cond>
              </p:nextCondLst>
            </p:seq>
            <p:video>
              <p:cMediaNode vol="80000">
                <p:cTn id="14" fill="hold" display="0">
                  <p:stCondLst>
                    <p:cond delay="indefinite"/>
                  </p:stCondLst>
                </p:cTn>
                <p:tgtEl>
                  <p:spTgt spid="7"/>
                </p:tgtEl>
              </p:cMediaNode>
            </p:video>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a:extLst>
              <a:ext uri="{FF2B5EF4-FFF2-40B4-BE49-F238E27FC236}">
                <a16:creationId xmlns:a16="http://schemas.microsoft.com/office/drawing/2014/main" xmlns="" id="{B7F77144-6609-448F-8835-AA0119E64B2B}"/>
              </a:ext>
            </a:extLst>
          </p:cNvPr>
          <p:cNvSpPr txBox="1">
            <a:spLocks noChangeArrowheads="1"/>
          </p:cNvSpPr>
          <p:nvPr/>
        </p:nvSpPr>
        <p:spPr bwMode="auto">
          <a:xfrm>
            <a:off x="556182" y="114440"/>
            <a:ext cx="10668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vi-VN" altLang="en-US" sz="2400" b="0" i="0" u="sng"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BT</a:t>
            </a:r>
            <a:r>
              <a:rPr kumimoji="0" lang="en-US" altLang="en-US" sz="2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Một</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xe</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tăng</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có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trọng</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lượng</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340 000N.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Tính</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áp</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suất</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của</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xe</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tăng</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lên</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mặt</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đường</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nằm</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ngang</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biết</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rằng</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diện</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tích</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tiếp</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xúc</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của</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các</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bản</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xích</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với</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đất</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là</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1,5m</a:t>
            </a:r>
            <a:r>
              <a:rPr kumimoji="0" lang="en-US" altLang="en-US" sz="2400" b="0" i="0" u="none" strike="noStrike" kern="1200" cap="none" spc="0" normalizeH="0" baseline="30000" noProof="0" dirty="0">
                <a:ln>
                  <a:noFill/>
                </a:ln>
                <a:solidFill>
                  <a:srgbClr val="0000FF"/>
                </a:solidFill>
                <a:effectLst/>
                <a:uLnTx/>
                <a:uFillTx/>
                <a:latin typeface="Arial" panose="020B0604020202020204" pitchFamily="34" charset="0"/>
                <a:ea typeface="+mn-ea"/>
                <a:cs typeface="Arial" panose="020B0604020202020204" pitchFamily="34" charset="0"/>
              </a:rPr>
              <a:t>2</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Hãy</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so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sánh</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áp</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suất</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đó</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với</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một</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ôtô</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nặng</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20 000N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có</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diện</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tích</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các</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bánh</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xe</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tiếp</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xúc</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với</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mặt</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đất</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nằm</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ngang</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là</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250cm</a:t>
            </a:r>
            <a:r>
              <a:rPr kumimoji="0" lang="en-US" altLang="en-US" sz="2400" b="0" i="0" u="none" strike="noStrike" kern="1200" cap="none" spc="0" normalizeH="0" baseline="30000" noProof="0" dirty="0">
                <a:ln>
                  <a:noFill/>
                </a:ln>
                <a:solidFill>
                  <a:srgbClr val="0000FF"/>
                </a:solidFill>
                <a:effectLst/>
                <a:uLnTx/>
                <a:uFillTx/>
                <a:latin typeface="Arial" panose="020B0604020202020204" pitchFamily="34" charset="0"/>
                <a:ea typeface="+mn-ea"/>
                <a:cs typeface="Arial" panose="020B0604020202020204" pitchFamily="34" charset="0"/>
              </a:rPr>
              <a:t>2</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Dựa</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vào</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kết</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quả</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tính</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toán</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ở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trên</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hãy</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trả</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lời</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câu</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hỏi</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nêu</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ra ở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đầu</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bài</a:t>
            </a:r>
            <a:r>
              <a:rPr kumimoji="0" lang="en-US" alt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p:txBody>
      </p:sp>
      <p:sp>
        <p:nvSpPr>
          <p:cNvPr id="19459" name="Line 3">
            <a:extLst>
              <a:ext uri="{FF2B5EF4-FFF2-40B4-BE49-F238E27FC236}">
                <a16:creationId xmlns:a16="http://schemas.microsoft.com/office/drawing/2014/main" xmlns="" id="{0AFDB22F-DB23-4404-A2BE-F149FE697D2A}"/>
              </a:ext>
            </a:extLst>
          </p:cNvPr>
          <p:cNvSpPr>
            <a:spLocks noChangeShapeType="1"/>
          </p:cNvSpPr>
          <p:nvPr/>
        </p:nvSpPr>
        <p:spPr bwMode="auto">
          <a:xfrm>
            <a:off x="5181600" y="2514600"/>
            <a:ext cx="0" cy="411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460" name="Text Box 4">
            <a:extLst>
              <a:ext uri="{FF2B5EF4-FFF2-40B4-BE49-F238E27FC236}">
                <a16:creationId xmlns:a16="http://schemas.microsoft.com/office/drawing/2014/main" xmlns="" id="{C8201917-1683-4E82-9A7F-D5FFB6B9CA03}"/>
              </a:ext>
            </a:extLst>
          </p:cNvPr>
          <p:cNvSpPr txBox="1">
            <a:spLocks noChangeArrowheads="1"/>
          </p:cNvSpPr>
          <p:nvPr/>
        </p:nvSpPr>
        <p:spPr bwMode="auto">
          <a:xfrm>
            <a:off x="7467600" y="23622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1" u="sng"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Bài giải</a:t>
            </a:r>
          </a:p>
        </p:txBody>
      </p:sp>
      <p:sp>
        <p:nvSpPr>
          <p:cNvPr id="19461" name="Line 5">
            <a:extLst>
              <a:ext uri="{FF2B5EF4-FFF2-40B4-BE49-F238E27FC236}">
                <a16:creationId xmlns:a16="http://schemas.microsoft.com/office/drawing/2014/main" xmlns="" id="{5FDE8EF4-2CB5-4AEF-868C-F8AC21CED931}"/>
              </a:ext>
            </a:extLst>
          </p:cNvPr>
          <p:cNvSpPr>
            <a:spLocks noChangeShapeType="1"/>
          </p:cNvSpPr>
          <p:nvPr/>
        </p:nvSpPr>
        <p:spPr bwMode="auto">
          <a:xfrm>
            <a:off x="1524000" y="4876800"/>
            <a:ext cx="3429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462" name="Rectangle 6">
            <a:extLst>
              <a:ext uri="{FF2B5EF4-FFF2-40B4-BE49-F238E27FC236}">
                <a16:creationId xmlns:a16="http://schemas.microsoft.com/office/drawing/2014/main" xmlns="" id="{6711BD38-A359-4433-934B-7AEF4766103A}"/>
              </a:ext>
            </a:extLst>
          </p:cNvPr>
          <p:cNvSpPr>
            <a:spLocks noChangeArrowheads="1"/>
          </p:cNvSpPr>
          <p:nvPr/>
        </p:nvSpPr>
        <p:spPr bwMode="auto">
          <a:xfrm>
            <a:off x="5181600" y="2830940"/>
            <a:ext cx="5486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Áp suất của xe tăng lên mặt đường nằm ngang:</a:t>
            </a:r>
          </a:p>
        </p:txBody>
      </p:sp>
      <p:graphicFrame>
        <p:nvGraphicFramePr>
          <p:cNvPr id="19463" name="Object 7">
            <a:extLst>
              <a:ext uri="{FF2B5EF4-FFF2-40B4-BE49-F238E27FC236}">
                <a16:creationId xmlns:a16="http://schemas.microsoft.com/office/drawing/2014/main" xmlns="" id="{F13EC817-0D25-4CEB-8AFD-8C457DA6CF65}"/>
              </a:ext>
            </a:extLst>
          </p:cNvPr>
          <p:cNvGraphicFramePr>
            <a:graphicFrameLocks noChangeAspect="1"/>
          </p:cNvGraphicFramePr>
          <p:nvPr/>
        </p:nvGraphicFramePr>
        <p:xfrm>
          <a:off x="5334000" y="3646488"/>
          <a:ext cx="4762500" cy="925512"/>
        </p:xfrm>
        <a:graphic>
          <a:graphicData uri="http://schemas.openxmlformats.org/presentationml/2006/ole">
            <mc:AlternateContent xmlns:mc="http://schemas.openxmlformats.org/markup-compatibility/2006">
              <mc:Choice xmlns:v="urn:schemas-microsoft-com:vml" Requires="v">
                <p:oleObj spid="_x0000_s5164" name="Equation" r:id="rId3" imgW="2476500" imgH="431800" progId="Equation.DSMT4">
                  <p:embed/>
                </p:oleObj>
              </mc:Choice>
              <mc:Fallback>
                <p:oleObj name="Equation" r:id="rId3" imgW="2476500" imgH="4318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646488"/>
                        <a:ext cx="4762500"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464" name="Object 8">
            <a:extLst>
              <a:ext uri="{FF2B5EF4-FFF2-40B4-BE49-F238E27FC236}">
                <a16:creationId xmlns:a16="http://schemas.microsoft.com/office/drawing/2014/main" xmlns="" id="{DA00F63D-FDEC-4C7E-A79D-1C5252905FBB}"/>
              </a:ext>
            </a:extLst>
          </p:cNvPr>
          <p:cNvGraphicFramePr>
            <a:graphicFrameLocks noChangeAspect="1"/>
          </p:cNvGraphicFramePr>
          <p:nvPr/>
        </p:nvGraphicFramePr>
        <p:xfrm>
          <a:off x="5311775" y="5257801"/>
          <a:ext cx="5270500" cy="963613"/>
        </p:xfrm>
        <a:graphic>
          <a:graphicData uri="http://schemas.openxmlformats.org/presentationml/2006/ole">
            <mc:AlternateContent xmlns:mc="http://schemas.openxmlformats.org/markup-compatibility/2006">
              <mc:Choice xmlns:v="urn:schemas-microsoft-com:vml" Requires="v">
                <p:oleObj spid="_x0000_s5165" name="Equation" r:id="rId5" imgW="2336760" imgH="431640" progId="Equation.DSMT4">
                  <p:embed/>
                </p:oleObj>
              </mc:Choice>
              <mc:Fallback>
                <p:oleObj name="Equation" r:id="rId5" imgW="2336760" imgH="4316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1775" y="5257801"/>
                        <a:ext cx="527050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65" name="Rectangle 9">
            <a:extLst>
              <a:ext uri="{FF2B5EF4-FFF2-40B4-BE49-F238E27FC236}">
                <a16:creationId xmlns:a16="http://schemas.microsoft.com/office/drawing/2014/main" xmlns="" id="{9FF74040-A5F9-4F3C-AB26-17808094C71B}"/>
              </a:ext>
            </a:extLst>
          </p:cNvPr>
          <p:cNvSpPr>
            <a:spLocks noChangeArrowheads="1"/>
          </p:cNvSpPr>
          <p:nvPr/>
        </p:nvSpPr>
        <p:spPr bwMode="auto">
          <a:xfrm>
            <a:off x="5257800" y="4567665"/>
            <a:ext cx="518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Áp suất của ô tô lên mặt đường nằm ngang:</a:t>
            </a:r>
          </a:p>
        </p:txBody>
      </p:sp>
      <p:graphicFrame>
        <p:nvGraphicFramePr>
          <p:cNvPr id="19466" name="Object 10">
            <a:extLst>
              <a:ext uri="{FF2B5EF4-FFF2-40B4-BE49-F238E27FC236}">
                <a16:creationId xmlns:a16="http://schemas.microsoft.com/office/drawing/2014/main" xmlns="" id="{E5E201F9-40A0-405D-97B8-5FEF678C3636}"/>
              </a:ext>
            </a:extLst>
          </p:cNvPr>
          <p:cNvGraphicFramePr>
            <a:graphicFrameLocks noChangeAspect="1"/>
          </p:cNvGraphicFramePr>
          <p:nvPr/>
        </p:nvGraphicFramePr>
        <p:xfrm>
          <a:off x="6629400" y="6172200"/>
          <a:ext cx="2230438" cy="457200"/>
        </p:xfrm>
        <a:graphic>
          <a:graphicData uri="http://schemas.openxmlformats.org/presentationml/2006/ole">
            <mc:AlternateContent xmlns:mc="http://schemas.openxmlformats.org/markup-compatibility/2006">
              <mc:Choice xmlns:v="urn:schemas-microsoft-com:vml" Requires="v">
                <p:oleObj spid="_x0000_s5166" name="Equation" r:id="rId7" imgW="774364" imgH="228501" progId="Equation.DSMT4">
                  <p:embed/>
                </p:oleObj>
              </mc:Choice>
              <mc:Fallback>
                <p:oleObj name="Equation" r:id="rId7" imgW="774364" imgH="228501"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0" y="6172200"/>
                        <a:ext cx="223043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67" name="Rectangle 11">
            <a:extLst>
              <a:ext uri="{FF2B5EF4-FFF2-40B4-BE49-F238E27FC236}">
                <a16:creationId xmlns:a16="http://schemas.microsoft.com/office/drawing/2014/main" xmlns="" id="{2F5F58D4-AC11-4710-B6C3-FA9FFD6EA96F}"/>
              </a:ext>
            </a:extLst>
          </p:cNvPr>
          <p:cNvSpPr>
            <a:spLocks noChangeArrowheads="1"/>
          </p:cNvSpPr>
          <p:nvPr/>
        </p:nvSpPr>
        <p:spPr bwMode="auto">
          <a:xfrm>
            <a:off x="2438400" y="2214563"/>
            <a:ext cx="1257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sng"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rPr>
              <a:t>Tóm tắt:</a:t>
            </a:r>
          </a:p>
        </p:txBody>
      </p:sp>
      <p:sp>
        <p:nvSpPr>
          <p:cNvPr id="19468" name="Text Box 12">
            <a:extLst>
              <a:ext uri="{FF2B5EF4-FFF2-40B4-BE49-F238E27FC236}">
                <a16:creationId xmlns:a16="http://schemas.microsoft.com/office/drawing/2014/main" xmlns="" id="{23A0C21D-4C5E-4F30-A4C2-049D62414F42}"/>
              </a:ext>
            </a:extLst>
          </p:cNvPr>
          <p:cNvSpPr txBox="1">
            <a:spLocks noChangeArrowheads="1"/>
          </p:cNvSpPr>
          <p:nvPr/>
        </p:nvSpPr>
        <p:spPr bwMode="auto">
          <a:xfrm>
            <a:off x="1524000" y="2590801"/>
            <a:ext cx="25146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rPr>
              <a:t>   </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rPr>
              <a:t>P</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rPr>
              <a:t>xt </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rPr>
              <a:t>= F</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rPr>
              <a:t>xt</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rPr>
              <a:t>  S</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rPr>
              <a:t>xt</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rPr>
              <a:t> =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rPr>
              <a:t>  P</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rPr>
              <a:t>ôtô </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rPr>
              <a:t>= F</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rPr>
              <a:t>ôtô</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rPr>
              <a:t>S</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rPr>
              <a:t>ôtô </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rPr>
              <a:t>=</a:t>
            </a:r>
          </a:p>
        </p:txBody>
      </p:sp>
      <p:sp>
        <p:nvSpPr>
          <p:cNvPr id="19469" name="Rectangle 13">
            <a:extLst>
              <a:ext uri="{FF2B5EF4-FFF2-40B4-BE49-F238E27FC236}">
                <a16:creationId xmlns:a16="http://schemas.microsoft.com/office/drawing/2014/main" xmlns="" id="{64BA3AE4-CC14-48A8-B46C-10508DF8AEDD}"/>
              </a:ext>
            </a:extLst>
          </p:cNvPr>
          <p:cNvSpPr>
            <a:spLocks noChangeArrowheads="1"/>
          </p:cNvSpPr>
          <p:nvPr/>
        </p:nvSpPr>
        <p:spPr bwMode="auto">
          <a:xfrm>
            <a:off x="2895600" y="2593976"/>
            <a:ext cx="1735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rPr>
              <a:t>= 340 000 N</a:t>
            </a:r>
          </a:p>
        </p:txBody>
      </p:sp>
      <p:sp>
        <p:nvSpPr>
          <p:cNvPr id="19470" name="Rectangle 14">
            <a:extLst>
              <a:ext uri="{FF2B5EF4-FFF2-40B4-BE49-F238E27FC236}">
                <a16:creationId xmlns:a16="http://schemas.microsoft.com/office/drawing/2014/main" xmlns="" id="{2C6586E6-6CDF-4736-80AC-428C7090A618}"/>
              </a:ext>
            </a:extLst>
          </p:cNvPr>
          <p:cNvSpPr>
            <a:spLocks noChangeArrowheads="1"/>
          </p:cNvSpPr>
          <p:nvPr/>
        </p:nvSpPr>
        <p:spPr bwMode="auto">
          <a:xfrm>
            <a:off x="2971800" y="3673476"/>
            <a:ext cx="1581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rPr>
              <a:t>= 20 000 N</a:t>
            </a:r>
          </a:p>
        </p:txBody>
      </p:sp>
      <p:sp>
        <p:nvSpPr>
          <p:cNvPr id="19471" name="Rectangle 15">
            <a:extLst>
              <a:ext uri="{FF2B5EF4-FFF2-40B4-BE49-F238E27FC236}">
                <a16:creationId xmlns:a16="http://schemas.microsoft.com/office/drawing/2014/main" xmlns="" id="{51040F50-CFB8-4669-96D1-8BBD038785F0}"/>
              </a:ext>
            </a:extLst>
          </p:cNvPr>
          <p:cNvSpPr>
            <a:spLocks noChangeArrowheads="1"/>
          </p:cNvSpPr>
          <p:nvPr/>
        </p:nvSpPr>
        <p:spPr bwMode="auto">
          <a:xfrm>
            <a:off x="2590800" y="3124200"/>
            <a:ext cx="565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rPr>
              <a:t>1,5</a:t>
            </a:r>
          </a:p>
        </p:txBody>
      </p:sp>
      <p:graphicFrame>
        <p:nvGraphicFramePr>
          <p:cNvPr id="19472" name="Object 16">
            <a:extLst>
              <a:ext uri="{FF2B5EF4-FFF2-40B4-BE49-F238E27FC236}">
                <a16:creationId xmlns:a16="http://schemas.microsoft.com/office/drawing/2014/main" xmlns="" id="{01F94B83-BA50-4801-B0AB-C6FDF3D67797}"/>
              </a:ext>
            </a:extLst>
          </p:cNvPr>
          <p:cNvGraphicFramePr>
            <a:graphicFrameLocks noChangeAspect="1"/>
          </p:cNvGraphicFramePr>
          <p:nvPr/>
        </p:nvGraphicFramePr>
        <p:xfrm>
          <a:off x="3048000" y="3048001"/>
          <a:ext cx="533400" cy="517525"/>
        </p:xfrm>
        <a:graphic>
          <a:graphicData uri="http://schemas.openxmlformats.org/presentationml/2006/ole">
            <mc:AlternateContent xmlns:mc="http://schemas.openxmlformats.org/markup-compatibility/2006">
              <mc:Choice xmlns:v="urn:schemas-microsoft-com:vml" Requires="v">
                <p:oleObj spid="_x0000_s5167" name="Equation" r:id="rId9" imgW="215713" imgH="203024" progId="Equation.DSMT4">
                  <p:embed/>
                </p:oleObj>
              </mc:Choice>
              <mc:Fallback>
                <p:oleObj name="Equation" r:id="rId9" imgW="215713" imgH="203024"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0" y="3048001"/>
                        <a:ext cx="5334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73" name="Rectangle 17">
            <a:extLst>
              <a:ext uri="{FF2B5EF4-FFF2-40B4-BE49-F238E27FC236}">
                <a16:creationId xmlns:a16="http://schemas.microsoft.com/office/drawing/2014/main" xmlns="" id="{1021BE33-CD2A-4742-8292-97B6FCDDF84C}"/>
              </a:ext>
            </a:extLst>
          </p:cNvPr>
          <p:cNvSpPr>
            <a:spLocks noChangeArrowheads="1"/>
          </p:cNvSpPr>
          <p:nvPr/>
        </p:nvSpPr>
        <p:spPr bwMode="auto">
          <a:xfrm>
            <a:off x="2438400" y="4267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rPr>
              <a:t>250</a:t>
            </a:r>
          </a:p>
        </p:txBody>
      </p:sp>
      <p:sp>
        <p:nvSpPr>
          <p:cNvPr id="19474" name="Rectangle 18">
            <a:extLst>
              <a:ext uri="{FF2B5EF4-FFF2-40B4-BE49-F238E27FC236}">
                <a16:creationId xmlns:a16="http://schemas.microsoft.com/office/drawing/2014/main" xmlns="" id="{4B4F52B2-77FF-4BED-ABAE-9DDA7ECFDE04}"/>
              </a:ext>
            </a:extLst>
          </p:cNvPr>
          <p:cNvSpPr>
            <a:spLocks noChangeArrowheads="1"/>
          </p:cNvSpPr>
          <p:nvPr/>
        </p:nvSpPr>
        <p:spPr bwMode="auto">
          <a:xfrm>
            <a:off x="3581400" y="4267200"/>
            <a:ext cx="111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rPr>
              <a:t>= 0,025</a:t>
            </a:r>
          </a:p>
        </p:txBody>
      </p:sp>
      <p:graphicFrame>
        <p:nvGraphicFramePr>
          <p:cNvPr id="19475" name="Object 19">
            <a:extLst>
              <a:ext uri="{FF2B5EF4-FFF2-40B4-BE49-F238E27FC236}">
                <a16:creationId xmlns:a16="http://schemas.microsoft.com/office/drawing/2014/main" xmlns="" id="{04DFE8CB-C1B9-4B6D-BEB4-1B106EA82B87}"/>
              </a:ext>
            </a:extLst>
          </p:cNvPr>
          <p:cNvGraphicFramePr>
            <a:graphicFrameLocks noChangeAspect="1"/>
          </p:cNvGraphicFramePr>
          <p:nvPr/>
        </p:nvGraphicFramePr>
        <p:xfrm>
          <a:off x="2971801" y="4191001"/>
          <a:ext cx="690563" cy="517525"/>
        </p:xfrm>
        <a:graphic>
          <a:graphicData uri="http://schemas.openxmlformats.org/presentationml/2006/ole">
            <mc:AlternateContent xmlns:mc="http://schemas.openxmlformats.org/markup-compatibility/2006">
              <mc:Choice xmlns:v="urn:schemas-microsoft-com:vml" Requires="v">
                <p:oleObj spid="_x0000_s5168" name="Equation" r:id="rId11" imgW="279279" imgH="203112" progId="Equation.DSMT4">
                  <p:embed/>
                </p:oleObj>
              </mc:Choice>
              <mc:Fallback>
                <p:oleObj name="Equation" r:id="rId11" imgW="279279" imgH="203112"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1801" y="4191001"/>
                        <a:ext cx="690563"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476" name="Object 20">
            <a:extLst>
              <a:ext uri="{FF2B5EF4-FFF2-40B4-BE49-F238E27FC236}">
                <a16:creationId xmlns:a16="http://schemas.microsoft.com/office/drawing/2014/main" xmlns="" id="{DFB51860-63D6-4DC7-90E0-908E9BB6C494}"/>
              </a:ext>
            </a:extLst>
          </p:cNvPr>
          <p:cNvGraphicFramePr>
            <a:graphicFrameLocks noChangeAspect="1"/>
          </p:cNvGraphicFramePr>
          <p:nvPr/>
        </p:nvGraphicFramePr>
        <p:xfrm>
          <a:off x="4648200" y="4191001"/>
          <a:ext cx="533400" cy="517525"/>
        </p:xfrm>
        <a:graphic>
          <a:graphicData uri="http://schemas.openxmlformats.org/presentationml/2006/ole">
            <mc:AlternateContent xmlns:mc="http://schemas.openxmlformats.org/markup-compatibility/2006">
              <mc:Choice xmlns:v="urn:schemas-microsoft-com:vml" Requires="v">
                <p:oleObj spid="_x0000_s5169" name="Equation" r:id="rId13" imgW="215713" imgH="203024" progId="Equation.DSMT4">
                  <p:embed/>
                </p:oleObj>
              </mc:Choice>
              <mc:Fallback>
                <p:oleObj name="Equation" r:id="rId13" imgW="215713" imgH="203024"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4191001"/>
                        <a:ext cx="5334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77" name="Rectangle 21">
            <a:extLst>
              <a:ext uri="{FF2B5EF4-FFF2-40B4-BE49-F238E27FC236}">
                <a16:creationId xmlns:a16="http://schemas.microsoft.com/office/drawing/2014/main" xmlns="" id="{0BA2AF1F-019A-4A2F-ADA2-2567179895EA}"/>
              </a:ext>
            </a:extLst>
          </p:cNvPr>
          <p:cNvSpPr>
            <a:spLocks noChangeArrowheads="1"/>
          </p:cNvSpPr>
          <p:nvPr/>
        </p:nvSpPr>
        <p:spPr bwMode="auto">
          <a:xfrm>
            <a:off x="1524000" y="5413376"/>
            <a:ext cx="243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rPr>
              <a:t>So sánh P</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rPr>
              <a:t>ôtô</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rPr>
              <a:t> và P</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rPr>
              <a:t>xt</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endParaRPr>
          </a:p>
        </p:txBody>
      </p:sp>
      <p:sp>
        <p:nvSpPr>
          <p:cNvPr id="19478" name="Rectangle 22">
            <a:extLst>
              <a:ext uri="{FF2B5EF4-FFF2-40B4-BE49-F238E27FC236}">
                <a16:creationId xmlns:a16="http://schemas.microsoft.com/office/drawing/2014/main" xmlns="" id="{CEFB25B6-8841-4865-936E-02DEED03FC0D}"/>
              </a:ext>
            </a:extLst>
          </p:cNvPr>
          <p:cNvSpPr>
            <a:spLocks noChangeArrowheads="1"/>
          </p:cNvSpPr>
          <p:nvPr/>
        </p:nvSpPr>
        <p:spPr bwMode="auto">
          <a:xfrm>
            <a:off x="1524000" y="5867400"/>
            <a:ext cx="2940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Wingdings 2" panose="05020102010507070707" pitchFamily="18" charset="2"/>
              </a:rPr>
              <a:t>Trả lời câu hỏi đầu bài</a:t>
            </a:r>
          </a:p>
        </p:txBody>
      </p:sp>
      <p:graphicFrame>
        <p:nvGraphicFramePr>
          <p:cNvPr id="19482" name="Object 26">
            <a:extLst>
              <a:ext uri="{FF2B5EF4-FFF2-40B4-BE49-F238E27FC236}">
                <a16:creationId xmlns:a16="http://schemas.microsoft.com/office/drawing/2014/main" xmlns="" id="{761426BC-00AD-4EC3-9E80-9C37396B1B70}"/>
              </a:ext>
            </a:extLst>
          </p:cNvPr>
          <p:cNvGraphicFramePr>
            <a:graphicFrameLocks noChangeAspect="1"/>
          </p:cNvGraphicFramePr>
          <p:nvPr/>
        </p:nvGraphicFramePr>
        <p:xfrm>
          <a:off x="1752600" y="4876800"/>
          <a:ext cx="457200" cy="609600"/>
        </p:xfrm>
        <a:graphic>
          <a:graphicData uri="http://schemas.openxmlformats.org/presentationml/2006/ole">
            <mc:AlternateContent xmlns:mc="http://schemas.openxmlformats.org/markup-compatibility/2006">
              <mc:Choice xmlns:v="urn:schemas-microsoft-com:vml" Requires="v">
                <p:oleObj spid="_x0000_s5170" name="Equation" r:id="rId14" imgW="215806" imgH="228501" progId="Equation.DSMT4">
                  <p:embed/>
                </p:oleObj>
              </mc:Choice>
              <mc:Fallback>
                <p:oleObj name="Equation" r:id="rId14" imgW="215806" imgH="228501"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52600" y="4876800"/>
                        <a:ext cx="4572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83" name="Text Box 27">
            <a:extLst>
              <a:ext uri="{FF2B5EF4-FFF2-40B4-BE49-F238E27FC236}">
                <a16:creationId xmlns:a16="http://schemas.microsoft.com/office/drawing/2014/main" xmlns="" id="{E2193DFF-FCAF-4F7B-A3C9-A0C0ABC20048}"/>
              </a:ext>
            </a:extLst>
          </p:cNvPr>
          <p:cNvSpPr txBox="1">
            <a:spLocks noChangeArrowheads="1"/>
          </p:cNvSpPr>
          <p:nvPr/>
        </p:nvSpPr>
        <p:spPr bwMode="auto">
          <a:xfrm>
            <a:off x="2209800" y="50292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a:t>
            </a:r>
          </a:p>
        </p:txBody>
      </p:sp>
    </p:spTree>
    <p:extLst>
      <p:ext uri="{BB962C8B-B14F-4D97-AF65-F5344CB8AC3E}">
        <p14:creationId xmlns:p14="http://schemas.microsoft.com/office/powerpoint/2010/main" val="4105197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500"/>
                                        <p:tgtEl>
                                          <p:spTgt spid="194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467"/>
                                        </p:tgtEl>
                                        <p:attrNameLst>
                                          <p:attrName>style.visibility</p:attrName>
                                        </p:attrNameLst>
                                      </p:cBhvr>
                                      <p:to>
                                        <p:strVal val="visible"/>
                                      </p:to>
                                    </p:set>
                                    <p:animEffect transition="in" filter="fade">
                                      <p:cBhvr>
                                        <p:cTn id="12" dur="2000"/>
                                        <p:tgtEl>
                                          <p:spTgt spid="194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5" presetClass="entr" presetSubtype="0" fill="hold" nodeType="clickEffect">
                                  <p:stCondLst>
                                    <p:cond delay="0"/>
                                  </p:stCondLst>
                                  <p:childTnLst>
                                    <p:set>
                                      <p:cBhvr>
                                        <p:cTn id="16" dur="1" fill="hold">
                                          <p:stCondLst>
                                            <p:cond delay="0"/>
                                          </p:stCondLst>
                                        </p:cTn>
                                        <p:tgtEl>
                                          <p:spTgt spid="19468">
                                            <p:txEl>
                                              <p:pRg st="0" end="0"/>
                                            </p:txEl>
                                          </p:spTgt>
                                        </p:tgtEl>
                                        <p:attrNameLst>
                                          <p:attrName>style.visibility</p:attrName>
                                        </p:attrNameLst>
                                      </p:cBhvr>
                                      <p:to>
                                        <p:strVal val="visible"/>
                                      </p:to>
                                    </p:set>
                                    <p:anim calcmode="lin" valueType="num">
                                      <p:cBhvr>
                                        <p:cTn id="17" dur="500" fill="hold"/>
                                        <p:tgtEl>
                                          <p:spTgt spid="19468">
                                            <p:txEl>
                                              <p:pRg st="0" end="0"/>
                                            </p:txEl>
                                          </p:spTgt>
                                        </p:tgtEl>
                                        <p:attrNameLst>
                                          <p:attrName>ppt_w</p:attrName>
                                        </p:attrNameLst>
                                      </p:cBhvr>
                                      <p:tavLst>
                                        <p:tav tm="0">
                                          <p:val>
                                            <p:strVal val="#ppt_w*0.70"/>
                                          </p:val>
                                        </p:tav>
                                        <p:tav tm="100000">
                                          <p:val>
                                            <p:strVal val="#ppt_w"/>
                                          </p:val>
                                        </p:tav>
                                      </p:tavLst>
                                    </p:anim>
                                    <p:anim calcmode="lin" valueType="num">
                                      <p:cBhvr>
                                        <p:cTn id="18" dur="500" fill="hold"/>
                                        <p:tgtEl>
                                          <p:spTgt spid="19468">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19468">
                                            <p:txEl>
                                              <p:pRg st="0" end="0"/>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19468">
                                            <p:txEl>
                                              <p:pRg st="1" end="1"/>
                                            </p:txEl>
                                          </p:spTgt>
                                        </p:tgtEl>
                                        <p:attrNameLst>
                                          <p:attrName>style.visibility</p:attrName>
                                        </p:attrNameLst>
                                      </p:cBhvr>
                                      <p:to>
                                        <p:strVal val="visible"/>
                                      </p:to>
                                    </p:set>
                                    <p:anim calcmode="lin" valueType="num">
                                      <p:cBhvr>
                                        <p:cTn id="22" dur="500" fill="hold"/>
                                        <p:tgtEl>
                                          <p:spTgt spid="19468">
                                            <p:txEl>
                                              <p:pRg st="1" end="1"/>
                                            </p:txEl>
                                          </p:spTgt>
                                        </p:tgtEl>
                                        <p:attrNameLst>
                                          <p:attrName>ppt_w</p:attrName>
                                        </p:attrNameLst>
                                      </p:cBhvr>
                                      <p:tavLst>
                                        <p:tav tm="0">
                                          <p:val>
                                            <p:strVal val="#ppt_w*0.70"/>
                                          </p:val>
                                        </p:tav>
                                        <p:tav tm="100000">
                                          <p:val>
                                            <p:strVal val="#ppt_w"/>
                                          </p:val>
                                        </p:tav>
                                      </p:tavLst>
                                    </p:anim>
                                    <p:anim calcmode="lin" valueType="num">
                                      <p:cBhvr>
                                        <p:cTn id="23" dur="500" fill="hold"/>
                                        <p:tgtEl>
                                          <p:spTgt spid="19468">
                                            <p:txEl>
                                              <p:pRg st="1" end="1"/>
                                            </p:txEl>
                                          </p:spTgt>
                                        </p:tgtEl>
                                        <p:attrNameLst>
                                          <p:attrName>ppt_h</p:attrName>
                                        </p:attrNameLst>
                                      </p:cBhvr>
                                      <p:tavLst>
                                        <p:tav tm="0">
                                          <p:val>
                                            <p:strVal val="#ppt_h"/>
                                          </p:val>
                                        </p:tav>
                                        <p:tav tm="100000">
                                          <p:val>
                                            <p:strVal val="#ppt_h"/>
                                          </p:val>
                                        </p:tav>
                                      </p:tavLst>
                                    </p:anim>
                                    <p:animEffect transition="in" filter="fade">
                                      <p:cBhvr>
                                        <p:cTn id="24" dur="500"/>
                                        <p:tgtEl>
                                          <p:spTgt spid="19468">
                                            <p:txEl>
                                              <p:pRg st="1" end="1"/>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19468">
                                            <p:txEl>
                                              <p:pRg st="2" end="2"/>
                                            </p:txEl>
                                          </p:spTgt>
                                        </p:tgtEl>
                                        <p:attrNameLst>
                                          <p:attrName>style.visibility</p:attrName>
                                        </p:attrNameLst>
                                      </p:cBhvr>
                                      <p:to>
                                        <p:strVal val="visible"/>
                                      </p:to>
                                    </p:set>
                                    <p:anim calcmode="lin" valueType="num">
                                      <p:cBhvr>
                                        <p:cTn id="27" dur="500" fill="hold"/>
                                        <p:tgtEl>
                                          <p:spTgt spid="19468">
                                            <p:txEl>
                                              <p:pRg st="2" end="2"/>
                                            </p:txEl>
                                          </p:spTgt>
                                        </p:tgtEl>
                                        <p:attrNameLst>
                                          <p:attrName>ppt_w</p:attrName>
                                        </p:attrNameLst>
                                      </p:cBhvr>
                                      <p:tavLst>
                                        <p:tav tm="0">
                                          <p:val>
                                            <p:strVal val="#ppt_w*0.70"/>
                                          </p:val>
                                        </p:tav>
                                        <p:tav tm="100000">
                                          <p:val>
                                            <p:strVal val="#ppt_w"/>
                                          </p:val>
                                        </p:tav>
                                      </p:tavLst>
                                    </p:anim>
                                    <p:anim calcmode="lin" valueType="num">
                                      <p:cBhvr>
                                        <p:cTn id="28" dur="500" fill="hold"/>
                                        <p:tgtEl>
                                          <p:spTgt spid="19468">
                                            <p:txEl>
                                              <p:pRg st="2" end="2"/>
                                            </p:txEl>
                                          </p:spTgt>
                                        </p:tgtEl>
                                        <p:attrNameLst>
                                          <p:attrName>ppt_h</p:attrName>
                                        </p:attrNameLst>
                                      </p:cBhvr>
                                      <p:tavLst>
                                        <p:tav tm="0">
                                          <p:val>
                                            <p:strVal val="#ppt_h"/>
                                          </p:val>
                                        </p:tav>
                                        <p:tav tm="100000">
                                          <p:val>
                                            <p:strVal val="#ppt_h"/>
                                          </p:val>
                                        </p:tav>
                                      </p:tavLst>
                                    </p:anim>
                                    <p:animEffect transition="in" filter="fade">
                                      <p:cBhvr>
                                        <p:cTn id="29" dur="500"/>
                                        <p:tgtEl>
                                          <p:spTgt spid="19468">
                                            <p:txEl>
                                              <p:pRg st="2" end="2"/>
                                            </p:txEl>
                                          </p:spTgt>
                                        </p:tgtEl>
                                      </p:cBhvr>
                                    </p:animEffect>
                                  </p:childTnLst>
                                </p:cTn>
                              </p:par>
                              <p:par>
                                <p:cTn id="30" presetID="55" presetClass="entr" presetSubtype="0" fill="hold" nodeType="withEffect">
                                  <p:stCondLst>
                                    <p:cond delay="0"/>
                                  </p:stCondLst>
                                  <p:childTnLst>
                                    <p:set>
                                      <p:cBhvr>
                                        <p:cTn id="31" dur="1" fill="hold">
                                          <p:stCondLst>
                                            <p:cond delay="0"/>
                                          </p:stCondLst>
                                        </p:cTn>
                                        <p:tgtEl>
                                          <p:spTgt spid="19468">
                                            <p:txEl>
                                              <p:pRg st="3" end="3"/>
                                            </p:txEl>
                                          </p:spTgt>
                                        </p:tgtEl>
                                        <p:attrNameLst>
                                          <p:attrName>style.visibility</p:attrName>
                                        </p:attrNameLst>
                                      </p:cBhvr>
                                      <p:to>
                                        <p:strVal val="visible"/>
                                      </p:to>
                                    </p:set>
                                    <p:anim calcmode="lin" valueType="num">
                                      <p:cBhvr>
                                        <p:cTn id="32" dur="500" fill="hold"/>
                                        <p:tgtEl>
                                          <p:spTgt spid="19468">
                                            <p:txEl>
                                              <p:pRg st="3" end="3"/>
                                            </p:txEl>
                                          </p:spTgt>
                                        </p:tgtEl>
                                        <p:attrNameLst>
                                          <p:attrName>ppt_w</p:attrName>
                                        </p:attrNameLst>
                                      </p:cBhvr>
                                      <p:tavLst>
                                        <p:tav tm="0">
                                          <p:val>
                                            <p:strVal val="#ppt_w*0.70"/>
                                          </p:val>
                                        </p:tav>
                                        <p:tav tm="100000">
                                          <p:val>
                                            <p:strVal val="#ppt_w"/>
                                          </p:val>
                                        </p:tav>
                                      </p:tavLst>
                                    </p:anim>
                                    <p:anim calcmode="lin" valueType="num">
                                      <p:cBhvr>
                                        <p:cTn id="33" dur="500" fill="hold"/>
                                        <p:tgtEl>
                                          <p:spTgt spid="19468">
                                            <p:txEl>
                                              <p:pRg st="3" end="3"/>
                                            </p:txEl>
                                          </p:spTgt>
                                        </p:tgtEl>
                                        <p:attrNameLst>
                                          <p:attrName>ppt_h</p:attrName>
                                        </p:attrNameLst>
                                      </p:cBhvr>
                                      <p:tavLst>
                                        <p:tav tm="0">
                                          <p:val>
                                            <p:strVal val="#ppt_h"/>
                                          </p:val>
                                        </p:tav>
                                        <p:tav tm="100000">
                                          <p:val>
                                            <p:strVal val="#ppt_h"/>
                                          </p:val>
                                        </p:tav>
                                      </p:tavLst>
                                    </p:anim>
                                    <p:animEffect transition="in" filter="fade">
                                      <p:cBhvr>
                                        <p:cTn id="34" dur="500"/>
                                        <p:tgtEl>
                                          <p:spTgt spid="19468">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9469"/>
                                        </p:tgtEl>
                                        <p:attrNameLst>
                                          <p:attrName>style.visibility</p:attrName>
                                        </p:attrNameLst>
                                      </p:cBhvr>
                                      <p:to>
                                        <p:strVal val="visible"/>
                                      </p:to>
                                    </p:set>
                                    <p:anim calcmode="lin" valueType="num">
                                      <p:cBhvr>
                                        <p:cTn id="39" dur="500" fill="hold"/>
                                        <p:tgtEl>
                                          <p:spTgt spid="19469"/>
                                        </p:tgtEl>
                                        <p:attrNameLst>
                                          <p:attrName>ppt_w</p:attrName>
                                        </p:attrNameLst>
                                      </p:cBhvr>
                                      <p:tavLst>
                                        <p:tav tm="0">
                                          <p:val>
                                            <p:strVal val="#ppt_w*0.70"/>
                                          </p:val>
                                        </p:tav>
                                        <p:tav tm="100000">
                                          <p:val>
                                            <p:strVal val="#ppt_w"/>
                                          </p:val>
                                        </p:tav>
                                      </p:tavLst>
                                    </p:anim>
                                    <p:anim calcmode="lin" valueType="num">
                                      <p:cBhvr>
                                        <p:cTn id="40" dur="500" fill="hold"/>
                                        <p:tgtEl>
                                          <p:spTgt spid="19469"/>
                                        </p:tgtEl>
                                        <p:attrNameLst>
                                          <p:attrName>ppt_h</p:attrName>
                                        </p:attrNameLst>
                                      </p:cBhvr>
                                      <p:tavLst>
                                        <p:tav tm="0">
                                          <p:val>
                                            <p:strVal val="#ppt_h"/>
                                          </p:val>
                                        </p:tav>
                                        <p:tav tm="100000">
                                          <p:val>
                                            <p:strVal val="#ppt_h"/>
                                          </p:val>
                                        </p:tav>
                                      </p:tavLst>
                                    </p:anim>
                                    <p:animEffect transition="in" filter="fade">
                                      <p:cBhvr>
                                        <p:cTn id="41" dur="500"/>
                                        <p:tgtEl>
                                          <p:spTgt spid="1946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4" fill="hold" nodeType="clickEffect">
                                  <p:stCondLst>
                                    <p:cond delay="0"/>
                                  </p:stCondLst>
                                  <p:childTnLst>
                                    <p:set>
                                      <p:cBhvr>
                                        <p:cTn id="45" dur="1" fill="hold">
                                          <p:stCondLst>
                                            <p:cond delay="0"/>
                                          </p:stCondLst>
                                        </p:cTn>
                                        <p:tgtEl>
                                          <p:spTgt spid="19472"/>
                                        </p:tgtEl>
                                        <p:attrNameLst>
                                          <p:attrName>style.visibility</p:attrName>
                                        </p:attrNameLst>
                                      </p:cBhvr>
                                      <p:to>
                                        <p:strVal val="visible"/>
                                      </p:to>
                                    </p:set>
                                    <p:animEffect transition="in" filter="wipe(down)">
                                      <p:cBhvr>
                                        <p:cTn id="46" dur="500"/>
                                        <p:tgtEl>
                                          <p:spTgt spid="19472"/>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9471"/>
                                        </p:tgtEl>
                                        <p:attrNameLst>
                                          <p:attrName>style.visibility</p:attrName>
                                        </p:attrNameLst>
                                      </p:cBhvr>
                                      <p:to>
                                        <p:strVal val="visible"/>
                                      </p:to>
                                    </p:set>
                                    <p:animEffect transition="in" filter="wipe(down)">
                                      <p:cBhvr>
                                        <p:cTn id="49" dur="500"/>
                                        <p:tgtEl>
                                          <p:spTgt spid="1947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9470"/>
                                        </p:tgtEl>
                                        <p:attrNameLst>
                                          <p:attrName>style.visibility</p:attrName>
                                        </p:attrNameLst>
                                      </p:cBhvr>
                                      <p:to>
                                        <p:strVal val="visible"/>
                                      </p:to>
                                    </p:set>
                                    <p:animEffect transition="in" filter="wipe(down)">
                                      <p:cBhvr>
                                        <p:cTn id="54" dur="500"/>
                                        <p:tgtEl>
                                          <p:spTgt spid="1947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9473"/>
                                        </p:tgtEl>
                                        <p:attrNameLst>
                                          <p:attrName>style.visibility</p:attrName>
                                        </p:attrNameLst>
                                      </p:cBhvr>
                                      <p:to>
                                        <p:strVal val="visible"/>
                                      </p:to>
                                    </p:set>
                                    <p:animEffect transition="in" filter="wipe(down)">
                                      <p:cBhvr>
                                        <p:cTn id="59" dur="500"/>
                                        <p:tgtEl>
                                          <p:spTgt spid="19473"/>
                                        </p:tgtEl>
                                      </p:cBhvr>
                                    </p:animEffect>
                                  </p:childTnLst>
                                </p:cTn>
                              </p:par>
                              <p:par>
                                <p:cTn id="60" presetID="22" presetClass="entr" presetSubtype="4" fill="hold" nodeType="withEffect">
                                  <p:stCondLst>
                                    <p:cond delay="0"/>
                                  </p:stCondLst>
                                  <p:childTnLst>
                                    <p:set>
                                      <p:cBhvr>
                                        <p:cTn id="61" dur="1" fill="hold">
                                          <p:stCondLst>
                                            <p:cond delay="0"/>
                                          </p:stCondLst>
                                        </p:cTn>
                                        <p:tgtEl>
                                          <p:spTgt spid="19475"/>
                                        </p:tgtEl>
                                        <p:attrNameLst>
                                          <p:attrName>style.visibility</p:attrName>
                                        </p:attrNameLst>
                                      </p:cBhvr>
                                      <p:to>
                                        <p:strVal val="visible"/>
                                      </p:to>
                                    </p:set>
                                    <p:animEffect transition="in" filter="wipe(down)">
                                      <p:cBhvr>
                                        <p:cTn id="62" dur="500"/>
                                        <p:tgtEl>
                                          <p:spTgt spid="1947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9474"/>
                                        </p:tgtEl>
                                        <p:attrNameLst>
                                          <p:attrName>style.visibility</p:attrName>
                                        </p:attrNameLst>
                                      </p:cBhvr>
                                      <p:to>
                                        <p:strVal val="visible"/>
                                      </p:to>
                                    </p:set>
                                    <p:animEffect transition="in" filter="wipe(down)">
                                      <p:cBhvr>
                                        <p:cTn id="67" dur="500"/>
                                        <p:tgtEl>
                                          <p:spTgt spid="19474"/>
                                        </p:tgtEl>
                                      </p:cBhvr>
                                    </p:animEffect>
                                  </p:childTnLst>
                                </p:cTn>
                              </p:par>
                              <p:par>
                                <p:cTn id="68" presetID="22" presetClass="entr" presetSubtype="4" fill="hold" nodeType="withEffect">
                                  <p:stCondLst>
                                    <p:cond delay="0"/>
                                  </p:stCondLst>
                                  <p:childTnLst>
                                    <p:set>
                                      <p:cBhvr>
                                        <p:cTn id="69" dur="1" fill="hold">
                                          <p:stCondLst>
                                            <p:cond delay="0"/>
                                          </p:stCondLst>
                                        </p:cTn>
                                        <p:tgtEl>
                                          <p:spTgt spid="19476"/>
                                        </p:tgtEl>
                                        <p:attrNameLst>
                                          <p:attrName>style.visibility</p:attrName>
                                        </p:attrNameLst>
                                      </p:cBhvr>
                                      <p:to>
                                        <p:strVal val="visible"/>
                                      </p:to>
                                    </p:set>
                                    <p:animEffect transition="in" filter="wipe(down)">
                                      <p:cBhvr>
                                        <p:cTn id="70" dur="500"/>
                                        <p:tgtEl>
                                          <p:spTgt spid="19476"/>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ntr" presetSubtype="0" fill="hold" nodeType="clickEffect">
                                  <p:stCondLst>
                                    <p:cond delay="0"/>
                                  </p:stCondLst>
                                  <p:childTnLst>
                                    <p:set>
                                      <p:cBhvr>
                                        <p:cTn id="74" dur="1" fill="hold">
                                          <p:stCondLst>
                                            <p:cond delay="0"/>
                                          </p:stCondLst>
                                        </p:cTn>
                                        <p:tgtEl>
                                          <p:spTgt spid="19461"/>
                                        </p:tgtEl>
                                        <p:attrNameLst>
                                          <p:attrName>style.visibility</p:attrName>
                                        </p:attrNameLst>
                                      </p:cBhvr>
                                      <p:to>
                                        <p:strVal val="visible"/>
                                      </p:to>
                                    </p:set>
                                    <p:animEffect transition="in" filter="fade">
                                      <p:cBhvr>
                                        <p:cTn id="75" dur="2000"/>
                                        <p:tgtEl>
                                          <p:spTgt spid="19461"/>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0" presetClass="entr" presetSubtype="0" fill="hold" nodeType="clickEffect">
                                  <p:stCondLst>
                                    <p:cond delay="0"/>
                                  </p:stCondLst>
                                  <p:childTnLst>
                                    <p:set>
                                      <p:cBhvr>
                                        <p:cTn id="79" dur="1" fill="hold">
                                          <p:stCondLst>
                                            <p:cond delay="0"/>
                                          </p:stCondLst>
                                        </p:cTn>
                                        <p:tgtEl>
                                          <p:spTgt spid="19482"/>
                                        </p:tgtEl>
                                        <p:attrNameLst>
                                          <p:attrName>style.visibility</p:attrName>
                                        </p:attrNameLst>
                                      </p:cBhvr>
                                      <p:to>
                                        <p:strVal val="visible"/>
                                      </p:to>
                                    </p:set>
                                    <p:animEffect transition="in" filter="fade">
                                      <p:cBhvr>
                                        <p:cTn id="80" dur="500"/>
                                        <p:tgtEl>
                                          <p:spTgt spid="1948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9483"/>
                                        </p:tgtEl>
                                        <p:attrNameLst>
                                          <p:attrName>style.visibility</p:attrName>
                                        </p:attrNameLst>
                                      </p:cBhvr>
                                      <p:to>
                                        <p:strVal val="visible"/>
                                      </p:to>
                                    </p:set>
                                    <p:animEffect transition="in" filter="fade">
                                      <p:cBhvr>
                                        <p:cTn id="83" dur="500"/>
                                        <p:tgtEl>
                                          <p:spTgt spid="19483"/>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9477"/>
                                        </p:tgtEl>
                                        <p:attrNameLst>
                                          <p:attrName>style.visibility</p:attrName>
                                        </p:attrNameLst>
                                      </p:cBhvr>
                                      <p:to>
                                        <p:strVal val="visible"/>
                                      </p:to>
                                    </p:set>
                                    <p:animEffect transition="in" filter="fade">
                                      <p:cBhvr>
                                        <p:cTn id="88" dur="500"/>
                                        <p:tgtEl>
                                          <p:spTgt spid="19477"/>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9478"/>
                                        </p:tgtEl>
                                        <p:attrNameLst>
                                          <p:attrName>style.visibility</p:attrName>
                                        </p:attrNameLst>
                                      </p:cBhvr>
                                      <p:to>
                                        <p:strVal val="visible"/>
                                      </p:to>
                                    </p:set>
                                    <p:animEffect transition="in" filter="fade">
                                      <p:cBhvr>
                                        <p:cTn id="93" dur="500"/>
                                        <p:tgtEl>
                                          <p:spTgt spid="19478"/>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10" presetClass="entr" presetSubtype="0" fill="hold" nodeType="clickEffect">
                                  <p:stCondLst>
                                    <p:cond delay="0"/>
                                  </p:stCondLst>
                                  <p:childTnLst>
                                    <p:set>
                                      <p:cBhvr>
                                        <p:cTn id="97" dur="1" fill="hold">
                                          <p:stCondLst>
                                            <p:cond delay="0"/>
                                          </p:stCondLst>
                                        </p:cTn>
                                        <p:tgtEl>
                                          <p:spTgt spid="19459"/>
                                        </p:tgtEl>
                                        <p:attrNameLst>
                                          <p:attrName>style.visibility</p:attrName>
                                        </p:attrNameLst>
                                      </p:cBhvr>
                                      <p:to>
                                        <p:strVal val="visible"/>
                                      </p:to>
                                    </p:set>
                                    <p:animEffect transition="in" filter="fade">
                                      <p:cBhvr>
                                        <p:cTn id="98" dur="2000"/>
                                        <p:tgtEl>
                                          <p:spTgt spid="19459"/>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9460"/>
                                        </p:tgtEl>
                                        <p:attrNameLst>
                                          <p:attrName>style.visibility</p:attrName>
                                        </p:attrNameLst>
                                      </p:cBhvr>
                                      <p:to>
                                        <p:strVal val="visible"/>
                                      </p:to>
                                    </p:set>
                                    <p:animEffect transition="in" filter="fade">
                                      <p:cBhvr>
                                        <p:cTn id="103" dur="500"/>
                                        <p:tgtEl>
                                          <p:spTgt spid="1946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9462"/>
                                        </p:tgtEl>
                                        <p:attrNameLst>
                                          <p:attrName>style.visibility</p:attrName>
                                        </p:attrNameLst>
                                      </p:cBhvr>
                                      <p:to>
                                        <p:strVal val="visible"/>
                                      </p:to>
                                    </p:set>
                                    <p:animEffect transition="in" filter="fade">
                                      <p:cBhvr>
                                        <p:cTn id="106" dur="500"/>
                                        <p:tgtEl>
                                          <p:spTgt spid="19462"/>
                                        </p:tgtEl>
                                      </p:cBhvr>
                                    </p:animEffect>
                                  </p:childTnLst>
                                </p:cTn>
                              </p:par>
                              <p:par>
                                <p:cTn id="107" presetID="10" presetClass="entr" presetSubtype="0" fill="hold" nodeType="withEffect">
                                  <p:stCondLst>
                                    <p:cond delay="0"/>
                                  </p:stCondLst>
                                  <p:childTnLst>
                                    <p:set>
                                      <p:cBhvr>
                                        <p:cTn id="108" dur="1" fill="hold">
                                          <p:stCondLst>
                                            <p:cond delay="0"/>
                                          </p:stCondLst>
                                        </p:cTn>
                                        <p:tgtEl>
                                          <p:spTgt spid="19463"/>
                                        </p:tgtEl>
                                        <p:attrNameLst>
                                          <p:attrName>style.visibility</p:attrName>
                                        </p:attrNameLst>
                                      </p:cBhvr>
                                      <p:to>
                                        <p:strVal val="visible"/>
                                      </p:to>
                                    </p:set>
                                    <p:animEffect transition="in" filter="fade">
                                      <p:cBhvr>
                                        <p:cTn id="109" dur="500"/>
                                        <p:tgtEl>
                                          <p:spTgt spid="19463"/>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9465"/>
                                        </p:tgtEl>
                                        <p:attrNameLst>
                                          <p:attrName>style.visibility</p:attrName>
                                        </p:attrNameLst>
                                      </p:cBhvr>
                                      <p:to>
                                        <p:strVal val="visible"/>
                                      </p:to>
                                    </p:set>
                                    <p:animEffect transition="in" filter="fade">
                                      <p:cBhvr>
                                        <p:cTn id="112" dur="500"/>
                                        <p:tgtEl>
                                          <p:spTgt spid="19465"/>
                                        </p:tgtEl>
                                      </p:cBhvr>
                                    </p:animEffect>
                                  </p:childTnLst>
                                </p:cTn>
                              </p:par>
                              <p:par>
                                <p:cTn id="113" presetID="10" presetClass="entr" presetSubtype="0" fill="hold" nodeType="withEffect">
                                  <p:stCondLst>
                                    <p:cond delay="0"/>
                                  </p:stCondLst>
                                  <p:childTnLst>
                                    <p:set>
                                      <p:cBhvr>
                                        <p:cTn id="114" dur="1" fill="hold">
                                          <p:stCondLst>
                                            <p:cond delay="0"/>
                                          </p:stCondLst>
                                        </p:cTn>
                                        <p:tgtEl>
                                          <p:spTgt spid="19464"/>
                                        </p:tgtEl>
                                        <p:attrNameLst>
                                          <p:attrName>style.visibility</p:attrName>
                                        </p:attrNameLst>
                                      </p:cBhvr>
                                      <p:to>
                                        <p:strVal val="visible"/>
                                      </p:to>
                                    </p:set>
                                    <p:animEffect transition="in" filter="fade">
                                      <p:cBhvr>
                                        <p:cTn id="115" dur="500"/>
                                        <p:tgtEl>
                                          <p:spTgt spid="19464"/>
                                        </p:tgtEl>
                                      </p:cBhvr>
                                    </p:animEffect>
                                  </p:childTnLst>
                                </p:cTn>
                              </p:par>
                              <p:par>
                                <p:cTn id="116" presetID="10" presetClass="entr" presetSubtype="0" fill="hold" nodeType="withEffect">
                                  <p:stCondLst>
                                    <p:cond delay="0"/>
                                  </p:stCondLst>
                                  <p:childTnLst>
                                    <p:set>
                                      <p:cBhvr>
                                        <p:cTn id="117" dur="1" fill="hold">
                                          <p:stCondLst>
                                            <p:cond delay="0"/>
                                          </p:stCondLst>
                                        </p:cTn>
                                        <p:tgtEl>
                                          <p:spTgt spid="19466"/>
                                        </p:tgtEl>
                                        <p:attrNameLst>
                                          <p:attrName>style.visibility</p:attrName>
                                        </p:attrNameLst>
                                      </p:cBhvr>
                                      <p:to>
                                        <p:strVal val="visible"/>
                                      </p:to>
                                    </p:set>
                                    <p:animEffect transition="in" filter="fade">
                                      <p:cBhvr>
                                        <p:cTn id="118" dur="500"/>
                                        <p:tgtEl>
                                          <p:spTgt spid="19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9460" grpId="0"/>
      <p:bldP spid="19462" grpId="0"/>
      <p:bldP spid="19465" grpId="0"/>
      <p:bldP spid="19467" grpId="0"/>
      <p:bldP spid="19469" grpId="0"/>
      <p:bldP spid="19470" grpId="0"/>
      <p:bldP spid="19471" grpId="0"/>
      <p:bldP spid="19473" grpId="0"/>
      <p:bldP spid="19474" grpId="0"/>
      <p:bldP spid="19477" grpId="0"/>
      <p:bldP spid="19478" grpId="0"/>
      <p:bldP spid="1948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1" descr="j0232133">
            <a:extLst>
              <a:ext uri="{FF2B5EF4-FFF2-40B4-BE49-F238E27FC236}">
                <a16:creationId xmlns:a16="http://schemas.microsoft.com/office/drawing/2014/main" xmlns="" id="{F666F15A-86A8-4AB3-AEC3-7AA76DA05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12918">
            <a:off x="-21670" y="5460216"/>
            <a:ext cx="2279650" cy="153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AutoShape 3">
            <a:extLst>
              <a:ext uri="{FF2B5EF4-FFF2-40B4-BE49-F238E27FC236}">
                <a16:creationId xmlns:a16="http://schemas.microsoft.com/office/drawing/2014/main" xmlns="" id="{E88288A1-8ABC-4E1D-AE0A-D1FFF6D4F929}"/>
              </a:ext>
            </a:extLst>
          </p:cNvPr>
          <p:cNvSpPr>
            <a:spLocks noChangeArrowheads="1"/>
          </p:cNvSpPr>
          <p:nvPr/>
        </p:nvSpPr>
        <p:spPr bwMode="auto">
          <a:xfrm>
            <a:off x="709684" y="243778"/>
            <a:ext cx="5081517" cy="2936150"/>
          </a:xfrm>
          <a:prstGeom prst="wedgeEllipseCallout">
            <a:avLst>
              <a:gd name="adj1" fmla="val -63403"/>
              <a:gd name="adj2" fmla="val 47559"/>
            </a:avLst>
          </a:prstGeom>
          <a:solidFill>
            <a:srgbClr val="CCFFFF"/>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Tại</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sao</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máy</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kéo</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nặng</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nề</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lại</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chạy</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được</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bình</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thường</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trên</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đất</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mềm</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còn</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ô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tô</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nhẹ</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hơn</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lại</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có</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thể</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bị</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lún</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bánh</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trên</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chính</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quãng</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đường</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này</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0485" name="Rectangle 5">
            <a:extLst>
              <a:ext uri="{FF2B5EF4-FFF2-40B4-BE49-F238E27FC236}">
                <a16:creationId xmlns:a16="http://schemas.microsoft.com/office/drawing/2014/main" xmlns="" id="{5738DA7D-F591-4384-A243-7CC1D1A5EF59}"/>
              </a:ext>
            </a:extLst>
          </p:cNvPr>
          <p:cNvSpPr>
            <a:spLocks noChangeArrowheads="1"/>
          </p:cNvSpPr>
          <p:nvPr/>
        </p:nvSpPr>
        <p:spPr bwMode="auto">
          <a:xfrm>
            <a:off x="490830" y="3216955"/>
            <a:ext cx="490003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Máy</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kéo</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chạy</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được</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trên</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đất</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mềm</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vì</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dùng</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xích</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có</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bản</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rộng</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nên</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áp</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suất</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gây</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ra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bởi</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trọng</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lượng</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máy</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kéo</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nhỏ</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Còn</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ô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tô</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dùng</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bánh</a:t>
            </a:r>
            <a:r>
              <a:rPr kumimoji="0" lang="vi-VN" altLang="en-US" sz="20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S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nhỏ</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nên</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áp</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suất</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gây</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ra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bởi</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trọng</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lượng</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ô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tô</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lớn</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hơn</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nên</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có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thể</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bị</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lún</a:t>
            </a:r>
            <a:r>
              <a:rPr kumimoji="0" lang="en-US" alt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p:txBody>
      </p:sp>
      <p:pic>
        <p:nvPicPr>
          <p:cNvPr id="17414" name="Picture 6" descr="buldozer_cat_d6r">
            <a:extLst>
              <a:ext uri="{FF2B5EF4-FFF2-40B4-BE49-F238E27FC236}">
                <a16:creationId xmlns:a16="http://schemas.microsoft.com/office/drawing/2014/main" xmlns="" id="{55333EE2-3577-42B9-8BEA-961F5E4D1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352800"/>
            <a:ext cx="4648200" cy="3505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5" name="Picture 7" descr="xe ô tô">
            <a:extLst>
              <a:ext uri="{FF2B5EF4-FFF2-40B4-BE49-F238E27FC236}">
                <a16:creationId xmlns:a16="http://schemas.microsoft.com/office/drawing/2014/main" xmlns="" id="{1303BDA5-907B-4AB7-A858-BF0D60D422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9861" y="0"/>
            <a:ext cx="4648200" cy="3276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2660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grpId="0" nodeType="withEffect">
                                  <p:stCondLst>
                                    <p:cond delay="0"/>
                                  </p:stCondLst>
                                  <p:childTnLst>
                                    <p:animEffect transition="out" filter="fade">
                                      <p:cBhvr>
                                        <p:cTn id="6" dur="2000"/>
                                        <p:tgtEl>
                                          <p:spTgt spid="20483"/>
                                        </p:tgtEl>
                                      </p:cBhvr>
                                    </p:animEffect>
                                    <p:set>
                                      <p:cBhvr>
                                        <p:cTn id="7" dur="1" fill="hold">
                                          <p:stCondLst>
                                            <p:cond delay="1999"/>
                                          </p:stCondLst>
                                        </p:cTn>
                                        <p:tgtEl>
                                          <p:spTgt spid="2048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0485"/>
                                        </p:tgtEl>
                                        <p:attrNameLst>
                                          <p:attrName>style.visibility</p:attrName>
                                        </p:attrNameLst>
                                      </p:cBhvr>
                                      <p:to>
                                        <p:strVal val="visible"/>
                                      </p:to>
                                    </p:set>
                                    <p:anim calcmode="lin" valueType="num">
                                      <p:cBhvr>
                                        <p:cTn id="12" dur="1000" fill="hold"/>
                                        <p:tgtEl>
                                          <p:spTgt spid="20485"/>
                                        </p:tgtEl>
                                        <p:attrNameLst>
                                          <p:attrName>ppt_w</p:attrName>
                                        </p:attrNameLst>
                                      </p:cBhvr>
                                      <p:tavLst>
                                        <p:tav tm="0">
                                          <p:val>
                                            <p:strVal val="#ppt_w*0.70"/>
                                          </p:val>
                                        </p:tav>
                                        <p:tav tm="100000">
                                          <p:val>
                                            <p:strVal val="#ppt_w"/>
                                          </p:val>
                                        </p:tav>
                                      </p:tavLst>
                                    </p:anim>
                                    <p:anim calcmode="lin" valueType="num">
                                      <p:cBhvr>
                                        <p:cTn id="13" dur="1000" fill="hold"/>
                                        <p:tgtEl>
                                          <p:spTgt spid="20485"/>
                                        </p:tgtEl>
                                        <p:attrNameLst>
                                          <p:attrName>ppt_h</p:attrName>
                                        </p:attrNameLst>
                                      </p:cBhvr>
                                      <p:tavLst>
                                        <p:tav tm="0">
                                          <p:val>
                                            <p:strVal val="#ppt_h"/>
                                          </p:val>
                                        </p:tav>
                                        <p:tav tm="100000">
                                          <p:val>
                                            <p:strVal val="#ppt_h"/>
                                          </p:val>
                                        </p:tav>
                                      </p:tavLst>
                                    </p:anim>
                                    <p:animEffect transition="in" filter="fade">
                                      <p:cBhvr>
                                        <p:cTn id="14" dur="10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nimBg="1"/>
      <p:bldP spid="2048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54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xmlns="" id="{5723B06E-6D76-306B-8CE4-562D318D152A}"/>
              </a:ext>
            </a:extLst>
          </p:cNvPr>
          <p:cNvGraphicFramePr>
            <a:graphicFrameLocks noGrp="1"/>
          </p:cNvGraphicFramePr>
          <p:nvPr>
            <p:extLst>
              <p:ext uri="{D42A27DB-BD31-4B8C-83A1-F6EECF244321}">
                <p14:modId xmlns:p14="http://schemas.microsoft.com/office/powerpoint/2010/main" val="2891010646"/>
              </p:ext>
            </p:extLst>
          </p:nvPr>
        </p:nvGraphicFramePr>
        <p:xfrm>
          <a:off x="477872" y="1647955"/>
          <a:ext cx="11311669" cy="4998720"/>
        </p:xfrm>
        <a:graphic>
          <a:graphicData uri="http://schemas.openxmlformats.org/drawingml/2006/table">
            <a:tbl>
              <a:tblPr firstRow="1" firstCol="1" bandRow="1">
                <a:tableStyleId>{5C22544A-7EE6-4342-B048-85BDC9FD1C3A}</a:tableStyleId>
              </a:tblPr>
              <a:tblGrid>
                <a:gridCol w="11311669">
                  <a:extLst>
                    <a:ext uri="{9D8B030D-6E8A-4147-A177-3AD203B41FA5}">
                      <a16:colId xmlns:a16="http://schemas.microsoft.com/office/drawing/2014/main" xmlns="" val="1269584782"/>
                    </a:ext>
                  </a:extLst>
                </a:gridCol>
              </a:tblGrid>
              <a:tr h="488770">
                <a:tc>
                  <a:txBody>
                    <a:bodyPr/>
                    <a:lstStyle/>
                    <a:p>
                      <a:pPr algn="ctr">
                        <a:lnSpc>
                          <a:spcPct val="100000"/>
                        </a:lnSpc>
                      </a:pPr>
                      <a:endParaRPr lang="vi-VN" sz="2800" dirty="0" smtClean="0">
                        <a:effectLst/>
                        <a:latin typeface="Times New Roman" panose="02020603050405020304" pitchFamily="18" charset="0"/>
                        <a:cs typeface="Times New Roman" panose="02020603050405020304" pitchFamily="18" charset="0"/>
                      </a:endParaRPr>
                    </a:p>
                    <a:p>
                      <a:pPr algn="ctr">
                        <a:lnSpc>
                          <a:spcPct val="100000"/>
                        </a:lnSpc>
                      </a:pPr>
                      <a:r>
                        <a:rPr lang="en-US" sz="2800" dirty="0" smtClean="0">
                          <a:effectLst/>
                          <a:latin typeface="Times New Roman" panose="02020603050405020304" pitchFamily="18" charset="0"/>
                          <a:cs typeface="Times New Roman" panose="02020603050405020304" pitchFamily="18" charset="0"/>
                        </a:rPr>
                        <a:t>PHIẾU </a:t>
                      </a:r>
                      <a:r>
                        <a:rPr lang="en-US" sz="2800" dirty="0">
                          <a:effectLst/>
                          <a:latin typeface="Times New Roman" panose="02020603050405020304" pitchFamily="18" charset="0"/>
                          <a:cs typeface="Times New Roman" panose="02020603050405020304" pitchFamily="18" charset="0"/>
                        </a:rPr>
                        <a:t>HỌC TẬP SỐ 1</a:t>
                      </a:r>
                    </a:p>
                    <a:p>
                      <a:pPr algn="ctr">
                        <a:lnSpc>
                          <a:spcPct val="100000"/>
                        </a:lnSpc>
                      </a:pPr>
                      <a:endParaRPr lang="en-US" sz="2800" dirty="0">
                        <a:effectLst/>
                        <a:latin typeface="Times New Roman" panose="02020603050405020304" pitchFamily="18" charset="0"/>
                        <a:cs typeface="Times New Roman" panose="02020603050405020304" pitchFamily="18" charset="0"/>
                      </a:endParaRPr>
                    </a:p>
                  </a:txBody>
                  <a:tcPr marL="37469" marR="37469" marT="0" marB="0">
                    <a:solidFill>
                      <a:schemeClr val="accent5">
                        <a:lumMod val="75000"/>
                      </a:schemeClr>
                    </a:solidFill>
                  </a:tcPr>
                </a:tc>
                <a:extLst>
                  <a:ext uri="{0D108BD9-81ED-4DB2-BD59-A6C34878D82A}">
                    <a16:rowId xmlns:a16="http://schemas.microsoft.com/office/drawing/2014/main" xmlns="" val="4259388929"/>
                  </a:ext>
                </a:extLst>
              </a:tr>
              <a:tr h="2681036">
                <a:tc>
                  <a:txBody>
                    <a:bodyPr/>
                    <a:lstStyle/>
                    <a:p>
                      <a:pPr indent="2540" algn="just">
                        <a:lnSpc>
                          <a:spcPct val="100000"/>
                        </a:lnSpc>
                      </a:pPr>
                      <a:r>
                        <a:rPr lang="de-DE" sz="2800" b="1" dirty="0">
                          <a:effectLst/>
                          <a:latin typeface="Cambria" panose="02040503050406030204" pitchFamily="18" charset="0"/>
                          <a:ea typeface="Cambria" panose="02040503050406030204" pitchFamily="18" charset="0"/>
                          <a:cs typeface="Times New Roman" panose="02020603050405020304" pitchFamily="18" charset="0"/>
                        </a:rPr>
                        <a:t>Câu hỏi 1. Một xe tăng có trọng lượng 350 000 N.</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a:p>
                      <a:pPr indent="2540" algn="just">
                        <a:lnSpc>
                          <a:spcPct val="100000"/>
                        </a:lnSpc>
                        <a:spcAft>
                          <a:spcPts val="1200"/>
                        </a:spcAft>
                      </a:pPr>
                      <a:r>
                        <a:rPr lang="de-DE" sz="2800" b="1" dirty="0">
                          <a:effectLst/>
                          <a:latin typeface="Cambria" panose="02040503050406030204" pitchFamily="18" charset="0"/>
                          <a:ea typeface="Cambria" panose="02040503050406030204" pitchFamily="18" charset="0"/>
                          <a:cs typeface="Times New Roman" panose="02020603050405020304" pitchFamily="18" charset="0"/>
                        </a:rPr>
                        <a:t>a) Tính áp suất của xe tăng lên mặt đường nằm ngang, biết rằng diện tích tiếp xúc của các bản xích với mặt đường là 1,5 m</a:t>
                      </a:r>
                      <a:r>
                        <a:rPr lang="de-DE" sz="2800" b="1" baseline="30000" dirty="0">
                          <a:effectLst/>
                          <a:latin typeface="Cambria" panose="02040503050406030204" pitchFamily="18" charset="0"/>
                          <a:ea typeface="Cambria" panose="02040503050406030204" pitchFamily="18" charset="0"/>
                          <a:cs typeface="Times New Roman" panose="02020603050405020304" pitchFamily="18" charset="0"/>
                        </a:rPr>
                        <a:t>2</a:t>
                      </a:r>
                      <a:r>
                        <a:rPr lang="de-DE" sz="2800" b="1" dirty="0">
                          <a:effectLst/>
                          <a:latin typeface="Cambria" panose="02040503050406030204" pitchFamily="18" charset="0"/>
                          <a:ea typeface="Cambria" panose="02040503050406030204" pitchFamily="18" charset="0"/>
                          <a:cs typeface="Times New Roman" panose="02020603050405020304" pitchFamily="18" charset="0"/>
                        </a:rPr>
                        <a:t>.				</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a:p>
                      <a:pPr indent="2540" algn="just">
                        <a:lnSpc>
                          <a:spcPct val="100000"/>
                        </a:lnSpc>
                        <a:spcAft>
                          <a:spcPts val="1200"/>
                        </a:spcAft>
                      </a:pPr>
                      <a:r>
                        <a:rPr lang="de-DE" sz="2800" b="1" dirty="0">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b) Hãy so sánh áp suất của xe tăng với áp suất của một ô tô có trọng lượng 25.000 N, diện tích các bánh xe tiếp xúc với mặt đường </a:t>
                      </a:r>
                      <a:r>
                        <a:rPr lang="vi-VN" sz="2800" b="1" dirty="0" smtClean="0">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nằm </a:t>
                      </a:r>
                      <a:r>
                        <a:rPr lang="de-DE" sz="2800" b="1" dirty="0" smtClean="0">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 </a:t>
                      </a:r>
                      <a:r>
                        <a:rPr lang="de-DE" sz="2800" b="1" dirty="0">
                          <a:solidFill>
                            <a:srgbClr val="FFFF00"/>
                          </a:solidFill>
                          <a:effectLst/>
                          <a:latin typeface="Cambria" panose="02040503050406030204" pitchFamily="18" charset="0"/>
                          <a:ea typeface="Cambria" panose="02040503050406030204" pitchFamily="18" charset="0"/>
                          <a:cs typeface="Times New Roman" panose="02020603050405020304" pitchFamily="18" charset="0"/>
                        </a:rPr>
                        <a:t>ngang là 250 </a:t>
                      </a:r>
                      <a:r>
                        <a:rPr lang="de-DE" sz="2800" b="1" dirty="0">
                          <a:solidFill>
                            <a:srgbClr val="FFC000"/>
                          </a:solidFill>
                          <a:effectLst/>
                          <a:latin typeface="Cambria" panose="02040503050406030204" pitchFamily="18" charset="0"/>
                          <a:ea typeface="Cambria" panose="02040503050406030204" pitchFamily="18" charset="0"/>
                          <a:cs typeface="Times New Roman" panose="02020603050405020304" pitchFamily="18" charset="0"/>
                        </a:rPr>
                        <a:t>cm</a:t>
                      </a:r>
                      <a:r>
                        <a:rPr lang="de-DE" sz="2800" b="1" baseline="30000" dirty="0">
                          <a:solidFill>
                            <a:srgbClr val="FFC000"/>
                          </a:solidFill>
                          <a:effectLst/>
                          <a:latin typeface="Cambria" panose="02040503050406030204" pitchFamily="18" charset="0"/>
                          <a:ea typeface="Cambria" panose="02040503050406030204" pitchFamily="18" charset="0"/>
                          <a:cs typeface="Times New Roman" panose="02020603050405020304" pitchFamily="18" charset="0"/>
                        </a:rPr>
                        <a:t>2</a:t>
                      </a:r>
                      <a:endParaRPr lang="de-DE" sz="2800" b="1" dirty="0">
                        <a:solidFill>
                          <a:srgbClr val="FFC000"/>
                        </a:solidFill>
                        <a:effectLst/>
                        <a:latin typeface="Cambria" panose="02040503050406030204" pitchFamily="18" charset="0"/>
                        <a:ea typeface="Cambria" panose="02040503050406030204" pitchFamily="18" charset="0"/>
                        <a:cs typeface="Times New Roman" panose="02020603050405020304" pitchFamily="18" charset="0"/>
                      </a:endParaRPr>
                    </a:p>
                    <a:p>
                      <a:pPr indent="2540" algn="just">
                        <a:lnSpc>
                          <a:spcPct val="100000"/>
                        </a:lnSpc>
                        <a:spcAft>
                          <a:spcPts val="1200"/>
                        </a:spcAft>
                      </a:pPr>
                      <a:r>
                        <a:rPr lang="en-US" sz="2800" b="1" dirty="0">
                          <a:effectLst/>
                          <a:latin typeface="Times New Roman" panose="02020603050405020304" pitchFamily="18" charset="0"/>
                          <a:cs typeface="Times New Roman" panose="02020603050405020304" pitchFamily="18" charset="0"/>
                        </a:rPr>
                        <a:t>		</a:t>
                      </a:r>
                      <a:endParaRPr lang="en-US" sz="28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7469" marR="37469" marT="0" marB="0">
                    <a:solidFill>
                      <a:schemeClr val="accent5">
                        <a:lumMod val="75000"/>
                      </a:schemeClr>
                    </a:solidFill>
                  </a:tcPr>
                </a:tc>
                <a:extLst>
                  <a:ext uri="{0D108BD9-81ED-4DB2-BD59-A6C34878D82A}">
                    <a16:rowId xmlns:a16="http://schemas.microsoft.com/office/drawing/2014/main" xmlns="" val="1881222396"/>
                  </a:ext>
                </a:extLst>
              </a:tr>
            </a:tbl>
          </a:graphicData>
        </a:graphic>
      </p:graphicFrame>
      <p:sp>
        <p:nvSpPr>
          <p:cNvPr id="2" name="TextBox 1">
            <a:extLst>
              <a:ext uri="{FF2B5EF4-FFF2-40B4-BE49-F238E27FC236}">
                <a16:creationId xmlns:a16="http://schemas.microsoft.com/office/drawing/2014/main" xmlns="" id="{AD37681A-FEB0-C6EE-F5B7-79320C8DACF5}"/>
              </a:ext>
            </a:extLst>
          </p:cNvPr>
          <p:cNvSpPr txBox="1"/>
          <p:nvPr/>
        </p:nvSpPr>
        <p:spPr>
          <a:xfrm>
            <a:off x="2556142" y="986021"/>
            <a:ext cx="7558901" cy="523220"/>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nSpc>
                <a:spcPct val="100000"/>
              </a:lnSpc>
            </a:pPr>
            <a:r>
              <a:rPr lang="en-US" sz="2800" b="1" dirty="0" err="1"/>
              <a:t>Thảo</a:t>
            </a:r>
            <a:r>
              <a:rPr lang="en-US" sz="2800" b="1" dirty="0"/>
              <a:t> </a:t>
            </a:r>
            <a:r>
              <a:rPr lang="en-US" sz="2800" b="1" dirty="0" err="1"/>
              <a:t>luận</a:t>
            </a:r>
            <a:r>
              <a:rPr lang="en-US" sz="2800" b="1" dirty="0"/>
              <a:t> </a:t>
            </a:r>
            <a:r>
              <a:rPr lang="en-US" sz="2800" b="1" dirty="0" err="1"/>
              <a:t>nhóm</a:t>
            </a:r>
            <a:r>
              <a:rPr lang="en-US" sz="2800" b="1" dirty="0"/>
              <a:t> </a:t>
            </a:r>
            <a:r>
              <a:rPr lang="en-US" sz="2800" b="1" dirty="0" err="1"/>
              <a:t>hoàn</a:t>
            </a:r>
            <a:r>
              <a:rPr lang="en-US" sz="2800" b="1" dirty="0"/>
              <a:t> </a:t>
            </a:r>
            <a:r>
              <a:rPr lang="en-US" sz="2800" b="1" dirty="0" err="1"/>
              <a:t>thành</a:t>
            </a:r>
            <a:r>
              <a:rPr lang="en-US" sz="2800" b="1" dirty="0"/>
              <a:t> </a:t>
            </a:r>
            <a:r>
              <a:rPr lang="en-US" sz="2800" b="1" dirty="0" err="1"/>
              <a:t>phiếu</a:t>
            </a:r>
            <a:r>
              <a:rPr lang="en-US" sz="2800" b="1" dirty="0"/>
              <a:t> </a:t>
            </a:r>
            <a:r>
              <a:rPr lang="en-US" sz="2800" b="1" dirty="0" err="1"/>
              <a:t>học</a:t>
            </a:r>
            <a:r>
              <a:rPr lang="en-US" sz="2800" b="1" dirty="0"/>
              <a:t> </a:t>
            </a:r>
            <a:r>
              <a:rPr lang="en-US" sz="2800" b="1" dirty="0" err="1"/>
              <a:t>tập</a:t>
            </a:r>
            <a:r>
              <a:rPr lang="en-US" sz="2800" b="1" dirty="0"/>
              <a:t> </a:t>
            </a:r>
            <a:r>
              <a:rPr lang="en-US" sz="2800" b="1" dirty="0" err="1"/>
              <a:t>số</a:t>
            </a:r>
            <a:r>
              <a:rPr lang="en-US" sz="2800" b="1" dirty="0"/>
              <a:t> </a:t>
            </a:r>
            <a:r>
              <a:rPr lang="en-US" sz="2800" b="1" dirty="0" smtClean="0"/>
              <a:t>1</a:t>
            </a:r>
            <a:endParaRPr lang="vi-VN" sz="2800" b="1" dirty="0"/>
          </a:p>
        </p:txBody>
      </p:sp>
      <p:sp>
        <p:nvSpPr>
          <p:cNvPr id="7" name="Text Placeholder 14">
            <a:extLst>
              <a:ext uri="{FF2B5EF4-FFF2-40B4-BE49-F238E27FC236}">
                <a16:creationId xmlns:a16="http://schemas.microsoft.com/office/drawing/2014/main" xmlns="" id="{F4A4B88D-F80F-98BB-6E0F-DC27FCEA0851}"/>
              </a:ext>
            </a:extLst>
          </p:cNvPr>
          <p:cNvSpPr txBox="1">
            <a:spLocks/>
          </p:cNvSpPr>
          <p:nvPr/>
        </p:nvSpPr>
        <p:spPr>
          <a:xfrm>
            <a:off x="4931779" y="221050"/>
            <a:ext cx="2807628" cy="5084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4000" b="1" dirty="0" smtClean="0">
                <a:solidFill>
                  <a:srgbClr val="0070C0"/>
                </a:solidFill>
                <a:latin typeface="Cambria" panose="02040503050406030204" pitchFamily="18" charset="0"/>
                <a:ea typeface="Cambria" panose="02040503050406030204" pitchFamily="18" charset="0"/>
              </a:rPr>
              <a:t>VẬN DỤNG</a:t>
            </a:r>
            <a:endParaRPr lang="en-US" sz="4000" b="1" u="sng"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956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xmlns="" id="{5723B06E-6D76-306B-8CE4-562D318D152A}"/>
              </a:ext>
            </a:extLst>
          </p:cNvPr>
          <p:cNvGraphicFramePr>
            <a:graphicFrameLocks noGrp="1"/>
          </p:cNvGraphicFramePr>
          <p:nvPr>
            <p:extLst>
              <p:ext uri="{D42A27DB-BD31-4B8C-83A1-F6EECF244321}">
                <p14:modId xmlns:p14="http://schemas.microsoft.com/office/powerpoint/2010/main" val="3368598877"/>
              </p:ext>
            </p:extLst>
          </p:nvPr>
        </p:nvGraphicFramePr>
        <p:xfrm>
          <a:off x="3477297" y="1259238"/>
          <a:ext cx="8482884" cy="5078312"/>
        </p:xfrm>
        <a:graphic>
          <a:graphicData uri="http://schemas.openxmlformats.org/drawingml/2006/table">
            <a:tbl>
              <a:tblPr firstRow="1" firstCol="1" bandRow="1">
                <a:tableStyleId>{5C22544A-7EE6-4342-B048-85BDC9FD1C3A}</a:tableStyleId>
              </a:tblPr>
              <a:tblGrid>
                <a:gridCol w="8482884">
                  <a:extLst>
                    <a:ext uri="{9D8B030D-6E8A-4147-A177-3AD203B41FA5}">
                      <a16:colId xmlns:a16="http://schemas.microsoft.com/office/drawing/2014/main" xmlns="" val="1269584782"/>
                    </a:ext>
                  </a:extLst>
                </a:gridCol>
              </a:tblGrid>
              <a:tr h="785875">
                <a:tc>
                  <a:txBody>
                    <a:bodyPr/>
                    <a:lstStyle/>
                    <a:p>
                      <a:pPr algn="ctr">
                        <a:lnSpc>
                          <a:spcPct val="100000"/>
                        </a:lnSpc>
                      </a:pPr>
                      <a:r>
                        <a:rPr lang="en-US" sz="2800" b="1" dirty="0" smtClean="0">
                          <a:effectLst/>
                          <a:latin typeface="Times New Roman" panose="02020603050405020304" pitchFamily="18" charset="0"/>
                          <a:cs typeface="Times New Roman" panose="02020603050405020304" pitchFamily="18" charset="0"/>
                        </a:rPr>
                        <a:t>PHIẾU </a:t>
                      </a:r>
                      <a:r>
                        <a:rPr lang="en-US" sz="2800" b="1" dirty="0">
                          <a:effectLst/>
                          <a:latin typeface="Times New Roman" panose="02020603050405020304" pitchFamily="18" charset="0"/>
                          <a:cs typeface="Times New Roman" panose="02020603050405020304" pitchFamily="18" charset="0"/>
                        </a:rPr>
                        <a:t>HỌC TẬP </a:t>
                      </a:r>
                    </a:p>
                  </a:txBody>
                  <a:tcPr marL="37469" marR="37469" marT="0" marB="0">
                    <a:solidFill>
                      <a:srgbClr val="7030A0"/>
                    </a:solidFill>
                  </a:tcPr>
                </a:tc>
                <a:extLst>
                  <a:ext uri="{0D108BD9-81ED-4DB2-BD59-A6C34878D82A}">
                    <a16:rowId xmlns:a16="http://schemas.microsoft.com/office/drawing/2014/main" xmlns="" val="4259388929"/>
                  </a:ext>
                </a:extLst>
              </a:tr>
              <a:tr h="4292437">
                <a:tc>
                  <a:txBody>
                    <a:bodyPr/>
                    <a:lstStyle/>
                    <a:p>
                      <a:pPr marL="746125" indent="-514350">
                        <a:lnSpc>
                          <a:spcPct val="100000"/>
                        </a:lnSpc>
                        <a:buAutoNum type="alphaLcParenR"/>
                      </a:pPr>
                      <a:r>
                        <a:rPr lang="de-DE" sz="2800" b="1" kern="1200" dirty="0" smtClean="0">
                          <a:solidFill>
                            <a:schemeClr val="lt1"/>
                          </a:solidFill>
                          <a:effectLst/>
                          <a:latin typeface="Times New Roman" panose="02020603050405020304" pitchFamily="18" charset="0"/>
                          <a:ea typeface="+mn-ea"/>
                          <a:cs typeface="Times New Roman" panose="02020603050405020304" pitchFamily="18" charset="0"/>
                        </a:rPr>
                        <a:t>Áp </a:t>
                      </a:r>
                      <a:r>
                        <a:rPr lang="de-DE" sz="2800" b="1" kern="1200" dirty="0">
                          <a:solidFill>
                            <a:schemeClr val="lt1"/>
                          </a:solidFill>
                          <a:effectLst/>
                          <a:latin typeface="Times New Roman" panose="02020603050405020304" pitchFamily="18" charset="0"/>
                          <a:ea typeface="+mn-ea"/>
                          <a:cs typeface="Times New Roman" panose="02020603050405020304" pitchFamily="18" charset="0"/>
                        </a:rPr>
                        <a:t>suất của xe tăng lên mặt đường</a:t>
                      </a:r>
                      <a:r>
                        <a:rPr lang="en-US" sz="2800" b="1" kern="1200" baseline="0" dirty="0">
                          <a:solidFill>
                            <a:schemeClr val="lt1"/>
                          </a:solidFill>
                          <a:effectLst/>
                          <a:latin typeface="Times New Roman" panose="02020603050405020304" pitchFamily="18" charset="0"/>
                          <a:ea typeface="+mn-ea"/>
                          <a:cs typeface="Times New Roman" panose="02020603050405020304" pitchFamily="18" charset="0"/>
                        </a:rPr>
                        <a:t>: </a:t>
                      </a:r>
                      <a:endParaRPr lang="vi-VN" sz="2800" b="1" kern="1200" baseline="0" dirty="0" smtClean="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buNone/>
                      </a:pPr>
                      <a:endParaRPr lang="vi-VN" sz="2800" b="1" kern="1200" dirty="0" smtClean="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buNone/>
                      </a:pPr>
                      <a:r>
                        <a:rPr lang="de-DE" sz="2800" b="1" kern="1200" dirty="0" smtClean="0">
                          <a:solidFill>
                            <a:schemeClr val="lt1"/>
                          </a:solidFill>
                          <a:effectLst/>
                          <a:latin typeface="Times New Roman" panose="02020603050405020304" pitchFamily="18" charset="0"/>
                          <a:ea typeface="+mn-ea"/>
                          <a:cs typeface="Times New Roman" panose="02020603050405020304" pitchFamily="18" charset="0"/>
                        </a:rPr>
                        <a:t>p</a:t>
                      </a:r>
                      <a:r>
                        <a:rPr lang="de-DE" sz="2800" b="1" kern="1200" baseline="-25000" dirty="0" smtClean="0">
                          <a:solidFill>
                            <a:schemeClr val="lt1"/>
                          </a:solidFill>
                          <a:effectLst/>
                          <a:latin typeface="Times New Roman" panose="02020603050405020304" pitchFamily="18" charset="0"/>
                          <a:ea typeface="+mn-ea"/>
                          <a:cs typeface="Times New Roman" panose="02020603050405020304" pitchFamily="18" charset="0"/>
                        </a:rPr>
                        <a:t>1</a:t>
                      </a:r>
                      <a:r>
                        <a:rPr lang="de-DE"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vi-VN" sz="2800" b="1" kern="1200" dirty="0" smtClean="0">
                          <a:solidFill>
                            <a:schemeClr val="lt1"/>
                          </a:solidFill>
                          <a:effectLst/>
                          <a:latin typeface="Times New Roman" panose="02020603050405020304" pitchFamily="18" charset="0"/>
                          <a:ea typeface="+mn-ea"/>
                          <a:cs typeface="Times New Roman" panose="02020603050405020304" pitchFamily="18" charset="0"/>
                        </a:rPr>
                        <a:t> ...............</a:t>
                      </a:r>
                      <a:endParaRPr lang="vi-VN" sz="2800" b="1" kern="1200" dirty="0" smtClean="0">
                        <a:solidFill>
                          <a:srgbClr val="FFFF00"/>
                        </a:solidFill>
                        <a:effectLst/>
                        <a:latin typeface="Times New Roman" panose="02020603050405020304" pitchFamily="18" charset="0"/>
                        <a:ea typeface="+mn-ea"/>
                        <a:cs typeface="Times New Roman" panose="02020603050405020304" pitchFamily="18" charset="0"/>
                      </a:endParaRPr>
                    </a:p>
                    <a:p>
                      <a:pPr marL="231775" indent="0">
                        <a:lnSpc>
                          <a:spcPct val="100000"/>
                        </a:lnSpc>
                      </a:pPr>
                      <a:endParaRPr lang="vi-VN" sz="2800" b="1" kern="1200" dirty="0" smtClean="0">
                        <a:solidFill>
                          <a:srgbClr val="FFFF00"/>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1" kern="1200" dirty="0" smtClean="0">
                          <a:solidFill>
                            <a:srgbClr val="FFFF00"/>
                          </a:solidFill>
                          <a:effectLst/>
                          <a:latin typeface="Times New Roman" panose="02020603050405020304" pitchFamily="18" charset="0"/>
                          <a:ea typeface="+mn-ea"/>
                          <a:cs typeface="Times New Roman" panose="02020603050405020304" pitchFamily="18" charset="0"/>
                        </a:rPr>
                        <a:t>b</a:t>
                      </a:r>
                      <a:r>
                        <a:rPr lang="de-DE" sz="2800" b="1" kern="1200" dirty="0">
                          <a:solidFill>
                            <a:srgbClr val="FFFF00"/>
                          </a:solidFill>
                          <a:effectLst/>
                          <a:latin typeface="Times New Roman" panose="02020603050405020304" pitchFamily="18" charset="0"/>
                          <a:ea typeface="+mn-ea"/>
                          <a:cs typeface="Times New Roman" panose="02020603050405020304" pitchFamily="18" charset="0"/>
                        </a:rPr>
                        <a:t>) Áp suất của một ô tô: </a:t>
                      </a:r>
                      <a:endParaRPr lang="vi-VN" sz="2800" b="1" kern="1200" dirty="0" smtClean="0">
                        <a:solidFill>
                          <a:srgbClr val="FFFF00"/>
                        </a:solidFill>
                        <a:effectLst/>
                        <a:latin typeface="Times New Roman" panose="02020603050405020304" pitchFamily="18" charset="0"/>
                        <a:ea typeface="+mn-ea"/>
                        <a:cs typeface="Times New Roman" panose="02020603050405020304" pitchFamily="18" charset="0"/>
                      </a:endParaRPr>
                    </a:p>
                    <a:p>
                      <a:pPr marL="231775" indent="0">
                        <a:lnSpc>
                          <a:spcPct val="100000"/>
                        </a:lnSpc>
                      </a:pPr>
                      <a:endParaRPr lang="vi-VN" sz="2800" b="1" kern="1200" dirty="0" smtClean="0">
                        <a:solidFill>
                          <a:srgbClr val="FFFF00"/>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1" kern="1200" dirty="0" smtClean="0">
                          <a:solidFill>
                            <a:srgbClr val="FFFF00"/>
                          </a:solidFill>
                          <a:effectLst/>
                          <a:latin typeface="Times New Roman" panose="02020603050405020304" pitchFamily="18" charset="0"/>
                          <a:ea typeface="+mn-ea"/>
                          <a:cs typeface="Times New Roman" panose="02020603050405020304" pitchFamily="18" charset="0"/>
                        </a:rPr>
                        <a:t>p</a:t>
                      </a:r>
                      <a:r>
                        <a:rPr lang="de-DE" sz="2800" b="1" kern="1200" baseline="-25000" dirty="0" smtClean="0">
                          <a:solidFill>
                            <a:srgbClr val="FFFF00"/>
                          </a:solidFill>
                          <a:effectLst/>
                          <a:latin typeface="Times New Roman" panose="02020603050405020304" pitchFamily="18" charset="0"/>
                          <a:ea typeface="+mn-ea"/>
                          <a:cs typeface="Times New Roman" panose="02020603050405020304" pitchFamily="18" charset="0"/>
                        </a:rPr>
                        <a:t>2</a:t>
                      </a:r>
                      <a:r>
                        <a:rPr lang="de-DE" sz="2800" b="1" kern="1200" dirty="0" smtClean="0">
                          <a:solidFill>
                            <a:srgbClr val="FFFF00"/>
                          </a:solidFill>
                          <a:effectLst/>
                          <a:latin typeface="Times New Roman" panose="02020603050405020304" pitchFamily="18" charset="0"/>
                          <a:ea typeface="+mn-ea"/>
                          <a:cs typeface="Times New Roman" panose="02020603050405020304" pitchFamily="18" charset="0"/>
                        </a:rPr>
                        <a:t> =</a:t>
                      </a:r>
                      <a:r>
                        <a:rPr lang="vi-VN" sz="2800" b="1" kern="1200" dirty="0" smtClean="0">
                          <a:solidFill>
                            <a:srgbClr val="FFFF00"/>
                          </a:solidFill>
                          <a:effectLst/>
                          <a:latin typeface="Times New Roman" panose="02020603050405020304" pitchFamily="18" charset="0"/>
                          <a:ea typeface="+mn-ea"/>
                          <a:cs typeface="Times New Roman" panose="02020603050405020304" pitchFamily="18" charset="0"/>
                        </a:rPr>
                        <a:t> ..............</a:t>
                      </a:r>
                    </a:p>
                    <a:p>
                      <a:pPr marL="231775" indent="0">
                        <a:lnSpc>
                          <a:spcPct val="100000"/>
                        </a:lnSpc>
                      </a:pPr>
                      <a:endParaRPr lang="vi-VN" sz="2800" b="1" kern="1200" dirty="0" smtClean="0">
                        <a:solidFill>
                          <a:srgbClr val="FFFF00"/>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vi-VN" sz="2800" b="1" kern="1200" dirty="0" smtClean="0">
                          <a:solidFill>
                            <a:srgbClr val="FFFF00"/>
                          </a:solidFill>
                          <a:effectLst/>
                          <a:latin typeface="Times New Roman" panose="02020603050405020304" pitchFamily="18" charset="0"/>
                          <a:ea typeface="+mn-ea"/>
                          <a:cs typeface="Times New Roman" panose="02020603050405020304" pitchFamily="18" charset="0"/>
                        </a:rPr>
                        <a:t>So sánh p</a:t>
                      </a:r>
                      <a:r>
                        <a:rPr lang="vi-VN" sz="2800" b="1" kern="1200" baseline="-25000" dirty="0" smtClean="0">
                          <a:solidFill>
                            <a:srgbClr val="FFFF00"/>
                          </a:solidFill>
                          <a:effectLst/>
                          <a:latin typeface="Times New Roman" panose="02020603050405020304" pitchFamily="18" charset="0"/>
                          <a:ea typeface="+mn-ea"/>
                          <a:cs typeface="Times New Roman" panose="02020603050405020304" pitchFamily="18" charset="0"/>
                        </a:rPr>
                        <a:t>2</a:t>
                      </a:r>
                      <a:r>
                        <a:rPr lang="vi-VN" sz="2800" b="1" kern="1200" dirty="0" smtClean="0">
                          <a:solidFill>
                            <a:srgbClr val="FFFF00"/>
                          </a:solidFill>
                          <a:effectLst/>
                          <a:latin typeface="Times New Roman" panose="02020603050405020304" pitchFamily="18" charset="0"/>
                          <a:ea typeface="+mn-ea"/>
                          <a:cs typeface="Times New Roman" panose="02020603050405020304" pitchFamily="18" charset="0"/>
                        </a:rPr>
                        <a:t> ... p</a:t>
                      </a:r>
                      <a:r>
                        <a:rPr lang="vi-VN" sz="2800" b="1" kern="1200" baseline="-25000" dirty="0" smtClean="0">
                          <a:solidFill>
                            <a:srgbClr val="FFFF00"/>
                          </a:solidFill>
                          <a:effectLst/>
                          <a:latin typeface="Times New Roman" panose="02020603050405020304" pitchFamily="18" charset="0"/>
                          <a:ea typeface="+mn-ea"/>
                          <a:cs typeface="Times New Roman" panose="02020603050405020304" pitchFamily="18" charset="0"/>
                        </a:rPr>
                        <a:t>1</a:t>
                      </a:r>
                      <a:r>
                        <a:rPr lang="vi-VN" sz="2800" b="1" kern="1200" dirty="0" smtClean="0">
                          <a:solidFill>
                            <a:srgbClr val="FFFF00"/>
                          </a:solidFill>
                          <a:effectLst/>
                          <a:latin typeface="Times New Roman" panose="02020603050405020304" pitchFamily="18" charset="0"/>
                          <a:ea typeface="+mn-ea"/>
                          <a:cs typeface="Times New Roman" panose="02020603050405020304" pitchFamily="18" charset="0"/>
                        </a:rPr>
                        <a:t>. </a:t>
                      </a:r>
                      <a:r>
                        <a:rPr lang="de-DE" sz="2800" b="1" kern="1200" dirty="0" smtClean="0">
                          <a:solidFill>
                            <a:srgbClr val="FFFF00"/>
                          </a:solidFill>
                          <a:effectLst/>
                          <a:latin typeface="Times New Roman" panose="02020603050405020304" pitchFamily="18" charset="0"/>
                          <a:ea typeface="+mn-ea"/>
                          <a:cs typeface="Times New Roman" panose="02020603050405020304" pitchFamily="18" charset="0"/>
                        </a:rPr>
                        <a:t>Vậy </a:t>
                      </a:r>
                      <a:r>
                        <a:rPr lang="vi-VN" sz="2800" b="1" kern="1200" dirty="0" smtClean="0">
                          <a:solidFill>
                            <a:srgbClr val="FFFF00"/>
                          </a:solidFill>
                          <a:effectLst/>
                          <a:latin typeface="Times New Roman" panose="02020603050405020304" pitchFamily="18" charset="0"/>
                          <a:ea typeface="+mn-ea"/>
                          <a:cs typeface="Times New Roman" panose="02020603050405020304" pitchFamily="18" charset="0"/>
                        </a:rPr>
                        <a:t>......................................................</a:t>
                      </a:r>
                      <a:endParaRPr lang="de-DE" sz="2800" b="1" kern="1200" dirty="0">
                        <a:solidFill>
                          <a:srgbClr val="FFFF00"/>
                        </a:solidFill>
                        <a:effectLst/>
                        <a:latin typeface="Times New Roman" panose="02020603050405020304" pitchFamily="18" charset="0"/>
                        <a:ea typeface="+mn-ea"/>
                        <a:cs typeface="Times New Roman" panose="02020603050405020304" pitchFamily="18" charset="0"/>
                      </a:endParaRPr>
                    </a:p>
                  </a:txBody>
                  <a:tcPr marL="37469" marR="37469" marT="0" marB="0"/>
                </a:tc>
                <a:extLst>
                  <a:ext uri="{0D108BD9-81ED-4DB2-BD59-A6C34878D82A}">
                    <a16:rowId xmlns:a16="http://schemas.microsoft.com/office/drawing/2014/main" xmlns="" val="1881222396"/>
                  </a:ext>
                </a:extLst>
              </a:tr>
            </a:tbl>
          </a:graphicData>
        </a:graphic>
      </p:graphicFrame>
      <p:sp>
        <p:nvSpPr>
          <p:cNvPr id="2" name="TextBox 1">
            <a:extLst>
              <a:ext uri="{FF2B5EF4-FFF2-40B4-BE49-F238E27FC236}">
                <a16:creationId xmlns:a16="http://schemas.microsoft.com/office/drawing/2014/main" xmlns="" id="{9A8A6812-FD34-4F18-8F8E-E22871D745B8}"/>
              </a:ext>
            </a:extLst>
          </p:cNvPr>
          <p:cNvSpPr txBox="1"/>
          <p:nvPr/>
        </p:nvSpPr>
        <p:spPr>
          <a:xfrm>
            <a:off x="0" y="1259238"/>
            <a:ext cx="3477297" cy="5078313"/>
          </a:xfrm>
          <a:prstGeom prst="rect">
            <a:avLst/>
          </a:prstGeom>
          <a:noFill/>
          <a:ln>
            <a:solidFill>
              <a:srgbClr val="0070C0"/>
            </a:solidFill>
          </a:ln>
        </p:spPr>
        <p:txBody>
          <a:bodyPr wrap="square" rtlCol="0">
            <a:spAutoFit/>
          </a:bodyPr>
          <a:lstStyle/>
          <a:p>
            <a:pPr algn="ct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Tóm</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tắt</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a:p>
            <a:pPr marL="457200" indent="-457200">
              <a:buAutoNum type="alphaLcParenR"/>
            </a:pPr>
            <a:r>
              <a:rPr lang="en-US" sz="2400" b="1" dirty="0">
                <a:latin typeface="Cambria" panose="02040503050406030204" pitchFamily="18" charset="0"/>
                <a:ea typeface="Cambria" panose="02040503050406030204" pitchFamily="18" charset="0"/>
                <a:cs typeface="Times New Roman" panose="02020603050405020304" pitchFamily="18" charset="0"/>
              </a:rPr>
              <a:t>F</a:t>
            </a:r>
            <a:r>
              <a:rPr lang="vi-VN" sz="2400" b="1" baseline="-25000" dirty="0" smtClean="0">
                <a:latin typeface="Cambria" panose="02040503050406030204" pitchFamily="18" charset="0"/>
                <a:ea typeface="Cambria" panose="02040503050406030204" pitchFamily="18" charset="0"/>
                <a:cs typeface="Times New Roman" panose="02020603050405020304" pitchFamily="18" charset="0"/>
              </a:rPr>
              <a:t>1</a:t>
            </a:r>
            <a:r>
              <a:rPr lang="en-US" sz="2400" b="1" dirty="0" smtClean="0">
                <a:latin typeface="Cambria" panose="02040503050406030204" pitchFamily="18" charset="0"/>
                <a:ea typeface="Cambria" panose="02040503050406030204" pitchFamily="18" charset="0"/>
                <a:cs typeface="Times New Roman" panose="02020603050405020304" pitchFamily="18" charset="0"/>
              </a:rPr>
              <a:t>=</a:t>
            </a:r>
            <a:r>
              <a:rPr lang="vi-VN" sz="2400" b="1" dirty="0" smtClean="0">
                <a:latin typeface="Cambria" panose="02040503050406030204" pitchFamily="18" charset="0"/>
                <a:ea typeface="Cambria" panose="02040503050406030204" pitchFamily="18" charset="0"/>
                <a:cs typeface="Times New Roman" panose="02020603050405020304" pitchFamily="18" charset="0"/>
              </a:rPr>
              <a:t>P</a:t>
            </a:r>
            <a:r>
              <a:rPr lang="vi-VN" sz="2400" b="1" baseline="-25000" dirty="0" smtClean="0">
                <a:latin typeface="Cambria" panose="02040503050406030204" pitchFamily="18" charset="0"/>
                <a:ea typeface="Cambria" panose="02040503050406030204" pitchFamily="18" charset="0"/>
                <a:cs typeface="Times New Roman" panose="02020603050405020304" pitchFamily="18" charset="0"/>
              </a:rPr>
              <a:t>1</a:t>
            </a:r>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a:latin typeface="Cambria" panose="02040503050406030204" pitchFamily="18" charset="0"/>
                <a:ea typeface="Cambria" panose="02040503050406030204" pitchFamily="18" charset="0"/>
                <a:cs typeface="Times New Roman" panose="02020603050405020304" pitchFamily="18" charset="0"/>
              </a:rPr>
              <a:t>= </a:t>
            </a:r>
            <a:r>
              <a:rPr lang="vi-VN" sz="2400" b="1" dirty="0" smtClean="0">
                <a:latin typeface="Cambria" panose="02040503050406030204" pitchFamily="18" charset="0"/>
                <a:ea typeface="Cambria" panose="02040503050406030204" pitchFamily="18" charset="0"/>
                <a:cs typeface="Times New Roman" panose="02020603050405020304" pitchFamily="18" charset="0"/>
              </a:rPr>
              <a:t>...............</a:t>
            </a:r>
          </a:p>
          <a:p>
            <a:r>
              <a:rPr lang="vi-VN" sz="2400" b="1" dirty="0">
                <a:latin typeface="Cambria" panose="02040503050406030204" pitchFamily="18" charset="0"/>
                <a:ea typeface="Cambria" panose="02040503050406030204" pitchFamily="18" charset="0"/>
                <a:cs typeface="Times New Roman" panose="02020603050405020304" pitchFamily="18" charset="0"/>
              </a:rPr>
              <a:t>	</a:t>
            </a:r>
            <a:r>
              <a:rPr lang="en-US" sz="2400" b="1" dirty="0" smtClean="0">
                <a:latin typeface="Cambria" panose="02040503050406030204" pitchFamily="18" charset="0"/>
                <a:ea typeface="Cambria" panose="02040503050406030204" pitchFamily="18" charset="0"/>
                <a:cs typeface="Times New Roman" panose="02020603050405020304" pitchFamily="18" charset="0"/>
              </a:rPr>
              <a:t>S</a:t>
            </a:r>
            <a:r>
              <a:rPr lang="en-US" sz="2400" b="1" baseline="-25000" dirty="0" smtClean="0">
                <a:latin typeface="Cambria" panose="02040503050406030204" pitchFamily="18" charset="0"/>
                <a:ea typeface="Cambria" panose="02040503050406030204" pitchFamily="18" charset="0"/>
                <a:cs typeface="Times New Roman" panose="02020603050405020304" pitchFamily="18" charset="0"/>
              </a:rPr>
              <a:t>1</a:t>
            </a:r>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vi-VN"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smtClean="0">
                <a:latin typeface="Cambria" panose="02040503050406030204" pitchFamily="18" charset="0"/>
                <a:ea typeface="Cambria" panose="02040503050406030204" pitchFamily="18" charset="0"/>
                <a:cs typeface="Times New Roman" panose="02020603050405020304" pitchFamily="18" charset="0"/>
              </a:rPr>
              <a:t>.......</a:t>
            </a:r>
            <a:r>
              <a:rPr lang="vi-VN" sz="2400" b="1" dirty="0" smtClean="0">
                <a:latin typeface="Cambria" panose="02040503050406030204" pitchFamily="18" charset="0"/>
                <a:ea typeface="Cambria" panose="02040503050406030204" pitchFamily="18" charset="0"/>
                <a:cs typeface="Times New Roman" panose="02020603050405020304" pitchFamily="18" charset="0"/>
              </a:rPr>
              <a:t>             </a:t>
            </a:r>
            <a:endParaRPr lang="de-DE" sz="2400" b="1" kern="1200" dirty="0" smtClean="0">
              <a:effectLst/>
              <a:latin typeface="Cambria" panose="02040503050406030204" pitchFamily="18" charset="0"/>
              <a:ea typeface="Cambria" panose="02040503050406030204" pitchFamily="18" charset="0"/>
              <a:cs typeface="Times New Roman" panose="02020603050405020304" pitchFamily="18" charset="0"/>
            </a:endParaRPr>
          </a:p>
          <a:p>
            <a:r>
              <a:rPr lang="de-DE" sz="2400" b="1" dirty="0" smtClean="0">
                <a:latin typeface="Cambria" panose="02040503050406030204" pitchFamily="18" charset="0"/>
                <a:ea typeface="Cambria" panose="02040503050406030204" pitchFamily="18" charset="0"/>
                <a:cs typeface="Times New Roman" panose="02020603050405020304" pitchFamily="18" charset="0"/>
              </a:rPr>
              <a:t>   </a:t>
            </a:r>
            <a:r>
              <a:rPr lang="de-DE" sz="2400" b="1" dirty="0">
                <a:latin typeface="Cambria" panose="02040503050406030204" pitchFamily="18" charset="0"/>
                <a:ea typeface="Cambria" panose="02040503050406030204" pitchFamily="18" charset="0"/>
                <a:cs typeface="Times New Roman" panose="02020603050405020304" pitchFamily="18" charset="0"/>
              </a:rPr>
              <a:t>Tính p</a:t>
            </a:r>
            <a:r>
              <a:rPr lang="de-DE" sz="2400" b="1" baseline="-25000" dirty="0">
                <a:latin typeface="Cambria" panose="02040503050406030204" pitchFamily="18" charset="0"/>
                <a:ea typeface="Cambria" panose="02040503050406030204" pitchFamily="18" charset="0"/>
                <a:cs typeface="Times New Roman" panose="02020603050405020304" pitchFamily="18" charset="0"/>
              </a:rPr>
              <a:t>1</a:t>
            </a:r>
            <a:r>
              <a:rPr lang="de-DE" sz="2400" b="1" dirty="0">
                <a:latin typeface="Cambria" panose="02040503050406030204" pitchFamily="18" charset="0"/>
                <a:ea typeface="Cambria" panose="02040503050406030204" pitchFamily="18" charset="0"/>
                <a:cs typeface="Times New Roman" panose="02020603050405020304" pitchFamily="18" charset="0"/>
              </a:rPr>
              <a:t> = ? </a:t>
            </a:r>
            <a:endParaRPr lang="vi-VN" sz="2400" b="1" dirty="0" smtClean="0">
              <a:latin typeface="Cambria" panose="02040503050406030204" pitchFamily="18" charset="0"/>
              <a:ea typeface="Cambria" panose="02040503050406030204" pitchFamily="18" charset="0"/>
              <a:cs typeface="Times New Roman" panose="02020603050405020304" pitchFamily="18" charset="0"/>
            </a:endParaRPr>
          </a:p>
          <a:p>
            <a:endParaRPr lang="de-DE" sz="2400" b="1" kern="1200" dirty="0">
              <a:effectLst/>
              <a:latin typeface="Cambria" panose="02040503050406030204" pitchFamily="18" charset="0"/>
              <a:ea typeface="Cambria" panose="02040503050406030204" pitchFamily="18" charset="0"/>
              <a:cs typeface="Times New Roman" panose="02020603050405020304" pitchFamily="18" charset="0"/>
            </a:endParaRPr>
          </a:p>
          <a:p>
            <a:r>
              <a:rPr lang="en-US" sz="2400" b="1" dirty="0">
                <a:latin typeface="Cambria" panose="02040503050406030204" pitchFamily="18" charset="0"/>
                <a:ea typeface="Cambria" panose="02040503050406030204" pitchFamily="18" charset="0"/>
                <a:cs typeface="Times New Roman" panose="02020603050405020304" pitchFamily="18" charset="0"/>
              </a:rPr>
              <a:t>b) </a:t>
            </a:r>
            <a:r>
              <a:rPr lang="vi-VN"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a:latin typeface="Cambria" panose="02040503050406030204" pitchFamily="18" charset="0"/>
                <a:ea typeface="Cambria" panose="02040503050406030204" pitchFamily="18" charset="0"/>
                <a:cs typeface="Times New Roman" panose="02020603050405020304" pitchFamily="18" charset="0"/>
              </a:rPr>
              <a:t> </a:t>
            </a:r>
            <a:r>
              <a:rPr lang="en-US" sz="2400" b="1" dirty="0" smtClean="0">
                <a:latin typeface="Cambria" panose="02040503050406030204" pitchFamily="18" charset="0"/>
                <a:ea typeface="Cambria" panose="02040503050406030204" pitchFamily="18" charset="0"/>
                <a:cs typeface="Times New Roman" panose="02020603050405020304" pitchFamily="18" charset="0"/>
              </a:rPr>
              <a:t>F</a:t>
            </a:r>
            <a:r>
              <a:rPr lang="en-US" sz="2400" b="1" baseline="-25000" dirty="0" smtClean="0">
                <a:latin typeface="Cambria" panose="02040503050406030204" pitchFamily="18" charset="0"/>
                <a:ea typeface="Cambria" panose="02040503050406030204" pitchFamily="18" charset="0"/>
                <a:cs typeface="Times New Roman" panose="02020603050405020304" pitchFamily="18" charset="0"/>
              </a:rPr>
              <a:t>2</a:t>
            </a:r>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a:latin typeface="Cambria" panose="02040503050406030204" pitchFamily="18" charset="0"/>
                <a:ea typeface="Cambria" panose="02040503050406030204" pitchFamily="18" charset="0"/>
                <a:cs typeface="Times New Roman" panose="02020603050405020304" pitchFamily="18" charset="0"/>
              </a:rPr>
              <a:t>P</a:t>
            </a:r>
            <a:r>
              <a:rPr lang="en-US" sz="2400" b="1" baseline="-25000" dirty="0" smtClean="0">
                <a:latin typeface="Cambria" panose="02040503050406030204" pitchFamily="18" charset="0"/>
                <a:ea typeface="Cambria" panose="02040503050406030204" pitchFamily="18" charset="0"/>
                <a:cs typeface="Times New Roman" panose="02020603050405020304" pitchFamily="18" charset="0"/>
              </a:rPr>
              <a:t>2</a:t>
            </a:r>
            <a:r>
              <a:rPr lang="en-US" sz="2400" b="1" dirty="0" smtClean="0">
                <a:latin typeface="Cambria" panose="02040503050406030204" pitchFamily="18" charset="0"/>
                <a:ea typeface="Cambria" panose="02040503050406030204" pitchFamily="18" charset="0"/>
                <a:cs typeface="Times New Roman" panose="02020603050405020304" pitchFamily="18" charset="0"/>
              </a:rPr>
              <a:t> = ………….</a:t>
            </a:r>
            <a:endParaRPr lang="vi-VN" sz="2400" b="1" dirty="0" smtClean="0">
              <a:latin typeface="Cambria" panose="02040503050406030204" pitchFamily="18" charset="0"/>
              <a:ea typeface="Cambria" panose="02040503050406030204" pitchFamily="18" charset="0"/>
              <a:cs typeface="Times New Roman" panose="02020603050405020304" pitchFamily="18" charset="0"/>
            </a:endParaRPr>
          </a:p>
          <a:p>
            <a:r>
              <a:rPr lang="vi-VN" sz="2400" b="1" dirty="0">
                <a:latin typeface="Cambria" panose="02040503050406030204" pitchFamily="18" charset="0"/>
                <a:ea typeface="Cambria" panose="02040503050406030204" pitchFamily="18" charset="0"/>
                <a:cs typeface="Times New Roman" panose="02020603050405020304" pitchFamily="18" charset="0"/>
              </a:rPr>
              <a:t>	</a:t>
            </a:r>
            <a:r>
              <a:rPr lang="en-US" sz="2400" b="1" dirty="0" smtClean="0">
                <a:latin typeface="Cambria" panose="02040503050406030204" pitchFamily="18" charset="0"/>
                <a:ea typeface="Cambria" panose="02040503050406030204" pitchFamily="18" charset="0"/>
                <a:cs typeface="Times New Roman" panose="02020603050405020304" pitchFamily="18" charset="0"/>
              </a:rPr>
              <a:t>S</a:t>
            </a:r>
            <a:r>
              <a:rPr lang="en-US" sz="2400" b="1" baseline="-25000" dirty="0" smtClean="0">
                <a:latin typeface="Cambria" panose="02040503050406030204" pitchFamily="18" charset="0"/>
                <a:ea typeface="Cambria" panose="02040503050406030204" pitchFamily="18" charset="0"/>
                <a:cs typeface="Times New Roman" panose="02020603050405020304" pitchFamily="18" charset="0"/>
              </a:rPr>
              <a:t>1</a:t>
            </a:r>
            <a:r>
              <a:rPr lang="en-US" sz="2400" b="1" dirty="0" smtClean="0">
                <a:latin typeface="Cambria" panose="02040503050406030204" pitchFamily="18" charset="0"/>
                <a:ea typeface="Cambria" panose="02040503050406030204" pitchFamily="18" charset="0"/>
                <a:cs typeface="Times New Roman" panose="02020603050405020304" pitchFamily="18" charset="0"/>
              </a:rPr>
              <a:t> = </a:t>
            </a:r>
            <a:r>
              <a:rPr lang="vi-VN"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smtClean="0">
                <a:latin typeface="Cambria" panose="02040503050406030204" pitchFamily="18" charset="0"/>
                <a:ea typeface="Cambria" panose="02040503050406030204" pitchFamily="18" charset="0"/>
                <a:cs typeface="Times New Roman" panose="02020603050405020304" pitchFamily="18" charset="0"/>
              </a:rPr>
              <a:t>c</a:t>
            </a:r>
            <a:r>
              <a:rPr lang="de-DE" sz="2400" b="1" kern="1200" dirty="0">
                <a:effectLst/>
                <a:latin typeface="Cambria" panose="02040503050406030204" pitchFamily="18" charset="0"/>
                <a:ea typeface="Cambria" panose="02040503050406030204" pitchFamily="18" charset="0"/>
                <a:cs typeface="Times New Roman" panose="02020603050405020304" pitchFamily="18" charset="0"/>
              </a:rPr>
              <a:t>m</a:t>
            </a:r>
            <a:r>
              <a:rPr lang="de-DE" sz="2400" b="1" kern="1200" baseline="30000" dirty="0">
                <a:effectLst/>
                <a:latin typeface="Cambria" panose="02040503050406030204" pitchFamily="18" charset="0"/>
                <a:ea typeface="Cambria" panose="02040503050406030204" pitchFamily="18" charset="0"/>
                <a:cs typeface="Times New Roman" panose="02020603050405020304" pitchFamily="18" charset="0"/>
              </a:rPr>
              <a:t>2  </a:t>
            </a:r>
            <a:endParaRPr lang="vi-VN" sz="2400" b="1" kern="1200" baseline="30000" dirty="0" smtClean="0">
              <a:effectLst/>
              <a:latin typeface="Cambria" panose="02040503050406030204" pitchFamily="18" charset="0"/>
              <a:ea typeface="Cambria" panose="02040503050406030204" pitchFamily="18" charset="0"/>
              <a:cs typeface="Times New Roman" panose="02020603050405020304" pitchFamily="18" charset="0"/>
            </a:endParaRPr>
          </a:p>
          <a:p>
            <a:r>
              <a:rPr lang="vi-VN" sz="2400" b="1" baseline="30000" dirty="0">
                <a:latin typeface="Cambria" panose="02040503050406030204" pitchFamily="18" charset="0"/>
                <a:ea typeface="Cambria" panose="02040503050406030204" pitchFamily="18" charset="0"/>
                <a:cs typeface="Times New Roman" panose="02020603050405020304" pitchFamily="18" charset="0"/>
              </a:rPr>
              <a:t>	 </a:t>
            </a:r>
            <a:r>
              <a:rPr lang="vi-VN" sz="2400" b="1" dirty="0" smtClean="0">
                <a:latin typeface="Cambria" panose="02040503050406030204" pitchFamily="18" charset="0"/>
                <a:ea typeface="Cambria" panose="02040503050406030204" pitchFamily="18" charset="0"/>
                <a:cs typeface="Times New Roman" panose="02020603050405020304" pitchFamily="18" charset="0"/>
              </a:rPr>
              <a:t>    </a:t>
            </a:r>
            <a:r>
              <a:rPr lang="de-DE" sz="2400" b="1" kern="1200" dirty="0" smtClean="0">
                <a:effectLst/>
                <a:latin typeface="Cambria" panose="02040503050406030204" pitchFamily="18" charset="0"/>
                <a:ea typeface="Cambria" panose="02040503050406030204" pitchFamily="18" charset="0"/>
                <a:cs typeface="Times New Roman" panose="02020603050405020304" pitchFamily="18" charset="0"/>
              </a:rPr>
              <a:t>= </a:t>
            </a:r>
            <a:r>
              <a:rPr lang="vi-VN" sz="2400" b="1" kern="1200" dirty="0" smtClean="0">
                <a:effectLst/>
                <a:latin typeface="Cambria" panose="02040503050406030204" pitchFamily="18" charset="0"/>
                <a:ea typeface="Cambria" panose="02040503050406030204" pitchFamily="18" charset="0"/>
                <a:cs typeface="Times New Roman" panose="02020603050405020304" pitchFamily="18" charset="0"/>
              </a:rPr>
              <a:t>.......... </a:t>
            </a:r>
            <a:r>
              <a:rPr lang="de-DE" sz="2400" b="1" kern="1200" dirty="0" smtClean="0">
                <a:effectLst/>
                <a:latin typeface="Cambria" panose="02040503050406030204" pitchFamily="18" charset="0"/>
                <a:ea typeface="Cambria" panose="02040503050406030204" pitchFamily="18" charset="0"/>
                <a:cs typeface="Times New Roman" panose="02020603050405020304" pitchFamily="18" charset="0"/>
              </a:rPr>
              <a:t>m</a:t>
            </a:r>
            <a:r>
              <a:rPr lang="de-DE" sz="2400" b="1" kern="1200" baseline="30000" dirty="0" smtClean="0">
                <a:effectLst/>
                <a:latin typeface="Cambria" panose="02040503050406030204" pitchFamily="18" charset="0"/>
                <a:ea typeface="Cambria" panose="02040503050406030204" pitchFamily="18" charset="0"/>
                <a:cs typeface="Times New Roman" panose="02020603050405020304" pitchFamily="18" charset="0"/>
              </a:rPr>
              <a:t>2</a:t>
            </a:r>
            <a:r>
              <a:rPr lang="de-DE" sz="2400" b="1" kern="1200" dirty="0" smtClean="0">
                <a:effectLst/>
                <a:latin typeface="Cambria" panose="02040503050406030204" pitchFamily="18" charset="0"/>
                <a:ea typeface="Cambria" panose="02040503050406030204" pitchFamily="18" charset="0"/>
                <a:cs typeface="Times New Roman" panose="02020603050405020304" pitchFamily="18" charset="0"/>
              </a:rPr>
              <a:t> </a:t>
            </a:r>
            <a:r>
              <a:rPr lang="de-DE" sz="2400" b="1" kern="1200" baseline="30000" dirty="0" smtClean="0">
                <a:effectLst/>
                <a:latin typeface="Cambria" panose="02040503050406030204" pitchFamily="18" charset="0"/>
                <a:ea typeface="Cambria" panose="02040503050406030204" pitchFamily="18" charset="0"/>
                <a:cs typeface="Times New Roman" panose="02020603050405020304" pitchFamily="18" charset="0"/>
              </a:rPr>
              <a:t>  </a:t>
            </a:r>
            <a:r>
              <a:rPr lang="de-DE" sz="2400" b="1" kern="1200" dirty="0" smtClean="0">
                <a:effectLst/>
                <a:latin typeface="Cambria" panose="02040503050406030204" pitchFamily="18" charset="0"/>
                <a:ea typeface="Cambria" panose="02040503050406030204" pitchFamily="18" charset="0"/>
                <a:cs typeface="Times New Roman" panose="02020603050405020304" pitchFamily="18" charset="0"/>
              </a:rPr>
              <a:t> </a:t>
            </a:r>
            <a:endParaRPr lang="de-DE" sz="2400" b="1" kern="1200" dirty="0">
              <a:effectLst/>
              <a:latin typeface="Cambria" panose="02040503050406030204" pitchFamily="18" charset="0"/>
              <a:ea typeface="Cambria" panose="02040503050406030204" pitchFamily="18" charset="0"/>
              <a:cs typeface="Times New Roman" panose="02020603050405020304" pitchFamily="18" charset="0"/>
            </a:endParaRPr>
          </a:p>
          <a:p>
            <a:r>
              <a:rPr lang="de-DE" sz="2400" b="1" dirty="0">
                <a:latin typeface="Cambria" panose="02040503050406030204" pitchFamily="18" charset="0"/>
                <a:ea typeface="Cambria" panose="02040503050406030204" pitchFamily="18" charset="0"/>
                <a:cs typeface="Times New Roman" panose="02020603050405020304" pitchFamily="18" charset="0"/>
              </a:rPr>
              <a:t>   Tính p</a:t>
            </a:r>
            <a:r>
              <a:rPr lang="de-DE" sz="2400" b="1" baseline="-25000" dirty="0">
                <a:latin typeface="Cambria" panose="02040503050406030204" pitchFamily="18" charset="0"/>
                <a:ea typeface="Cambria" panose="02040503050406030204" pitchFamily="18" charset="0"/>
                <a:cs typeface="Times New Roman" panose="02020603050405020304" pitchFamily="18" charset="0"/>
              </a:rPr>
              <a:t>2</a:t>
            </a:r>
            <a:r>
              <a:rPr lang="de-DE" sz="2400" b="1" dirty="0">
                <a:latin typeface="Cambria" panose="02040503050406030204" pitchFamily="18" charset="0"/>
                <a:ea typeface="Cambria" panose="02040503050406030204" pitchFamily="18" charset="0"/>
                <a:cs typeface="Times New Roman" panose="02020603050405020304" pitchFamily="18" charset="0"/>
              </a:rPr>
              <a:t> = ? </a:t>
            </a:r>
            <a:endParaRPr lang="vi-VN" sz="2400" b="1" dirty="0" smtClean="0">
              <a:latin typeface="Cambria" panose="02040503050406030204" pitchFamily="18" charset="0"/>
              <a:ea typeface="Cambria" panose="02040503050406030204" pitchFamily="18" charset="0"/>
              <a:cs typeface="Times New Roman" panose="02020603050405020304" pitchFamily="18" charset="0"/>
            </a:endParaRPr>
          </a:p>
          <a:p>
            <a:r>
              <a:rPr lang="de-DE" sz="2400" b="1" dirty="0" smtClean="0">
                <a:latin typeface="Cambria" panose="02040503050406030204" pitchFamily="18" charset="0"/>
                <a:ea typeface="Cambria" panose="02040503050406030204" pitchFamily="18" charset="0"/>
                <a:cs typeface="Times New Roman" panose="02020603050405020304" pitchFamily="18" charset="0"/>
              </a:rPr>
              <a:t>So </a:t>
            </a:r>
            <a:r>
              <a:rPr lang="de-DE" sz="2400" b="1" dirty="0">
                <a:latin typeface="Cambria" panose="02040503050406030204" pitchFamily="18" charset="0"/>
                <a:ea typeface="Cambria" panose="02040503050406030204" pitchFamily="18" charset="0"/>
                <a:cs typeface="Times New Roman" panose="02020603050405020304" pitchFamily="18" charset="0"/>
              </a:rPr>
              <a:t>sánh p</a:t>
            </a:r>
            <a:r>
              <a:rPr lang="de-DE" sz="2400" b="1" baseline="-25000" dirty="0">
                <a:latin typeface="Cambria" panose="02040503050406030204" pitchFamily="18" charset="0"/>
                <a:ea typeface="Cambria" panose="02040503050406030204" pitchFamily="18" charset="0"/>
                <a:cs typeface="Times New Roman" panose="02020603050405020304" pitchFamily="18" charset="0"/>
              </a:rPr>
              <a:t>1</a:t>
            </a:r>
            <a:r>
              <a:rPr lang="de-DE" sz="2400" b="1" dirty="0">
                <a:latin typeface="Cambria" panose="02040503050406030204" pitchFamily="18" charset="0"/>
                <a:ea typeface="Cambria" panose="02040503050406030204" pitchFamily="18" charset="0"/>
                <a:cs typeface="Times New Roman" panose="02020603050405020304" pitchFamily="18" charset="0"/>
              </a:rPr>
              <a:t> và </a:t>
            </a:r>
            <a:r>
              <a:rPr lang="de-DE" sz="2400" b="1" dirty="0" smtClean="0">
                <a:latin typeface="Cambria" panose="02040503050406030204" pitchFamily="18" charset="0"/>
                <a:ea typeface="Cambria" panose="02040503050406030204" pitchFamily="18" charset="0"/>
                <a:cs typeface="Times New Roman" panose="02020603050405020304" pitchFamily="18" charset="0"/>
              </a:rPr>
              <a:t>p</a:t>
            </a:r>
            <a:r>
              <a:rPr lang="de-DE" sz="2400" b="1" baseline="-25000" dirty="0" smtClean="0">
                <a:latin typeface="Cambria" panose="02040503050406030204" pitchFamily="18" charset="0"/>
                <a:ea typeface="Cambria" panose="02040503050406030204" pitchFamily="18" charset="0"/>
                <a:cs typeface="Times New Roman" panose="02020603050405020304" pitchFamily="18" charset="0"/>
              </a:rPr>
              <a:t>2</a:t>
            </a:r>
            <a:endParaRPr lang="vi-VN" sz="2400" b="1" baseline="-25000" dirty="0" smtClean="0">
              <a:latin typeface="Cambria" panose="02040503050406030204" pitchFamily="18" charset="0"/>
              <a:ea typeface="Cambria" panose="02040503050406030204" pitchFamily="18" charset="0"/>
              <a:cs typeface="Times New Roman" panose="02020603050405020304" pitchFamily="18" charset="0"/>
            </a:endParaRPr>
          </a:p>
          <a:p>
            <a:endParaRPr lang="vi-VN" sz="2400" b="1" kern="1200" baseline="-25000" dirty="0">
              <a:effectLst/>
              <a:latin typeface="Cambria" panose="02040503050406030204" pitchFamily="18" charset="0"/>
              <a:ea typeface="Cambria" panose="02040503050406030204" pitchFamily="18" charset="0"/>
              <a:cs typeface="Times New Roman" panose="02020603050405020304" pitchFamily="18" charset="0"/>
            </a:endParaRPr>
          </a:p>
          <a:p>
            <a:endParaRPr lang="vi-VN" sz="2400" b="1" baseline="-25000" dirty="0" smtClean="0">
              <a:latin typeface="Cambria" panose="02040503050406030204" pitchFamily="18" charset="0"/>
              <a:ea typeface="Cambria" panose="02040503050406030204" pitchFamily="18" charset="0"/>
              <a:cs typeface="Times New Roman" panose="02020603050405020304" pitchFamily="18" charset="0"/>
            </a:endParaRPr>
          </a:p>
          <a:p>
            <a:endParaRPr lang="de-DE" sz="2400" b="1" kern="1200" baseline="-25000" dirty="0">
              <a:effectLst/>
              <a:latin typeface="Cambria" panose="02040503050406030204" pitchFamily="18" charset="0"/>
              <a:ea typeface="Cambria" panose="02040503050406030204" pitchFamily="18" charset="0"/>
              <a:cs typeface="Times New Roman" panose="02020603050405020304" pitchFamily="18" charset="0"/>
            </a:endParaRPr>
          </a:p>
          <a:p>
            <a:endParaRPr lang="de-DE" sz="1800" b="1" kern="1200" dirty="0">
              <a:effectLst/>
              <a:latin typeface="Times New Roman" panose="02020603050405020304" pitchFamily="18" charset="0"/>
              <a:ea typeface="+mn-ea"/>
              <a:cs typeface="Times New Roman" panose="02020603050405020304" pitchFamily="18" charset="0"/>
            </a:endParaRPr>
          </a:p>
          <a:p>
            <a:endParaRPr lang="vi-VN" dirty="0"/>
          </a:p>
        </p:txBody>
      </p:sp>
      <p:sp>
        <p:nvSpPr>
          <p:cNvPr id="8" name="Text Placeholder 14">
            <a:extLst>
              <a:ext uri="{FF2B5EF4-FFF2-40B4-BE49-F238E27FC236}">
                <a16:creationId xmlns:a16="http://schemas.microsoft.com/office/drawing/2014/main" xmlns="" id="{F4A4B88D-F80F-98BB-6E0F-DC27FCEA0851}"/>
              </a:ext>
            </a:extLst>
          </p:cNvPr>
          <p:cNvSpPr txBox="1">
            <a:spLocks/>
          </p:cNvSpPr>
          <p:nvPr/>
        </p:nvSpPr>
        <p:spPr>
          <a:xfrm>
            <a:off x="4931779" y="221050"/>
            <a:ext cx="2807628" cy="5084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4000" b="1" dirty="0" smtClean="0">
                <a:solidFill>
                  <a:srgbClr val="0070C0"/>
                </a:solidFill>
                <a:latin typeface="Cambria" panose="02040503050406030204" pitchFamily="18" charset="0"/>
                <a:ea typeface="Cambria" panose="02040503050406030204" pitchFamily="18" charset="0"/>
              </a:rPr>
              <a:t>VẬN DỤNG</a:t>
            </a:r>
            <a:endParaRPr lang="en-US" sz="4000" b="1" u="sng"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823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A8A6812-FD34-4F18-8F8E-E22871D745B8}"/>
              </a:ext>
            </a:extLst>
          </p:cNvPr>
          <p:cNvSpPr txBox="1"/>
          <p:nvPr/>
        </p:nvSpPr>
        <p:spPr>
          <a:xfrm>
            <a:off x="0" y="1259238"/>
            <a:ext cx="3477297" cy="5078313"/>
          </a:xfrm>
          <a:prstGeom prst="rect">
            <a:avLst/>
          </a:prstGeom>
          <a:noFill/>
          <a:ln>
            <a:solidFill>
              <a:srgbClr val="0070C0"/>
            </a:solidFill>
          </a:ln>
        </p:spPr>
        <p:txBody>
          <a:bodyPr wrap="square" rtlCol="0">
            <a:spAutoFit/>
          </a:bodyPr>
          <a:lstStyle/>
          <a:p>
            <a:pPr algn="ct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Tóm</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tắt</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a:p>
            <a:r>
              <a:rPr lang="en-US" sz="2400" b="1" dirty="0" smtClean="0">
                <a:latin typeface="Cambria" panose="02040503050406030204" pitchFamily="18" charset="0"/>
                <a:ea typeface="Cambria" panose="02040503050406030204" pitchFamily="18" charset="0"/>
                <a:cs typeface="Times New Roman" panose="02020603050405020304" pitchFamily="18" charset="0"/>
              </a:rPr>
              <a:t>a) </a:t>
            </a:r>
            <a:r>
              <a:rPr lang="vi-VN"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a:latin typeface="Cambria" panose="02040503050406030204" pitchFamily="18" charset="0"/>
                <a:ea typeface="Cambria" panose="02040503050406030204" pitchFamily="18" charset="0"/>
                <a:cs typeface="Times New Roman" panose="02020603050405020304" pitchFamily="18" charset="0"/>
              </a:rPr>
              <a:t> F</a:t>
            </a:r>
            <a:r>
              <a:rPr lang="vi-VN" sz="2400" b="1" baseline="-25000" dirty="0">
                <a:latin typeface="Cambria" panose="02040503050406030204" pitchFamily="18" charset="0"/>
                <a:ea typeface="Cambria" panose="02040503050406030204" pitchFamily="18" charset="0"/>
                <a:cs typeface="Times New Roman" panose="02020603050405020304" pitchFamily="18" charset="0"/>
              </a:rPr>
              <a:t>1 </a:t>
            </a:r>
            <a:r>
              <a:rPr lang="en-US" sz="2400" b="1" dirty="0" smtClean="0">
                <a:latin typeface="Cambria" panose="02040503050406030204" pitchFamily="18" charset="0"/>
                <a:ea typeface="Cambria" panose="02040503050406030204" pitchFamily="18" charset="0"/>
                <a:cs typeface="Times New Roman" panose="02020603050405020304" pitchFamily="18" charset="0"/>
              </a:rPr>
              <a:t>=</a:t>
            </a:r>
            <a:r>
              <a:rPr lang="vi-VN" sz="2400" b="1" dirty="0" smtClean="0">
                <a:latin typeface="Cambria" panose="02040503050406030204" pitchFamily="18" charset="0"/>
                <a:ea typeface="Cambria" panose="02040503050406030204" pitchFamily="18" charset="0"/>
                <a:cs typeface="Times New Roman" panose="02020603050405020304" pitchFamily="18" charset="0"/>
              </a:rPr>
              <a:t>P</a:t>
            </a:r>
            <a:r>
              <a:rPr lang="vi-VN" sz="2400" b="1" baseline="-25000" dirty="0" smtClean="0">
                <a:latin typeface="Cambria" panose="02040503050406030204" pitchFamily="18" charset="0"/>
                <a:ea typeface="Cambria" panose="02040503050406030204" pitchFamily="18" charset="0"/>
                <a:cs typeface="Times New Roman" panose="02020603050405020304" pitchFamily="18" charset="0"/>
              </a:rPr>
              <a:t>1</a:t>
            </a:r>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a:latin typeface="Cambria" panose="02040503050406030204" pitchFamily="18" charset="0"/>
                <a:ea typeface="Cambria" panose="02040503050406030204" pitchFamily="18" charset="0"/>
                <a:cs typeface="Times New Roman" panose="02020603050405020304" pitchFamily="18" charset="0"/>
              </a:rPr>
              <a:t>= </a:t>
            </a:r>
            <a:r>
              <a:rPr lang="en-US" sz="2400" b="1" dirty="0" smtClean="0">
                <a:latin typeface="Cambria" panose="02040503050406030204" pitchFamily="18" charset="0"/>
                <a:ea typeface="Cambria" panose="02040503050406030204" pitchFamily="18" charset="0"/>
                <a:cs typeface="Times New Roman" panose="02020603050405020304" pitchFamily="18" charset="0"/>
              </a:rPr>
              <a:t> 350</a:t>
            </a:r>
            <a:r>
              <a:rPr lang="vi-VN"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smtClean="0">
                <a:latin typeface="Cambria" panose="02040503050406030204" pitchFamily="18" charset="0"/>
                <a:ea typeface="Cambria" panose="02040503050406030204" pitchFamily="18" charset="0"/>
                <a:cs typeface="Times New Roman" panose="02020603050405020304" pitchFamily="18" charset="0"/>
              </a:rPr>
              <a:t>000 N</a:t>
            </a:r>
          </a:p>
          <a:p>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vi-VN"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smtClean="0">
                <a:latin typeface="Cambria" panose="02040503050406030204" pitchFamily="18" charset="0"/>
                <a:ea typeface="Cambria" panose="02040503050406030204" pitchFamily="18" charset="0"/>
                <a:cs typeface="Times New Roman" panose="02020603050405020304" pitchFamily="18" charset="0"/>
              </a:rPr>
              <a:t>S</a:t>
            </a:r>
            <a:r>
              <a:rPr lang="en-US" sz="2400" b="1" baseline="-25000" dirty="0" smtClean="0">
                <a:latin typeface="Cambria" panose="02040503050406030204" pitchFamily="18" charset="0"/>
                <a:ea typeface="Cambria" panose="02040503050406030204" pitchFamily="18" charset="0"/>
                <a:cs typeface="Times New Roman" panose="02020603050405020304" pitchFamily="18" charset="0"/>
              </a:rPr>
              <a:t>1</a:t>
            </a:r>
            <a:r>
              <a:rPr lang="en-US" sz="2400" b="1" dirty="0" smtClean="0">
                <a:latin typeface="Cambria" panose="02040503050406030204" pitchFamily="18" charset="0"/>
                <a:ea typeface="Cambria" panose="02040503050406030204" pitchFamily="18" charset="0"/>
                <a:cs typeface="Times New Roman" panose="02020603050405020304" pitchFamily="18" charset="0"/>
              </a:rPr>
              <a:t>  = 1,5 </a:t>
            </a:r>
            <a:r>
              <a:rPr lang="de-DE" sz="2400" b="1" kern="1200" dirty="0" smtClean="0">
                <a:effectLst/>
                <a:latin typeface="Cambria" panose="02040503050406030204" pitchFamily="18" charset="0"/>
                <a:ea typeface="Cambria" panose="02040503050406030204" pitchFamily="18" charset="0"/>
                <a:cs typeface="Times New Roman" panose="02020603050405020304" pitchFamily="18" charset="0"/>
              </a:rPr>
              <a:t>m</a:t>
            </a:r>
            <a:r>
              <a:rPr lang="de-DE" sz="2400" b="1" kern="1200" baseline="30000" dirty="0" smtClean="0">
                <a:effectLst/>
                <a:latin typeface="Cambria" panose="02040503050406030204" pitchFamily="18" charset="0"/>
                <a:ea typeface="Cambria" panose="02040503050406030204" pitchFamily="18" charset="0"/>
                <a:cs typeface="Times New Roman" panose="02020603050405020304" pitchFamily="18" charset="0"/>
              </a:rPr>
              <a:t>2     </a:t>
            </a:r>
            <a:r>
              <a:rPr lang="de-DE" sz="2400" b="1" kern="1200" dirty="0" smtClean="0">
                <a:effectLst/>
                <a:latin typeface="Cambria" panose="02040503050406030204" pitchFamily="18" charset="0"/>
                <a:ea typeface="Cambria" panose="02040503050406030204" pitchFamily="18" charset="0"/>
                <a:cs typeface="Times New Roman" panose="02020603050405020304" pitchFamily="18" charset="0"/>
              </a:rPr>
              <a:t> </a:t>
            </a:r>
          </a:p>
          <a:p>
            <a:r>
              <a:rPr lang="de-DE" sz="2400" b="1" dirty="0" smtClean="0">
                <a:latin typeface="Cambria" panose="02040503050406030204" pitchFamily="18" charset="0"/>
                <a:ea typeface="Cambria" panose="02040503050406030204" pitchFamily="18" charset="0"/>
                <a:cs typeface="Times New Roman" panose="02020603050405020304" pitchFamily="18" charset="0"/>
              </a:rPr>
              <a:t>   </a:t>
            </a:r>
            <a:r>
              <a:rPr lang="de-DE" sz="2400" b="1" dirty="0">
                <a:latin typeface="Cambria" panose="02040503050406030204" pitchFamily="18" charset="0"/>
                <a:ea typeface="Cambria" panose="02040503050406030204" pitchFamily="18" charset="0"/>
                <a:cs typeface="Times New Roman" panose="02020603050405020304" pitchFamily="18" charset="0"/>
              </a:rPr>
              <a:t>Tính p</a:t>
            </a:r>
            <a:r>
              <a:rPr lang="de-DE" sz="2400" b="1" baseline="-25000" dirty="0">
                <a:latin typeface="Cambria" panose="02040503050406030204" pitchFamily="18" charset="0"/>
                <a:ea typeface="Cambria" panose="02040503050406030204" pitchFamily="18" charset="0"/>
                <a:cs typeface="Times New Roman" panose="02020603050405020304" pitchFamily="18" charset="0"/>
              </a:rPr>
              <a:t>1</a:t>
            </a:r>
            <a:r>
              <a:rPr lang="de-DE" sz="2400" b="1" dirty="0">
                <a:latin typeface="Cambria" panose="02040503050406030204" pitchFamily="18" charset="0"/>
                <a:ea typeface="Cambria" panose="02040503050406030204" pitchFamily="18" charset="0"/>
                <a:cs typeface="Times New Roman" panose="02020603050405020304" pitchFamily="18" charset="0"/>
              </a:rPr>
              <a:t> = ? </a:t>
            </a:r>
            <a:endParaRPr lang="vi-VN" sz="2400" b="1" dirty="0" smtClean="0">
              <a:latin typeface="Cambria" panose="02040503050406030204" pitchFamily="18" charset="0"/>
              <a:ea typeface="Cambria" panose="02040503050406030204" pitchFamily="18" charset="0"/>
              <a:cs typeface="Times New Roman" panose="02020603050405020304" pitchFamily="18" charset="0"/>
            </a:endParaRPr>
          </a:p>
          <a:p>
            <a:endParaRPr lang="de-DE" sz="2400" b="1" kern="1200" dirty="0">
              <a:effectLst/>
              <a:latin typeface="Cambria" panose="02040503050406030204" pitchFamily="18" charset="0"/>
              <a:ea typeface="Cambria" panose="02040503050406030204" pitchFamily="18" charset="0"/>
              <a:cs typeface="Times New Roman" panose="02020603050405020304" pitchFamily="18" charset="0"/>
            </a:endParaRPr>
          </a:p>
          <a:p>
            <a:r>
              <a:rPr lang="en-US" sz="2400" b="1" dirty="0">
                <a:latin typeface="Cambria" panose="02040503050406030204" pitchFamily="18" charset="0"/>
                <a:ea typeface="Cambria" panose="02040503050406030204" pitchFamily="18" charset="0"/>
                <a:cs typeface="Times New Roman" panose="02020603050405020304" pitchFamily="18" charset="0"/>
              </a:rPr>
              <a:t>b) </a:t>
            </a:r>
            <a:r>
              <a:rPr lang="en-US" sz="2400" b="1" dirty="0" smtClean="0">
                <a:latin typeface="Cambria" panose="02040503050406030204" pitchFamily="18" charset="0"/>
                <a:ea typeface="Cambria" panose="02040503050406030204" pitchFamily="18" charset="0"/>
                <a:cs typeface="Times New Roman" panose="02020603050405020304" pitchFamily="18" charset="0"/>
              </a:rPr>
              <a:t>F</a:t>
            </a:r>
            <a:r>
              <a:rPr lang="en-US" sz="2400" b="1" baseline="-25000" dirty="0">
                <a:latin typeface="Cambria" panose="02040503050406030204" pitchFamily="18" charset="0"/>
                <a:ea typeface="Cambria" panose="02040503050406030204" pitchFamily="18" charset="0"/>
                <a:cs typeface="Times New Roman" panose="02020603050405020304" pitchFamily="18" charset="0"/>
              </a:rPr>
              <a:t>2</a:t>
            </a:r>
            <a:r>
              <a:rPr lang="en-US" sz="2400" b="1" dirty="0" smtClean="0">
                <a:latin typeface="Cambria" panose="02040503050406030204" pitchFamily="18" charset="0"/>
                <a:ea typeface="Cambria" panose="02040503050406030204" pitchFamily="18" charset="0"/>
                <a:cs typeface="Times New Roman" panose="02020603050405020304" pitchFamily="18" charset="0"/>
              </a:rPr>
              <a:t>=P</a:t>
            </a:r>
            <a:r>
              <a:rPr lang="en-US" sz="2400" b="1" baseline="-25000" dirty="0" smtClean="0">
                <a:latin typeface="Cambria" panose="02040503050406030204" pitchFamily="18" charset="0"/>
                <a:ea typeface="Cambria" panose="02040503050406030204" pitchFamily="18" charset="0"/>
                <a:cs typeface="Times New Roman" panose="02020603050405020304" pitchFamily="18" charset="0"/>
              </a:rPr>
              <a:t>2</a:t>
            </a:r>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a:latin typeface="Cambria" panose="02040503050406030204" pitchFamily="18" charset="0"/>
                <a:ea typeface="Cambria" panose="02040503050406030204" pitchFamily="18" charset="0"/>
                <a:cs typeface="Times New Roman" panose="02020603050405020304" pitchFamily="18" charset="0"/>
              </a:rPr>
              <a:t>=  </a:t>
            </a:r>
            <a:r>
              <a:rPr lang="vi-VN" sz="2400" b="1" dirty="0" smtClean="0">
                <a:latin typeface="Cambria" panose="02040503050406030204" pitchFamily="18" charset="0"/>
                <a:ea typeface="Cambria" panose="02040503050406030204" pitchFamily="18" charset="0"/>
                <a:cs typeface="Times New Roman" panose="02020603050405020304" pitchFamily="18" charset="0"/>
              </a:rPr>
              <a:t>25 </a:t>
            </a:r>
            <a:r>
              <a:rPr lang="en-US" sz="2400" b="1" dirty="0" smtClean="0">
                <a:latin typeface="Cambria" panose="02040503050406030204" pitchFamily="18" charset="0"/>
                <a:ea typeface="Cambria" panose="02040503050406030204" pitchFamily="18" charset="0"/>
                <a:cs typeface="Times New Roman" panose="02020603050405020304" pitchFamily="18" charset="0"/>
              </a:rPr>
              <a:t>000 N</a:t>
            </a:r>
            <a:endParaRPr lang="en-US" sz="2400" b="1" dirty="0">
              <a:latin typeface="Cambria" panose="02040503050406030204" pitchFamily="18" charset="0"/>
              <a:ea typeface="Cambria" panose="02040503050406030204" pitchFamily="18" charset="0"/>
              <a:cs typeface="Times New Roman" panose="02020603050405020304" pitchFamily="18" charset="0"/>
            </a:endParaRPr>
          </a:p>
          <a:p>
            <a:r>
              <a:rPr lang="en-US" sz="2400" b="1" dirty="0">
                <a:latin typeface="Cambria" panose="02040503050406030204" pitchFamily="18" charset="0"/>
                <a:ea typeface="Cambria" panose="02040503050406030204" pitchFamily="18" charset="0"/>
                <a:cs typeface="Times New Roman" panose="02020603050405020304" pitchFamily="18" charset="0"/>
              </a:rPr>
              <a:t>    </a:t>
            </a:r>
            <a:r>
              <a:rPr lang="vi-VN" sz="2400" b="1" dirty="0">
                <a:latin typeface="Cambria" panose="02040503050406030204" pitchFamily="18" charset="0"/>
                <a:ea typeface="Cambria" panose="02040503050406030204" pitchFamily="18" charset="0"/>
                <a:cs typeface="Times New Roman" panose="02020603050405020304" pitchFamily="18" charset="0"/>
              </a:rPr>
              <a:t> </a:t>
            </a:r>
            <a:r>
              <a:rPr lang="vi-VN" sz="2400" b="1" dirty="0" smtClean="0">
                <a:latin typeface="Cambria" panose="02040503050406030204" pitchFamily="18" charset="0"/>
                <a:ea typeface="Cambria" panose="02040503050406030204" pitchFamily="18" charset="0"/>
                <a:cs typeface="Times New Roman" panose="02020603050405020304" pitchFamily="18" charset="0"/>
              </a:rPr>
              <a:t> S</a:t>
            </a:r>
            <a:r>
              <a:rPr lang="vi-VN" sz="2400" b="1" baseline="-25000" dirty="0" smtClean="0">
                <a:latin typeface="Cambria" panose="02040503050406030204" pitchFamily="18" charset="0"/>
                <a:ea typeface="Cambria" panose="02040503050406030204" pitchFamily="18" charset="0"/>
                <a:cs typeface="Times New Roman" panose="02020603050405020304" pitchFamily="18" charset="0"/>
              </a:rPr>
              <a:t>2</a:t>
            </a:r>
            <a:r>
              <a:rPr lang="en-US" sz="2400" b="1" dirty="0" smtClean="0">
                <a:latin typeface="Cambria" panose="02040503050406030204" pitchFamily="18" charset="0"/>
                <a:ea typeface="Cambria" panose="02040503050406030204" pitchFamily="18" charset="0"/>
                <a:cs typeface="Times New Roman" panose="02020603050405020304" pitchFamily="18" charset="0"/>
              </a:rPr>
              <a:t> = </a:t>
            </a:r>
            <a:r>
              <a:rPr lang="en-US" sz="2400" b="1" dirty="0">
                <a:latin typeface="Cambria" panose="02040503050406030204" pitchFamily="18" charset="0"/>
                <a:ea typeface="Cambria" panose="02040503050406030204" pitchFamily="18" charset="0"/>
                <a:cs typeface="Times New Roman" panose="02020603050405020304" pitchFamily="18" charset="0"/>
              </a:rPr>
              <a:t>250 c</a:t>
            </a:r>
            <a:r>
              <a:rPr lang="de-DE" sz="2400" b="1" kern="1200" dirty="0">
                <a:effectLst/>
                <a:latin typeface="Cambria" panose="02040503050406030204" pitchFamily="18" charset="0"/>
                <a:ea typeface="Cambria" panose="02040503050406030204" pitchFamily="18" charset="0"/>
                <a:cs typeface="Times New Roman" panose="02020603050405020304" pitchFamily="18" charset="0"/>
              </a:rPr>
              <a:t>m</a:t>
            </a:r>
            <a:r>
              <a:rPr lang="de-DE" sz="2400" b="1" kern="1200" baseline="30000" dirty="0">
                <a:effectLst/>
                <a:latin typeface="Cambria" panose="02040503050406030204" pitchFamily="18" charset="0"/>
                <a:ea typeface="Cambria" panose="02040503050406030204" pitchFamily="18" charset="0"/>
                <a:cs typeface="Times New Roman" panose="02020603050405020304" pitchFamily="18" charset="0"/>
              </a:rPr>
              <a:t>2  </a:t>
            </a:r>
            <a:endParaRPr lang="vi-VN" sz="2400" b="1" kern="1200" baseline="30000" dirty="0" smtClean="0">
              <a:effectLst/>
              <a:latin typeface="Cambria" panose="02040503050406030204" pitchFamily="18" charset="0"/>
              <a:ea typeface="Cambria" panose="02040503050406030204" pitchFamily="18" charset="0"/>
              <a:cs typeface="Times New Roman" panose="02020603050405020304" pitchFamily="18" charset="0"/>
            </a:endParaRPr>
          </a:p>
          <a:p>
            <a:r>
              <a:rPr lang="vi-VN" sz="2400" b="1" baseline="30000" dirty="0">
                <a:latin typeface="Cambria" panose="02040503050406030204" pitchFamily="18" charset="0"/>
                <a:ea typeface="Cambria" panose="02040503050406030204" pitchFamily="18" charset="0"/>
                <a:cs typeface="Times New Roman" panose="02020603050405020304" pitchFamily="18" charset="0"/>
              </a:rPr>
              <a:t>	 </a:t>
            </a:r>
            <a:r>
              <a:rPr lang="vi-VN" sz="2400" b="1" dirty="0" smtClean="0">
                <a:latin typeface="Cambria" panose="02040503050406030204" pitchFamily="18" charset="0"/>
                <a:ea typeface="Cambria" panose="02040503050406030204" pitchFamily="18" charset="0"/>
                <a:cs typeface="Times New Roman" panose="02020603050405020304" pitchFamily="18" charset="0"/>
              </a:rPr>
              <a:t>  </a:t>
            </a:r>
            <a:r>
              <a:rPr lang="de-DE" sz="2400" b="1" kern="1200" dirty="0" smtClean="0">
                <a:effectLst/>
                <a:latin typeface="Cambria" panose="02040503050406030204" pitchFamily="18" charset="0"/>
                <a:ea typeface="Cambria" panose="02040503050406030204" pitchFamily="18" charset="0"/>
                <a:cs typeface="Times New Roman" panose="02020603050405020304" pitchFamily="18" charset="0"/>
              </a:rPr>
              <a:t>= 0,025 m</a:t>
            </a:r>
            <a:r>
              <a:rPr lang="de-DE" sz="2400" b="1" kern="1200" baseline="30000" dirty="0" smtClean="0">
                <a:effectLst/>
                <a:latin typeface="Cambria" panose="02040503050406030204" pitchFamily="18" charset="0"/>
                <a:ea typeface="Cambria" panose="02040503050406030204" pitchFamily="18" charset="0"/>
                <a:cs typeface="Times New Roman" panose="02020603050405020304" pitchFamily="18" charset="0"/>
              </a:rPr>
              <a:t>2</a:t>
            </a:r>
            <a:r>
              <a:rPr lang="de-DE" sz="2400" b="1" kern="1200" dirty="0" smtClean="0">
                <a:effectLst/>
                <a:latin typeface="Cambria" panose="02040503050406030204" pitchFamily="18" charset="0"/>
                <a:ea typeface="Cambria" panose="02040503050406030204" pitchFamily="18" charset="0"/>
                <a:cs typeface="Times New Roman" panose="02020603050405020304" pitchFamily="18" charset="0"/>
              </a:rPr>
              <a:t> </a:t>
            </a:r>
            <a:r>
              <a:rPr lang="de-DE" sz="2400" b="1" kern="1200" baseline="30000" dirty="0" smtClean="0">
                <a:effectLst/>
                <a:latin typeface="Cambria" panose="02040503050406030204" pitchFamily="18" charset="0"/>
                <a:ea typeface="Cambria" panose="02040503050406030204" pitchFamily="18" charset="0"/>
                <a:cs typeface="Times New Roman" panose="02020603050405020304" pitchFamily="18" charset="0"/>
              </a:rPr>
              <a:t>  </a:t>
            </a:r>
            <a:r>
              <a:rPr lang="de-DE" sz="2400" b="1" kern="1200" dirty="0" smtClean="0">
                <a:effectLst/>
                <a:latin typeface="Cambria" panose="02040503050406030204" pitchFamily="18" charset="0"/>
                <a:ea typeface="Cambria" panose="02040503050406030204" pitchFamily="18" charset="0"/>
                <a:cs typeface="Times New Roman" panose="02020603050405020304" pitchFamily="18" charset="0"/>
              </a:rPr>
              <a:t> </a:t>
            </a:r>
            <a:endParaRPr lang="de-DE" sz="2400" b="1" kern="1200" dirty="0">
              <a:effectLst/>
              <a:latin typeface="Cambria" panose="02040503050406030204" pitchFamily="18" charset="0"/>
              <a:ea typeface="Cambria" panose="02040503050406030204" pitchFamily="18" charset="0"/>
              <a:cs typeface="Times New Roman" panose="02020603050405020304" pitchFamily="18" charset="0"/>
            </a:endParaRPr>
          </a:p>
          <a:p>
            <a:r>
              <a:rPr lang="de-DE" sz="2400" b="1" dirty="0">
                <a:latin typeface="Cambria" panose="02040503050406030204" pitchFamily="18" charset="0"/>
                <a:ea typeface="Cambria" panose="02040503050406030204" pitchFamily="18" charset="0"/>
                <a:cs typeface="Times New Roman" panose="02020603050405020304" pitchFamily="18" charset="0"/>
              </a:rPr>
              <a:t>   Tính p</a:t>
            </a:r>
            <a:r>
              <a:rPr lang="de-DE" sz="2400" b="1" baseline="-25000" dirty="0">
                <a:latin typeface="Cambria" panose="02040503050406030204" pitchFamily="18" charset="0"/>
                <a:ea typeface="Cambria" panose="02040503050406030204" pitchFamily="18" charset="0"/>
                <a:cs typeface="Times New Roman" panose="02020603050405020304" pitchFamily="18" charset="0"/>
              </a:rPr>
              <a:t>2</a:t>
            </a:r>
            <a:r>
              <a:rPr lang="de-DE" sz="2400" b="1" dirty="0">
                <a:latin typeface="Cambria" panose="02040503050406030204" pitchFamily="18" charset="0"/>
                <a:ea typeface="Cambria" panose="02040503050406030204" pitchFamily="18" charset="0"/>
                <a:cs typeface="Times New Roman" panose="02020603050405020304" pitchFamily="18" charset="0"/>
              </a:rPr>
              <a:t> = ? </a:t>
            </a:r>
            <a:endParaRPr lang="vi-VN" sz="2400" b="1" dirty="0" smtClean="0">
              <a:latin typeface="Cambria" panose="02040503050406030204" pitchFamily="18" charset="0"/>
              <a:ea typeface="Cambria" panose="02040503050406030204" pitchFamily="18" charset="0"/>
              <a:cs typeface="Times New Roman" panose="02020603050405020304" pitchFamily="18" charset="0"/>
            </a:endParaRPr>
          </a:p>
          <a:p>
            <a:r>
              <a:rPr lang="de-DE" sz="2400" b="1" dirty="0" smtClean="0">
                <a:latin typeface="Cambria" panose="02040503050406030204" pitchFamily="18" charset="0"/>
                <a:ea typeface="Cambria" panose="02040503050406030204" pitchFamily="18" charset="0"/>
                <a:cs typeface="Times New Roman" panose="02020603050405020304" pitchFamily="18" charset="0"/>
              </a:rPr>
              <a:t>So </a:t>
            </a:r>
            <a:r>
              <a:rPr lang="de-DE" sz="2400" b="1" dirty="0">
                <a:latin typeface="Cambria" panose="02040503050406030204" pitchFamily="18" charset="0"/>
                <a:ea typeface="Cambria" panose="02040503050406030204" pitchFamily="18" charset="0"/>
                <a:cs typeface="Times New Roman" panose="02020603050405020304" pitchFamily="18" charset="0"/>
              </a:rPr>
              <a:t>sánh p</a:t>
            </a:r>
            <a:r>
              <a:rPr lang="de-DE" sz="2400" b="1" baseline="-25000" dirty="0">
                <a:latin typeface="Cambria" panose="02040503050406030204" pitchFamily="18" charset="0"/>
                <a:ea typeface="Cambria" panose="02040503050406030204" pitchFamily="18" charset="0"/>
                <a:cs typeface="Times New Roman" panose="02020603050405020304" pitchFamily="18" charset="0"/>
              </a:rPr>
              <a:t>1</a:t>
            </a:r>
            <a:r>
              <a:rPr lang="de-DE" sz="2400" b="1" dirty="0">
                <a:latin typeface="Cambria" panose="02040503050406030204" pitchFamily="18" charset="0"/>
                <a:ea typeface="Cambria" panose="02040503050406030204" pitchFamily="18" charset="0"/>
                <a:cs typeface="Times New Roman" panose="02020603050405020304" pitchFamily="18" charset="0"/>
              </a:rPr>
              <a:t> và </a:t>
            </a:r>
            <a:r>
              <a:rPr lang="de-DE" sz="2400" b="1" dirty="0" smtClean="0">
                <a:latin typeface="Cambria" panose="02040503050406030204" pitchFamily="18" charset="0"/>
                <a:ea typeface="Cambria" panose="02040503050406030204" pitchFamily="18" charset="0"/>
                <a:cs typeface="Times New Roman" panose="02020603050405020304" pitchFamily="18" charset="0"/>
              </a:rPr>
              <a:t>p</a:t>
            </a:r>
            <a:r>
              <a:rPr lang="de-DE" sz="2400" b="1" baseline="-25000" dirty="0" smtClean="0">
                <a:latin typeface="Cambria" panose="02040503050406030204" pitchFamily="18" charset="0"/>
                <a:ea typeface="Cambria" panose="02040503050406030204" pitchFamily="18" charset="0"/>
                <a:cs typeface="Times New Roman" panose="02020603050405020304" pitchFamily="18" charset="0"/>
              </a:rPr>
              <a:t>2</a:t>
            </a:r>
            <a:endParaRPr lang="vi-VN" sz="2400" b="1" baseline="-25000" dirty="0" smtClean="0">
              <a:latin typeface="Cambria" panose="02040503050406030204" pitchFamily="18" charset="0"/>
              <a:ea typeface="Cambria" panose="02040503050406030204" pitchFamily="18" charset="0"/>
              <a:cs typeface="Times New Roman" panose="02020603050405020304" pitchFamily="18" charset="0"/>
            </a:endParaRPr>
          </a:p>
          <a:p>
            <a:endParaRPr lang="vi-VN" sz="2400" b="1" kern="1200" baseline="-25000" dirty="0">
              <a:effectLst/>
              <a:latin typeface="Cambria" panose="02040503050406030204" pitchFamily="18" charset="0"/>
              <a:ea typeface="Cambria" panose="02040503050406030204" pitchFamily="18" charset="0"/>
              <a:cs typeface="Times New Roman" panose="02020603050405020304" pitchFamily="18" charset="0"/>
            </a:endParaRPr>
          </a:p>
          <a:p>
            <a:endParaRPr lang="vi-VN" sz="2400" b="1" baseline="-25000" dirty="0" smtClean="0">
              <a:latin typeface="Cambria" panose="02040503050406030204" pitchFamily="18" charset="0"/>
              <a:ea typeface="Cambria" panose="02040503050406030204" pitchFamily="18" charset="0"/>
              <a:cs typeface="Times New Roman" panose="02020603050405020304" pitchFamily="18" charset="0"/>
            </a:endParaRPr>
          </a:p>
          <a:p>
            <a:endParaRPr lang="de-DE" sz="2400" b="1" kern="1200" baseline="-25000" dirty="0">
              <a:effectLst/>
              <a:latin typeface="Cambria" panose="02040503050406030204" pitchFamily="18" charset="0"/>
              <a:ea typeface="Cambria" panose="02040503050406030204" pitchFamily="18" charset="0"/>
              <a:cs typeface="Times New Roman" panose="02020603050405020304" pitchFamily="18" charset="0"/>
            </a:endParaRPr>
          </a:p>
          <a:p>
            <a:endParaRPr lang="de-DE" sz="1800" b="1" kern="1200" dirty="0">
              <a:effectLst/>
              <a:latin typeface="Times New Roman" panose="02020603050405020304" pitchFamily="18" charset="0"/>
              <a:ea typeface="+mn-ea"/>
              <a:cs typeface="Times New Roman" panose="02020603050405020304" pitchFamily="18" charset="0"/>
            </a:endParaRPr>
          </a:p>
          <a:p>
            <a:endParaRPr lang="vi-VN" dirty="0"/>
          </a:p>
        </p:txBody>
      </p:sp>
      <p:sp>
        <p:nvSpPr>
          <p:cNvPr id="8" name="Text Placeholder 14">
            <a:extLst>
              <a:ext uri="{FF2B5EF4-FFF2-40B4-BE49-F238E27FC236}">
                <a16:creationId xmlns:a16="http://schemas.microsoft.com/office/drawing/2014/main" xmlns="" id="{F4A4B88D-F80F-98BB-6E0F-DC27FCEA0851}"/>
              </a:ext>
            </a:extLst>
          </p:cNvPr>
          <p:cNvSpPr txBox="1">
            <a:spLocks/>
          </p:cNvSpPr>
          <p:nvPr/>
        </p:nvSpPr>
        <p:spPr>
          <a:xfrm>
            <a:off x="4931779" y="221050"/>
            <a:ext cx="2807628" cy="5084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4000" b="1" dirty="0" smtClean="0">
                <a:solidFill>
                  <a:srgbClr val="0070C0"/>
                </a:solidFill>
                <a:latin typeface="Cambria" panose="02040503050406030204" pitchFamily="18" charset="0"/>
                <a:ea typeface="Cambria" panose="02040503050406030204" pitchFamily="18" charset="0"/>
              </a:rPr>
              <a:t>VẬN DỤNG</a:t>
            </a:r>
            <a:endParaRPr lang="en-US" sz="4000" b="1" u="sng" dirty="0">
              <a:solidFill>
                <a:srgbClr val="0070C0"/>
              </a:solidFill>
              <a:latin typeface="Cambria" panose="02040503050406030204" pitchFamily="18" charset="0"/>
              <a:ea typeface="Cambria" panose="02040503050406030204" pitchFamily="18" charset="0"/>
            </a:endParaRPr>
          </a:p>
        </p:txBody>
      </p:sp>
      <p:graphicFrame>
        <p:nvGraphicFramePr>
          <p:cNvPr id="5" name="Table 4">
            <a:extLst>
              <a:ext uri="{FF2B5EF4-FFF2-40B4-BE49-F238E27FC236}">
                <a16:creationId xmlns:a16="http://schemas.microsoft.com/office/drawing/2014/main" xmlns="" id="{5723B06E-6D76-306B-8CE4-562D318D152A}"/>
              </a:ext>
            </a:extLst>
          </p:cNvPr>
          <p:cNvGraphicFramePr>
            <a:graphicFrameLocks noGrp="1"/>
          </p:cNvGraphicFramePr>
          <p:nvPr>
            <p:extLst>
              <p:ext uri="{D42A27DB-BD31-4B8C-83A1-F6EECF244321}">
                <p14:modId xmlns:p14="http://schemas.microsoft.com/office/powerpoint/2010/main" val="238226793"/>
              </p:ext>
            </p:extLst>
          </p:nvPr>
        </p:nvGraphicFramePr>
        <p:xfrm>
          <a:off x="3477297" y="1259239"/>
          <a:ext cx="8482884" cy="5078312"/>
        </p:xfrm>
        <a:graphic>
          <a:graphicData uri="http://schemas.openxmlformats.org/drawingml/2006/table">
            <a:tbl>
              <a:tblPr firstRow="1" firstCol="1" bandRow="1">
                <a:tableStyleId>{5C22544A-7EE6-4342-B048-85BDC9FD1C3A}</a:tableStyleId>
              </a:tblPr>
              <a:tblGrid>
                <a:gridCol w="8482884">
                  <a:extLst>
                    <a:ext uri="{9D8B030D-6E8A-4147-A177-3AD203B41FA5}">
                      <a16:colId xmlns:a16="http://schemas.microsoft.com/office/drawing/2014/main" xmlns="" val="1269584782"/>
                    </a:ext>
                  </a:extLst>
                </a:gridCol>
              </a:tblGrid>
              <a:tr h="837024">
                <a:tc>
                  <a:txBody>
                    <a:bodyPr/>
                    <a:lstStyle/>
                    <a:p>
                      <a:pPr algn="ctr">
                        <a:lnSpc>
                          <a:spcPct val="100000"/>
                        </a:lnSpc>
                      </a:pPr>
                      <a:r>
                        <a:rPr lang="en-US" sz="2800" b="1" dirty="0" smtClean="0">
                          <a:effectLst/>
                          <a:latin typeface="Times New Roman" panose="02020603050405020304" pitchFamily="18" charset="0"/>
                          <a:cs typeface="Times New Roman" panose="02020603050405020304" pitchFamily="18" charset="0"/>
                        </a:rPr>
                        <a:t>PHIẾU </a:t>
                      </a:r>
                      <a:r>
                        <a:rPr lang="en-US" sz="2800" b="1" dirty="0">
                          <a:effectLst/>
                          <a:latin typeface="Times New Roman" panose="02020603050405020304" pitchFamily="18" charset="0"/>
                          <a:cs typeface="Times New Roman" panose="02020603050405020304" pitchFamily="18" charset="0"/>
                        </a:rPr>
                        <a:t>HỌC </a:t>
                      </a:r>
                      <a:r>
                        <a:rPr lang="en-US" sz="2800" b="1" dirty="0" smtClean="0">
                          <a:effectLst/>
                          <a:latin typeface="Times New Roman" panose="02020603050405020304" pitchFamily="18" charset="0"/>
                          <a:cs typeface="Times New Roman" panose="02020603050405020304" pitchFamily="18" charset="0"/>
                        </a:rPr>
                        <a:t>TẬP</a:t>
                      </a:r>
                      <a:endParaRPr lang="en-US" sz="2800" b="1" dirty="0">
                        <a:effectLst/>
                        <a:latin typeface="Times New Roman" panose="02020603050405020304" pitchFamily="18" charset="0"/>
                        <a:cs typeface="Times New Roman" panose="02020603050405020304" pitchFamily="18" charset="0"/>
                      </a:endParaRPr>
                    </a:p>
                  </a:txBody>
                  <a:tcPr marL="37469" marR="37469" marT="0" marB="0">
                    <a:solidFill>
                      <a:srgbClr val="7030A0"/>
                    </a:solidFill>
                  </a:tcPr>
                </a:tc>
                <a:extLst>
                  <a:ext uri="{0D108BD9-81ED-4DB2-BD59-A6C34878D82A}">
                    <a16:rowId xmlns:a16="http://schemas.microsoft.com/office/drawing/2014/main" xmlns="" val="4259388929"/>
                  </a:ext>
                </a:extLst>
              </a:tr>
              <a:tr h="4241288">
                <a:tc>
                  <a:txBody>
                    <a:bodyPr/>
                    <a:lstStyle/>
                    <a:p>
                      <a:pPr marL="746125" indent="-514350">
                        <a:lnSpc>
                          <a:spcPct val="100000"/>
                        </a:lnSpc>
                        <a:buAutoNum type="alphaLcParenR"/>
                      </a:pPr>
                      <a:r>
                        <a:rPr lang="de-DE" sz="2800" b="1" kern="1200" dirty="0" smtClean="0">
                          <a:solidFill>
                            <a:schemeClr val="lt1"/>
                          </a:solidFill>
                          <a:effectLst/>
                          <a:latin typeface="Times New Roman" panose="02020603050405020304" pitchFamily="18" charset="0"/>
                          <a:ea typeface="+mn-ea"/>
                          <a:cs typeface="Times New Roman" panose="02020603050405020304" pitchFamily="18" charset="0"/>
                        </a:rPr>
                        <a:t>Áp </a:t>
                      </a:r>
                      <a:r>
                        <a:rPr lang="de-DE" sz="2800" b="1" kern="1200" dirty="0">
                          <a:solidFill>
                            <a:schemeClr val="lt1"/>
                          </a:solidFill>
                          <a:effectLst/>
                          <a:latin typeface="Times New Roman" panose="02020603050405020304" pitchFamily="18" charset="0"/>
                          <a:ea typeface="+mn-ea"/>
                          <a:cs typeface="Times New Roman" panose="02020603050405020304" pitchFamily="18" charset="0"/>
                        </a:rPr>
                        <a:t>suất của xe tăng lên mặt đường</a:t>
                      </a:r>
                      <a:r>
                        <a:rPr lang="en-US" sz="2800" b="1" kern="1200" baseline="0" dirty="0">
                          <a:solidFill>
                            <a:schemeClr val="lt1"/>
                          </a:solidFill>
                          <a:effectLst/>
                          <a:latin typeface="Times New Roman" panose="02020603050405020304" pitchFamily="18" charset="0"/>
                          <a:ea typeface="+mn-ea"/>
                          <a:cs typeface="Times New Roman" panose="02020603050405020304" pitchFamily="18" charset="0"/>
                        </a:rPr>
                        <a:t>: </a:t>
                      </a:r>
                      <a:endParaRPr lang="vi-VN" sz="2800" b="1" kern="1200" baseline="0" dirty="0" smtClean="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buNone/>
                      </a:pPr>
                      <a:endParaRPr lang="vi-VN" sz="2800" b="1" kern="1200" dirty="0" smtClean="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buNone/>
                      </a:pPr>
                      <a:r>
                        <a:rPr lang="de-DE" sz="2800" b="1" kern="1200" dirty="0" smtClean="0">
                          <a:solidFill>
                            <a:schemeClr val="lt1"/>
                          </a:solidFill>
                          <a:effectLst/>
                          <a:latin typeface="Times New Roman" panose="02020603050405020304" pitchFamily="18" charset="0"/>
                          <a:ea typeface="+mn-ea"/>
                          <a:cs typeface="Times New Roman" panose="02020603050405020304" pitchFamily="18" charset="0"/>
                        </a:rPr>
                        <a:t>p</a:t>
                      </a:r>
                      <a:r>
                        <a:rPr lang="de-DE" sz="2800" b="1" kern="1200" baseline="-25000" dirty="0" smtClean="0">
                          <a:solidFill>
                            <a:schemeClr val="lt1"/>
                          </a:solidFill>
                          <a:effectLst/>
                          <a:latin typeface="Times New Roman" panose="02020603050405020304" pitchFamily="18" charset="0"/>
                          <a:ea typeface="+mn-ea"/>
                          <a:cs typeface="Times New Roman" panose="02020603050405020304" pitchFamily="18" charset="0"/>
                        </a:rPr>
                        <a:t>1</a:t>
                      </a:r>
                      <a:r>
                        <a:rPr lang="de-DE"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vi-VN" sz="2800" b="1" kern="1200" dirty="0" smtClean="0">
                          <a:solidFill>
                            <a:schemeClr val="lt1"/>
                          </a:solidFill>
                          <a:effectLst/>
                          <a:latin typeface="Times New Roman" panose="02020603050405020304" pitchFamily="18" charset="0"/>
                          <a:ea typeface="+mn-ea"/>
                          <a:cs typeface="Times New Roman" panose="02020603050405020304" pitchFamily="18" charset="0"/>
                        </a:rPr>
                        <a:t> ...............</a:t>
                      </a:r>
                      <a:endParaRPr lang="vi-VN" sz="2800" b="1" kern="1200" dirty="0" smtClean="0">
                        <a:solidFill>
                          <a:srgbClr val="FFFF00"/>
                        </a:solidFill>
                        <a:effectLst/>
                        <a:latin typeface="Times New Roman" panose="02020603050405020304" pitchFamily="18" charset="0"/>
                        <a:ea typeface="+mn-ea"/>
                        <a:cs typeface="Times New Roman" panose="02020603050405020304" pitchFamily="18" charset="0"/>
                      </a:endParaRPr>
                    </a:p>
                    <a:p>
                      <a:pPr marL="231775" indent="0">
                        <a:lnSpc>
                          <a:spcPct val="100000"/>
                        </a:lnSpc>
                      </a:pPr>
                      <a:endParaRPr lang="vi-VN" sz="2800" b="1" kern="1200" dirty="0" smtClean="0">
                        <a:solidFill>
                          <a:srgbClr val="FFFF00"/>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1" kern="1200" dirty="0" smtClean="0">
                          <a:solidFill>
                            <a:srgbClr val="FFFF00"/>
                          </a:solidFill>
                          <a:effectLst/>
                          <a:latin typeface="Times New Roman" panose="02020603050405020304" pitchFamily="18" charset="0"/>
                          <a:ea typeface="+mn-ea"/>
                          <a:cs typeface="Times New Roman" panose="02020603050405020304" pitchFamily="18" charset="0"/>
                        </a:rPr>
                        <a:t>b</a:t>
                      </a:r>
                      <a:r>
                        <a:rPr lang="de-DE" sz="2800" b="1" kern="1200" dirty="0">
                          <a:solidFill>
                            <a:srgbClr val="FFFF00"/>
                          </a:solidFill>
                          <a:effectLst/>
                          <a:latin typeface="Times New Roman" panose="02020603050405020304" pitchFamily="18" charset="0"/>
                          <a:ea typeface="+mn-ea"/>
                          <a:cs typeface="Times New Roman" panose="02020603050405020304" pitchFamily="18" charset="0"/>
                        </a:rPr>
                        <a:t>) Áp suất của một ô tô: </a:t>
                      </a:r>
                      <a:endParaRPr lang="vi-VN" sz="2800" b="1" kern="1200" dirty="0" smtClean="0">
                        <a:solidFill>
                          <a:srgbClr val="FFFF00"/>
                        </a:solidFill>
                        <a:effectLst/>
                        <a:latin typeface="Times New Roman" panose="02020603050405020304" pitchFamily="18" charset="0"/>
                        <a:ea typeface="+mn-ea"/>
                        <a:cs typeface="Times New Roman" panose="02020603050405020304" pitchFamily="18" charset="0"/>
                      </a:endParaRPr>
                    </a:p>
                    <a:p>
                      <a:pPr marL="231775" indent="0">
                        <a:lnSpc>
                          <a:spcPct val="100000"/>
                        </a:lnSpc>
                      </a:pPr>
                      <a:endParaRPr lang="vi-VN" sz="2800" b="1" kern="1200" dirty="0" smtClean="0">
                        <a:solidFill>
                          <a:srgbClr val="FFFF00"/>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1" kern="1200" dirty="0" smtClean="0">
                          <a:solidFill>
                            <a:srgbClr val="FFFF00"/>
                          </a:solidFill>
                          <a:effectLst/>
                          <a:latin typeface="Times New Roman" panose="02020603050405020304" pitchFamily="18" charset="0"/>
                          <a:ea typeface="+mn-ea"/>
                          <a:cs typeface="Times New Roman" panose="02020603050405020304" pitchFamily="18" charset="0"/>
                        </a:rPr>
                        <a:t>p</a:t>
                      </a:r>
                      <a:r>
                        <a:rPr lang="de-DE" sz="2800" b="1" kern="1200" baseline="-25000" dirty="0" smtClean="0">
                          <a:solidFill>
                            <a:srgbClr val="FFFF00"/>
                          </a:solidFill>
                          <a:effectLst/>
                          <a:latin typeface="Times New Roman" panose="02020603050405020304" pitchFamily="18" charset="0"/>
                          <a:ea typeface="+mn-ea"/>
                          <a:cs typeface="Times New Roman" panose="02020603050405020304" pitchFamily="18" charset="0"/>
                        </a:rPr>
                        <a:t>2</a:t>
                      </a:r>
                      <a:r>
                        <a:rPr lang="de-DE" sz="2800" b="1" kern="1200" dirty="0" smtClean="0">
                          <a:solidFill>
                            <a:srgbClr val="FFFF00"/>
                          </a:solidFill>
                          <a:effectLst/>
                          <a:latin typeface="Times New Roman" panose="02020603050405020304" pitchFamily="18" charset="0"/>
                          <a:ea typeface="+mn-ea"/>
                          <a:cs typeface="Times New Roman" panose="02020603050405020304" pitchFamily="18" charset="0"/>
                        </a:rPr>
                        <a:t> =</a:t>
                      </a:r>
                      <a:r>
                        <a:rPr lang="vi-VN" sz="2800" b="1" kern="1200" dirty="0" smtClean="0">
                          <a:solidFill>
                            <a:srgbClr val="FFFF00"/>
                          </a:solidFill>
                          <a:effectLst/>
                          <a:latin typeface="Times New Roman" panose="02020603050405020304" pitchFamily="18" charset="0"/>
                          <a:ea typeface="+mn-ea"/>
                          <a:cs typeface="Times New Roman" panose="02020603050405020304" pitchFamily="18" charset="0"/>
                        </a:rPr>
                        <a:t> ..............</a:t>
                      </a:r>
                    </a:p>
                    <a:p>
                      <a:pPr marL="231775" indent="0">
                        <a:lnSpc>
                          <a:spcPct val="100000"/>
                        </a:lnSpc>
                      </a:pPr>
                      <a:endParaRPr lang="vi-VN" sz="2800" b="1" kern="1200" dirty="0" smtClean="0">
                        <a:solidFill>
                          <a:srgbClr val="FFFF00"/>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vi-VN" sz="2800" b="1" kern="1200" dirty="0" smtClean="0">
                          <a:solidFill>
                            <a:srgbClr val="FFFF00"/>
                          </a:solidFill>
                          <a:effectLst/>
                          <a:latin typeface="Times New Roman" panose="02020603050405020304" pitchFamily="18" charset="0"/>
                          <a:ea typeface="+mn-ea"/>
                          <a:cs typeface="Times New Roman" panose="02020603050405020304" pitchFamily="18" charset="0"/>
                        </a:rPr>
                        <a:t>So sánh p</a:t>
                      </a:r>
                      <a:r>
                        <a:rPr lang="vi-VN" sz="2800" b="1" kern="1200" baseline="-25000" dirty="0" smtClean="0">
                          <a:solidFill>
                            <a:srgbClr val="FFFF00"/>
                          </a:solidFill>
                          <a:effectLst/>
                          <a:latin typeface="Times New Roman" panose="02020603050405020304" pitchFamily="18" charset="0"/>
                          <a:ea typeface="+mn-ea"/>
                          <a:cs typeface="Times New Roman" panose="02020603050405020304" pitchFamily="18" charset="0"/>
                        </a:rPr>
                        <a:t>2</a:t>
                      </a:r>
                      <a:r>
                        <a:rPr lang="vi-VN" sz="2800" b="1" kern="1200" dirty="0" smtClean="0">
                          <a:solidFill>
                            <a:srgbClr val="FFFF00"/>
                          </a:solidFill>
                          <a:effectLst/>
                          <a:latin typeface="Times New Roman" panose="02020603050405020304" pitchFamily="18" charset="0"/>
                          <a:ea typeface="+mn-ea"/>
                          <a:cs typeface="Times New Roman" panose="02020603050405020304" pitchFamily="18" charset="0"/>
                        </a:rPr>
                        <a:t> ... p</a:t>
                      </a:r>
                      <a:r>
                        <a:rPr lang="vi-VN" sz="2800" b="1" kern="1200" baseline="-25000" dirty="0" smtClean="0">
                          <a:solidFill>
                            <a:srgbClr val="FFFF00"/>
                          </a:solidFill>
                          <a:effectLst/>
                          <a:latin typeface="Times New Roman" panose="02020603050405020304" pitchFamily="18" charset="0"/>
                          <a:ea typeface="+mn-ea"/>
                          <a:cs typeface="Times New Roman" panose="02020603050405020304" pitchFamily="18" charset="0"/>
                        </a:rPr>
                        <a:t>1</a:t>
                      </a:r>
                      <a:r>
                        <a:rPr lang="vi-VN" sz="2800" b="1" kern="1200" dirty="0" smtClean="0">
                          <a:solidFill>
                            <a:srgbClr val="FFFF00"/>
                          </a:solidFill>
                          <a:effectLst/>
                          <a:latin typeface="Times New Roman" panose="02020603050405020304" pitchFamily="18" charset="0"/>
                          <a:ea typeface="+mn-ea"/>
                          <a:cs typeface="Times New Roman" panose="02020603050405020304" pitchFamily="18" charset="0"/>
                        </a:rPr>
                        <a:t>. </a:t>
                      </a:r>
                      <a:r>
                        <a:rPr lang="de-DE" sz="2800" b="1" kern="1200" dirty="0" smtClean="0">
                          <a:solidFill>
                            <a:srgbClr val="FFFF00"/>
                          </a:solidFill>
                          <a:effectLst/>
                          <a:latin typeface="Times New Roman" panose="02020603050405020304" pitchFamily="18" charset="0"/>
                          <a:ea typeface="+mn-ea"/>
                          <a:cs typeface="Times New Roman" panose="02020603050405020304" pitchFamily="18" charset="0"/>
                        </a:rPr>
                        <a:t>Vậy </a:t>
                      </a:r>
                      <a:r>
                        <a:rPr lang="vi-VN" sz="2800" b="1" kern="1200" dirty="0" smtClean="0">
                          <a:solidFill>
                            <a:srgbClr val="FFFF00"/>
                          </a:solidFill>
                          <a:effectLst/>
                          <a:latin typeface="Times New Roman" panose="02020603050405020304" pitchFamily="18" charset="0"/>
                          <a:ea typeface="+mn-ea"/>
                          <a:cs typeface="Times New Roman" panose="02020603050405020304" pitchFamily="18" charset="0"/>
                        </a:rPr>
                        <a:t>......................................................</a:t>
                      </a:r>
                      <a:endParaRPr lang="de-DE" sz="2800" b="1" kern="1200" dirty="0">
                        <a:solidFill>
                          <a:srgbClr val="FFFF00"/>
                        </a:solidFill>
                        <a:effectLst/>
                        <a:latin typeface="Times New Roman" panose="02020603050405020304" pitchFamily="18" charset="0"/>
                        <a:ea typeface="+mn-ea"/>
                        <a:cs typeface="Times New Roman" panose="02020603050405020304" pitchFamily="18" charset="0"/>
                      </a:endParaRPr>
                    </a:p>
                  </a:txBody>
                  <a:tcPr marL="37469" marR="37469" marT="0" marB="0"/>
                </a:tc>
                <a:extLst>
                  <a:ext uri="{0D108BD9-81ED-4DB2-BD59-A6C34878D82A}">
                    <a16:rowId xmlns:a16="http://schemas.microsoft.com/office/drawing/2014/main" xmlns="" val="1881222396"/>
                  </a:ext>
                </a:extLst>
              </a:tr>
            </a:tbl>
          </a:graphicData>
        </a:graphic>
      </p:graphicFrame>
    </p:spTree>
    <p:extLst>
      <p:ext uri="{BB962C8B-B14F-4D97-AF65-F5344CB8AC3E}">
        <p14:creationId xmlns:p14="http://schemas.microsoft.com/office/powerpoint/2010/main" val="222435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 calcmode="lin" valueType="num">
                                      <p:cBhvr additive="base">
                                        <p:cTn id="2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 calcmode="lin" valueType="num">
                                      <p:cBhvr additive="base">
                                        <p:cTn id="2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 calcmode="lin" valueType="num">
                                      <p:cBhvr additive="base">
                                        <p:cTn id="3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 calcmode="lin" valueType="num">
                                      <p:cBhvr additive="base">
                                        <p:cTn id="3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xmlns="" id="{5723B06E-6D76-306B-8CE4-562D318D152A}"/>
                  </a:ext>
                </a:extLst>
              </p:cNvPr>
              <p:cNvGraphicFramePr>
                <a:graphicFrameLocks noGrp="1"/>
              </p:cNvGraphicFramePr>
              <p:nvPr>
                <p:extLst>
                  <p:ext uri="{D42A27DB-BD31-4B8C-83A1-F6EECF244321}">
                    <p14:modId xmlns:p14="http://schemas.microsoft.com/office/powerpoint/2010/main" val="2506346717"/>
                  </p:ext>
                </p:extLst>
              </p:nvPr>
            </p:nvGraphicFramePr>
            <p:xfrm>
              <a:off x="3477297" y="1259239"/>
              <a:ext cx="8482884" cy="5078312"/>
            </p:xfrm>
            <a:graphic>
              <a:graphicData uri="http://schemas.openxmlformats.org/drawingml/2006/table">
                <a:tbl>
                  <a:tblPr firstRow="1" firstCol="1" bandRow="1">
                    <a:tableStyleId>{5C22544A-7EE6-4342-B048-85BDC9FD1C3A}</a:tableStyleId>
                  </a:tblPr>
                  <a:tblGrid>
                    <a:gridCol w="8482884">
                      <a:extLst>
                        <a:ext uri="{9D8B030D-6E8A-4147-A177-3AD203B41FA5}">
                          <a16:colId xmlns:a16="http://schemas.microsoft.com/office/drawing/2014/main" xmlns="" val="1269584782"/>
                        </a:ext>
                      </a:extLst>
                    </a:gridCol>
                  </a:tblGrid>
                  <a:tr h="837024">
                    <a:tc>
                      <a:txBody>
                        <a:bodyPr/>
                        <a:lstStyle/>
                        <a:p>
                          <a:pPr algn="ctr">
                            <a:lnSpc>
                              <a:spcPct val="100000"/>
                            </a:lnSpc>
                          </a:pPr>
                          <a:r>
                            <a:rPr lang="en-US" sz="2800" b="1" dirty="0" smtClean="0">
                              <a:effectLst/>
                              <a:latin typeface="Times New Roman" panose="02020603050405020304" pitchFamily="18" charset="0"/>
                              <a:cs typeface="Times New Roman" panose="02020603050405020304" pitchFamily="18" charset="0"/>
                            </a:rPr>
                            <a:t>PHIẾU </a:t>
                          </a:r>
                          <a:r>
                            <a:rPr lang="en-US" sz="2800" b="1" dirty="0">
                              <a:effectLst/>
                              <a:latin typeface="Times New Roman" panose="02020603050405020304" pitchFamily="18" charset="0"/>
                              <a:cs typeface="Times New Roman" panose="02020603050405020304" pitchFamily="18" charset="0"/>
                            </a:rPr>
                            <a:t>HỌC TẬP </a:t>
                          </a:r>
                        </a:p>
                      </a:txBody>
                      <a:tcPr marL="37469" marR="37469" marT="0" marB="0">
                        <a:solidFill>
                          <a:srgbClr val="7030A0"/>
                        </a:solidFill>
                      </a:tcPr>
                    </a:tc>
                    <a:extLst>
                      <a:ext uri="{0D108BD9-81ED-4DB2-BD59-A6C34878D82A}">
                        <a16:rowId xmlns:a16="http://schemas.microsoft.com/office/drawing/2014/main" xmlns="" val="4259388929"/>
                      </a:ext>
                    </a:extLst>
                  </a:tr>
                  <a:tr h="4241288">
                    <a:tc>
                      <a:txBody>
                        <a:bodyPr/>
                        <a:lstStyle/>
                        <a:p>
                          <a:pPr marL="746125" indent="-514350">
                            <a:lnSpc>
                              <a:spcPct val="100000"/>
                            </a:lnSpc>
                            <a:buAutoNum type="alphaLcParenR"/>
                          </a:pPr>
                          <a:r>
                            <a:rPr lang="de-DE" sz="2800" b="1" kern="1200" dirty="0" smtClean="0">
                              <a:solidFill>
                                <a:schemeClr val="lt1"/>
                              </a:solidFill>
                              <a:effectLst/>
                              <a:latin typeface="Times New Roman" panose="02020603050405020304" pitchFamily="18" charset="0"/>
                              <a:ea typeface="+mn-ea"/>
                              <a:cs typeface="Times New Roman" panose="02020603050405020304" pitchFamily="18" charset="0"/>
                            </a:rPr>
                            <a:t>Áp </a:t>
                          </a:r>
                          <a:r>
                            <a:rPr lang="de-DE" sz="2800" b="1" kern="1200" dirty="0">
                              <a:solidFill>
                                <a:schemeClr val="lt1"/>
                              </a:solidFill>
                              <a:effectLst/>
                              <a:latin typeface="Times New Roman" panose="02020603050405020304" pitchFamily="18" charset="0"/>
                              <a:ea typeface="+mn-ea"/>
                              <a:cs typeface="Times New Roman" panose="02020603050405020304" pitchFamily="18" charset="0"/>
                            </a:rPr>
                            <a:t>suất của xe tăng lên mặt đường</a:t>
                          </a:r>
                          <a:r>
                            <a:rPr lang="en-US" sz="2800" b="1" kern="1200" baseline="0" dirty="0">
                              <a:solidFill>
                                <a:schemeClr val="lt1"/>
                              </a:solidFill>
                              <a:effectLst/>
                              <a:latin typeface="Times New Roman" panose="02020603050405020304" pitchFamily="18" charset="0"/>
                              <a:ea typeface="+mn-ea"/>
                              <a:cs typeface="Times New Roman" panose="02020603050405020304" pitchFamily="18" charset="0"/>
                            </a:rPr>
                            <a:t>: </a:t>
                          </a:r>
                          <a:endParaRPr lang="vi-VN" sz="2800" b="1" kern="1200" baseline="0" dirty="0" smtClean="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buNone/>
                          </a:pPr>
                          <a:r>
                            <a:rPr lang="de-DE" sz="2800" b="1" kern="1200" dirty="0" smtClean="0">
                              <a:solidFill>
                                <a:schemeClr val="lt1"/>
                              </a:solidFill>
                              <a:effectLst/>
                              <a:latin typeface="Times New Roman" panose="02020603050405020304" pitchFamily="18" charset="0"/>
                              <a:ea typeface="+mn-ea"/>
                              <a:cs typeface="Times New Roman" panose="02020603050405020304" pitchFamily="18" charset="0"/>
                            </a:rPr>
                            <a:t>p</a:t>
                          </a:r>
                          <a:r>
                            <a:rPr lang="de-DE" sz="2800" b="1" kern="1200" baseline="-25000" dirty="0" smtClean="0">
                              <a:solidFill>
                                <a:schemeClr val="lt1"/>
                              </a:solidFill>
                              <a:effectLst/>
                              <a:latin typeface="Times New Roman" panose="02020603050405020304" pitchFamily="18" charset="0"/>
                              <a:ea typeface="+mn-ea"/>
                              <a:cs typeface="Times New Roman" panose="02020603050405020304" pitchFamily="18" charset="0"/>
                            </a:rPr>
                            <a:t>1</a:t>
                          </a:r>
                          <a:r>
                            <a:rPr lang="de-DE"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de-DE" sz="2800" b="1" kern="1200" dirty="0">
                              <a:solidFill>
                                <a:schemeClr val="lt1"/>
                              </a:solidFill>
                              <a:effectLst/>
                              <a:latin typeface="Times New Roman" panose="02020603050405020304" pitchFamily="18" charset="0"/>
                              <a:ea typeface="+mn-ea"/>
                              <a:cs typeface="Times New Roman" panose="02020603050405020304" pitchFamily="18" charset="0"/>
                            </a:rPr>
                            <a:t>= </a:t>
                          </a:r>
                          <a14:m>
                            <m:oMath xmlns:m="http://schemas.openxmlformats.org/officeDocument/2006/math">
                              <m:f>
                                <m:fPr>
                                  <m:ctrlPr>
                                    <a:rPr lang="en-US" sz="3400" b="1" i="1" kern="1200">
                                      <a:solidFill>
                                        <a:schemeClr val="lt1"/>
                                      </a:solidFill>
                                      <a:effectLst/>
                                      <a:latin typeface="Cambria Math" panose="02040503050406030204" pitchFamily="18" charset="0"/>
                                      <a:ea typeface="+mn-ea"/>
                                      <a:cs typeface="+mn-cs"/>
                                    </a:rPr>
                                  </m:ctrlPr>
                                </m:fPr>
                                <m:num>
                                  <m:r>
                                    <a:rPr lang="de-DE" sz="3400" b="1" i="1" kern="1200" smtClean="0">
                                      <a:solidFill>
                                        <a:schemeClr val="lt1"/>
                                      </a:solidFill>
                                      <a:effectLst/>
                                      <a:latin typeface="Cambria Math" panose="02040503050406030204" pitchFamily="18" charset="0"/>
                                      <a:ea typeface="+mn-ea"/>
                                      <a:cs typeface="+mn-cs"/>
                                    </a:rPr>
                                    <m:t>𝐅</m:t>
                                  </m:r>
                                  <m:r>
                                    <a:rPr lang="en-US" sz="3400" b="1" i="1" kern="1200" baseline="-25000" smtClean="0">
                                      <a:solidFill>
                                        <a:schemeClr val="lt1"/>
                                      </a:solidFill>
                                      <a:effectLst/>
                                      <a:latin typeface="Cambria Math" panose="02040503050406030204" pitchFamily="18" charset="0"/>
                                      <a:ea typeface="+mn-ea"/>
                                      <a:cs typeface="+mn-cs"/>
                                    </a:rPr>
                                    <m:t>𝟏</m:t>
                                  </m:r>
                                </m:num>
                                <m:den>
                                  <m:r>
                                    <a:rPr lang="de-DE" sz="3400" b="1" i="1" kern="1200" smtClean="0">
                                      <a:solidFill>
                                        <a:schemeClr val="lt1"/>
                                      </a:solidFill>
                                      <a:effectLst/>
                                      <a:latin typeface="Cambria Math" panose="02040503050406030204" pitchFamily="18" charset="0"/>
                                      <a:ea typeface="+mn-ea"/>
                                      <a:cs typeface="+mn-cs"/>
                                    </a:rPr>
                                    <m:t>𝐒</m:t>
                                  </m:r>
                                  <m:r>
                                    <a:rPr lang="en-US" sz="3400" b="1" i="1" kern="1200" baseline="-25000" smtClean="0">
                                      <a:solidFill>
                                        <a:schemeClr val="lt1"/>
                                      </a:solidFill>
                                      <a:effectLst/>
                                      <a:latin typeface="Cambria Math" panose="02040503050406030204" pitchFamily="18" charset="0"/>
                                      <a:ea typeface="+mn-ea"/>
                                      <a:cs typeface="+mn-cs"/>
                                    </a:rPr>
                                    <m:t>𝟏</m:t>
                                  </m:r>
                                </m:den>
                              </m:f>
                            </m:oMath>
                          </a14:m>
                          <a:r>
                            <a:rPr lang="de-DE" sz="2800" b="1" kern="1200" dirty="0">
                              <a:solidFill>
                                <a:schemeClr val="lt1"/>
                              </a:solidFill>
                              <a:effectLst/>
                              <a:latin typeface="Times New Roman" panose="02020603050405020304" pitchFamily="18" charset="0"/>
                              <a:ea typeface="+mn-ea"/>
                              <a:cs typeface="Times New Roman" panose="02020603050405020304" pitchFamily="18" charset="0"/>
                            </a:rPr>
                            <a:t> = </a:t>
                          </a:r>
                          <a14:m>
                            <m:oMath xmlns:m="http://schemas.openxmlformats.org/officeDocument/2006/math">
                              <m:f>
                                <m:fPr>
                                  <m:ctrlPr>
                                    <a:rPr lang="en-US" sz="3600" b="1" i="1" kern="1200" smtClean="0">
                                      <a:solidFill>
                                        <a:schemeClr val="lt1"/>
                                      </a:solidFill>
                                      <a:effectLst/>
                                      <a:latin typeface="Cambria Math" panose="02040503050406030204" pitchFamily="18" charset="0"/>
                                      <a:ea typeface="+mn-ea"/>
                                      <a:cs typeface="+mn-cs"/>
                                    </a:rPr>
                                  </m:ctrlPr>
                                </m:fPr>
                                <m:num>
                                  <m:r>
                                    <a:rPr lang="en-US" sz="3600" b="1" i="0" kern="1200" smtClean="0">
                                      <a:solidFill>
                                        <a:schemeClr val="lt1"/>
                                      </a:solidFill>
                                      <a:effectLst/>
                                      <a:latin typeface="Cambria Math" panose="02040503050406030204" pitchFamily="18" charset="0"/>
                                      <a:ea typeface="+mn-ea"/>
                                      <a:cs typeface="+mn-cs"/>
                                    </a:rPr>
                                    <m:t>𝐏</m:t>
                                  </m:r>
                                  <m:r>
                                    <a:rPr lang="en-US" sz="3600" b="1" i="0" kern="1200" baseline="-25000" smtClean="0">
                                      <a:solidFill>
                                        <a:schemeClr val="lt1"/>
                                      </a:solidFill>
                                      <a:effectLst/>
                                      <a:latin typeface="Cambria Math" panose="02040503050406030204" pitchFamily="18" charset="0"/>
                                      <a:ea typeface="+mn-ea"/>
                                      <a:cs typeface="+mn-cs"/>
                                    </a:rPr>
                                    <m:t>𝟏</m:t>
                                  </m:r>
                                </m:num>
                                <m:den>
                                  <m:r>
                                    <a:rPr lang="de-DE" sz="3600" b="1" i="0" kern="1200" smtClean="0">
                                      <a:solidFill>
                                        <a:schemeClr val="lt1"/>
                                      </a:solidFill>
                                      <a:effectLst/>
                                      <a:latin typeface="Cambria Math" panose="02040503050406030204" pitchFamily="18" charset="0"/>
                                      <a:ea typeface="+mn-ea"/>
                                      <a:cs typeface="+mn-cs"/>
                                    </a:rPr>
                                    <m:t>𝐒</m:t>
                                  </m:r>
                                  <m:r>
                                    <a:rPr lang="en-US" sz="3600" b="1" i="0" kern="1200" baseline="-25000" smtClean="0">
                                      <a:solidFill>
                                        <a:schemeClr val="lt1"/>
                                      </a:solidFill>
                                      <a:effectLst/>
                                      <a:latin typeface="Cambria Math" panose="02040503050406030204" pitchFamily="18" charset="0"/>
                                      <a:ea typeface="+mn-ea"/>
                                      <a:cs typeface="+mn-cs"/>
                                    </a:rPr>
                                    <m:t>𝟏</m:t>
                                  </m:r>
                                </m:den>
                              </m:f>
                            </m:oMath>
                          </a14:m>
                          <a:r>
                            <a:rPr lang="de-DE" sz="2800" b="1" i="0" kern="1200" dirty="0">
                              <a:solidFill>
                                <a:schemeClr val="lt1"/>
                              </a:solidFill>
                              <a:effectLst/>
                              <a:latin typeface="Times New Roman" panose="02020603050405020304" pitchFamily="18" charset="0"/>
                              <a:ea typeface="+mn-ea"/>
                              <a:cs typeface="Times New Roman" panose="02020603050405020304" pitchFamily="18" charset="0"/>
                            </a:rPr>
                            <a:t> </a:t>
                          </a:r>
                          <a:r>
                            <a:rPr lang="de-DE" sz="2800" b="1" kern="1200" dirty="0" smtClean="0">
                              <a:solidFill>
                                <a:schemeClr val="lt1"/>
                              </a:solidFill>
                              <a:effectLst/>
                              <a:latin typeface="Times New Roman" panose="02020603050405020304" pitchFamily="18" charset="0"/>
                              <a:ea typeface="+mn-ea"/>
                              <a:cs typeface="Times New Roman" panose="02020603050405020304" pitchFamily="18" charset="0"/>
                            </a:rPr>
                            <a:t>= </a:t>
                          </a:r>
                          <a14:m>
                            <m:oMath xmlns:m="http://schemas.openxmlformats.org/officeDocument/2006/math">
                              <m:f>
                                <m:fPr>
                                  <m:ctrlPr>
                                    <a:rPr lang="en-US" sz="3400" b="1" i="1" kern="1200">
                                      <a:solidFill>
                                        <a:schemeClr val="lt1"/>
                                      </a:solidFill>
                                      <a:effectLst/>
                                      <a:latin typeface="Cambria Math" panose="02040503050406030204" pitchFamily="18" charset="0"/>
                                      <a:ea typeface="+mn-ea"/>
                                      <a:cs typeface="+mn-cs"/>
                                    </a:rPr>
                                  </m:ctrlPr>
                                </m:fPr>
                                <m:num>
                                  <m:r>
                                    <a:rPr lang="de-DE" sz="3400" b="1" i="1" kern="1200" smtClean="0">
                                      <a:solidFill>
                                        <a:schemeClr val="lt1"/>
                                      </a:solidFill>
                                      <a:effectLst/>
                                      <a:latin typeface="Cambria Math" panose="02040503050406030204" pitchFamily="18" charset="0"/>
                                      <a:ea typeface="+mn-ea"/>
                                      <a:cs typeface="+mn-cs"/>
                                    </a:rPr>
                                    <m:t>𝟑𝟓𝟎𝟎𝟎𝟎</m:t>
                                  </m:r>
                                </m:num>
                                <m:den>
                                  <m:r>
                                    <a:rPr lang="de-DE" sz="3400" b="1" i="1" kern="1200" smtClean="0">
                                      <a:solidFill>
                                        <a:schemeClr val="lt1"/>
                                      </a:solidFill>
                                      <a:effectLst/>
                                      <a:latin typeface="Cambria Math" panose="02040503050406030204" pitchFamily="18" charset="0"/>
                                      <a:ea typeface="+mn-ea"/>
                                      <a:cs typeface="+mn-cs"/>
                                    </a:rPr>
                                    <m:t>𝟏</m:t>
                                  </m:r>
                                  <m:r>
                                    <a:rPr lang="de-DE" sz="3400" b="1" i="1" kern="1200" smtClean="0">
                                      <a:solidFill>
                                        <a:schemeClr val="lt1"/>
                                      </a:solidFill>
                                      <a:effectLst/>
                                      <a:latin typeface="Cambria Math" panose="02040503050406030204" pitchFamily="18" charset="0"/>
                                      <a:ea typeface="+mn-ea"/>
                                      <a:cs typeface="+mn-cs"/>
                                    </a:rPr>
                                    <m:t>,</m:t>
                                  </m:r>
                                  <m:r>
                                    <a:rPr lang="de-DE" sz="3400" b="1" i="1" kern="1200" smtClean="0">
                                      <a:solidFill>
                                        <a:schemeClr val="lt1"/>
                                      </a:solidFill>
                                      <a:effectLst/>
                                      <a:latin typeface="Cambria Math" panose="02040503050406030204" pitchFamily="18" charset="0"/>
                                      <a:ea typeface="+mn-ea"/>
                                      <a:cs typeface="+mn-cs"/>
                                    </a:rPr>
                                    <m:t>𝟓</m:t>
                                  </m:r>
                                </m:den>
                              </m:f>
                            </m:oMath>
                          </a14:m>
                          <a:r>
                            <a:rPr lang="de-DE" sz="2800" b="1" kern="1200" dirty="0">
                              <a:solidFill>
                                <a:schemeClr val="lt1"/>
                              </a:solidFill>
                              <a:effectLst/>
                              <a:latin typeface="Times New Roman" panose="02020603050405020304" pitchFamily="18" charset="0"/>
                              <a:ea typeface="+mn-ea"/>
                              <a:cs typeface="Times New Roman" panose="02020603050405020304" pitchFamily="18" charset="0"/>
                            </a:rPr>
                            <a:t> = 233 333 (N/m</a:t>
                          </a:r>
                          <a:r>
                            <a:rPr lang="de-DE" sz="2800" b="1" kern="1200" baseline="30000" dirty="0">
                              <a:solidFill>
                                <a:schemeClr val="lt1"/>
                              </a:solidFill>
                              <a:effectLst/>
                              <a:latin typeface="Times New Roman" panose="02020603050405020304" pitchFamily="18" charset="0"/>
                              <a:ea typeface="+mn-ea"/>
                              <a:cs typeface="Times New Roman" panose="02020603050405020304" pitchFamily="18" charset="0"/>
                            </a:rPr>
                            <a:t>2</a:t>
                          </a:r>
                          <a:r>
                            <a:rPr lang="de-DE" sz="2800" b="1" kern="1200" dirty="0">
                              <a:solidFill>
                                <a:schemeClr val="lt1"/>
                              </a:solidFill>
                              <a:effectLst/>
                              <a:latin typeface="Times New Roman" panose="02020603050405020304" pitchFamily="18" charset="0"/>
                              <a:ea typeface="+mn-ea"/>
                              <a:cs typeface="Times New Roman" panose="02020603050405020304" pitchFamily="18" charset="0"/>
                            </a:rPr>
                            <a:t>)</a:t>
                          </a:r>
                        </a:p>
                        <a:p>
                          <a:pPr marL="231775" indent="0">
                            <a:lnSpc>
                              <a:spcPct val="100000"/>
                            </a:lnSpc>
                          </a:pPr>
                          <a:endParaRPr lang="vi-VN" sz="2800" b="1" kern="1200" dirty="0" smtClean="0">
                            <a:solidFill>
                              <a:srgbClr val="FFFF00"/>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1" kern="1200" dirty="0" smtClean="0">
                              <a:solidFill>
                                <a:srgbClr val="FFFF00"/>
                              </a:solidFill>
                              <a:effectLst/>
                              <a:latin typeface="Times New Roman" panose="02020603050405020304" pitchFamily="18" charset="0"/>
                              <a:ea typeface="+mn-ea"/>
                              <a:cs typeface="Times New Roman" panose="02020603050405020304" pitchFamily="18" charset="0"/>
                            </a:rPr>
                            <a:t>b</a:t>
                          </a:r>
                          <a:r>
                            <a:rPr lang="de-DE" sz="2800" b="1" kern="1200" dirty="0">
                              <a:solidFill>
                                <a:srgbClr val="FFFF00"/>
                              </a:solidFill>
                              <a:effectLst/>
                              <a:latin typeface="Times New Roman" panose="02020603050405020304" pitchFamily="18" charset="0"/>
                              <a:ea typeface="+mn-ea"/>
                              <a:cs typeface="Times New Roman" panose="02020603050405020304" pitchFamily="18" charset="0"/>
                            </a:rPr>
                            <a:t>) Áp suất của một ô tô: </a:t>
                          </a:r>
                          <a:endParaRPr lang="vi-VN" sz="2800" b="1" kern="1200" dirty="0" smtClean="0">
                            <a:solidFill>
                              <a:srgbClr val="FFFF00"/>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1" kern="1200" dirty="0" smtClean="0">
                              <a:solidFill>
                                <a:srgbClr val="FFFF00"/>
                              </a:solidFill>
                              <a:effectLst/>
                              <a:latin typeface="Times New Roman" panose="02020603050405020304" pitchFamily="18" charset="0"/>
                              <a:ea typeface="+mn-ea"/>
                              <a:cs typeface="Times New Roman" panose="02020603050405020304" pitchFamily="18" charset="0"/>
                            </a:rPr>
                            <a:t>p</a:t>
                          </a:r>
                          <a:r>
                            <a:rPr lang="de-DE" sz="2800" b="1" kern="1200" baseline="-25000" dirty="0" smtClean="0">
                              <a:solidFill>
                                <a:srgbClr val="FFFF00"/>
                              </a:solidFill>
                              <a:effectLst/>
                              <a:latin typeface="Times New Roman" panose="02020603050405020304" pitchFamily="18" charset="0"/>
                              <a:ea typeface="+mn-ea"/>
                              <a:cs typeface="Times New Roman" panose="02020603050405020304" pitchFamily="18" charset="0"/>
                            </a:rPr>
                            <a:t>2</a:t>
                          </a:r>
                          <a:r>
                            <a:rPr lang="de-DE" sz="2800" b="1" kern="1200" dirty="0" smtClean="0">
                              <a:solidFill>
                                <a:srgbClr val="FFFF00"/>
                              </a:solidFill>
                              <a:effectLst/>
                              <a:latin typeface="Times New Roman" panose="02020603050405020304" pitchFamily="18" charset="0"/>
                              <a:ea typeface="+mn-ea"/>
                              <a:cs typeface="Times New Roman" panose="02020603050405020304" pitchFamily="18" charset="0"/>
                            </a:rPr>
                            <a:t> </a:t>
                          </a:r>
                          <a:r>
                            <a:rPr lang="de-DE" sz="2800" b="1" kern="1200" dirty="0">
                              <a:solidFill>
                                <a:srgbClr val="FFFF00"/>
                              </a:solidFill>
                              <a:effectLst/>
                              <a:latin typeface="Times New Roman" panose="02020603050405020304" pitchFamily="18" charset="0"/>
                              <a:ea typeface="+mn-ea"/>
                              <a:cs typeface="Times New Roman" panose="02020603050405020304" pitchFamily="18" charset="0"/>
                            </a:rPr>
                            <a:t>= </a:t>
                          </a:r>
                          <a14:m>
                            <m:oMath xmlns:m="http://schemas.openxmlformats.org/officeDocument/2006/math">
                              <m:f>
                                <m:fPr>
                                  <m:ctrlPr>
                                    <a:rPr lang="en-US" sz="3400" b="1" i="1" kern="1200">
                                      <a:solidFill>
                                        <a:srgbClr val="FFFF00"/>
                                      </a:solidFill>
                                      <a:effectLst/>
                                      <a:latin typeface="Cambria Math" panose="02040503050406030204" pitchFamily="18" charset="0"/>
                                      <a:ea typeface="+mn-ea"/>
                                      <a:cs typeface="+mn-cs"/>
                                    </a:rPr>
                                  </m:ctrlPr>
                                </m:fPr>
                                <m:num>
                                  <m:r>
                                    <a:rPr lang="de-DE" sz="3400" b="1" i="1" kern="1200" smtClean="0">
                                      <a:solidFill>
                                        <a:srgbClr val="FFFF00"/>
                                      </a:solidFill>
                                      <a:effectLst/>
                                      <a:latin typeface="Cambria Math" panose="02040503050406030204" pitchFamily="18" charset="0"/>
                                      <a:ea typeface="+mn-ea"/>
                                      <a:cs typeface="+mn-cs"/>
                                    </a:rPr>
                                    <m:t>𝐅</m:t>
                                  </m:r>
                                  <m:r>
                                    <a:rPr lang="en-US" sz="3400" b="1" i="1" kern="1200" baseline="-25000" smtClean="0">
                                      <a:solidFill>
                                        <a:srgbClr val="FFFF00"/>
                                      </a:solidFill>
                                      <a:effectLst/>
                                      <a:latin typeface="Cambria Math" panose="02040503050406030204" pitchFamily="18" charset="0"/>
                                      <a:ea typeface="+mn-ea"/>
                                      <a:cs typeface="+mn-cs"/>
                                    </a:rPr>
                                    <m:t>𝟐</m:t>
                                  </m:r>
                                </m:num>
                                <m:den>
                                  <m:r>
                                    <a:rPr lang="de-DE" sz="3400" b="1" i="1" kern="1200" smtClean="0">
                                      <a:solidFill>
                                        <a:srgbClr val="FFFF00"/>
                                      </a:solidFill>
                                      <a:effectLst/>
                                      <a:latin typeface="Cambria Math" panose="02040503050406030204" pitchFamily="18" charset="0"/>
                                      <a:ea typeface="+mn-ea"/>
                                      <a:cs typeface="+mn-cs"/>
                                    </a:rPr>
                                    <m:t>𝐒</m:t>
                                  </m:r>
                                  <m:r>
                                    <a:rPr lang="en-US" sz="3400" b="1" i="1" kern="1200" baseline="-25000" smtClean="0">
                                      <a:solidFill>
                                        <a:srgbClr val="FFFF00"/>
                                      </a:solidFill>
                                      <a:effectLst/>
                                      <a:latin typeface="Cambria Math" panose="02040503050406030204" pitchFamily="18" charset="0"/>
                                      <a:ea typeface="+mn-ea"/>
                                      <a:cs typeface="+mn-cs"/>
                                    </a:rPr>
                                    <m:t>𝟐</m:t>
                                  </m:r>
                                </m:den>
                              </m:f>
                            </m:oMath>
                          </a14:m>
                          <a:r>
                            <a:rPr lang="de-DE" sz="2800" b="1" kern="1200" dirty="0">
                              <a:solidFill>
                                <a:srgbClr val="FFFF00"/>
                              </a:solidFill>
                              <a:effectLst/>
                              <a:latin typeface="Times New Roman" panose="02020603050405020304" pitchFamily="18" charset="0"/>
                              <a:ea typeface="+mn-ea"/>
                              <a:cs typeface="Times New Roman" panose="02020603050405020304" pitchFamily="18" charset="0"/>
                            </a:rPr>
                            <a:t> = </a:t>
                          </a:r>
                          <a14:m>
                            <m:oMath xmlns:m="http://schemas.openxmlformats.org/officeDocument/2006/math">
                              <m:f>
                                <m:fPr>
                                  <m:ctrlPr>
                                    <a:rPr lang="en-US" sz="3600" b="1" i="1" kern="1200" smtClean="0">
                                      <a:solidFill>
                                        <a:srgbClr val="FFC000"/>
                                      </a:solidFill>
                                      <a:effectLst/>
                                      <a:latin typeface="Cambria Math" panose="02040503050406030204" pitchFamily="18" charset="0"/>
                                      <a:ea typeface="+mn-ea"/>
                                      <a:cs typeface="+mn-cs"/>
                                    </a:rPr>
                                  </m:ctrlPr>
                                </m:fPr>
                                <m:num>
                                  <m:r>
                                    <a:rPr lang="en-US" sz="3600" b="1" i="0" kern="1200" smtClean="0">
                                      <a:solidFill>
                                        <a:srgbClr val="FFC000"/>
                                      </a:solidFill>
                                      <a:effectLst/>
                                      <a:latin typeface="Cambria Math" panose="02040503050406030204" pitchFamily="18" charset="0"/>
                                      <a:ea typeface="+mn-ea"/>
                                      <a:cs typeface="+mn-cs"/>
                                    </a:rPr>
                                    <m:t>𝐏</m:t>
                                  </m:r>
                                  <m:r>
                                    <a:rPr lang="en-US" sz="3600" b="1" i="1" kern="1200" baseline="-25000" smtClean="0">
                                      <a:solidFill>
                                        <a:srgbClr val="FFC000"/>
                                      </a:solidFill>
                                      <a:effectLst/>
                                      <a:latin typeface="Cambria Math" panose="02040503050406030204" pitchFamily="18" charset="0"/>
                                      <a:ea typeface="+mn-ea"/>
                                      <a:cs typeface="+mn-cs"/>
                                    </a:rPr>
                                    <m:t>𝟐</m:t>
                                  </m:r>
                                </m:num>
                                <m:den>
                                  <m:r>
                                    <a:rPr lang="de-DE" sz="3600" b="1" i="0" kern="1200" smtClean="0">
                                      <a:solidFill>
                                        <a:srgbClr val="FFC000"/>
                                      </a:solidFill>
                                      <a:effectLst/>
                                      <a:latin typeface="Cambria Math" panose="02040503050406030204" pitchFamily="18" charset="0"/>
                                      <a:ea typeface="+mn-ea"/>
                                      <a:cs typeface="+mn-cs"/>
                                    </a:rPr>
                                    <m:t>𝐒</m:t>
                                  </m:r>
                                  <m:r>
                                    <a:rPr lang="en-US" sz="3600" b="1" i="1" kern="1200" baseline="-25000" smtClean="0">
                                      <a:solidFill>
                                        <a:srgbClr val="FFC000"/>
                                      </a:solidFill>
                                      <a:effectLst/>
                                      <a:latin typeface="Cambria Math" panose="02040503050406030204" pitchFamily="18" charset="0"/>
                                      <a:ea typeface="+mn-ea"/>
                                      <a:cs typeface="+mn-cs"/>
                                    </a:rPr>
                                    <m:t>𝟐</m:t>
                                  </m:r>
                                </m:den>
                              </m:f>
                            </m:oMath>
                          </a14:m>
                          <a:r>
                            <a:rPr lang="de-DE" sz="2800" b="1" kern="1200" dirty="0" smtClean="0">
                              <a:solidFill>
                                <a:srgbClr val="FFFF00"/>
                              </a:solidFill>
                              <a:effectLst/>
                              <a:latin typeface="Times New Roman" panose="02020603050405020304" pitchFamily="18" charset="0"/>
                              <a:ea typeface="+mn-ea"/>
                              <a:cs typeface="Times New Roman" panose="02020603050405020304" pitchFamily="18" charset="0"/>
                            </a:rPr>
                            <a:t>= </a:t>
                          </a:r>
                          <a14:m>
                            <m:oMath xmlns:m="http://schemas.openxmlformats.org/officeDocument/2006/math">
                              <m:f>
                                <m:fPr>
                                  <m:ctrlPr>
                                    <a:rPr lang="en-US" sz="3400" b="1" i="1" kern="1200">
                                      <a:solidFill>
                                        <a:srgbClr val="FFFF00"/>
                                      </a:solidFill>
                                      <a:effectLst/>
                                      <a:latin typeface="Cambria Math" panose="02040503050406030204" pitchFamily="18" charset="0"/>
                                      <a:ea typeface="+mn-ea"/>
                                      <a:cs typeface="+mn-cs"/>
                                    </a:rPr>
                                  </m:ctrlPr>
                                </m:fPr>
                                <m:num>
                                  <m:r>
                                    <a:rPr lang="de-DE" sz="3400" b="1" i="1" kern="1200" smtClean="0">
                                      <a:solidFill>
                                        <a:srgbClr val="FFFF00"/>
                                      </a:solidFill>
                                      <a:effectLst/>
                                      <a:latin typeface="Cambria Math" panose="02040503050406030204" pitchFamily="18" charset="0"/>
                                      <a:ea typeface="+mn-ea"/>
                                      <a:cs typeface="+mn-cs"/>
                                    </a:rPr>
                                    <m:t>𝟐𝟓𝟎𝟎𝟎</m:t>
                                  </m:r>
                                </m:num>
                                <m:den>
                                  <m:r>
                                    <a:rPr lang="de-DE" sz="3400" b="1" i="1" kern="1200" smtClean="0">
                                      <a:solidFill>
                                        <a:srgbClr val="FFFF00"/>
                                      </a:solidFill>
                                      <a:effectLst/>
                                      <a:latin typeface="Cambria Math" panose="02040503050406030204" pitchFamily="18" charset="0"/>
                                      <a:ea typeface="+mn-ea"/>
                                      <a:cs typeface="+mn-cs"/>
                                    </a:rPr>
                                    <m:t>𝟎</m:t>
                                  </m:r>
                                  <m:r>
                                    <a:rPr lang="de-DE" sz="3400" b="1" i="1" kern="1200" smtClean="0">
                                      <a:solidFill>
                                        <a:srgbClr val="FFFF00"/>
                                      </a:solidFill>
                                      <a:effectLst/>
                                      <a:latin typeface="Cambria Math" panose="02040503050406030204" pitchFamily="18" charset="0"/>
                                      <a:ea typeface="+mn-ea"/>
                                      <a:cs typeface="+mn-cs"/>
                                    </a:rPr>
                                    <m:t>,</m:t>
                                  </m:r>
                                  <m:r>
                                    <a:rPr lang="de-DE" sz="3400" b="1" i="1" kern="1200" smtClean="0">
                                      <a:solidFill>
                                        <a:srgbClr val="FFFF00"/>
                                      </a:solidFill>
                                      <a:effectLst/>
                                      <a:latin typeface="Cambria Math" panose="02040503050406030204" pitchFamily="18" charset="0"/>
                                      <a:ea typeface="+mn-ea"/>
                                      <a:cs typeface="+mn-cs"/>
                                    </a:rPr>
                                    <m:t>𝟎𝟐𝟓</m:t>
                                  </m:r>
                                </m:den>
                              </m:f>
                            </m:oMath>
                          </a14:m>
                          <a:r>
                            <a:rPr lang="de-DE" sz="2800" b="1" kern="1200" dirty="0">
                              <a:solidFill>
                                <a:srgbClr val="FFFF00"/>
                              </a:solidFill>
                              <a:effectLst/>
                              <a:latin typeface="Times New Roman" panose="02020603050405020304" pitchFamily="18" charset="0"/>
                              <a:ea typeface="+mn-ea"/>
                              <a:cs typeface="Times New Roman" panose="02020603050405020304" pitchFamily="18" charset="0"/>
                            </a:rPr>
                            <a:t> = 1 000 000 (N/m</a:t>
                          </a:r>
                          <a:r>
                            <a:rPr lang="de-DE" sz="2800" b="1" kern="1200" baseline="30000" dirty="0">
                              <a:solidFill>
                                <a:srgbClr val="FFFF00"/>
                              </a:solidFill>
                              <a:effectLst/>
                              <a:latin typeface="Times New Roman" panose="02020603050405020304" pitchFamily="18" charset="0"/>
                              <a:ea typeface="+mn-ea"/>
                              <a:cs typeface="Times New Roman" panose="02020603050405020304" pitchFamily="18" charset="0"/>
                            </a:rPr>
                            <a:t>2</a:t>
                          </a:r>
                          <a:r>
                            <a:rPr lang="de-DE" sz="2800" b="1" kern="1200" dirty="0">
                              <a:solidFill>
                                <a:srgbClr val="FFFF00"/>
                              </a:solidFill>
                              <a:effectLst/>
                              <a:latin typeface="Times New Roman" panose="02020603050405020304" pitchFamily="18" charset="0"/>
                              <a:ea typeface="+mn-ea"/>
                              <a:cs typeface="Times New Roman" panose="02020603050405020304" pitchFamily="18" charset="0"/>
                            </a:rPr>
                            <a:t>)</a:t>
                          </a:r>
                          <a:endParaRPr lang="en-US" sz="2800" b="1" kern="1200" dirty="0">
                            <a:solidFill>
                              <a:srgbClr val="FFFF00"/>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1" kern="1200" dirty="0">
                              <a:solidFill>
                                <a:srgbClr val="FFFF00"/>
                              </a:solidFill>
                              <a:effectLst/>
                              <a:latin typeface="Times New Roman" panose="02020603050405020304" pitchFamily="18" charset="0"/>
                              <a:ea typeface="+mn-ea"/>
                              <a:cs typeface="Times New Roman" panose="02020603050405020304" pitchFamily="18" charset="0"/>
                            </a:rPr>
                            <a:t>          </a:t>
                          </a:r>
                          <a:endParaRPr lang="vi-VN" sz="2800" b="1" kern="1200" dirty="0" smtClean="0">
                            <a:solidFill>
                              <a:srgbClr val="FFFF00"/>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vi-VN" sz="2800" b="1" kern="1200" dirty="0" smtClean="0">
                              <a:solidFill>
                                <a:srgbClr val="FFFF00"/>
                              </a:solidFill>
                              <a:effectLst/>
                              <a:latin typeface="Times New Roman" panose="02020603050405020304" pitchFamily="18" charset="0"/>
                              <a:ea typeface="+mn-ea"/>
                              <a:cs typeface="Times New Roman" panose="02020603050405020304" pitchFamily="18" charset="0"/>
                            </a:rPr>
                            <a:t>Vì p</a:t>
                          </a:r>
                          <a:r>
                            <a:rPr lang="vi-VN" sz="2800" b="1" kern="1200" baseline="-25000" dirty="0" smtClean="0">
                              <a:solidFill>
                                <a:srgbClr val="FFFF00"/>
                              </a:solidFill>
                              <a:effectLst/>
                              <a:latin typeface="Times New Roman" panose="02020603050405020304" pitchFamily="18" charset="0"/>
                              <a:ea typeface="+mn-ea"/>
                              <a:cs typeface="Times New Roman" panose="02020603050405020304" pitchFamily="18" charset="0"/>
                            </a:rPr>
                            <a:t>2</a:t>
                          </a:r>
                          <a:r>
                            <a:rPr lang="vi-VN" sz="2800" b="1" kern="1200" dirty="0" smtClean="0">
                              <a:solidFill>
                                <a:srgbClr val="FFFF00"/>
                              </a:solidFill>
                              <a:effectLst/>
                              <a:latin typeface="Times New Roman" panose="02020603050405020304" pitchFamily="18" charset="0"/>
                              <a:ea typeface="+mn-ea"/>
                              <a:cs typeface="Times New Roman" panose="02020603050405020304" pitchFamily="18" charset="0"/>
                            </a:rPr>
                            <a:t> &gt; p</a:t>
                          </a:r>
                          <a:r>
                            <a:rPr lang="vi-VN" sz="2800" b="1" kern="1200" baseline="-25000" dirty="0" smtClean="0">
                              <a:solidFill>
                                <a:srgbClr val="FFFF00"/>
                              </a:solidFill>
                              <a:effectLst/>
                              <a:latin typeface="Times New Roman" panose="02020603050405020304" pitchFamily="18" charset="0"/>
                              <a:ea typeface="+mn-ea"/>
                              <a:cs typeface="Times New Roman" panose="02020603050405020304" pitchFamily="18" charset="0"/>
                            </a:rPr>
                            <a:t>1</a:t>
                          </a:r>
                          <a:r>
                            <a:rPr lang="vi-VN" sz="2800" b="1" kern="1200" dirty="0" smtClean="0">
                              <a:solidFill>
                                <a:srgbClr val="FFFF00"/>
                              </a:solidFill>
                              <a:effectLst/>
                              <a:latin typeface="Times New Roman" panose="02020603050405020304" pitchFamily="18" charset="0"/>
                              <a:ea typeface="+mn-ea"/>
                              <a:cs typeface="Times New Roman" panose="02020603050405020304" pitchFamily="18" charset="0"/>
                            </a:rPr>
                            <a:t>. </a:t>
                          </a:r>
                          <a:r>
                            <a:rPr lang="de-DE" sz="2800" b="1" kern="1200" dirty="0" smtClean="0">
                              <a:solidFill>
                                <a:srgbClr val="FFFF00"/>
                              </a:solidFill>
                              <a:effectLst/>
                              <a:latin typeface="Times New Roman" panose="02020603050405020304" pitchFamily="18" charset="0"/>
                              <a:ea typeface="+mn-ea"/>
                              <a:cs typeface="Times New Roman" panose="02020603050405020304" pitchFamily="18" charset="0"/>
                            </a:rPr>
                            <a:t>Vậy </a:t>
                          </a:r>
                          <a:r>
                            <a:rPr lang="de-DE" sz="2800" b="1" kern="1200" dirty="0">
                              <a:solidFill>
                                <a:srgbClr val="FFFF00"/>
                              </a:solidFill>
                              <a:effectLst/>
                              <a:latin typeface="Times New Roman" panose="02020603050405020304" pitchFamily="18" charset="0"/>
                              <a:ea typeface="+mn-ea"/>
                              <a:cs typeface="Times New Roman" panose="02020603050405020304" pitchFamily="18" charset="0"/>
                            </a:rPr>
                            <a:t>áp suất của ô tô lớn hơn xe tăng.</a:t>
                          </a:r>
                        </a:p>
                      </a:txBody>
                      <a:tcPr marL="37469" marR="37469" marT="0" marB="0"/>
                    </a:tc>
                    <a:extLst>
                      <a:ext uri="{0D108BD9-81ED-4DB2-BD59-A6C34878D82A}">
                        <a16:rowId xmlns:a16="http://schemas.microsoft.com/office/drawing/2014/main" xmlns="" val="1881222396"/>
                      </a:ext>
                    </a:extLst>
                  </a:tr>
                </a:tbl>
              </a:graphicData>
            </a:graphic>
          </p:graphicFrame>
        </mc:Choice>
        <mc:Fallback xmlns="">
          <p:graphicFrame>
            <p:nvGraphicFramePr>
              <p:cNvPr id="6" name="Table 5">
                <a:extLst>
                  <a:ext uri="{FF2B5EF4-FFF2-40B4-BE49-F238E27FC236}">
                    <a16:creationId xmlns:a16="http://schemas.microsoft.com/office/drawing/2014/main" id="{5723B06E-6D76-306B-8CE4-562D318D152A}"/>
                  </a:ext>
                </a:extLst>
              </p:cNvPr>
              <p:cNvGraphicFramePr>
                <a:graphicFrameLocks noGrp="1"/>
              </p:cNvGraphicFramePr>
              <p:nvPr>
                <p:extLst>
                  <p:ext uri="{D42A27DB-BD31-4B8C-83A1-F6EECF244321}">
                    <p14:modId xmlns:p14="http://schemas.microsoft.com/office/powerpoint/2010/main" val="2506346717"/>
                  </p:ext>
                </p:extLst>
              </p:nvPr>
            </p:nvGraphicFramePr>
            <p:xfrm>
              <a:off x="3477297" y="1259239"/>
              <a:ext cx="8482884" cy="5078312"/>
            </p:xfrm>
            <a:graphic>
              <a:graphicData uri="http://schemas.openxmlformats.org/drawingml/2006/table">
                <a:tbl>
                  <a:tblPr firstRow="1" firstCol="1" bandRow="1">
                    <a:tableStyleId>{5C22544A-7EE6-4342-B048-85BDC9FD1C3A}</a:tableStyleId>
                  </a:tblPr>
                  <a:tblGrid>
                    <a:gridCol w="8482884">
                      <a:extLst>
                        <a:ext uri="{9D8B030D-6E8A-4147-A177-3AD203B41FA5}">
                          <a16:colId xmlns:a16="http://schemas.microsoft.com/office/drawing/2014/main" val="1269584782"/>
                        </a:ext>
                      </a:extLst>
                    </a:gridCol>
                  </a:tblGrid>
                  <a:tr h="837024">
                    <a:tc>
                      <a:txBody>
                        <a:bodyPr/>
                        <a:lstStyle/>
                        <a:p>
                          <a:pPr algn="ctr">
                            <a:lnSpc>
                              <a:spcPct val="100000"/>
                            </a:lnSpc>
                          </a:pPr>
                          <a:r>
                            <a:rPr lang="en-US" sz="2800" b="1" dirty="0" smtClean="0">
                              <a:effectLst/>
                              <a:latin typeface="Times New Roman" panose="02020603050405020304" pitchFamily="18" charset="0"/>
                              <a:cs typeface="Times New Roman" panose="02020603050405020304" pitchFamily="18" charset="0"/>
                            </a:rPr>
                            <a:t>PHIẾU </a:t>
                          </a:r>
                          <a:r>
                            <a:rPr lang="en-US" sz="2800" b="1" dirty="0">
                              <a:effectLst/>
                              <a:latin typeface="Times New Roman" panose="02020603050405020304" pitchFamily="18" charset="0"/>
                              <a:cs typeface="Times New Roman" panose="02020603050405020304" pitchFamily="18" charset="0"/>
                            </a:rPr>
                            <a:t>HỌC TẬP </a:t>
                          </a:r>
                        </a:p>
                      </a:txBody>
                      <a:tcPr marL="37469" marR="37469" marT="0" marB="0">
                        <a:solidFill>
                          <a:srgbClr val="7030A0"/>
                        </a:solidFill>
                      </a:tcPr>
                    </a:tc>
                    <a:extLst>
                      <a:ext uri="{0D108BD9-81ED-4DB2-BD59-A6C34878D82A}">
                        <a16:rowId xmlns:a16="http://schemas.microsoft.com/office/drawing/2014/main" val="4259388929"/>
                      </a:ext>
                    </a:extLst>
                  </a:tr>
                  <a:tr h="4241288">
                    <a:tc>
                      <a:txBody>
                        <a:bodyPr/>
                        <a:lstStyle/>
                        <a:p>
                          <a:endParaRPr lang="en-US"/>
                        </a:p>
                      </a:txBody>
                      <a:tcPr marL="37469" marR="37469" marT="0" marB="0">
                        <a:blipFill>
                          <a:blip r:embed="rId2"/>
                          <a:stretch>
                            <a:fillRect l="-72" t="-22095" r="-359" b="-287"/>
                          </a:stretch>
                        </a:blipFill>
                      </a:tcPr>
                    </a:tc>
                    <a:extLst>
                      <a:ext uri="{0D108BD9-81ED-4DB2-BD59-A6C34878D82A}">
                        <a16:rowId xmlns:a16="http://schemas.microsoft.com/office/drawing/2014/main" val="1881222396"/>
                      </a:ext>
                    </a:extLst>
                  </a:tr>
                </a:tbl>
              </a:graphicData>
            </a:graphic>
          </p:graphicFrame>
        </mc:Fallback>
      </mc:AlternateContent>
      <p:sp>
        <p:nvSpPr>
          <p:cNvPr id="2" name="TextBox 1">
            <a:extLst>
              <a:ext uri="{FF2B5EF4-FFF2-40B4-BE49-F238E27FC236}">
                <a16:creationId xmlns:a16="http://schemas.microsoft.com/office/drawing/2014/main" xmlns="" id="{9A8A6812-FD34-4F18-8F8E-E22871D745B8}"/>
              </a:ext>
            </a:extLst>
          </p:cNvPr>
          <p:cNvSpPr txBox="1"/>
          <p:nvPr/>
        </p:nvSpPr>
        <p:spPr>
          <a:xfrm>
            <a:off x="0" y="1259238"/>
            <a:ext cx="3477297" cy="5078313"/>
          </a:xfrm>
          <a:prstGeom prst="rect">
            <a:avLst/>
          </a:prstGeom>
          <a:noFill/>
          <a:ln>
            <a:solidFill>
              <a:srgbClr val="0070C0"/>
            </a:solidFill>
          </a:ln>
        </p:spPr>
        <p:txBody>
          <a:bodyPr wrap="square" rtlCol="0">
            <a:spAutoFit/>
          </a:bodyPr>
          <a:lstStyle/>
          <a:p>
            <a:pPr algn="ct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Tóm</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tắt</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a:p>
            <a:r>
              <a:rPr lang="en-US" sz="2400" b="1" dirty="0" smtClean="0">
                <a:latin typeface="Cambria" panose="02040503050406030204" pitchFamily="18" charset="0"/>
                <a:ea typeface="Cambria" panose="02040503050406030204" pitchFamily="18" charset="0"/>
                <a:cs typeface="Times New Roman" panose="02020603050405020304" pitchFamily="18" charset="0"/>
              </a:rPr>
              <a:t>a) </a:t>
            </a:r>
            <a:r>
              <a:rPr lang="vi-VN" sz="2400" b="1" dirty="0" smtClean="0">
                <a:latin typeface="Cambria" panose="02040503050406030204" pitchFamily="18" charset="0"/>
                <a:ea typeface="Cambria" panose="02040503050406030204" pitchFamily="18" charset="0"/>
                <a:cs typeface="Times New Roman" panose="02020603050405020304" pitchFamily="18" charset="0"/>
              </a:rPr>
              <a:t>	P</a:t>
            </a:r>
            <a:r>
              <a:rPr lang="vi-VN" sz="2400" b="1" baseline="-25000" dirty="0" smtClean="0">
                <a:latin typeface="Cambria" panose="02040503050406030204" pitchFamily="18" charset="0"/>
                <a:ea typeface="Cambria" panose="02040503050406030204" pitchFamily="18" charset="0"/>
                <a:cs typeface="Times New Roman" panose="02020603050405020304" pitchFamily="18" charset="0"/>
              </a:rPr>
              <a:t>1</a:t>
            </a:r>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a:latin typeface="Cambria" panose="02040503050406030204" pitchFamily="18" charset="0"/>
                <a:ea typeface="Cambria" panose="02040503050406030204" pitchFamily="18" charset="0"/>
                <a:cs typeface="Times New Roman" panose="02020603050405020304" pitchFamily="18" charset="0"/>
              </a:rPr>
              <a:t>= </a:t>
            </a:r>
            <a:r>
              <a:rPr lang="en-US" sz="2400" b="1" dirty="0" smtClean="0">
                <a:latin typeface="Cambria" panose="02040503050406030204" pitchFamily="18" charset="0"/>
                <a:ea typeface="Cambria" panose="02040503050406030204" pitchFamily="18" charset="0"/>
                <a:cs typeface="Times New Roman" panose="02020603050405020304" pitchFamily="18" charset="0"/>
              </a:rPr>
              <a:t> 350</a:t>
            </a:r>
            <a:r>
              <a:rPr lang="vi-VN"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smtClean="0">
                <a:latin typeface="Cambria" panose="02040503050406030204" pitchFamily="18" charset="0"/>
                <a:ea typeface="Cambria" panose="02040503050406030204" pitchFamily="18" charset="0"/>
                <a:cs typeface="Times New Roman" panose="02020603050405020304" pitchFamily="18" charset="0"/>
              </a:rPr>
              <a:t>000 N</a:t>
            </a:r>
          </a:p>
          <a:p>
            <a:r>
              <a:rPr lang="en-US" sz="2400" b="1" dirty="0" smtClean="0">
                <a:latin typeface="Cambria" panose="02040503050406030204" pitchFamily="18" charset="0"/>
                <a:ea typeface="Cambria" panose="02040503050406030204" pitchFamily="18" charset="0"/>
                <a:cs typeface="Times New Roman" panose="02020603050405020304" pitchFamily="18" charset="0"/>
              </a:rPr>
              <a:t>    </a:t>
            </a:r>
            <a:r>
              <a:rPr lang="vi-VN" sz="2400" b="1" dirty="0" smtClean="0">
                <a:latin typeface="Cambria" panose="02040503050406030204" pitchFamily="18" charset="0"/>
                <a:ea typeface="Cambria" panose="02040503050406030204" pitchFamily="18" charset="0"/>
                <a:cs typeface="Times New Roman" panose="02020603050405020304" pitchFamily="18" charset="0"/>
              </a:rPr>
              <a:t>	</a:t>
            </a:r>
            <a:r>
              <a:rPr lang="en-US" sz="2400" b="1" dirty="0" smtClean="0">
                <a:latin typeface="Cambria" panose="02040503050406030204" pitchFamily="18" charset="0"/>
                <a:ea typeface="Cambria" panose="02040503050406030204" pitchFamily="18" charset="0"/>
                <a:cs typeface="Times New Roman" panose="02020603050405020304" pitchFamily="18" charset="0"/>
              </a:rPr>
              <a:t>S</a:t>
            </a:r>
            <a:r>
              <a:rPr lang="en-US" sz="2400" b="1" baseline="-25000" dirty="0" smtClean="0">
                <a:latin typeface="Cambria" panose="02040503050406030204" pitchFamily="18" charset="0"/>
                <a:ea typeface="Cambria" panose="02040503050406030204" pitchFamily="18" charset="0"/>
                <a:cs typeface="Times New Roman" panose="02020603050405020304" pitchFamily="18" charset="0"/>
              </a:rPr>
              <a:t>1</a:t>
            </a:r>
            <a:r>
              <a:rPr lang="en-US" sz="2400" b="1" dirty="0" smtClean="0">
                <a:latin typeface="Cambria" panose="02040503050406030204" pitchFamily="18" charset="0"/>
                <a:ea typeface="Cambria" panose="02040503050406030204" pitchFamily="18" charset="0"/>
                <a:cs typeface="Times New Roman" panose="02020603050405020304" pitchFamily="18" charset="0"/>
              </a:rPr>
              <a:t>  = 1,5 </a:t>
            </a:r>
            <a:r>
              <a:rPr lang="de-DE" sz="2400" b="1" kern="1200" dirty="0" smtClean="0">
                <a:effectLst/>
                <a:latin typeface="Cambria" panose="02040503050406030204" pitchFamily="18" charset="0"/>
                <a:ea typeface="Cambria" panose="02040503050406030204" pitchFamily="18" charset="0"/>
                <a:cs typeface="Times New Roman" panose="02020603050405020304" pitchFamily="18" charset="0"/>
              </a:rPr>
              <a:t>m</a:t>
            </a:r>
            <a:r>
              <a:rPr lang="de-DE" sz="2400" b="1" kern="1200" baseline="30000" dirty="0" smtClean="0">
                <a:effectLst/>
                <a:latin typeface="Cambria" panose="02040503050406030204" pitchFamily="18" charset="0"/>
                <a:ea typeface="Cambria" panose="02040503050406030204" pitchFamily="18" charset="0"/>
                <a:cs typeface="Times New Roman" panose="02020603050405020304" pitchFamily="18" charset="0"/>
              </a:rPr>
              <a:t>2     </a:t>
            </a:r>
            <a:r>
              <a:rPr lang="de-DE" sz="2400" b="1" kern="1200" dirty="0" smtClean="0">
                <a:effectLst/>
                <a:latin typeface="Cambria" panose="02040503050406030204" pitchFamily="18" charset="0"/>
                <a:ea typeface="Cambria" panose="02040503050406030204" pitchFamily="18" charset="0"/>
                <a:cs typeface="Times New Roman" panose="02020603050405020304" pitchFamily="18" charset="0"/>
              </a:rPr>
              <a:t> </a:t>
            </a:r>
          </a:p>
          <a:p>
            <a:r>
              <a:rPr lang="de-DE" sz="2400" b="1" dirty="0" smtClean="0">
                <a:latin typeface="Cambria" panose="02040503050406030204" pitchFamily="18" charset="0"/>
                <a:ea typeface="Cambria" panose="02040503050406030204" pitchFamily="18" charset="0"/>
                <a:cs typeface="Times New Roman" panose="02020603050405020304" pitchFamily="18" charset="0"/>
              </a:rPr>
              <a:t>   </a:t>
            </a:r>
            <a:r>
              <a:rPr lang="de-DE" sz="2400" b="1" dirty="0">
                <a:latin typeface="Cambria" panose="02040503050406030204" pitchFamily="18" charset="0"/>
                <a:ea typeface="Cambria" panose="02040503050406030204" pitchFamily="18" charset="0"/>
                <a:cs typeface="Times New Roman" panose="02020603050405020304" pitchFamily="18" charset="0"/>
              </a:rPr>
              <a:t>Tính p</a:t>
            </a:r>
            <a:r>
              <a:rPr lang="de-DE" sz="2400" b="1" baseline="-25000" dirty="0">
                <a:latin typeface="Cambria" panose="02040503050406030204" pitchFamily="18" charset="0"/>
                <a:ea typeface="Cambria" panose="02040503050406030204" pitchFamily="18" charset="0"/>
                <a:cs typeface="Times New Roman" panose="02020603050405020304" pitchFamily="18" charset="0"/>
              </a:rPr>
              <a:t>1</a:t>
            </a:r>
            <a:r>
              <a:rPr lang="de-DE" sz="2400" b="1" dirty="0">
                <a:latin typeface="Cambria" panose="02040503050406030204" pitchFamily="18" charset="0"/>
                <a:ea typeface="Cambria" panose="02040503050406030204" pitchFamily="18" charset="0"/>
                <a:cs typeface="Times New Roman" panose="02020603050405020304" pitchFamily="18" charset="0"/>
              </a:rPr>
              <a:t> = ? </a:t>
            </a:r>
            <a:endParaRPr lang="vi-VN" sz="2400" b="1" dirty="0" smtClean="0">
              <a:latin typeface="Cambria" panose="02040503050406030204" pitchFamily="18" charset="0"/>
              <a:ea typeface="Cambria" panose="02040503050406030204" pitchFamily="18" charset="0"/>
              <a:cs typeface="Times New Roman" panose="02020603050405020304" pitchFamily="18" charset="0"/>
            </a:endParaRPr>
          </a:p>
          <a:p>
            <a:endParaRPr lang="de-DE" sz="2400" b="1" kern="1200" dirty="0">
              <a:effectLst/>
              <a:latin typeface="Cambria" panose="02040503050406030204" pitchFamily="18" charset="0"/>
              <a:ea typeface="Cambria" panose="02040503050406030204" pitchFamily="18" charset="0"/>
              <a:cs typeface="Times New Roman" panose="02020603050405020304" pitchFamily="18" charset="0"/>
            </a:endParaRPr>
          </a:p>
          <a:p>
            <a:r>
              <a:rPr lang="en-US" sz="2400" b="1" dirty="0">
                <a:latin typeface="Cambria" panose="02040503050406030204" pitchFamily="18" charset="0"/>
                <a:ea typeface="Cambria" panose="02040503050406030204" pitchFamily="18" charset="0"/>
                <a:cs typeface="Times New Roman" panose="02020603050405020304" pitchFamily="18" charset="0"/>
              </a:rPr>
              <a:t>b) P</a:t>
            </a:r>
            <a:r>
              <a:rPr lang="en-US" sz="2400" b="1" baseline="-25000" dirty="0">
                <a:latin typeface="Cambria" panose="02040503050406030204" pitchFamily="18" charset="0"/>
                <a:ea typeface="Cambria" panose="02040503050406030204" pitchFamily="18" charset="0"/>
                <a:cs typeface="Times New Roman" panose="02020603050405020304" pitchFamily="18" charset="0"/>
              </a:rPr>
              <a:t>2</a:t>
            </a:r>
            <a:r>
              <a:rPr lang="en-US" sz="2400" b="1" dirty="0">
                <a:latin typeface="Cambria" panose="02040503050406030204" pitchFamily="18" charset="0"/>
                <a:ea typeface="Cambria" panose="02040503050406030204" pitchFamily="18" charset="0"/>
                <a:cs typeface="Times New Roman" panose="02020603050405020304" pitchFamily="18" charset="0"/>
              </a:rPr>
              <a:t>  =  </a:t>
            </a:r>
            <a:r>
              <a:rPr lang="vi-VN" sz="2400" b="1" dirty="0" smtClean="0">
                <a:latin typeface="Cambria" panose="02040503050406030204" pitchFamily="18" charset="0"/>
                <a:ea typeface="Cambria" panose="02040503050406030204" pitchFamily="18" charset="0"/>
                <a:cs typeface="Times New Roman" panose="02020603050405020304" pitchFamily="18" charset="0"/>
              </a:rPr>
              <a:t>25 </a:t>
            </a:r>
            <a:r>
              <a:rPr lang="en-US" sz="2400" b="1" dirty="0" smtClean="0">
                <a:latin typeface="Cambria" panose="02040503050406030204" pitchFamily="18" charset="0"/>
                <a:ea typeface="Cambria" panose="02040503050406030204" pitchFamily="18" charset="0"/>
                <a:cs typeface="Times New Roman" panose="02020603050405020304" pitchFamily="18" charset="0"/>
              </a:rPr>
              <a:t>000 N</a:t>
            </a:r>
            <a:endParaRPr lang="en-US" sz="2400" b="1" dirty="0">
              <a:latin typeface="Cambria" panose="02040503050406030204" pitchFamily="18" charset="0"/>
              <a:ea typeface="Cambria" panose="02040503050406030204" pitchFamily="18" charset="0"/>
              <a:cs typeface="Times New Roman" panose="02020603050405020304" pitchFamily="18" charset="0"/>
            </a:endParaRPr>
          </a:p>
          <a:p>
            <a:r>
              <a:rPr lang="en-US" sz="2400" b="1" dirty="0">
                <a:latin typeface="Cambria" panose="02040503050406030204" pitchFamily="18" charset="0"/>
                <a:ea typeface="Cambria" panose="02040503050406030204" pitchFamily="18" charset="0"/>
                <a:cs typeface="Times New Roman" panose="02020603050405020304" pitchFamily="18" charset="0"/>
              </a:rPr>
              <a:t>    </a:t>
            </a:r>
            <a:r>
              <a:rPr lang="vi-VN" sz="2400" b="1" dirty="0">
                <a:latin typeface="Cambria" panose="02040503050406030204" pitchFamily="18" charset="0"/>
                <a:ea typeface="Cambria" panose="02040503050406030204" pitchFamily="18" charset="0"/>
                <a:cs typeface="Times New Roman" panose="02020603050405020304" pitchFamily="18" charset="0"/>
              </a:rPr>
              <a:t> </a:t>
            </a:r>
            <a:r>
              <a:rPr lang="vi-VN" sz="2400" b="1" dirty="0" smtClean="0">
                <a:latin typeface="Cambria" panose="02040503050406030204" pitchFamily="18" charset="0"/>
                <a:ea typeface="Cambria" panose="02040503050406030204" pitchFamily="18" charset="0"/>
                <a:cs typeface="Times New Roman" panose="02020603050405020304" pitchFamily="18" charset="0"/>
              </a:rPr>
              <a:t> S</a:t>
            </a:r>
            <a:r>
              <a:rPr lang="vi-VN" sz="2400" b="1" baseline="-25000" dirty="0" smtClean="0">
                <a:latin typeface="Cambria" panose="02040503050406030204" pitchFamily="18" charset="0"/>
                <a:ea typeface="Cambria" panose="02040503050406030204" pitchFamily="18" charset="0"/>
                <a:cs typeface="Times New Roman" panose="02020603050405020304" pitchFamily="18" charset="0"/>
              </a:rPr>
              <a:t>2</a:t>
            </a:r>
            <a:r>
              <a:rPr lang="en-US" sz="2400" b="1" dirty="0" smtClean="0">
                <a:latin typeface="Cambria" panose="02040503050406030204" pitchFamily="18" charset="0"/>
                <a:ea typeface="Cambria" panose="02040503050406030204" pitchFamily="18" charset="0"/>
                <a:cs typeface="Times New Roman" panose="02020603050405020304" pitchFamily="18" charset="0"/>
              </a:rPr>
              <a:t> = </a:t>
            </a:r>
            <a:r>
              <a:rPr lang="en-US" sz="2400" b="1" dirty="0">
                <a:latin typeface="Cambria" panose="02040503050406030204" pitchFamily="18" charset="0"/>
                <a:ea typeface="Cambria" panose="02040503050406030204" pitchFamily="18" charset="0"/>
                <a:cs typeface="Times New Roman" panose="02020603050405020304" pitchFamily="18" charset="0"/>
              </a:rPr>
              <a:t>250 c</a:t>
            </a:r>
            <a:r>
              <a:rPr lang="de-DE" sz="2400" b="1" kern="1200" dirty="0">
                <a:effectLst/>
                <a:latin typeface="Cambria" panose="02040503050406030204" pitchFamily="18" charset="0"/>
                <a:ea typeface="Cambria" panose="02040503050406030204" pitchFamily="18" charset="0"/>
                <a:cs typeface="Times New Roman" panose="02020603050405020304" pitchFamily="18" charset="0"/>
              </a:rPr>
              <a:t>m</a:t>
            </a:r>
            <a:r>
              <a:rPr lang="de-DE" sz="2400" b="1" kern="1200" baseline="30000" dirty="0">
                <a:effectLst/>
                <a:latin typeface="Cambria" panose="02040503050406030204" pitchFamily="18" charset="0"/>
                <a:ea typeface="Cambria" panose="02040503050406030204" pitchFamily="18" charset="0"/>
                <a:cs typeface="Times New Roman" panose="02020603050405020304" pitchFamily="18" charset="0"/>
              </a:rPr>
              <a:t>2  </a:t>
            </a:r>
            <a:endParaRPr lang="vi-VN" sz="2400" b="1" kern="1200" baseline="30000" dirty="0" smtClean="0">
              <a:effectLst/>
              <a:latin typeface="Cambria" panose="02040503050406030204" pitchFamily="18" charset="0"/>
              <a:ea typeface="Cambria" panose="02040503050406030204" pitchFamily="18" charset="0"/>
              <a:cs typeface="Times New Roman" panose="02020603050405020304" pitchFamily="18" charset="0"/>
            </a:endParaRPr>
          </a:p>
          <a:p>
            <a:r>
              <a:rPr lang="vi-VN" sz="2400" b="1" baseline="30000" dirty="0">
                <a:latin typeface="Cambria" panose="02040503050406030204" pitchFamily="18" charset="0"/>
                <a:ea typeface="Cambria" panose="02040503050406030204" pitchFamily="18" charset="0"/>
                <a:cs typeface="Times New Roman" panose="02020603050405020304" pitchFamily="18" charset="0"/>
              </a:rPr>
              <a:t>	 </a:t>
            </a:r>
            <a:r>
              <a:rPr lang="vi-VN" sz="2400" b="1" dirty="0" smtClean="0">
                <a:latin typeface="Cambria" panose="02040503050406030204" pitchFamily="18" charset="0"/>
                <a:ea typeface="Cambria" panose="02040503050406030204" pitchFamily="18" charset="0"/>
                <a:cs typeface="Times New Roman" panose="02020603050405020304" pitchFamily="18" charset="0"/>
              </a:rPr>
              <a:t>  </a:t>
            </a:r>
            <a:r>
              <a:rPr lang="de-DE" sz="2400" b="1" kern="1200" dirty="0" smtClean="0">
                <a:effectLst/>
                <a:latin typeface="Cambria" panose="02040503050406030204" pitchFamily="18" charset="0"/>
                <a:ea typeface="Cambria" panose="02040503050406030204" pitchFamily="18" charset="0"/>
                <a:cs typeface="Times New Roman" panose="02020603050405020304" pitchFamily="18" charset="0"/>
              </a:rPr>
              <a:t>= 0,025 m</a:t>
            </a:r>
            <a:r>
              <a:rPr lang="de-DE" sz="2400" b="1" kern="1200" baseline="30000" dirty="0" smtClean="0">
                <a:effectLst/>
                <a:latin typeface="Cambria" panose="02040503050406030204" pitchFamily="18" charset="0"/>
                <a:ea typeface="Cambria" panose="02040503050406030204" pitchFamily="18" charset="0"/>
                <a:cs typeface="Times New Roman" panose="02020603050405020304" pitchFamily="18" charset="0"/>
              </a:rPr>
              <a:t>2</a:t>
            </a:r>
            <a:r>
              <a:rPr lang="de-DE" sz="2400" b="1" kern="1200" dirty="0" smtClean="0">
                <a:effectLst/>
                <a:latin typeface="Cambria" panose="02040503050406030204" pitchFamily="18" charset="0"/>
                <a:ea typeface="Cambria" panose="02040503050406030204" pitchFamily="18" charset="0"/>
                <a:cs typeface="Times New Roman" panose="02020603050405020304" pitchFamily="18" charset="0"/>
              </a:rPr>
              <a:t> </a:t>
            </a:r>
            <a:r>
              <a:rPr lang="de-DE" sz="2400" b="1" kern="1200" baseline="30000" dirty="0" smtClean="0">
                <a:effectLst/>
                <a:latin typeface="Cambria" panose="02040503050406030204" pitchFamily="18" charset="0"/>
                <a:ea typeface="Cambria" panose="02040503050406030204" pitchFamily="18" charset="0"/>
                <a:cs typeface="Times New Roman" panose="02020603050405020304" pitchFamily="18" charset="0"/>
              </a:rPr>
              <a:t>  </a:t>
            </a:r>
            <a:r>
              <a:rPr lang="de-DE" sz="2400" b="1" kern="1200" dirty="0" smtClean="0">
                <a:effectLst/>
                <a:latin typeface="Cambria" panose="02040503050406030204" pitchFamily="18" charset="0"/>
                <a:ea typeface="Cambria" panose="02040503050406030204" pitchFamily="18" charset="0"/>
                <a:cs typeface="Times New Roman" panose="02020603050405020304" pitchFamily="18" charset="0"/>
              </a:rPr>
              <a:t> </a:t>
            </a:r>
            <a:endParaRPr lang="de-DE" sz="2400" b="1" kern="1200" dirty="0">
              <a:effectLst/>
              <a:latin typeface="Cambria" panose="02040503050406030204" pitchFamily="18" charset="0"/>
              <a:ea typeface="Cambria" panose="02040503050406030204" pitchFamily="18" charset="0"/>
              <a:cs typeface="Times New Roman" panose="02020603050405020304" pitchFamily="18" charset="0"/>
            </a:endParaRPr>
          </a:p>
          <a:p>
            <a:r>
              <a:rPr lang="de-DE" sz="2400" b="1" dirty="0">
                <a:latin typeface="Cambria" panose="02040503050406030204" pitchFamily="18" charset="0"/>
                <a:ea typeface="Cambria" panose="02040503050406030204" pitchFamily="18" charset="0"/>
                <a:cs typeface="Times New Roman" panose="02020603050405020304" pitchFamily="18" charset="0"/>
              </a:rPr>
              <a:t>   Tính p</a:t>
            </a:r>
            <a:r>
              <a:rPr lang="de-DE" sz="2400" b="1" baseline="-25000" dirty="0">
                <a:latin typeface="Cambria" panose="02040503050406030204" pitchFamily="18" charset="0"/>
                <a:ea typeface="Cambria" panose="02040503050406030204" pitchFamily="18" charset="0"/>
                <a:cs typeface="Times New Roman" panose="02020603050405020304" pitchFamily="18" charset="0"/>
              </a:rPr>
              <a:t>2</a:t>
            </a:r>
            <a:r>
              <a:rPr lang="de-DE" sz="2400" b="1" dirty="0">
                <a:latin typeface="Cambria" panose="02040503050406030204" pitchFamily="18" charset="0"/>
                <a:ea typeface="Cambria" panose="02040503050406030204" pitchFamily="18" charset="0"/>
                <a:cs typeface="Times New Roman" panose="02020603050405020304" pitchFamily="18" charset="0"/>
              </a:rPr>
              <a:t> = ? </a:t>
            </a:r>
            <a:endParaRPr lang="vi-VN" sz="2400" b="1" dirty="0" smtClean="0">
              <a:latin typeface="Cambria" panose="02040503050406030204" pitchFamily="18" charset="0"/>
              <a:ea typeface="Cambria" panose="02040503050406030204" pitchFamily="18" charset="0"/>
              <a:cs typeface="Times New Roman" panose="02020603050405020304" pitchFamily="18" charset="0"/>
            </a:endParaRPr>
          </a:p>
          <a:p>
            <a:r>
              <a:rPr lang="de-DE" sz="2400" b="1" dirty="0" smtClean="0">
                <a:latin typeface="Cambria" panose="02040503050406030204" pitchFamily="18" charset="0"/>
                <a:ea typeface="Cambria" panose="02040503050406030204" pitchFamily="18" charset="0"/>
                <a:cs typeface="Times New Roman" panose="02020603050405020304" pitchFamily="18" charset="0"/>
              </a:rPr>
              <a:t>So </a:t>
            </a:r>
            <a:r>
              <a:rPr lang="de-DE" sz="2400" b="1" dirty="0">
                <a:latin typeface="Cambria" panose="02040503050406030204" pitchFamily="18" charset="0"/>
                <a:ea typeface="Cambria" panose="02040503050406030204" pitchFamily="18" charset="0"/>
                <a:cs typeface="Times New Roman" panose="02020603050405020304" pitchFamily="18" charset="0"/>
              </a:rPr>
              <a:t>sánh p</a:t>
            </a:r>
            <a:r>
              <a:rPr lang="de-DE" sz="2400" b="1" baseline="-25000" dirty="0">
                <a:latin typeface="Cambria" panose="02040503050406030204" pitchFamily="18" charset="0"/>
                <a:ea typeface="Cambria" panose="02040503050406030204" pitchFamily="18" charset="0"/>
                <a:cs typeface="Times New Roman" panose="02020603050405020304" pitchFamily="18" charset="0"/>
              </a:rPr>
              <a:t>1</a:t>
            </a:r>
            <a:r>
              <a:rPr lang="de-DE" sz="2400" b="1" dirty="0">
                <a:latin typeface="Cambria" panose="02040503050406030204" pitchFamily="18" charset="0"/>
                <a:ea typeface="Cambria" panose="02040503050406030204" pitchFamily="18" charset="0"/>
                <a:cs typeface="Times New Roman" panose="02020603050405020304" pitchFamily="18" charset="0"/>
              </a:rPr>
              <a:t> và </a:t>
            </a:r>
            <a:r>
              <a:rPr lang="de-DE" sz="2400" b="1" dirty="0" smtClean="0">
                <a:latin typeface="Cambria" panose="02040503050406030204" pitchFamily="18" charset="0"/>
                <a:ea typeface="Cambria" panose="02040503050406030204" pitchFamily="18" charset="0"/>
                <a:cs typeface="Times New Roman" panose="02020603050405020304" pitchFamily="18" charset="0"/>
              </a:rPr>
              <a:t>p</a:t>
            </a:r>
            <a:r>
              <a:rPr lang="de-DE" sz="2400" b="1" baseline="-25000" dirty="0" smtClean="0">
                <a:latin typeface="Cambria" panose="02040503050406030204" pitchFamily="18" charset="0"/>
                <a:ea typeface="Cambria" panose="02040503050406030204" pitchFamily="18" charset="0"/>
                <a:cs typeface="Times New Roman" panose="02020603050405020304" pitchFamily="18" charset="0"/>
              </a:rPr>
              <a:t>2</a:t>
            </a:r>
            <a:endParaRPr lang="vi-VN" sz="2400" b="1" baseline="-25000" dirty="0" smtClean="0">
              <a:latin typeface="Cambria" panose="02040503050406030204" pitchFamily="18" charset="0"/>
              <a:ea typeface="Cambria" panose="02040503050406030204" pitchFamily="18" charset="0"/>
              <a:cs typeface="Times New Roman" panose="02020603050405020304" pitchFamily="18" charset="0"/>
            </a:endParaRPr>
          </a:p>
          <a:p>
            <a:endParaRPr lang="vi-VN" sz="2400" b="1" kern="1200" baseline="-25000" dirty="0">
              <a:effectLst/>
              <a:latin typeface="Cambria" panose="02040503050406030204" pitchFamily="18" charset="0"/>
              <a:ea typeface="Cambria" panose="02040503050406030204" pitchFamily="18" charset="0"/>
              <a:cs typeface="Times New Roman" panose="02020603050405020304" pitchFamily="18" charset="0"/>
            </a:endParaRPr>
          </a:p>
          <a:p>
            <a:endParaRPr lang="vi-VN" sz="2400" b="1" baseline="-25000" dirty="0" smtClean="0">
              <a:latin typeface="Cambria" panose="02040503050406030204" pitchFamily="18" charset="0"/>
              <a:ea typeface="Cambria" panose="02040503050406030204" pitchFamily="18" charset="0"/>
              <a:cs typeface="Times New Roman" panose="02020603050405020304" pitchFamily="18" charset="0"/>
            </a:endParaRPr>
          </a:p>
          <a:p>
            <a:endParaRPr lang="de-DE" sz="2400" b="1" kern="1200" baseline="-25000" dirty="0">
              <a:effectLst/>
              <a:latin typeface="Cambria" panose="02040503050406030204" pitchFamily="18" charset="0"/>
              <a:ea typeface="Cambria" panose="02040503050406030204" pitchFamily="18" charset="0"/>
              <a:cs typeface="Times New Roman" panose="02020603050405020304" pitchFamily="18" charset="0"/>
            </a:endParaRPr>
          </a:p>
          <a:p>
            <a:endParaRPr lang="de-DE" sz="1800" b="1" kern="1200" dirty="0">
              <a:effectLst/>
              <a:latin typeface="Times New Roman" panose="02020603050405020304" pitchFamily="18" charset="0"/>
              <a:ea typeface="+mn-ea"/>
              <a:cs typeface="Times New Roman" panose="02020603050405020304" pitchFamily="18" charset="0"/>
            </a:endParaRPr>
          </a:p>
          <a:p>
            <a:endParaRPr lang="vi-VN" dirty="0"/>
          </a:p>
        </p:txBody>
      </p:sp>
      <p:sp>
        <p:nvSpPr>
          <p:cNvPr id="8" name="Text Placeholder 14">
            <a:extLst>
              <a:ext uri="{FF2B5EF4-FFF2-40B4-BE49-F238E27FC236}">
                <a16:creationId xmlns:a16="http://schemas.microsoft.com/office/drawing/2014/main" xmlns="" id="{F4A4B88D-F80F-98BB-6E0F-DC27FCEA0851}"/>
              </a:ext>
            </a:extLst>
          </p:cNvPr>
          <p:cNvSpPr txBox="1">
            <a:spLocks/>
          </p:cNvSpPr>
          <p:nvPr/>
        </p:nvSpPr>
        <p:spPr>
          <a:xfrm>
            <a:off x="4931779" y="221050"/>
            <a:ext cx="2807628" cy="5084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4000" b="1" dirty="0" smtClean="0">
                <a:solidFill>
                  <a:srgbClr val="0070C0"/>
                </a:solidFill>
                <a:latin typeface="Cambria" panose="02040503050406030204" pitchFamily="18" charset="0"/>
                <a:ea typeface="Cambria" panose="02040503050406030204" pitchFamily="18" charset="0"/>
              </a:rPr>
              <a:t>VẬN DỤNG</a:t>
            </a:r>
            <a:endParaRPr lang="en-US" sz="4000" b="1" u="sng"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417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2" descr="nendg">
            <a:extLst>
              <a:ext uri="{FF2B5EF4-FFF2-40B4-BE49-F238E27FC236}">
                <a16:creationId xmlns:a16="http://schemas.microsoft.com/office/drawing/2014/main" xmlns="" id="{ACFAA1B8-060F-23EF-1D6F-83B72F170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21" descr="j0232133">
            <a:extLst>
              <a:ext uri="{FF2B5EF4-FFF2-40B4-BE49-F238E27FC236}">
                <a16:creationId xmlns:a16="http://schemas.microsoft.com/office/drawing/2014/main" xmlns="" id="{48BBE943-3057-30BF-5111-05AEB3D48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12918">
            <a:off x="2398111" y="366926"/>
            <a:ext cx="2073132" cy="230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a:extLst>
              <a:ext uri="{FF2B5EF4-FFF2-40B4-BE49-F238E27FC236}">
                <a16:creationId xmlns:a16="http://schemas.microsoft.com/office/drawing/2014/main" xmlns="" id="{5F5410FB-7A26-4D82-B8B1-AF2F131E724E}"/>
              </a:ext>
            </a:extLst>
          </p:cNvPr>
          <p:cNvPicPr>
            <a:picLocks noChangeAspect="1"/>
          </p:cNvPicPr>
          <p:nvPr/>
        </p:nvPicPr>
        <p:blipFill rotWithShape="1">
          <a:blip r:embed="rId4" cstate="print">
            <a:clrChange>
              <a:clrFrom>
                <a:srgbClr val="E8E6E7"/>
              </a:clrFrom>
              <a:clrTo>
                <a:srgbClr val="E8E6E7">
                  <a:alpha val="0"/>
                </a:srgbClr>
              </a:clrTo>
            </a:clrChange>
            <a:extLst>
              <a:ext uri="{28A0092B-C50C-407E-A947-70E740481C1C}">
                <a14:useLocalDpi xmlns:a14="http://schemas.microsoft.com/office/drawing/2010/main" val="0"/>
              </a:ext>
            </a:extLst>
          </a:blip>
          <a:srcRect l="41563" t="31593" r="9920" b="53067"/>
          <a:stretch/>
        </p:blipFill>
        <p:spPr bwMode="auto">
          <a:xfrm>
            <a:off x="304800" y="2743200"/>
            <a:ext cx="11430000" cy="3962400"/>
          </a:xfrm>
          <a:prstGeom prst="rect">
            <a:avLst/>
          </a:prstGeom>
          <a:noFill/>
          <a:ln>
            <a:noFill/>
          </a:ln>
          <a:extLst>
            <a:ext uri="{53640926-AAD7-44D8-BBD7-CCE9431645EC}">
              <a14:shadowObscured xmlns:a14="http://schemas.microsoft.com/office/drawing/2010/main"/>
            </a:ext>
          </a:extLst>
        </p:spPr>
      </p:pic>
      <p:sp>
        <p:nvSpPr>
          <p:cNvPr id="5127" name="AutoShape 7">
            <a:extLst>
              <a:ext uri="{FF2B5EF4-FFF2-40B4-BE49-F238E27FC236}">
                <a16:creationId xmlns:a16="http://schemas.microsoft.com/office/drawing/2014/main" xmlns="" id="{15B37856-D993-45A4-96D2-9B81C9C5C466}"/>
              </a:ext>
            </a:extLst>
          </p:cNvPr>
          <p:cNvSpPr>
            <a:spLocks noChangeArrowheads="1"/>
          </p:cNvSpPr>
          <p:nvPr/>
        </p:nvSpPr>
        <p:spPr bwMode="auto">
          <a:xfrm>
            <a:off x="5066140" y="297733"/>
            <a:ext cx="6634497" cy="2514600"/>
          </a:xfrm>
          <a:prstGeom prst="cloudCallout">
            <a:avLst>
              <a:gd name="adj1" fmla="val -70204"/>
              <a:gd name="adj2" fmla="val -34343"/>
            </a:avLst>
          </a:prstGeom>
          <a:solidFill>
            <a:schemeClr val="accent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400" b="1" kern="0" dirty="0" err="1" smtClean="0">
                <a:solidFill>
                  <a:srgbClr val="000000"/>
                </a:solidFill>
                <a:latin typeface="Cambria" panose="02040503050406030204" pitchFamily="18" charset="0"/>
                <a:ea typeface="Cambria" panose="02040503050406030204" pitchFamily="18" charset="0"/>
              </a:rPr>
              <a:t>Tại</a:t>
            </a:r>
            <a:r>
              <a:rPr lang="en-US" sz="2400" b="1" kern="0" dirty="0" smtClean="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sao</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khi</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một</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em</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smtClean="0">
                <a:solidFill>
                  <a:srgbClr val="000000"/>
                </a:solidFill>
                <a:latin typeface="Cambria" panose="02040503050406030204" pitchFamily="18" charset="0"/>
                <a:ea typeface="Cambria" panose="02040503050406030204" pitchFamily="18" charset="0"/>
              </a:rPr>
              <a:t>bé</a:t>
            </a:r>
            <a:r>
              <a:rPr lang="vi-VN" sz="2400" b="1" kern="0" dirty="0">
                <a:solidFill>
                  <a:srgbClr val="000000"/>
                </a:solidFill>
                <a:latin typeface="Cambria" panose="02040503050406030204" pitchFamily="18" charset="0"/>
                <a:ea typeface="Cambria" panose="02040503050406030204" pitchFamily="18" charset="0"/>
              </a:rPr>
              <a:t> </a:t>
            </a:r>
            <a:r>
              <a:rPr lang="en-US" sz="2400" b="1" kern="0" dirty="0" err="1" smtClean="0">
                <a:solidFill>
                  <a:srgbClr val="000000"/>
                </a:solidFill>
                <a:latin typeface="Cambria" panose="02040503050406030204" pitchFamily="18" charset="0"/>
                <a:ea typeface="Cambria" panose="02040503050406030204" pitchFamily="18" charset="0"/>
              </a:rPr>
              <a:t>đứng</a:t>
            </a:r>
            <a:r>
              <a:rPr lang="en-US" sz="2400" b="1" kern="0" dirty="0" smtClean="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lên</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chiếc</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đệm</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nệm</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thì</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đệm</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lại</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bị</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lún</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sâu</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hơn</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khi</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người</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lớn</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nằm</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trên</a:t>
            </a:r>
            <a:r>
              <a:rPr lang="en-US" sz="2400" b="1" kern="0" dirty="0">
                <a:solidFill>
                  <a:srgbClr val="000000"/>
                </a:solidFill>
                <a:latin typeface="Cambria" panose="02040503050406030204" pitchFamily="18" charset="0"/>
                <a:ea typeface="Cambria" panose="02040503050406030204" pitchFamily="18" charset="0"/>
              </a:rPr>
              <a:t> </a:t>
            </a:r>
            <a:r>
              <a:rPr lang="en-US" sz="2400" b="1" kern="0" dirty="0" err="1">
                <a:solidFill>
                  <a:srgbClr val="000000"/>
                </a:solidFill>
                <a:latin typeface="Cambria" panose="02040503050406030204" pitchFamily="18" charset="0"/>
                <a:ea typeface="Cambria" panose="02040503050406030204" pitchFamily="18" charset="0"/>
              </a:rPr>
              <a:t>nó</a:t>
            </a:r>
            <a:r>
              <a:rPr lang="en-US" sz="2400" b="1" kern="0" dirty="0">
                <a:solidFill>
                  <a:srgbClr val="000000"/>
                </a:solidFill>
                <a:latin typeface="Cambria" panose="02040503050406030204" pitchFamily="18" charset="0"/>
                <a:ea typeface="Cambria" panose="02040503050406030204" pitchFamily="18" charset="0"/>
              </a:rPr>
              <a:t>?</a:t>
            </a:r>
            <a:r>
              <a:rPr lang="en-US" sz="2400" b="1" kern="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4561013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par>
                                <p:cTn id="11" presetID="9" presetClass="entr" presetSubtype="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dissolve">
                                      <p:cBhvr>
                                        <p:cTn id="13" dur="500"/>
                                        <p:tgtEl>
                                          <p:spTgt spid="5126"/>
                                        </p:tgtEl>
                                      </p:cBhvr>
                                    </p:animEffect>
                                  </p:childTnLst>
                                </p:cTn>
                              </p:par>
                              <p:par>
                                <p:cTn id="14" presetID="47" presetClass="entr" presetSubtype="0" fill="hold" grpId="0" nodeType="withEffect">
                                  <p:stCondLst>
                                    <p:cond delay="0"/>
                                  </p:stCondLst>
                                  <p:childTnLst>
                                    <p:set>
                                      <p:cBhvr>
                                        <p:cTn id="15" dur="1" fill="hold">
                                          <p:stCondLst>
                                            <p:cond delay="0"/>
                                          </p:stCondLst>
                                        </p:cTn>
                                        <p:tgtEl>
                                          <p:spTgt spid="5127"/>
                                        </p:tgtEl>
                                        <p:attrNameLst>
                                          <p:attrName>style.visibility</p:attrName>
                                        </p:attrNameLst>
                                      </p:cBhvr>
                                      <p:to>
                                        <p:strVal val="visible"/>
                                      </p:to>
                                    </p:set>
                                    <p:animEffect transition="in" filter="fade">
                                      <p:cBhvr>
                                        <p:cTn id="16" dur="1000"/>
                                        <p:tgtEl>
                                          <p:spTgt spid="5127"/>
                                        </p:tgtEl>
                                      </p:cBhvr>
                                    </p:animEffect>
                                    <p:anim calcmode="lin" valueType="num">
                                      <p:cBhvr>
                                        <p:cTn id="17" dur="1000" fill="hold"/>
                                        <p:tgtEl>
                                          <p:spTgt spid="5127"/>
                                        </p:tgtEl>
                                        <p:attrNameLst>
                                          <p:attrName>ppt_x</p:attrName>
                                        </p:attrNameLst>
                                      </p:cBhvr>
                                      <p:tavLst>
                                        <p:tav tm="0">
                                          <p:val>
                                            <p:strVal val="#ppt_x"/>
                                          </p:val>
                                        </p:tav>
                                        <p:tav tm="100000">
                                          <p:val>
                                            <p:strVal val="#ppt_x"/>
                                          </p:val>
                                        </p:tav>
                                      </p:tavLst>
                                    </p:anim>
                                    <p:anim calcmode="lin" valueType="num">
                                      <p:cBhvr>
                                        <p:cTn id="18" dur="1000" fill="hold"/>
                                        <p:tgtEl>
                                          <p:spTgt spid="51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2" descr="nendg">
            <a:extLst>
              <a:ext uri="{FF2B5EF4-FFF2-40B4-BE49-F238E27FC236}">
                <a16:creationId xmlns:a16="http://schemas.microsoft.com/office/drawing/2014/main" xmlns="" id="{ACFAA1B8-060F-23EF-1D6F-83B72F170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21" descr="j0232133">
            <a:extLst>
              <a:ext uri="{FF2B5EF4-FFF2-40B4-BE49-F238E27FC236}">
                <a16:creationId xmlns:a16="http://schemas.microsoft.com/office/drawing/2014/main" xmlns="" id="{48BBE943-3057-30BF-5111-05AEB3D48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12918">
            <a:off x="1583723" y="368406"/>
            <a:ext cx="2073132" cy="230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a:extLst>
              <a:ext uri="{FF2B5EF4-FFF2-40B4-BE49-F238E27FC236}">
                <a16:creationId xmlns:a16="http://schemas.microsoft.com/office/drawing/2014/main" xmlns="" id="{5F5410FB-7A26-4D82-B8B1-AF2F131E724E}"/>
              </a:ext>
            </a:extLst>
          </p:cNvPr>
          <p:cNvPicPr>
            <a:picLocks noChangeAspect="1"/>
          </p:cNvPicPr>
          <p:nvPr/>
        </p:nvPicPr>
        <p:blipFill rotWithShape="1">
          <a:blip r:embed="rId4" cstate="print">
            <a:clrChange>
              <a:clrFrom>
                <a:srgbClr val="E8E6E7"/>
              </a:clrFrom>
              <a:clrTo>
                <a:srgbClr val="E8E6E7">
                  <a:alpha val="0"/>
                </a:srgbClr>
              </a:clrTo>
            </a:clrChange>
            <a:extLst>
              <a:ext uri="{28A0092B-C50C-407E-A947-70E740481C1C}">
                <a14:useLocalDpi xmlns:a14="http://schemas.microsoft.com/office/drawing/2010/main" val="0"/>
              </a:ext>
            </a:extLst>
          </a:blip>
          <a:srcRect l="41563" t="31593" r="9920" b="53067"/>
          <a:stretch/>
        </p:blipFill>
        <p:spPr bwMode="auto">
          <a:xfrm>
            <a:off x="304800" y="2743200"/>
            <a:ext cx="11430000" cy="3962400"/>
          </a:xfrm>
          <a:prstGeom prst="rect">
            <a:avLst/>
          </a:prstGeom>
          <a:noFill/>
          <a:ln>
            <a:noFill/>
          </a:ln>
          <a:extLst>
            <a:ext uri="{53640926-AAD7-44D8-BBD7-CCE9431645EC}">
              <a14:shadowObscured xmlns:a14="http://schemas.microsoft.com/office/drawing/2010/main"/>
            </a:ext>
          </a:extLst>
        </p:spPr>
      </p:pic>
      <p:sp>
        <p:nvSpPr>
          <p:cNvPr id="5127" name="AutoShape 7">
            <a:extLst>
              <a:ext uri="{FF2B5EF4-FFF2-40B4-BE49-F238E27FC236}">
                <a16:creationId xmlns:a16="http://schemas.microsoft.com/office/drawing/2014/main" xmlns="" id="{15B37856-D993-45A4-96D2-9B81C9C5C466}"/>
              </a:ext>
            </a:extLst>
          </p:cNvPr>
          <p:cNvSpPr>
            <a:spLocks noChangeArrowheads="1"/>
          </p:cNvSpPr>
          <p:nvPr/>
        </p:nvSpPr>
        <p:spPr bwMode="auto">
          <a:xfrm>
            <a:off x="4015820" y="297733"/>
            <a:ext cx="7684818" cy="2445468"/>
          </a:xfrm>
          <a:prstGeom prst="cloudCallout">
            <a:avLst>
              <a:gd name="adj1" fmla="val -70204"/>
              <a:gd name="adj2" fmla="val -34343"/>
            </a:avLst>
          </a:prstGeom>
          <a:solidFill>
            <a:schemeClr val="accent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sz="2800" b="1" kern="0" dirty="0" smtClean="0">
                <a:solidFill>
                  <a:schemeClr val="bg1"/>
                </a:solidFill>
                <a:latin typeface="Cambria" panose="02040503050406030204" pitchFamily="18" charset="0"/>
                <a:ea typeface="Cambria" panose="02040503050406030204" pitchFamily="18" charset="0"/>
              </a:rPr>
              <a:t>Trả lời: Do áp suất em bé tạo ra trên diện tích bề mặt nệm LỚN HƠN áp suất do người lớn tạo ra</a:t>
            </a:r>
            <a:endParaRPr lang="en-US" sz="2800" b="1" kern="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3651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par>
                                <p:cTn id="11" presetID="9" presetClass="entr" presetSubtype="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dissolve">
                                      <p:cBhvr>
                                        <p:cTn id="13" dur="500"/>
                                        <p:tgtEl>
                                          <p:spTgt spid="5126"/>
                                        </p:tgtEl>
                                      </p:cBhvr>
                                    </p:animEffect>
                                  </p:childTnLst>
                                </p:cTn>
                              </p:par>
                              <p:par>
                                <p:cTn id="14" presetID="47" presetClass="entr" presetSubtype="0" fill="hold" grpId="0" nodeType="withEffect">
                                  <p:stCondLst>
                                    <p:cond delay="0"/>
                                  </p:stCondLst>
                                  <p:childTnLst>
                                    <p:set>
                                      <p:cBhvr>
                                        <p:cTn id="15" dur="1" fill="hold">
                                          <p:stCondLst>
                                            <p:cond delay="0"/>
                                          </p:stCondLst>
                                        </p:cTn>
                                        <p:tgtEl>
                                          <p:spTgt spid="5127"/>
                                        </p:tgtEl>
                                        <p:attrNameLst>
                                          <p:attrName>style.visibility</p:attrName>
                                        </p:attrNameLst>
                                      </p:cBhvr>
                                      <p:to>
                                        <p:strVal val="visible"/>
                                      </p:to>
                                    </p:set>
                                    <p:animEffect transition="in" filter="fade">
                                      <p:cBhvr>
                                        <p:cTn id="16" dur="1000"/>
                                        <p:tgtEl>
                                          <p:spTgt spid="5127"/>
                                        </p:tgtEl>
                                      </p:cBhvr>
                                    </p:animEffect>
                                    <p:anim calcmode="lin" valueType="num">
                                      <p:cBhvr>
                                        <p:cTn id="17" dur="1000" fill="hold"/>
                                        <p:tgtEl>
                                          <p:spTgt spid="5127"/>
                                        </p:tgtEl>
                                        <p:attrNameLst>
                                          <p:attrName>ppt_x</p:attrName>
                                        </p:attrNameLst>
                                      </p:cBhvr>
                                      <p:tavLst>
                                        <p:tav tm="0">
                                          <p:val>
                                            <p:strVal val="#ppt_x"/>
                                          </p:val>
                                        </p:tav>
                                        <p:tav tm="100000">
                                          <p:val>
                                            <p:strVal val="#ppt_x"/>
                                          </p:val>
                                        </p:tav>
                                      </p:tavLst>
                                    </p:anim>
                                    <p:anim calcmode="lin" valueType="num">
                                      <p:cBhvr>
                                        <p:cTn id="18" dur="1000" fill="hold"/>
                                        <p:tgtEl>
                                          <p:spTgt spid="51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778E40E0-E0BC-85D1-5212-3E699D66E3B6}"/>
              </a:ext>
            </a:extLst>
          </p:cNvPr>
          <p:cNvSpPr>
            <a:spLocks noGrp="1"/>
          </p:cNvSpPr>
          <p:nvPr>
            <p:ph type="title"/>
          </p:nvPr>
        </p:nvSpPr>
        <p:spPr>
          <a:xfrm>
            <a:off x="519877" y="417219"/>
            <a:ext cx="10509484" cy="536577"/>
          </a:xfrm>
        </p:spPr>
        <p:txBody>
          <a:bodyPr>
            <a:noAutofit/>
          </a:bodyPr>
          <a:lstStyle/>
          <a:p>
            <a:r>
              <a:rPr lang="vi-VN" sz="3600" dirty="0">
                <a:solidFill>
                  <a:srgbClr val="0000FF"/>
                </a:solidFill>
                <a:latin typeface="Cambria" panose="02040503050406030204" pitchFamily="18" charset="0"/>
                <a:ea typeface="Cambria" panose="02040503050406030204" pitchFamily="18" charset="0"/>
              </a:rPr>
              <a:t>3</a:t>
            </a:r>
            <a:r>
              <a:rPr lang="en-US" sz="3600" dirty="0" smtClean="0">
                <a:solidFill>
                  <a:srgbClr val="0000FF"/>
                </a:solidFill>
                <a:latin typeface="Cambria" panose="02040503050406030204" pitchFamily="18" charset="0"/>
                <a:ea typeface="Cambria" panose="02040503050406030204" pitchFamily="18" charset="0"/>
              </a:rPr>
              <a:t>. </a:t>
            </a:r>
            <a:r>
              <a:rPr lang="en-US" sz="3600" dirty="0" err="1">
                <a:solidFill>
                  <a:srgbClr val="0000FF"/>
                </a:solidFill>
                <a:latin typeface="Cambria" panose="02040503050406030204" pitchFamily="18" charset="0"/>
                <a:ea typeface="Cambria" panose="02040503050406030204" pitchFamily="18" charset="0"/>
              </a:rPr>
              <a:t>Công</a:t>
            </a:r>
            <a:r>
              <a:rPr lang="en-US" sz="3600" dirty="0">
                <a:solidFill>
                  <a:srgbClr val="0000FF"/>
                </a:solidFill>
                <a:latin typeface="Cambria" panose="02040503050406030204" pitchFamily="18" charset="0"/>
                <a:ea typeface="Cambria" panose="02040503050406030204" pitchFamily="18" charset="0"/>
              </a:rPr>
              <a:t> </a:t>
            </a:r>
            <a:r>
              <a:rPr lang="en-US" sz="3600" dirty="0" err="1">
                <a:solidFill>
                  <a:srgbClr val="0000FF"/>
                </a:solidFill>
                <a:latin typeface="Cambria" panose="02040503050406030204" pitchFamily="18" charset="0"/>
                <a:ea typeface="Cambria" panose="02040503050406030204" pitchFamily="18" charset="0"/>
              </a:rPr>
              <a:t>dụng</a:t>
            </a:r>
            <a:r>
              <a:rPr lang="en-US" sz="3600" dirty="0">
                <a:solidFill>
                  <a:srgbClr val="0000FF"/>
                </a:solidFill>
                <a:latin typeface="Cambria" panose="02040503050406030204" pitchFamily="18" charset="0"/>
                <a:ea typeface="Cambria" panose="02040503050406030204" pitchFamily="18" charset="0"/>
              </a:rPr>
              <a:t> </a:t>
            </a:r>
            <a:r>
              <a:rPr lang="en-US" sz="3600" dirty="0" err="1">
                <a:solidFill>
                  <a:srgbClr val="0000FF"/>
                </a:solidFill>
                <a:latin typeface="Cambria" panose="02040503050406030204" pitchFamily="18" charset="0"/>
                <a:ea typeface="Cambria" panose="02040503050406030204" pitchFamily="18" charset="0"/>
              </a:rPr>
              <a:t>của</a:t>
            </a:r>
            <a:r>
              <a:rPr lang="en-US" sz="3600" dirty="0">
                <a:solidFill>
                  <a:srgbClr val="0000FF"/>
                </a:solidFill>
                <a:latin typeface="Cambria" panose="02040503050406030204" pitchFamily="18" charset="0"/>
                <a:ea typeface="Cambria" panose="02040503050406030204" pitchFamily="18" charset="0"/>
              </a:rPr>
              <a:t> </a:t>
            </a:r>
            <a:r>
              <a:rPr lang="en-US" sz="3600" dirty="0" err="1">
                <a:solidFill>
                  <a:srgbClr val="0000FF"/>
                </a:solidFill>
                <a:latin typeface="Cambria" panose="02040503050406030204" pitchFamily="18" charset="0"/>
                <a:ea typeface="Cambria" panose="02040503050406030204" pitchFamily="18" charset="0"/>
              </a:rPr>
              <a:t>việc</a:t>
            </a:r>
            <a:r>
              <a:rPr lang="en-US" sz="3600" dirty="0">
                <a:solidFill>
                  <a:srgbClr val="0000FF"/>
                </a:solidFill>
                <a:latin typeface="Cambria" panose="02040503050406030204" pitchFamily="18" charset="0"/>
                <a:ea typeface="Cambria" panose="02040503050406030204" pitchFamily="18" charset="0"/>
              </a:rPr>
              <a:t> </a:t>
            </a:r>
            <a:r>
              <a:rPr lang="en-US" sz="3600" dirty="0" err="1">
                <a:solidFill>
                  <a:srgbClr val="0000FF"/>
                </a:solidFill>
                <a:latin typeface="Cambria" panose="02040503050406030204" pitchFamily="18" charset="0"/>
                <a:ea typeface="Cambria" panose="02040503050406030204" pitchFamily="18" charset="0"/>
              </a:rPr>
              <a:t>làm</a:t>
            </a:r>
            <a:r>
              <a:rPr lang="en-US" sz="3600" dirty="0">
                <a:solidFill>
                  <a:srgbClr val="0000FF"/>
                </a:solidFill>
                <a:latin typeface="Cambria" panose="02040503050406030204" pitchFamily="18" charset="0"/>
                <a:ea typeface="Cambria" panose="02040503050406030204" pitchFamily="18" charset="0"/>
              </a:rPr>
              <a:t> </a:t>
            </a:r>
            <a:r>
              <a:rPr lang="en-US" sz="3600" dirty="0" err="1">
                <a:solidFill>
                  <a:srgbClr val="0000FF"/>
                </a:solidFill>
                <a:latin typeface="Cambria" panose="02040503050406030204" pitchFamily="18" charset="0"/>
                <a:ea typeface="Cambria" panose="02040503050406030204" pitchFamily="18" charset="0"/>
              </a:rPr>
              <a:t>tăng</a:t>
            </a:r>
            <a:r>
              <a:rPr lang="en-US" sz="3600" dirty="0">
                <a:solidFill>
                  <a:srgbClr val="0000FF"/>
                </a:solidFill>
                <a:latin typeface="Cambria" panose="02040503050406030204" pitchFamily="18" charset="0"/>
                <a:ea typeface="Cambria" panose="02040503050406030204" pitchFamily="18" charset="0"/>
              </a:rPr>
              <a:t>, </a:t>
            </a:r>
            <a:r>
              <a:rPr lang="en-US" sz="3600" dirty="0" err="1">
                <a:solidFill>
                  <a:srgbClr val="0000FF"/>
                </a:solidFill>
                <a:latin typeface="Cambria" panose="02040503050406030204" pitchFamily="18" charset="0"/>
                <a:ea typeface="Cambria" panose="02040503050406030204" pitchFamily="18" charset="0"/>
              </a:rPr>
              <a:t>giảm</a:t>
            </a:r>
            <a:r>
              <a:rPr lang="en-US" sz="3600" dirty="0">
                <a:solidFill>
                  <a:srgbClr val="0000FF"/>
                </a:solidFill>
                <a:latin typeface="Cambria" panose="02040503050406030204" pitchFamily="18" charset="0"/>
                <a:ea typeface="Cambria" panose="02040503050406030204" pitchFamily="18" charset="0"/>
              </a:rPr>
              <a:t> </a:t>
            </a:r>
            <a:r>
              <a:rPr lang="en-US" sz="3600" dirty="0" err="1">
                <a:solidFill>
                  <a:srgbClr val="0000FF"/>
                </a:solidFill>
                <a:latin typeface="Cambria" panose="02040503050406030204" pitchFamily="18" charset="0"/>
                <a:ea typeface="Cambria" panose="02040503050406030204" pitchFamily="18" charset="0"/>
              </a:rPr>
              <a:t>áp</a:t>
            </a:r>
            <a:r>
              <a:rPr lang="en-US" sz="3600" dirty="0">
                <a:solidFill>
                  <a:srgbClr val="0000FF"/>
                </a:solidFill>
                <a:latin typeface="Cambria" panose="02040503050406030204" pitchFamily="18" charset="0"/>
                <a:ea typeface="Cambria" panose="02040503050406030204" pitchFamily="18" charset="0"/>
              </a:rPr>
              <a:t> </a:t>
            </a:r>
            <a:r>
              <a:rPr lang="en-US" sz="3600" dirty="0" err="1">
                <a:solidFill>
                  <a:srgbClr val="0000FF"/>
                </a:solidFill>
                <a:latin typeface="Cambria" panose="02040503050406030204" pitchFamily="18" charset="0"/>
                <a:ea typeface="Cambria" panose="02040503050406030204" pitchFamily="18" charset="0"/>
              </a:rPr>
              <a:t>suất</a:t>
            </a:r>
            <a:r>
              <a:rPr lang="en-US" sz="3600" dirty="0">
                <a:solidFill>
                  <a:srgbClr val="0000FF"/>
                </a:solidFill>
                <a:latin typeface="Cambria" panose="02040503050406030204" pitchFamily="18" charset="0"/>
                <a:ea typeface="Cambria" panose="02040503050406030204" pitchFamily="18" charset="0"/>
              </a:rPr>
              <a:t>.</a:t>
            </a:r>
          </a:p>
        </p:txBody>
      </p:sp>
      <p:graphicFrame>
        <p:nvGraphicFramePr>
          <p:cNvPr id="7" name="Table 6">
            <a:extLst>
              <a:ext uri="{FF2B5EF4-FFF2-40B4-BE49-F238E27FC236}">
                <a16:creationId xmlns:a16="http://schemas.microsoft.com/office/drawing/2014/main" xmlns="" id="{4AAE37EE-795F-5740-6C05-F84D5E1A9397}"/>
              </a:ext>
            </a:extLst>
          </p:cNvPr>
          <p:cNvGraphicFramePr>
            <a:graphicFrameLocks noGrp="1"/>
          </p:cNvGraphicFramePr>
          <p:nvPr>
            <p:extLst>
              <p:ext uri="{D42A27DB-BD31-4B8C-83A1-F6EECF244321}">
                <p14:modId xmlns:p14="http://schemas.microsoft.com/office/powerpoint/2010/main" val="4117496272"/>
              </p:ext>
            </p:extLst>
          </p:nvPr>
        </p:nvGraphicFramePr>
        <p:xfrm>
          <a:off x="904973" y="1351949"/>
          <a:ext cx="10520314" cy="2394413"/>
        </p:xfrm>
        <a:graphic>
          <a:graphicData uri="http://schemas.openxmlformats.org/drawingml/2006/table">
            <a:tbl>
              <a:tblPr firstRow="1" firstCol="1" bandRow="1">
                <a:tableStyleId>{5C22544A-7EE6-4342-B048-85BDC9FD1C3A}</a:tableStyleId>
              </a:tblPr>
              <a:tblGrid>
                <a:gridCol w="10520314">
                  <a:extLst>
                    <a:ext uri="{9D8B030D-6E8A-4147-A177-3AD203B41FA5}">
                      <a16:colId xmlns:a16="http://schemas.microsoft.com/office/drawing/2014/main" xmlns="" val="745447245"/>
                    </a:ext>
                  </a:extLst>
                </a:gridCol>
              </a:tblGrid>
              <a:tr h="832835">
                <a:tc>
                  <a:txBody>
                    <a:bodyPr/>
                    <a:lstStyle/>
                    <a:p>
                      <a:pPr algn="ctr">
                        <a:lnSpc>
                          <a:spcPct val="115000"/>
                        </a:lnSpc>
                      </a:pPr>
                      <a:r>
                        <a:rPr lang="en-US" sz="2800" b="1" dirty="0">
                          <a:effectLst/>
                          <a:latin typeface="Times New Roman" panose="02020603050405020304" pitchFamily="18" charset="0"/>
                          <a:cs typeface="Times New Roman" panose="02020603050405020304" pitchFamily="18" charset="0"/>
                        </a:rPr>
                        <a:t>PHIẾU HỌC TẬP SỐ </a:t>
                      </a:r>
                      <a:r>
                        <a:rPr lang="en-US" sz="2800" b="1" dirty="0" smtClean="0">
                          <a:effectLst/>
                          <a:latin typeface="Times New Roman" panose="02020603050405020304" pitchFamily="18" charset="0"/>
                          <a:cs typeface="Times New Roman" panose="02020603050405020304" pitchFamily="18" charset="0"/>
                        </a:rPr>
                        <a:t>2</a:t>
                      </a:r>
                      <a:endParaRPr lang="en-US" sz="2800" b="1" dirty="0">
                        <a:effectLst/>
                        <a:latin typeface="Times New Roman" panose="02020603050405020304" pitchFamily="18" charset="0"/>
                        <a:cs typeface="Times New Roman" panose="02020603050405020304" pitchFamily="18" charset="0"/>
                      </a:endParaRPr>
                    </a:p>
                  </a:txBody>
                  <a:tcPr marL="43517" marR="43517" marT="0" marB="0">
                    <a:solidFill>
                      <a:srgbClr val="FF0000"/>
                    </a:solidFill>
                  </a:tcPr>
                </a:tc>
                <a:extLst>
                  <a:ext uri="{0D108BD9-81ED-4DB2-BD59-A6C34878D82A}">
                    <a16:rowId xmlns:a16="http://schemas.microsoft.com/office/drawing/2014/main" xmlns="" val="609480471"/>
                  </a:ext>
                </a:extLst>
              </a:tr>
              <a:tr h="1561578">
                <a:tc>
                  <a:txBody>
                    <a:bodyPr/>
                    <a:lstStyle/>
                    <a:p>
                      <a:pPr indent="2540" algn="just">
                        <a:lnSpc>
                          <a:spcPct val="100000"/>
                        </a:lnSpc>
                        <a:spcAft>
                          <a:spcPts val="1200"/>
                        </a:spcAft>
                      </a:pPr>
                      <a:r>
                        <a:rPr lang="de-DE" sz="2800" b="1" dirty="0">
                          <a:effectLst/>
                          <a:latin typeface="Times New Roman" panose="02020603050405020304" pitchFamily="18" charset="0"/>
                          <a:cs typeface="Times New Roman" panose="02020603050405020304" pitchFamily="18" charset="0"/>
                        </a:rPr>
                        <a:t>Câu hỏi 1. Một người làm vườn cần đóng một chiếc cọc xuống đất. Hãy đề xuất phương án để có thể đóng được chiếc cọc xuống đất một cách dễ dàng. Giải thích.</a:t>
                      </a:r>
                    </a:p>
                  </a:txBody>
                  <a:tcPr marL="43517" marR="43517" marT="0" marB="0">
                    <a:solidFill>
                      <a:srgbClr val="00B050"/>
                    </a:solidFill>
                  </a:tcPr>
                </a:tc>
                <a:extLst>
                  <a:ext uri="{0D108BD9-81ED-4DB2-BD59-A6C34878D82A}">
                    <a16:rowId xmlns:a16="http://schemas.microsoft.com/office/drawing/2014/main" xmlns="" val="1901385537"/>
                  </a:ext>
                </a:extLst>
              </a:tr>
            </a:tbl>
          </a:graphicData>
        </a:graphic>
      </p:graphicFrame>
      <p:graphicFrame>
        <p:nvGraphicFramePr>
          <p:cNvPr id="5" name="Table 4">
            <a:extLst>
              <a:ext uri="{FF2B5EF4-FFF2-40B4-BE49-F238E27FC236}">
                <a16:creationId xmlns:a16="http://schemas.microsoft.com/office/drawing/2014/main" xmlns="" id="{4AAE37EE-795F-5740-6C05-F84D5E1A9397}"/>
              </a:ext>
            </a:extLst>
          </p:cNvPr>
          <p:cNvGraphicFramePr>
            <a:graphicFrameLocks noGrp="1"/>
          </p:cNvGraphicFramePr>
          <p:nvPr>
            <p:extLst>
              <p:ext uri="{D42A27DB-BD31-4B8C-83A1-F6EECF244321}">
                <p14:modId xmlns:p14="http://schemas.microsoft.com/office/powerpoint/2010/main" val="2683638636"/>
              </p:ext>
            </p:extLst>
          </p:nvPr>
        </p:nvGraphicFramePr>
        <p:xfrm>
          <a:off x="904973" y="3767443"/>
          <a:ext cx="10520314" cy="2031305"/>
        </p:xfrm>
        <a:graphic>
          <a:graphicData uri="http://schemas.openxmlformats.org/drawingml/2006/table">
            <a:tbl>
              <a:tblPr firstRow="1" firstCol="1" bandRow="1">
                <a:tableStyleId>{5C22544A-7EE6-4342-B048-85BDC9FD1C3A}</a:tableStyleId>
              </a:tblPr>
              <a:tblGrid>
                <a:gridCol w="10520314">
                  <a:extLst>
                    <a:ext uri="{9D8B030D-6E8A-4147-A177-3AD203B41FA5}">
                      <a16:colId xmlns:a16="http://schemas.microsoft.com/office/drawing/2014/main" xmlns="" val="745447245"/>
                    </a:ext>
                  </a:extLst>
                </a:gridCol>
              </a:tblGrid>
              <a:tr h="172961">
                <a:tc>
                  <a:txBody>
                    <a:bodyPr/>
                    <a:lstStyle/>
                    <a:p>
                      <a:pPr algn="ctr">
                        <a:lnSpc>
                          <a:spcPct val="115000"/>
                        </a:lnSpc>
                      </a:pPr>
                      <a:endParaRPr lang="en-US" sz="2800" b="1" dirty="0">
                        <a:effectLst/>
                        <a:latin typeface="Times New Roman" panose="02020603050405020304" pitchFamily="18" charset="0"/>
                        <a:cs typeface="Times New Roman" panose="02020603050405020304" pitchFamily="18" charset="0"/>
                      </a:endParaRPr>
                    </a:p>
                  </a:txBody>
                  <a:tcPr marL="43517" marR="43517" marT="0" marB="0">
                    <a:solidFill>
                      <a:srgbClr val="00B0F0"/>
                    </a:solidFill>
                  </a:tcPr>
                </a:tc>
                <a:extLst>
                  <a:ext uri="{0D108BD9-81ED-4DB2-BD59-A6C34878D82A}">
                    <a16:rowId xmlns:a16="http://schemas.microsoft.com/office/drawing/2014/main" xmlns="" val="609480471"/>
                  </a:ext>
                </a:extLst>
              </a:tr>
              <a:tr h="1540577">
                <a:tc>
                  <a:txBody>
                    <a:bodyPr/>
                    <a:lstStyle/>
                    <a:p>
                      <a:pPr algn="just">
                        <a:lnSpc>
                          <a:spcPct val="100000"/>
                        </a:lnSpc>
                      </a:pPr>
                      <a:endParaRPr lang="vi-VN" sz="2800" b="1" dirty="0" smtClean="0">
                        <a:effectLst/>
                        <a:latin typeface="Times New Roman" panose="02020603050405020304" pitchFamily="18" charset="0"/>
                        <a:cs typeface="Times New Roman" panose="02020603050405020304" pitchFamily="18" charset="0"/>
                      </a:endParaRPr>
                    </a:p>
                    <a:p>
                      <a:pPr algn="just">
                        <a:lnSpc>
                          <a:spcPct val="100000"/>
                        </a:lnSpc>
                      </a:pPr>
                      <a:r>
                        <a:rPr lang="de-DE" sz="2800" b="1" dirty="0" smtClean="0">
                          <a:effectLst/>
                          <a:latin typeface="Times New Roman" panose="02020603050405020304" pitchFamily="18" charset="0"/>
                          <a:cs typeface="Times New Roman" panose="02020603050405020304" pitchFamily="18" charset="0"/>
                        </a:rPr>
                        <a:t>Câu </a:t>
                      </a:r>
                      <a:r>
                        <a:rPr lang="de-DE" sz="2800" b="1" dirty="0">
                          <a:effectLst/>
                          <a:latin typeface="Times New Roman" panose="02020603050405020304" pitchFamily="18" charset="0"/>
                          <a:cs typeface="Times New Roman" panose="02020603050405020304" pitchFamily="18" charset="0"/>
                        </a:rPr>
                        <a:t>hỏi </a:t>
                      </a:r>
                      <a:r>
                        <a:rPr lang="vi-VN" sz="2800" b="1" dirty="0" smtClean="0">
                          <a:effectLst/>
                          <a:latin typeface="Times New Roman" panose="02020603050405020304" pitchFamily="18" charset="0"/>
                          <a:cs typeface="Times New Roman" panose="02020603050405020304" pitchFamily="18" charset="0"/>
                        </a:rPr>
                        <a:t>2: </a:t>
                      </a:r>
                      <a:r>
                        <a:rPr lang="de-DE" sz="2800" b="1" dirty="0" smtClean="0">
                          <a:solidFill>
                            <a:srgbClr val="FFFF00"/>
                          </a:solidFill>
                          <a:effectLst/>
                          <a:latin typeface="Times New Roman" panose="02020603050405020304" pitchFamily="18" charset="0"/>
                          <a:cs typeface="Times New Roman" panose="02020603050405020304" pitchFamily="18" charset="0"/>
                        </a:rPr>
                        <a:t>Để xe ô tô có thể vượt qua vùng đất sụt lún người ta thường làm như thế nào? Mô tả cách làm và giải thích.</a:t>
                      </a:r>
                      <a:endParaRPr lang="en-US" sz="2800" b="1" kern="1200" dirty="0">
                        <a:solidFill>
                          <a:srgbClr val="FFFF00"/>
                        </a:solidFill>
                        <a:effectLst/>
                        <a:latin typeface="Times New Roman" panose="02020603050405020304" pitchFamily="18" charset="0"/>
                        <a:ea typeface="+mn-ea"/>
                        <a:cs typeface="Times New Roman" panose="02020603050405020304" pitchFamily="18" charset="0"/>
                      </a:endParaRPr>
                    </a:p>
                  </a:txBody>
                  <a:tcPr marL="43517" marR="43517" marT="0" marB="0">
                    <a:solidFill>
                      <a:srgbClr val="00B050"/>
                    </a:solidFill>
                  </a:tcPr>
                </a:tc>
                <a:extLst>
                  <a:ext uri="{0D108BD9-81ED-4DB2-BD59-A6C34878D82A}">
                    <a16:rowId xmlns:a16="http://schemas.microsoft.com/office/drawing/2014/main" xmlns="" val="1901385537"/>
                  </a:ext>
                </a:extLst>
              </a:tr>
            </a:tbl>
          </a:graphicData>
        </a:graphic>
      </p:graphicFrame>
    </p:spTree>
    <p:extLst>
      <p:ext uri="{BB962C8B-B14F-4D97-AF65-F5344CB8AC3E}">
        <p14:creationId xmlns:p14="http://schemas.microsoft.com/office/powerpoint/2010/main" val="252061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7950" y="1160463"/>
            <a:ext cx="9901238" cy="50434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571500" indent="-5715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buFontTx/>
              <a:buChar char="-"/>
              <a:defRPr/>
            </a:pPr>
            <a:endParaRPr lang="vi-VN" altLang="en-US" sz="4400" b="1" dirty="0" smtClean="0">
              <a:solidFill>
                <a:srgbClr val="7030A0"/>
              </a:solidFill>
              <a:latin typeface="Cambria" panose="02040503050406030204" pitchFamily="18" charset="0"/>
              <a:ea typeface="Cambria" panose="02040503050406030204" pitchFamily="18" charset="0"/>
              <a:cs typeface="Cambria" panose="02040503050406030204" pitchFamily="18" charset="0"/>
            </a:endParaRPr>
          </a:p>
        </p:txBody>
      </p:sp>
      <p:sp>
        <p:nvSpPr>
          <p:cNvPr id="6" name="Rounded Rectangle 5"/>
          <p:cNvSpPr/>
          <p:nvPr/>
        </p:nvSpPr>
        <p:spPr>
          <a:xfrm>
            <a:off x="263950" y="1316332"/>
            <a:ext cx="10294071" cy="47262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2800" b="1" i="1" dirty="0" smtClean="0">
                <a:latin typeface="Cambria" panose="02040503050406030204" pitchFamily="18" charset="0"/>
                <a:ea typeface="Cambria" panose="02040503050406030204" pitchFamily="18" charset="0"/>
              </a:rPr>
              <a:t>Trọng </a:t>
            </a:r>
            <a:r>
              <a:rPr lang="vi-VN" sz="2800" b="1" i="1" dirty="0">
                <a:latin typeface="Cambria" panose="02040503050406030204" pitchFamily="18" charset="0"/>
                <a:ea typeface="Cambria" panose="02040503050406030204" pitchFamily="18" charset="0"/>
              </a:rPr>
              <a:t>lực có phương và chiều như thế nào</a:t>
            </a:r>
            <a:r>
              <a:rPr lang="vi-VN" sz="2800" b="1" i="1" dirty="0" smtClean="0">
                <a:latin typeface="Cambria" panose="02040503050406030204" pitchFamily="18" charset="0"/>
                <a:ea typeface="Cambria" panose="02040503050406030204" pitchFamily="18" charset="0"/>
              </a:rPr>
              <a:t>?</a:t>
            </a:r>
          </a:p>
          <a:p>
            <a:pPr algn="ctr"/>
            <a:endParaRPr lang="vi-VN" sz="2800" b="1" i="1" dirty="0">
              <a:latin typeface="Cambria" panose="02040503050406030204" pitchFamily="18" charset="0"/>
              <a:ea typeface="Cambria" panose="02040503050406030204" pitchFamily="18" charset="0"/>
            </a:endParaRPr>
          </a:p>
          <a:p>
            <a:pPr marL="514350" indent="-514350">
              <a:buAutoNum type="alphaUcPeriod"/>
            </a:pPr>
            <a:r>
              <a:rPr lang="vi-VN" sz="2800" b="1" i="1" dirty="0" smtClean="0">
                <a:solidFill>
                  <a:srgbClr val="0070C0"/>
                </a:solidFill>
                <a:latin typeface="Cambria" panose="02040503050406030204" pitchFamily="18" charset="0"/>
                <a:ea typeface="Cambria" panose="02040503050406030204" pitchFamily="18" charset="0"/>
              </a:rPr>
              <a:t>Phương </a:t>
            </a:r>
            <a:r>
              <a:rPr lang="vi-VN" sz="2800" b="1" i="1" dirty="0">
                <a:solidFill>
                  <a:srgbClr val="0070C0"/>
                </a:solidFill>
                <a:latin typeface="Cambria" panose="02040503050406030204" pitchFamily="18" charset="0"/>
                <a:ea typeface="Cambria" panose="02040503050406030204" pitchFamily="18" charset="0"/>
              </a:rPr>
              <a:t>thẳng đứng, chiều hướng về phía Trái Đất</a:t>
            </a:r>
            <a:r>
              <a:rPr lang="vi-VN" sz="2800" b="1" i="1" dirty="0" smtClean="0">
                <a:solidFill>
                  <a:srgbClr val="0070C0"/>
                </a:solidFill>
                <a:latin typeface="Cambria" panose="02040503050406030204" pitchFamily="18" charset="0"/>
                <a:ea typeface="Cambria" panose="02040503050406030204" pitchFamily="18" charset="0"/>
              </a:rPr>
              <a:t>.</a:t>
            </a:r>
          </a:p>
          <a:p>
            <a:pPr marL="514350" indent="-514350">
              <a:buAutoNum type="alphaUcPeriod"/>
            </a:pPr>
            <a:endParaRPr lang="vi-VN" sz="2800" b="1" i="1" dirty="0">
              <a:solidFill>
                <a:srgbClr val="0070C0"/>
              </a:solidFill>
              <a:latin typeface="Cambria" panose="02040503050406030204" pitchFamily="18" charset="0"/>
              <a:ea typeface="Cambria" panose="02040503050406030204" pitchFamily="18" charset="0"/>
            </a:endParaRPr>
          </a:p>
          <a:p>
            <a:r>
              <a:rPr lang="vi-VN" sz="2800" b="1" i="1" dirty="0">
                <a:solidFill>
                  <a:srgbClr val="0070C0"/>
                </a:solidFill>
                <a:latin typeface="Cambria" panose="02040503050406030204" pitchFamily="18" charset="0"/>
                <a:ea typeface="Cambria" panose="02040503050406030204" pitchFamily="18" charset="0"/>
              </a:rPr>
              <a:t>B. Phương nằm ngang, chiều từ Tây sang Đông</a:t>
            </a:r>
            <a:r>
              <a:rPr lang="vi-VN" sz="2800" b="1" i="1" dirty="0" smtClean="0">
                <a:solidFill>
                  <a:srgbClr val="0070C0"/>
                </a:solidFill>
                <a:latin typeface="Cambria" panose="02040503050406030204" pitchFamily="18" charset="0"/>
                <a:ea typeface="Cambria" panose="02040503050406030204" pitchFamily="18" charset="0"/>
              </a:rPr>
              <a:t>.</a:t>
            </a:r>
          </a:p>
          <a:p>
            <a:endParaRPr lang="vi-VN" sz="2800" b="1" i="1" dirty="0">
              <a:solidFill>
                <a:srgbClr val="0070C0"/>
              </a:solidFill>
              <a:latin typeface="Cambria" panose="02040503050406030204" pitchFamily="18" charset="0"/>
              <a:ea typeface="Cambria" panose="02040503050406030204" pitchFamily="18" charset="0"/>
            </a:endParaRPr>
          </a:p>
          <a:p>
            <a:r>
              <a:rPr lang="vi-VN" sz="2800" b="1" i="1" dirty="0">
                <a:solidFill>
                  <a:srgbClr val="0070C0"/>
                </a:solidFill>
                <a:latin typeface="Cambria" panose="02040503050406030204" pitchFamily="18" charset="0"/>
                <a:ea typeface="Cambria" panose="02040503050406030204" pitchFamily="18" charset="0"/>
              </a:rPr>
              <a:t>C. Phương nằm ngang, chiều từ Đông sang Tây</a:t>
            </a:r>
            <a:r>
              <a:rPr lang="vi-VN" sz="2800" b="1" i="1" dirty="0" smtClean="0">
                <a:solidFill>
                  <a:srgbClr val="0070C0"/>
                </a:solidFill>
                <a:latin typeface="Cambria" panose="02040503050406030204" pitchFamily="18" charset="0"/>
                <a:ea typeface="Cambria" panose="02040503050406030204" pitchFamily="18" charset="0"/>
              </a:rPr>
              <a:t>.</a:t>
            </a:r>
          </a:p>
          <a:p>
            <a:endParaRPr lang="vi-VN" sz="2800" b="1" i="1" dirty="0">
              <a:solidFill>
                <a:srgbClr val="0070C0"/>
              </a:solidFill>
              <a:latin typeface="Cambria" panose="02040503050406030204" pitchFamily="18" charset="0"/>
              <a:ea typeface="Cambria" panose="02040503050406030204" pitchFamily="18" charset="0"/>
            </a:endParaRPr>
          </a:p>
          <a:p>
            <a:r>
              <a:rPr lang="vi-VN" sz="2800" b="1" i="1" dirty="0">
                <a:solidFill>
                  <a:srgbClr val="0070C0"/>
                </a:solidFill>
                <a:latin typeface="Cambria" panose="02040503050406030204" pitchFamily="18" charset="0"/>
                <a:ea typeface="Cambria" panose="02040503050406030204" pitchFamily="18" charset="0"/>
              </a:rPr>
              <a:t>D. Phương thẳng đứng, chiều hướng ra xa Trái Đất.</a:t>
            </a:r>
          </a:p>
          <a:p>
            <a:pPr>
              <a:defRPr/>
            </a:pPr>
            <a:endParaRPr lang="vi-VN" sz="2800" b="1" i="1" dirty="0" smtClean="0">
              <a:solidFill>
                <a:srgbClr val="0070C0"/>
              </a:solidFill>
              <a:latin typeface="Cambria" panose="02040503050406030204" pitchFamily="18" charset="0"/>
              <a:ea typeface="Cambria" panose="02040503050406030204" pitchFamily="18" charset="0"/>
            </a:endParaRPr>
          </a:p>
          <a:p>
            <a:pPr>
              <a:defRPr/>
            </a:pPr>
            <a:endParaRPr lang="en-US" sz="2800" b="1" i="1" dirty="0" smtClean="0">
              <a:solidFill>
                <a:srgbClr val="0070C0"/>
              </a:solidFill>
              <a:latin typeface="Cambria" panose="02040503050406030204" pitchFamily="18" charset="0"/>
              <a:ea typeface="Cambria" panose="02040503050406030204" pitchFamily="18" charset="0"/>
            </a:endParaRPr>
          </a:p>
        </p:txBody>
      </p:sp>
      <p:pic>
        <p:nvPicPr>
          <p:cNvPr id="7" name="30 Seconds Timer - Đồng hồ đếm ngược 3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88718" y="105235"/>
            <a:ext cx="2153059" cy="1211096"/>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8" name="Rounded Rectangle 7"/>
          <p:cNvSpPr/>
          <p:nvPr/>
        </p:nvSpPr>
        <p:spPr>
          <a:xfrm>
            <a:off x="3239195" y="272483"/>
            <a:ext cx="3638747" cy="867823"/>
          </a:xfrm>
          <a:prstGeom prst="roundRect">
            <a:avLst/>
          </a:prstGeom>
          <a:solidFill>
            <a:schemeClr val="accent5"/>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4800" b="1" dirty="0" smtClean="0"/>
              <a:t>CÂU HỎI 2</a:t>
            </a:r>
            <a:endParaRPr lang="en-US" sz="4800" b="1" dirty="0"/>
          </a:p>
        </p:txBody>
      </p:sp>
      <p:sp>
        <p:nvSpPr>
          <p:cNvPr id="2" name="Oval 1"/>
          <p:cNvSpPr/>
          <p:nvPr/>
        </p:nvSpPr>
        <p:spPr>
          <a:xfrm>
            <a:off x="386499" y="2121030"/>
            <a:ext cx="678730" cy="646775"/>
          </a:xfrm>
          <a:prstGeom prst="ellipse">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a:hlinkClick r:id="rId6" action="ppaction://hlinksldjump"/>
          </p:cNvPr>
          <p:cNvSpPr/>
          <p:nvPr/>
        </p:nvSpPr>
        <p:spPr>
          <a:xfrm>
            <a:off x="471340" y="5892637"/>
            <a:ext cx="2234152" cy="767367"/>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vi-VN" sz="2400" b="1" dirty="0" smtClean="0">
                <a:solidFill>
                  <a:schemeClr val="bg1"/>
                </a:solidFill>
                <a:latin typeface="Cambria" panose="02040503050406030204" pitchFamily="18" charset="0"/>
                <a:ea typeface="Cambria" panose="02040503050406030204" pitchFamily="18" charset="0"/>
              </a:rPr>
              <a:t>QUAY LẠI</a:t>
            </a:r>
            <a:endParaRPr lang="en-US" sz="2400" b="1" dirty="0">
              <a:solidFill>
                <a:schemeClr val="bg1"/>
              </a:solidFill>
              <a:latin typeface="Cambria" panose="02040503050406030204" pitchFamily="18" charset="0"/>
              <a:ea typeface="Cambria" panose="02040503050406030204" pitchFamily="18" charset="0"/>
            </a:endParaRPr>
          </a:p>
        </p:txBody>
      </p:sp>
      <p:sp>
        <p:nvSpPr>
          <p:cNvPr id="9" name="Right Arrow 8">
            <a:hlinkClick r:id="rId7" action="ppaction://hlinksldjump"/>
          </p:cNvPr>
          <p:cNvSpPr/>
          <p:nvPr/>
        </p:nvSpPr>
        <p:spPr>
          <a:xfrm>
            <a:off x="10618329" y="6042582"/>
            <a:ext cx="1423448" cy="735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TIẾP</a:t>
            </a:r>
            <a:endParaRPr lang="en-US" b="1" dirty="0"/>
          </a:p>
        </p:txBody>
      </p:sp>
    </p:spTree>
    <p:extLst>
      <p:ext uri="{BB962C8B-B14F-4D97-AF65-F5344CB8AC3E}">
        <p14:creationId xmlns:p14="http://schemas.microsoft.com/office/powerpoint/2010/main" val="1337211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7"/>
                                        </p:tgtEl>
                                      </p:cBhvr>
                                    </p:cmd>
                                  </p:childTnLst>
                                </p:cTn>
                              </p:par>
                            </p:childTnLst>
                          </p:cTn>
                        </p:par>
                      </p:childTnLst>
                    </p:cTn>
                  </p:par>
                </p:childTnLst>
              </p:cTn>
              <p:nextCondLst>
                <p:cond evt="onClick" delay="0">
                  <p:tgtEl>
                    <p:spTgt spid="7"/>
                  </p:tgtEl>
                </p:cond>
              </p:nextCondLst>
            </p:seq>
            <p:video>
              <p:cMediaNode vol="80000">
                <p:cTn id="14" fill="hold" display="0">
                  <p:stCondLst>
                    <p:cond delay="indefinite"/>
                  </p:stCondLst>
                </p:cTn>
                <p:tgtEl>
                  <p:spTgt spid="7"/>
                </p:tgtEl>
              </p:cMediaNode>
            </p:video>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778E40E0-E0BC-85D1-5212-3E699D66E3B6}"/>
              </a:ext>
            </a:extLst>
          </p:cNvPr>
          <p:cNvSpPr>
            <a:spLocks noGrp="1"/>
          </p:cNvSpPr>
          <p:nvPr>
            <p:ph type="title"/>
          </p:nvPr>
        </p:nvSpPr>
        <p:spPr>
          <a:xfrm>
            <a:off x="331873" y="162695"/>
            <a:ext cx="7775710" cy="536577"/>
          </a:xfrm>
        </p:spPr>
        <p:txBody>
          <a:bodyPr>
            <a:noAutofit/>
          </a:bodyPr>
          <a:lstStyle/>
          <a:p>
            <a:r>
              <a:rPr lang="vi-VN" sz="2800" dirty="0">
                <a:solidFill>
                  <a:srgbClr val="7030A0"/>
                </a:solidFill>
                <a:latin typeface="Cambria" panose="02040503050406030204" pitchFamily="18" charset="0"/>
                <a:ea typeface="Cambria" panose="02040503050406030204" pitchFamily="18" charset="0"/>
              </a:rPr>
              <a:t>3</a:t>
            </a:r>
            <a:r>
              <a:rPr lang="en-US" sz="2800" dirty="0" smtClean="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Công</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dụng</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của</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việc</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làm</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tăng</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giảm</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áp</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suất</a:t>
            </a:r>
            <a:r>
              <a:rPr lang="en-US" sz="2800" dirty="0">
                <a:solidFill>
                  <a:srgbClr val="7030A0"/>
                </a:solidFill>
                <a:latin typeface="Cambria" panose="02040503050406030204" pitchFamily="18" charset="0"/>
                <a:ea typeface="Cambria" panose="02040503050406030204" pitchFamily="18" charset="0"/>
              </a:rPr>
              <a:t>.</a:t>
            </a:r>
          </a:p>
        </p:txBody>
      </p:sp>
      <p:graphicFrame>
        <p:nvGraphicFramePr>
          <p:cNvPr id="7" name="Table 6">
            <a:extLst>
              <a:ext uri="{FF2B5EF4-FFF2-40B4-BE49-F238E27FC236}">
                <a16:creationId xmlns:a16="http://schemas.microsoft.com/office/drawing/2014/main" xmlns="" id="{4AAE37EE-795F-5740-6C05-F84D5E1A9397}"/>
              </a:ext>
            </a:extLst>
          </p:cNvPr>
          <p:cNvGraphicFramePr>
            <a:graphicFrameLocks noGrp="1"/>
          </p:cNvGraphicFramePr>
          <p:nvPr>
            <p:extLst>
              <p:ext uri="{D42A27DB-BD31-4B8C-83A1-F6EECF244321}">
                <p14:modId xmlns:p14="http://schemas.microsoft.com/office/powerpoint/2010/main" val="3779047728"/>
              </p:ext>
            </p:extLst>
          </p:nvPr>
        </p:nvGraphicFramePr>
        <p:xfrm>
          <a:off x="480767" y="1351949"/>
          <a:ext cx="7004115" cy="2539715"/>
        </p:xfrm>
        <a:graphic>
          <a:graphicData uri="http://schemas.openxmlformats.org/drawingml/2006/table">
            <a:tbl>
              <a:tblPr firstRow="1" firstCol="1" bandRow="1">
                <a:tableStyleId>{5C22544A-7EE6-4342-B048-85BDC9FD1C3A}</a:tableStyleId>
              </a:tblPr>
              <a:tblGrid>
                <a:gridCol w="7004115">
                  <a:extLst>
                    <a:ext uri="{9D8B030D-6E8A-4147-A177-3AD203B41FA5}">
                      <a16:colId xmlns:a16="http://schemas.microsoft.com/office/drawing/2014/main" xmlns="" val="745447245"/>
                    </a:ext>
                  </a:extLst>
                </a:gridCol>
              </a:tblGrid>
              <a:tr h="832835">
                <a:tc>
                  <a:txBody>
                    <a:bodyPr/>
                    <a:lstStyle/>
                    <a:p>
                      <a:pPr algn="ctr">
                        <a:lnSpc>
                          <a:spcPct val="115000"/>
                        </a:lnSpc>
                      </a:pPr>
                      <a:r>
                        <a:rPr lang="en-US" sz="2800" b="1" dirty="0">
                          <a:effectLst/>
                          <a:latin typeface="Times New Roman" panose="02020603050405020304" pitchFamily="18" charset="0"/>
                          <a:cs typeface="Times New Roman" panose="02020603050405020304" pitchFamily="18" charset="0"/>
                        </a:rPr>
                        <a:t>PHIẾU HỌC TẬP SỐ </a:t>
                      </a:r>
                      <a:r>
                        <a:rPr lang="en-US" sz="2800" b="1" dirty="0" smtClean="0">
                          <a:effectLst/>
                          <a:latin typeface="Times New Roman" panose="02020603050405020304" pitchFamily="18" charset="0"/>
                          <a:cs typeface="Times New Roman" panose="02020603050405020304" pitchFamily="18" charset="0"/>
                        </a:rPr>
                        <a:t>2</a:t>
                      </a:r>
                      <a:endParaRPr lang="en-US" sz="2800" b="1" dirty="0">
                        <a:effectLst/>
                        <a:latin typeface="Times New Roman" panose="02020603050405020304" pitchFamily="18" charset="0"/>
                        <a:cs typeface="Times New Roman" panose="02020603050405020304" pitchFamily="18" charset="0"/>
                      </a:endParaRPr>
                    </a:p>
                  </a:txBody>
                  <a:tcPr marL="43517" marR="43517" marT="0" marB="0">
                    <a:solidFill>
                      <a:srgbClr val="FF0000"/>
                    </a:solidFill>
                  </a:tcPr>
                </a:tc>
                <a:extLst>
                  <a:ext uri="{0D108BD9-81ED-4DB2-BD59-A6C34878D82A}">
                    <a16:rowId xmlns:a16="http://schemas.microsoft.com/office/drawing/2014/main" xmlns="" val="609480471"/>
                  </a:ext>
                </a:extLst>
              </a:tr>
              <a:tr h="1561578">
                <a:tc>
                  <a:txBody>
                    <a:bodyPr/>
                    <a:lstStyle/>
                    <a:p>
                      <a:pPr indent="2540" algn="just">
                        <a:lnSpc>
                          <a:spcPct val="100000"/>
                        </a:lnSpc>
                        <a:spcAft>
                          <a:spcPts val="1200"/>
                        </a:spcAft>
                      </a:pPr>
                      <a:r>
                        <a:rPr lang="de-DE" sz="2800" b="1" dirty="0">
                          <a:effectLst/>
                          <a:latin typeface="Times New Roman" panose="02020603050405020304" pitchFamily="18" charset="0"/>
                          <a:cs typeface="Times New Roman" panose="02020603050405020304" pitchFamily="18" charset="0"/>
                        </a:rPr>
                        <a:t>Câu hỏi 1. Một người làm vườn cần đóng một chiếc cọc xuống đất. Hãy đề xuất phương án để có thể đóng được chiếc cọc xuống đất một cách dễ dàng. Giải thích.</a:t>
                      </a:r>
                    </a:p>
                  </a:txBody>
                  <a:tcPr marL="43517" marR="43517" marT="0" marB="0">
                    <a:solidFill>
                      <a:srgbClr val="00B050"/>
                    </a:solidFill>
                  </a:tcPr>
                </a:tc>
                <a:extLst>
                  <a:ext uri="{0D108BD9-81ED-4DB2-BD59-A6C34878D82A}">
                    <a16:rowId xmlns:a16="http://schemas.microsoft.com/office/drawing/2014/main" xmlns="" val="1901385537"/>
                  </a:ext>
                </a:extLst>
              </a:tr>
            </a:tbl>
          </a:graphicData>
        </a:graphic>
      </p:graphicFrame>
      <p:sp>
        <p:nvSpPr>
          <p:cNvPr id="6" name="TextBox 5">
            <a:extLst>
              <a:ext uri="{FF2B5EF4-FFF2-40B4-BE49-F238E27FC236}">
                <a16:creationId xmlns:a16="http://schemas.microsoft.com/office/drawing/2014/main" xmlns="" id="{D02A4489-B242-4B93-BFA0-F55B6BBF6382}"/>
              </a:ext>
            </a:extLst>
          </p:cNvPr>
          <p:cNvSpPr txBox="1"/>
          <p:nvPr/>
        </p:nvSpPr>
        <p:spPr>
          <a:xfrm>
            <a:off x="331873" y="4094003"/>
            <a:ext cx="7153010" cy="2831544"/>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1200"/>
              </a:spcAft>
              <a:buClrTx/>
              <a:buSzTx/>
              <a:tabLst/>
              <a:defRPr/>
            </a:pPr>
            <a:r>
              <a:rPr lang="vi-VN" sz="2800" b="1" kern="1200" dirty="0" smtClean="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de-DE" sz="2800" b="1" kern="1200" dirty="0" smtClean="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Làm </a:t>
            </a:r>
            <a:r>
              <a:rPr lang="de-DE" sz="2800" b="1" kern="12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nhọn đầu cọc. Vì khi đầu cọc nhọn sẽ làm </a:t>
            </a:r>
            <a:r>
              <a:rPr lang="de-DE" sz="2800" b="1" kern="12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giảm diện tích bị </a:t>
            </a:r>
            <a:r>
              <a:rPr lang="de-DE" sz="2800" b="1" kern="1200" dirty="0" smtClean="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ép S </a:t>
            </a:r>
            <a:r>
              <a:rPr lang="de-DE" sz="2800" b="1" kern="12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dẫn đến </a:t>
            </a:r>
            <a:r>
              <a:rPr lang="de-DE" sz="2800" b="1" kern="12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tăng áp </a:t>
            </a:r>
            <a:r>
              <a:rPr lang="de-DE" sz="2800" b="1" kern="1200" dirty="0" smtClean="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suất p </a:t>
            </a:r>
            <a:r>
              <a:rPr lang="de-DE" sz="2800" b="1" kern="12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vì vậy ta đóng cọc được dễ dàng </a:t>
            </a:r>
            <a:r>
              <a:rPr lang="de-DE" sz="2800" b="1" kern="1200" dirty="0" smtClean="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hơn</a:t>
            </a:r>
            <a:endParaRPr lang="vi-VN" sz="2800" b="1" kern="1200" dirty="0" smtClean="0">
              <a:solidFill>
                <a:srgbClr val="0070C0"/>
              </a:solidFill>
              <a:effectLst/>
              <a:latin typeface="Cambria" panose="02040503050406030204" pitchFamily="18" charset="0"/>
              <a:ea typeface="Cambria" panose="020405030504060302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1200"/>
              </a:spcAft>
              <a:buClrTx/>
              <a:buSzTx/>
              <a:tabLst/>
              <a:defRPr/>
            </a:pPr>
            <a:r>
              <a:rPr lang="vi-VN" sz="2800" b="1"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Sử dụng búa lớn đập vuông góc vào đầu trên của cọc, vì </a:t>
            </a:r>
            <a:r>
              <a:rPr lang="vi-VN" sz="28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tăng áp lực F</a:t>
            </a:r>
            <a:r>
              <a:rPr lang="vi-VN" sz="2800" b="1"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 sẽ </a:t>
            </a:r>
            <a:r>
              <a:rPr lang="vi-VN" sz="28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tăng áp suất</a:t>
            </a:r>
            <a:r>
              <a:rPr lang="en-US" sz="28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p</a:t>
            </a:r>
            <a:r>
              <a:rPr lang="vi-VN" sz="2800" b="1"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2800" b="1"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cho cọc.</a:t>
            </a:r>
            <a:endParaRPr lang="de-DE" sz="2800" b="1" kern="12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5" name="VẬT LÝ 8, KHTN8- ÁP SUẤT TRÊN MỘT BỀ MẶT bài học thú vị của Trạng (online-video-cutter.com)" descr="1 minh tuan">
            <a:hlinkClick r:id="" action="ppaction://media"/>
            <a:extLst>
              <a:ext uri="{FF2B5EF4-FFF2-40B4-BE49-F238E27FC236}">
                <a16:creationId xmlns:a16="http://schemas.microsoft.com/office/drawing/2014/main" xmlns="" id="{308E7006-3749-9176-6536-5AE5EBFD740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3987" b="8675"/>
          <a:stretch/>
        </p:blipFill>
        <p:spPr>
          <a:xfrm>
            <a:off x="7711126" y="1330868"/>
            <a:ext cx="4006392" cy="5163792"/>
          </a:xfrm>
          <a:prstGeom prst="roundRect">
            <a:avLst/>
          </a:prstGeom>
        </p:spPr>
      </p:pic>
    </p:spTree>
    <p:extLst>
      <p:ext uri="{BB962C8B-B14F-4D97-AF65-F5344CB8AC3E}">
        <p14:creationId xmlns:p14="http://schemas.microsoft.com/office/powerpoint/2010/main" val="186655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5"/>
                </p:tgtEl>
              </p:cMediaNode>
            </p:video>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778E40E0-E0BC-85D1-5212-3E699D66E3B6}"/>
              </a:ext>
            </a:extLst>
          </p:cNvPr>
          <p:cNvSpPr>
            <a:spLocks noGrp="1"/>
          </p:cNvSpPr>
          <p:nvPr>
            <p:ph type="title"/>
          </p:nvPr>
        </p:nvSpPr>
        <p:spPr>
          <a:xfrm>
            <a:off x="397329" y="264552"/>
            <a:ext cx="7775710" cy="536577"/>
          </a:xfrm>
        </p:spPr>
        <p:txBody>
          <a:bodyPr>
            <a:noAutofit/>
          </a:bodyPr>
          <a:lstStyle/>
          <a:p>
            <a:r>
              <a:rPr lang="vi-VN" sz="2800" dirty="0">
                <a:solidFill>
                  <a:srgbClr val="7030A0"/>
                </a:solidFill>
                <a:latin typeface="Cambria" panose="02040503050406030204" pitchFamily="18" charset="0"/>
                <a:ea typeface="Cambria" panose="02040503050406030204" pitchFamily="18" charset="0"/>
              </a:rPr>
              <a:t>3</a:t>
            </a:r>
            <a:r>
              <a:rPr lang="en-US" sz="2800" dirty="0" smtClean="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Công</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dụng</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của</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việc</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làm</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tăng</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giảm</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áp</a:t>
            </a:r>
            <a:r>
              <a:rPr lang="en-US" sz="2800" dirty="0">
                <a:solidFill>
                  <a:srgbClr val="7030A0"/>
                </a:solidFill>
                <a:latin typeface="Cambria" panose="02040503050406030204" pitchFamily="18" charset="0"/>
                <a:ea typeface="Cambria" panose="02040503050406030204" pitchFamily="18" charset="0"/>
              </a:rPr>
              <a:t> </a:t>
            </a:r>
            <a:r>
              <a:rPr lang="en-US" sz="2800" dirty="0" err="1">
                <a:solidFill>
                  <a:srgbClr val="7030A0"/>
                </a:solidFill>
                <a:latin typeface="Cambria" panose="02040503050406030204" pitchFamily="18" charset="0"/>
                <a:ea typeface="Cambria" panose="02040503050406030204" pitchFamily="18" charset="0"/>
              </a:rPr>
              <a:t>suất</a:t>
            </a:r>
            <a:r>
              <a:rPr lang="en-US" sz="2800" dirty="0">
                <a:solidFill>
                  <a:srgbClr val="7030A0"/>
                </a:solidFill>
                <a:latin typeface="Cambria" panose="02040503050406030204" pitchFamily="18" charset="0"/>
                <a:ea typeface="Cambria" panose="02040503050406030204" pitchFamily="18" charset="0"/>
              </a:rPr>
              <a:t>.</a:t>
            </a:r>
          </a:p>
        </p:txBody>
      </p:sp>
      <p:graphicFrame>
        <p:nvGraphicFramePr>
          <p:cNvPr id="7" name="Table 6">
            <a:extLst>
              <a:ext uri="{FF2B5EF4-FFF2-40B4-BE49-F238E27FC236}">
                <a16:creationId xmlns:a16="http://schemas.microsoft.com/office/drawing/2014/main" xmlns="" id="{4AAE37EE-795F-5740-6C05-F84D5E1A9397}"/>
              </a:ext>
            </a:extLst>
          </p:cNvPr>
          <p:cNvGraphicFramePr>
            <a:graphicFrameLocks noGrp="1"/>
          </p:cNvGraphicFramePr>
          <p:nvPr>
            <p:extLst>
              <p:ext uri="{D42A27DB-BD31-4B8C-83A1-F6EECF244321}">
                <p14:modId xmlns:p14="http://schemas.microsoft.com/office/powerpoint/2010/main" val="2339282434"/>
              </p:ext>
            </p:extLst>
          </p:nvPr>
        </p:nvGraphicFramePr>
        <p:xfrm>
          <a:off x="867265" y="1012584"/>
          <a:ext cx="5967167" cy="2879469"/>
        </p:xfrm>
        <a:graphic>
          <a:graphicData uri="http://schemas.openxmlformats.org/drawingml/2006/table">
            <a:tbl>
              <a:tblPr firstRow="1" firstCol="1" bandRow="1">
                <a:tableStyleId>{5C22544A-7EE6-4342-B048-85BDC9FD1C3A}</a:tableStyleId>
              </a:tblPr>
              <a:tblGrid>
                <a:gridCol w="5967167">
                  <a:extLst>
                    <a:ext uri="{9D8B030D-6E8A-4147-A177-3AD203B41FA5}">
                      <a16:colId xmlns:a16="http://schemas.microsoft.com/office/drawing/2014/main" xmlns="" val="745447245"/>
                    </a:ext>
                  </a:extLst>
                </a:gridCol>
              </a:tblGrid>
              <a:tr h="745869">
                <a:tc>
                  <a:txBody>
                    <a:bodyPr/>
                    <a:lstStyle/>
                    <a:p>
                      <a:pPr algn="ctr">
                        <a:lnSpc>
                          <a:spcPct val="115000"/>
                        </a:lnSpc>
                      </a:pPr>
                      <a:r>
                        <a:rPr lang="en-US" sz="2800" b="1" dirty="0">
                          <a:effectLst/>
                          <a:latin typeface="Times New Roman" panose="02020603050405020304" pitchFamily="18" charset="0"/>
                          <a:cs typeface="Times New Roman" panose="02020603050405020304" pitchFamily="18" charset="0"/>
                        </a:rPr>
                        <a:t>PHIẾU HỌC TẬP SỐ </a:t>
                      </a:r>
                      <a:r>
                        <a:rPr lang="en-US" sz="2800" b="1" dirty="0" smtClean="0">
                          <a:effectLst/>
                          <a:latin typeface="Times New Roman" panose="02020603050405020304" pitchFamily="18" charset="0"/>
                          <a:cs typeface="Times New Roman" panose="02020603050405020304" pitchFamily="18" charset="0"/>
                        </a:rPr>
                        <a:t>2</a:t>
                      </a:r>
                      <a:endParaRPr lang="en-US" sz="2800" b="1" dirty="0">
                        <a:effectLst/>
                        <a:latin typeface="Times New Roman" panose="02020603050405020304" pitchFamily="18" charset="0"/>
                        <a:cs typeface="Times New Roman" panose="02020603050405020304" pitchFamily="18" charset="0"/>
                      </a:endParaRPr>
                    </a:p>
                  </a:txBody>
                  <a:tcPr marL="43517" marR="43517" marT="0" marB="0">
                    <a:solidFill>
                      <a:srgbClr val="FF0000"/>
                    </a:solidFill>
                  </a:tcPr>
                </a:tc>
                <a:extLst>
                  <a:ext uri="{0D108BD9-81ED-4DB2-BD59-A6C34878D82A}">
                    <a16:rowId xmlns:a16="http://schemas.microsoft.com/office/drawing/2014/main" xmlns="" val="609480471"/>
                  </a:ext>
                </a:extLst>
              </a:tr>
              <a:tr h="1936854">
                <a:tc>
                  <a:txBody>
                    <a:bodyPr/>
                    <a:lstStyle/>
                    <a:p>
                      <a:pPr algn="just">
                        <a:lnSpc>
                          <a:spcPct val="100000"/>
                        </a:lnSpc>
                      </a:pPr>
                      <a:endParaRPr lang="vi-VN" sz="2800" b="1" dirty="0" smtClean="0">
                        <a:effectLst/>
                        <a:latin typeface="Times New Roman" panose="02020603050405020304" pitchFamily="18" charset="0"/>
                        <a:cs typeface="Times New Roman" panose="02020603050405020304" pitchFamily="18" charset="0"/>
                      </a:endParaRPr>
                    </a:p>
                    <a:p>
                      <a:pPr algn="just">
                        <a:lnSpc>
                          <a:spcPct val="100000"/>
                        </a:lnSpc>
                      </a:pPr>
                      <a:r>
                        <a:rPr lang="de-DE" sz="2800" b="1" dirty="0" smtClean="0">
                          <a:effectLst/>
                          <a:latin typeface="Times New Roman" panose="02020603050405020304" pitchFamily="18" charset="0"/>
                          <a:cs typeface="Times New Roman" panose="02020603050405020304" pitchFamily="18" charset="0"/>
                        </a:rPr>
                        <a:t>Câu </a:t>
                      </a:r>
                      <a:r>
                        <a:rPr lang="de-DE" sz="2800" b="1" dirty="0">
                          <a:effectLst/>
                          <a:latin typeface="Times New Roman" panose="02020603050405020304" pitchFamily="18" charset="0"/>
                          <a:cs typeface="Times New Roman" panose="02020603050405020304" pitchFamily="18" charset="0"/>
                        </a:rPr>
                        <a:t>hỏi </a:t>
                      </a:r>
                      <a:r>
                        <a:rPr lang="vi-VN" sz="2800" b="1" dirty="0" smtClean="0">
                          <a:effectLst/>
                          <a:latin typeface="Times New Roman" panose="02020603050405020304" pitchFamily="18" charset="0"/>
                          <a:cs typeface="Times New Roman" panose="02020603050405020304" pitchFamily="18" charset="0"/>
                        </a:rPr>
                        <a:t>2: </a:t>
                      </a:r>
                      <a:r>
                        <a:rPr lang="de-DE" sz="2800" b="1" dirty="0" smtClean="0">
                          <a:solidFill>
                            <a:srgbClr val="FFFF00"/>
                          </a:solidFill>
                          <a:effectLst/>
                          <a:latin typeface="Times New Roman" panose="02020603050405020304" pitchFamily="18" charset="0"/>
                          <a:cs typeface="Times New Roman" panose="02020603050405020304" pitchFamily="18" charset="0"/>
                        </a:rPr>
                        <a:t>Để xe ô tô có thể vượt qua vùng đất sụt lún người ta thường làm như thế nào? Mô tả cách làm và giải thích.</a:t>
                      </a:r>
                      <a:endParaRPr lang="en-US" sz="2800" b="1" kern="1200" dirty="0">
                        <a:solidFill>
                          <a:srgbClr val="FFFF00"/>
                        </a:solidFill>
                        <a:effectLst/>
                        <a:latin typeface="Times New Roman" panose="02020603050405020304" pitchFamily="18" charset="0"/>
                        <a:ea typeface="+mn-ea"/>
                        <a:cs typeface="Times New Roman" panose="02020603050405020304" pitchFamily="18" charset="0"/>
                      </a:endParaRPr>
                    </a:p>
                  </a:txBody>
                  <a:tcPr marL="43517" marR="43517" marT="0" marB="0">
                    <a:solidFill>
                      <a:srgbClr val="00B050"/>
                    </a:solidFill>
                  </a:tcPr>
                </a:tc>
                <a:extLst>
                  <a:ext uri="{0D108BD9-81ED-4DB2-BD59-A6C34878D82A}">
                    <a16:rowId xmlns:a16="http://schemas.microsoft.com/office/drawing/2014/main" xmlns="" val="1901385537"/>
                  </a:ext>
                </a:extLst>
              </a:tr>
            </a:tbl>
          </a:graphicData>
        </a:graphic>
      </p:graphicFrame>
      <p:sp>
        <p:nvSpPr>
          <p:cNvPr id="6" name="TextBox 5">
            <a:extLst>
              <a:ext uri="{FF2B5EF4-FFF2-40B4-BE49-F238E27FC236}">
                <a16:creationId xmlns:a16="http://schemas.microsoft.com/office/drawing/2014/main" xmlns="" id="{D02A4489-B242-4B93-BFA0-F55B6BBF6382}"/>
              </a:ext>
            </a:extLst>
          </p:cNvPr>
          <p:cNvSpPr txBox="1"/>
          <p:nvPr/>
        </p:nvSpPr>
        <p:spPr>
          <a:xfrm>
            <a:off x="867266" y="3896039"/>
            <a:ext cx="5967166" cy="2677656"/>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1200"/>
              </a:spcAft>
              <a:buClrTx/>
              <a:buSzTx/>
              <a:tabLst/>
              <a:defRPr/>
            </a:pPr>
            <a:r>
              <a:rPr lang="vi-VN" sz="2800" b="1" kern="1200" dirty="0" smtClean="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Người ta thường đặt </a:t>
            </a:r>
            <a:r>
              <a:rPr lang="vi-VN" sz="2800" b="1" kern="1200" dirty="0" smtClean="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tấm ván, thanh gỗ, đá to</a:t>
            </a:r>
            <a:r>
              <a:rPr lang="vi-VN" sz="2800" b="1" kern="1200" dirty="0" smtClean="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,...vào vùng đất mềm để </a:t>
            </a:r>
            <a:r>
              <a:rPr lang="vi-VN" sz="2800" b="1" kern="1200" dirty="0" smtClean="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tăng diện tích </a:t>
            </a:r>
            <a:r>
              <a:rPr lang="vi-VN" sz="2800" b="1" kern="1200" dirty="0" smtClean="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bề mặt bị ép, giảm áp suất của xe tác dụng lên vùng đất đó, giúp xe vượt qua vùng đất sụt lún.</a:t>
            </a:r>
            <a:endParaRPr lang="de-DE" sz="2800" b="1" kern="12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5" name="Picture 2" descr="1 minh tuan">
            <a:extLst>
              <a:ext uri="{FF2B5EF4-FFF2-40B4-BE49-F238E27FC236}">
                <a16:creationId xmlns:a16="http://schemas.microsoft.com/office/drawing/2014/main" xmlns="" id="{9678C9E9-189A-A841-EB39-E7CE3A8408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829" b="5816"/>
          <a:stretch/>
        </p:blipFill>
        <p:spPr bwMode="auto">
          <a:xfrm>
            <a:off x="7390614" y="895396"/>
            <a:ext cx="4267653" cy="2620803"/>
          </a:xfrm>
          <a:prstGeom prst="roundRect">
            <a:avLst/>
          </a:prstGeom>
          <a:noFill/>
          <a:extLst>
            <a:ext uri="{909E8E84-426E-40DD-AFC4-6F175D3DCCD1}">
              <a14:hiddenFill xmlns:a14="http://schemas.microsoft.com/office/drawing/2010/main">
                <a:solidFill>
                  <a:srgbClr val="FFFFFF"/>
                </a:solidFill>
              </a14:hiddenFill>
            </a:ext>
          </a:extLst>
        </p:spPr>
      </p:pic>
      <p:pic>
        <p:nvPicPr>
          <p:cNvPr id="8" name="Picture 4" descr="1 minh tuan">
            <a:extLst>
              <a:ext uri="{FF2B5EF4-FFF2-40B4-BE49-F238E27FC236}">
                <a16:creationId xmlns:a16="http://schemas.microsoft.com/office/drawing/2014/main" xmlns="" id="{6499479B-24D5-C730-243D-71094F89E6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45" t="3519" r="8945" b="52377"/>
          <a:stretch/>
        </p:blipFill>
        <p:spPr bwMode="auto">
          <a:xfrm>
            <a:off x="7390614" y="3704733"/>
            <a:ext cx="4267653" cy="265642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77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xmlns="" id="{4AAE37EE-795F-5740-6C05-F84D5E1A9397}"/>
              </a:ext>
            </a:extLst>
          </p:cNvPr>
          <p:cNvGraphicFramePr>
            <a:graphicFrameLocks noGrp="1"/>
          </p:cNvGraphicFramePr>
          <p:nvPr>
            <p:extLst>
              <p:ext uri="{D42A27DB-BD31-4B8C-83A1-F6EECF244321}">
                <p14:modId xmlns:p14="http://schemas.microsoft.com/office/powerpoint/2010/main" val="3460852175"/>
              </p:ext>
            </p:extLst>
          </p:nvPr>
        </p:nvGraphicFramePr>
        <p:xfrm>
          <a:off x="408590" y="2754048"/>
          <a:ext cx="11346428" cy="2347786"/>
        </p:xfrm>
        <a:graphic>
          <a:graphicData uri="http://schemas.openxmlformats.org/drawingml/2006/table">
            <a:tbl>
              <a:tblPr firstRow="1" firstCol="1" bandRow="1">
                <a:tableStyleId>{5C22544A-7EE6-4342-B048-85BDC9FD1C3A}</a:tableStyleId>
              </a:tblPr>
              <a:tblGrid>
                <a:gridCol w="11346428">
                  <a:extLst>
                    <a:ext uri="{9D8B030D-6E8A-4147-A177-3AD203B41FA5}">
                      <a16:colId xmlns:a16="http://schemas.microsoft.com/office/drawing/2014/main" xmlns="" val="745447245"/>
                    </a:ext>
                  </a:extLst>
                </a:gridCol>
              </a:tblGrid>
              <a:tr h="306761">
                <a:tc>
                  <a:txBody>
                    <a:bodyPr/>
                    <a:lstStyle/>
                    <a:p>
                      <a:pPr algn="ctr">
                        <a:lnSpc>
                          <a:spcPct val="100000"/>
                        </a:lnSpc>
                      </a:pPr>
                      <a:r>
                        <a:rPr lang="en-US" sz="2800" b="1" dirty="0">
                          <a:effectLst/>
                          <a:latin typeface="Times New Roman" panose="02020603050405020304" pitchFamily="18" charset="0"/>
                          <a:cs typeface="Times New Roman" panose="02020603050405020304" pitchFamily="18" charset="0"/>
                        </a:rPr>
                        <a:t>PHIẾU HỌC TẬP SỐ 2</a:t>
                      </a:r>
                    </a:p>
                    <a:p>
                      <a:pPr algn="ctr">
                        <a:lnSpc>
                          <a:spcPct val="100000"/>
                        </a:lnSpc>
                      </a:pPr>
                      <a:endParaRPr lang="en-US" sz="2800" b="0" dirty="0">
                        <a:effectLst/>
                        <a:latin typeface="Times New Roman" panose="02020603050405020304" pitchFamily="18" charset="0"/>
                        <a:cs typeface="Times New Roman" panose="02020603050405020304" pitchFamily="18" charset="0"/>
                      </a:endParaRPr>
                    </a:p>
                  </a:txBody>
                  <a:tcPr marL="43517" marR="43517" marT="0" marB="0"/>
                </a:tc>
                <a:extLst>
                  <a:ext uri="{0D108BD9-81ED-4DB2-BD59-A6C34878D82A}">
                    <a16:rowId xmlns:a16="http://schemas.microsoft.com/office/drawing/2014/main" xmlns="" val="609480471"/>
                  </a:ext>
                </a:extLst>
              </a:tr>
              <a:tr h="1494346">
                <a:tc>
                  <a:txBody>
                    <a:bodyPr/>
                    <a:lstStyle/>
                    <a:p>
                      <a:pPr algn="ctr">
                        <a:lnSpc>
                          <a:spcPct val="100000"/>
                        </a:lnSpc>
                      </a:pPr>
                      <a:endParaRPr lang="vi-VN" sz="3200" b="1" kern="1200" dirty="0" smtClean="0">
                        <a:solidFill>
                          <a:schemeClr val="lt1"/>
                        </a:solidFill>
                        <a:effectLst/>
                        <a:latin typeface="Times New Roman" panose="02020603050405020304" pitchFamily="18" charset="0"/>
                        <a:ea typeface="+mn-ea"/>
                        <a:cs typeface="Times New Roman" panose="02020603050405020304" pitchFamily="18" charset="0"/>
                      </a:endParaRPr>
                    </a:p>
                    <a:p>
                      <a:pPr algn="ctr">
                        <a:lnSpc>
                          <a:spcPct val="100000"/>
                        </a:lnSpc>
                      </a:pPr>
                      <a:r>
                        <a:rPr lang="de-DE" sz="3200" b="1" kern="1200" dirty="0" smtClean="0">
                          <a:solidFill>
                            <a:schemeClr val="lt1"/>
                          </a:solidFill>
                          <a:effectLst/>
                          <a:latin typeface="Times New Roman" panose="02020603050405020304" pitchFamily="18" charset="0"/>
                          <a:ea typeface="+mn-ea"/>
                          <a:cs typeface="Times New Roman" panose="02020603050405020304" pitchFamily="18" charset="0"/>
                        </a:rPr>
                        <a:t>Ví </a:t>
                      </a:r>
                      <a:r>
                        <a:rPr lang="de-DE" sz="3200" b="1" kern="1200" dirty="0">
                          <a:solidFill>
                            <a:schemeClr val="lt1"/>
                          </a:solidFill>
                          <a:effectLst/>
                          <a:latin typeface="Times New Roman" panose="02020603050405020304" pitchFamily="18" charset="0"/>
                          <a:ea typeface="+mn-ea"/>
                          <a:cs typeface="Times New Roman" panose="02020603050405020304" pitchFamily="18" charset="0"/>
                        </a:rPr>
                        <a:t>dụ cách làm tăng, giảm áp suất trong đời sống?</a:t>
                      </a:r>
                      <a:endParaRPr lang="en-US" sz="3200" b="1" kern="1200" dirty="0">
                        <a:solidFill>
                          <a:schemeClr val="lt1"/>
                        </a:solidFill>
                        <a:effectLst/>
                        <a:latin typeface="Times New Roman" panose="02020603050405020304" pitchFamily="18" charset="0"/>
                        <a:ea typeface="+mn-ea"/>
                        <a:cs typeface="Times New Roman" panose="02020603050405020304" pitchFamily="18" charset="0"/>
                      </a:endParaRPr>
                    </a:p>
                  </a:txBody>
                  <a:tcPr marL="43517" marR="43517" marT="0" marB="0"/>
                </a:tc>
                <a:extLst>
                  <a:ext uri="{0D108BD9-81ED-4DB2-BD59-A6C34878D82A}">
                    <a16:rowId xmlns:a16="http://schemas.microsoft.com/office/drawing/2014/main" xmlns="" val="1901385537"/>
                  </a:ext>
                </a:extLst>
              </a:tr>
            </a:tbl>
          </a:graphicData>
        </a:graphic>
      </p:graphicFrame>
      <p:sp>
        <p:nvSpPr>
          <p:cNvPr id="5" name="Text Placeholder 2">
            <a:extLst>
              <a:ext uri="{FF2B5EF4-FFF2-40B4-BE49-F238E27FC236}">
                <a16:creationId xmlns:a16="http://schemas.microsoft.com/office/drawing/2014/main" xmlns="" id="{39472C74-00C5-AE65-850F-0AF43135CDB4}"/>
              </a:ext>
            </a:extLst>
          </p:cNvPr>
          <p:cNvSpPr txBox="1">
            <a:spLocks/>
          </p:cNvSpPr>
          <p:nvPr/>
        </p:nvSpPr>
        <p:spPr>
          <a:xfrm>
            <a:off x="408591" y="1040716"/>
            <a:ext cx="3170651" cy="3657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vi-VN" sz="2800" b="1" dirty="0" smtClean="0"/>
              <a:t>1.</a:t>
            </a:r>
            <a:r>
              <a:rPr lang="en-US" sz="2800" b="1" dirty="0" smtClean="0"/>
              <a:t> </a:t>
            </a:r>
            <a:r>
              <a:rPr lang="en-US" sz="2800" b="1" dirty="0" err="1"/>
              <a:t>Thí</a:t>
            </a:r>
            <a:r>
              <a:rPr lang="en-US" sz="2800" b="1" dirty="0"/>
              <a:t> </a:t>
            </a:r>
            <a:r>
              <a:rPr lang="en-US" sz="2800" b="1" dirty="0" err="1"/>
              <a:t>nghiệm</a:t>
            </a:r>
            <a:endParaRPr lang="en-US" sz="2800" b="1" dirty="0"/>
          </a:p>
        </p:txBody>
      </p:sp>
      <p:sp>
        <p:nvSpPr>
          <p:cNvPr id="8" name="Text Placeholder 14">
            <a:extLst>
              <a:ext uri="{FF2B5EF4-FFF2-40B4-BE49-F238E27FC236}">
                <a16:creationId xmlns:a16="http://schemas.microsoft.com/office/drawing/2014/main" xmlns="" id="{F4A4B88D-F80F-98BB-6E0F-DC27FCEA0851}"/>
              </a:ext>
            </a:extLst>
          </p:cNvPr>
          <p:cNvSpPr txBox="1">
            <a:spLocks/>
          </p:cNvSpPr>
          <p:nvPr/>
        </p:nvSpPr>
        <p:spPr>
          <a:xfrm>
            <a:off x="235286" y="563912"/>
            <a:ext cx="2600973" cy="5084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smtClean="0">
                <a:solidFill>
                  <a:srgbClr val="C00000"/>
                </a:solidFill>
                <a:latin typeface="Cambria" panose="02040503050406030204" pitchFamily="18" charset="0"/>
                <a:ea typeface="Cambria" panose="02040503050406030204" pitchFamily="18" charset="0"/>
              </a:rPr>
              <a:t>II. </a:t>
            </a:r>
            <a:r>
              <a:rPr lang="vi-VN" b="1" u="sng" dirty="0" smtClean="0">
                <a:solidFill>
                  <a:srgbClr val="C00000"/>
                </a:solidFill>
                <a:latin typeface="Cambria" panose="02040503050406030204" pitchFamily="18" charset="0"/>
                <a:ea typeface="Cambria" panose="02040503050406030204" pitchFamily="18" charset="0"/>
              </a:rPr>
              <a:t>ÁP SUẤT</a:t>
            </a:r>
            <a:endParaRPr lang="en-US" b="1" u="sng" dirty="0">
              <a:solidFill>
                <a:srgbClr val="C00000"/>
              </a:solidFill>
              <a:latin typeface="Cambria" panose="02040503050406030204" pitchFamily="18" charset="0"/>
              <a:ea typeface="Cambria" panose="02040503050406030204" pitchFamily="18" charset="0"/>
            </a:endParaRPr>
          </a:p>
        </p:txBody>
      </p:sp>
      <p:sp>
        <p:nvSpPr>
          <p:cNvPr id="9" name="Text Placeholder 2">
            <a:extLst>
              <a:ext uri="{FF2B5EF4-FFF2-40B4-BE49-F238E27FC236}">
                <a16:creationId xmlns:a16="http://schemas.microsoft.com/office/drawing/2014/main" xmlns="" id="{39472C74-00C5-AE65-850F-0AF43135CDB4}"/>
              </a:ext>
            </a:extLst>
          </p:cNvPr>
          <p:cNvSpPr txBox="1">
            <a:spLocks/>
          </p:cNvSpPr>
          <p:nvPr/>
        </p:nvSpPr>
        <p:spPr>
          <a:xfrm>
            <a:off x="408590" y="1447349"/>
            <a:ext cx="4304812" cy="4359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vi-VN" sz="2800" b="1" dirty="0" smtClean="0"/>
              <a:t>2. Công thức tính áp suất</a:t>
            </a:r>
            <a:endParaRPr lang="en-US" sz="2800" b="1" dirty="0"/>
          </a:p>
        </p:txBody>
      </p:sp>
      <p:sp>
        <p:nvSpPr>
          <p:cNvPr id="10" name="Text Placeholder 2">
            <a:extLst>
              <a:ext uri="{FF2B5EF4-FFF2-40B4-BE49-F238E27FC236}">
                <a16:creationId xmlns:a16="http://schemas.microsoft.com/office/drawing/2014/main" xmlns="" id="{39472C74-00C5-AE65-850F-0AF43135CDB4}"/>
              </a:ext>
            </a:extLst>
          </p:cNvPr>
          <p:cNvSpPr txBox="1">
            <a:spLocks/>
          </p:cNvSpPr>
          <p:nvPr/>
        </p:nvSpPr>
        <p:spPr>
          <a:xfrm>
            <a:off x="408590" y="1822331"/>
            <a:ext cx="6482404" cy="4359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vi-VN" sz="2800" b="1" dirty="0" smtClean="0"/>
              <a:t>3. Công dụng của việc tăng giảm áp suất</a:t>
            </a:r>
            <a:endParaRPr lang="en-US" sz="2800" b="1" dirty="0"/>
          </a:p>
        </p:txBody>
      </p:sp>
    </p:spTree>
    <p:extLst>
      <p:ext uri="{BB962C8B-B14F-4D97-AF65-F5344CB8AC3E}">
        <p14:creationId xmlns:p14="http://schemas.microsoft.com/office/powerpoint/2010/main" val="261742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778E40E0-E0BC-85D1-5212-3E699D66E3B6}"/>
              </a:ext>
            </a:extLst>
          </p:cNvPr>
          <p:cNvSpPr txBox="1">
            <a:spLocks/>
          </p:cNvSpPr>
          <p:nvPr/>
        </p:nvSpPr>
        <p:spPr>
          <a:xfrm>
            <a:off x="519877" y="417219"/>
            <a:ext cx="10509484" cy="5365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600" b="1" smtClean="0">
                <a:solidFill>
                  <a:srgbClr val="0000FF"/>
                </a:solidFill>
                <a:latin typeface="Cambria" panose="02040503050406030204" pitchFamily="18" charset="0"/>
                <a:ea typeface="Cambria" panose="02040503050406030204" pitchFamily="18" charset="0"/>
              </a:rPr>
              <a:t>3</a:t>
            </a:r>
            <a:r>
              <a:rPr lang="en-US" sz="3600" b="1" smtClean="0">
                <a:solidFill>
                  <a:srgbClr val="0000FF"/>
                </a:solidFill>
                <a:latin typeface="Cambria" panose="02040503050406030204" pitchFamily="18" charset="0"/>
                <a:ea typeface="Cambria" panose="02040503050406030204" pitchFamily="18" charset="0"/>
              </a:rPr>
              <a:t>. Công dụng của việc làm tăng, giảm áp suất.</a:t>
            </a:r>
            <a:endParaRPr lang="en-US" sz="3600" b="1" dirty="0">
              <a:solidFill>
                <a:srgbClr val="0000FF"/>
              </a:solidFill>
              <a:latin typeface="Cambria" panose="02040503050406030204" pitchFamily="18" charset="0"/>
              <a:ea typeface="Cambria" panose="02040503050406030204" pitchFamily="18" charset="0"/>
            </a:endParaRPr>
          </a:p>
        </p:txBody>
      </p:sp>
      <p:sp>
        <p:nvSpPr>
          <p:cNvPr id="3" name="TextBox 2"/>
          <p:cNvSpPr txBox="1"/>
          <p:nvPr/>
        </p:nvSpPr>
        <p:spPr>
          <a:xfrm>
            <a:off x="735290" y="1366886"/>
            <a:ext cx="10143242" cy="2062103"/>
          </a:xfrm>
          <a:prstGeom prst="rect">
            <a:avLst/>
          </a:prstGeom>
          <a:noFill/>
        </p:spPr>
        <p:txBody>
          <a:bodyPr wrap="square" rtlCol="0">
            <a:spAutoFit/>
          </a:bodyPr>
          <a:lstStyle/>
          <a:p>
            <a:r>
              <a:rPr lang="vi-VN" sz="3200" dirty="0" smtClean="0"/>
              <a:t>Việc làm tăng, giảm áp suất có công dụng lớn trong đời sống con người. Dựa vào cách làm tăng, giảm áp suất người ta có thể chế tao những dụng cụ, máy móc phục vụ cho mục đích sử dụng</a:t>
            </a:r>
            <a:endParaRPr lang="en-US" sz="3200" dirty="0"/>
          </a:p>
        </p:txBody>
      </p:sp>
    </p:spTree>
    <p:extLst>
      <p:ext uri="{BB962C8B-B14F-4D97-AF65-F5344CB8AC3E}">
        <p14:creationId xmlns:p14="http://schemas.microsoft.com/office/powerpoint/2010/main" val="20064307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6" name="Rectangle: Rounded Corners 15" descr="1 minh tuan">
            <a:extLst>
              <a:ext uri="{FF2B5EF4-FFF2-40B4-BE49-F238E27FC236}">
                <a16:creationId xmlns:a16="http://schemas.microsoft.com/office/drawing/2014/main" xmlns="" id="{C7F9F93F-AF0A-A128-6E88-741730E5B7F7}"/>
              </a:ext>
            </a:extLst>
          </p:cNvPr>
          <p:cNvSpPr/>
          <p:nvPr/>
        </p:nvSpPr>
        <p:spPr>
          <a:xfrm>
            <a:off x="556181" y="1811558"/>
            <a:ext cx="5272483" cy="1771163"/>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descr="1 minh tuan">
            <a:extLst>
              <a:ext uri="{FF2B5EF4-FFF2-40B4-BE49-F238E27FC236}">
                <a16:creationId xmlns:a16="http://schemas.microsoft.com/office/drawing/2014/main" xmlns="" id="{4E573C53-7AC7-4C89-2FF2-7E9051107E78}"/>
              </a:ext>
            </a:extLst>
          </p:cNvPr>
          <p:cNvSpPr txBox="1"/>
          <p:nvPr/>
        </p:nvSpPr>
        <p:spPr>
          <a:xfrm>
            <a:off x="867266" y="1873824"/>
            <a:ext cx="4905975" cy="1569660"/>
          </a:xfrm>
          <a:prstGeom prst="rect">
            <a:avLst/>
          </a:prstGeom>
          <a:noFill/>
        </p:spPr>
        <p:txBody>
          <a:bodyPr wrap="square">
            <a:spAutoFit/>
          </a:bodyPr>
          <a:lstStyle/>
          <a:p>
            <a:pPr algn="just"/>
            <a:r>
              <a:rPr lang="en-US" sz="3200" b="1"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Áp</a:t>
            </a:r>
            <a:r>
              <a:rPr lang="en-US" sz="3200" b="1"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suất</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do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các</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vụ</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nổ</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gây</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ra</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có</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thể</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làm</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nứt</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đổ</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vỡ</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các</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công</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trình</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xây</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dựng</a:t>
            </a:r>
            <a:endParaRPr lang="en-US" sz="3200" b="1" dirty="0">
              <a:solidFill>
                <a:srgbClr val="C00000"/>
              </a:solidFill>
              <a:latin typeface="Cambria" panose="02040503050406030204" pitchFamily="18" charset="0"/>
              <a:ea typeface="Cambria" panose="02040503050406030204" pitchFamily="18" charset="0"/>
            </a:endParaRPr>
          </a:p>
        </p:txBody>
      </p:sp>
      <p:pic>
        <p:nvPicPr>
          <p:cNvPr id="5" name="Picture 4" descr="1 minh tuan">
            <a:extLst>
              <a:ext uri="{FF2B5EF4-FFF2-40B4-BE49-F238E27FC236}">
                <a16:creationId xmlns:a16="http://schemas.microsoft.com/office/drawing/2014/main" xmlns="" id="{103C0976-4D52-F859-F966-3AB526ED297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5224" y="1845419"/>
            <a:ext cx="1955319" cy="1737302"/>
          </a:xfrm>
          <a:prstGeom prst="rect">
            <a:avLst/>
          </a:prstGeom>
          <a:noFill/>
          <a:ln>
            <a:noFill/>
          </a:ln>
        </p:spPr>
      </p:pic>
      <p:pic>
        <p:nvPicPr>
          <p:cNvPr id="6" name="Picture 5" descr="1 minh tuan">
            <a:extLst>
              <a:ext uri="{FF2B5EF4-FFF2-40B4-BE49-F238E27FC236}">
                <a16:creationId xmlns:a16="http://schemas.microsoft.com/office/drawing/2014/main" xmlns="" id="{E58EAFD2-28D0-7F56-465E-883ED360242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62378" y="1811558"/>
            <a:ext cx="1986216" cy="1762152"/>
          </a:xfrm>
          <a:prstGeom prst="rect">
            <a:avLst/>
          </a:prstGeom>
          <a:noFill/>
          <a:ln>
            <a:noFill/>
          </a:ln>
        </p:spPr>
      </p:pic>
      <p:sp>
        <p:nvSpPr>
          <p:cNvPr id="13" name="TextBox 12" descr="1 minh tuan">
            <a:extLst>
              <a:ext uri="{FF2B5EF4-FFF2-40B4-BE49-F238E27FC236}">
                <a16:creationId xmlns:a16="http://schemas.microsoft.com/office/drawing/2014/main" xmlns="" id="{C8B59CDA-F74A-A80F-33FD-64ABFFD6BDB6}"/>
              </a:ext>
            </a:extLst>
          </p:cNvPr>
          <p:cNvSpPr txBox="1"/>
          <p:nvPr/>
        </p:nvSpPr>
        <p:spPr>
          <a:xfrm>
            <a:off x="6043569" y="3172351"/>
            <a:ext cx="1889760" cy="307777"/>
          </a:xfrm>
          <a:prstGeom prst="rect">
            <a:avLst/>
          </a:prstGeom>
          <a:noFill/>
        </p:spPr>
        <p:txBody>
          <a:bodyPr wrap="square">
            <a:spAutoFit/>
          </a:bodyPr>
          <a:lstStyle/>
          <a:p>
            <a:pPr algn="ctr"/>
            <a:r>
              <a:rPr lang="vi-VN" sz="1400" dirty="0">
                <a:solidFill>
                  <a:srgbClr val="000000"/>
                </a:solidFill>
                <a:ea typeface="Calibri" panose="020F0502020204030204" pitchFamily="34" charset="0"/>
              </a:rPr>
              <a:t>Nứt tường</a:t>
            </a:r>
            <a:endParaRPr lang="en-US" dirty="0"/>
          </a:p>
        </p:txBody>
      </p:sp>
      <p:sp>
        <p:nvSpPr>
          <p:cNvPr id="15" name="Rectangle: Rounded Corners 14" descr="1 minh tuan">
            <a:extLst>
              <a:ext uri="{FF2B5EF4-FFF2-40B4-BE49-F238E27FC236}">
                <a16:creationId xmlns:a16="http://schemas.microsoft.com/office/drawing/2014/main" xmlns="" id="{313899F3-2D4F-33C4-4D33-2D2D1C75A6E4}"/>
              </a:ext>
            </a:extLst>
          </p:cNvPr>
          <p:cNvSpPr/>
          <p:nvPr/>
        </p:nvSpPr>
        <p:spPr>
          <a:xfrm>
            <a:off x="6245225" y="3952546"/>
            <a:ext cx="5038660" cy="1771163"/>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TextBox 16" descr="1 minh tuan">
            <a:extLst>
              <a:ext uri="{FF2B5EF4-FFF2-40B4-BE49-F238E27FC236}">
                <a16:creationId xmlns:a16="http://schemas.microsoft.com/office/drawing/2014/main" xmlns="" id="{17436201-58BE-C25D-EC29-2F76AAD0AC44}"/>
              </a:ext>
            </a:extLst>
          </p:cNvPr>
          <p:cNvSpPr txBox="1"/>
          <p:nvPr/>
        </p:nvSpPr>
        <p:spPr>
          <a:xfrm>
            <a:off x="6384413" y="4222574"/>
            <a:ext cx="4588387" cy="1384995"/>
          </a:xfrm>
          <a:prstGeom prst="rect">
            <a:avLst/>
          </a:prstGeom>
          <a:noFill/>
        </p:spPr>
        <p:txBody>
          <a:bodyPr wrap="square">
            <a:spAutoFit/>
          </a:bodyPr>
          <a:lstStyle/>
          <a:p>
            <a:pPr algn="just"/>
            <a:r>
              <a:rPr lang="vi-VN" sz="2800" b="1" dirty="0">
                <a:solidFill>
                  <a:srgbClr val="002060"/>
                </a:solidFill>
                <a:latin typeface="Cambria" panose="02040503050406030204" pitchFamily="18" charset="0"/>
                <a:ea typeface="Cambria" panose="02040503050406030204" pitchFamily="18" charset="0"/>
              </a:rPr>
              <a:t>Trong lao động: Cần chọn xẻng có đầu nhọn thay vì đầu vuông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đào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đất</a:t>
            </a:r>
            <a:r>
              <a:rPr lang="en-US" sz="2800" b="1" dirty="0">
                <a:solidFill>
                  <a:srgbClr val="002060"/>
                </a:solidFill>
                <a:latin typeface="Cambria" panose="02040503050406030204" pitchFamily="18" charset="0"/>
                <a:ea typeface="Cambria" panose="02040503050406030204" pitchFamily="18" charset="0"/>
              </a:rPr>
              <a:t> </a:t>
            </a:r>
          </a:p>
        </p:txBody>
      </p:sp>
      <p:pic>
        <p:nvPicPr>
          <p:cNvPr id="18" name="Picture 17" descr="1 minh tuan">
            <a:extLst>
              <a:ext uri="{FF2B5EF4-FFF2-40B4-BE49-F238E27FC236}">
                <a16:creationId xmlns:a16="http://schemas.microsoft.com/office/drawing/2014/main" xmlns="" id="{C98D3600-54F4-DBEF-C1A3-6CB309D5E010}"/>
              </a:ext>
            </a:extLst>
          </p:cNvPr>
          <p:cNvPicPr>
            <a:picLocks noChangeAspect="1"/>
          </p:cNvPicPr>
          <p:nvPr/>
        </p:nvPicPr>
        <p:blipFill>
          <a:blip r:embed="rId5"/>
          <a:stretch>
            <a:fillRect/>
          </a:stretch>
        </p:blipFill>
        <p:spPr>
          <a:xfrm>
            <a:off x="641023" y="3952546"/>
            <a:ext cx="5240823" cy="2773992"/>
          </a:xfrm>
          <a:prstGeom prst="rect">
            <a:avLst/>
          </a:prstGeom>
        </p:spPr>
      </p:pic>
      <p:sp>
        <p:nvSpPr>
          <p:cNvPr id="30" name="Text Placeholder 14">
            <a:extLst>
              <a:ext uri="{FF2B5EF4-FFF2-40B4-BE49-F238E27FC236}">
                <a16:creationId xmlns:a16="http://schemas.microsoft.com/office/drawing/2014/main" xmlns="" id="{F4A4B88D-F80F-98BB-6E0F-DC27FCEA0851}"/>
              </a:ext>
            </a:extLst>
          </p:cNvPr>
          <p:cNvSpPr txBox="1">
            <a:spLocks/>
          </p:cNvSpPr>
          <p:nvPr/>
        </p:nvSpPr>
        <p:spPr>
          <a:xfrm>
            <a:off x="2799400" y="221050"/>
            <a:ext cx="6851997" cy="5084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4000" b="1" dirty="0" smtClean="0">
                <a:solidFill>
                  <a:srgbClr val="0070C0"/>
                </a:solidFill>
                <a:latin typeface="Cambria" panose="02040503050406030204" pitchFamily="18" charset="0"/>
                <a:ea typeface="Cambria" panose="02040503050406030204" pitchFamily="18" charset="0"/>
              </a:rPr>
              <a:t>VÍ DỤ TRONG THỰC TẾ</a:t>
            </a:r>
            <a:endParaRPr lang="en-US" sz="4000" b="1" u="sng"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8169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13" grpId="0"/>
      <p:bldP spid="15" grpId="0" animBg="1"/>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6" name="Rectangle: Rounded Corners 15" descr="1 minh tuan">
            <a:extLst>
              <a:ext uri="{FF2B5EF4-FFF2-40B4-BE49-F238E27FC236}">
                <a16:creationId xmlns:a16="http://schemas.microsoft.com/office/drawing/2014/main" xmlns="" id="{C7F9F93F-AF0A-A128-6E88-741730E5B7F7}"/>
              </a:ext>
            </a:extLst>
          </p:cNvPr>
          <p:cNvSpPr/>
          <p:nvPr/>
        </p:nvSpPr>
        <p:spPr>
          <a:xfrm>
            <a:off x="480767" y="1811558"/>
            <a:ext cx="6011473" cy="1771163"/>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007" name="Google Shape;1007;p38" descr="1 minh tuan"/>
          <p:cNvGrpSpPr/>
          <p:nvPr/>
        </p:nvGrpSpPr>
        <p:grpSpPr>
          <a:xfrm>
            <a:off x="2052621" y="241316"/>
            <a:ext cx="463974" cy="750165"/>
            <a:chOff x="924000" y="783375"/>
            <a:chExt cx="468613" cy="568307"/>
          </a:xfrm>
        </p:grpSpPr>
        <p:sp>
          <p:nvSpPr>
            <p:cNvPr id="1008" name="Google Shape;1008;p38"/>
            <p:cNvSpPr/>
            <p:nvPr/>
          </p:nvSpPr>
          <p:spPr>
            <a:xfrm>
              <a:off x="1145959" y="1157857"/>
              <a:ext cx="159447" cy="193825"/>
            </a:xfrm>
            <a:custGeom>
              <a:avLst/>
              <a:gdLst/>
              <a:ahLst/>
              <a:cxnLst/>
              <a:rect l="l" t="t" r="r" b="b"/>
              <a:pathLst>
                <a:path w="5394" h="6557" extrusionOk="0">
                  <a:moveTo>
                    <a:pt x="4589" y="1"/>
                  </a:moveTo>
                  <a:lnTo>
                    <a:pt x="0" y="2027"/>
                  </a:lnTo>
                  <a:lnTo>
                    <a:pt x="1371" y="3725"/>
                  </a:lnTo>
                  <a:lnTo>
                    <a:pt x="3546" y="6347"/>
                  </a:lnTo>
                  <a:cubicBezTo>
                    <a:pt x="3742" y="6484"/>
                    <a:pt x="3976" y="6557"/>
                    <a:pt x="4207" y="6557"/>
                  </a:cubicBezTo>
                  <a:cubicBezTo>
                    <a:pt x="4327" y="6557"/>
                    <a:pt x="4447" y="6537"/>
                    <a:pt x="4559" y="6496"/>
                  </a:cubicBezTo>
                  <a:cubicBezTo>
                    <a:pt x="5006" y="6377"/>
                    <a:pt x="5334" y="6020"/>
                    <a:pt x="5394" y="5573"/>
                  </a:cubicBezTo>
                  <a:lnTo>
                    <a:pt x="4887" y="2176"/>
                  </a:lnTo>
                  <a:lnTo>
                    <a:pt x="4589"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09" name="Google Shape;1009;p38"/>
            <p:cNvSpPr/>
            <p:nvPr/>
          </p:nvSpPr>
          <p:spPr>
            <a:xfrm>
              <a:off x="1145959" y="1157857"/>
              <a:ext cx="144460" cy="110141"/>
            </a:xfrm>
            <a:custGeom>
              <a:avLst/>
              <a:gdLst/>
              <a:ahLst/>
              <a:cxnLst/>
              <a:rect l="l" t="t" r="r" b="b"/>
              <a:pathLst>
                <a:path w="4887" h="3726" extrusionOk="0">
                  <a:moveTo>
                    <a:pt x="4589" y="1"/>
                  </a:moveTo>
                  <a:lnTo>
                    <a:pt x="0" y="2027"/>
                  </a:lnTo>
                  <a:lnTo>
                    <a:pt x="1371" y="3725"/>
                  </a:lnTo>
                  <a:cubicBezTo>
                    <a:pt x="1997" y="3546"/>
                    <a:pt x="2593" y="3308"/>
                    <a:pt x="3189" y="3070"/>
                  </a:cubicBezTo>
                  <a:cubicBezTo>
                    <a:pt x="3785" y="2801"/>
                    <a:pt x="4351" y="2504"/>
                    <a:pt x="4887" y="2176"/>
                  </a:cubicBezTo>
                  <a:lnTo>
                    <a:pt x="4589"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10" name="Google Shape;1010;p38"/>
            <p:cNvSpPr/>
            <p:nvPr/>
          </p:nvSpPr>
          <p:spPr>
            <a:xfrm>
              <a:off x="982143" y="1011215"/>
              <a:ext cx="410470" cy="235209"/>
            </a:xfrm>
            <a:custGeom>
              <a:avLst/>
              <a:gdLst/>
              <a:ahLst/>
              <a:cxnLst/>
              <a:rect l="l" t="t" r="r" b="b"/>
              <a:pathLst>
                <a:path w="13886" h="7957" extrusionOk="0">
                  <a:moveTo>
                    <a:pt x="10395" y="0"/>
                  </a:moveTo>
                  <a:cubicBezTo>
                    <a:pt x="9045" y="0"/>
                    <a:pt x="7372" y="373"/>
                    <a:pt x="5691" y="1118"/>
                  </a:cubicBezTo>
                  <a:cubicBezTo>
                    <a:pt x="2235" y="2667"/>
                    <a:pt x="0" y="5170"/>
                    <a:pt x="685" y="6749"/>
                  </a:cubicBezTo>
                  <a:cubicBezTo>
                    <a:pt x="1035" y="7554"/>
                    <a:pt x="2080" y="7957"/>
                    <a:pt x="3480" y="7957"/>
                  </a:cubicBezTo>
                  <a:cubicBezTo>
                    <a:pt x="4826" y="7957"/>
                    <a:pt x="6499" y="7584"/>
                    <a:pt x="8194" y="6839"/>
                  </a:cubicBezTo>
                  <a:cubicBezTo>
                    <a:pt x="11651" y="5319"/>
                    <a:pt x="13885" y="2786"/>
                    <a:pt x="13200" y="1207"/>
                  </a:cubicBezTo>
                  <a:cubicBezTo>
                    <a:pt x="12851" y="402"/>
                    <a:pt x="11797" y="0"/>
                    <a:pt x="1039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1" name="Google Shape;1011;p38"/>
            <p:cNvSpPr/>
            <p:nvPr/>
          </p:nvSpPr>
          <p:spPr>
            <a:xfrm>
              <a:off x="924000" y="783375"/>
              <a:ext cx="328559" cy="353892"/>
            </a:xfrm>
            <a:custGeom>
              <a:avLst/>
              <a:gdLst/>
              <a:ahLst/>
              <a:cxnLst/>
              <a:rect l="l" t="t" r="r" b="b"/>
              <a:pathLst>
                <a:path w="11115" h="11972" extrusionOk="0">
                  <a:moveTo>
                    <a:pt x="7610" y="1"/>
                  </a:moveTo>
                  <a:cubicBezTo>
                    <a:pt x="6710" y="1"/>
                    <a:pt x="5555" y="214"/>
                    <a:pt x="4113" y="870"/>
                  </a:cubicBezTo>
                  <a:cubicBezTo>
                    <a:pt x="1461" y="2032"/>
                    <a:pt x="537" y="3403"/>
                    <a:pt x="209" y="4327"/>
                  </a:cubicBezTo>
                  <a:cubicBezTo>
                    <a:pt x="1" y="4893"/>
                    <a:pt x="150" y="5548"/>
                    <a:pt x="567" y="5995"/>
                  </a:cubicBezTo>
                  <a:cubicBezTo>
                    <a:pt x="1699" y="7247"/>
                    <a:pt x="4470" y="10316"/>
                    <a:pt x="5543" y="11508"/>
                  </a:cubicBezTo>
                  <a:cubicBezTo>
                    <a:pt x="5815" y="11796"/>
                    <a:pt x="6310" y="11972"/>
                    <a:pt x="6946" y="11972"/>
                  </a:cubicBezTo>
                  <a:cubicBezTo>
                    <a:pt x="7494" y="11972"/>
                    <a:pt x="8147" y="11841"/>
                    <a:pt x="8850" y="11537"/>
                  </a:cubicBezTo>
                  <a:cubicBezTo>
                    <a:pt x="10370" y="10852"/>
                    <a:pt x="11115" y="9809"/>
                    <a:pt x="11025" y="9064"/>
                  </a:cubicBezTo>
                  <a:cubicBezTo>
                    <a:pt x="10876" y="7485"/>
                    <a:pt x="10489" y="3373"/>
                    <a:pt x="10310" y="1675"/>
                  </a:cubicBezTo>
                  <a:cubicBezTo>
                    <a:pt x="10251" y="1079"/>
                    <a:pt x="9863" y="542"/>
                    <a:pt x="9327" y="304"/>
                  </a:cubicBezTo>
                  <a:cubicBezTo>
                    <a:pt x="8912" y="143"/>
                    <a:pt x="8346" y="1"/>
                    <a:pt x="761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2" name="Google Shape;1012;p38"/>
            <p:cNvSpPr/>
            <p:nvPr/>
          </p:nvSpPr>
          <p:spPr>
            <a:xfrm>
              <a:off x="1087816" y="1051297"/>
              <a:ext cx="164738" cy="92493"/>
            </a:xfrm>
            <a:custGeom>
              <a:avLst/>
              <a:gdLst/>
              <a:ahLst/>
              <a:cxnLst/>
              <a:rect l="l" t="t" r="r" b="b"/>
              <a:pathLst>
                <a:path w="5573" h="3129" fill="none" extrusionOk="0">
                  <a:moveTo>
                    <a:pt x="5483" y="0"/>
                  </a:moveTo>
                  <a:cubicBezTo>
                    <a:pt x="5573" y="745"/>
                    <a:pt x="4828" y="1788"/>
                    <a:pt x="3308" y="2473"/>
                  </a:cubicBezTo>
                  <a:cubicBezTo>
                    <a:pt x="1789" y="3129"/>
                    <a:pt x="507" y="2980"/>
                    <a:pt x="1" y="244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13" name="Google Shape;1013;p38"/>
            <p:cNvSpPr/>
            <p:nvPr/>
          </p:nvSpPr>
          <p:spPr>
            <a:xfrm>
              <a:off x="952199" y="840778"/>
              <a:ext cx="269528" cy="129502"/>
            </a:xfrm>
            <a:custGeom>
              <a:avLst/>
              <a:gdLst/>
              <a:ahLst/>
              <a:cxnLst/>
              <a:rect l="l" t="t" r="r" b="b"/>
              <a:pathLst>
                <a:path w="9118" h="4381" fill="none" extrusionOk="0">
                  <a:moveTo>
                    <a:pt x="9118" y="1"/>
                  </a:moveTo>
                  <a:cubicBezTo>
                    <a:pt x="8671" y="1133"/>
                    <a:pt x="7151" y="2444"/>
                    <a:pt x="5125" y="3338"/>
                  </a:cubicBezTo>
                  <a:cubicBezTo>
                    <a:pt x="3099" y="4232"/>
                    <a:pt x="1132" y="4381"/>
                    <a:pt x="0" y="405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3" name="TextBox 2" descr="1 minh tuan">
            <a:extLst>
              <a:ext uri="{FF2B5EF4-FFF2-40B4-BE49-F238E27FC236}">
                <a16:creationId xmlns:a16="http://schemas.microsoft.com/office/drawing/2014/main" xmlns="" id="{4E573C53-7AC7-4C89-2FF2-7E9051107E78}"/>
              </a:ext>
            </a:extLst>
          </p:cNvPr>
          <p:cNvSpPr txBox="1"/>
          <p:nvPr/>
        </p:nvSpPr>
        <p:spPr>
          <a:xfrm>
            <a:off x="735292" y="1873823"/>
            <a:ext cx="5674318" cy="1815882"/>
          </a:xfrm>
          <a:prstGeom prst="rect">
            <a:avLst/>
          </a:prstGeom>
          <a:noFill/>
        </p:spPr>
        <p:txBody>
          <a:bodyPr wrap="square">
            <a:spAutoFit/>
          </a:bodyPr>
          <a:lstStyle/>
          <a:p>
            <a:pPr algn="just"/>
            <a:r>
              <a:rPr lang="vi-VN" sz="2800" b="1" dirty="0">
                <a:solidFill>
                  <a:srgbClr val="C00000"/>
                </a:solidFill>
                <a:latin typeface="Cambria" panose="02040503050406030204" pitchFamily="18" charset="0"/>
                <a:ea typeface="Cambria" panose="02040503050406030204" pitchFamily="18" charset="0"/>
                <a:cs typeface="Times New Roman" pitchFamily="18" charset="0"/>
              </a:rPr>
              <a:t>Trong giao thông: </a:t>
            </a:r>
            <a:r>
              <a:rPr lang="vi-VN" sz="2800" b="1" dirty="0">
                <a:solidFill>
                  <a:srgbClr val="000000"/>
                </a:solidFill>
                <a:latin typeface="Cambria" panose="02040503050406030204" pitchFamily="18" charset="0"/>
                <a:ea typeface="Cambria" panose="02040503050406030204" pitchFamily="18" charset="0"/>
                <a:cs typeface="Times New Roman" pitchFamily="18" charset="0"/>
              </a:rPr>
              <a:t>áp lực của các xe</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lu</a:t>
            </a:r>
            <a:r>
              <a:rPr lang="vi-VN" sz="2800" b="1" dirty="0">
                <a:solidFill>
                  <a:srgbClr val="000000"/>
                </a:solidFill>
                <a:latin typeface="Cambria" panose="02040503050406030204" pitchFamily="18" charset="0"/>
                <a:ea typeface="Cambria" panose="02040503050406030204" pitchFamily="18" charset="0"/>
                <a:cs typeface="Times New Roman" pitchFamily="18" charset="0"/>
              </a:rPr>
              <a:t> có tải trọng lớn</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và</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bánh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xe</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có</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diện</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tích</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tiếp</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xúc</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lớn</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giúp</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lu</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nhẵn</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mặt</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2800" b="1" dirty="0" err="1">
                <a:solidFill>
                  <a:srgbClr val="000000"/>
                </a:solidFill>
                <a:latin typeface="Cambria" panose="02040503050406030204" pitchFamily="18" charset="0"/>
                <a:ea typeface="Cambria" panose="02040503050406030204" pitchFamily="18" charset="0"/>
                <a:cs typeface="Times New Roman" pitchFamily="18" charset="0"/>
              </a:rPr>
              <a:t>đường</a:t>
            </a:r>
            <a:r>
              <a:rPr lang="en-US" sz="2800" b="1" dirty="0">
                <a:solidFill>
                  <a:srgbClr val="000000"/>
                </a:solidFill>
                <a:latin typeface="Cambria" panose="02040503050406030204" pitchFamily="18" charset="0"/>
                <a:ea typeface="Cambria" panose="02040503050406030204" pitchFamily="18" charset="0"/>
                <a:cs typeface="Times New Roman" pitchFamily="18" charset="0"/>
              </a:rPr>
              <a:t> </a:t>
            </a:r>
            <a:endParaRPr lang="en-US" sz="2800" b="1" dirty="0">
              <a:solidFill>
                <a:srgbClr val="003300"/>
              </a:solidFill>
              <a:latin typeface="Cambria" panose="02040503050406030204" pitchFamily="18" charset="0"/>
              <a:ea typeface="Cambria" panose="02040503050406030204" pitchFamily="18" charset="0"/>
              <a:cs typeface="Times New Roman" pitchFamily="18" charset="0"/>
            </a:endParaRPr>
          </a:p>
        </p:txBody>
      </p:sp>
      <p:sp>
        <p:nvSpPr>
          <p:cNvPr id="15" name="Rectangle: Rounded Corners 14" descr="1 minh tuan">
            <a:extLst>
              <a:ext uri="{FF2B5EF4-FFF2-40B4-BE49-F238E27FC236}">
                <a16:creationId xmlns:a16="http://schemas.microsoft.com/office/drawing/2014/main" xmlns="" id="{313899F3-2D4F-33C4-4D33-2D2D1C75A6E4}"/>
              </a:ext>
            </a:extLst>
          </p:cNvPr>
          <p:cNvSpPr/>
          <p:nvPr/>
        </p:nvSpPr>
        <p:spPr>
          <a:xfrm>
            <a:off x="6702516" y="3952545"/>
            <a:ext cx="4571942" cy="1771163"/>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TextBox 16" descr="1 minh tuan">
            <a:extLst>
              <a:ext uri="{FF2B5EF4-FFF2-40B4-BE49-F238E27FC236}">
                <a16:creationId xmlns:a16="http://schemas.microsoft.com/office/drawing/2014/main" xmlns="" id="{17436201-58BE-C25D-EC29-2F76AAD0AC44}"/>
              </a:ext>
            </a:extLst>
          </p:cNvPr>
          <p:cNvSpPr txBox="1"/>
          <p:nvPr/>
        </p:nvSpPr>
        <p:spPr>
          <a:xfrm>
            <a:off x="6767838" y="4058451"/>
            <a:ext cx="4365218" cy="1815882"/>
          </a:xfrm>
          <a:prstGeom prst="rect">
            <a:avLst/>
          </a:prstGeom>
          <a:noFill/>
        </p:spPr>
        <p:txBody>
          <a:bodyPr wrap="square">
            <a:spAutoFit/>
          </a:bodyPr>
          <a:lstStyle/>
          <a:p>
            <a:pPr algn="just"/>
            <a:r>
              <a:rPr lang="vi-VN" sz="2800" b="1" dirty="0">
                <a:solidFill>
                  <a:srgbClr val="C00000"/>
                </a:solidFill>
                <a:latin typeface="Cambria" panose="02040503050406030204" pitchFamily="18" charset="0"/>
                <a:ea typeface="Cambria" panose="02040503050406030204" pitchFamily="18" charset="0"/>
              </a:rPr>
              <a:t>Trong xây dựng: </a:t>
            </a:r>
            <a:r>
              <a:rPr lang="vi-VN" sz="2800" dirty="0">
                <a:solidFill>
                  <a:srgbClr val="000000"/>
                </a:solidFill>
                <a:latin typeface="Cambria" panose="02040503050406030204" pitchFamily="18" charset="0"/>
                <a:ea typeface="Cambria" panose="02040503050406030204" pitchFamily="18" charset="0"/>
              </a:rPr>
              <a:t>cần làm móng nhà to rộng để giảm áp suất tác dụng xuống đất giúp nhà không bị lún </a:t>
            </a:r>
            <a:endParaRPr lang="en-US" sz="2800" dirty="0">
              <a:solidFill>
                <a:srgbClr val="003300"/>
              </a:solidFill>
              <a:latin typeface="Cambria" panose="02040503050406030204" pitchFamily="18" charset="0"/>
              <a:ea typeface="Cambria" panose="02040503050406030204" pitchFamily="18" charset="0"/>
            </a:endParaRPr>
          </a:p>
        </p:txBody>
      </p:sp>
      <p:pic>
        <p:nvPicPr>
          <p:cNvPr id="2" name="Picture 1" descr="1 minh tuan">
            <a:extLst>
              <a:ext uri="{FF2B5EF4-FFF2-40B4-BE49-F238E27FC236}">
                <a16:creationId xmlns:a16="http://schemas.microsoft.com/office/drawing/2014/main" xmlns="" id="{B705B574-6306-3E5E-3208-B4E1BDE9A69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140" y="887911"/>
            <a:ext cx="4015112" cy="2694812"/>
          </a:xfrm>
          <a:prstGeom prst="rect">
            <a:avLst/>
          </a:prstGeom>
          <a:noFill/>
          <a:ln>
            <a:noFill/>
          </a:ln>
        </p:spPr>
      </p:pic>
      <p:pic>
        <p:nvPicPr>
          <p:cNvPr id="14338" name="Picture 2" descr="1 minh tuan">
            <a:extLst>
              <a:ext uri="{FF2B5EF4-FFF2-40B4-BE49-F238E27FC236}">
                <a16:creationId xmlns:a16="http://schemas.microsoft.com/office/drawing/2014/main" xmlns="" id="{DF33D35D-8F5D-B26E-F8D9-6C5D27A0CF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670" y="4058451"/>
            <a:ext cx="3510504" cy="26328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1 minh tuan">
            <a:extLst>
              <a:ext uri="{FF2B5EF4-FFF2-40B4-BE49-F238E27FC236}">
                <a16:creationId xmlns:a16="http://schemas.microsoft.com/office/drawing/2014/main" xmlns="" id="{174871E4-5A35-4947-AE51-03220D68E9C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1" t="18160" r="18593"/>
          <a:stretch/>
        </p:blipFill>
        <p:spPr bwMode="auto">
          <a:xfrm>
            <a:off x="4384097" y="4101672"/>
            <a:ext cx="2259289" cy="2589657"/>
          </a:xfrm>
          <a:prstGeom prst="rect">
            <a:avLst/>
          </a:prstGeom>
          <a:noFill/>
          <a:ln>
            <a:noFill/>
          </a:ln>
        </p:spPr>
      </p:pic>
      <p:sp>
        <p:nvSpPr>
          <p:cNvPr id="28" name="Text Placeholder 14">
            <a:extLst>
              <a:ext uri="{FF2B5EF4-FFF2-40B4-BE49-F238E27FC236}">
                <a16:creationId xmlns:a16="http://schemas.microsoft.com/office/drawing/2014/main" xmlns="" id="{F4A4B88D-F80F-98BB-6E0F-DC27FCEA0851}"/>
              </a:ext>
            </a:extLst>
          </p:cNvPr>
          <p:cNvSpPr txBox="1">
            <a:spLocks/>
          </p:cNvSpPr>
          <p:nvPr/>
        </p:nvSpPr>
        <p:spPr>
          <a:xfrm>
            <a:off x="2799400" y="221050"/>
            <a:ext cx="6851997" cy="5084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4000" b="1" dirty="0" smtClean="0">
                <a:solidFill>
                  <a:srgbClr val="0070C0"/>
                </a:solidFill>
                <a:latin typeface="Cambria" panose="02040503050406030204" pitchFamily="18" charset="0"/>
                <a:ea typeface="Cambria" panose="02040503050406030204" pitchFamily="18" charset="0"/>
              </a:rPr>
              <a:t>VÍ DỤ TRONG THỰC TẾ</a:t>
            </a:r>
            <a:endParaRPr lang="en-US" sz="4000" b="1" u="sng"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743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338"/>
                                        </p:tgtEl>
                                        <p:attrNameLst>
                                          <p:attrName>style.visibility</p:attrName>
                                        </p:attrNameLst>
                                      </p:cBhvr>
                                      <p:to>
                                        <p:strVal val="visible"/>
                                      </p:to>
                                    </p:set>
                                    <p:animEffect transition="in" filter="fade">
                                      <p:cBhvr>
                                        <p:cTn id="18" dur="500"/>
                                        <p:tgtEl>
                                          <p:spTgt spid="1433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15" grpId="0" animBg="1"/>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xmlns="" id="{B2988F9F-5984-42D5-9989-43ABF6DEFC08}"/>
              </a:ext>
            </a:extLst>
          </p:cNvPr>
          <p:cNvGrpSpPr>
            <a:grpSpLocks/>
          </p:cNvGrpSpPr>
          <p:nvPr/>
        </p:nvGrpSpPr>
        <p:grpSpPr bwMode="auto">
          <a:xfrm rot="-5400000">
            <a:off x="2932552" y="667750"/>
            <a:ext cx="2791517" cy="4582301"/>
            <a:chOff x="1104" y="912"/>
            <a:chExt cx="1728" cy="2582"/>
          </a:xfrm>
        </p:grpSpPr>
        <p:pic>
          <p:nvPicPr>
            <p:cNvPr id="13321" name="Picture 4">
              <a:extLst>
                <a:ext uri="{FF2B5EF4-FFF2-40B4-BE49-F238E27FC236}">
                  <a16:creationId xmlns:a16="http://schemas.microsoft.com/office/drawing/2014/main" xmlns="" id="{1C0E5641-F76C-4302-9207-515BCA189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 y="912"/>
              <a:ext cx="1728" cy="1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5">
              <a:extLst>
                <a:ext uri="{FF2B5EF4-FFF2-40B4-BE49-F238E27FC236}">
                  <a16:creationId xmlns:a16="http://schemas.microsoft.com/office/drawing/2014/main" xmlns="" id="{16491F0B-2671-4E12-9A35-ACA2360954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 y="2400"/>
              <a:ext cx="1728" cy="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90" name="Text Box 6">
            <a:extLst>
              <a:ext uri="{FF2B5EF4-FFF2-40B4-BE49-F238E27FC236}">
                <a16:creationId xmlns:a16="http://schemas.microsoft.com/office/drawing/2014/main" xmlns="" id="{F70D474C-1349-4FE6-B4BF-E6EBFD340879}"/>
              </a:ext>
            </a:extLst>
          </p:cNvPr>
          <p:cNvSpPr txBox="1">
            <a:spLocks noChangeArrowheads="1"/>
          </p:cNvSpPr>
          <p:nvPr/>
        </p:nvSpPr>
        <p:spPr bwMode="auto">
          <a:xfrm>
            <a:off x="1197204" y="4873279"/>
            <a:ext cx="10001839" cy="138499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Lưỡi</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dao</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càng</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mỏng</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thì</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dao</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càng</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sắc</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bén</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vì</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dưới</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cùng</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một</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áp</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lực</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nếu</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diện</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tích</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bị</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ép</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càng</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nhỏ</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a:t>
            </a:r>
            <a:r>
              <a:rPr kumimoji="0" lang="en-US" altLang="en-US" sz="28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lưỡi</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dao</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càng</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mỏng</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thì</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tác</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dụng</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của</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áp</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lực</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càng</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lớn</a:t>
            </a: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a:t>
            </a:r>
            <a:r>
              <a:rPr kumimoji="0" lang="en-US" altLang="en-US" sz="28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dễ</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cắt</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gọt</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các</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vật</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a:t>
            </a:r>
          </a:p>
        </p:txBody>
      </p:sp>
      <p:pic>
        <p:nvPicPr>
          <p:cNvPr id="16391" name="Picture 7" descr="138">
            <a:extLst>
              <a:ext uri="{FF2B5EF4-FFF2-40B4-BE49-F238E27FC236}">
                <a16:creationId xmlns:a16="http://schemas.microsoft.com/office/drawing/2014/main" xmlns="" id="{1D57BEDB-0810-4A34-827B-F3825034EED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181139">
            <a:off x="9345164" y="1479092"/>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AutoShape 8">
            <a:extLst>
              <a:ext uri="{FF2B5EF4-FFF2-40B4-BE49-F238E27FC236}">
                <a16:creationId xmlns:a16="http://schemas.microsoft.com/office/drawing/2014/main" xmlns="" id="{48545BF0-6CAB-4F14-BBF6-433689E017DD}"/>
              </a:ext>
            </a:extLst>
          </p:cNvPr>
          <p:cNvSpPr>
            <a:spLocks noChangeArrowheads="1"/>
          </p:cNvSpPr>
          <p:nvPr/>
        </p:nvSpPr>
        <p:spPr bwMode="auto">
          <a:xfrm>
            <a:off x="6834808" y="1954018"/>
            <a:ext cx="3223592" cy="2590800"/>
          </a:xfrm>
          <a:prstGeom prst="cloudCallout">
            <a:avLst>
              <a:gd name="adj1" fmla="val 12500"/>
              <a:gd name="adj2" fmla="val -89523"/>
            </a:avLst>
          </a:prstGeom>
          <a:solidFill>
            <a:srgbClr val="FFCC00"/>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Tại</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sao</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lưỡi</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dao</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càng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mỏng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thì</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dao</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càng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sắc</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20" name="Text Box 10">
            <a:extLst>
              <a:ext uri="{FF2B5EF4-FFF2-40B4-BE49-F238E27FC236}">
                <a16:creationId xmlns:a16="http://schemas.microsoft.com/office/drawing/2014/main" xmlns="" id="{80B2AE5F-EBB7-40C7-AF87-F59212C087FD}"/>
              </a:ext>
            </a:extLst>
          </p:cNvPr>
          <p:cNvSpPr txBox="1">
            <a:spLocks noChangeArrowheads="1"/>
          </p:cNvSpPr>
          <p:nvPr/>
        </p:nvSpPr>
        <p:spPr bwMode="auto">
          <a:xfrm>
            <a:off x="1443086" y="453575"/>
            <a:ext cx="4495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ea typeface="+mn-ea"/>
                <a:cs typeface="Arial" panose="020B0604020202020204" pitchFamily="34" charset="0"/>
              </a:rPr>
              <a:t>Ví</a:t>
            </a:r>
            <a:r>
              <a:rPr kumimoji="0" lang="en-US" altLang="en-US" sz="2800" b="0" i="0" u="none" strike="noStrike" kern="1200" cap="none" spc="0" normalizeH="0" baseline="0" noProof="0" dirty="0">
                <a:ln>
                  <a:noFill/>
                </a:ln>
                <a:solidFill>
                  <a:srgbClr val="FF0000"/>
                </a:solidFill>
                <a:effectLst/>
                <a:uLnTx/>
                <a:uFillTx/>
                <a:ea typeface="+mn-ea"/>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ea typeface="+mn-ea"/>
                <a:cs typeface="Arial" panose="020B0604020202020204" pitchFamily="34" charset="0"/>
              </a:rPr>
              <a:t>dụ</a:t>
            </a:r>
            <a:r>
              <a:rPr kumimoji="0" lang="en-US" altLang="en-US" sz="2800" b="0" i="0" u="none" strike="noStrike" kern="1200" cap="none" spc="0" normalizeH="0" baseline="0" noProof="0" dirty="0">
                <a:ln>
                  <a:noFill/>
                </a:ln>
                <a:solidFill>
                  <a:srgbClr val="FF0000"/>
                </a:solidFill>
                <a:effectLst/>
                <a:uLnTx/>
                <a:uFillTx/>
                <a:ea typeface="+mn-ea"/>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ea typeface="+mn-ea"/>
                <a:cs typeface="Arial" panose="020B0604020202020204" pitchFamily="34" charset="0"/>
              </a:rPr>
              <a:t>Áp</a:t>
            </a:r>
            <a:r>
              <a:rPr kumimoji="0" lang="en-US" altLang="en-US" sz="2800" b="0" i="0" u="none" strike="noStrike" kern="1200" cap="none" spc="0" normalizeH="0" baseline="0" noProof="0" dirty="0">
                <a:ln>
                  <a:noFill/>
                </a:ln>
                <a:solidFill>
                  <a:srgbClr val="FF0000"/>
                </a:solidFill>
                <a:effectLst/>
                <a:uLnTx/>
                <a:uFillTx/>
                <a:ea typeface="+mn-ea"/>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ea typeface="+mn-ea"/>
                <a:cs typeface="Arial" panose="020B0604020202020204" pitchFamily="34" charset="0"/>
              </a:rPr>
              <a:t>dụng</a:t>
            </a:r>
            <a:r>
              <a:rPr kumimoji="0" lang="en-US" altLang="en-US" sz="2800" b="0" i="0" u="none" strike="noStrike" kern="1200" cap="none" spc="0" normalizeH="0" baseline="0" noProof="0" dirty="0">
                <a:ln>
                  <a:noFill/>
                </a:ln>
                <a:solidFill>
                  <a:srgbClr val="FF0000"/>
                </a:solidFill>
                <a:effectLst/>
                <a:uLnTx/>
                <a:uFillTx/>
                <a:ea typeface="+mn-ea"/>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ea typeface="+mn-ea"/>
                <a:cs typeface="Arial" panose="020B0604020202020204" pitchFamily="34" charset="0"/>
              </a:rPr>
              <a:t>thực</a:t>
            </a:r>
            <a:r>
              <a:rPr kumimoji="0" lang="en-US" altLang="en-US" sz="2800" b="0" i="0" u="none" strike="noStrike" kern="1200" cap="none" spc="0" normalizeH="0" baseline="0" noProof="0" dirty="0">
                <a:ln>
                  <a:noFill/>
                </a:ln>
                <a:solidFill>
                  <a:srgbClr val="FF0000"/>
                </a:solidFill>
                <a:effectLst/>
                <a:uLnTx/>
                <a:uFillTx/>
                <a:ea typeface="+mn-ea"/>
                <a:cs typeface="Arial" panose="020B0604020202020204" pitchFamily="34" charset="0"/>
              </a:rPr>
              <a:t> </a:t>
            </a:r>
            <a:r>
              <a:rPr kumimoji="0" lang="en-US" altLang="en-US" sz="2800" b="0" i="0" u="none" strike="noStrike" kern="1200" cap="none" spc="0" normalizeH="0" baseline="0" noProof="0" dirty="0" err="1">
                <a:ln>
                  <a:noFill/>
                </a:ln>
                <a:solidFill>
                  <a:srgbClr val="FF0000"/>
                </a:solidFill>
                <a:effectLst/>
                <a:uLnTx/>
                <a:uFillTx/>
                <a:ea typeface="+mn-ea"/>
                <a:cs typeface="Arial" panose="020B0604020202020204" pitchFamily="34" charset="0"/>
              </a:rPr>
              <a:t>tiễn</a:t>
            </a:r>
            <a:endParaRPr kumimoji="0" lang="en-US" altLang="en-US" sz="2800" b="0" i="0" u="none" strike="noStrike" kern="1200" cap="none" spc="0" normalizeH="0" baseline="0" noProof="0" dirty="0">
              <a:ln>
                <a:noFill/>
              </a:ln>
              <a:solidFill>
                <a:srgbClr val="FF0000"/>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11304690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6391"/>
                                        </p:tgtEl>
                                        <p:attrNameLst>
                                          <p:attrName>style.visibility</p:attrName>
                                        </p:attrNameLst>
                                      </p:cBhvr>
                                      <p:to>
                                        <p:strVal val="visible"/>
                                      </p:to>
                                    </p:set>
                                    <p:anim calcmode="lin" valueType="num">
                                      <p:cBhvr>
                                        <p:cTn id="12" dur="500" fill="hold"/>
                                        <p:tgtEl>
                                          <p:spTgt spid="16391"/>
                                        </p:tgtEl>
                                        <p:attrNameLst>
                                          <p:attrName>ppt_w</p:attrName>
                                        </p:attrNameLst>
                                      </p:cBhvr>
                                      <p:tavLst>
                                        <p:tav tm="0">
                                          <p:val>
                                            <p:fltVal val="0"/>
                                          </p:val>
                                        </p:tav>
                                        <p:tav tm="100000">
                                          <p:val>
                                            <p:strVal val="#ppt_w"/>
                                          </p:val>
                                        </p:tav>
                                      </p:tavLst>
                                    </p:anim>
                                    <p:anim calcmode="lin" valueType="num">
                                      <p:cBhvr>
                                        <p:cTn id="13" dur="500" fill="hold"/>
                                        <p:tgtEl>
                                          <p:spTgt spid="16391"/>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55" presetClass="entr" presetSubtype="0" fill="hold" grpId="0" nodeType="afterEffect">
                                  <p:stCondLst>
                                    <p:cond delay="0"/>
                                  </p:stCondLst>
                                  <p:childTnLst>
                                    <p:set>
                                      <p:cBhvr>
                                        <p:cTn id="16" dur="1" fill="hold">
                                          <p:stCondLst>
                                            <p:cond delay="0"/>
                                          </p:stCondLst>
                                        </p:cTn>
                                        <p:tgtEl>
                                          <p:spTgt spid="16392"/>
                                        </p:tgtEl>
                                        <p:attrNameLst>
                                          <p:attrName>style.visibility</p:attrName>
                                        </p:attrNameLst>
                                      </p:cBhvr>
                                      <p:to>
                                        <p:strVal val="visible"/>
                                      </p:to>
                                    </p:set>
                                    <p:anim calcmode="lin" valueType="num">
                                      <p:cBhvr>
                                        <p:cTn id="17" dur="1000" fill="hold"/>
                                        <p:tgtEl>
                                          <p:spTgt spid="16392"/>
                                        </p:tgtEl>
                                        <p:attrNameLst>
                                          <p:attrName>ppt_w</p:attrName>
                                        </p:attrNameLst>
                                      </p:cBhvr>
                                      <p:tavLst>
                                        <p:tav tm="0">
                                          <p:val>
                                            <p:strVal val="#ppt_w*0.70"/>
                                          </p:val>
                                        </p:tav>
                                        <p:tav tm="100000">
                                          <p:val>
                                            <p:strVal val="#ppt_w"/>
                                          </p:val>
                                        </p:tav>
                                      </p:tavLst>
                                    </p:anim>
                                    <p:anim calcmode="lin" valueType="num">
                                      <p:cBhvr>
                                        <p:cTn id="18" dur="1000" fill="hold"/>
                                        <p:tgtEl>
                                          <p:spTgt spid="16392"/>
                                        </p:tgtEl>
                                        <p:attrNameLst>
                                          <p:attrName>ppt_h</p:attrName>
                                        </p:attrNameLst>
                                      </p:cBhvr>
                                      <p:tavLst>
                                        <p:tav tm="0">
                                          <p:val>
                                            <p:strVal val="#ppt_h"/>
                                          </p:val>
                                        </p:tav>
                                        <p:tav tm="100000">
                                          <p:val>
                                            <p:strVal val="#ppt_h"/>
                                          </p:val>
                                        </p:tav>
                                      </p:tavLst>
                                    </p:anim>
                                    <p:animEffect transition="in" filter="fade">
                                      <p:cBhvr>
                                        <p:cTn id="19" dur="1000"/>
                                        <p:tgtEl>
                                          <p:spTgt spid="1639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390"/>
                                        </p:tgtEl>
                                        <p:attrNameLst>
                                          <p:attrName>style.visibility</p:attrName>
                                        </p:attrNameLst>
                                      </p:cBhvr>
                                      <p:to>
                                        <p:strVal val="visible"/>
                                      </p:to>
                                    </p:set>
                                    <p:animEffect transition="in" filter="fade">
                                      <p:cBhvr>
                                        <p:cTn id="24" dur="20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nimBg="1"/>
      <p:bldP spid="1639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6" name="Rectangle: Rounded Corners 15" descr="1 minh tuan">
            <a:extLst>
              <a:ext uri="{FF2B5EF4-FFF2-40B4-BE49-F238E27FC236}">
                <a16:creationId xmlns:a16="http://schemas.microsoft.com/office/drawing/2014/main" xmlns="" id="{C7F9F93F-AF0A-A128-6E88-741730E5B7F7}"/>
              </a:ext>
            </a:extLst>
          </p:cNvPr>
          <p:cNvSpPr/>
          <p:nvPr/>
        </p:nvSpPr>
        <p:spPr>
          <a:xfrm>
            <a:off x="1066405" y="1733876"/>
            <a:ext cx="4070244" cy="1771163"/>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descr="1 minh tuan">
            <a:extLst>
              <a:ext uri="{FF2B5EF4-FFF2-40B4-BE49-F238E27FC236}">
                <a16:creationId xmlns:a16="http://schemas.microsoft.com/office/drawing/2014/main" xmlns="" id="{4E573C53-7AC7-4C89-2FF2-7E9051107E78}"/>
              </a:ext>
            </a:extLst>
          </p:cNvPr>
          <p:cNvSpPr txBox="1"/>
          <p:nvPr/>
        </p:nvSpPr>
        <p:spPr>
          <a:xfrm>
            <a:off x="254524" y="1873823"/>
            <a:ext cx="5476973" cy="2246769"/>
          </a:xfrm>
          <a:prstGeom prst="rect">
            <a:avLst/>
          </a:prstGeom>
          <a:noFill/>
        </p:spPr>
        <p:txBody>
          <a:bodyPr wrap="square">
            <a:spAutoFit/>
          </a:bodyPr>
          <a:lstStyle/>
          <a:p>
            <a:pPr algn="just"/>
            <a:r>
              <a:rPr lang="vi-VN" sz="2800" b="1" dirty="0">
                <a:solidFill>
                  <a:srgbClr val="C00000"/>
                </a:solidFill>
                <a:latin typeface="Cambria" panose="02040503050406030204" pitchFamily="18" charset="0"/>
                <a:ea typeface="Cambria" panose="02040503050406030204" pitchFamily="18" charset="0"/>
              </a:rPr>
              <a:t>Sức khỏe: </a:t>
            </a:r>
            <a:r>
              <a:rPr lang="vi-VN" sz="2800" b="1" dirty="0">
                <a:solidFill>
                  <a:srgbClr val="0070C0"/>
                </a:solidFill>
                <a:latin typeface="Cambria" panose="02040503050406030204" pitchFamily="18" charset="0"/>
                <a:ea typeface="Cambria" panose="02040503050406030204" pitchFamily="18" charset="0"/>
              </a:rPr>
              <a:t>đi giày cao gót làm đau chân vì chân phải chịu áp lực lớn do diện tích bị ép của xương bàn chân khi đi giày cao gót nhỏ </a:t>
            </a:r>
            <a:endParaRPr lang="en-US" sz="2800" b="1" dirty="0">
              <a:solidFill>
                <a:srgbClr val="0070C0"/>
              </a:solidFill>
              <a:latin typeface="Cambria" panose="02040503050406030204" pitchFamily="18" charset="0"/>
              <a:ea typeface="Cambria" panose="02040503050406030204" pitchFamily="18" charset="0"/>
            </a:endParaRPr>
          </a:p>
        </p:txBody>
      </p:sp>
      <p:sp>
        <p:nvSpPr>
          <p:cNvPr id="15" name="Rectangle: Rounded Corners 14" descr="1 minh tuan">
            <a:extLst>
              <a:ext uri="{FF2B5EF4-FFF2-40B4-BE49-F238E27FC236}">
                <a16:creationId xmlns:a16="http://schemas.microsoft.com/office/drawing/2014/main" xmlns="" id="{313899F3-2D4F-33C4-4D33-2D2D1C75A6E4}"/>
              </a:ext>
            </a:extLst>
          </p:cNvPr>
          <p:cNvSpPr/>
          <p:nvPr/>
        </p:nvSpPr>
        <p:spPr>
          <a:xfrm>
            <a:off x="7078980" y="3952546"/>
            <a:ext cx="4638538" cy="2577251"/>
          </a:xfrm>
          <a:prstGeom prst="roundRect">
            <a:avLst/>
          </a:prstGeom>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TextBox 16" descr="1 minh tuan">
            <a:extLst>
              <a:ext uri="{FF2B5EF4-FFF2-40B4-BE49-F238E27FC236}">
                <a16:creationId xmlns:a16="http://schemas.microsoft.com/office/drawing/2014/main" xmlns="" id="{17436201-58BE-C25D-EC29-2F76AAD0AC44}"/>
              </a:ext>
            </a:extLst>
          </p:cNvPr>
          <p:cNvSpPr txBox="1"/>
          <p:nvPr/>
        </p:nvSpPr>
        <p:spPr>
          <a:xfrm>
            <a:off x="7132322" y="4058451"/>
            <a:ext cx="4585196" cy="1815882"/>
          </a:xfrm>
          <a:prstGeom prst="rect">
            <a:avLst/>
          </a:prstGeom>
          <a:noFill/>
        </p:spPr>
        <p:txBody>
          <a:bodyPr wrap="square">
            <a:spAutoFit/>
          </a:bodyPr>
          <a:lstStyle/>
          <a:p>
            <a:pPr algn="just"/>
            <a:r>
              <a:rPr lang="vi-VN" sz="2800" b="1" dirty="0">
                <a:solidFill>
                  <a:srgbClr val="0070C0"/>
                </a:solidFill>
                <a:latin typeface="Cambria" panose="02040503050406030204" pitchFamily="18" charset="0"/>
                <a:ea typeface="Cambria" panose="02040503050406030204" pitchFamily="18" charset="0"/>
              </a:rPr>
              <a:t>Một số ví dụ khác trong thực tế ứng dụng việc giảm diện tích bị ép để tăng áp suất </a:t>
            </a:r>
            <a:endParaRPr lang="en-US" sz="2800" b="1" dirty="0">
              <a:solidFill>
                <a:srgbClr val="0070C0"/>
              </a:solidFill>
              <a:latin typeface="Cambria" panose="02040503050406030204" pitchFamily="18" charset="0"/>
              <a:ea typeface="Cambria" panose="02040503050406030204" pitchFamily="18" charset="0"/>
            </a:endParaRPr>
          </a:p>
        </p:txBody>
      </p:sp>
      <p:pic>
        <p:nvPicPr>
          <p:cNvPr id="5" name="Picture 4" descr="1 minh tuan">
            <a:extLst>
              <a:ext uri="{FF2B5EF4-FFF2-40B4-BE49-F238E27FC236}">
                <a16:creationId xmlns:a16="http://schemas.microsoft.com/office/drawing/2014/main" xmlns="" id="{4152885D-9A1E-FEFB-E155-9D162E123BE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b="58903"/>
          <a:stretch/>
        </p:blipFill>
        <p:spPr bwMode="auto">
          <a:xfrm>
            <a:off x="5894410" y="1177012"/>
            <a:ext cx="2184303" cy="2405709"/>
          </a:xfrm>
          <a:prstGeom prst="rect">
            <a:avLst/>
          </a:prstGeom>
          <a:noFill/>
          <a:ln>
            <a:noFill/>
          </a:ln>
          <a:extLst>
            <a:ext uri="{53640926-AAD7-44D8-BBD7-CCE9431645EC}">
              <a14:shadowObscured xmlns:a14="http://schemas.microsoft.com/office/drawing/2010/main"/>
            </a:ext>
          </a:extLst>
        </p:spPr>
      </p:pic>
      <p:pic>
        <p:nvPicPr>
          <p:cNvPr id="6" name="Picture 5" descr="1 minh tuan">
            <a:extLst>
              <a:ext uri="{FF2B5EF4-FFF2-40B4-BE49-F238E27FC236}">
                <a16:creationId xmlns:a16="http://schemas.microsoft.com/office/drawing/2014/main" xmlns="" id="{CEE1D610-55F0-4BA5-9D7D-A76D68289C8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05465" y="188922"/>
            <a:ext cx="3066955" cy="3316117"/>
          </a:xfrm>
          <a:prstGeom prst="rect">
            <a:avLst/>
          </a:prstGeom>
          <a:noFill/>
          <a:ln>
            <a:noFill/>
            <a:miter lim="800000"/>
            <a:headEnd/>
            <a:tailEnd/>
          </a:ln>
        </p:spPr>
      </p:pic>
      <p:pic>
        <p:nvPicPr>
          <p:cNvPr id="7" name="Picture 6" descr="1 minh tuan">
            <a:extLst>
              <a:ext uri="{FF2B5EF4-FFF2-40B4-BE49-F238E27FC236}">
                <a16:creationId xmlns:a16="http://schemas.microsoft.com/office/drawing/2014/main" xmlns="" id="{2611D0F8-B7FC-AC1B-DAF0-381C3DD2C71E}"/>
              </a:ext>
            </a:extLst>
          </p:cNvPr>
          <p:cNvPicPr>
            <a:picLocks noChangeAspect="1"/>
          </p:cNvPicPr>
          <p:nvPr/>
        </p:nvPicPr>
        <p:blipFill rotWithShape="1">
          <a:blip r:embed="rId6"/>
          <a:srcRect r="44471"/>
          <a:stretch/>
        </p:blipFill>
        <p:spPr>
          <a:xfrm>
            <a:off x="860548" y="4165301"/>
            <a:ext cx="2034066" cy="2692699"/>
          </a:xfrm>
          <a:prstGeom prst="rect">
            <a:avLst/>
          </a:prstGeom>
        </p:spPr>
      </p:pic>
      <p:pic>
        <p:nvPicPr>
          <p:cNvPr id="13" name="Picture 12" descr="1 minh tuan">
            <a:extLst>
              <a:ext uri="{FF2B5EF4-FFF2-40B4-BE49-F238E27FC236}">
                <a16:creationId xmlns:a16="http://schemas.microsoft.com/office/drawing/2014/main" xmlns="" id="{5E025BFB-EAF3-C7FF-C953-8A3FACDD1C21}"/>
              </a:ext>
            </a:extLst>
          </p:cNvPr>
          <p:cNvPicPr>
            <a:picLocks noChangeAspect="1"/>
          </p:cNvPicPr>
          <p:nvPr/>
        </p:nvPicPr>
        <p:blipFill>
          <a:blip r:embed="rId7"/>
          <a:stretch>
            <a:fillRect/>
          </a:stretch>
        </p:blipFill>
        <p:spPr>
          <a:xfrm>
            <a:off x="3123214" y="4493502"/>
            <a:ext cx="1032829" cy="2036295"/>
          </a:xfrm>
          <a:prstGeom prst="rect">
            <a:avLst/>
          </a:prstGeom>
        </p:spPr>
      </p:pic>
      <p:pic>
        <p:nvPicPr>
          <p:cNvPr id="18" name="Picture 17" descr="1 minh tuan">
            <a:extLst>
              <a:ext uri="{FF2B5EF4-FFF2-40B4-BE49-F238E27FC236}">
                <a16:creationId xmlns:a16="http://schemas.microsoft.com/office/drawing/2014/main" xmlns="" id="{D51F8ED5-4CEF-2FF4-A8B1-F0A70841BE3B}"/>
              </a:ext>
            </a:extLst>
          </p:cNvPr>
          <p:cNvPicPr>
            <a:picLocks noChangeAspect="1"/>
          </p:cNvPicPr>
          <p:nvPr/>
        </p:nvPicPr>
        <p:blipFill>
          <a:blip r:embed="rId8"/>
          <a:stretch>
            <a:fillRect/>
          </a:stretch>
        </p:blipFill>
        <p:spPr>
          <a:xfrm>
            <a:off x="4384643" y="3952546"/>
            <a:ext cx="2654217" cy="2787218"/>
          </a:xfrm>
          <a:prstGeom prst="rect">
            <a:avLst/>
          </a:prstGeom>
        </p:spPr>
      </p:pic>
      <p:sp>
        <p:nvSpPr>
          <p:cNvPr id="30" name="Text Placeholder 14">
            <a:extLst>
              <a:ext uri="{FF2B5EF4-FFF2-40B4-BE49-F238E27FC236}">
                <a16:creationId xmlns:a16="http://schemas.microsoft.com/office/drawing/2014/main" xmlns="" id="{F4A4B88D-F80F-98BB-6E0F-DC27FCEA0851}"/>
              </a:ext>
            </a:extLst>
          </p:cNvPr>
          <p:cNvSpPr txBox="1">
            <a:spLocks/>
          </p:cNvSpPr>
          <p:nvPr/>
        </p:nvSpPr>
        <p:spPr>
          <a:xfrm>
            <a:off x="2799400" y="221050"/>
            <a:ext cx="6851997" cy="5084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4000" b="1" dirty="0" smtClean="0">
                <a:solidFill>
                  <a:srgbClr val="0070C0"/>
                </a:solidFill>
                <a:latin typeface="Cambria" panose="02040503050406030204" pitchFamily="18" charset="0"/>
                <a:ea typeface="Cambria" panose="02040503050406030204" pitchFamily="18" charset="0"/>
              </a:rPr>
              <a:t>VÍ DỤ TRONG THỰC TẾ</a:t>
            </a:r>
            <a:endParaRPr lang="en-US" sz="4000" b="1" u="sng"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888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15" grpId="0" animBg="1"/>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descr="Cover">
            <a:extLst>
              <a:ext uri="{FF2B5EF4-FFF2-40B4-BE49-F238E27FC236}">
                <a16:creationId xmlns:a16="http://schemas.microsoft.com/office/drawing/2014/main" xmlns="" id="{8E597039-6B44-4DB1-AA9E-BB221C237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830" t="8392" r="55347" b="-5341"/>
          <a:stretch>
            <a:fillRect/>
          </a:stretch>
        </p:blipFill>
        <p:spPr bwMode="auto">
          <a:xfrm rot="1742194">
            <a:off x="5635204" y="1139294"/>
            <a:ext cx="658065" cy="1071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xmlns="" id="{E4CF463F-0893-42B4-A317-D022EC9F9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125" y="5060950"/>
            <a:ext cx="2481263"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xmlns="" id="{52591F00-D61F-4C62-8F57-4576A2A285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2125" y="4919663"/>
            <a:ext cx="242252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xmlns="" id="{FC98CEAE-5617-4745-9313-3196825F5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0688" y="4248150"/>
            <a:ext cx="253682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xmlns="" id="{DEC5C1BA-BE24-4E10-A52E-F27A524B1A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2975" y="3648075"/>
            <a:ext cx="2422525"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xmlns="" id="{C4583A0F-3B9E-4219-9802-13D83CEAA2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4725" y="3038475"/>
            <a:ext cx="2516188"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xmlns="" id="{F2ADE84F-C646-46A2-839C-FDC026AE5A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8525" y="2303463"/>
            <a:ext cx="1704975"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xmlns="" id="{7AAEBA98-671F-4602-A6A0-6B48212B7B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7575" y="2627313"/>
            <a:ext cx="26924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xmlns="" id="{DA859B86-D44E-4FDD-8D5A-412A4884428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44738" y="3648075"/>
            <a:ext cx="2598737"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xmlns="" id="{99F5406A-D108-435D-84F0-C2A5694D5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6313" y="1366838"/>
            <a:ext cx="337343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xmlns="" id="{48F90EDC-ADD3-4DD5-BD48-45D09D852287}"/>
              </a:ext>
            </a:extLst>
          </p:cNvPr>
          <p:cNvSpPr txBox="1">
            <a:spLocks noRot="1" noChangeAspect="1" noMove="1" noResize="1" noEditPoints="1" noAdjustHandles="1" noChangeArrowheads="1" noChangeShapeType="1" noTextEdit="1"/>
          </p:cNvSpPr>
          <p:nvPr/>
        </p:nvSpPr>
        <p:spPr>
          <a:xfrm>
            <a:off x="7176121" y="5133007"/>
            <a:ext cx="959457" cy="830998"/>
          </a:xfrm>
          <a:prstGeom prst="rect">
            <a:avLst/>
          </a:prstGeom>
          <a:blipFill rotWithShape="1">
            <a:blip r:embed="rId11" cstate="print"/>
            <a:stretch>
              <a:fillRect l="-24845" t="-15827" b="-35971"/>
            </a:stretch>
          </a:blipFill>
          <a:ln w="19050">
            <a:solidFill>
              <a:schemeClr val="accent3"/>
            </a:solidFill>
          </a:ln>
        </p:spPr>
        <p:txBody>
          <a:bodyPr/>
          <a:lstStyle/>
          <a:p>
            <a:pPr eaLnBrk="1" fontAlgn="auto" hangingPunct="1">
              <a:spcBef>
                <a:spcPts val="0"/>
              </a:spcBef>
              <a:spcAft>
                <a:spcPts val="0"/>
              </a:spcAft>
              <a:defRPr/>
            </a:pPr>
            <a:r>
              <a:rPr lang="en-US" dirty="0">
                <a:noFill/>
                <a:latin typeface="+mn-lt"/>
              </a:rPr>
              <a:t> </a:t>
            </a:r>
          </a:p>
        </p:txBody>
      </p:sp>
      <p:sp>
        <p:nvSpPr>
          <p:cNvPr id="2" name="Rectangle: Rounded Corners 1">
            <a:extLst>
              <a:ext uri="{FF2B5EF4-FFF2-40B4-BE49-F238E27FC236}">
                <a16:creationId xmlns:a16="http://schemas.microsoft.com/office/drawing/2014/main" xmlns="" id="{A4B09918-A9A8-475C-A4AE-B9E0AE25992B}"/>
              </a:ext>
            </a:extLst>
          </p:cNvPr>
          <p:cNvSpPr/>
          <p:nvPr/>
        </p:nvSpPr>
        <p:spPr>
          <a:xfrm>
            <a:off x="6510428" y="1097839"/>
            <a:ext cx="3211513" cy="603250"/>
          </a:xfrm>
          <a:prstGeom prst="roundRect">
            <a:avLst/>
          </a:prstGeom>
          <a:noFill/>
          <a:ln w="2222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err="1">
                <a:solidFill>
                  <a:srgbClr val="C00000"/>
                </a:solidFill>
                <a:latin typeface="Times New Roman" panose="02020603050405020304" pitchFamily="18" charset="0"/>
                <a:cs typeface="Times New Roman" panose="02020603050405020304" pitchFamily="18" charset="0"/>
              </a:rPr>
              <a:t>Là</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lực</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ép</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có</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phương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vuông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góc</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với</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mặt</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bị</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ép</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CD10B177-5E4A-4146-AA4F-7D0801F6BF15}"/>
              </a:ext>
            </a:extLst>
          </p:cNvPr>
          <p:cNvSpPr/>
          <p:nvPr/>
        </p:nvSpPr>
        <p:spPr>
          <a:xfrm>
            <a:off x="1378039" y="3429000"/>
            <a:ext cx="1644561" cy="17541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BÀI 15: ÁP SUẤT TRÊN 1 BỀ MẶT</a:t>
            </a:r>
            <a:endParaRPr lang="vi-VN" b="1" dirty="0"/>
          </a:p>
        </p:txBody>
      </p:sp>
      <p:sp>
        <p:nvSpPr>
          <p:cNvPr id="15" name="Rounded Rectangle 14"/>
          <p:cNvSpPr/>
          <p:nvPr/>
        </p:nvSpPr>
        <p:spPr>
          <a:xfrm>
            <a:off x="1606418" y="92075"/>
            <a:ext cx="8140898" cy="6596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u="sng" dirty="0" smtClean="0">
                <a:solidFill>
                  <a:srgbClr val="7030A0"/>
                </a:solidFill>
                <a:latin typeface="Cambria" panose="02040503050406030204" pitchFamily="18" charset="0"/>
                <a:ea typeface="Cambria" panose="02040503050406030204" pitchFamily="18" charset="0"/>
                <a:cs typeface="Cambria" panose="02040503050406030204" pitchFamily="18" charset="0"/>
              </a:rPr>
              <a:t>BÀI 15</a:t>
            </a:r>
            <a:r>
              <a:rPr lang="vi-VN" altLang="en-US" sz="3600" b="1" dirty="0" smtClean="0">
                <a:solidFill>
                  <a:srgbClr val="7030A0"/>
                </a:solidFill>
                <a:latin typeface="Cambria" panose="02040503050406030204" pitchFamily="18" charset="0"/>
                <a:ea typeface="Cambria" panose="02040503050406030204" pitchFamily="18" charset="0"/>
                <a:cs typeface="Cambria" panose="02040503050406030204" pitchFamily="18" charset="0"/>
              </a:rPr>
              <a:t>: ÁP SUẤT TRÊN MỘT BỀ MẶT</a:t>
            </a:r>
            <a:endParaRPr lang="en-US" altLang="en-US" sz="3600" b="1" dirty="0">
              <a:solidFill>
                <a:srgbClr val="7030A0"/>
              </a:solidFill>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0667548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wipe(left)">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6" presetClass="entr" presetSubtype="32"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out)">
                                      <p:cBhvr>
                                        <p:cTn id="15" dur="20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21510"/>
                                        </p:tgtEl>
                                        <p:attrNameLst>
                                          <p:attrName>style.visibility</p:attrName>
                                        </p:attrNameLst>
                                      </p:cBhvr>
                                      <p:to>
                                        <p:strVal val="visible"/>
                                      </p:to>
                                    </p:set>
                                    <p:animEffect transition="in" filter="wipe(left)">
                                      <p:cBhvr>
                                        <p:cTn id="20" dur="500"/>
                                        <p:tgtEl>
                                          <p:spTgt spid="2151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1511"/>
                                        </p:tgtEl>
                                        <p:attrNameLst>
                                          <p:attrName>style.visibility</p:attrName>
                                        </p:attrNameLst>
                                      </p:cBhvr>
                                      <p:to>
                                        <p:strVal val="visible"/>
                                      </p:to>
                                    </p:set>
                                    <p:animEffect transition="in" filter="wipe(left)">
                                      <p:cBhvr>
                                        <p:cTn id="25" dur="500"/>
                                        <p:tgtEl>
                                          <p:spTgt spid="2151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21512"/>
                                        </p:tgtEl>
                                        <p:attrNameLst>
                                          <p:attrName>style.visibility</p:attrName>
                                        </p:attrNameLst>
                                      </p:cBhvr>
                                      <p:to>
                                        <p:strVal val="visible"/>
                                      </p:to>
                                    </p:set>
                                    <p:animEffect transition="in" filter="wipe(left)">
                                      <p:cBhvr>
                                        <p:cTn id="30" dur="500"/>
                                        <p:tgtEl>
                                          <p:spTgt spid="2151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1513"/>
                                        </p:tgtEl>
                                        <p:attrNameLst>
                                          <p:attrName>style.visibility</p:attrName>
                                        </p:attrNameLst>
                                      </p:cBhvr>
                                      <p:to>
                                        <p:strVal val="visible"/>
                                      </p:to>
                                    </p:set>
                                    <p:animEffect transition="in" filter="wipe(left)">
                                      <p:cBhvr>
                                        <p:cTn id="35" dur="500"/>
                                        <p:tgtEl>
                                          <p:spTgt spid="2151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21514"/>
                                        </p:tgtEl>
                                        <p:attrNameLst>
                                          <p:attrName>style.visibility</p:attrName>
                                        </p:attrNameLst>
                                      </p:cBhvr>
                                      <p:to>
                                        <p:strVal val="visible"/>
                                      </p:to>
                                    </p:set>
                                    <p:animEffect transition="in" filter="wipe(left)">
                                      <p:cBhvr>
                                        <p:cTn id="40" dur="500"/>
                                        <p:tgtEl>
                                          <p:spTgt spid="2151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6" presetClass="entr" presetSubtype="16"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ircle(in)">
                                      <p:cBhvr>
                                        <p:cTn id="45" dur="2000"/>
                                        <p:tgtEl>
                                          <p:spTgt spid="1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21516"/>
                                        </p:tgtEl>
                                        <p:attrNameLst>
                                          <p:attrName>style.visibility</p:attrName>
                                        </p:attrNameLst>
                                      </p:cBhvr>
                                      <p:to>
                                        <p:strVal val="visible"/>
                                      </p:to>
                                    </p:set>
                                    <p:animEffect transition="in" filter="wipe(left)">
                                      <p:cBhvr>
                                        <p:cTn id="50" dur="500"/>
                                        <p:tgtEl>
                                          <p:spTgt spid="2151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21517"/>
                                        </p:tgtEl>
                                        <p:attrNameLst>
                                          <p:attrName>style.visibility</p:attrName>
                                        </p:attrNameLst>
                                      </p:cBhvr>
                                      <p:to>
                                        <p:strVal val="visible"/>
                                      </p:to>
                                    </p:set>
                                    <p:animEffect transition="in" filter="wipe(left)">
                                      <p:cBhvr>
                                        <p:cTn id="55" dur="500"/>
                                        <p:tgtEl>
                                          <p:spTgt spid="21517"/>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21518"/>
                                        </p:tgtEl>
                                        <p:attrNameLst>
                                          <p:attrName>style.visibility</p:attrName>
                                        </p:attrNameLst>
                                      </p:cBhvr>
                                      <p:to>
                                        <p:strVal val="visible"/>
                                      </p:to>
                                    </p:set>
                                    <p:animEffect transition="in" filter="wipe(left)">
                                      <p:cBhvr>
                                        <p:cTn id="60" dur="500"/>
                                        <p:tgtEl>
                                          <p:spTgt spid="21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a:extLst>
              <a:ext uri="{FF2B5EF4-FFF2-40B4-BE49-F238E27FC236}">
                <a16:creationId xmlns:a16="http://schemas.microsoft.com/office/drawing/2014/main" xmlns="" id="{0FAE68CF-6066-496A-8CBF-D58A26EFF6C2}"/>
              </a:ext>
            </a:extLst>
          </p:cNvPr>
          <p:cNvSpPr txBox="1">
            <a:spLocks noChangeArrowheads="1"/>
          </p:cNvSpPr>
          <p:nvPr/>
        </p:nvSpPr>
        <p:spPr bwMode="auto">
          <a:xfrm>
            <a:off x="1905000" y="4114801"/>
            <a:ext cx="8763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err="1">
                <a:ln>
                  <a:noFill/>
                </a:ln>
                <a:solidFill>
                  <a:srgbClr val="3D0AF6"/>
                </a:solidFill>
                <a:effectLst/>
                <a:uLnTx/>
                <a:uFillTx/>
                <a:latin typeface="Arial" panose="020B0604020202020204" pitchFamily="34" charset="0"/>
                <a:ea typeface="+mn-ea"/>
                <a:cs typeface="Arial" panose="020B0604020202020204" pitchFamily="34" charset="0"/>
              </a:rPr>
              <a:t>Có</a:t>
            </a:r>
            <a:r>
              <a:rPr kumimoji="0" lang="en-US" altLang="en-US" sz="2400" b="1" i="0" u="none" strike="noStrike" kern="1200" cap="none" spc="0" normalizeH="0" baseline="0" noProof="0" dirty="0">
                <a:ln>
                  <a:noFill/>
                </a:ln>
                <a:solidFill>
                  <a:srgbClr val="3D0AF6"/>
                </a:solidFill>
                <a:effectLst/>
                <a:uLnTx/>
                <a:uFillTx/>
                <a:latin typeface="Arial" panose="020B0604020202020204" pitchFamily="34" charset="0"/>
                <a:ea typeface="+mn-ea"/>
                <a:cs typeface="Arial" panose="020B0604020202020204" pitchFamily="34" charset="0"/>
              </a:rPr>
              <a:t> 2 </a:t>
            </a:r>
            <a:r>
              <a:rPr kumimoji="0" lang="en-US" altLang="en-US" sz="2400" b="1" i="0" u="none" strike="noStrike" kern="1200" cap="none" spc="0" normalizeH="0" baseline="0" noProof="0" dirty="0" err="1">
                <a:ln>
                  <a:noFill/>
                </a:ln>
                <a:solidFill>
                  <a:srgbClr val="3D0AF6"/>
                </a:solidFill>
                <a:effectLst/>
                <a:uLnTx/>
                <a:uFillTx/>
                <a:latin typeface="Arial" panose="020B0604020202020204" pitchFamily="34" charset="0"/>
                <a:ea typeface="+mn-ea"/>
                <a:cs typeface="Arial" panose="020B0604020202020204" pitchFamily="34" charset="0"/>
              </a:rPr>
              <a:t>loại</a:t>
            </a:r>
            <a:r>
              <a:rPr kumimoji="0" lang="en-US" altLang="en-US" sz="2400" b="1" i="0" u="none" strike="noStrike" kern="1200" cap="none" spc="0" normalizeH="0" baseline="0" noProof="0" dirty="0">
                <a:ln>
                  <a:noFill/>
                </a:ln>
                <a:solidFill>
                  <a:srgbClr val="3D0AF6"/>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3D0AF6"/>
                </a:solidFill>
                <a:effectLst/>
                <a:uLnTx/>
                <a:uFillTx/>
                <a:latin typeface="Arial" panose="020B0604020202020204" pitchFamily="34" charset="0"/>
                <a:ea typeface="+mn-ea"/>
                <a:cs typeface="Arial" panose="020B0604020202020204" pitchFamily="34" charset="0"/>
              </a:rPr>
              <a:t>xẻng</a:t>
            </a:r>
            <a:r>
              <a:rPr kumimoji="0" lang="en-US" altLang="en-US" sz="2400" b="1" i="0" u="none" strike="noStrike" kern="1200" cap="none" spc="0" normalizeH="0" baseline="0" noProof="0" dirty="0">
                <a:ln>
                  <a:noFill/>
                </a:ln>
                <a:solidFill>
                  <a:srgbClr val="3D0AF6"/>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3D0AF6"/>
                </a:solidFill>
                <a:effectLst/>
                <a:uLnTx/>
                <a:uFillTx/>
                <a:latin typeface="Arial" panose="020B0604020202020204" pitchFamily="34" charset="0"/>
                <a:ea typeface="+mn-ea"/>
                <a:cs typeface="Arial" panose="020B0604020202020204" pitchFamily="34" charset="0"/>
              </a:rPr>
              <a:t>như</a:t>
            </a:r>
            <a:r>
              <a:rPr kumimoji="0" lang="en-US" altLang="en-US" sz="2400" b="1" i="0" u="none" strike="noStrike" kern="1200" cap="none" spc="0" normalizeH="0" baseline="0" noProof="0" dirty="0">
                <a:ln>
                  <a:noFill/>
                </a:ln>
                <a:solidFill>
                  <a:srgbClr val="3D0AF6"/>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3D0AF6"/>
                </a:solidFill>
                <a:effectLst/>
                <a:uLnTx/>
                <a:uFillTx/>
                <a:latin typeface="Arial" panose="020B0604020202020204" pitchFamily="34" charset="0"/>
                <a:ea typeface="+mn-ea"/>
                <a:cs typeface="Arial" panose="020B0604020202020204" pitchFamily="34" charset="0"/>
              </a:rPr>
              <a:t>hình</a:t>
            </a:r>
            <a:r>
              <a:rPr kumimoji="0" lang="en-US" altLang="en-US" sz="2400" b="1" i="0" u="none" strike="noStrike" kern="1200" cap="none" spc="0" normalizeH="0" baseline="0" noProof="0" dirty="0">
                <a:ln>
                  <a:noFill/>
                </a:ln>
                <a:solidFill>
                  <a:srgbClr val="3D0AF6"/>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3D0AF6"/>
                </a:solidFill>
                <a:effectLst/>
                <a:uLnTx/>
                <a:uFillTx/>
                <a:latin typeface="Arial" panose="020B0604020202020204" pitchFamily="34" charset="0"/>
                <a:ea typeface="+mn-ea"/>
                <a:cs typeface="Arial" panose="020B0604020202020204" pitchFamily="34" charset="0"/>
              </a:rPr>
              <a:t>vẽ</a:t>
            </a:r>
            <a:r>
              <a:rPr kumimoji="0" lang="en-US" altLang="en-US" sz="2400" b="1" i="0" u="none" strike="noStrike" kern="1200" cap="none" spc="0" normalizeH="0" baseline="0" noProof="0" dirty="0">
                <a:ln>
                  <a:noFill/>
                </a:ln>
                <a:solidFill>
                  <a:srgbClr val="3D0AF6"/>
                </a:solidFill>
                <a:effectLst/>
                <a:uLnTx/>
                <a:uFillTx/>
                <a:latin typeface="Arial" panose="020B0604020202020204" pitchFamily="34" charset="0"/>
                <a:ea typeface="+mn-ea"/>
                <a:cs typeface="Arial" panose="020B0604020202020204" pitchFamily="34" charset="0"/>
              </a:rPr>
              <a:t>. Khi </a:t>
            </a:r>
            <a:r>
              <a:rPr kumimoji="0" lang="en-US" altLang="en-US" sz="2400" b="1" i="0" u="none" strike="noStrike" kern="1200" cap="none" spc="0" normalizeH="0" baseline="0" noProof="0" dirty="0" err="1">
                <a:ln>
                  <a:noFill/>
                </a:ln>
                <a:solidFill>
                  <a:srgbClr val="3D0AF6"/>
                </a:solidFill>
                <a:effectLst/>
                <a:uLnTx/>
                <a:uFillTx/>
                <a:latin typeface="Arial" panose="020B0604020202020204" pitchFamily="34" charset="0"/>
                <a:ea typeface="+mn-ea"/>
                <a:cs typeface="Arial" panose="020B0604020202020204" pitchFamily="34" charset="0"/>
              </a:rPr>
              <a:t>tác</a:t>
            </a:r>
            <a:r>
              <a:rPr kumimoji="0" lang="en-US" altLang="en-US" sz="2400" b="1" i="0" u="none" strike="noStrike" kern="1200" cap="none" spc="0" normalizeH="0" baseline="0" noProof="0" dirty="0">
                <a:ln>
                  <a:noFill/>
                </a:ln>
                <a:solidFill>
                  <a:srgbClr val="3D0AF6"/>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3D0AF6"/>
                </a:solidFill>
                <a:effectLst/>
                <a:uLnTx/>
                <a:uFillTx/>
                <a:latin typeface="Arial" panose="020B0604020202020204" pitchFamily="34" charset="0"/>
                <a:ea typeface="+mn-ea"/>
                <a:cs typeface="Arial" panose="020B0604020202020204" pitchFamily="34" charset="0"/>
              </a:rPr>
              <a:t>dụng</a:t>
            </a:r>
            <a:r>
              <a:rPr kumimoji="0" lang="en-US" altLang="en-US" sz="2400" b="1" i="0" u="none" strike="noStrike" kern="1200" cap="none" spc="0" normalizeH="0" baseline="0" noProof="0" dirty="0">
                <a:ln>
                  <a:noFill/>
                </a:ln>
                <a:solidFill>
                  <a:srgbClr val="3D0AF6"/>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3D0AF6"/>
                </a:solidFill>
                <a:effectLst/>
                <a:uLnTx/>
                <a:uFillTx/>
                <a:latin typeface="Arial" panose="020B0604020202020204" pitchFamily="34" charset="0"/>
                <a:ea typeface="+mn-ea"/>
                <a:cs typeface="Arial" panose="020B0604020202020204" pitchFamily="34" charset="0"/>
              </a:rPr>
              <a:t>cùng</a:t>
            </a:r>
            <a:r>
              <a:rPr kumimoji="0" lang="en-US" altLang="en-US" sz="2400" b="1" i="0" u="none" strike="noStrike" kern="1200" cap="none" spc="0" normalizeH="0" baseline="0" noProof="0" dirty="0">
                <a:ln>
                  <a:noFill/>
                </a:ln>
                <a:solidFill>
                  <a:srgbClr val="3D0AF6"/>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3D0AF6"/>
                </a:solidFill>
                <a:effectLst/>
                <a:uLnTx/>
                <a:uFillTx/>
                <a:latin typeface="Arial" panose="020B0604020202020204" pitchFamily="34" charset="0"/>
                <a:ea typeface="+mn-ea"/>
                <a:cs typeface="Arial" panose="020B0604020202020204" pitchFamily="34" charset="0"/>
              </a:rPr>
              <a:t>một</a:t>
            </a:r>
            <a:r>
              <a:rPr kumimoji="0" lang="en-US" altLang="en-US" sz="2400" b="1" i="0" u="none" strike="noStrike" kern="1200" cap="none" spc="0" normalizeH="0" baseline="0" noProof="0" dirty="0">
                <a:ln>
                  <a:noFill/>
                </a:ln>
                <a:solidFill>
                  <a:srgbClr val="3D0AF6"/>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3D0AF6"/>
                </a:solidFill>
                <a:effectLst/>
                <a:uLnTx/>
                <a:uFillTx/>
                <a:latin typeface="Arial" panose="020B0604020202020204" pitchFamily="34" charset="0"/>
                <a:ea typeface="+mn-ea"/>
                <a:cs typeface="Arial" panose="020B0604020202020204" pitchFamily="34" charset="0"/>
              </a:rPr>
              <a:t>lực</a:t>
            </a:r>
            <a:r>
              <a:rPr kumimoji="0" lang="en-US" altLang="en-US" sz="2400" b="1" i="0" u="none" strike="noStrike" kern="1200" cap="none" spc="0" normalizeH="0" baseline="0" noProof="0" dirty="0">
                <a:ln>
                  <a:noFill/>
                </a:ln>
                <a:solidFill>
                  <a:srgbClr val="3D0AF6"/>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3D0AF6"/>
                </a:solidFill>
                <a:effectLst/>
                <a:uLnTx/>
                <a:uFillTx/>
                <a:latin typeface="Arial" panose="020B0604020202020204" pitchFamily="34" charset="0"/>
                <a:ea typeface="+mn-ea"/>
                <a:cs typeface="Arial" panose="020B0604020202020204" pitchFamily="34" charset="0"/>
              </a:rPr>
              <a:t>thì</a:t>
            </a:r>
            <a:r>
              <a:rPr kumimoji="0" lang="en-US" altLang="en-US" sz="2400" b="1" i="0" u="none" strike="noStrike" kern="1200" cap="none" spc="0" normalizeH="0" baseline="0" noProof="0" dirty="0">
                <a:ln>
                  <a:noFill/>
                </a:ln>
                <a:solidFill>
                  <a:srgbClr val="3D0AF6"/>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3D0AF6"/>
                </a:solidFill>
                <a:effectLst/>
                <a:uLnTx/>
                <a:uFillTx/>
                <a:latin typeface="Arial" panose="020B0604020202020204" pitchFamily="34" charset="0"/>
                <a:ea typeface="+mn-ea"/>
                <a:cs typeface="Arial" panose="020B0604020202020204" pitchFamily="34" charset="0"/>
              </a:rPr>
              <a:t>xẻng</a:t>
            </a:r>
            <a:r>
              <a:rPr kumimoji="0" lang="en-US" altLang="en-US" sz="2400" b="1" i="0" u="none" strike="noStrike" kern="1200" cap="none" spc="0" normalizeH="0" baseline="0" noProof="0" dirty="0">
                <a:ln>
                  <a:noFill/>
                </a:ln>
                <a:solidFill>
                  <a:srgbClr val="3D0AF6"/>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3D0AF6"/>
                </a:solidFill>
                <a:effectLst/>
                <a:uLnTx/>
                <a:uFillTx/>
                <a:latin typeface="Arial" panose="020B0604020202020204" pitchFamily="34" charset="0"/>
                <a:ea typeface="+mn-ea"/>
                <a:cs typeface="Arial" panose="020B0604020202020204" pitchFamily="34" charset="0"/>
              </a:rPr>
              <a:t>nào</a:t>
            </a:r>
            <a:r>
              <a:rPr kumimoji="0" lang="en-US" altLang="en-US" sz="2400" b="1" i="0" u="none" strike="noStrike" kern="1200" cap="none" spc="0" normalizeH="0" baseline="0" noProof="0" dirty="0">
                <a:ln>
                  <a:noFill/>
                </a:ln>
                <a:solidFill>
                  <a:srgbClr val="3D0AF6"/>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3D0AF6"/>
                </a:solidFill>
                <a:effectLst/>
                <a:uLnTx/>
                <a:uFillTx/>
                <a:latin typeface="Arial" panose="020B0604020202020204" pitchFamily="34" charset="0"/>
                <a:ea typeface="+mn-ea"/>
                <a:cs typeface="Arial" panose="020B0604020202020204" pitchFamily="34" charset="0"/>
              </a:rPr>
              <a:t>nhấn</a:t>
            </a:r>
            <a:r>
              <a:rPr kumimoji="0" lang="en-US" altLang="en-US" sz="2400" b="1" i="0" u="none" strike="noStrike" kern="1200" cap="none" spc="0" normalizeH="0" baseline="0" noProof="0" dirty="0">
                <a:ln>
                  <a:noFill/>
                </a:ln>
                <a:solidFill>
                  <a:srgbClr val="3D0AF6"/>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3D0AF6"/>
                </a:solidFill>
                <a:effectLst/>
                <a:uLnTx/>
                <a:uFillTx/>
                <a:latin typeface="Arial" panose="020B0604020202020204" pitchFamily="34" charset="0"/>
                <a:ea typeface="+mn-ea"/>
                <a:cs typeface="Arial" panose="020B0604020202020204" pitchFamily="34" charset="0"/>
              </a:rPr>
              <a:t>vào</a:t>
            </a:r>
            <a:r>
              <a:rPr kumimoji="0" lang="en-US" altLang="en-US" sz="2400" b="1" i="0" u="none" strike="noStrike" kern="1200" cap="none" spc="0" normalizeH="0" baseline="0" noProof="0" dirty="0">
                <a:ln>
                  <a:noFill/>
                </a:ln>
                <a:solidFill>
                  <a:srgbClr val="3D0AF6"/>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3D0AF6"/>
                </a:solidFill>
                <a:effectLst/>
                <a:uLnTx/>
                <a:uFillTx/>
                <a:latin typeface="Arial" panose="020B0604020202020204" pitchFamily="34" charset="0"/>
                <a:ea typeface="+mn-ea"/>
                <a:cs typeface="Arial" panose="020B0604020202020204" pitchFamily="34" charset="0"/>
              </a:rPr>
              <a:t>đất</a:t>
            </a:r>
            <a:r>
              <a:rPr kumimoji="0" lang="en-US" altLang="en-US" sz="2400" b="1" i="0" u="none" strike="noStrike" kern="1200" cap="none" spc="0" normalizeH="0" baseline="0" noProof="0" dirty="0">
                <a:ln>
                  <a:noFill/>
                </a:ln>
                <a:solidFill>
                  <a:srgbClr val="3D0AF6"/>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3D0AF6"/>
                </a:solidFill>
                <a:effectLst/>
                <a:uLnTx/>
                <a:uFillTx/>
                <a:latin typeface="Arial" panose="020B0604020202020204" pitchFamily="34" charset="0"/>
                <a:ea typeface="+mn-ea"/>
                <a:cs typeface="Arial" panose="020B0604020202020204" pitchFamily="34" charset="0"/>
              </a:rPr>
              <a:t>dễ</a:t>
            </a:r>
            <a:r>
              <a:rPr kumimoji="0" lang="en-US" altLang="en-US" sz="2400" b="1" i="0" u="none" strike="noStrike" kern="1200" cap="none" spc="0" normalizeH="0" baseline="0" noProof="0" dirty="0">
                <a:ln>
                  <a:noFill/>
                </a:ln>
                <a:solidFill>
                  <a:srgbClr val="3D0AF6"/>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3D0AF6"/>
                </a:solidFill>
                <a:effectLst/>
                <a:uLnTx/>
                <a:uFillTx/>
                <a:latin typeface="Arial" panose="020B0604020202020204" pitchFamily="34" charset="0"/>
                <a:ea typeface="+mn-ea"/>
                <a:cs typeface="Arial" panose="020B0604020202020204" pitchFamily="34" charset="0"/>
              </a:rPr>
              <a:t>dàng</a:t>
            </a:r>
            <a:r>
              <a:rPr kumimoji="0" lang="en-US" altLang="en-US" sz="2400" b="1" i="0" u="none" strike="noStrike" kern="1200" cap="none" spc="0" normalizeH="0" baseline="0" noProof="0" dirty="0">
                <a:ln>
                  <a:noFill/>
                </a:ln>
                <a:solidFill>
                  <a:srgbClr val="3D0AF6"/>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3D0AF6"/>
                </a:solidFill>
                <a:effectLst/>
                <a:uLnTx/>
                <a:uFillTx/>
                <a:latin typeface="Arial" panose="020B0604020202020204" pitchFamily="34" charset="0"/>
                <a:ea typeface="+mn-ea"/>
                <a:cs typeface="Arial" panose="020B0604020202020204" pitchFamily="34" charset="0"/>
              </a:rPr>
              <a:t>hơn</a:t>
            </a:r>
            <a:r>
              <a:rPr kumimoji="0" lang="en-US" altLang="en-US" sz="2400" b="1" i="0" u="none" strike="noStrike" kern="1200" cap="none" spc="0" normalizeH="0" baseline="0" noProof="0" dirty="0">
                <a:ln>
                  <a:noFill/>
                </a:ln>
                <a:solidFill>
                  <a:srgbClr val="3D0AF6"/>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3D0AF6"/>
                </a:solidFill>
                <a:effectLst/>
                <a:uLnTx/>
                <a:uFillTx/>
                <a:latin typeface="Arial" panose="020B0604020202020204" pitchFamily="34" charset="0"/>
                <a:ea typeface="+mn-ea"/>
                <a:cs typeface="Arial" panose="020B0604020202020204" pitchFamily="34" charset="0"/>
              </a:rPr>
              <a:t>Tại</a:t>
            </a:r>
            <a:r>
              <a:rPr kumimoji="0" lang="en-US" altLang="en-US" sz="2400" b="1" i="0" u="none" strike="noStrike" kern="1200" cap="none" spc="0" normalizeH="0" baseline="0" noProof="0" dirty="0">
                <a:ln>
                  <a:noFill/>
                </a:ln>
                <a:solidFill>
                  <a:srgbClr val="3D0AF6"/>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3D0AF6"/>
                </a:solidFill>
                <a:effectLst/>
                <a:uLnTx/>
                <a:uFillTx/>
                <a:latin typeface="Arial" panose="020B0604020202020204" pitchFamily="34" charset="0"/>
                <a:ea typeface="+mn-ea"/>
                <a:cs typeface="Arial" panose="020B0604020202020204" pitchFamily="34" charset="0"/>
              </a:rPr>
              <a:t>sao</a:t>
            </a:r>
            <a:r>
              <a:rPr kumimoji="0" lang="en-US" altLang="en-US" sz="2400" b="1" i="0" u="none" strike="noStrike" kern="1200" cap="none" spc="0" normalizeH="0" baseline="0" noProof="0" dirty="0">
                <a:ln>
                  <a:noFill/>
                </a:ln>
                <a:solidFill>
                  <a:srgbClr val="3D0AF6"/>
                </a:solidFill>
                <a:effectLst/>
                <a:uLnTx/>
                <a:uFillTx/>
                <a:latin typeface="Arial" panose="020B0604020202020204" pitchFamily="34" charset="0"/>
                <a:ea typeface="+mn-ea"/>
                <a:cs typeface="Arial" panose="020B0604020202020204" pitchFamily="34" charset="0"/>
              </a:rPr>
              <a:t>?</a:t>
            </a:r>
          </a:p>
        </p:txBody>
      </p:sp>
      <p:sp>
        <p:nvSpPr>
          <p:cNvPr id="17413" name="Rectangle 5">
            <a:extLst>
              <a:ext uri="{FF2B5EF4-FFF2-40B4-BE49-F238E27FC236}">
                <a16:creationId xmlns:a16="http://schemas.microsoft.com/office/drawing/2014/main" xmlns="" id="{B8D5C5F8-D4DF-40FB-BDFB-927D7811E3FF}"/>
              </a:ext>
            </a:extLst>
          </p:cNvPr>
          <p:cNvSpPr>
            <a:spLocks noChangeArrowheads="1"/>
          </p:cNvSpPr>
          <p:nvPr/>
        </p:nvSpPr>
        <p:spPr bwMode="auto">
          <a:xfrm>
            <a:off x="933253" y="5037874"/>
            <a:ext cx="10454325" cy="1600200"/>
          </a:xfrm>
          <a:prstGeom prst="rect">
            <a:avLst/>
          </a:prstGeom>
          <a:solidFill>
            <a:schemeClr val="accent4">
              <a:lumMod val="20000"/>
              <a:lumOff val="80000"/>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1" u="sng"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TL:</a:t>
            </a:r>
            <a:r>
              <a:rPr kumimoji="0" lang="en-US" altLang="en-US" sz="2400" b="1" i="1"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Loại</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xẻng</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đầu</a:t>
            </a:r>
            <a:r>
              <a:rPr kumimoji="0" lang="en-US" altLang="en-US" sz="2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4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nhọn</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nhấn</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vào</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đất</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dễ</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dàng</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hơn</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vì</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diện</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tích</a:t>
            </a:r>
            <a:endPar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bị</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ép</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nhỏ</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hơn</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xẻng</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có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đầu</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bằng</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khi</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tác</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dụng</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cùng</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một</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áp</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lực</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thì</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áp</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suất</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của</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xẻng</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đầu</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nhọn</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lớn</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hơn</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xẻng</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đầu</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9933FF"/>
                </a:solidFill>
                <a:effectLst/>
                <a:uLnTx/>
                <a:uFillTx/>
                <a:latin typeface="Arial" panose="020B0604020202020204" pitchFamily="34" charset="0"/>
                <a:ea typeface="+mn-ea"/>
                <a:cs typeface="Arial" panose="020B0604020202020204" pitchFamily="34" charset="0"/>
              </a:rPr>
              <a:t>bằng</a:t>
            </a:r>
            <a:r>
              <a:rPr kumimoji="0" lang="en-US" altLang="en-US" sz="2400" b="1"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rPr>
              <a:t>.</a:t>
            </a:r>
            <a:endParaRPr kumimoji="0" lang="en-US" altLang="en-US" sz="2400" b="0" i="0" u="none" strike="noStrike" kern="1200" cap="none" spc="0" normalizeH="0" baseline="0" noProof="0" dirty="0">
              <a:ln>
                <a:noFill/>
              </a:ln>
              <a:solidFill>
                <a:srgbClr val="9933FF"/>
              </a:solidFill>
              <a:effectLst/>
              <a:uLnTx/>
              <a:uFillTx/>
              <a:latin typeface="Arial" panose="020B0604020202020204" pitchFamily="34" charset="0"/>
              <a:ea typeface="+mn-ea"/>
              <a:cs typeface="Arial" panose="020B0604020202020204" pitchFamily="34" charset="0"/>
            </a:endParaRPr>
          </a:p>
        </p:txBody>
      </p:sp>
      <p:pic>
        <p:nvPicPr>
          <p:cNvPr id="17414" name="Picture 6" descr="138">
            <a:extLst>
              <a:ext uri="{FF2B5EF4-FFF2-40B4-BE49-F238E27FC236}">
                <a16:creationId xmlns:a16="http://schemas.microsoft.com/office/drawing/2014/main" xmlns="" id="{26932E47-67A4-4C89-BC4F-8BFEB060EF8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53100" y="3108325"/>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9CC21AB3-12FA-4FED-9C6A-9DFF17C380E2}"/>
              </a:ext>
            </a:extLst>
          </p:cNvPr>
          <p:cNvPicPr>
            <a:picLocks noChangeAspect="1"/>
          </p:cNvPicPr>
          <p:nvPr/>
        </p:nvPicPr>
        <p:blipFill>
          <a:blip r:embed="rId3"/>
          <a:stretch>
            <a:fillRect/>
          </a:stretch>
        </p:blipFill>
        <p:spPr>
          <a:xfrm>
            <a:off x="1828800" y="228600"/>
            <a:ext cx="3814233" cy="3886200"/>
          </a:xfrm>
          <a:prstGeom prst="rect">
            <a:avLst/>
          </a:prstGeom>
        </p:spPr>
      </p:pic>
      <p:pic>
        <p:nvPicPr>
          <p:cNvPr id="5" name="Picture 4">
            <a:extLst>
              <a:ext uri="{FF2B5EF4-FFF2-40B4-BE49-F238E27FC236}">
                <a16:creationId xmlns:a16="http://schemas.microsoft.com/office/drawing/2014/main" xmlns="" id="{6191C29D-9134-4E2D-892F-600E1E3572AB}"/>
              </a:ext>
            </a:extLst>
          </p:cNvPr>
          <p:cNvPicPr>
            <a:picLocks noChangeAspect="1"/>
          </p:cNvPicPr>
          <p:nvPr/>
        </p:nvPicPr>
        <p:blipFill>
          <a:blip r:embed="rId4"/>
          <a:stretch>
            <a:fillRect/>
          </a:stretch>
        </p:blipFill>
        <p:spPr>
          <a:xfrm>
            <a:off x="6548970" y="228600"/>
            <a:ext cx="3771900" cy="3941152"/>
          </a:xfrm>
          <a:prstGeom prst="rect">
            <a:avLst/>
          </a:prstGeom>
        </p:spPr>
      </p:pic>
    </p:spTree>
    <p:extLst>
      <p:ext uri="{BB962C8B-B14F-4D97-AF65-F5344CB8AC3E}">
        <p14:creationId xmlns:p14="http://schemas.microsoft.com/office/powerpoint/2010/main" val="2537768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1" presetClass="entr" presetSubtype="0" fill="hold" nodeType="clickEffect">
                                  <p:stCondLst>
                                    <p:cond delay="0"/>
                                  </p:stCondLst>
                                  <p:childTnLst>
                                    <p:set>
                                      <p:cBhvr>
                                        <p:cTn id="14" dur="1" fill="hold">
                                          <p:stCondLst>
                                            <p:cond delay="0"/>
                                          </p:stCondLst>
                                        </p:cTn>
                                        <p:tgtEl>
                                          <p:spTgt spid="17414"/>
                                        </p:tgtEl>
                                        <p:attrNameLst>
                                          <p:attrName>style.visibility</p:attrName>
                                        </p:attrNameLst>
                                      </p:cBhvr>
                                      <p:to>
                                        <p:strVal val="visible"/>
                                      </p:to>
                                    </p:set>
                                    <p:animEffect transition="in" filter="fade">
                                      <p:cBhvr>
                                        <p:cTn id="15" dur="770" decel="100000"/>
                                        <p:tgtEl>
                                          <p:spTgt spid="17414"/>
                                        </p:tgtEl>
                                      </p:cBhvr>
                                    </p:animEffect>
                                    <p:animScale>
                                      <p:cBhvr>
                                        <p:cTn id="16" dur="770" decel="100000"/>
                                        <p:tgtEl>
                                          <p:spTgt spid="17414"/>
                                        </p:tgtEl>
                                      </p:cBhvr>
                                      <p:from x="10000" y="10000"/>
                                      <p:to x="200000" y="450000"/>
                                    </p:animScale>
                                    <p:animScale>
                                      <p:cBhvr>
                                        <p:cTn id="17" dur="1230" accel="100000" fill="hold">
                                          <p:stCondLst>
                                            <p:cond delay="770"/>
                                          </p:stCondLst>
                                        </p:cTn>
                                        <p:tgtEl>
                                          <p:spTgt spid="17414"/>
                                        </p:tgtEl>
                                      </p:cBhvr>
                                      <p:from x="200000" y="450000"/>
                                      <p:to x="100000" y="100000"/>
                                    </p:animScale>
                                    <p:set>
                                      <p:cBhvr>
                                        <p:cTn id="18" dur="770" fill="hold"/>
                                        <p:tgtEl>
                                          <p:spTgt spid="17414"/>
                                        </p:tgtEl>
                                        <p:attrNameLst>
                                          <p:attrName>ppt_x</p:attrName>
                                        </p:attrNameLst>
                                      </p:cBhvr>
                                      <p:to>
                                        <p:strVal val="(0.5)"/>
                                      </p:to>
                                    </p:set>
                                    <p:anim from="(0.5)" to="(#ppt_x)" calcmode="lin" valueType="num">
                                      <p:cBhvr>
                                        <p:cTn id="19" dur="1230" accel="100000" fill="hold">
                                          <p:stCondLst>
                                            <p:cond delay="770"/>
                                          </p:stCondLst>
                                        </p:cTn>
                                        <p:tgtEl>
                                          <p:spTgt spid="17414"/>
                                        </p:tgtEl>
                                        <p:attrNameLst>
                                          <p:attrName>ppt_x</p:attrName>
                                        </p:attrNameLst>
                                      </p:cBhvr>
                                    </p:anim>
                                    <p:set>
                                      <p:cBhvr>
                                        <p:cTn id="20" dur="770" fill="hold"/>
                                        <p:tgtEl>
                                          <p:spTgt spid="17414"/>
                                        </p:tgtEl>
                                        <p:attrNameLst>
                                          <p:attrName>ppt_y</p:attrName>
                                        </p:attrNameLst>
                                      </p:cBhvr>
                                      <p:to>
                                        <p:strVal val="(#ppt_y+0.4)"/>
                                      </p:to>
                                    </p:set>
                                    <p:anim from="(#ppt_y+0.4)" to="(#ppt_y)" calcmode="lin" valueType="num">
                                      <p:cBhvr>
                                        <p:cTn id="21" dur="1230" accel="100000" fill="hold">
                                          <p:stCondLst>
                                            <p:cond delay="770"/>
                                          </p:stCondLst>
                                        </p:cTn>
                                        <p:tgtEl>
                                          <p:spTgt spid="17414"/>
                                        </p:tgtEl>
                                        <p:attrNameLst>
                                          <p:attrName>ppt_y</p:attrName>
                                        </p:attrNameLst>
                                      </p:cBhvr>
                                    </p:anim>
                                  </p:childTnLst>
                                </p:cTn>
                              </p:par>
                            </p:childTnLst>
                          </p:cTn>
                        </p:par>
                        <p:par>
                          <p:cTn id="22" fill="hold" nodeType="afterGroup">
                            <p:stCondLst>
                              <p:cond delay="2000"/>
                            </p:stCondLst>
                            <p:childTnLst>
                              <p:par>
                                <p:cTn id="23" presetID="55" presetClass="entr" presetSubtype="0" fill="hold" grpId="0" nodeType="afterEffect">
                                  <p:stCondLst>
                                    <p:cond delay="0"/>
                                  </p:stCondLst>
                                  <p:childTnLst>
                                    <p:set>
                                      <p:cBhvr>
                                        <p:cTn id="24" dur="1" fill="hold">
                                          <p:stCondLst>
                                            <p:cond delay="0"/>
                                          </p:stCondLst>
                                        </p:cTn>
                                        <p:tgtEl>
                                          <p:spTgt spid="17412"/>
                                        </p:tgtEl>
                                        <p:attrNameLst>
                                          <p:attrName>style.visibility</p:attrName>
                                        </p:attrNameLst>
                                      </p:cBhvr>
                                      <p:to>
                                        <p:strVal val="visible"/>
                                      </p:to>
                                    </p:set>
                                    <p:anim calcmode="lin" valueType="num">
                                      <p:cBhvr>
                                        <p:cTn id="25" dur="1000" fill="hold"/>
                                        <p:tgtEl>
                                          <p:spTgt spid="17412"/>
                                        </p:tgtEl>
                                        <p:attrNameLst>
                                          <p:attrName>ppt_w</p:attrName>
                                        </p:attrNameLst>
                                      </p:cBhvr>
                                      <p:tavLst>
                                        <p:tav tm="0">
                                          <p:val>
                                            <p:strVal val="#ppt_w*0.70"/>
                                          </p:val>
                                        </p:tav>
                                        <p:tav tm="100000">
                                          <p:val>
                                            <p:strVal val="#ppt_w"/>
                                          </p:val>
                                        </p:tav>
                                      </p:tavLst>
                                    </p:anim>
                                    <p:anim calcmode="lin" valueType="num">
                                      <p:cBhvr>
                                        <p:cTn id="26" dur="1000" fill="hold"/>
                                        <p:tgtEl>
                                          <p:spTgt spid="17412"/>
                                        </p:tgtEl>
                                        <p:attrNameLst>
                                          <p:attrName>ppt_h</p:attrName>
                                        </p:attrNameLst>
                                      </p:cBhvr>
                                      <p:tavLst>
                                        <p:tav tm="0">
                                          <p:val>
                                            <p:strVal val="#ppt_h"/>
                                          </p:val>
                                        </p:tav>
                                        <p:tav tm="100000">
                                          <p:val>
                                            <p:strVal val="#ppt_h"/>
                                          </p:val>
                                        </p:tav>
                                      </p:tavLst>
                                    </p:anim>
                                    <p:animEffect transition="in" filter="fade">
                                      <p:cBhvr>
                                        <p:cTn id="27" dur="1000"/>
                                        <p:tgtEl>
                                          <p:spTgt spid="174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7413"/>
                                        </p:tgtEl>
                                        <p:attrNameLst>
                                          <p:attrName>style.visibility</p:attrName>
                                        </p:attrNameLst>
                                      </p:cBhvr>
                                      <p:to>
                                        <p:strVal val="visible"/>
                                      </p:to>
                                    </p:set>
                                    <p:animEffect transition="in" filter="box(in)">
                                      <p:cBhvr>
                                        <p:cTn id="32"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P spid="174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7950" y="1160463"/>
            <a:ext cx="9901238" cy="50434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571500" indent="-5715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buFontTx/>
              <a:buChar char="-"/>
              <a:defRPr/>
            </a:pPr>
            <a:endParaRPr lang="vi-VN" altLang="en-US" sz="4400" b="1" dirty="0" smtClean="0">
              <a:solidFill>
                <a:srgbClr val="7030A0"/>
              </a:solidFill>
              <a:latin typeface="Cambria" panose="02040503050406030204" pitchFamily="18" charset="0"/>
              <a:ea typeface="Cambria" panose="02040503050406030204" pitchFamily="18" charset="0"/>
              <a:cs typeface="Cambria" panose="02040503050406030204" pitchFamily="18" charset="0"/>
            </a:endParaRPr>
          </a:p>
        </p:txBody>
      </p:sp>
      <p:sp>
        <p:nvSpPr>
          <p:cNvPr id="6" name="Rounded Rectangle 5"/>
          <p:cNvSpPr/>
          <p:nvPr/>
        </p:nvSpPr>
        <p:spPr>
          <a:xfrm>
            <a:off x="2696067" y="1316332"/>
            <a:ext cx="4920792" cy="47262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2800" b="1" dirty="0">
                <a:latin typeface="Cambria" panose="02040503050406030204" pitchFamily="18" charset="0"/>
                <a:ea typeface="Cambria" panose="02040503050406030204" pitchFamily="18" charset="0"/>
              </a:rPr>
              <a:t>Đơn vị của trọng lực là gì</a:t>
            </a:r>
            <a:r>
              <a:rPr lang="vi-VN" sz="2800" b="1" dirty="0" smtClean="0">
                <a:latin typeface="Cambria" panose="02040503050406030204" pitchFamily="18" charset="0"/>
                <a:ea typeface="Cambria" panose="02040503050406030204" pitchFamily="18" charset="0"/>
              </a:rPr>
              <a:t>?</a:t>
            </a:r>
          </a:p>
          <a:p>
            <a:endParaRPr lang="vi-VN" sz="2800" b="1" dirty="0">
              <a:solidFill>
                <a:srgbClr val="0070C0"/>
              </a:solidFill>
              <a:latin typeface="Cambria" panose="02040503050406030204" pitchFamily="18" charset="0"/>
              <a:ea typeface="Cambria" panose="02040503050406030204" pitchFamily="18" charset="0"/>
            </a:endParaRPr>
          </a:p>
          <a:p>
            <a:pPr marL="514350" indent="-514350">
              <a:buAutoNum type="alphaUcPeriod"/>
            </a:pPr>
            <a:r>
              <a:rPr lang="vi-VN" sz="2800" b="1" dirty="0" smtClean="0">
                <a:solidFill>
                  <a:srgbClr val="0070C0"/>
                </a:solidFill>
                <a:latin typeface="Cambria" panose="02040503050406030204" pitchFamily="18" charset="0"/>
                <a:ea typeface="Cambria" panose="02040503050406030204" pitchFamily="18" charset="0"/>
              </a:rPr>
              <a:t> Kilogam </a:t>
            </a:r>
            <a:r>
              <a:rPr lang="vi-VN" sz="2800" b="1" dirty="0">
                <a:solidFill>
                  <a:srgbClr val="0070C0"/>
                </a:solidFill>
                <a:latin typeface="Cambria" panose="02040503050406030204" pitchFamily="18" charset="0"/>
                <a:ea typeface="Cambria" panose="02040503050406030204" pitchFamily="18" charset="0"/>
              </a:rPr>
              <a:t>(Kg</a:t>
            </a:r>
            <a:r>
              <a:rPr lang="vi-VN" sz="2800" b="1" dirty="0" smtClean="0">
                <a:solidFill>
                  <a:srgbClr val="0070C0"/>
                </a:solidFill>
                <a:latin typeface="Cambria" panose="02040503050406030204" pitchFamily="18" charset="0"/>
                <a:ea typeface="Cambria" panose="02040503050406030204" pitchFamily="18" charset="0"/>
              </a:rPr>
              <a:t>)</a:t>
            </a:r>
          </a:p>
          <a:p>
            <a:pPr marL="514350" indent="-514350">
              <a:buAutoNum type="alphaUcPeriod"/>
            </a:pPr>
            <a:endParaRPr lang="vi-VN" sz="2800" b="1" dirty="0">
              <a:solidFill>
                <a:srgbClr val="0070C0"/>
              </a:solidFill>
              <a:latin typeface="Cambria" panose="02040503050406030204" pitchFamily="18" charset="0"/>
              <a:ea typeface="Cambria" panose="02040503050406030204" pitchFamily="18" charset="0"/>
            </a:endParaRPr>
          </a:p>
          <a:p>
            <a:r>
              <a:rPr lang="vi-VN" sz="2800" b="1" dirty="0">
                <a:solidFill>
                  <a:srgbClr val="0070C0"/>
                </a:solidFill>
                <a:latin typeface="Cambria" panose="02040503050406030204" pitchFamily="18" charset="0"/>
                <a:ea typeface="Cambria" panose="02040503050406030204" pitchFamily="18" charset="0"/>
              </a:rPr>
              <a:t>B. </a:t>
            </a:r>
            <a:r>
              <a:rPr lang="vi-VN" sz="2800" b="1" dirty="0" smtClean="0">
                <a:solidFill>
                  <a:srgbClr val="0070C0"/>
                </a:solidFill>
                <a:latin typeface="Cambria" panose="02040503050406030204" pitchFamily="18" charset="0"/>
                <a:ea typeface="Cambria" panose="02040503050406030204" pitchFamily="18" charset="0"/>
              </a:rPr>
              <a:t>  Niuton </a:t>
            </a:r>
            <a:r>
              <a:rPr lang="vi-VN" sz="2800" b="1" dirty="0">
                <a:solidFill>
                  <a:srgbClr val="0070C0"/>
                </a:solidFill>
                <a:latin typeface="Cambria" panose="02040503050406030204" pitchFamily="18" charset="0"/>
                <a:ea typeface="Cambria" panose="02040503050406030204" pitchFamily="18" charset="0"/>
              </a:rPr>
              <a:t>(N</a:t>
            </a:r>
            <a:r>
              <a:rPr lang="vi-VN" sz="2800" b="1" dirty="0" smtClean="0">
                <a:solidFill>
                  <a:srgbClr val="0070C0"/>
                </a:solidFill>
                <a:latin typeface="Cambria" panose="02040503050406030204" pitchFamily="18" charset="0"/>
                <a:ea typeface="Cambria" panose="02040503050406030204" pitchFamily="18" charset="0"/>
              </a:rPr>
              <a:t>)</a:t>
            </a:r>
          </a:p>
          <a:p>
            <a:endParaRPr lang="vi-VN" sz="2800" b="1" dirty="0">
              <a:solidFill>
                <a:srgbClr val="0070C0"/>
              </a:solidFill>
              <a:latin typeface="Cambria" panose="02040503050406030204" pitchFamily="18" charset="0"/>
              <a:ea typeface="Cambria" panose="02040503050406030204" pitchFamily="18" charset="0"/>
            </a:endParaRPr>
          </a:p>
          <a:p>
            <a:r>
              <a:rPr lang="vi-VN" sz="2800" b="1" dirty="0">
                <a:solidFill>
                  <a:srgbClr val="0070C0"/>
                </a:solidFill>
                <a:latin typeface="Cambria" panose="02040503050406030204" pitchFamily="18" charset="0"/>
                <a:ea typeface="Cambria" panose="02040503050406030204" pitchFamily="18" charset="0"/>
              </a:rPr>
              <a:t>C. </a:t>
            </a:r>
            <a:r>
              <a:rPr lang="vi-VN" sz="2800" b="1" dirty="0" smtClean="0">
                <a:solidFill>
                  <a:srgbClr val="0070C0"/>
                </a:solidFill>
                <a:latin typeface="Cambria" panose="02040503050406030204" pitchFamily="18" charset="0"/>
                <a:ea typeface="Cambria" panose="02040503050406030204" pitchFamily="18" charset="0"/>
              </a:rPr>
              <a:t>  Lít </a:t>
            </a:r>
            <a:r>
              <a:rPr lang="vi-VN" sz="2800" b="1" dirty="0">
                <a:solidFill>
                  <a:srgbClr val="0070C0"/>
                </a:solidFill>
                <a:latin typeface="Cambria" panose="02040503050406030204" pitchFamily="18" charset="0"/>
                <a:ea typeface="Cambria" panose="02040503050406030204" pitchFamily="18" charset="0"/>
              </a:rPr>
              <a:t>(l</a:t>
            </a:r>
            <a:r>
              <a:rPr lang="vi-VN" sz="2800" b="1" dirty="0" smtClean="0">
                <a:solidFill>
                  <a:srgbClr val="0070C0"/>
                </a:solidFill>
                <a:latin typeface="Cambria" panose="02040503050406030204" pitchFamily="18" charset="0"/>
                <a:ea typeface="Cambria" panose="02040503050406030204" pitchFamily="18" charset="0"/>
              </a:rPr>
              <a:t>)</a:t>
            </a:r>
          </a:p>
          <a:p>
            <a:endParaRPr lang="vi-VN" sz="2800" b="1" dirty="0">
              <a:solidFill>
                <a:srgbClr val="0070C0"/>
              </a:solidFill>
              <a:latin typeface="Cambria" panose="02040503050406030204" pitchFamily="18" charset="0"/>
              <a:ea typeface="Cambria" panose="02040503050406030204" pitchFamily="18" charset="0"/>
            </a:endParaRPr>
          </a:p>
          <a:p>
            <a:r>
              <a:rPr lang="vi-VN" sz="2800" b="1" dirty="0">
                <a:solidFill>
                  <a:srgbClr val="0070C0"/>
                </a:solidFill>
                <a:latin typeface="Cambria" panose="02040503050406030204" pitchFamily="18" charset="0"/>
                <a:ea typeface="Cambria" panose="02040503050406030204" pitchFamily="18" charset="0"/>
              </a:rPr>
              <a:t>D. </a:t>
            </a:r>
            <a:r>
              <a:rPr lang="vi-VN" sz="2800" b="1" dirty="0" smtClean="0">
                <a:solidFill>
                  <a:srgbClr val="0070C0"/>
                </a:solidFill>
                <a:latin typeface="Cambria" panose="02040503050406030204" pitchFamily="18" charset="0"/>
                <a:ea typeface="Cambria" panose="02040503050406030204" pitchFamily="18" charset="0"/>
              </a:rPr>
              <a:t>  Mét </a:t>
            </a:r>
            <a:r>
              <a:rPr lang="vi-VN" sz="2800" b="1" dirty="0">
                <a:solidFill>
                  <a:srgbClr val="0070C0"/>
                </a:solidFill>
                <a:latin typeface="Cambria" panose="02040503050406030204" pitchFamily="18" charset="0"/>
                <a:ea typeface="Cambria" panose="02040503050406030204" pitchFamily="18" charset="0"/>
              </a:rPr>
              <a:t>(m</a:t>
            </a:r>
            <a:r>
              <a:rPr lang="vi-VN" sz="2800" b="1" dirty="0" smtClean="0">
                <a:solidFill>
                  <a:srgbClr val="0070C0"/>
                </a:solidFill>
                <a:latin typeface="Cambria" panose="02040503050406030204" pitchFamily="18" charset="0"/>
                <a:ea typeface="Cambria" panose="02040503050406030204" pitchFamily="18" charset="0"/>
              </a:rPr>
              <a:t>)</a:t>
            </a:r>
            <a:endParaRPr lang="vi-VN" sz="2800" b="1" i="1" dirty="0" smtClean="0">
              <a:solidFill>
                <a:srgbClr val="0070C0"/>
              </a:solidFill>
              <a:latin typeface="Cambria" panose="02040503050406030204" pitchFamily="18" charset="0"/>
              <a:ea typeface="Cambria" panose="02040503050406030204" pitchFamily="18" charset="0"/>
            </a:endParaRPr>
          </a:p>
          <a:p>
            <a:pPr>
              <a:defRPr/>
            </a:pPr>
            <a:endParaRPr lang="en-US" sz="2800" b="1" i="1" dirty="0" smtClean="0">
              <a:solidFill>
                <a:srgbClr val="0070C0"/>
              </a:solidFill>
              <a:latin typeface="Cambria" panose="02040503050406030204" pitchFamily="18" charset="0"/>
              <a:ea typeface="Cambria" panose="02040503050406030204" pitchFamily="18" charset="0"/>
            </a:endParaRPr>
          </a:p>
        </p:txBody>
      </p:sp>
      <p:pic>
        <p:nvPicPr>
          <p:cNvPr id="7" name="30 Seconds Timer - Đồng hồ đếm ngược 3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88718" y="105235"/>
            <a:ext cx="2153059" cy="1211096"/>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8" name="Rounded Rectangle 7"/>
          <p:cNvSpPr/>
          <p:nvPr/>
        </p:nvSpPr>
        <p:spPr>
          <a:xfrm>
            <a:off x="3239195" y="272483"/>
            <a:ext cx="3638747" cy="867823"/>
          </a:xfrm>
          <a:prstGeom prst="roundRect">
            <a:avLst/>
          </a:prstGeom>
          <a:solidFill>
            <a:srgbClr val="7030A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4800" b="1" dirty="0" smtClean="0"/>
              <a:t>CÂU HỎI 3</a:t>
            </a:r>
            <a:endParaRPr lang="en-US" sz="4800" b="1" dirty="0"/>
          </a:p>
        </p:txBody>
      </p:sp>
      <p:sp>
        <p:nvSpPr>
          <p:cNvPr id="2" name="Oval 1"/>
          <p:cNvSpPr/>
          <p:nvPr/>
        </p:nvSpPr>
        <p:spPr>
          <a:xfrm>
            <a:off x="2809188" y="3167405"/>
            <a:ext cx="678730" cy="646775"/>
          </a:xfrm>
          <a:prstGeom prst="ellipse">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a:hlinkClick r:id="rId6" action="ppaction://hlinksldjump"/>
          </p:cNvPr>
          <p:cNvSpPr/>
          <p:nvPr/>
        </p:nvSpPr>
        <p:spPr>
          <a:xfrm>
            <a:off x="461915" y="5840423"/>
            <a:ext cx="2234152" cy="767367"/>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vi-VN" sz="2400" b="1" dirty="0" smtClean="0">
                <a:solidFill>
                  <a:schemeClr val="bg1"/>
                </a:solidFill>
                <a:latin typeface="Cambria" panose="02040503050406030204" pitchFamily="18" charset="0"/>
                <a:ea typeface="Cambria" panose="02040503050406030204" pitchFamily="18" charset="0"/>
              </a:rPr>
              <a:t>QUAY LẠI</a:t>
            </a:r>
            <a:endParaRPr lang="en-US" sz="2400" b="1" dirty="0">
              <a:solidFill>
                <a:schemeClr val="bg1"/>
              </a:solidFill>
              <a:latin typeface="Cambria" panose="02040503050406030204" pitchFamily="18" charset="0"/>
              <a:ea typeface="Cambria" panose="02040503050406030204" pitchFamily="18" charset="0"/>
            </a:endParaRPr>
          </a:p>
        </p:txBody>
      </p:sp>
      <p:sp>
        <p:nvSpPr>
          <p:cNvPr id="10" name="Right Arrow 9">
            <a:hlinkClick r:id="rId7" action="ppaction://hlinksldjump"/>
          </p:cNvPr>
          <p:cNvSpPr/>
          <p:nvPr/>
        </p:nvSpPr>
        <p:spPr>
          <a:xfrm>
            <a:off x="10618329" y="6042582"/>
            <a:ext cx="1423448" cy="735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TIẾP</a:t>
            </a:r>
            <a:endParaRPr lang="en-US" b="1" dirty="0"/>
          </a:p>
        </p:txBody>
      </p:sp>
    </p:spTree>
    <p:extLst>
      <p:ext uri="{BB962C8B-B14F-4D97-AF65-F5344CB8AC3E}">
        <p14:creationId xmlns:p14="http://schemas.microsoft.com/office/powerpoint/2010/main" val="33315251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7"/>
                                        </p:tgtEl>
                                      </p:cBhvr>
                                    </p:cmd>
                                  </p:childTnLst>
                                </p:cTn>
                              </p:par>
                            </p:childTnLst>
                          </p:cTn>
                        </p:par>
                      </p:childTnLst>
                    </p:cTn>
                  </p:par>
                </p:childTnLst>
              </p:cTn>
              <p:nextCondLst>
                <p:cond evt="onClick" delay="0">
                  <p:tgtEl>
                    <p:spTgt spid="7"/>
                  </p:tgtEl>
                </p:cond>
              </p:nextCondLst>
            </p:seq>
            <p:video>
              <p:cMediaNode vol="80000">
                <p:cTn id="14" fill="hold" display="0">
                  <p:stCondLst>
                    <p:cond delay="indefinite"/>
                  </p:stCondLst>
                </p:cTn>
                <p:tgtEl>
                  <p:spTgt spid="7"/>
                </p:tgtEl>
              </p:cMediaNode>
            </p:video>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a:extLst>
              <a:ext uri="{FF2B5EF4-FFF2-40B4-BE49-F238E27FC236}">
                <a16:creationId xmlns:a16="http://schemas.microsoft.com/office/drawing/2014/main" xmlns="" id="{8C8D3DD3-9BF1-40A2-9933-8AC87D7D9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18" r="12453" b="3159"/>
          <a:stretch>
            <a:fillRect/>
          </a:stretch>
        </p:blipFill>
        <p:spPr bwMode="auto">
          <a:xfrm>
            <a:off x="5791200" y="0"/>
            <a:ext cx="464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a:extLst>
              <a:ext uri="{FF2B5EF4-FFF2-40B4-BE49-F238E27FC236}">
                <a16:creationId xmlns:a16="http://schemas.microsoft.com/office/drawing/2014/main" xmlns="" id="{DB84A5E2-3F5F-439C-A774-CA0C7AC2A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0"/>
            <a:ext cx="4114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5">
            <a:extLst>
              <a:ext uri="{FF2B5EF4-FFF2-40B4-BE49-F238E27FC236}">
                <a16:creationId xmlns:a16="http://schemas.microsoft.com/office/drawing/2014/main" xmlns="" id="{1F8CE30D-439D-44C0-AE6E-1AE08FC9459F}"/>
              </a:ext>
            </a:extLst>
          </p:cNvPr>
          <p:cNvSpPr txBox="1">
            <a:spLocks noChangeArrowheads="1"/>
          </p:cNvSpPr>
          <p:nvPr/>
        </p:nvSpPr>
        <p:spPr bwMode="auto">
          <a:xfrm>
            <a:off x="2667000" y="44196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Tại</a:t>
            </a:r>
            <a:r>
              <a:rPr kumimoji="0" lang="en-US" altLang="en-US" sz="24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sao</a:t>
            </a:r>
            <a:r>
              <a:rPr kumimoji="0" lang="en-US" altLang="en-US" sz="24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mũi</a:t>
            </a:r>
            <a:r>
              <a:rPr kumimoji="0" lang="en-US" altLang="en-US" sz="24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khoan</a:t>
            </a:r>
            <a:r>
              <a:rPr kumimoji="0" lang="en-US" altLang="en-US" sz="24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0000CC"/>
                </a:solidFill>
                <a:effectLst/>
                <a:uLnTx/>
                <a:uFillTx/>
                <a:latin typeface="Arial" panose="020B0604020202020204" pitchFamily="34" charset="0"/>
                <a:ea typeface="+mn-ea"/>
                <a:cs typeface="Arial" panose="020B0604020202020204" pitchFamily="34" charset="0"/>
              </a:rPr>
              <a:t>nhọn</a:t>
            </a:r>
            <a:r>
              <a:rPr kumimoji="0" lang="en-US" altLang="en-US" sz="24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p>
        </p:txBody>
      </p:sp>
      <p:pic>
        <p:nvPicPr>
          <p:cNvPr id="18438" name="Picture 6" descr="138">
            <a:extLst>
              <a:ext uri="{FF2B5EF4-FFF2-40B4-BE49-F238E27FC236}">
                <a16:creationId xmlns:a16="http://schemas.microsoft.com/office/drawing/2014/main" xmlns="" id="{0A9C14EB-3862-457E-8ADE-EF341183919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343400"/>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AutoShape 7">
            <a:extLst>
              <a:ext uri="{FF2B5EF4-FFF2-40B4-BE49-F238E27FC236}">
                <a16:creationId xmlns:a16="http://schemas.microsoft.com/office/drawing/2014/main" xmlns="" id="{0D6DBE31-15EF-40A1-8761-5C7324886F39}"/>
              </a:ext>
            </a:extLst>
          </p:cNvPr>
          <p:cNvSpPr>
            <a:spLocks noChangeArrowheads="1"/>
          </p:cNvSpPr>
          <p:nvPr/>
        </p:nvSpPr>
        <p:spPr bwMode="auto">
          <a:xfrm>
            <a:off x="6553200" y="4191000"/>
            <a:ext cx="4183930" cy="2438400"/>
          </a:xfrm>
          <a:prstGeom prst="cloudCallout">
            <a:avLst>
              <a:gd name="adj1" fmla="val -51065"/>
              <a:gd name="adj2" fmla="val -19852"/>
            </a:avLst>
          </a:prstGeom>
          <a:solidFill>
            <a:schemeClr val="accent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Arial" panose="020B0604020202020204" pitchFamily="34" charset="0"/>
              </a:rPr>
              <a:t>Giảm diện tích bị ép sẽ làm tăng áp suất, mũi khoan xuyên vào gỗ dễ dàng</a:t>
            </a:r>
          </a:p>
        </p:txBody>
      </p:sp>
    </p:spTree>
    <p:extLst>
      <p:ext uri="{BB962C8B-B14F-4D97-AF65-F5344CB8AC3E}">
        <p14:creationId xmlns:p14="http://schemas.microsoft.com/office/powerpoint/2010/main" val="12793366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8438"/>
                                        </p:tgtEl>
                                        <p:attrNameLst>
                                          <p:attrName>style.visibility</p:attrName>
                                        </p:attrNameLst>
                                      </p:cBhvr>
                                      <p:to>
                                        <p:strVal val="visible"/>
                                      </p:to>
                                    </p:set>
                                    <p:anim calcmode="lin" valueType="num">
                                      <p:cBhvr>
                                        <p:cTn id="7" dur="500" fill="hold"/>
                                        <p:tgtEl>
                                          <p:spTgt spid="18438"/>
                                        </p:tgtEl>
                                        <p:attrNameLst>
                                          <p:attrName>ppt_w</p:attrName>
                                        </p:attrNameLst>
                                      </p:cBhvr>
                                      <p:tavLst>
                                        <p:tav tm="0">
                                          <p:val>
                                            <p:fltVal val="0"/>
                                          </p:val>
                                        </p:tav>
                                        <p:tav tm="100000">
                                          <p:val>
                                            <p:strVal val="#ppt_w"/>
                                          </p:val>
                                        </p:tav>
                                      </p:tavLst>
                                    </p:anim>
                                    <p:anim calcmode="lin" valueType="num">
                                      <p:cBhvr>
                                        <p:cTn id="8" dur="500" fill="hold"/>
                                        <p:tgtEl>
                                          <p:spTgt spid="18438"/>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8437"/>
                                        </p:tgtEl>
                                        <p:attrNameLst>
                                          <p:attrName>style.visibility</p:attrName>
                                        </p:attrNameLst>
                                      </p:cBhvr>
                                      <p:to>
                                        <p:strVal val="visible"/>
                                      </p:to>
                                    </p:set>
                                    <p:anim calcmode="lin" valueType="num">
                                      <p:cBhvr>
                                        <p:cTn id="12" dur="500" fill="hold"/>
                                        <p:tgtEl>
                                          <p:spTgt spid="18437"/>
                                        </p:tgtEl>
                                        <p:attrNameLst>
                                          <p:attrName>ppt_w</p:attrName>
                                        </p:attrNameLst>
                                      </p:cBhvr>
                                      <p:tavLst>
                                        <p:tav tm="0">
                                          <p:val>
                                            <p:fltVal val="0"/>
                                          </p:val>
                                        </p:tav>
                                        <p:tav tm="100000">
                                          <p:val>
                                            <p:strVal val="#ppt_w"/>
                                          </p:val>
                                        </p:tav>
                                      </p:tavLst>
                                    </p:anim>
                                    <p:anim calcmode="lin" valueType="num">
                                      <p:cBhvr>
                                        <p:cTn id="13" dur="500" fill="hold"/>
                                        <p:tgtEl>
                                          <p:spTgt spid="18437"/>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8439"/>
                                        </p:tgtEl>
                                        <p:attrNameLst>
                                          <p:attrName>style.visibility</p:attrName>
                                        </p:attrNameLst>
                                      </p:cBhvr>
                                      <p:to>
                                        <p:strVal val="visible"/>
                                      </p:to>
                                    </p:set>
                                    <p:anim calcmode="lin" valueType="num">
                                      <p:cBhvr>
                                        <p:cTn id="18" dur="1000" fill="hold"/>
                                        <p:tgtEl>
                                          <p:spTgt spid="18439"/>
                                        </p:tgtEl>
                                        <p:attrNameLst>
                                          <p:attrName>ppt_w</p:attrName>
                                        </p:attrNameLst>
                                      </p:cBhvr>
                                      <p:tavLst>
                                        <p:tav tm="0">
                                          <p:val>
                                            <p:strVal val="#ppt_w*0.70"/>
                                          </p:val>
                                        </p:tav>
                                        <p:tav tm="100000">
                                          <p:val>
                                            <p:strVal val="#ppt_w"/>
                                          </p:val>
                                        </p:tav>
                                      </p:tavLst>
                                    </p:anim>
                                    <p:anim calcmode="lin" valueType="num">
                                      <p:cBhvr>
                                        <p:cTn id="19" dur="1000" fill="hold"/>
                                        <p:tgtEl>
                                          <p:spTgt spid="18439"/>
                                        </p:tgtEl>
                                        <p:attrNameLst>
                                          <p:attrName>ppt_h</p:attrName>
                                        </p:attrNameLst>
                                      </p:cBhvr>
                                      <p:tavLst>
                                        <p:tav tm="0">
                                          <p:val>
                                            <p:strVal val="#ppt_h"/>
                                          </p:val>
                                        </p:tav>
                                        <p:tav tm="100000">
                                          <p:val>
                                            <p:strVal val="#ppt_h"/>
                                          </p:val>
                                        </p:tav>
                                      </p:tavLst>
                                    </p:anim>
                                    <p:animEffect transition="in" filter="fade">
                                      <p:cBhvr>
                                        <p:cTn id="20" dur="1000"/>
                                        <p:tgtEl>
                                          <p:spTgt spid="18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P spid="1843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138976"/>
            <a:ext cx="2309649" cy="1966089"/>
          </a:xfrm>
          <a:prstGeom prst="rect">
            <a:avLst/>
          </a:prstGeom>
        </p:spPr>
      </p:pic>
      <p:pic>
        <p:nvPicPr>
          <p:cNvPr id="7" name="Picture 5">
            <a:extLst>
              <a:ext uri="{FF2B5EF4-FFF2-40B4-BE49-F238E27FC236}">
                <a16:creationId xmlns:a16="http://schemas.microsoft.com/office/drawing/2014/main" xmlns="" id="{A2899FD1-6D79-4235-B10E-C896EA439B7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xmlns="" id="{C224A0A2-47C0-436B-BA35-F4A80A2F7E14}"/>
              </a:ext>
            </a:extLst>
          </p:cNvPr>
          <p:cNvSpPr/>
          <p:nvPr/>
        </p:nvSpPr>
        <p:spPr>
          <a:xfrm>
            <a:off x="3068453" y="1626466"/>
            <a:ext cx="6532777" cy="730251"/>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3600" b="1" dirty="0" err="1">
                <a:solidFill>
                  <a:srgbClr val="0070C0"/>
                </a:solidFill>
                <a:effectLst/>
                <a:latin typeface="Cambria" panose="02040503050406030204" pitchFamily="18" charset="0"/>
                <a:ea typeface="Cambria" panose="02040503050406030204" pitchFamily="18" charset="0"/>
              </a:rPr>
              <a:t>Câu</a:t>
            </a:r>
            <a:r>
              <a:rPr lang="en-US" sz="3600" b="1" dirty="0">
                <a:solidFill>
                  <a:srgbClr val="0070C0"/>
                </a:solidFill>
                <a:effectLst/>
                <a:latin typeface="Cambria" panose="02040503050406030204" pitchFamily="18" charset="0"/>
                <a:ea typeface="Cambria" panose="02040503050406030204" pitchFamily="18" charset="0"/>
              </a:rPr>
              <a:t> 1: </a:t>
            </a:r>
            <a:r>
              <a:rPr lang="en-US" sz="3600" b="1" dirty="0" err="1">
                <a:solidFill>
                  <a:srgbClr val="0070C0"/>
                </a:solidFill>
                <a:effectLst/>
                <a:latin typeface="Cambria" panose="02040503050406030204" pitchFamily="18" charset="0"/>
                <a:ea typeface="Cambria" panose="02040503050406030204" pitchFamily="18" charset="0"/>
              </a:rPr>
              <a:t>Muốn</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tăng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áp</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suất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thì</a:t>
            </a:r>
            <a:r>
              <a:rPr lang="en-US" sz="3600" b="1" dirty="0">
                <a:solidFill>
                  <a:srgbClr val="0070C0"/>
                </a:solidFill>
                <a:effectLst/>
                <a:latin typeface="Cambria" panose="02040503050406030204" pitchFamily="18" charset="0"/>
                <a:ea typeface="Cambria" panose="02040503050406030204" pitchFamily="18" charset="0"/>
              </a:rPr>
              <a:t>:</a:t>
            </a:r>
          </a:p>
        </p:txBody>
      </p:sp>
      <p:sp>
        <p:nvSpPr>
          <p:cNvPr id="9" name="Rectangle 8">
            <a:extLst>
              <a:ext uri="{FF2B5EF4-FFF2-40B4-BE49-F238E27FC236}">
                <a16:creationId xmlns:a16="http://schemas.microsoft.com/office/drawing/2014/main" xmlns="" id="{31D9F237-BC35-47CA-AE3D-2906AEF91F57}"/>
              </a:ext>
            </a:extLst>
          </p:cNvPr>
          <p:cNvSpPr/>
          <p:nvPr/>
        </p:nvSpPr>
        <p:spPr>
          <a:xfrm>
            <a:off x="653123" y="2908823"/>
            <a:ext cx="479773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b="1" dirty="0">
                <a:solidFill>
                  <a:srgbClr val="002060"/>
                </a:solidFill>
                <a:latin typeface="Times New Roman" panose="02020603050405020304" pitchFamily="18" charset="0"/>
                <a:cs typeface="Times New Roman" panose="02020603050405020304" pitchFamily="18" charset="0"/>
              </a:rPr>
              <a:t>A. </a:t>
            </a:r>
            <a:r>
              <a:rPr lang="en-US" sz="2800" b="1" dirty="0" err="1">
                <a:solidFill>
                  <a:srgbClr val="002060"/>
                </a:solidFill>
                <a:latin typeface="Times New Roman" panose="02020603050405020304" pitchFamily="18" charset="0"/>
                <a:cs typeface="Times New Roman" panose="02020603050405020304" pitchFamily="18" charset="0"/>
              </a:rPr>
              <a:t>tăng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diện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tích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mặt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bị</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ép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tăng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lực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theo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cùng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tỉ</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lệ</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xmlns="" id="{3B9A1A09-14A5-489A-9BE4-620FA15B571E}"/>
              </a:ext>
            </a:extLst>
          </p:cNvPr>
          <p:cNvSpPr/>
          <p:nvPr/>
        </p:nvSpPr>
        <p:spPr>
          <a:xfrm>
            <a:off x="6970542" y="2817495"/>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b="1" dirty="0">
                <a:solidFill>
                  <a:srgbClr val="002060"/>
                </a:solidFill>
                <a:latin typeface="Times New Roman" panose="02020603050405020304" pitchFamily="18" charset="0"/>
                <a:cs typeface="Times New Roman" panose="02020603050405020304" pitchFamily="18" charset="0"/>
              </a:rPr>
              <a:t>B. </a:t>
            </a:r>
            <a:r>
              <a:rPr lang="en-US" sz="2800" b="1" dirty="0" err="1">
                <a:solidFill>
                  <a:srgbClr val="002060"/>
                </a:solidFill>
                <a:latin typeface="Times New Roman" panose="02020603050405020304" pitchFamily="18" charset="0"/>
                <a:cs typeface="Times New Roman" panose="02020603050405020304" pitchFamily="18" charset="0"/>
              </a:rPr>
              <a:t>giảm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diện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tích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mặt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bị</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ép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tăng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lực</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xmlns="" id="{FFDD793F-B1B3-4C54-989F-9203A93AB395}"/>
              </a:ext>
            </a:extLst>
          </p:cNvPr>
          <p:cNvSpPr/>
          <p:nvPr/>
        </p:nvSpPr>
        <p:spPr>
          <a:xfrm>
            <a:off x="653122" y="4386333"/>
            <a:ext cx="4830662"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b="1" dirty="0">
                <a:solidFill>
                  <a:srgbClr val="002060"/>
                </a:solidFill>
                <a:latin typeface="Times New Roman" panose="02020603050405020304" pitchFamily="18" charset="0"/>
                <a:cs typeface="Times New Roman" panose="02020603050405020304" pitchFamily="18" charset="0"/>
              </a:rPr>
              <a:t>C. </a:t>
            </a:r>
            <a:r>
              <a:rPr lang="en-US" sz="2800" b="1" dirty="0" err="1">
                <a:solidFill>
                  <a:srgbClr val="002060"/>
                </a:solidFill>
                <a:latin typeface="Times New Roman" panose="02020603050405020304" pitchFamily="18" charset="0"/>
                <a:cs typeface="Times New Roman" panose="02020603050405020304" pitchFamily="18" charset="0"/>
              </a:rPr>
              <a:t>giảm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diện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tích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mặt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bị</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ép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giảm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lực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theo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cùng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tỉ</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lệ</a:t>
            </a:r>
            <a:r>
              <a:rPr lang="en-US" sz="2800" b="1" dirty="0">
                <a:solidFill>
                  <a:srgbClr val="002060"/>
                </a:solidFill>
                <a:latin typeface="Times New Roman" panose="02020603050405020304" pitchFamily="18" charset="0"/>
                <a:cs typeface="Times New Roman" panose="02020603050405020304" pitchFamily="18" charset="0"/>
              </a:rPr>
              <a:t>. </a:t>
            </a:r>
          </a:p>
        </p:txBody>
      </p:sp>
      <p:pic>
        <p:nvPicPr>
          <p:cNvPr id="12" name="Picture 7">
            <a:extLst>
              <a:ext uri="{FF2B5EF4-FFF2-40B4-BE49-F238E27FC236}">
                <a16:creationId xmlns:a16="http://schemas.microsoft.com/office/drawing/2014/main" xmlns="" id="{025B4C0E-503D-4ECE-89D4-75993C6DEEF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229600" y="5766266"/>
            <a:ext cx="3962400" cy="1091733"/>
          </a:xfrm>
          <a:prstGeom prst="rect">
            <a:avLst/>
          </a:prstGeom>
        </p:spPr>
      </p:pic>
      <p:pic>
        <p:nvPicPr>
          <p:cNvPr id="13" name="Picture 12">
            <a:hlinkClick r:id="rId9" action="ppaction://hlinksldjump"/>
            <a:extLst>
              <a:ext uri="{FF2B5EF4-FFF2-40B4-BE49-F238E27FC236}">
                <a16:creationId xmlns:a16="http://schemas.microsoft.com/office/drawing/2014/main" xmlns="" id="{1D9B4549-F236-4974-A381-7A955D6DE7DB}"/>
              </a:ext>
            </a:extLst>
          </p:cNvPr>
          <p:cNvPicPr>
            <a:picLocks noChangeAspect="1"/>
          </p:cNvPicPr>
          <p:nvPr/>
        </p:nvPicPr>
        <p:blipFill>
          <a:blip r:embed="rId10"/>
          <a:stretch>
            <a:fillRect/>
          </a:stretch>
        </p:blipFill>
        <p:spPr>
          <a:xfrm>
            <a:off x="5535783" y="5840662"/>
            <a:ext cx="994771" cy="1041400"/>
          </a:xfrm>
          <a:prstGeom prst="rect">
            <a:avLst/>
          </a:prstGeom>
        </p:spPr>
      </p:pic>
      <p:sp>
        <p:nvSpPr>
          <p:cNvPr id="6" name="Rectangle 5">
            <a:extLst>
              <a:ext uri="{FF2B5EF4-FFF2-40B4-BE49-F238E27FC236}">
                <a16:creationId xmlns:a16="http://schemas.microsoft.com/office/drawing/2014/main" xmlns="" id="{8C9BC8C1-EA4A-889C-4521-F8586A6CF696}"/>
              </a:ext>
            </a:extLst>
          </p:cNvPr>
          <p:cNvSpPr/>
          <p:nvPr/>
        </p:nvSpPr>
        <p:spPr>
          <a:xfrm>
            <a:off x="6970544" y="4426197"/>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b="1" dirty="0">
                <a:solidFill>
                  <a:srgbClr val="002060"/>
                </a:solidFill>
                <a:latin typeface="Times New Roman" panose="02020603050405020304" pitchFamily="18" charset="0"/>
                <a:cs typeface="Times New Roman" panose="02020603050405020304" pitchFamily="18" charset="0"/>
              </a:rPr>
              <a:t>D. </a:t>
            </a:r>
            <a:r>
              <a:rPr lang="en-US" sz="2800" b="1" dirty="0" err="1">
                <a:solidFill>
                  <a:srgbClr val="002060"/>
                </a:solidFill>
                <a:latin typeface="Times New Roman" panose="02020603050405020304" pitchFamily="18" charset="0"/>
                <a:cs typeface="Times New Roman" panose="02020603050405020304" pitchFamily="18" charset="0"/>
              </a:rPr>
              <a:t>tăng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diện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tích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mặt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bị</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ép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giảm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lực</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18" name="Rectangle 17">
            <a:extLst>
              <a:ext uri="{FF2B5EF4-FFF2-40B4-BE49-F238E27FC236}">
                <a16:creationId xmlns:a16="http://schemas.microsoft.com/office/drawing/2014/main" xmlns="" id="{207ADB43-94FC-413A-89D4-BF0A4016034C}"/>
              </a:ext>
            </a:extLst>
          </p:cNvPr>
          <p:cNvSpPr/>
          <p:nvPr/>
        </p:nvSpPr>
        <p:spPr>
          <a:xfrm>
            <a:off x="4688215" y="892553"/>
            <a:ext cx="3227680" cy="53592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15000"/>
              </a:lnSpc>
            </a:pPr>
            <a:r>
              <a:rPr lang="en-US" sz="2800" b="1" dirty="0">
                <a:solidFill>
                  <a:srgbClr val="FF0000"/>
                </a:solidFill>
                <a:effectLst/>
                <a:latin typeface="Times New Roman" panose="02020603050405020304" pitchFamily="18" charset="0"/>
                <a:ea typeface="Arial" panose="020B0604020202020204" pitchFamily="34" charset="0"/>
              </a:rPr>
              <a:t>LUYỆN TẬP</a:t>
            </a:r>
            <a:endParaRPr lang="en-US" sz="2800" b="1" dirty="0">
              <a:solidFill>
                <a:srgbClr val="FF0000"/>
              </a:solidFill>
              <a:effectLst/>
              <a:latin typeface="Arial" panose="020B0604020202020204" pitchFamily="34" charset="0"/>
              <a:ea typeface="Arial" panose="020B0604020202020204" pitchFamily="34" charset="0"/>
            </a:endParaRPr>
          </a:p>
        </p:txBody>
      </p:sp>
      <p:sp>
        <p:nvSpPr>
          <p:cNvPr id="2" name="Rectangle 1"/>
          <p:cNvSpPr/>
          <p:nvPr/>
        </p:nvSpPr>
        <p:spPr>
          <a:xfrm>
            <a:off x="6588756" y="2592408"/>
            <a:ext cx="5335571" cy="134803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8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10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1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par>
                                <p:cTn id="17" presetID="1" presetClass="entr" presetSubtype="0" fill="hold" grpId="0" nodeType="withEffect">
                                  <p:stCondLst>
                                    <p:cond delay="100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27" presetClass="emph" presetSubtype="0" repeatCount="5000" fill="remove" grpId="0" nodeType="clickEffect">
                                  <p:stCondLst>
                                    <p:cond delay="0"/>
                                  </p:stCondLst>
                                  <p:childTnLst>
                                    <p:animClr clrSpc="rgb" dir="cw">
                                      <p:cBhvr override="childStyle">
                                        <p:cTn id="29" dur="250" autoRev="1" fill="remove"/>
                                        <p:tgtEl>
                                          <p:spTgt spid="9"/>
                                        </p:tgtEl>
                                        <p:attrNameLst>
                                          <p:attrName>style.color</p:attrName>
                                        </p:attrNameLst>
                                      </p:cBhvr>
                                      <p:to>
                                        <a:srgbClr val="33CCFF"/>
                                      </p:to>
                                    </p:animClr>
                                    <p:animClr clrSpc="rgb" dir="cw">
                                      <p:cBhvr>
                                        <p:cTn id="30" dur="250" autoRev="1" fill="remove"/>
                                        <p:tgtEl>
                                          <p:spTgt spid="9"/>
                                        </p:tgtEl>
                                        <p:attrNameLst>
                                          <p:attrName>fillcolor</p:attrName>
                                        </p:attrNameLst>
                                      </p:cBhvr>
                                      <p:to>
                                        <a:srgbClr val="33CCFF"/>
                                      </p:to>
                                    </p:animClr>
                                    <p:set>
                                      <p:cBhvr>
                                        <p:cTn id="31" dur="250" autoRev="1" fill="remove"/>
                                        <p:tgtEl>
                                          <p:spTgt spid="9"/>
                                        </p:tgtEl>
                                        <p:attrNameLst>
                                          <p:attrName>fill.type</p:attrName>
                                        </p:attrNameLst>
                                      </p:cBhvr>
                                      <p:to>
                                        <p:strVal val="solid"/>
                                      </p:to>
                                    </p:set>
                                    <p:set>
                                      <p:cBhvr>
                                        <p:cTn id="32" dur="250" autoRev="1" fill="remove"/>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orrect-answer.wav"/>
                                        </p:tgtEl>
                                      </p:cMediaNode>
                                    </p:audio>
                                  </p:subTnLst>
                                </p:cTn>
                              </p:par>
                            </p:childTnLst>
                          </p:cTn>
                        </p:par>
                      </p:childTnLst>
                    </p:cTn>
                  </p:par>
                </p:childTnLst>
              </p:cTn>
              <p:nextCondLst>
                <p:cond evt="onClick" delay="0">
                  <p:tgtEl>
                    <p:spTgt spid="9"/>
                  </p:tgtEl>
                </p:cond>
              </p:nextCondLst>
            </p:seq>
          </p:childTnLst>
        </p:cTn>
      </p:par>
    </p:tnLst>
    <p:bldLst>
      <p:bldP spid="9" grpId="0" animBg="1"/>
      <p:bldP spid="9" grpId="1" animBg="1"/>
      <p:bldP spid="10" grpId="0" animBg="1"/>
      <p:bldP spid="11" grpId="0" animBg="1"/>
      <p:bldP spid="6" grpId="0" animBg="1"/>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4751" y="130911"/>
            <a:ext cx="2525678" cy="2149983"/>
          </a:xfrm>
          <a:prstGeom prst="rect">
            <a:avLst/>
          </a:prstGeom>
        </p:spPr>
      </p:pic>
      <p:pic>
        <p:nvPicPr>
          <p:cNvPr id="7" name="Picture 5">
            <a:extLst>
              <a:ext uri="{FF2B5EF4-FFF2-40B4-BE49-F238E27FC236}">
                <a16:creationId xmlns:a16="http://schemas.microsoft.com/office/drawing/2014/main" xmlns="" id="{A2899FD1-6D79-4235-B10E-C896EA439B7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063" y="5766266"/>
            <a:ext cx="3860800" cy="1091734"/>
          </a:xfrm>
          <a:prstGeom prst="rect">
            <a:avLst/>
          </a:prstGeom>
        </p:spPr>
      </p:pic>
      <p:sp>
        <p:nvSpPr>
          <p:cNvPr id="9" name="Rectangle 8">
            <a:extLst>
              <a:ext uri="{FF2B5EF4-FFF2-40B4-BE49-F238E27FC236}">
                <a16:creationId xmlns:a16="http://schemas.microsoft.com/office/drawing/2014/main" xmlns="" id="{31D9F237-BC35-47CA-AE3D-2906AEF91F57}"/>
              </a:ext>
            </a:extLst>
          </p:cNvPr>
          <p:cNvSpPr/>
          <p:nvPr/>
        </p:nvSpPr>
        <p:spPr>
          <a:xfrm>
            <a:off x="571786"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b="1" dirty="0">
                <a:solidFill>
                  <a:srgbClr val="002060"/>
                </a:solidFill>
                <a:latin typeface="Times New Roman" panose="02020603050405020304" pitchFamily="18" charset="0"/>
                <a:cs typeface="Times New Roman" panose="02020603050405020304" pitchFamily="18" charset="0"/>
              </a:rPr>
              <a:t>A. N/m</a:t>
            </a:r>
            <a:r>
              <a:rPr lang="en-US" sz="2800" b="1" baseline="30000" dirty="0">
                <a:solidFill>
                  <a:srgbClr val="002060"/>
                </a:solidFill>
                <a:latin typeface="Times New Roman" panose="02020603050405020304" pitchFamily="18" charset="0"/>
                <a:cs typeface="Times New Roman" panose="02020603050405020304" pitchFamily="18" charset="0"/>
              </a:rPr>
              <a:t>2</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3B9A1A09-14A5-489A-9BE4-620FA15B571E}"/>
              </a:ext>
            </a:extLst>
          </p:cNvPr>
          <p:cNvSpPr/>
          <p:nvPr/>
        </p:nvSpPr>
        <p:spPr>
          <a:xfrm>
            <a:off x="3706983"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b="1" dirty="0">
                <a:solidFill>
                  <a:srgbClr val="002060"/>
                </a:solidFill>
                <a:latin typeface="Times New Roman" panose="02020603050405020304" pitchFamily="18" charset="0"/>
                <a:cs typeface="Times New Roman" panose="02020603050405020304" pitchFamily="18" charset="0"/>
              </a:rPr>
              <a:t>B. N/m</a:t>
            </a:r>
            <a:r>
              <a:rPr lang="en-US" sz="2800" b="1" baseline="30000" dirty="0">
                <a:solidFill>
                  <a:srgbClr val="002060"/>
                </a:solidFill>
                <a:latin typeface="Times New Roman" panose="02020603050405020304" pitchFamily="18" charset="0"/>
                <a:cs typeface="Times New Roman" panose="02020603050405020304" pitchFamily="18" charset="0"/>
              </a:rPr>
              <a:t>3</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FFDD793F-B1B3-4C54-989F-9203A93AB395}"/>
              </a:ext>
            </a:extLst>
          </p:cNvPr>
          <p:cNvSpPr/>
          <p:nvPr/>
        </p:nvSpPr>
        <p:spPr>
          <a:xfrm>
            <a:off x="6916437" y="4100675"/>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b="1" dirty="0">
                <a:solidFill>
                  <a:srgbClr val="002060"/>
                </a:solidFill>
                <a:latin typeface="Times New Roman" panose="02020603050405020304" pitchFamily="18" charset="0"/>
                <a:cs typeface="Times New Roman" panose="02020603050405020304" pitchFamily="18" charset="0"/>
              </a:rPr>
              <a:t>C. kg/m</a:t>
            </a:r>
            <a:r>
              <a:rPr lang="en-US" sz="2800" b="1" baseline="30000" dirty="0">
                <a:solidFill>
                  <a:srgbClr val="002060"/>
                </a:solidFill>
                <a:latin typeface="Times New Roman" panose="02020603050405020304" pitchFamily="18" charset="0"/>
                <a:cs typeface="Times New Roman" panose="02020603050405020304" pitchFamily="18" charset="0"/>
              </a:rPr>
              <a:t>3</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12" name="Picture 7">
            <a:extLst>
              <a:ext uri="{FF2B5EF4-FFF2-40B4-BE49-F238E27FC236}">
                <a16:creationId xmlns:a16="http://schemas.microsoft.com/office/drawing/2014/main" xmlns="" id="{025B4C0E-503D-4ECE-89D4-75993C6DEEF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229600" y="5766266"/>
            <a:ext cx="3962400" cy="1091733"/>
          </a:xfrm>
          <a:prstGeom prst="rect">
            <a:avLst/>
          </a:prstGeom>
        </p:spPr>
      </p:pic>
      <p:pic>
        <p:nvPicPr>
          <p:cNvPr id="13" name="Picture 12">
            <a:hlinkClick r:id="rId8" action="ppaction://hlinksldjump"/>
            <a:extLst>
              <a:ext uri="{FF2B5EF4-FFF2-40B4-BE49-F238E27FC236}">
                <a16:creationId xmlns:a16="http://schemas.microsoft.com/office/drawing/2014/main" xmlns="" id="{1D9B4549-F236-4974-A381-7A955D6DE7DB}"/>
              </a:ext>
            </a:extLst>
          </p:cNvPr>
          <p:cNvPicPr>
            <a:picLocks noChangeAspect="1"/>
          </p:cNvPicPr>
          <p:nvPr/>
        </p:nvPicPr>
        <p:blipFill>
          <a:blip r:embed="rId9"/>
          <a:stretch>
            <a:fillRect/>
          </a:stretch>
        </p:blipFill>
        <p:spPr>
          <a:xfrm>
            <a:off x="5535783" y="5840662"/>
            <a:ext cx="994771" cy="1041400"/>
          </a:xfrm>
          <a:prstGeom prst="rect">
            <a:avLst/>
          </a:prstGeom>
        </p:spPr>
      </p:pic>
      <p:sp>
        <p:nvSpPr>
          <p:cNvPr id="15" name="Rectangle 14">
            <a:extLst>
              <a:ext uri="{FF2B5EF4-FFF2-40B4-BE49-F238E27FC236}">
                <a16:creationId xmlns:a16="http://schemas.microsoft.com/office/drawing/2014/main" xmlns="" id="{A94AE94F-A6EA-CB68-E1F7-1DA05FFCB848}"/>
              </a:ext>
            </a:extLst>
          </p:cNvPr>
          <p:cNvSpPr/>
          <p:nvPr/>
        </p:nvSpPr>
        <p:spPr>
          <a:xfrm>
            <a:off x="9791414" y="4100675"/>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b="1" dirty="0">
                <a:solidFill>
                  <a:srgbClr val="002060"/>
                </a:solidFill>
                <a:latin typeface="Times New Roman" panose="02020603050405020304" pitchFamily="18" charset="0"/>
                <a:cs typeface="Times New Roman" panose="02020603050405020304" pitchFamily="18" charset="0"/>
              </a:rPr>
              <a:t>D. N</a:t>
            </a:r>
          </a:p>
        </p:txBody>
      </p:sp>
      <p:sp>
        <p:nvSpPr>
          <p:cNvPr id="19" name="Rectangle 18">
            <a:extLst>
              <a:ext uri="{FF2B5EF4-FFF2-40B4-BE49-F238E27FC236}">
                <a16:creationId xmlns:a16="http://schemas.microsoft.com/office/drawing/2014/main" xmlns="" id="{8A3D1EF1-3FF2-44F8-A68C-542A9B8CDFFA}"/>
              </a:ext>
            </a:extLst>
          </p:cNvPr>
          <p:cNvSpPr/>
          <p:nvPr/>
        </p:nvSpPr>
        <p:spPr>
          <a:xfrm>
            <a:off x="4674096" y="1005667"/>
            <a:ext cx="3227680" cy="53592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15000"/>
              </a:lnSpc>
            </a:pPr>
            <a:r>
              <a:rPr lang="en-US" sz="2800" b="1" dirty="0">
                <a:solidFill>
                  <a:srgbClr val="FF0000"/>
                </a:solidFill>
                <a:effectLst/>
                <a:latin typeface="Times New Roman" panose="02020603050405020304" pitchFamily="18" charset="0"/>
                <a:ea typeface="Arial" panose="020B0604020202020204" pitchFamily="34" charset="0"/>
              </a:rPr>
              <a:t>LUYỆN TẬP</a:t>
            </a:r>
            <a:endParaRPr lang="en-US" sz="2800" b="1" dirty="0">
              <a:solidFill>
                <a:srgbClr val="FF0000"/>
              </a:solidFill>
              <a:effectLst/>
              <a:latin typeface="Arial" panose="020B0604020202020204" pitchFamily="34" charset="0"/>
              <a:ea typeface="Arial" panose="020B0604020202020204" pitchFamily="34" charset="0"/>
            </a:endParaRPr>
          </a:p>
        </p:txBody>
      </p:sp>
      <p:sp>
        <p:nvSpPr>
          <p:cNvPr id="14" name="Rectangle 13"/>
          <p:cNvSpPr/>
          <p:nvPr/>
        </p:nvSpPr>
        <p:spPr>
          <a:xfrm>
            <a:off x="367065" y="3877201"/>
            <a:ext cx="2293741" cy="134803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C224A0A2-47C0-436B-BA35-F4A80A2F7E14}"/>
              </a:ext>
            </a:extLst>
          </p:cNvPr>
          <p:cNvSpPr/>
          <p:nvPr/>
        </p:nvSpPr>
        <p:spPr>
          <a:xfrm>
            <a:off x="3068453" y="1626466"/>
            <a:ext cx="6532777" cy="730251"/>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3600" b="1" dirty="0" err="1">
                <a:solidFill>
                  <a:srgbClr val="0070C0"/>
                </a:solidFill>
                <a:effectLst/>
                <a:latin typeface="Cambria" panose="02040503050406030204" pitchFamily="18" charset="0"/>
                <a:ea typeface="Cambria" panose="02040503050406030204" pitchFamily="18" charset="0"/>
              </a:rPr>
              <a:t>Câu</a:t>
            </a:r>
            <a:r>
              <a:rPr lang="en-US" sz="3600" b="1" dirty="0">
                <a:solidFill>
                  <a:srgbClr val="0070C0"/>
                </a:solidFill>
                <a:effectLst/>
                <a:latin typeface="Cambria" panose="02040503050406030204" pitchFamily="18" charset="0"/>
                <a:ea typeface="Cambria" panose="02040503050406030204" pitchFamily="18" charset="0"/>
              </a:rPr>
              <a:t> </a:t>
            </a:r>
            <a:r>
              <a:rPr lang="vi-VN" sz="3600" b="1" dirty="0" smtClean="0">
                <a:solidFill>
                  <a:srgbClr val="0070C0"/>
                </a:solidFill>
                <a:effectLst/>
                <a:latin typeface="Cambria" panose="02040503050406030204" pitchFamily="18" charset="0"/>
                <a:ea typeface="Cambria" panose="02040503050406030204" pitchFamily="18" charset="0"/>
              </a:rPr>
              <a:t>2: Đơn vị đo áp suất là:</a:t>
            </a:r>
            <a:endParaRPr lang="en-US" sz="3600" b="1" dirty="0">
              <a:solidFill>
                <a:srgbClr val="0070C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1191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10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27" presetClass="emph" presetSubtype="0" repeatCount="5000" fill="remove" grpId="0" nodeType="clickEffect">
                                  <p:stCondLst>
                                    <p:cond delay="0"/>
                                  </p:stCondLst>
                                  <p:childTnLst>
                                    <p:animClr clrSpc="rgb" dir="cw">
                                      <p:cBhvr override="childStyle">
                                        <p:cTn id="31" dur="250" autoRev="1" fill="remove"/>
                                        <p:tgtEl>
                                          <p:spTgt spid="9"/>
                                        </p:tgtEl>
                                        <p:attrNameLst>
                                          <p:attrName>style.color</p:attrName>
                                        </p:attrNameLst>
                                      </p:cBhvr>
                                      <p:to>
                                        <a:srgbClr val="33CCFF"/>
                                      </p:to>
                                    </p:animClr>
                                    <p:animClr clrSpc="rgb" dir="cw">
                                      <p:cBhvr>
                                        <p:cTn id="32" dur="250" autoRev="1" fill="remove"/>
                                        <p:tgtEl>
                                          <p:spTgt spid="9"/>
                                        </p:tgtEl>
                                        <p:attrNameLst>
                                          <p:attrName>fillcolor</p:attrName>
                                        </p:attrNameLst>
                                      </p:cBhvr>
                                      <p:to>
                                        <a:srgbClr val="33CCFF"/>
                                      </p:to>
                                    </p:animClr>
                                    <p:set>
                                      <p:cBhvr>
                                        <p:cTn id="33" dur="250" autoRev="1" fill="remove"/>
                                        <p:tgtEl>
                                          <p:spTgt spid="9"/>
                                        </p:tgtEl>
                                        <p:attrNameLst>
                                          <p:attrName>fill.type</p:attrName>
                                        </p:attrNameLst>
                                      </p:cBhvr>
                                      <p:to>
                                        <p:strVal val="solid"/>
                                      </p:to>
                                    </p:set>
                                    <p:set>
                                      <p:cBhvr>
                                        <p:cTn id="34" dur="250" autoRev="1" fill="remove"/>
                                        <p:tgtEl>
                                          <p:spTgt spid="9"/>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correct-answer.wav"/>
                                        </p:tgtEl>
                                      </p:cMediaNode>
                                    </p:audio>
                                  </p:subTnLst>
                                </p:cTn>
                              </p:par>
                              <p:par>
                                <p:cTn id="35" presetID="42" presetClass="entr" presetSubtype="0" fill="hold" nodeType="withEffect">
                                  <p:stCondLst>
                                    <p:cond delay="10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childTnLst>
        </p:cTn>
      </p:par>
    </p:tnLst>
    <p:bldLst>
      <p:bldP spid="9" grpId="0" animBg="1"/>
      <p:bldP spid="9" grpId="1" animBg="1"/>
      <p:bldP spid="10" grpId="0" animBg="1"/>
      <p:bldP spid="11" grpId="0" animBg="1"/>
      <p:bldP spid="15" grpId="0" animBg="1"/>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0319" y="44978"/>
            <a:ext cx="2181299" cy="1856831"/>
          </a:xfrm>
          <a:prstGeom prst="rect">
            <a:avLst/>
          </a:prstGeom>
        </p:spPr>
      </p:pic>
      <p:pic>
        <p:nvPicPr>
          <p:cNvPr id="7" name="Picture 5">
            <a:extLst>
              <a:ext uri="{FF2B5EF4-FFF2-40B4-BE49-F238E27FC236}">
                <a16:creationId xmlns:a16="http://schemas.microsoft.com/office/drawing/2014/main" xmlns="" id="{A2899FD1-6D79-4235-B10E-C896EA439B7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4063" y="5766266"/>
            <a:ext cx="3860800" cy="1091734"/>
          </a:xfrm>
          <a:prstGeom prst="rect">
            <a:avLst/>
          </a:prstGeom>
        </p:spPr>
      </p:pic>
      <p:sp>
        <p:nvSpPr>
          <p:cNvPr id="9" name="Rectangle 8">
            <a:extLst>
              <a:ext uri="{FF2B5EF4-FFF2-40B4-BE49-F238E27FC236}">
                <a16:creationId xmlns:a16="http://schemas.microsoft.com/office/drawing/2014/main" xmlns="" id="{31D9F237-BC35-47CA-AE3D-2906AEF91F57}"/>
              </a:ext>
            </a:extLst>
          </p:cNvPr>
          <p:cNvSpPr/>
          <p:nvPr/>
        </p:nvSpPr>
        <p:spPr>
          <a:xfrm>
            <a:off x="3354792"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b="1" dirty="0">
                <a:solidFill>
                  <a:srgbClr val="002060"/>
                </a:solidFill>
                <a:latin typeface="Times New Roman" panose="02020603050405020304" pitchFamily="18" charset="0"/>
                <a:cs typeface="Times New Roman" panose="02020603050405020304" pitchFamily="18" charset="0"/>
              </a:rPr>
              <a:t>B</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a:solidFill>
                  <a:srgbClr val="002060"/>
                </a:solidFill>
                <a:latin typeface="Times New Roman" panose="02020603050405020304" pitchFamily="18" charset="0"/>
                <a:cs typeface="Times New Roman" panose="02020603050405020304" pitchFamily="18" charset="0"/>
              </a:rPr>
              <a:t>p = F/S </a:t>
            </a:r>
          </a:p>
        </p:txBody>
      </p:sp>
      <p:sp>
        <p:nvSpPr>
          <p:cNvPr id="10" name="Rectangle 9">
            <a:extLst>
              <a:ext uri="{FF2B5EF4-FFF2-40B4-BE49-F238E27FC236}">
                <a16:creationId xmlns:a16="http://schemas.microsoft.com/office/drawing/2014/main" xmlns="" id="{3B9A1A09-14A5-489A-9BE4-620FA15B571E}"/>
              </a:ext>
            </a:extLst>
          </p:cNvPr>
          <p:cNvSpPr/>
          <p:nvPr/>
        </p:nvSpPr>
        <p:spPr>
          <a:xfrm>
            <a:off x="502818"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b="1" dirty="0">
                <a:solidFill>
                  <a:srgbClr val="002060"/>
                </a:solidFill>
                <a:latin typeface="Times New Roman" panose="02020603050405020304" pitchFamily="18" charset="0"/>
                <a:cs typeface="Times New Roman" panose="02020603050405020304" pitchFamily="18" charset="0"/>
              </a:rPr>
              <a:t>A. p = F.S </a:t>
            </a:r>
          </a:p>
        </p:txBody>
      </p:sp>
      <p:sp>
        <p:nvSpPr>
          <p:cNvPr id="11" name="Rectangle 10">
            <a:extLst>
              <a:ext uri="{FF2B5EF4-FFF2-40B4-BE49-F238E27FC236}">
                <a16:creationId xmlns:a16="http://schemas.microsoft.com/office/drawing/2014/main" xmlns="" id="{FFDD793F-B1B3-4C54-989F-9203A93AB395}"/>
              </a:ext>
            </a:extLst>
          </p:cNvPr>
          <p:cNvSpPr/>
          <p:nvPr/>
        </p:nvSpPr>
        <p:spPr>
          <a:xfrm>
            <a:off x="6654834"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b="1" dirty="0">
                <a:solidFill>
                  <a:srgbClr val="002060"/>
                </a:solidFill>
                <a:latin typeface="Times New Roman" panose="02020603050405020304" pitchFamily="18" charset="0"/>
                <a:cs typeface="Times New Roman" panose="02020603050405020304" pitchFamily="18" charset="0"/>
              </a:rPr>
              <a:t>C. p = P/S </a:t>
            </a:r>
          </a:p>
        </p:txBody>
      </p:sp>
      <p:pic>
        <p:nvPicPr>
          <p:cNvPr id="12" name="Picture 7">
            <a:extLst>
              <a:ext uri="{FF2B5EF4-FFF2-40B4-BE49-F238E27FC236}">
                <a16:creationId xmlns:a16="http://schemas.microsoft.com/office/drawing/2014/main" xmlns="" id="{025B4C0E-503D-4ECE-89D4-75993C6DEE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229600" y="5766266"/>
            <a:ext cx="3962400" cy="1091733"/>
          </a:xfrm>
          <a:prstGeom prst="rect">
            <a:avLst/>
          </a:prstGeom>
        </p:spPr>
      </p:pic>
      <p:pic>
        <p:nvPicPr>
          <p:cNvPr id="13" name="Picture 12">
            <a:hlinkClick r:id="rId7" action="ppaction://hlinksldjump"/>
            <a:extLst>
              <a:ext uri="{FF2B5EF4-FFF2-40B4-BE49-F238E27FC236}">
                <a16:creationId xmlns:a16="http://schemas.microsoft.com/office/drawing/2014/main" xmlns="" id="{1D9B4549-F236-4974-A381-7A955D6DE7DB}"/>
              </a:ext>
            </a:extLst>
          </p:cNvPr>
          <p:cNvPicPr>
            <a:picLocks noChangeAspect="1"/>
          </p:cNvPicPr>
          <p:nvPr/>
        </p:nvPicPr>
        <p:blipFill>
          <a:blip r:embed="rId8"/>
          <a:stretch>
            <a:fillRect/>
          </a:stretch>
        </p:blipFill>
        <p:spPr>
          <a:xfrm>
            <a:off x="5535783" y="5840662"/>
            <a:ext cx="994771" cy="1041400"/>
          </a:xfrm>
          <a:prstGeom prst="rect">
            <a:avLst/>
          </a:prstGeom>
        </p:spPr>
      </p:pic>
      <p:sp>
        <p:nvSpPr>
          <p:cNvPr id="15" name="Rectangle 14">
            <a:extLst>
              <a:ext uri="{FF2B5EF4-FFF2-40B4-BE49-F238E27FC236}">
                <a16:creationId xmlns:a16="http://schemas.microsoft.com/office/drawing/2014/main" xmlns="" id="{7E1D263F-A685-E1E8-38B6-B27D04EFDA17}"/>
              </a:ext>
            </a:extLst>
          </p:cNvPr>
          <p:cNvSpPr/>
          <p:nvPr/>
        </p:nvSpPr>
        <p:spPr>
          <a:xfrm>
            <a:off x="9582495"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b="1" dirty="0">
                <a:solidFill>
                  <a:srgbClr val="002060"/>
                </a:solidFill>
                <a:latin typeface="Times New Roman" panose="02020603050405020304" pitchFamily="18" charset="0"/>
                <a:cs typeface="Times New Roman" panose="02020603050405020304" pitchFamily="18" charset="0"/>
              </a:rPr>
              <a:t>D. p = </a:t>
            </a:r>
            <a:r>
              <a:rPr lang="en-US" sz="2800" b="1" dirty="0" err="1">
                <a:solidFill>
                  <a:srgbClr val="002060"/>
                </a:solidFill>
                <a:latin typeface="Times New Roman" panose="02020603050405020304" pitchFamily="18" charset="0"/>
                <a:cs typeface="Times New Roman" panose="02020603050405020304" pitchFamily="18" charset="0"/>
              </a:rPr>
              <a:t>d.V</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xmlns="" id="{762D5F2A-A8BB-4DD7-8517-B0A1D06D4890}"/>
              </a:ext>
            </a:extLst>
          </p:cNvPr>
          <p:cNvSpPr/>
          <p:nvPr/>
        </p:nvSpPr>
        <p:spPr>
          <a:xfrm>
            <a:off x="4674096" y="1005667"/>
            <a:ext cx="3227680" cy="53592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15000"/>
              </a:lnSpc>
            </a:pPr>
            <a:r>
              <a:rPr lang="en-US" sz="2800" b="1" dirty="0">
                <a:solidFill>
                  <a:srgbClr val="FF0000"/>
                </a:solidFill>
                <a:effectLst/>
                <a:latin typeface="Times New Roman" panose="02020603050405020304" pitchFamily="18" charset="0"/>
                <a:ea typeface="Arial" panose="020B0604020202020204" pitchFamily="34" charset="0"/>
              </a:rPr>
              <a:t>LUYỆN TẬP</a:t>
            </a:r>
            <a:endParaRPr lang="en-US" sz="2800" b="1" dirty="0">
              <a:solidFill>
                <a:srgbClr val="FF0000"/>
              </a:solidFill>
              <a:effectLst/>
              <a:latin typeface="Arial" panose="020B0604020202020204" pitchFamily="34" charset="0"/>
              <a:ea typeface="Arial" panose="020B0604020202020204" pitchFamily="34" charset="0"/>
            </a:endParaRPr>
          </a:p>
        </p:txBody>
      </p:sp>
      <p:sp>
        <p:nvSpPr>
          <p:cNvPr id="14" name="Rectangle 13">
            <a:extLst>
              <a:ext uri="{FF2B5EF4-FFF2-40B4-BE49-F238E27FC236}">
                <a16:creationId xmlns:a16="http://schemas.microsoft.com/office/drawing/2014/main" xmlns="" id="{C224A0A2-47C0-436B-BA35-F4A80A2F7E14}"/>
              </a:ext>
            </a:extLst>
          </p:cNvPr>
          <p:cNvSpPr/>
          <p:nvPr/>
        </p:nvSpPr>
        <p:spPr>
          <a:xfrm>
            <a:off x="2634820" y="2217079"/>
            <a:ext cx="6532777" cy="730251"/>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3600" b="1" dirty="0" err="1" smtClean="0">
                <a:solidFill>
                  <a:srgbClr val="0070C0"/>
                </a:solidFill>
                <a:effectLst/>
                <a:latin typeface="Cambria" panose="02040503050406030204" pitchFamily="18" charset="0"/>
                <a:ea typeface="Cambria" panose="02040503050406030204" pitchFamily="18" charset="0"/>
              </a:rPr>
              <a:t>Câu</a:t>
            </a:r>
            <a:r>
              <a:rPr lang="vi-VN" sz="3600" b="1" dirty="0">
                <a:solidFill>
                  <a:srgbClr val="0070C0"/>
                </a:solidFill>
                <a:latin typeface="Cambria" panose="02040503050406030204" pitchFamily="18" charset="0"/>
                <a:ea typeface="Cambria" panose="02040503050406030204" pitchFamily="18" charset="0"/>
              </a:rPr>
              <a:t> </a:t>
            </a:r>
            <a:r>
              <a:rPr lang="vi-VN" sz="3600" b="1" dirty="0" smtClean="0">
                <a:solidFill>
                  <a:srgbClr val="0070C0"/>
                </a:solidFill>
                <a:latin typeface="Cambria" panose="02040503050406030204" pitchFamily="18" charset="0"/>
                <a:ea typeface="Cambria" panose="02040503050406030204" pitchFamily="18" charset="0"/>
              </a:rPr>
              <a:t>3: Công thức nào sau đây là công thức tính áp suất</a:t>
            </a:r>
            <a:r>
              <a:rPr lang="en-US" sz="3600" b="1" dirty="0" smtClean="0">
                <a:solidFill>
                  <a:srgbClr val="0070C0"/>
                </a:solidFill>
                <a:effectLst/>
                <a:latin typeface="Cambria" panose="02040503050406030204" pitchFamily="18" charset="0"/>
                <a:ea typeface="Cambria" panose="02040503050406030204" pitchFamily="18" charset="0"/>
              </a:rPr>
              <a:t>:</a:t>
            </a:r>
            <a:endParaRPr lang="en-US" sz="3600" b="1" dirty="0">
              <a:solidFill>
                <a:srgbClr val="0070C0"/>
              </a:solidFill>
              <a:effectLst/>
              <a:latin typeface="Cambria" panose="02040503050406030204" pitchFamily="18" charset="0"/>
              <a:ea typeface="Cambria" panose="02040503050406030204" pitchFamily="18" charset="0"/>
            </a:endParaRPr>
          </a:p>
        </p:txBody>
      </p:sp>
      <p:sp>
        <p:nvSpPr>
          <p:cNvPr id="16" name="Rectangle 15"/>
          <p:cNvSpPr/>
          <p:nvPr/>
        </p:nvSpPr>
        <p:spPr>
          <a:xfrm>
            <a:off x="3122321" y="3887292"/>
            <a:ext cx="2293741" cy="134803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129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10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42" presetClass="entr" presetSubtype="0" fill="hold" nodeType="withEffect">
                                  <p:stCondLst>
                                    <p:cond delay="10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childTnLst>
        </p:cTn>
      </p:par>
    </p:tnLst>
    <p:bldLst>
      <p:bldP spid="9" grpId="0" animBg="1"/>
      <p:bldP spid="10" grpId="0" animBg="1"/>
      <p:bldP spid="11" grpId="0" animBg="1"/>
      <p:bldP spid="15" grpId="0" animBg="1"/>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43173" y="147422"/>
            <a:ext cx="2646011" cy="2252417"/>
          </a:xfrm>
          <a:prstGeom prst="rect">
            <a:avLst/>
          </a:prstGeom>
        </p:spPr>
      </p:pic>
      <p:pic>
        <p:nvPicPr>
          <p:cNvPr id="7" name="Picture 5">
            <a:extLst>
              <a:ext uri="{FF2B5EF4-FFF2-40B4-BE49-F238E27FC236}">
                <a16:creationId xmlns:a16="http://schemas.microsoft.com/office/drawing/2014/main" xmlns="" id="{A2899FD1-6D79-4235-B10E-C896EA439B7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4063" y="5766266"/>
            <a:ext cx="3860800" cy="1091734"/>
          </a:xfrm>
          <a:prstGeom prst="rect">
            <a:avLst/>
          </a:prstGeom>
        </p:spPr>
      </p:pic>
      <p:sp>
        <p:nvSpPr>
          <p:cNvPr id="9" name="Rectangle 8">
            <a:extLst>
              <a:ext uri="{FF2B5EF4-FFF2-40B4-BE49-F238E27FC236}">
                <a16:creationId xmlns:a16="http://schemas.microsoft.com/office/drawing/2014/main" xmlns="" id="{31D9F237-BC35-47CA-AE3D-2906AEF91F57}"/>
              </a:ext>
            </a:extLst>
          </p:cNvPr>
          <p:cNvSpPr/>
          <p:nvPr/>
        </p:nvSpPr>
        <p:spPr>
          <a:xfrm>
            <a:off x="7121914" y="4775350"/>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D.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ép</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có</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vuông</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góc</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ép</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3B9A1A09-14A5-489A-9BE4-620FA15B571E}"/>
              </a:ext>
            </a:extLst>
          </p:cNvPr>
          <p:cNvSpPr/>
          <p:nvPr/>
        </p:nvSpPr>
        <p:spPr>
          <a:xfrm>
            <a:off x="673318" y="3172201"/>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A.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ép</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có</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trùng</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ép</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a:t>
            </a:r>
          </a:p>
        </p:txBody>
      </p:sp>
      <p:sp>
        <p:nvSpPr>
          <p:cNvPr id="11" name="Rectangle 10">
            <a:extLst>
              <a:ext uri="{FF2B5EF4-FFF2-40B4-BE49-F238E27FC236}">
                <a16:creationId xmlns:a16="http://schemas.microsoft.com/office/drawing/2014/main" xmlns="" id="{FFDD793F-B1B3-4C54-989F-9203A93AB395}"/>
              </a:ext>
            </a:extLst>
          </p:cNvPr>
          <p:cNvSpPr/>
          <p:nvPr/>
        </p:nvSpPr>
        <p:spPr>
          <a:xfrm>
            <a:off x="632236" y="4775350"/>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B.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ép</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có</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song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song</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ép</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a:t>
            </a:r>
          </a:p>
        </p:txBody>
      </p:sp>
      <p:pic>
        <p:nvPicPr>
          <p:cNvPr id="12" name="Picture 7">
            <a:extLst>
              <a:ext uri="{FF2B5EF4-FFF2-40B4-BE49-F238E27FC236}">
                <a16:creationId xmlns:a16="http://schemas.microsoft.com/office/drawing/2014/main" xmlns="" id="{025B4C0E-503D-4ECE-89D4-75993C6DEE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229600" y="5766266"/>
            <a:ext cx="3962400" cy="1091733"/>
          </a:xfrm>
          <a:prstGeom prst="rect">
            <a:avLst/>
          </a:prstGeom>
        </p:spPr>
      </p:pic>
      <p:pic>
        <p:nvPicPr>
          <p:cNvPr id="13" name="Picture 12">
            <a:hlinkClick r:id="rId7" action="ppaction://hlinksldjump"/>
            <a:extLst>
              <a:ext uri="{FF2B5EF4-FFF2-40B4-BE49-F238E27FC236}">
                <a16:creationId xmlns:a16="http://schemas.microsoft.com/office/drawing/2014/main" xmlns="" id="{1D9B4549-F236-4974-A381-7A955D6DE7DB}"/>
              </a:ext>
            </a:extLst>
          </p:cNvPr>
          <p:cNvPicPr>
            <a:picLocks noChangeAspect="1"/>
          </p:cNvPicPr>
          <p:nvPr/>
        </p:nvPicPr>
        <p:blipFill>
          <a:blip r:embed="rId8"/>
          <a:stretch>
            <a:fillRect/>
          </a:stretch>
        </p:blipFill>
        <p:spPr>
          <a:xfrm>
            <a:off x="5535783" y="5840662"/>
            <a:ext cx="994771" cy="1041400"/>
          </a:xfrm>
          <a:prstGeom prst="rect">
            <a:avLst/>
          </a:prstGeom>
        </p:spPr>
      </p:pic>
      <p:sp>
        <p:nvSpPr>
          <p:cNvPr id="5" name="Rectangle 4">
            <a:extLst>
              <a:ext uri="{FF2B5EF4-FFF2-40B4-BE49-F238E27FC236}">
                <a16:creationId xmlns:a16="http://schemas.microsoft.com/office/drawing/2014/main" xmlns="" id="{17B72430-C2DF-B8A2-F889-DEB1936BA75C}"/>
              </a:ext>
            </a:extLst>
          </p:cNvPr>
          <p:cNvSpPr/>
          <p:nvPr/>
        </p:nvSpPr>
        <p:spPr>
          <a:xfrm>
            <a:off x="7124143" y="3172201"/>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C.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ép</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có</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tạo</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ép</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một</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góc</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bất</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kì</a:t>
            </a:r>
            <a:r>
              <a:rPr lang="en-US"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a:t>
            </a:r>
          </a:p>
        </p:txBody>
      </p:sp>
      <p:sp>
        <p:nvSpPr>
          <p:cNvPr id="18" name="Rectangle 17">
            <a:extLst>
              <a:ext uri="{FF2B5EF4-FFF2-40B4-BE49-F238E27FC236}">
                <a16:creationId xmlns:a16="http://schemas.microsoft.com/office/drawing/2014/main" xmlns="" id="{16AAE776-E376-40C0-8862-0CC24A6A6CD5}"/>
              </a:ext>
            </a:extLst>
          </p:cNvPr>
          <p:cNvSpPr/>
          <p:nvPr/>
        </p:nvSpPr>
        <p:spPr>
          <a:xfrm>
            <a:off x="4674096" y="1005667"/>
            <a:ext cx="3227680" cy="53592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15000"/>
              </a:lnSpc>
            </a:pPr>
            <a:r>
              <a:rPr lang="en-US" sz="2800" b="1" dirty="0">
                <a:solidFill>
                  <a:srgbClr val="FF0000"/>
                </a:solidFill>
                <a:effectLst/>
                <a:latin typeface="Times New Roman" panose="02020603050405020304" pitchFamily="18" charset="0"/>
                <a:ea typeface="Arial" panose="020B0604020202020204" pitchFamily="34" charset="0"/>
              </a:rPr>
              <a:t>LUYỆN TẬP</a:t>
            </a:r>
            <a:endParaRPr lang="en-US" sz="2800" b="1" dirty="0">
              <a:solidFill>
                <a:srgbClr val="FF0000"/>
              </a:solidFill>
              <a:effectLst/>
              <a:latin typeface="Arial" panose="020B0604020202020204" pitchFamily="34" charset="0"/>
              <a:ea typeface="Arial" panose="020B0604020202020204" pitchFamily="34" charset="0"/>
            </a:endParaRPr>
          </a:p>
        </p:txBody>
      </p:sp>
      <p:sp>
        <p:nvSpPr>
          <p:cNvPr id="14" name="Rectangle 13">
            <a:extLst>
              <a:ext uri="{FF2B5EF4-FFF2-40B4-BE49-F238E27FC236}">
                <a16:creationId xmlns:a16="http://schemas.microsoft.com/office/drawing/2014/main" xmlns="" id="{C224A0A2-47C0-436B-BA35-F4A80A2F7E14}"/>
              </a:ext>
            </a:extLst>
          </p:cNvPr>
          <p:cNvSpPr/>
          <p:nvPr/>
        </p:nvSpPr>
        <p:spPr>
          <a:xfrm>
            <a:off x="2959318" y="1714116"/>
            <a:ext cx="6532777" cy="730251"/>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3600" b="1" dirty="0" err="1">
                <a:solidFill>
                  <a:srgbClr val="0070C0"/>
                </a:solidFill>
                <a:effectLst/>
                <a:latin typeface="Cambria" panose="02040503050406030204" pitchFamily="18" charset="0"/>
                <a:ea typeface="Cambria" panose="02040503050406030204" pitchFamily="18" charset="0"/>
              </a:rPr>
              <a:t>Câu</a:t>
            </a:r>
            <a:r>
              <a:rPr lang="en-US" sz="3600" b="1" dirty="0">
                <a:solidFill>
                  <a:srgbClr val="0070C0"/>
                </a:solidFill>
                <a:effectLst/>
                <a:latin typeface="Cambria" panose="02040503050406030204" pitchFamily="18" charset="0"/>
                <a:ea typeface="Cambria" panose="02040503050406030204" pitchFamily="18" charset="0"/>
              </a:rPr>
              <a:t> </a:t>
            </a:r>
            <a:r>
              <a:rPr lang="vi-VN" sz="3600" b="1" dirty="0" smtClean="0">
                <a:solidFill>
                  <a:srgbClr val="0070C0"/>
                </a:solidFill>
                <a:effectLst/>
                <a:latin typeface="Cambria" panose="02040503050406030204" pitchFamily="18" charset="0"/>
                <a:ea typeface="Cambria" panose="02040503050406030204" pitchFamily="18" charset="0"/>
              </a:rPr>
              <a:t>4: Áp lực là:</a:t>
            </a:r>
            <a:endParaRPr lang="en-US" sz="3600" b="1" dirty="0">
              <a:solidFill>
                <a:srgbClr val="0070C0"/>
              </a:solidFill>
              <a:effectLst/>
              <a:latin typeface="Cambria" panose="02040503050406030204" pitchFamily="18" charset="0"/>
              <a:ea typeface="Cambria" panose="02040503050406030204" pitchFamily="18" charset="0"/>
            </a:endParaRPr>
          </a:p>
        </p:txBody>
      </p:sp>
      <p:sp>
        <p:nvSpPr>
          <p:cNvPr id="15" name="Rectangle 14"/>
          <p:cNvSpPr/>
          <p:nvPr/>
        </p:nvSpPr>
        <p:spPr>
          <a:xfrm>
            <a:off x="6754905" y="4558533"/>
            <a:ext cx="5188856" cy="134803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569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42" presetClass="entr" presetSubtype="0" fill="hold" nodeType="withEffect">
                                  <p:stCondLst>
                                    <p:cond delay="10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childTnLst>
        </p:cTn>
      </p:par>
    </p:tnLst>
    <p:bldLst>
      <p:bldP spid="9" grpId="0" animBg="1"/>
      <p:bldP spid="10" grpId="0" animBg="1"/>
      <p:bldP spid="11" grpId="0" animBg="1"/>
      <p:bldP spid="5" grpId="0" animBg="1"/>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0504"/>
            <a:ext cx="1663128" cy="1415738"/>
          </a:xfrm>
          <a:prstGeom prst="rect">
            <a:avLst/>
          </a:prstGeom>
        </p:spPr>
      </p:pic>
      <p:sp>
        <p:nvSpPr>
          <p:cNvPr id="8" name="Rectangle 7">
            <a:extLst>
              <a:ext uri="{FF2B5EF4-FFF2-40B4-BE49-F238E27FC236}">
                <a16:creationId xmlns:a16="http://schemas.microsoft.com/office/drawing/2014/main" xmlns="" id="{C224A0A2-47C0-436B-BA35-F4A80A2F7E14}"/>
              </a:ext>
            </a:extLst>
          </p:cNvPr>
          <p:cNvSpPr/>
          <p:nvPr/>
        </p:nvSpPr>
        <p:spPr>
          <a:xfrm>
            <a:off x="515656" y="1593144"/>
            <a:ext cx="11272603" cy="109173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3200" b="1" dirty="0" err="1">
                <a:solidFill>
                  <a:srgbClr val="0070C0"/>
                </a:solidFill>
                <a:effectLst/>
                <a:ea typeface="Arial" panose="020B0604020202020204" pitchFamily="34" charset="0"/>
              </a:rPr>
              <a:t>Câu</a:t>
            </a:r>
            <a:r>
              <a:rPr lang="en-US" sz="3200" b="1" dirty="0">
                <a:solidFill>
                  <a:srgbClr val="0070C0"/>
                </a:solidFill>
                <a:effectLst/>
                <a:ea typeface="Arial" panose="020B0604020202020204" pitchFamily="34" charset="0"/>
              </a:rPr>
              <a:t> 5: Khi </a:t>
            </a:r>
            <a:r>
              <a:rPr lang="en-US" sz="3200" b="1" dirty="0" err="1">
                <a:solidFill>
                  <a:srgbClr val="0070C0"/>
                </a:solidFill>
                <a:effectLst/>
                <a:ea typeface="Arial" panose="020B0604020202020204" pitchFamily="34" charset="0"/>
              </a:rPr>
              <a:t>đóng</a:t>
            </a:r>
            <a:r>
              <a:rPr lang="en-US" sz="3200" b="1" dirty="0">
                <a:solidFill>
                  <a:srgbClr val="0070C0"/>
                </a:solidFill>
                <a:effectLst/>
                <a:ea typeface="Arial" panose="020B0604020202020204" pitchFamily="34" charset="0"/>
              </a:rPr>
              <a:t> </a:t>
            </a:r>
            <a:r>
              <a:rPr lang="en-US" sz="3200" b="1" dirty="0" err="1">
                <a:solidFill>
                  <a:srgbClr val="0070C0"/>
                </a:solidFill>
                <a:effectLst/>
                <a:ea typeface="Arial" panose="020B0604020202020204" pitchFamily="34" charset="0"/>
              </a:rPr>
              <a:t>đinh</a:t>
            </a:r>
            <a:r>
              <a:rPr lang="en-US" sz="3200" b="1" dirty="0">
                <a:solidFill>
                  <a:srgbClr val="0070C0"/>
                </a:solidFill>
                <a:effectLst/>
                <a:ea typeface="Arial" panose="020B0604020202020204" pitchFamily="34" charset="0"/>
              </a:rPr>
              <a:t> </a:t>
            </a:r>
            <a:r>
              <a:rPr lang="en-US" sz="3200" b="1" dirty="0" err="1">
                <a:solidFill>
                  <a:srgbClr val="0070C0"/>
                </a:solidFill>
                <a:effectLst/>
                <a:ea typeface="Arial" panose="020B0604020202020204" pitchFamily="34" charset="0"/>
              </a:rPr>
              <a:t>vào</a:t>
            </a:r>
            <a:r>
              <a:rPr lang="en-US" sz="3200" b="1" dirty="0">
                <a:solidFill>
                  <a:srgbClr val="0070C0"/>
                </a:solidFill>
                <a:effectLst/>
                <a:ea typeface="Arial" panose="020B0604020202020204" pitchFamily="34" charset="0"/>
              </a:rPr>
              <a:t> </a:t>
            </a:r>
            <a:r>
              <a:rPr lang="en-US" sz="3200" b="1" dirty="0" err="1">
                <a:solidFill>
                  <a:srgbClr val="0070C0"/>
                </a:solidFill>
                <a:effectLst/>
                <a:ea typeface="Arial" panose="020B0604020202020204" pitchFamily="34" charset="0"/>
              </a:rPr>
              <a:t>tường</a:t>
            </a:r>
            <a:r>
              <a:rPr lang="en-US" sz="3200" b="1" dirty="0">
                <a:solidFill>
                  <a:srgbClr val="0070C0"/>
                </a:solidFill>
                <a:effectLst/>
                <a:ea typeface="Arial" panose="020B0604020202020204" pitchFamily="34" charset="0"/>
              </a:rPr>
              <a:t> ta </a:t>
            </a:r>
            <a:r>
              <a:rPr lang="en-US" sz="3200" b="1" dirty="0" err="1">
                <a:solidFill>
                  <a:srgbClr val="0070C0"/>
                </a:solidFill>
                <a:effectLst/>
                <a:ea typeface="Arial" panose="020B0604020202020204" pitchFamily="34" charset="0"/>
              </a:rPr>
              <a:t>thường</a:t>
            </a:r>
            <a:r>
              <a:rPr lang="en-US" sz="3200" b="1" dirty="0">
                <a:solidFill>
                  <a:srgbClr val="0070C0"/>
                </a:solidFill>
                <a:effectLst/>
                <a:ea typeface="Arial" panose="020B0604020202020204" pitchFamily="34" charset="0"/>
              </a:rPr>
              <a:t> </a:t>
            </a:r>
            <a:r>
              <a:rPr lang="en-US" sz="3200" b="1" dirty="0" err="1">
                <a:solidFill>
                  <a:srgbClr val="0070C0"/>
                </a:solidFill>
                <a:effectLst/>
                <a:ea typeface="Arial" panose="020B0604020202020204" pitchFamily="34" charset="0"/>
              </a:rPr>
              <a:t>đóng</a:t>
            </a:r>
            <a:r>
              <a:rPr lang="en-US" sz="3200" b="1" dirty="0">
                <a:solidFill>
                  <a:srgbClr val="0070C0"/>
                </a:solidFill>
                <a:effectLst/>
                <a:ea typeface="Arial" panose="020B0604020202020204" pitchFamily="34" charset="0"/>
              </a:rPr>
              <a:t> </a:t>
            </a:r>
            <a:r>
              <a:rPr lang="en-US" sz="3200" b="1" dirty="0" err="1">
                <a:solidFill>
                  <a:srgbClr val="0070C0"/>
                </a:solidFill>
                <a:effectLst/>
                <a:ea typeface="Arial" panose="020B0604020202020204" pitchFamily="34" charset="0"/>
              </a:rPr>
              <a:t>mũi</a:t>
            </a:r>
            <a:r>
              <a:rPr lang="en-US" sz="3200" b="1" dirty="0">
                <a:solidFill>
                  <a:srgbClr val="0070C0"/>
                </a:solidFill>
                <a:effectLst/>
                <a:ea typeface="Arial" panose="020B0604020202020204" pitchFamily="34" charset="0"/>
              </a:rPr>
              <a:t> </a:t>
            </a:r>
            <a:r>
              <a:rPr lang="en-US" sz="3200" b="1" dirty="0" err="1">
                <a:solidFill>
                  <a:srgbClr val="0070C0"/>
                </a:solidFill>
                <a:effectLst/>
                <a:ea typeface="Arial" panose="020B0604020202020204" pitchFamily="34" charset="0"/>
              </a:rPr>
              <a:t>đinh</a:t>
            </a:r>
            <a:r>
              <a:rPr lang="en-US" sz="3200" b="1" dirty="0">
                <a:solidFill>
                  <a:srgbClr val="0070C0"/>
                </a:solidFill>
                <a:effectLst/>
                <a:ea typeface="Arial" panose="020B0604020202020204" pitchFamily="34" charset="0"/>
              </a:rPr>
              <a:t> </a:t>
            </a:r>
            <a:r>
              <a:rPr lang="en-US" sz="3200" b="1" dirty="0" err="1">
                <a:solidFill>
                  <a:srgbClr val="0070C0"/>
                </a:solidFill>
                <a:effectLst/>
                <a:ea typeface="Arial" panose="020B0604020202020204" pitchFamily="34" charset="0"/>
              </a:rPr>
              <a:t>vào</a:t>
            </a:r>
            <a:r>
              <a:rPr lang="en-US" sz="3200" b="1" dirty="0">
                <a:solidFill>
                  <a:srgbClr val="0070C0"/>
                </a:solidFill>
                <a:effectLst/>
                <a:ea typeface="Arial" panose="020B0604020202020204" pitchFamily="34" charset="0"/>
              </a:rPr>
              <a:t> </a:t>
            </a:r>
            <a:r>
              <a:rPr lang="en-US" sz="3200" b="1" dirty="0" err="1">
                <a:solidFill>
                  <a:srgbClr val="0070C0"/>
                </a:solidFill>
                <a:effectLst/>
                <a:ea typeface="Arial" panose="020B0604020202020204" pitchFamily="34" charset="0"/>
              </a:rPr>
              <a:t>tường</a:t>
            </a:r>
            <a:r>
              <a:rPr lang="en-US" sz="3200" b="1" dirty="0">
                <a:solidFill>
                  <a:srgbClr val="0070C0"/>
                </a:solidFill>
                <a:effectLst/>
                <a:ea typeface="Arial" panose="020B0604020202020204" pitchFamily="34" charset="0"/>
              </a:rPr>
              <a:t> </a:t>
            </a:r>
            <a:r>
              <a:rPr lang="en-US" sz="3200" b="1" dirty="0" err="1">
                <a:solidFill>
                  <a:srgbClr val="0070C0"/>
                </a:solidFill>
                <a:effectLst/>
                <a:ea typeface="Arial" panose="020B0604020202020204" pitchFamily="34" charset="0"/>
              </a:rPr>
              <a:t>mà</a:t>
            </a:r>
            <a:r>
              <a:rPr lang="en-US" sz="3200" b="1" dirty="0">
                <a:solidFill>
                  <a:srgbClr val="0070C0"/>
                </a:solidFill>
                <a:effectLst/>
                <a:ea typeface="Arial" panose="020B0604020202020204" pitchFamily="34" charset="0"/>
              </a:rPr>
              <a:t> </a:t>
            </a:r>
            <a:r>
              <a:rPr lang="en-US" sz="3200" b="1" dirty="0" err="1">
                <a:solidFill>
                  <a:srgbClr val="0070C0"/>
                </a:solidFill>
                <a:effectLst/>
                <a:ea typeface="Arial" panose="020B0604020202020204" pitchFamily="34" charset="0"/>
              </a:rPr>
              <a:t>không</a:t>
            </a:r>
            <a:r>
              <a:rPr lang="en-US" sz="3200" b="1" dirty="0">
                <a:solidFill>
                  <a:srgbClr val="0070C0"/>
                </a:solidFill>
                <a:effectLst/>
                <a:ea typeface="Arial" panose="020B0604020202020204" pitchFamily="34" charset="0"/>
              </a:rPr>
              <a:t> </a:t>
            </a:r>
            <a:r>
              <a:rPr lang="en-US" sz="3200" b="1" dirty="0" err="1">
                <a:solidFill>
                  <a:srgbClr val="0070C0"/>
                </a:solidFill>
                <a:effectLst/>
                <a:ea typeface="Arial" panose="020B0604020202020204" pitchFamily="34" charset="0"/>
              </a:rPr>
              <a:t>đóng</a:t>
            </a:r>
            <a:r>
              <a:rPr lang="en-US" sz="3200" b="1" dirty="0">
                <a:solidFill>
                  <a:srgbClr val="0070C0"/>
                </a:solidFill>
                <a:effectLst/>
                <a:ea typeface="Arial" panose="020B0604020202020204" pitchFamily="34" charset="0"/>
              </a:rPr>
              <a:t> </a:t>
            </a:r>
            <a:r>
              <a:rPr lang="en-US" sz="3200" b="1" dirty="0" err="1">
                <a:solidFill>
                  <a:srgbClr val="0070C0"/>
                </a:solidFill>
                <a:effectLst/>
                <a:ea typeface="Arial" panose="020B0604020202020204" pitchFamily="34" charset="0"/>
              </a:rPr>
              <a:t>mũ</a:t>
            </a:r>
            <a:r>
              <a:rPr lang="en-US" sz="3200" b="1" dirty="0">
                <a:solidFill>
                  <a:srgbClr val="0070C0"/>
                </a:solidFill>
                <a:effectLst/>
                <a:ea typeface="Arial" panose="020B0604020202020204" pitchFamily="34" charset="0"/>
              </a:rPr>
              <a:t> (tai) </a:t>
            </a:r>
            <a:r>
              <a:rPr lang="en-US" sz="3200" b="1" dirty="0" err="1">
                <a:solidFill>
                  <a:srgbClr val="0070C0"/>
                </a:solidFill>
                <a:effectLst/>
                <a:ea typeface="Arial" panose="020B0604020202020204" pitchFamily="34" charset="0"/>
              </a:rPr>
              <a:t>đinh</a:t>
            </a:r>
            <a:r>
              <a:rPr lang="en-US" sz="3200" b="1" dirty="0">
                <a:solidFill>
                  <a:srgbClr val="0070C0"/>
                </a:solidFill>
                <a:effectLst/>
                <a:ea typeface="Arial" panose="020B0604020202020204" pitchFamily="34" charset="0"/>
              </a:rPr>
              <a:t> </a:t>
            </a:r>
            <a:r>
              <a:rPr lang="en-US" sz="3200" b="1" dirty="0" err="1">
                <a:solidFill>
                  <a:srgbClr val="0070C0"/>
                </a:solidFill>
                <a:effectLst/>
                <a:ea typeface="Arial" panose="020B0604020202020204" pitchFamily="34" charset="0"/>
              </a:rPr>
              <a:t>vào</a:t>
            </a:r>
            <a:r>
              <a:rPr lang="en-US" sz="3200" b="1" dirty="0">
                <a:solidFill>
                  <a:srgbClr val="0070C0"/>
                </a:solidFill>
                <a:effectLst/>
                <a:ea typeface="Arial" panose="020B0604020202020204" pitchFamily="34" charset="0"/>
              </a:rPr>
              <a:t>? </a:t>
            </a:r>
            <a:r>
              <a:rPr lang="en-US" sz="3200" b="1" dirty="0" err="1">
                <a:solidFill>
                  <a:srgbClr val="0070C0"/>
                </a:solidFill>
                <a:effectLst/>
                <a:ea typeface="Arial" panose="020B0604020202020204" pitchFamily="34" charset="0"/>
              </a:rPr>
              <a:t>Tại</a:t>
            </a:r>
            <a:r>
              <a:rPr lang="en-US" sz="3200" b="1" dirty="0">
                <a:solidFill>
                  <a:srgbClr val="0070C0"/>
                </a:solidFill>
                <a:effectLst/>
                <a:ea typeface="Arial" panose="020B0604020202020204" pitchFamily="34" charset="0"/>
              </a:rPr>
              <a:t> </a:t>
            </a:r>
            <a:r>
              <a:rPr lang="en-US" sz="3200" b="1" dirty="0" err="1">
                <a:solidFill>
                  <a:srgbClr val="0070C0"/>
                </a:solidFill>
                <a:effectLst/>
                <a:ea typeface="Arial" panose="020B0604020202020204" pitchFamily="34" charset="0"/>
              </a:rPr>
              <a:t>sao</a:t>
            </a:r>
            <a:r>
              <a:rPr lang="en-US" sz="3200" b="1" dirty="0">
                <a:solidFill>
                  <a:srgbClr val="0070C0"/>
                </a:solidFill>
                <a:effectLst/>
                <a:ea typeface="Arial" panose="020B0604020202020204" pitchFamily="34" charset="0"/>
              </a:rPr>
              <a:t> </a:t>
            </a:r>
            <a:r>
              <a:rPr lang="en-US" sz="3200" b="1" dirty="0" err="1">
                <a:solidFill>
                  <a:srgbClr val="0070C0"/>
                </a:solidFill>
                <a:effectLst/>
                <a:ea typeface="Arial" panose="020B0604020202020204" pitchFamily="34" charset="0"/>
              </a:rPr>
              <a:t>vậy</a:t>
            </a:r>
            <a:r>
              <a:rPr lang="en-US" sz="3200" b="1" dirty="0">
                <a:solidFill>
                  <a:srgbClr val="0070C0"/>
                </a:solidFill>
                <a:effectLst/>
                <a:ea typeface="Arial" panose="020B0604020202020204" pitchFamily="34" charset="0"/>
              </a:rPr>
              <a:t>?</a:t>
            </a:r>
          </a:p>
        </p:txBody>
      </p:sp>
      <p:sp>
        <p:nvSpPr>
          <p:cNvPr id="9" name="Rectangle 8">
            <a:extLst>
              <a:ext uri="{FF2B5EF4-FFF2-40B4-BE49-F238E27FC236}">
                <a16:creationId xmlns:a16="http://schemas.microsoft.com/office/drawing/2014/main" xmlns="" id="{31D9F237-BC35-47CA-AE3D-2906AEF91F57}"/>
              </a:ext>
            </a:extLst>
          </p:cNvPr>
          <p:cNvSpPr/>
          <p:nvPr/>
        </p:nvSpPr>
        <p:spPr>
          <a:xfrm>
            <a:off x="515655" y="4855323"/>
            <a:ext cx="5135397"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b="1" dirty="0">
                <a:solidFill>
                  <a:srgbClr val="002060"/>
                </a:solidFill>
                <a:latin typeface="Times New Roman" panose="02020603050405020304" pitchFamily="18" charset="0"/>
                <a:cs typeface="Times New Roman" panose="02020603050405020304" pitchFamily="18" charset="0"/>
              </a:rPr>
              <a:t>B. </a:t>
            </a:r>
            <a:r>
              <a:rPr lang="en-US" sz="2800" b="1" dirty="0" err="1">
                <a:solidFill>
                  <a:srgbClr val="002060"/>
                </a:solidFill>
                <a:latin typeface="Times New Roman" panose="02020603050405020304" pitchFamily="18" charset="0"/>
                <a:cs typeface="Times New Roman" panose="02020603050405020304" pitchFamily="18" charset="0"/>
              </a:rPr>
              <a:t>Mũi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diện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tích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nhỏ</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cùng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lực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thì</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gây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suất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lớn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dễ</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hơn</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xmlns="" id="{3B9A1A09-14A5-489A-9BE4-620FA15B571E}"/>
              </a:ext>
            </a:extLst>
          </p:cNvPr>
          <p:cNvSpPr/>
          <p:nvPr/>
        </p:nvSpPr>
        <p:spPr>
          <a:xfrm>
            <a:off x="517885" y="2922788"/>
            <a:ext cx="5135398"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b="1" dirty="0">
                <a:solidFill>
                  <a:srgbClr val="002060"/>
                </a:solidFill>
                <a:latin typeface="Times New Roman" panose="02020603050405020304" pitchFamily="18" charset="0"/>
                <a:cs typeface="Times New Roman" panose="02020603050405020304" pitchFamily="18" charset="0"/>
              </a:rPr>
              <a:t>A. </a:t>
            </a:r>
            <a:r>
              <a:rPr lang="en-US" sz="2800" b="1" dirty="0" err="1">
                <a:solidFill>
                  <a:srgbClr val="002060"/>
                </a:solidFill>
                <a:latin typeface="Times New Roman" panose="02020603050405020304" pitchFamily="18" charset="0"/>
                <a:cs typeface="Times New Roman" panose="02020603050405020304" pitchFamily="18" charset="0"/>
              </a:rPr>
              <a:t>Đóng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mũi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tường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tăng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lực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dụng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dễ</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hơn</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xmlns="" id="{FFDD793F-B1B3-4C54-989F-9203A93AB395}"/>
              </a:ext>
            </a:extLst>
          </p:cNvPr>
          <p:cNvSpPr/>
          <p:nvPr/>
        </p:nvSpPr>
        <p:spPr>
          <a:xfrm>
            <a:off x="6538718" y="4855323"/>
            <a:ext cx="4973881"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a:r>
              <a:rPr lang="en-US" sz="2800" b="1" dirty="0">
                <a:solidFill>
                  <a:srgbClr val="002060"/>
                </a:solidFill>
                <a:latin typeface="Times New Roman" panose="02020603050405020304" pitchFamily="18" charset="0"/>
                <a:cs typeface="Times New Roman" panose="02020603050405020304" pitchFamily="18" charset="0"/>
              </a:rPr>
              <a:t>D. </a:t>
            </a:r>
            <a:r>
              <a:rPr lang="en-US" sz="2800" b="1" dirty="0" err="1">
                <a:solidFill>
                  <a:srgbClr val="002060"/>
                </a:solidFill>
                <a:latin typeface="Times New Roman" panose="02020603050405020304" pitchFamily="18" charset="0"/>
                <a:cs typeface="Times New Roman" panose="02020603050405020304" pitchFamily="18" charset="0"/>
              </a:rPr>
              <a:t>Đóng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mũi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tường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a:t>
            </a:r>
            <a:r>
              <a:rPr lang="en-US" sz="2800" b="1" dirty="0">
                <a:solidFill>
                  <a:srgbClr val="002060"/>
                </a:solidFill>
                <a:latin typeface="Times New Roman" panose="02020603050405020304" pitchFamily="18" charset="0"/>
                <a:cs typeface="Times New Roman" panose="02020603050405020304" pitchFamily="18" charset="0"/>
              </a:rPr>
              <a:t> do </a:t>
            </a:r>
            <a:r>
              <a:rPr lang="en-US" sz="2800" b="1" dirty="0" err="1">
                <a:solidFill>
                  <a:srgbClr val="002060"/>
                </a:solidFill>
                <a:latin typeface="Times New Roman" panose="02020603050405020304" pitchFamily="18" charset="0"/>
                <a:cs typeface="Times New Roman" panose="02020603050405020304" pitchFamily="18" charset="0"/>
              </a:rPr>
              <a:t>thói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quen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còn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đóng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đầu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cũng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được</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xmlns="" id="{3B93984E-7022-7DBF-5D62-2D1EBB173C0A}"/>
              </a:ext>
            </a:extLst>
          </p:cNvPr>
          <p:cNvSpPr/>
          <p:nvPr/>
        </p:nvSpPr>
        <p:spPr>
          <a:xfrm>
            <a:off x="6495394" y="2922788"/>
            <a:ext cx="5060529"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a:r>
              <a:rPr lang="en-US" sz="2800" b="1" dirty="0">
                <a:solidFill>
                  <a:srgbClr val="002060"/>
                </a:solidFill>
                <a:latin typeface="Times New Roman" panose="02020603050405020304" pitchFamily="18" charset="0"/>
                <a:cs typeface="Times New Roman" panose="02020603050405020304" pitchFamily="18" charset="0"/>
              </a:rPr>
              <a:t>C. </a:t>
            </a:r>
            <a:r>
              <a:rPr lang="en-US" sz="2800" b="1" dirty="0" err="1">
                <a:solidFill>
                  <a:srgbClr val="002060"/>
                </a:solidFill>
                <a:latin typeface="Times New Roman" panose="02020603050405020304" pitchFamily="18" charset="0"/>
                <a:cs typeface="Times New Roman" panose="02020603050405020304" pitchFamily="18" charset="0"/>
              </a:rPr>
              <a:t>Mũ</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diện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tích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lớn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lực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nhỏ</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vì</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vậy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hơn</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18" name="Rectangle 17">
            <a:extLst>
              <a:ext uri="{FF2B5EF4-FFF2-40B4-BE49-F238E27FC236}">
                <a16:creationId xmlns:a16="http://schemas.microsoft.com/office/drawing/2014/main" xmlns="" id="{1E35505C-FE0E-4A16-BA2A-57F5F1AD81DC}"/>
              </a:ext>
            </a:extLst>
          </p:cNvPr>
          <p:cNvSpPr/>
          <p:nvPr/>
        </p:nvSpPr>
        <p:spPr>
          <a:xfrm>
            <a:off x="4734057" y="843639"/>
            <a:ext cx="3227680" cy="53592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15000"/>
              </a:lnSpc>
            </a:pPr>
            <a:r>
              <a:rPr lang="en-US" sz="2800" b="1" dirty="0">
                <a:solidFill>
                  <a:srgbClr val="FF0000"/>
                </a:solidFill>
                <a:effectLst/>
                <a:latin typeface="Times New Roman" panose="02020603050405020304" pitchFamily="18" charset="0"/>
                <a:ea typeface="Arial" panose="020B0604020202020204" pitchFamily="34" charset="0"/>
              </a:rPr>
              <a:t>LUYỆN TẬP</a:t>
            </a:r>
            <a:endParaRPr lang="en-US" sz="2800" b="1" dirty="0">
              <a:solidFill>
                <a:srgbClr val="FF0000"/>
              </a:solidFill>
              <a:effectLst/>
              <a:latin typeface="Arial" panose="020B0604020202020204" pitchFamily="34" charset="0"/>
              <a:ea typeface="Arial" panose="020B0604020202020204" pitchFamily="34" charset="0"/>
            </a:endParaRPr>
          </a:p>
        </p:txBody>
      </p:sp>
      <p:sp>
        <p:nvSpPr>
          <p:cNvPr id="14" name="Rectangle 13"/>
          <p:cNvSpPr/>
          <p:nvPr/>
        </p:nvSpPr>
        <p:spPr>
          <a:xfrm>
            <a:off x="316398" y="4658154"/>
            <a:ext cx="5518794" cy="195003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56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5" grpId="0" animBg="1"/>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8104" y="0"/>
            <a:ext cx="2027922" cy="1726269"/>
          </a:xfrm>
          <a:prstGeom prst="rect">
            <a:avLst/>
          </a:prstGeom>
        </p:spPr>
      </p:pic>
      <p:pic>
        <p:nvPicPr>
          <p:cNvPr id="7" name="Picture 5">
            <a:extLst>
              <a:ext uri="{FF2B5EF4-FFF2-40B4-BE49-F238E27FC236}">
                <a16:creationId xmlns:a16="http://schemas.microsoft.com/office/drawing/2014/main" xmlns="" id="{A2899FD1-6D79-4235-B10E-C896EA439B7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xmlns="" id="{C224A0A2-47C0-436B-BA35-F4A80A2F7E14}"/>
              </a:ext>
            </a:extLst>
          </p:cNvPr>
          <p:cNvSpPr/>
          <p:nvPr/>
        </p:nvSpPr>
        <p:spPr>
          <a:xfrm>
            <a:off x="216695" y="1533575"/>
            <a:ext cx="11789103" cy="190068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rgbClr val="0070C0"/>
                </a:solidFill>
                <a:effectLst/>
                <a:latin typeface="Cambria" panose="02040503050406030204" pitchFamily="18" charset="0"/>
                <a:ea typeface="Cambria" panose="02040503050406030204" pitchFamily="18" charset="0"/>
              </a:rPr>
              <a:t>C</a:t>
            </a:r>
            <a:r>
              <a:rPr lang="en-US" sz="2800" b="1" dirty="0" err="1">
                <a:solidFill>
                  <a:srgbClr val="0070C0"/>
                </a:solidFill>
                <a:latin typeface="Cambria" panose="02040503050406030204" pitchFamily="18" charset="0"/>
                <a:ea typeface="Cambria" panose="02040503050406030204" pitchFamily="18" charset="0"/>
              </a:rPr>
              <a:t>âu</a:t>
            </a:r>
            <a:r>
              <a:rPr lang="en-US" sz="2800" b="1" dirty="0">
                <a:solidFill>
                  <a:srgbClr val="0070C0"/>
                </a:solidFill>
                <a:latin typeface="Cambria" panose="02040503050406030204" pitchFamily="18" charset="0"/>
                <a:ea typeface="Cambria" panose="02040503050406030204" pitchFamily="18" charset="0"/>
              </a:rPr>
              <a:t> 6: </a:t>
            </a:r>
            <a:r>
              <a:rPr lang="en-US" sz="2800" b="1" dirty="0" err="1">
                <a:solidFill>
                  <a:srgbClr val="0070C0"/>
                </a:solidFill>
                <a:effectLst/>
                <a:latin typeface="Cambria" panose="02040503050406030204" pitchFamily="18" charset="0"/>
                <a:ea typeface="Cambria" panose="02040503050406030204" pitchFamily="18" charset="0"/>
              </a:rPr>
              <a:t>Đặt</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một</a:t>
            </a:r>
            <a:r>
              <a:rPr lang="en-US" sz="2800" b="1" dirty="0">
                <a:solidFill>
                  <a:srgbClr val="0070C0"/>
                </a:solidFill>
                <a:effectLst/>
                <a:latin typeface="Cambria" panose="02040503050406030204" pitchFamily="18" charset="0"/>
                <a:ea typeface="Cambria" panose="02040503050406030204" pitchFamily="18" charset="0"/>
              </a:rPr>
              <a:t> bao </a:t>
            </a:r>
            <a:r>
              <a:rPr lang="en-US" sz="2800" b="1" dirty="0" err="1">
                <a:solidFill>
                  <a:srgbClr val="0070C0"/>
                </a:solidFill>
                <a:effectLst/>
                <a:latin typeface="Cambria" panose="02040503050406030204" pitchFamily="18" charset="0"/>
                <a:ea typeface="Cambria" panose="02040503050406030204" pitchFamily="18" charset="0"/>
              </a:rPr>
              <a:t>gạo</a:t>
            </a:r>
            <a:r>
              <a:rPr lang="en-US" sz="2800" b="1" dirty="0">
                <a:solidFill>
                  <a:srgbClr val="0070C0"/>
                </a:solidFill>
                <a:effectLst/>
                <a:latin typeface="Cambria" panose="02040503050406030204" pitchFamily="18" charset="0"/>
                <a:ea typeface="Cambria" panose="02040503050406030204" pitchFamily="18" charset="0"/>
              </a:rPr>
              <a:t> 60kg </a:t>
            </a:r>
            <a:r>
              <a:rPr lang="en-US" sz="2800" b="1" dirty="0" err="1">
                <a:solidFill>
                  <a:srgbClr val="0070C0"/>
                </a:solidFill>
                <a:effectLst/>
                <a:latin typeface="Cambria" panose="02040503050406030204" pitchFamily="18" charset="0"/>
                <a:ea typeface="Cambria" panose="02040503050406030204" pitchFamily="18" charset="0"/>
              </a:rPr>
              <a:t>lên</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một</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smtClean="0">
                <a:solidFill>
                  <a:srgbClr val="0070C0"/>
                </a:solidFill>
                <a:effectLst/>
                <a:latin typeface="Cambria" panose="02040503050406030204" pitchFamily="18" charset="0"/>
                <a:ea typeface="Cambria" panose="02040503050406030204" pitchFamily="18" charset="0"/>
              </a:rPr>
              <a:t>ghế</a:t>
            </a:r>
            <a:r>
              <a:rPr lang="en-US" sz="2800" b="1" dirty="0" smtClean="0">
                <a:solidFill>
                  <a:srgbClr val="0070C0"/>
                </a:solidFill>
                <a:effectLst/>
                <a:latin typeface="Cambria" panose="02040503050406030204" pitchFamily="18" charset="0"/>
                <a:ea typeface="Cambria" panose="02040503050406030204" pitchFamily="18" charset="0"/>
              </a:rPr>
              <a:t> </a:t>
            </a:r>
            <a:r>
              <a:rPr lang="en-US" sz="2800" b="1" dirty="0">
                <a:solidFill>
                  <a:srgbClr val="0070C0"/>
                </a:solidFill>
                <a:effectLst/>
                <a:latin typeface="Cambria" panose="02040503050406030204" pitchFamily="18" charset="0"/>
                <a:ea typeface="Cambria" panose="02040503050406030204" pitchFamily="18" charset="0"/>
              </a:rPr>
              <a:t>4 </a:t>
            </a:r>
            <a:r>
              <a:rPr lang="en-US" sz="2800" b="1" dirty="0" err="1">
                <a:solidFill>
                  <a:srgbClr val="0070C0"/>
                </a:solidFill>
                <a:effectLst/>
                <a:latin typeface="Cambria" panose="02040503050406030204" pitchFamily="18" charset="0"/>
                <a:ea typeface="Cambria" panose="02040503050406030204" pitchFamily="18" charset="0"/>
              </a:rPr>
              <a:t>chân</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có</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khối</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lượng</a:t>
            </a:r>
            <a:r>
              <a:rPr lang="en-US" sz="2800" b="1" dirty="0">
                <a:solidFill>
                  <a:srgbClr val="0070C0"/>
                </a:solidFill>
                <a:effectLst/>
                <a:latin typeface="Cambria" panose="02040503050406030204" pitchFamily="18" charset="0"/>
                <a:ea typeface="Cambria" panose="02040503050406030204" pitchFamily="18" charset="0"/>
              </a:rPr>
              <a:t> 4kg. </a:t>
            </a:r>
            <a:r>
              <a:rPr lang="en-US" sz="2800" b="1" dirty="0" err="1">
                <a:solidFill>
                  <a:srgbClr val="0070C0"/>
                </a:solidFill>
                <a:effectLst/>
                <a:latin typeface="Cambria" panose="02040503050406030204" pitchFamily="18" charset="0"/>
                <a:ea typeface="Cambria" panose="02040503050406030204" pitchFamily="18" charset="0"/>
              </a:rPr>
              <a:t>Diện</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tích</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tiếp</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xúc</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với</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mặt</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đất</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của</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mỗi</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chân</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ghế</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là</a:t>
            </a:r>
            <a:r>
              <a:rPr lang="en-US" sz="2800" b="1" dirty="0">
                <a:solidFill>
                  <a:srgbClr val="0070C0"/>
                </a:solidFill>
                <a:effectLst/>
                <a:latin typeface="Cambria" panose="02040503050406030204" pitchFamily="18" charset="0"/>
                <a:ea typeface="Cambria" panose="02040503050406030204" pitchFamily="18" charset="0"/>
              </a:rPr>
              <a:t> 8cm</a:t>
            </a:r>
            <a:r>
              <a:rPr lang="en-US" sz="2800" b="1" baseline="30000" dirty="0">
                <a:solidFill>
                  <a:srgbClr val="0070C0"/>
                </a:solidFill>
                <a:effectLst/>
                <a:latin typeface="Cambria" panose="02040503050406030204" pitchFamily="18" charset="0"/>
                <a:ea typeface="Cambria" panose="02040503050406030204" pitchFamily="18" charset="0"/>
              </a:rPr>
              <a:t>2</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Áp</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suất</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mà</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gạo</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và</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ghế</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tác</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dụng</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lên</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mặt</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đất</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là</a:t>
            </a:r>
            <a:r>
              <a:rPr lang="en-US" sz="2800" b="1" dirty="0">
                <a:solidFill>
                  <a:srgbClr val="0070C0"/>
                </a:solidFill>
                <a:effectLst/>
                <a:latin typeface="Cambria" panose="02040503050406030204" pitchFamily="18" charset="0"/>
                <a:ea typeface="Cambria" panose="02040503050406030204" pitchFamily="18" charset="0"/>
              </a:rPr>
              <a:t>:</a:t>
            </a:r>
          </a:p>
        </p:txBody>
      </p:sp>
      <p:sp>
        <p:nvSpPr>
          <p:cNvPr id="9" name="Rectangle 8">
            <a:extLst>
              <a:ext uri="{FF2B5EF4-FFF2-40B4-BE49-F238E27FC236}">
                <a16:creationId xmlns:a16="http://schemas.microsoft.com/office/drawing/2014/main" xmlns="" id="{31D9F237-BC35-47CA-AE3D-2906AEF91F57}"/>
              </a:ext>
            </a:extLst>
          </p:cNvPr>
          <p:cNvSpPr/>
          <p:nvPr/>
        </p:nvSpPr>
        <p:spPr>
          <a:xfrm>
            <a:off x="7387709" y="4946143"/>
            <a:ext cx="3218414"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b="1" dirty="0">
                <a:solidFill>
                  <a:srgbClr val="002060"/>
                </a:solidFill>
                <a:latin typeface="Times New Roman" panose="02020603050405020304" pitchFamily="18" charset="0"/>
                <a:cs typeface="Times New Roman" panose="02020603050405020304" pitchFamily="18" charset="0"/>
              </a:rPr>
              <a:t>D. </a:t>
            </a:r>
            <a:r>
              <a:rPr lang="de-DE" sz="2800" b="1" dirty="0">
                <a:solidFill>
                  <a:srgbClr val="002060"/>
                </a:solidFill>
              </a:rPr>
              <a:t>200 000</a:t>
            </a:r>
            <a:r>
              <a:rPr lang="en-US" sz="2800" b="1" dirty="0">
                <a:solidFill>
                  <a:srgbClr val="002060"/>
                </a:solidFill>
                <a:latin typeface="Times New Roman" panose="02020603050405020304" pitchFamily="18" charset="0"/>
                <a:cs typeface="Times New Roman" panose="02020603050405020304" pitchFamily="18" charset="0"/>
              </a:rPr>
              <a:t> N/m</a:t>
            </a:r>
            <a:r>
              <a:rPr lang="en-US" sz="2800" b="1" baseline="30000" dirty="0">
                <a:solidFill>
                  <a:srgbClr val="002060"/>
                </a:solidFill>
                <a:latin typeface="Times New Roman" panose="02020603050405020304" pitchFamily="18" charset="0"/>
                <a:cs typeface="Times New Roman" panose="02020603050405020304" pitchFamily="18" charset="0"/>
              </a:rPr>
              <a:t>2</a:t>
            </a:r>
          </a:p>
        </p:txBody>
      </p:sp>
      <p:sp>
        <p:nvSpPr>
          <p:cNvPr id="10" name="Rectangle 9">
            <a:extLst>
              <a:ext uri="{FF2B5EF4-FFF2-40B4-BE49-F238E27FC236}">
                <a16:creationId xmlns:a16="http://schemas.microsoft.com/office/drawing/2014/main" xmlns="" id="{3B9A1A09-14A5-489A-9BE4-620FA15B571E}"/>
              </a:ext>
            </a:extLst>
          </p:cNvPr>
          <p:cNvSpPr/>
          <p:nvPr/>
        </p:nvSpPr>
        <p:spPr>
          <a:xfrm>
            <a:off x="1585876" y="3624482"/>
            <a:ext cx="3218415"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b="1" dirty="0">
                <a:solidFill>
                  <a:srgbClr val="002060"/>
                </a:solidFill>
                <a:latin typeface="Cambria" panose="02040503050406030204" pitchFamily="18" charset="0"/>
              </a:rPr>
              <a:t>A. 187 500 N/m</a:t>
            </a:r>
            <a:r>
              <a:rPr lang="en-US" sz="2800" b="1" baseline="30000" dirty="0">
                <a:solidFill>
                  <a:srgbClr val="002060"/>
                </a:solidFill>
                <a:latin typeface="Cambria" panose="02040503050406030204" pitchFamily="18" charset="0"/>
              </a:rPr>
              <a:t>2</a:t>
            </a:r>
          </a:p>
        </p:txBody>
      </p:sp>
      <p:sp>
        <p:nvSpPr>
          <p:cNvPr id="11" name="Rectangle 10">
            <a:extLst>
              <a:ext uri="{FF2B5EF4-FFF2-40B4-BE49-F238E27FC236}">
                <a16:creationId xmlns:a16="http://schemas.microsoft.com/office/drawing/2014/main" xmlns="" id="{FFDD793F-B1B3-4C54-989F-9203A93AB395}"/>
              </a:ext>
            </a:extLst>
          </p:cNvPr>
          <p:cNvSpPr/>
          <p:nvPr/>
        </p:nvSpPr>
        <p:spPr>
          <a:xfrm>
            <a:off x="7387708" y="3682713"/>
            <a:ext cx="3218415"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b="1" dirty="0">
                <a:solidFill>
                  <a:srgbClr val="002060"/>
                </a:solidFill>
                <a:latin typeface="Times New Roman" panose="02020603050405020304" pitchFamily="18" charset="0"/>
                <a:cs typeface="Times New Roman" panose="02020603050405020304" pitchFamily="18" charset="0"/>
              </a:rPr>
              <a:t>B. 200 000 N/m</a:t>
            </a:r>
            <a:endParaRPr lang="en-US" sz="2800" b="1" baseline="30000" dirty="0">
              <a:solidFill>
                <a:srgbClr val="002060"/>
              </a:solidFill>
              <a:latin typeface="Times New Roman" panose="02020603050405020304" pitchFamily="18" charset="0"/>
              <a:cs typeface="Times New Roman" panose="02020603050405020304" pitchFamily="18" charset="0"/>
            </a:endParaRPr>
          </a:p>
        </p:txBody>
      </p:sp>
      <p:pic>
        <p:nvPicPr>
          <p:cNvPr id="12" name="Picture 7">
            <a:extLst>
              <a:ext uri="{FF2B5EF4-FFF2-40B4-BE49-F238E27FC236}">
                <a16:creationId xmlns:a16="http://schemas.microsoft.com/office/drawing/2014/main" xmlns="" id="{025B4C0E-503D-4ECE-89D4-75993C6DEE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229600" y="5766266"/>
            <a:ext cx="3962400" cy="1091733"/>
          </a:xfrm>
          <a:prstGeom prst="rect">
            <a:avLst/>
          </a:prstGeom>
        </p:spPr>
      </p:pic>
      <p:pic>
        <p:nvPicPr>
          <p:cNvPr id="13" name="Picture 12">
            <a:hlinkClick r:id="rId7" action="ppaction://hlinksldjump"/>
            <a:extLst>
              <a:ext uri="{FF2B5EF4-FFF2-40B4-BE49-F238E27FC236}">
                <a16:creationId xmlns:a16="http://schemas.microsoft.com/office/drawing/2014/main" xmlns="" id="{1D9B4549-F236-4974-A381-7A955D6DE7DB}"/>
              </a:ext>
            </a:extLst>
          </p:cNvPr>
          <p:cNvPicPr>
            <a:picLocks noChangeAspect="1"/>
          </p:cNvPicPr>
          <p:nvPr/>
        </p:nvPicPr>
        <p:blipFill>
          <a:blip r:embed="rId8"/>
          <a:stretch>
            <a:fillRect/>
          </a:stretch>
        </p:blipFill>
        <p:spPr>
          <a:xfrm>
            <a:off x="5535783" y="5840662"/>
            <a:ext cx="994771" cy="1041400"/>
          </a:xfrm>
          <a:prstGeom prst="rect">
            <a:avLst/>
          </a:prstGeom>
        </p:spPr>
      </p:pic>
      <p:sp>
        <p:nvSpPr>
          <p:cNvPr id="6" name="Rectangle 5">
            <a:extLst>
              <a:ext uri="{FF2B5EF4-FFF2-40B4-BE49-F238E27FC236}">
                <a16:creationId xmlns:a16="http://schemas.microsoft.com/office/drawing/2014/main" xmlns="" id="{395C956E-2722-7FBA-F174-926E6276C12D}"/>
              </a:ext>
            </a:extLst>
          </p:cNvPr>
          <p:cNvSpPr/>
          <p:nvPr/>
        </p:nvSpPr>
        <p:spPr>
          <a:xfrm>
            <a:off x="1570789" y="4878126"/>
            <a:ext cx="3218414"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b="1" dirty="0">
                <a:solidFill>
                  <a:srgbClr val="002060"/>
                </a:solidFill>
                <a:latin typeface="Times New Roman" panose="02020603050405020304" pitchFamily="18" charset="0"/>
                <a:cs typeface="Times New Roman" panose="02020603050405020304" pitchFamily="18" charset="0"/>
              </a:rPr>
              <a:t>C. 100 000 N/m</a:t>
            </a:r>
            <a:r>
              <a:rPr lang="en-US" sz="2800" b="1" baseline="30000" dirty="0">
                <a:solidFill>
                  <a:srgbClr val="002060"/>
                </a:solidFill>
                <a:latin typeface="Times New Roman" panose="02020603050405020304" pitchFamily="18" charset="0"/>
                <a:cs typeface="Times New Roman" panose="02020603050405020304" pitchFamily="18" charset="0"/>
              </a:rPr>
              <a:t>2</a:t>
            </a:r>
          </a:p>
        </p:txBody>
      </p:sp>
      <p:sp>
        <p:nvSpPr>
          <p:cNvPr id="18" name="Rectangle 17">
            <a:extLst>
              <a:ext uri="{FF2B5EF4-FFF2-40B4-BE49-F238E27FC236}">
                <a16:creationId xmlns:a16="http://schemas.microsoft.com/office/drawing/2014/main" xmlns="" id="{5321F8A3-BA07-4A49-B99E-B9979603D8FA}"/>
              </a:ext>
            </a:extLst>
          </p:cNvPr>
          <p:cNvSpPr/>
          <p:nvPr/>
        </p:nvSpPr>
        <p:spPr>
          <a:xfrm>
            <a:off x="4647309" y="857756"/>
            <a:ext cx="3227680" cy="53592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15000"/>
              </a:lnSpc>
            </a:pPr>
            <a:r>
              <a:rPr lang="en-US" sz="2800" b="1" dirty="0">
                <a:solidFill>
                  <a:srgbClr val="FF0000"/>
                </a:solidFill>
                <a:effectLst/>
                <a:latin typeface="Times New Roman" panose="02020603050405020304" pitchFamily="18" charset="0"/>
                <a:ea typeface="Arial" panose="020B0604020202020204" pitchFamily="34" charset="0"/>
              </a:rPr>
              <a:t>LUYỆN TẬP</a:t>
            </a:r>
            <a:endParaRPr lang="en-US" sz="2800" b="1" dirty="0">
              <a:solidFill>
                <a:srgbClr val="FF0000"/>
              </a:solidFill>
              <a:effectLst/>
              <a:latin typeface="Arial" panose="020B0604020202020204" pitchFamily="34" charset="0"/>
              <a:ea typeface="Arial" panose="020B0604020202020204" pitchFamily="34" charset="0"/>
            </a:endParaRPr>
          </a:p>
        </p:txBody>
      </p:sp>
      <p:sp>
        <p:nvSpPr>
          <p:cNvPr id="14" name="Rectangle 13"/>
          <p:cNvSpPr/>
          <p:nvPr/>
        </p:nvSpPr>
        <p:spPr>
          <a:xfrm>
            <a:off x="7188539" y="4686434"/>
            <a:ext cx="3671139" cy="140328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039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10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1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42" presetClass="entr" presetSubtype="0" fill="hold" nodeType="withEffect">
                                  <p:stCondLst>
                                    <p:cond delay="10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childTnLst>
        </p:cTn>
      </p:par>
    </p:tnLst>
    <p:bldLst>
      <p:bldP spid="9" grpId="0" animBg="1"/>
      <p:bldP spid="10" grpId="0" animBg="1"/>
      <p:bldP spid="11" grpId="0" animBg="1"/>
      <p:bldP spid="6"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24CB73B-6F8F-D593-5006-9E163F57C13B}"/>
              </a:ext>
            </a:extLst>
          </p:cNvPr>
          <p:cNvSpPr>
            <a:spLocks noGrp="1"/>
          </p:cNvSpPr>
          <p:nvPr>
            <p:ph type="title"/>
          </p:nvPr>
        </p:nvSpPr>
        <p:spPr>
          <a:xfrm>
            <a:off x="680133" y="806220"/>
            <a:ext cx="6286723" cy="536577"/>
          </a:xfrm>
        </p:spPr>
        <p:txBody>
          <a:bodyPr>
            <a:normAutofit/>
          </a:bodyPr>
          <a:lstStyle/>
          <a:p>
            <a:r>
              <a:rPr lang="en-US" sz="2800" dirty="0"/>
              <a:t>* </a:t>
            </a:r>
            <a:r>
              <a:rPr lang="en-US" sz="2800" dirty="0" err="1"/>
              <a:t>Luyện</a:t>
            </a:r>
            <a:r>
              <a:rPr lang="en-US" sz="2800" dirty="0"/>
              <a:t> </a:t>
            </a:r>
            <a:r>
              <a:rPr lang="en-US" sz="2800" dirty="0" err="1"/>
              <a:t>tập</a:t>
            </a:r>
            <a:r>
              <a:rPr lang="en-US" sz="2800" dirty="0"/>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605496CE-D307-E829-7866-E0650A176EA3}"/>
                  </a:ext>
                </a:extLst>
              </p:cNvPr>
              <p:cNvSpPr txBox="1"/>
              <p:nvPr/>
            </p:nvSpPr>
            <p:spPr>
              <a:xfrm>
                <a:off x="4172001" y="1793706"/>
                <a:ext cx="7906927" cy="4758034"/>
              </a:xfrm>
              <a:prstGeom prst="rect">
                <a:avLst/>
              </a:prstGeom>
              <a:noFill/>
            </p:spPr>
            <p:txBody>
              <a:bodyPr wrap="square">
                <a:spAutoFit/>
              </a:bodyPr>
              <a:lstStyle/>
              <a:p>
                <a:pPr algn="ctr">
                  <a:lnSpc>
                    <a:spcPct val="115000"/>
                  </a:lnSpc>
                </a:pPr>
                <a:r>
                  <a:rPr lang="de-DE" sz="2800" u="sng" dirty="0">
                    <a:effectLst/>
                    <a:latin typeface="Times New Roman" panose="02020603050405020304" pitchFamily="18" charset="0"/>
                    <a:ea typeface="Times New Roman" panose="02020603050405020304" pitchFamily="18" charset="0"/>
                    <a:cs typeface="Times New Roman" panose="02020603050405020304" pitchFamily="18" charset="0"/>
                  </a:rPr>
                  <a:t>Giải</a:t>
                </a: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Trọng lượng của bao gạo là: </a:t>
                </a: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P</a:t>
                </a:r>
                <a:r>
                  <a:rPr lang="de-DE"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10.m</a:t>
                </a:r>
                <a:r>
                  <a:rPr lang="de-DE"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10.60 = 600 N</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Trọng lượng của ghế là: P</a:t>
                </a:r>
                <a:r>
                  <a:rPr lang="de-DE"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10.m</a:t>
                </a:r>
                <a:r>
                  <a:rPr lang="de-DE"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10.4 = 40 N</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Diện tích tiếp xúc của 4 chân ghế với mặt đất là:</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S = 4.8 cm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4.0,0008 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0,0032 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Áp suất các chân ghế tác dụng lên mặt đất là:</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p =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de-DE" sz="2800">
                            <a:effectLst/>
                            <a:latin typeface="Cambria Math" panose="02040503050406030204" pitchFamily="18" charset="0"/>
                            <a:ea typeface="Times New Roman" panose="02020603050405020304" pitchFamily="18" charset="0"/>
                            <a:cs typeface="Times New Roman" panose="02020603050405020304" pitchFamily="18" charset="0"/>
                          </a:rPr>
                          <m:t>F</m:t>
                        </m:r>
                      </m:num>
                      <m:den>
                        <m:r>
                          <m:rPr>
                            <m:sty m:val="p"/>
                          </m:rPr>
                          <a:rPr lang="de-DE" sz="2800">
                            <a:effectLst/>
                            <a:latin typeface="Cambria Math" panose="02040503050406030204" pitchFamily="18" charset="0"/>
                            <a:ea typeface="Times New Roman" panose="02020603050405020304" pitchFamily="18" charset="0"/>
                            <a:cs typeface="Times New Roman" panose="02020603050405020304" pitchFamily="18" charset="0"/>
                          </a:rPr>
                          <m:t>S</m:t>
                        </m:r>
                      </m:den>
                    </m:f>
                  </m:oMath>
                </a14:m>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𝑆</m:t>
                        </m:r>
                      </m:den>
                    </m:f>
                  </m:oMath>
                </a14:m>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600+40</m:t>
                        </m:r>
                      </m:num>
                      <m:den>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0,0032</m:t>
                        </m:r>
                      </m:den>
                    </m:f>
                  </m:oMath>
                </a14:m>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200 000 Pa = 200 000 N/m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p>
              <a:p>
                <a:pPr algn="just">
                  <a:lnSpc>
                    <a:spcPct val="115000"/>
                  </a:lnSpc>
                </a:pPr>
                <a:r>
                  <a:rPr lang="de-DE" sz="2800" dirty="0">
                    <a:effectLst/>
                    <a:latin typeface="Times New Roman" panose="02020603050405020304" pitchFamily="18" charset="0"/>
                    <a:ea typeface="Arial" panose="020B0604020202020204" pitchFamily="34" charset="0"/>
                    <a:cs typeface="Times New Roman" panose="02020603050405020304" pitchFamily="18" charset="0"/>
                  </a:rPr>
                  <a:t>Đáp án: 200 000 N/m</a:t>
                </a:r>
                <a:r>
                  <a:rPr lang="de-DE" sz="2800" baseline="30000" dirty="0">
                    <a:effectLst/>
                    <a:latin typeface="Times New Roman" panose="02020603050405020304" pitchFamily="18" charset="0"/>
                    <a:ea typeface="Arial" panose="020B0604020202020204" pitchFamily="34" charset="0"/>
                    <a:cs typeface="Times New Roman" panose="02020603050405020304" pitchFamily="18" charset="0"/>
                  </a:rPr>
                  <a:t>2</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605496CE-D307-E829-7866-E0650A176EA3}"/>
                  </a:ext>
                </a:extLst>
              </p:cNvPr>
              <p:cNvSpPr txBox="1">
                <a:spLocks noRot="1" noChangeAspect="1" noMove="1" noResize="1" noEditPoints="1" noAdjustHandles="1" noChangeArrowheads="1" noChangeShapeType="1" noTextEdit="1"/>
              </p:cNvSpPr>
              <p:nvPr/>
            </p:nvSpPr>
            <p:spPr>
              <a:xfrm>
                <a:off x="4172001" y="1793706"/>
                <a:ext cx="7906927" cy="4758034"/>
              </a:xfrm>
              <a:prstGeom prst="rect">
                <a:avLst/>
              </a:prstGeom>
              <a:blipFill>
                <a:blip r:embed="rId2"/>
                <a:stretch>
                  <a:fillRect l="-1542" t="-768" b="-2561"/>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xmlns="" id="{6145EC1A-9726-28B5-3364-92C5BD50AB87}"/>
              </a:ext>
            </a:extLst>
          </p:cNvPr>
          <p:cNvSpPr txBox="1"/>
          <p:nvPr/>
        </p:nvSpPr>
        <p:spPr>
          <a:xfrm>
            <a:off x="327404" y="1827479"/>
            <a:ext cx="3441924" cy="3560975"/>
          </a:xfrm>
          <a:prstGeom prst="rect">
            <a:avLst/>
          </a:prstGeom>
          <a:noFill/>
        </p:spPr>
        <p:txBody>
          <a:bodyPr wrap="square">
            <a:spAutoFit/>
          </a:bodyPr>
          <a:lstStyle/>
          <a:p>
            <a:pPr algn="just">
              <a:lnSpc>
                <a:spcPct val="115000"/>
              </a:lnSpc>
            </a:pPr>
            <a:r>
              <a:rPr lang="en-US" sz="2800" u="sng" dirty="0" err="1">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8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err="1">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u="sng"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m</a:t>
            </a:r>
            <a:r>
              <a:rPr lang="en-US" sz="2800" baseline="-25000" dirty="0">
                <a:effectLst/>
                <a:latin typeface="Times New Roman" panose="02020603050405020304" pitchFamily="18" charset="0"/>
                <a:ea typeface="Arial" panose="020B0604020202020204" pitchFamily="34" charset="0"/>
                <a:cs typeface="Times New Roman" panose="02020603050405020304" pitchFamily="18" charset="0"/>
              </a:rPr>
              <a:t>1</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60 (Kg)</a:t>
            </a:r>
          </a:p>
          <a:p>
            <a:pPr algn="just">
              <a:lnSpc>
                <a:spcPct val="115000"/>
              </a:lnSpc>
            </a:pPr>
            <a:r>
              <a:rPr lang="en-US" sz="2800" dirty="0">
                <a:latin typeface="Times New Roman" panose="02020603050405020304" pitchFamily="18" charset="0"/>
                <a:ea typeface="Arial" panose="020B0604020202020204" pitchFamily="34" charset="0"/>
                <a:cs typeface="Times New Roman" panose="02020603050405020304" pitchFamily="18" charset="0"/>
              </a:rPr>
              <a:t>m</a:t>
            </a:r>
            <a:r>
              <a:rPr lang="en-US" sz="2800" baseline="-25000" dirty="0">
                <a:latin typeface="Times New Roman" panose="02020603050405020304" pitchFamily="18" charset="0"/>
                <a:ea typeface="Arial" panose="020B0604020202020204" pitchFamily="34" charset="0"/>
                <a:cs typeface="Times New Roman" panose="02020603050405020304" pitchFamily="18" charset="0"/>
              </a:rPr>
              <a:t>2</a:t>
            </a:r>
            <a:r>
              <a:rPr lang="en-US" sz="2800" dirty="0">
                <a:latin typeface="Times New Roman" panose="02020603050405020304" pitchFamily="18" charset="0"/>
                <a:ea typeface="Arial" panose="020B0604020202020204" pitchFamily="34" charset="0"/>
                <a:cs typeface="Times New Roman" panose="02020603050405020304" pitchFamily="18" charset="0"/>
              </a:rPr>
              <a:t>= 4 (Kg)</a:t>
            </a:r>
          </a:p>
          <a:p>
            <a:pPr algn="just">
              <a:lnSpc>
                <a:spcPct val="115000"/>
              </a:lnSpc>
            </a:pPr>
            <a:r>
              <a:rPr lang="en-US" sz="2800" dirty="0">
                <a:latin typeface="Times New Roman" panose="02020603050405020304" pitchFamily="18" charset="0"/>
                <a:ea typeface="Arial" panose="020B0604020202020204" pitchFamily="34" charset="0"/>
                <a:cs typeface="Times New Roman" panose="02020603050405020304" pitchFamily="18" charset="0"/>
              </a:rPr>
              <a:t>S </a:t>
            </a:r>
            <a:r>
              <a:rPr lang="en-US" sz="2800" baseline="-25000" dirty="0">
                <a:effectLst/>
                <a:latin typeface="Times New Roman" panose="02020603050405020304" pitchFamily="18" charset="0"/>
                <a:ea typeface="Arial" panose="020B0604020202020204" pitchFamily="34" charset="0"/>
                <a:cs typeface="Times New Roman" panose="02020603050405020304" pitchFamily="18" charset="0"/>
              </a:rPr>
              <a:t>1</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chân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ghế</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8cm</a:t>
            </a:r>
            <a:r>
              <a:rPr lang="en-US" sz="2800" baseline="30000" dirty="0">
                <a:effectLst/>
                <a:latin typeface="Times New Roman" panose="02020603050405020304" pitchFamily="18" charset="0"/>
                <a:ea typeface="Arial" panose="020B0604020202020204" pitchFamily="34" charset="0"/>
                <a:cs typeface="Times New Roman" panose="02020603050405020304" pitchFamily="18" charset="0"/>
              </a:rPr>
              <a:t>2</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en-US" sz="2800" dirty="0" err="1">
                <a:latin typeface="Times New Roman" panose="02020603050405020304" pitchFamily="18" charset="0"/>
                <a:ea typeface="Arial" panose="020B0604020202020204" pitchFamily="34" charset="0"/>
                <a:cs typeface="Times New Roman" panose="02020603050405020304" pitchFamily="18" charset="0"/>
              </a:rPr>
              <a:t>Tính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rPr>
              <a:t>Áp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suất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gạo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ghế</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tác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dụng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lên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mặt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đất</a:t>
            </a:r>
            <a:r>
              <a:rPr lang="en-US" sz="2800" dirty="0">
                <a:solidFill>
                  <a:srgbClr val="000000"/>
                </a:solidFill>
                <a:effectLst/>
                <a:latin typeface="Times New Roman" panose="02020603050405020304" pitchFamily="18" charset="0"/>
                <a:ea typeface="Arial" panose="020B0604020202020204" pitchFamily="34" charset="0"/>
              </a:rPr>
              <a:t> (P)</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xmlns="" id="{8F8664B9-C1BE-9D46-6DBA-2EDE4BC29A25}"/>
              </a:ext>
            </a:extLst>
          </p:cNvPr>
          <p:cNvCxnSpPr>
            <a:cxnSpLocks/>
          </p:cNvCxnSpPr>
          <p:nvPr/>
        </p:nvCxnSpPr>
        <p:spPr>
          <a:xfrm>
            <a:off x="3970664" y="1915967"/>
            <a:ext cx="0" cy="395601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1C8860B3-7362-0827-A3BD-2A5C1F635E05}"/>
              </a:ext>
            </a:extLst>
          </p:cNvPr>
          <p:cNvSpPr txBox="1"/>
          <p:nvPr/>
        </p:nvSpPr>
        <p:spPr>
          <a:xfrm>
            <a:off x="680133" y="1257129"/>
            <a:ext cx="10045924" cy="548099"/>
          </a:xfrm>
          <a:prstGeom prst="rect">
            <a:avLst/>
          </a:prstGeom>
          <a:noFill/>
        </p:spPr>
        <p:txBody>
          <a:bodyPr wrap="square">
            <a:spAutoFit/>
          </a:bodyPr>
          <a:lstStyle/>
          <a:p>
            <a:pPr algn="just">
              <a:lnSpc>
                <a:spcPct val="115000"/>
              </a:lnSpc>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01649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605496CE-D307-E829-7866-E0650A176EA3}"/>
              </a:ext>
            </a:extLst>
          </p:cNvPr>
          <p:cNvSpPr txBox="1"/>
          <p:nvPr/>
        </p:nvSpPr>
        <p:spPr>
          <a:xfrm>
            <a:off x="482168" y="300761"/>
            <a:ext cx="6694062" cy="3046988"/>
          </a:xfrm>
          <a:prstGeom prst="rect">
            <a:avLst/>
          </a:prstGeom>
          <a:noFill/>
        </p:spPr>
        <p:txBody>
          <a:bodyPr wrap="square">
            <a:spAutoFit/>
          </a:bodyPr>
          <a:lstStyle/>
          <a:p>
            <a:pPr algn="ctr">
              <a:lnSpc>
                <a:spcPct val="150000"/>
              </a:lnSpc>
            </a:pPr>
            <a:r>
              <a:rPr lang="en-US" sz="3200" b="1" dirty="0" err="1">
                <a:solidFill>
                  <a:srgbClr val="C00000"/>
                </a:solidFill>
                <a:latin typeface="Cambria" panose="02040503050406030204" pitchFamily="18" charset="0"/>
                <a:ea typeface="Cambria" panose="02040503050406030204" pitchFamily="18" charset="0"/>
              </a:rPr>
              <a:t>Nhiệm</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vụ</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về</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nhà</a:t>
            </a:r>
            <a:r>
              <a:rPr lang="en-US" sz="3200" b="1" dirty="0" smtClean="0">
                <a:solidFill>
                  <a:srgbClr val="C00000"/>
                </a:solidFill>
                <a:latin typeface="Cambria" panose="02040503050406030204" pitchFamily="18" charset="0"/>
                <a:ea typeface="Cambria" panose="02040503050406030204" pitchFamily="18" charset="0"/>
              </a:rPr>
              <a:t>:</a:t>
            </a:r>
          </a:p>
          <a:p>
            <a:pPr marL="457200" indent="-457200" algn="ctr">
              <a:lnSpc>
                <a:spcPct val="150000"/>
              </a:lnSpc>
              <a:buFontTx/>
              <a:buChar char="-"/>
            </a:pPr>
            <a:r>
              <a:rPr lang="vi-VN" sz="3200" b="1" dirty="0" smtClean="0">
                <a:solidFill>
                  <a:srgbClr val="0070C0"/>
                </a:solidFill>
                <a:latin typeface="Cambria" panose="02040503050406030204" pitchFamily="18" charset="0"/>
                <a:ea typeface="Cambria" panose="02040503050406030204" pitchFamily="18" charset="0"/>
              </a:rPr>
              <a:t>Học và ghi nhớ nội dung bài học</a:t>
            </a:r>
          </a:p>
          <a:p>
            <a:pPr marL="457200" indent="-457200" algn="ctr">
              <a:lnSpc>
                <a:spcPct val="150000"/>
              </a:lnSpc>
              <a:buFontTx/>
              <a:buChar char="-"/>
            </a:pPr>
            <a:r>
              <a:rPr lang="vi-VN" sz="3200" b="1" dirty="0" smtClean="0">
                <a:solidFill>
                  <a:srgbClr val="0070C0"/>
                </a:solidFill>
                <a:latin typeface="Cambria" panose="02040503050406030204" pitchFamily="18" charset="0"/>
                <a:ea typeface="Cambria" panose="02040503050406030204" pitchFamily="18" charset="0"/>
              </a:rPr>
              <a:t>Làm bài tập trong sách bài tập</a:t>
            </a:r>
          </a:p>
          <a:p>
            <a:pPr marL="457200" indent="-457200" algn="ctr">
              <a:lnSpc>
                <a:spcPct val="150000"/>
              </a:lnSpc>
              <a:buFontTx/>
              <a:buChar char="-"/>
            </a:pPr>
            <a:r>
              <a:rPr lang="vi-VN" sz="3200" b="1" dirty="0" smtClean="0">
                <a:solidFill>
                  <a:srgbClr val="0070C0"/>
                </a:solidFill>
                <a:latin typeface="Cambria" panose="02040503050406030204" pitchFamily="18" charset="0"/>
                <a:ea typeface="Cambria" panose="02040503050406030204" pitchFamily="18" charset="0"/>
              </a:rPr>
              <a:t>Xem trước bài 16</a:t>
            </a:r>
            <a:endParaRPr lang="en-US" sz="3200" b="1" dirty="0">
              <a:solidFill>
                <a:srgbClr val="0070C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6126897C-57A1-6D33-A284-F5CCF780C84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836" b="98829" l="10000" r="90000">
                        <a14:foregroundMark x1="40000" y1="46838" x2="40000" y2="46838"/>
                        <a14:foregroundMark x1="35313" y1="36066" x2="35313" y2="36066"/>
                        <a14:foregroundMark x1="41250" y1="31148" x2="41250" y2="31148"/>
                        <a14:foregroundMark x1="70313" y1="27869" x2="70313" y2="27869"/>
                        <a14:foregroundMark x1="77813" y1="52459" x2="77813" y2="52459"/>
                        <a14:foregroundMark x1="77188" y1="19906" x2="77188" y2="19906"/>
                        <a14:foregroundMark x1="37344" y1="66276" x2="37344" y2="66276"/>
                        <a14:foregroundMark x1="41406" y1="32553" x2="41406" y2="32553"/>
                        <a14:foregroundMark x1="41719" y1="32319" x2="41719" y2="32319"/>
                        <a14:foregroundMark x1="40781" y1="31850" x2="40781" y2="31850"/>
                        <a14:foregroundMark x1="39688" y1="29977" x2="39688" y2="29977"/>
                        <a14:foregroundMark x1="39844" y1="30679" x2="39844" y2="30679"/>
                      </a14:backgroundRemoval>
                    </a14:imgEffect>
                  </a14:imgLayer>
                </a14:imgProps>
              </a:ext>
              <a:ext uri="{28A0092B-C50C-407E-A947-70E740481C1C}">
                <a14:useLocalDpi xmlns:a14="http://schemas.microsoft.com/office/drawing/2010/main" val="0"/>
              </a:ext>
            </a:extLst>
          </a:blip>
          <a:srcRect t="13225" r="53809"/>
          <a:stretch/>
        </p:blipFill>
        <p:spPr>
          <a:xfrm>
            <a:off x="7369988" y="873873"/>
            <a:ext cx="4954267" cy="5580422"/>
          </a:xfrm>
          <a:prstGeom prst="rect">
            <a:avLst/>
          </a:prstGeom>
          <a:ln>
            <a:noFill/>
          </a:ln>
        </p:spPr>
      </p:pic>
      <p:sp>
        <p:nvSpPr>
          <p:cNvPr id="5" name="TextBox 4">
            <a:extLst>
              <a:ext uri="{FF2B5EF4-FFF2-40B4-BE49-F238E27FC236}">
                <a16:creationId xmlns:a16="http://schemas.microsoft.com/office/drawing/2014/main" xmlns="" id="{605496CE-D307-E829-7866-E0650A176EA3}"/>
              </a:ext>
            </a:extLst>
          </p:cNvPr>
          <p:cNvSpPr txBox="1"/>
          <p:nvPr/>
        </p:nvSpPr>
        <p:spPr>
          <a:xfrm>
            <a:off x="352323" y="3591973"/>
            <a:ext cx="7262761" cy="2862322"/>
          </a:xfrm>
          <a:prstGeom prst="rect">
            <a:avLst/>
          </a:prstGeom>
          <a:noFill/>
        </p:spPr>
        <p:txBody>
          <a:bodyPr wrap="square">
            <a:spAutoFit/>
          </a:bodyPr>
          <a:lstStyle/>
          <a:p>
            <a:pPr algn="just">
              <a:lnSpc>
                <a:spcPct val="150000"/>
              </a:lnSpc>
            </a:pPr>
            <a:r>
              <a:rPr lang="en-US" sz="2400" b="1" dirty="0" err="1" smtClean="0">
                <a:effectLst/>
                <a:latin typeface="Cambria" panose="02040503050406030204" pitchFamily="18" charset="0"/>
                <a:ea typeface="Cambria" panose="02040503050406030204" pitchFamily="18" charset="0"/>
              </a:rPr>
              <a:t>Bài</a:t>
            </a:r>
            <a:r>
              <a:rPr lang="en-US" sz="2400" b="1" dirty="0" smtClean="0">
                <a:effectLst/>
                <a:latin typeface="Cambria" panose="02040503050406030204" pitchFamily="18" charset="0"/>
                <a:ea typeface="Cambria" panose="02040503050406030204" pitchFamily="18" charset="0"/>
              </a:rPr>
              <a:t> </a:t>
            </a:r>
            <a:r>
              <a:rPr lang="en-US" sz="2400" b="1" dirty="0">
                <a:effectLst/>
                <a:latin typeface="Cambria" panose="02040503050406030204" pitchFamily="18" charset="0"/>
                <a:ea typeface="Cambria" panose="02040503050406030204" pitchFamily="18" charset="0"/>
              </a:rPr>
              <a:t>1: </a:t>
            </a:r>
            <a:r>
              <a:rPr lang="en-US" sz="2400" b="1" dirty="0" err="1">
                <a:effectLst/>
                <a:latin typeface="Cambria" panose="02040503050406030204" pitchFamily="18" charset="0"/>
                <a:ea typeface="Cambria" panose="02040503050406030204" pitchFamily="18" charset="0"/>
              </a:rPr>
              <a:t>Nêu</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ví</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dụ</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thực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tế</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về</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biện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pháp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tăng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giảm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áp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suất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bằng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cách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thay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đổi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áp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lực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diện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tích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mặt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bị</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ép</a:t>
            </a:r>
            <a:r>
              <a:rPr lang="en-US" sz="2400" b="1" dirty="0" smtClean="0">
                <a:effectLst/>
                <a:latin typeface="Cambria" panose="02040503050406030204" pitchFamily="18" charset="0"/>
                <a:ea typeface="Cambria" panose="02040503050406030204" pitchFamily="18" charset="0"/>
              </a:rPr>
              <a:t>?</a:t>
            </a:r>
            <a:endParaRPr lang="vi-VN" sz="2400" b="1" dirty="0" smtClean="0">
              <a:effectLst/>
              <a:latin typeface="Cambria" panose="02040503050406030204" pitchFamily="18" charset="0"/>
              <a:ea typeface="Cambria" panose="02040503050406030204" pitchFamily="18" charset="0"/>
            </a:endParaRPr>
          </a:p>
          <a:p>
            <a:pPr algn="just">
              <a:lnSpc>
                <a:spcPct val="150000"/>
              </a:lnSpc>
            </a:pPr>
            <a:endParaRPr lang="en-US" sz="2400" b="1" dirty="0">
              <a:effectLst/>
              <a:latin typeface="Cambria" panose="02040503050406030204" pitchFamily="18" charset="0"/>
              <a:ea typeface="Cambria" panose="02040503050406030204" pitchFamily="18" charset="0"/>
            </a:endParaRPr>
          </a:p>
          <a:p>
            <a:pPr algn="just">
              <a:lnSpc>
                <a:spcPct val="150000"/>
              </a:lnSpc>
            </a:pPr>
            <a:r>
              <a:rPr lang="en-US" sz="2400" b="1" dirty="0" err="1">
                <a:effectLst/>
                <a:latin typeface="Cambria" panose="02040503050406030204" pitchFamily="18" charset="0"/>
                <a:ea typeface="Cambria" panose="02040503050406030204" pitchFamily="18" charset="0"/>
              </a:rPr>
              <a:t>Bài</a:t>
            </a:r>
            <a:r>
              <a:rPr lang="en-US" sz="2400" b="1" dirty="0">
                <a:effectLst/>
                <a:latin typeface="Cambria" panose="02040503050406030204" pitchFamily="18" charset="0"/>
                <a:ea typeface="Cambria" panose="02040503050406030204" pitchFamily="18" charset="0"/>
              </a:rPr>
              <a:t> 2: </a:t>
            </a:r>
            <a:r>
              <a:rPr lang="en-US" sz="2400" b="1" dirty="0" err="1">
                <a:effectLst/>
                <a:latin typeface="Cambria" panose="02040503050406030204" pitchFamily="18" charset="0"/>
                <a:ea typeface="Cambria" panose="02040503050406030204" pitchFamily="18" charset="0"/>
              </a:rPr>
              <a:t>Giải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thích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vì</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sao</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ống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hút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cắm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vào</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hộp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sữa</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có</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một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đầu</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nhọn</a:t>
            </a:r>
            <a:r>
              <a:rPr lang="en-US" sz="2400" b="1"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6562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819B343C-896D-83E4-97DC-C78234161E90}"/>
              </a:ext>
            </a:extLst>
          </p:cNvPr>
          <p:cNvSpPr>
            <a:spLocks noGrp="1"/>
          </p:cNvSpPr>
          <p:nvPr>
            <p:ph type="body" sz="half" idx="2"/>
          </p:nvPr>
        </p:nvSpPr>
        <p:spPr>
          <a:xfrm>
            <a:off x="458117" y="1256411"/>
            <a:ext cx="5089603" cy="1656379"/>
          </a:xfrm>
        </p:spPr>
        <p:txBody>
          <a:bodyPr>
            <a:noAutofit/>
          </a:bodyPr>
          <a:lstStyle/>
          <a:p>
            <a:pPr algn="just"/>
            <a:r>
              <a:rPr lang="en-US" sz="2800" b="1" i="1" dirty="0">
                <a:solidFill>
                  <a:srgbClr val="FF0000"/>
                </a:solidFill>
              </a:rPr>
              <a:t>* </a:t>
            </a:r>
            <a:r>
              <a:rPr lang="en-US" sz="2800" b="1" i="1" dirty="0" err="1">
                <a:solidFill>
                  <a:srgbClr val="FF0000"/>
                </a:solidFill>
              </a:rPr>
              <a:t>Dụng</a:t>
            </a:r>
            <a:r>
              <a:rPr lang="en-US" sz="2800" b="1" i="1" dirty="0">
                <a:solidFill>
                  <a:srgbClr val="FF0000"/>
                </a:solidFill>
              </a:rPr>
              <a:t> </a:t>
            </a:r>
            <a:r>
              <a:rPr lang="en-US" sz="2800" b="1" i="1" dirty="0" err="1">
                <a:solidFill>
                  <a:srgbClr val="FF0000"/>
                </a:solidFill>
              </a:rPr>
              <a:t>cụ</a:t>
            </a:r>
            <a:r>
              <a:rPr lang="en-US" sz="2800" b="1" i="1" dirty="0">
                <a:solidFill>
                  <a:srgbClr val="FF0000"/>
                </a:solidFill>
              </a:rPr>
              <a:t> </a:t>
            </a:r>
            <a:r>
              <a:rPr lang="en-US" sz="2800" b="1" i="1" dirty="0" err="1">
                <a:solidFill>
                  <a:srgbClr val="FF0000"/>
                </a:solidFill>
              </a:rPr>
              <a:t>thí</a:t>
            </a:r>
            <a:r>
              <a:rPr lang="en-US" sz="2800" b="1" i="1" dirty="0">
                <a:solidFill>
                  <a:srgbClr val="FF0000"/>
                </a:solidFill>
              </a:rPr>
              <a:t> </a:t>
            </a:r>
            <a:r>
              <a:rPr lang="en-US" sz="2800" b="1" i="1" dirty="0" err="1">
                <a:solidFill>
                  <a:srgbClr val="FF0000"/>
                </a:solidFill>
              </a:rPr>
              <a:t>nghiệm</a:t>
            </a:r>
            <a:r>
              <a:rPr lang="en-US" sz="2800" b="1" i="1" dirty="0">
                <a:solidFill>
                  <a:srgbClr val="FF0000"/>
                </a:solidFill>
              </a:rPr>
              <a:t>: </a:t>
            </a:r>
            <a:r>
              <a:rPr lang="en-US" sz="2800" dirty="0"/>
              <a:t>4 </a:t>
            </a:r>
            <a:r>
              <a:rPr lang="en-US" sz="2800" dirty="0" err="1"/>
              <a:t>khối</a:t>
            </a:r>
            <a:r>
              <a:rPr lang="en-US" sz="2800" dirty="0"/>
              <a:t> </a:t>
            </a:r>
            <a:r>
              <a:rPr lang="en-US" sz="2800" dirty="0" err="1"/>
              <a:t>sắt</a:t>
            </a:r>
            <a:r>
              <a:rPr lang="en-US" sz="2800" dirty="0"/>
              <a:t> </a:t>
            </a:r>
            <a:r>
              <a:rPr lang="en-US" sz="2800" dirty="0" err="1"/>
              <a:t>giống</a:t>
            </a:r>
            <a:r>
              <a:rPr lang="en-US" sz="2800" dirty="0"/>
              <a:t> </a:t>
            </a:r>
            <a:r>
              <a:rPr lang="en-US" sz="2800" dirty="0" err="1"/>
              <a:t>nhau</a:t>
            </a:r>
            <a:r>
              <a:rPr lang="en-US" sz="2800" dirty="0"/>
              <a:t> </a:t>
            </a:r>
            <a:r>
              <a:rPr lang="en-US" sz="2800" dirty="0" err="1"/>
              <a:t>có</a:t>
            </a:r>
            <a:r>
              <a:rPr lang="en-US" sz="2800" dirty="0"/>
              <a:t> </a:t>
            </a:r>
            <a:r>
              <a:rPr lang="en-US" sz="2800" dirty="0" err="1"/>
              <a:t>dạng</a:t>
            </a:r>
            <a:r>
              <a:rPr lang="en-US" sz="2800" dirty="0"/>
              <a:t> </a:t>
            </a:r>
            <a:r>
              <a:rPr lang="en-US" sz="2800" dirty="0" err="1"/>
              <a:t>hình</a:t>
            </a:r>
            <a:r>
              <a:rPr lang="en-US" sz="2800" dirty="0"/>
              <a:t> </a:t>
            </a:r>
            <a:r>
              <a:rPr lang="en-US" sz="2800" dirty="0" err="1"/>
              <a:t>hộp</a:t>
            </a:r>
            <a:r>
              <a:rPr lang="en-US" sz="2800" dirty="0"/>
              <a:t> </a:t>
            </a:r>
            <a:r>
              <a:rPr lang="en-US" sz="2800" dirty="0" err="1"/>
              <a:t>chữ</a:t>
            </a:r>
            <a:r>
              <a:rPr lang="en-US" sz="2800" dirty="0"/>
              <a:t> </a:t>
            </a:r>
            <a:r>
              <a:rPr lang="en-US" sz="2800" dirty="0" err="1"/>
              <a:t>nhật</a:t>
            </a:r>
            <a:r>
              <a:rPr lang="en-US" sz="2800" dirty="0"/>
              <a:t>, </a:t>
            </a:r>
            <a:r>
              <a:rPr lang="en-US" sz="2800" dirty="0" err="1"/>
              <a:t>một</a:t>
            </a:r>
            <a:r>
              <a:rPr lang="en-US" sz="2800" dirty="0"/>
              <a:t> </a:t>
            </a:r>
            <a:r>
              <a:rPr lang="en-US" sz="2800" dirty="0" err="1"/>
              <a:t>khây</a:t>
            </a:r>
            <a:r>
              <a:rPr lang="en-US" sz="2800" dirty="0"/>
              <a:t> </a:t>
            </a:r>
            <a:r>
              <a:rPr lang="en-US" sz="2800" dirty="0" err="1"/>
              <a:t>nhựa</a:t>
            </a:r>
            <a:r>
              <a:rPr lang="en-US" sz="2800" dirty="0"/>
              <a:t> </a:t>
            </a:r>
            <a:r>
              <a:rPr lang="en-US" sz="2800" dirty="0" err="1"/>
              <a:t>hoặc</a:t>
            </a:r>
            <a:r>
              <a:rPr lang="en-US" sz="2800" dirty="0"/>
              <a:t> </a:t>
            </a:r>
            <a:r>
              <a:rPr lang="en-US" sz="2800" dirty="0" err="1"/>
              <a:t>thủy</a:t>
            </a:r>
            <a:r>
              <a:rPr lang="en-US" sz="2800" dirty="0"/>
              <a:t> </a:t>
            </a:r>
            <a:r>
              <a:rPr lang="en-US" sz="2800" dirty="0" err="1"/>
              <a:t>tinh</a:t>
            </a:r>
            <a:r>
              <a:rPr lang="en-US" sz="2800" dirty="0"/>
              <a:t> </a:t>
            </a:r>
            <a:r>
              <a:rPr lang="en-US" sz="2800" dirty="0" err="1"/>
              <a:t>trong</a:t>
            </a:r>
            <a:r>
              <a:rPr lang="en-US" sz="2800" dirty="0"/>
              <a:t> </a:t>
            </a:r>
            <a:r>
              <a:rPr lang="en-US" sz="2800" dirty="0" err="1"/>
              <a:t>suốt</a:t>
            </a:r>
            <a:r>
              <a:rPr lang="en-US" sz="2800" dirty="0"/>
              <a:t> </a:t>
            </a:r>
            <a:r>
              <a:rPr lang="en-US" sz="2800" dirty="0" err="1"/>
              <a:t>đựng</a:t>
            </a:r>
            <a:r>
              <a:rPr lang="en-US" sz="2800" dirty="0"/>
              <a:t> </a:t>
            </a:r>
            <a:r>
              <a:rPr lang="en-US" sz="2800" dirty="0" err="1"/>
              <a:t>bột</a:t>
            </a:r>
            <a:r>
              <a:rPr lang="en-US" sz="2800" dirty="0"/>
              <a:t> </a:t>
            </a:r>
            <a:r>
              <a:rPr lang="en-US" sz="2800" dirty="0" err="1"/>
              <a:t>mịn</a:t>
            </a:r>
            <a:r>
              <a:rPr lang="en-US" sz="2800" dirty="0"/>
              <a:t>.</a:t>
            </a:r>
          </a:p>
        </p:txBody>
      </p:sp>
      <p:pic>
        <p:nvPicPr>
          <p:cNvPr id="7" name="Picture 6">
            <a:extLst>
              <a:ext uri="{FF2B5EF4-FFF2-40B4-BE49-F238E27FC236}">
                <a16:creationId xmlns:a16="http://schemas.microsoft.com/office/drawing/2014/main" xmlns="" id="{633D49DC-CF4A-FF05-31D4-C621210FB0AA}"/>
              </a:ext>
            </a:extLst>
          </p:cNvPr>
          <p:cNvPicPr>
            <a:picLocks noChangeAspect="1"/>
          </p:cNvPicPr>
          <p:nvPr/>
        </p:nvPicPr>
        <p:blipFill>
          <a:blip r:embed="rId2"/>
          <a:stretch>
            <a:fillRect/>
          </a:stretch>
        </p:blipFill>
        <p:spPr>
          <a:xfrm>
            <a:off x="5873951" y="970742"/>
            <a:ext cx="5968529" cy="2227716"/>
          </a:xfrm>
          <a:prstGeom prst="rect">
            <a:avLst/>
          </a:prstGeom>
        </p:spPr>
      </p:pic>
      <p:sp>
        <p:nvSpPr>
          <p:cNvPr id="2" name="TextBox 1">
            <a:extLst>
              <a:ext uri="{FF2B5EF4-FFF2-40B4-BE49-F238E27FC236}">
                <a16:creationId xmlns:a16="http://schemas.microsoft.com/office/drawing/2014/main" xmlns="" id="{42AEB7C1-153C-4017-8052-83C563732F15}"/>
              </a:ext>
            </a:extLst>
          </p:cNvPr>
          <p:cNvSpPr txBox="1"/>
          <p:nvPr/>
        </p:nvSpPr>
        <p:spPr>
          <a:xfrm>
            <a:off x="458117" y="3003441"/>
            <a:ext cx="8463866" cy="1846659"/>
          </a:xfrm>
          <a:prstGeom prst="rect">
            <a:avLst/>
          </a:prstGeom>
          <a:noFill/>
        </p:spPr>
        <p:txBody>
          <a:bodyPr wrap="square" rtlCol="0">
            <a:spAutoFit/>
          </a:bodyPr>
          <a:lstStyle/>
          <a:p>
            <a:r>
              <a:rPr lang="en-US" sz="2400" b="1" i="1" dirty="0">
                <a:solidFill>
                  <a:srgbClr val="002060"/>
                </a:solidFill>
              </a:rPr>
              <a:t>* </a:t>
            </a:r>
            <a:r>
              <a:rPr lang="en-US" sz="2400" b="1" i="1" dirty="0" err="1">
                <a:solidFill>
                  <a:srgbClr val="002060"/>
                </a:solidFill>
              </a:rPr>
              <a:t>Bố</a:t>
            </a:r>
            <a:r>
              <a:rPr lang="en-US" sz="2400" b="1" i="1" dirty="0">
                <a:solidFill>
                  <a:srgbClr val="002060"/>
                </a:solidFill>
              </a:rPr>
              <a:t> </a:t>
            </a:r>
            <a:r>
              <a:rPr lang="en-US" sz="2400" b="1" i="1" dirty="0" err="1">
                <a:solidFill>
                  <a:srgbClr val="002060"/>
                </a:solidFill>
              </a:rPr>
              <a:t>trí</a:t>
            </a:r>
            <a:r>
              <a:rPr lang="en-US" sz="2400" b="1" i="1" dirty="0">
                <a:solidFill>
                  <a:srgbClr val="002060"/>
                </a:solidFill>
              </a:rPr>
              <a:t> TN </a:t>
            </a:r>
            <a:r>
              <a:rPr lang="en-US" sz="2400" b="1" i="1" dirty="0" err="1">
                <a:solidFill>
                  <a:srgbClr val="002060"/>
                </a:solidFill>
              </a:rPr>
              <a:t>như</a:t>
            </a:r>
            <a:r>
              <a:rPr lang="en-US" sz="2400" b="1" i="1" dirty="0">
                <a:solidFill>
                  <a:srgbClr val="002060"/>
                </a:solidFill>
              </a:rPr>
              <a:t> H15.a, b, c</a:t>
            </a:r>
          </a:p>
          <a:p>
            <a:r>
              <a:rPr lang="en-US" sz="2400" b="1" dirty="0">
                <a:solidFill>
                  <a:srgbClr val="FF0000"/>
                </a:solidFill>
              </a:rPr>
              <a:t>- Ha. </a:t>
            </a:r>
            <a:r>
              <a:rPr lang="en-US" sz="2400" b="1" dirty="0" err="1">
                <a:solidFill>
                  <a:srgbClr val="FF0000"/>
                </a:solidFill>
              </a:rPr>
              <a:t>Thả</a:t>
            </a:r>
            <a:r>
              <a:rPr lang="en-US" sz="2400" b="1" dirty="0">
                <a:solidFill>
                  <a:srgbClr val="FF0000"/>
                </a:solidFill>
              </a:rPr>
              <a:t> 1 </a:t>
            </a:r>
            <a:r>
              <a:rPr lang="en-US" sz="2400" b="1" dirty="0" err="1">
                <a:solidFill>
                  <a:srgbClr val="FF0000"/>
                </a:solidFill>
              </a:rPr>
              <a:t>khối</a:t>
            </a:r>
            <a:r>
              <a:rPr lang="en-US" sz="2400" b="1" dirty="0">
                <a:solidFill>
                  <a:srgbClr val="FF0000"/>
                </a:solidFill>
              </a:rPr>
              <a:t> </a:t>
            </a:r>
            <a:r>
              <a:rPr lang="en-US" sz="2400" b="1" dirty="0" err="1">
                <a:solidFill>
                  <a:srgbClr val="FF0000"/>
                </a:solidFill>
              </a:rPr>
              <a:t>sắt</a:t>
            </a:r>
            <a:r>
              <a:rPr lang="en-US" sz="2400" b="1" dirty="0">
                <a:solidFill>
                  <a:srgbClr val="FF0000"/>
                </a:solidFill>
              </a:rPr>
              <a:t> </a:t>
            </a:r>
            <a:r>
              <a:rPr lang="en-US" sz="2400" b="1" dirty="0" err="1">
                <a:solidFill>
                  <a:srgbClr val="FF0000"/>
                </a:solidFill>
              </a:rPr>
              <a:t>nằm</a:t>
            </a:r>
            <a:r>
              <a:rPr lang="en-US" sz="2400" b="1" dirty="0">
                <a:solidFill>
                  <a:srgbClr val="FF0000"/>
                </a:solidFill>
              </a:rPr>
              <a:t> </a:t>
            </a:r>
            <a:r>
              <a:rPr lang="en-US" sz="2400" b="1" dirty="0" err="1">
                <a:solidFill>
                  <a:srgbClr val="FF0000"/>
                </a:solidFill>
              </a:rPr>
              <a:t>ngang</a:t>
            </a:r>
            <a:r>
              <a:rPr lang="en-US" sz="2400" b="1" dirty="0">
                <a:solidFill>
                  <a:srgbClr val="FF0000"/>
                </a:solidFill>
              </a:rPr>
              <a:t> </a:t>
            </a:r>
            <a:r>
              <a:rPr lang="en-US" sz="2400" b="1" dirty="0" err="1">
                <a:solidFill>
                  <a:srgbClr val="FF0000"/>
                </a:solidFill>
              </a:rPr>
              <a:t>trên</a:t>
            </a:r>
            <a:r>
              <a:rPr lang="en-US" sz="2400" b="1" dirty="0">
                <a:solidFill>
                  <a:srgbClr val="FF0000"/>
                </a:solidFill>
              </a:rPr>
              <a:t> </a:t>
            </a:r>
            <a:r>
              <a:rPr lang="en-US" sz="2400" b="1" dirty="0" err="1">
                <a:solidFill>
                  <a:srgbClr val="FF0000"/>
                </a:solidFill>
              </a:rPr>
              <a:t>mặt</a:t>
            </a:r>
            <a:r>
              <a:rPr lang="en-US" sz="2400" b="1" dirty="0">
                <a:solidFill>
                  <a:srgbClr val="FF0000"/>
                </a:solidFill>
              </a:rPr>
              <a:t> </a:t>
            </a:r>
            <a:r>
              <a:rPr lang="en-US" sz="2400" b="1" dirty="0" err="1">
                <a:solidFill>
                  <a:srgbClr val="FF0000"/>
                </a:solidFill>
              </a:rPr>
              <a:t>lớp</a:t>
            </a:r>
            <a:r>
              <a:rPr lang="en-US" sz="2400" b="1" dirty="0">
                <a:solidFill>
                  <a:srgbClr val="FF0000"/>
                </a:solidFill>
              </a:rPr>
              <a:t> </a:t>
            </a:r>
            <a:r>
              <a:rPr lang="en-US" sz="2400" b="1" dirty="0" err="1">
                <a:solidFill>
                  <a:srgbClr val="FF0000"/>
                </a:solidFill>
              </a:rPr>
              <a:t>bột</a:t>
            </a:r>
            <a:r>
              <a:rPr lang="en-US" sz="2400" b="1" dirty="0">
                <a:solidFill>
                  <a:srgbClr val="FF0000"/>
                </a:solidFill>
              </a:rPr>
              <a:t> </a:t>
            </a:r>
            <a:r>
              <a:rPr lang="en-US" sz="2400" b="1" dirty="0" err="1">
                <a:solidFill>
                  <a:srgbClr val="FF0000"/>
                </a:solidFill>
              </a:rPr>
              <a:t>mịn</a:t>
            </a:r>
            <a:endParaRPr lang="en-US" sz="2400" b="1" dirty="0">
              <a:solidFill>
                <a:srgbClr val="FF0000"/>
              </a:solidFill>
            </a:endParaRPr>
          </a:p>
          <a:p>
            <a:r>
              <a:rPr lang="en-US" sz="2400" b="1" dirty="0">
                <a:solidFill>
                  <a:srgbClr val="FF0000"/>
                </a:solidFill>
              </a:rPr>
              <a:t>- Hb. </a:t>
            </a:r>
            <a:r>
              <a:rPr lang="en-US" sz="2400" b="1" dirty="0" err="1">
                <a:solidFill>
                  <a:srgbClr val="FF0000"/>
                </a:solidFill>
              </a:rPr>
              <a:t>Thả</a:t>
            </a:r>
            <a:r>
              <a:rPr lang="en-US" sz="2400" b="1" dirty="0">
                <a:solidFill>
                  <a:srgbClr val="FF0000"/>
                </a:solidFill>
              </a:rPr>
              <a:t> 2 </a:t>
            </a:r>
            <a:r>
              <a:rPr lang="en-US" sz="2400" b="1" dirty="0" err="1">
                <a:solidFill>
                  <a:srgbClr val="FF0000"/>
                </a:solidFill>
              </a:rPr>
              <a:t>khối</a:t>
            </a:r>
            <a:r>
              <a:rPr lang="en-US" sz="2400" b="1" dirty="0">
                <a:solidFill>
                  <a:srgbClr val="FF0000"/>
                </a:solidFill>
              </a:rPr>
              <a:t> </a:t>
            </a:r>
            <a:r>
              <a:rPr lang="en-US" sz="2400" b="1" dirty="0" err="1">
                <a:solidFill>
                  <a:srgbClr val="FF0000"/>
                </a:solidFill>
              </a:rPr>
              <a:t>sắt</a:t>
            </a:r>
            <a:r>
              <a:rPr lang="en-US" sz="2400" b="1" dirty="0">
                <a:solidFill>
                  <a:srgbClr val="FF0000"/>
                </a:solidFill>
              </a:rPr>
              <a:t> </a:t>
            </a:r>
            <a:r>
              <a:rPr lang="en-US" sz="2400" b="1" dirty="0" err="1">
                <a:solidFill>
                  <a:srgbClr val="FF0000"/>
                </a:solidFill>
              </a:rPr>
              <a:t>nằm</a:t>
            </a:r>
            <a:r>
              <a:rPr lang="en-US" sz="2400" b="1" dirty="0">
                <a:solidFill>
                  <a:srgbClr val="FF0000"/>
                </a:solidFill>
              </a:rPr>
              <a:t> </a:t>
            </a:r>
            <a:r>
              <a:rPr lang="en-US" sz="2400" b="1" dirty="0" err="1">
                <a:solidFill>
                  <a:srgbClr val="FF0000"/>
                </a:solidFill>
              </a:rPr>
              <a:t>ngang</a:t>
            </a:r>
            <a:r>
              <a:rPr lang="en-US" sz="2400" b="1" dirty="0">
                <a:solidFill>
                  <a:srgbClr val="FF0000"/>
                </a:solidFill>
              </a:rPr>
              <a:t> </a:t>
            </a:r>
            <a:r>
              <a:rPr lang="en-US" sz="2400" b="1" dirty="0" err="1">
                <a:solidFill>
                  <a:srgbClr val="FF0000"/>
                </a:solidFill>
              </a:rPr>
              <a:t>trên</a:t>
            </a:r>
            <a:r>
              <a:rPr lang="en-US" sz="2400" b="1" dirty="0">
                <a:solidFill>
                  <a:srgbClr val="FF0000"/>
                </a:solidFill>
              </a:rPr>
              <a:t> </a:t>
            </a:r>
            <a:r>
              <a:rPr lang="en-US" sz="2400" b="1" dirty="0" err="1">
                <a:solidFill>
                  <a:srgbClr val="FF0000"/>
                </a:solidFill>
              </a:rPr>
              <a:t>mặt</a:t>
            </a:r>
            <a:r>
              <a:rPr lang="en-US" sz="2400" b="1" dirty="0">
                <a:solidFill>
                  <a:srgbClr val="FF0000"/>
                </a:solidFill>
              </a:rPr>
              <a:t> </a:t>
            </a:r>
            <a:r>
              <a:rPr lang="en-US" sz="2400" b="1" dirty="0" err="1">
                <a:solidFill>
                  <a:srgbClr val="FF0000"/>
                </a:solidFill>
              </a:rPr>
              <a:t>lớp</a:t>
            </a:r>
            <a:r>
              <a:rPr lang="en-US" sz="2400" b="1" dirty="0">
                <a:solidFill>
                  <a:srgbClr val="FF0000"/>
                </a:solidFill>
              </a:rPr>
              <a:t> </a:t>
            </a:r>
            <a:r>
              <a:rPr lang="en-US" sz="2400" b="1" dirty="0" err="1">
                <a:solidFill>
                  <a:srgbClr val="FF0000"/>
                </a:solidFill>
              </a:rPr>
              <a:t>bột</a:t>
            </a:r>
            <a:r>
              <a:rPr lang="en-US" sz="2400" b="1" dirty="0">
                <a:solidFill>
                  <a:srgbClr val="FF0000"/>
                </a:solidFill>
              </a:rPr>
              <a:t> </a:t>
            </a:r>
            <a:r>
              <a:rPr lang="en-US" sz="2400" b="1" dirty="0" err="1">
                <a:solidFill>
                  <a:srgbClr val="FF0000"/>
                </a:solidFill>
              </a:rPr>
              <a:t>mịn</a:t>
            </a:r>
            <a:endParaRPr lang="en-US" sz="2400" b="1" dirty="0">
              <a:solidFill>
                <a:srgbClr val="FF0000"/>
              </a:solidFill>
            </a:endParaRPr>
          </a:p>
          <a:p>
            <a:r>
              <a:rPr lang="en-US" sz="2400" b="1" dirty="0">
                <a:solidFill>
                  <a:srgbClr val="FF0000"/>
                </a:solidFill>
              </a:rPr>
              <a:t>- </a:t>
            </a:r>
            <a:r>
              <a:rPr lang="en-US" sz="2400" b="1" dirty="0" err="1">
                <a:solidFill>
                  <a:srgbClr val="FF0000"/>
                </a:solidFill>
              </a:rPr>
              <a:t>Hc</a:t>
            </a:r>
            <a:r>
              <a:rPr lang="en-US" sz="2400" b="1" dirty="0">
                <a:solidFill>
                  <a:srgbClr val="FF0000"/>
                </a:solidFill>
              </a:rPr>
              <a:t>. </a:t>
            </a:r>
            <a:r>
              <a:rPr lang="en-US" sz="2400" b="1" dirty="0" err="1">
                <a:solidFill>
                  <a:srgbClr val="FF0000"/>
                </a:solidFill>
              </a:rPr>
              <a:t>Thả</a:t>
            </a:r>
            <a:r>
              <a:rPr lang="en-US" sz="2400" b="1" dirty="0">
                <a:solidFill>
                  <a:srgbClr val="FF0000"/>
                </a:solidFill>
              </a:rPr>
              <a:t> 1 </a:t>
            </a:r>
            <a:r>
              <a:rPr lang="en-US" sz="2400" b="1" dirty="0" err="1">
                <a:solidFill>
                  <a:srgbClr val="FF0000"/>
                </a:solidFill>
              </a:rPr>
              <a:t>khối</a:t>
            </a:r>
            <a:r>
              <a:rPr lang="en-US" sz="2400" b="1" dirty="0">
                <a:solidFill>
                  <a:srgbClr val="FF0000"/>
                </a:solidFill>
              </a:rPr>
              <a:t> </a:t>
            </a:r>
            <a:r>
              <a:rPr lang="en-US" sz="2400" b="1" dirty="0" err="1">
                <a:solidFill>
                  <a:srgbClr val="FF0000"/>
                </a:solidFill>
              </a:rPr>
              <a:t>sắt</a:t>
            </a:r>
            <a:r>
              <a:rPr lang="en-US" sz="2400" b="1" dirty="0">
                <a:solidFill>
                  <a:srgbClr val="FF0000"/>
                </a:solidFill>
              </a:rPr>
              <a:t> </a:t>
            </a:r>
            <a:r>
              <a:rPr lang="en-US" sz="2400" b="1" dirty="0" err="1">
                <a:solidFill>
                  <a:srgbClr val="FF0000"/>
                </a:solidFill>
              </a:rPr>
              <a:t>nằm</a:t>
            </a:r>
            <a:r>
              <a:rPr lang="en-US" sz="2400" b="1" dirty="0">
                <a:solidFill>
                  <a:srgbClr val="FF0000"/>
                </a:solidFill>
              </a:rPr>
              <a:t> </a:t>
            </a:r>
            <a:r>
              <a:rPr lang="en-US" sz="2400" b="1" dirty="0" err="1">
                <a:solidFill>
                  <a:srgbClr val="FF0000"/>
                </a:solidFill>
              </a:rPr>
              <a:t>thẳng</a:t>
            </a:r>
            <a:r>
              <a:rPr lang="en-US" sz="2400" b="1" dirty="0">
                <a:solidFill>
                  <a:srgbClr val="FF0000"/>
                </a:solidFill>
              </a:rPr>
              <a:t> </a:t>
            </a:r>
            <a:r>
              <a:rPr lang="en-US" sz="2400" b="1" dirty="0" err="1">
                <a:solidFill>
                  <a:srgbClr val="FF0000"/>
                </a:solidFill>
              </a:rPr>
              <a:t>đứng</a:t>
            </a:r>
            <a:r>
              <a:rPr lang="en-US" sz="2400" b="1" dirty="0">
                <a:solidFill>
                  <a:srgbClr val="FF0000"/>
                </a:solidFill>
              </a:rPr>
              <a:t> </a:t>
            </a:r>
            <a:r>
              <a:rPr lang="en-US" sz="2400" b="1" dirty="0" err="1">
                <a:solidFill>
                  <a:srgbClr val="FF0000"/>
                </a:solidFill>
              </a:rPr>
              <a:t>trên</a:t>
            </a:r>
            <a:r>
              <a:rPr lang="en-US" sz="2400" b="1" dirty="0">
                <a:solidFill>
                  <a:srgbClr val="FF0000"/>
                </a:solidFill>
              </a:rPr>
              <a:t> </a:t>
            </a:r>
            <a:r>
              <a:rPr lang="en-US" sz="2400" b="1" dirty="0" err="1">
                <a:solidFill>
                  <a:srgbClr val="FF0000"/>
                </a:solidFill>
              </a:rPr>
              <a:t>mặt</a:t>
            </a:r>
            <a:r>
              <a:rPr lang="en-US" sz="2400" b="1" dirty="0">
                <a:solidFill>
                  <a:srgbClr val="FF0000"/>
                </a:solidFill>
              </a:rPr>
              <a:t> </a:t>
            </a:r>
            <a:r>
              <a:rPr lang="en-US" sz="2400" b="1" dirty="0" err="1">
                <a:solidFill>
                  <a:srgbClr val="FF0000"/>
                </a:solidFill>
              </a:rPr>
              <a:t>lớp</a:t>
            </a:r>
            <a:r>
              <a:rPr lang="en-US" sz="2400" b="1" dirty="0">
                <a:solidFill>
                  <a:srgbClr val="FF0000"/>
                </a:solidFill>
              </a:rPr>
              <a:t> </a:t>
            </a:r>
            <a:r>
              <a:rPr lang="en-US" sz="2400" b="1" dirty="0" err="1">
                <a:solidFill>
                  <a:srgbClr val="FF0000"/>
                </a:solidFill>
              </a:rPr>
              <a:t>bột</a:t>
            </a:r>
            <a:r>
              <a:rPr lang="en-US" sz="2400" b="1" dirty="0">
                <a:solidFill>
                  <a:srgbClr val="FF0000"/>
                </a:solidFill>
              </a:rPr>
              <a:t> </a:t>
            </a:r>
            <a:r>
              <a:rPr lang="en-US" sz="2400" b="1" dirty="0" err="1">
                <a:solidFill>
                  <a:srgbClr val="FF0000"/>
                </a:solidFill>
              </a:rPr>
              <a:t>mịn</a:t>
            </a:r>
            <a:endParaRPr lang="en-US" sz="2400" b="1" dirty="0">
              <a:solidFill>
                <a:srgbClr val="FF0000"/>
              </a:solidFill>
            </a:endParaRPr>
          </a:p>
          <a:p>
            <a:endParaRPr lang="en-US" dirty="0"/>
          </a:p>
        </p:txBody>
      </p:sp>
      <p:sp>
        <p:nvSpPr>
          <p:cNvPr id="8" name="Text Placeholder 2">
            <a:extLst>
              <a:ext uri="{FF2B5EF4-FFF2-40B4-BE49-F238E27FC236}">
                <a16:creationId xmlns:a16="http://schemas.microsoft.com/office/drawing/2014/main" xmlns="" id="{42D0B4BD-AD15-452C-A997-2CFAD37D84A7}"/>
              </a:ext>
            </a:extLst>
          </p:cNvPr>
          <p:cNvSpPr txBox="1">
            <a:spLocks/>
          </p:cNvSpPr>
          <p:nvPr/>
        </p:nvSpPr>
        <p:spPr>
          <a:xfrm>
            <a:off x="614143" y="4731885"/>
            <a:ext cx="11058132" cy="961905"/>
          </a:xfrm>
          <a:prstGeom prst="rect">
            <a:avLst/>
          </a:prstGeom>
          <a:solidFill>
            <a:schemeClr val="accent4">
              <a:lumMod val="20000"/>
              <a:lumOff val="80000"/>
            </a:schemeClr>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US" sz="2800" b="1" i="1" dirty="0">
                <a:solidFill>
                  <a:srgbClr val="0000FF"/>
                </a:solidFill>
              </a:rPr>
              <a:t>? </a:t>
            </a:r>
            <a:r>
              <a:rPr lang="en-US" sz="2800" b="1" i="1" dirty="0" err="1">
                <a:solidFill>
                  <a:srgbClr val="0000FF"/>
                </a:solidFill>
              </a:rPr>
              <a:t>Em</a:t>
            </a:r>
            <a:r>
              <a:rPr lang="en-US" sz="2800" b="1" i="1" dirty="0">
                <a:solidFill>
                  <a:srgbClr val="0000FF"/>
                </a:solidFill>
              </a:rPr>
              <a:t> </a:t>
            </a:r>
            <a:r>
              <a:rPr lang="en-US" sz="2800" b="1" i="1" dirty="0" err="1">
                <a:solidFill>
                  <a:srgbClr val="0000FF"/>
                </a:solidFill>
              </a:rPr>
              <a:t>có</a:t>
            </a:r>
            <a:r>
              <a:rPr lang="en-US" sz="2800" b="1" i="1" dirty="0">
                <a:solidFill>
                  <a:srgbClr val="0000FF"/>
                </a:solidFill>
              </a:rPr>
              <a:t> </a:t>
            </a:r>
            <a:r>
              <a:rPr lang="en-US" sz="2800" b="1" i="1" dirty="0" err="1">
                <a:solidFill>
                  <a:srgbClr val="0000FF"/>
                </a:solidFill>
              </a:rPr>
              <a:t>nhận</a:t>
            </a:r>
            <a:r>
              <a:rPr lang="en-US" sz="2800" b="1" i="1" dirty="0">
                <a:solidFill>
                  <a:srgbClr val="0000FF"/>
                </a:solidFill>
              </a:rPr>
              <a:t> </a:t>
            </a:r>
            <a:r>
              <a:rPr lang="en-US" sz="2800" b="1" i="1" dirty="0" err="1">
                <a:solidFill>
                  <a:srgbClr val="0000FF"/>
                </a:solidFill>
              </a:rPr>
              <a:t>xét</a:t>
            </a:r>
            <a:r>
              <a:rPr lang="en-US" sz="2800" b="1" i="1" dirty="0">
                <a:solidFill>
                  <a:srgbClr val="0000FF"/>
                </a:solidFill>
              </a:rPr>
              <a:t> </a:t>
            </a:r>
            <a:r>
              <a:rPr lang="en-US" sz="2800" b="1" i="1" dirty="0" err="1">
                <a:solidFill>
                  <a:srgbClr val="0000FF"/>
                </a:solidFill>
              </a:rPr>
              <a:t>gì</a:t>
            </a:r>
            <a:r>
              <a:rPr lang="en-US" sz="2800" b="1" i="1" dirty="0">
                <a:solidFill>
                  <a:srgbClr val="0000FF"/>
                </a:solidFill>
              </a:rPr>
              <a:t> </a:t>
            </a:r>
            <a:r>
              <a:rPr lang="en-US" sz="2800" b="1" i="1" dirty="0" err="1">
                <a:solidFill>
                  <a:srgbClr val="0000FF"/>
                </a:solidFill>
              </a:rPr>
              <a:t>về</a:t>
            </a:r>
            <a:r>
              <a:rPr lang="en-US" sz="2800" b="1" i="1" dirty="0">
                <a:solidFill>
                  <a:srgbClr val="0000FF"/>
                </a:solidFill>
              </a:rPr>
              <a:t> </a:t>
            </a:r>
            <a:r>
              <a:rPr lang="en-US" sz="2800" b="1" i="1" dirty="0" err="1">
                <a:solidFill>
                  <a:srgbClr val="0000FF"/>
                </a:solidFill>
              </a:rPr>
              <a:t>bề</a:t>
            </a:r>
            <a:r>
              <a:rPr lang="en-US" sz="2800" b="1" i="1" dirty="0">
                <a:solidFill>
                  <a:srgbClr val="0000FF"/>
                </a:solidFill>
              </a:rPr>
              <a:t> </a:t>
            </a:r>
            <a:r>
              <a:rPr lang="en-US" sz="2800" b="1" i="1" dirty="0" err="1">
                <a:solidFill>
                  <a:srgbClr val="0000FF"/>
                </a:solidFill>
              </a:rPr>
              <a:t>mặt</a:t>
            </a:r>
            <a:r>
              <a:rPr lang="en-US" sz="2800" b="1" i="1" dirty="0">
                <a:solidFill>
                  <a:srgbClr val="0000FF"/>
                </a:solidFill>
              </a:rPr>
              <a:t> </a:t>
            </a:r>
            <a:r>
              <a:rPr lang="en-US" sz="2800" b="1" i="1" dirty="0" err="1">
                <a:solidFill>
                  <a:srgbClr val="0000FF"/>
                </a:solidFill>
              </a:rPr>
              <a:t>bị</a:t>
            </a:r>
            <a:r>
              <a:rPr lang="en-US" sz="2800" b="1" i="1" dirty="0">
                <a:solidFill>
                  <a:srgbClr val="0000FF"/>
                </a:solidFill>
              </a:rPr>
              <a:t> </a:t>
            </a:r>
            <a:r>
              <a:rPr lang="en-US" sz="2800" b="1" i="1" dirty="0" err="1">
                <a:solidFill>
                  <a:srgbClr val="0000FF"/>
                </a:solidFill>
              </a:rPr>
              <a:t>ép</a:t>
            </a:r>
            <a:r>
              <a:rPr lang="en-US" sz="2800" b="1" i="1" dirty="0">
                <a:solidFill>
                  <a:srgbClr val="0000FF"/>
                </a:solidFill>
              </a:rPr>
              <a:t> </a:t>
            </a:r>
            <a:r>
              <a:rPr lang="en-US" sz="2800" b="1" i="1" dirty="0" err="1">
                <a:solidFill>
                  <a:srgbClr val="0000FF"/>
                </a:solidFill>
              </a:rPr>
              <a:t>của</a:t>
            </a:r>
            <a:r>
              <a:rPr lang="en-US" sz="2800" b="1" i="1" dirty="0">
                <a:solidFill>
                  <a:srgbClr val="0000FF"/>
                </a:solidFill>
              </a:rPr>
              <a:t> </a:t>
            </a:r>
            <a:r>
              <a:rPr lang="en-US" sz="2800" b="1" i="1" dirty="0" err="1">
                <a:solidFill>
                  <a:srgbClr val="0000FF"/>
                </a:solidFill>
              </a:rPr>
              <a:t>khối</a:t>
            </a:r>
            <a:r>
              <a:rPr lang="en-US" sz="2800" b="1" i="1" dirty="0">
                <a:solidFill>
                  <a:srgbClr val="0000FF"/>
                </a:solidFill>
              </a:rPr>
              <a:t> </a:t>
            </a:r>
            <a:r>
              <a:rPr lang="en-US" sz="2800" b="1" i="1" dirty="0" err="1">
                <a:solidFill>
                  <a:srgbClr val="0000FF"/>
                </a:solidFill>
              </a:rPr>
              <a:t>sắt</a:t>
            </a:r>
            <a:r>
              <a:rPr lang="en-US" sz="2800" b="1" i="1" dirty="0">
                <a:solidFill>
                  <a:srgbClr val="0000FF"/>
                </a:solidFill>
              </a:rPr>
              <a:t> </a:t>
            </a:r>
            <a:r>
              <a:rPr lang="en-US" sz="2800" b="1" i="1" dirty="0" err="1">
                <a:solidFill>
                  <a:srgbClr val="0000FF"/>
                </a:solidFill>
              </a:rPr>
              <a:t>lên</a:t>
            </a:r>
            <a:r>
              <a:rPr lang="en-US" sz="2800" b="1" i="1" dirty="0">
                <a:solidFill>
                  <a:srgbClr val="0000FF"/>
                </a:solidFill>
              </a:rPr>
              <a:t> </a:t>
            </a:r>
            <a:r>
              <a:rPr lang="en-US" sz="2800" b="1" i="1" dirty="0" err="1">
                <a:solidFill>
                  <a:srgbClr val="0000FF"/>
                </a:solidFill>
              </a:rPr>
              <a:t>lớp</a:t>
            </a:r>
            <a:r>
              <a:rPr lang="en-US" sz="2800" b="1" i="1" dirty="0">
                <a:solidFill>
                  <a:srgbClr val="0000FF"/>
                </a:solidFill>
              </a:rPr>
              <a:t> </a:t>
            </a:r>
            <a:r>
              <a:rPr lang="en-US" sz="2800" b="1" i="1" dirty="0" err="1">
                <a:solidFill>
                  <a:srgbClr val="0000FF"/>
                </a:solidFill>
              </a:rPr>
              <a:t>bột</a:t>
            </a:r>
            <a:r>
              <a:rPr lang="en-US" sz="2800" b="1" i="1" dirty="0">
                <a:solidFill>
                  <a:srgbClr val="0000FF"/>
                </a:solidFill>
              </a:rPr>
              <a:t> </a:t>
            </a:r>
            <a:r>
              <a:rPr lang="en-US" sz="2800" b="1" i="1" dirty="0" err="1">
                <a:solidFill>
                  <a:srgbClr val="0000FF"/>
                </a:solidFill>
              </a:rPr>
              <a:t>mịn</a:t>
            </a:r>
            <a:r>
              <a:rPr lang="en-US" sz="2800" b="1" i="1" dirty="0">
                <a:solidFill>
                  <a:srgbClr val="0000FF"/>
                </a:solidFill>
              </a:rPr>
              <a:t> </a:t>
            </a:r>
            <a:r>
              <a:rPr lang="en-US" sz="2800" b="1" i="1" dirty="0" err="1">
                <a:solidFill>
                  <a:srgbClr val="0000FF"/>
                </a:solidFill>
              </a:rPr>
              <a:t>trong</a:t>
            </a:r>
            <a:r>
              <a:rPr lang="en-US" sz="2800" b="1" i="1" dirty="0">
                <a:solidFill>
                  <a:srgbClr val="0000FF"/>
                </a:solidFill>
              </a:rPr>
              <a:t> </a:t>
            </a:r>
            <a:r>
              <a:rPr lang="en-US" sz="2800" b="1" i="1" dirty="0" err="1">
                <a:solidFill>
                  <a:srgbClr val="0000FF"/>
                </a:solidFill>
              </a:rPr>
              <a:t>H.a</a:t>
            </a:r>
            <a:r>
              <a:rPr lang="en-US" sz="2800" b="1" i="1" dirty="0">
                <a:solidFill>
                  <a:srgbClr val="0000FF"/>
                </a:solidFill>
              </a:rPr>
              <a:t> </a:t>
            </a:r>
            <a:r>
              <a:rPr lang="en-US" sz="2800" b="1" i="1" dirty="0" err="1">
                <a:solidFill>
                  <a:srgbClr val="0000FF"/>
                </a:solidFill>
              </a:rPr>
              <a:t>với</a:t>
            </a:r>
            <a:r>
              <a:rPr lang="en-US" sz="2800" b="1" i="1" dirty="0">
                <a:solidFill>
                  <a:srgbClr val="0000FF"/>
                </a:solidFill>
              </a:rPr>
              <a:t> </a:t>
            </a:r>
            <a:r>
              <a:rPr lang="en-US" sz="2800" b="1" i="1" dirty="0" err="1">
                <a:solidFill>
                  <a:srgbClr val="0000FF"/>
                </a:solidFill>
              </a:rPr>
              <a:t>H.b</a:t>
            </a:r>
            <a:r>
              <a:rPr lang="en-US" sz="2800" b="1" i="1" dirty="0">
                <a:solidFill>
                  <a:srgbClr val="0000FF"/>
                </a:solidFill>
              </a:rPr>
              <a:t> </a:t>
            </a:r>
            <a:r>
              <a:rPr lang="en-US" sz="2800" b="1" i="1" dirty="0" err="1">
                <a:solidFill>
                  <a:srgbClr val="0000FF"/>
                </a:solidFill>
              </a:rPr>
              <a:t>và</a:t>
            </a:r>
            <a:r>
              <a:rPr lang="en-US" sz="2800" b="1" i="1" dirty="0">
                <a:solidFill>
                  <a:srgbClr val="0000FF"/>
                </a:solidFill>
              </a:rPr>
              <a:t> </a:t>
            </a:r>
            <a:r>
              <a:rPr lang="en-US" sz="2800" b="1" i="1" dirty="0" err="1">
                <a:solidFill>
                  <a:srgbClr val="0000FF"/>
                </a:solidFill>
              </a:rPr>
              <a:t>H.a</a:t>
            </a:r>
            <a:r>
              <a:rPr lang="en-US" sz="2800" b="1" i="1" dirty="0">
                <a:solidFill>
                  <a:srgbClr val="0000FF"/>
                </a:solidFill>
              </a:rPr>
              <a:t> </a:t>
            </a:r>
            <a:r>
              <a:rPr lang="en-US" sz="2800" b="1" i="1" dirty="0" err="1">
                <a:solidFill>
                  <a:srgbClr val="0000FF"/>
                </a:solidFill>
              </a:rPr>
              <a:t>với</a:t>
            </a:r>
            <a:r>
              <a:rPr lang="en-US" sz="2800" b="1" i="1" dirty="0">
                <a:solidFill>
                  <a:srgbClr val="0000FF"/>
                </a:solidFill>
              </a:rPr>
              <a:t> </a:t>
            </a:r>
            <a:r>
              <a:rPr lang="en-US" sz="2800" b="1" i="1" dirty="0" err="1">
                <a:solidFill>
                  <a:srgbClr val="0000FF"/>
                </a:solidFill>
              </a:rPr>
              <a:t>H.c</a:t>
            </a:r>
            <a:r>
              <a:rPr lang="en-US" sz="2800" b="1" i="1" dirty="0">
                <a:solidFill>
                  <a:srgbClr val="0000FF"/>
                </a:solidFill>
              </a:rPr>
              <a:t>?</a:t>
            </a:r>
            <a:endParaRPr lang="en-US" sz="2800" b="1" dirty="0">
              <a:solidFill>
                <a:srgbClr val="0000FF"/>
              </a:solidFill>
            </a:endParaRPr>
          </a:p>
        </p:txBody>
      </p:sp>
      <p:sp>
        <p:nvSpPr>
          <p:cNvPr id="9" name="Text Placeholder 2">
            <a:extLst>
              <a:ext uri="{FF2B5EF4-FFF2-40B4-BE49-F238E27FC236}">
                <a16:creationId xmlns:a16="http://schemas.microsoft.com/office/drawing/2014/main" xmlns="" id="{C9A670F8-0381-45A5-B22E-3E32E3DE780A}"/>
              </a:ext>
            </a:extLst>
          </p:cNvPr>
          <p:cNvSpPr txBox="1">
            <a:spLocks/>
          </p:cNvSpPr>
          <p:nvPr/>
        </p:nvSpPr>
        <p:spPr>
          <a:xfrm>
            <a:off x="3252720" y="5878573"/>
            <a:ext cx="6222945" cy="6173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b="1" dirty="0">
                <a:effectLst/>
                <a:latin typeface="Times New Roman" panose="02020603050405020304" pitchFamily="18" charset="0"/>
                <a:ea typeface="Arial" panose="020B0604020202020204" pitchFamily="34" charset="0"/>
              </a:rPr>
              <a:t>S</a:t>
            </a:r>
            <a:r>
              <a:rPr lang="en-US" sz="2800" b="1" baseline="-25000" dirty="0">
                <a:effectLst/>
                <a:latin typeface="Times New Roman" panose="02020603050405020304" pitchFamily="18" charset="0"/>
                <a:ea typeface="Arial" panose="020B0604020202020204" pitchFamily="34" charset="0"/>
              </a:rPr>
              <a:t>a         </a:t>
            </a:r>
            <a:r>
              <a:rPr lang="en-US" sz="2800" b="1" dirty="0">
                <a:effectLst/>
                <a:latin typeface="Times New Roman" panose="02020603050405020304" pitchFamily="18" charset="0"/>
                <a:ea typeface="Arial" panose="020B0604020202020204" pitchFamily="34" charset="0"/>
              </a:rPr>
              <a:t>S</a:t>
            </a:r>
            <a:r>
              <a:rPr lang="en-US" sz="2800" b="1" baseline="-25000" dirty="0">
                <a:ea typeface="Arial" panose="020B0604020202020204" pitchFamily="34" charset="0"/>
              </a:rPr>
              <a:t>b  </a:t>
            </a:r>
            <a:r>
              <a:rPr lang="en-US" sz="2800" b="1" baseline="30000" dirty="0">
                <a:ea typeface="Arial" panose="020B0604020202020204" pitchFamily="34" charset="0"/>
              </a:rPr>
              <a:t>  </a:t>
            </a:r>
            <a:r>
              <a:rPr lang="en-US" sz="2800" b="1" dirty="0">
                <a:ea typeface="Arial" panose="020B0604020202020204" pitchFamily="34" charset="0"/>
              </a:rPr>
              <a:t> </a:t>
            </a:r>
            <a:r>
              <a:rPr lang="en-US" sz="2800" b="1" dirty="0" err="1">
                <a:ea typeface="Arial" panose="020B0604020202020204" pitchFamily="34" charset="0"/>
              </a:rPr>
              <a:t>và</a:t>
            </a:r>
            <a:r>
              <a:rPr lang="en-US" sz="2800" b="1" dirty="0">
                <a:ea typeface="Arial" panose="020B0604020202020204" pitchFamily="34" charset="0"/>
              </a:rPr>
              <a:t>   </a:t>
            </a:r>
            <a:r>
              <a:rPr lang="en-US" sz="2800" b="1" dirty="0">
                <a:effectLst/>
                <a:latin typeface="Times New Roman" panose="02020603050405020304" pitchFamily="18" charset="0"/>
                <a:ea typeface="Arial" panose="020B0604020202020204" pitchFamily="34" charset="0"/>
              </a:rPr>
              <a:t>S</a:t>
            </a:r>
            <a:r>
              <a:rPr lang="en-US" sz="2800" b="1" baseline="-25000" dirty="0">
                <a:effectLst/>
                <a:latin typeface="Times New Roman" panose="02020603050405020304" pitchFamily="18" charset="0"/>
                <a:ea typeface="Arial" panose="020B0604020202020204" pitchFamily="34" charset="0"/>
              </a:rPr>
              <a:t>a         </a:t>
            </a:r>
            <a:r>
              <a:rPr lang="en-US" sz="2800" b="1" dirty="0">
                <a:effectLst/>
                <a:latin typeface="Times New Roman" panose="02020603050405020304" pitchFamily="18" charset="0"/>
                <a:ea typeface="Arial" panose="020B0604020202020204" pitchFamily="34" charset="0"/>
              </a:rPr>
              <a:t>S</a:t>
            </a:r>
            <a:r>
              <a:rPr lang="en-US" sz="2800" b="1" baseline="-25000" dirty="0">
                <a:effectLst/>
                <a:latin typeface="Times New Roman" panose="02020603050405020304" pitchFamily="18" charset="0"/>
                <a:ea typeface="Arial" panose="020B0604020202020204" pitchFamily="34" charset="0"/>
              </a:rPr>
              <a:t>c</a:t>
            </a:r>
            <a:r>
              <a:rPr lang="en-US" sz="2800" b="1" dirty="0">
                <a:ea typeface="Arial" panose="020B0604020202020204" pitchFamily="34" charset="0"/>
              </a:rPr>
              <a:t>  </a:t>
            </a:r>
            <a:endParaRPr lang="en-US" sz="4400" dirty="0">
              <a:solidFill>
                <a:srgbClr val="002060"/>
              </a:solidFill>
            </a:endParaRPr>
          </a:p>
          <a:p>
            <a:pPr algn="ctr"/>
            <a:endParaRPr lang="en-US" sz="3600" dirty="0">
              <a:solidFill>
                <a:srgbClr val="002060"/>
              </a:solidFill>
            </a:endParaRPr>
          </a:p>
        </p:txBody>
      </p:sp>
      <p:sp>
        <p:nvSpPr>
          <p:cNvPr id="10" name="TextBox 9">
            <a:extLst>
              <a:ext uri="{FF2B5EF4-FFF2-40B4-BE49-F238E27FC236}">
                <a16:creationId xmlns:a16="http://schemas.microsoft.com/office/drawing/2014/main" xmlns="" id="{DAB631C8-2D82-4C28-9E88-3A9A791E4FCA}"/>
              </a:ext>
            </a:extLst>
          </p:cNvPr>
          <p:cNvSpPr txBox="1">
            <a:spLocks noChangeArrowheads="1"/>
          </p:cNvSpPr>
          <p:nvPr/>
        </p:nvSpPr>
        <p:spPr bwMode="auto">
          <a:xfrm rot="10800000">
            <a:off x="7131966" y="5781165"/>
            <a:ext cx="571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4000" b="1" dirty="0">
                <a:solidFill>
                  <a:srgbClr val="FF0000"/>
                </a:solidFill>
                <a:latin typeface="Arial" panose="020B0604020202020204" pitchFamily="34" charset="0"/>
                <a:cs typeface="Arial" panose="020B0604020202020204" pitchFamily="34" charset="0"/>
              </a:rPr>
              <a:t>&lt;</a:t>
            </a:r>
          </a:p>
        </p:txBody>
      </p:sp>
      <p:sp>
        <p:nvSpPr>
          <p:cNvPr id="11" name="TextBox 10">
            <a:extLst>
              <a:ext uri="{FF2B5EF4-FFF2-40B4-BE49-F238E27FC236}">
                <a16:creationId xmlns:a16="http://schemas.microsoft.com/office/drawing/2014/main" xmlns="" id="{F216676F-D186-42CA-9FA3-846E433995DF}"/>
              </a:ext>
            </a:extLst>
          </p:cNvPr>
          <p:cNvSpPr txBox="1">
            <a:spLocks noChangeArrowheads="1"/>
          </p:cNvSpPr>
          <p:nvPr/>
        </p:nvSpPr>
        <p:spPr bwMode="auto">
          <a:xfrm>
            <a:off x="5070661" y="5791198"/>
            <a:ext cx="652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40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1457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7950" y="1160463"/>
            <a:ext cx="9901238" cy="50434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571500" indent="-5715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buFontTx/>
              <a:buChar char="-"/>
              <a:defRPr/>
            </a:pPr>
            <a:endParaRPr lang="vi-VN" altLang="en-US" sz="4400" b="1" dirty="0" smtClean="0">
              <a:solidFill>
                <a:srgbClr val="7030A0"/>
              </a:solidFill>
              <a:latin typeface="Cambria" panose="02040503050406030204" pitchFamily="18" charset="0"/>
              <a:ea typeface="Cambria" panose="02040503050406030204" pitchFamily="18" charset="0"/>
              <a:cs typeface="Cambria" panose="02040503050406030204" pitchFamily="18" charset="0"/>
            </a:endParaRPr>
          </a:p>
        </p:txBody>
      </p:sp>
      <p:sp>
        <p:nvSpPr>
          <p:cNvPr id="6" name="Rounded Rectangle 5"/>
          <p:cNvSpPr/>
          <p:nvPr/>
        </p:nvSpPr>
        <p:spPr>
          <a:xfrm>
            <a:off x="3531426" y="2432751"/>
            <a:ext cx="3054284" cy="33465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vi-VN" sz="2800" b="1" i="1" dirty="0" smtClean="0">
              <a:latin typeface="Cambria" panose="02040503050406030204" pitchFamily="18" charset="0"/>
              <a:ea typeface="Cambria" panose="02040503050406030204" pitchFamily="18" charset="0"/>
            </a:endParaRPr>
          </a:p>
          <a:p>
            <a:pPr marL="514350" indent="-514350">
              <a:buAutoNum type="alphaUcPeriod"/>
            </a:pPr>
            <a:r>
              <a:rPr lang="vi-VN" sz="2800" b="1" i="1" dirty="0" smtClean="0">
                <a:solidFill>
                  <a:srgbClr val="0070C0"/>
                </a:solidFill>
                <a:latin typeface="Cambria" panose="02040503050406030204" pitchFamily="18" charset="0"/>
                <a:ea typeface="Cambria" panose="02040503050406030204" pitchFamily="18" charset="0"/>
              </a:rPr>
              <a:t>lực đẩy</a:t>
            </a:r>
          </a:p>
          <a:p>
            <a:pPr marL="514350" indent="-514350">
              <a:buAutoNum type="alphaUcPeriod"/>
            </a:pPr>
            <a:endParaRPr lang="vi-VN" sz="2800" b="1" i="1" dirty="0">
              <a:solidFill>
                <a:srgbClr val="0070C0"/>
              </a:solidFill>
              <a:latin typeface="Cambria" panose="02040503050406030204" pitchFamily="18" charset="0"/>
              <a:ea typeface="Cambria" panose="02040503050406030204" pitchFamily="18" charset="0"/>
            </a:endParaRPr>
          </a:p>
          <a:p>
            <a:r>
              <a:rPr lang="vi-VN" sz="2800" b="1" i="1" dirty="0">
                <a:solidFill>
                  <a:srgbClr val="0070C0"/>
                </a:solidFill>
                <a:latin typeface="Cambria" panose="02040503050406030204" pitchFamily="18" charset="0"/>
                <a:ea typeface="Cambria" panose="02040503050406030204" pitchFamily="18" charset="0"/>
              </a:rPr>
              <a:t>B. </a:t>
            </a:r>
            <a:r>
              <a:rPr lang="vi-VN" sz="2800" b="1" i="1" dirty="0" smtClean="0">
                <a:solidFill>
                  <a:srgbClr val="0070C0"/>
                </a:solidFill>
                <a:latin typeface="Cambria" panose="02040503050406030204" pitchFamily="18" charset="0"/>
                <a:ea typeface="Cambria" panose="02040503050406030204" pitchFamily="18" charset="0"/>
              </a:rPr>
              <a:t>  lực kéo</a:t>
            </a:r>
          </a:p>
          <a:p>
            <a:endParaRPr lang="vi-VN" sz="2800" b="1" i="1" dirty="0">
              <a:solidFill>
                <a:srgbClr val="0070C0"/>
              </a:solidFill>
              <a:latin typeface="Cambria" panose="02040503050406030204" pitchFamily="18" charset="0"/>
              <a:ea typeface="Cambria" panose="02040503050406030204" pitchFamily="18" charset="0"/>
            </a:endParaRPr>
          </a:p>
          <a:p>
            <a:r>
              <a:rPr lang="vi-VN" sz="2800" b="1" i="1" dirty="0">
                <a:solidFill>
                  <a:srgbClr val="0070C0"/>
                </a:solidFill>
                <a:latin typeface="Cambria" panose="02040503050406030204" pitchFamily="18" charset="0"/>
                <a:ea typeface="Cambria" panose="02040503050406030204" pitchFamily="18" charset="0"/>
              </a:rPr>
              <a:t>C. </a:t>
            </a:r>
            <a:r>
              <a:rPr lang="vi-VN" sz="2800" b="1" i="1" dirty="0" smtClean="0">
                <a:solidFill>
                  <a:srgbClr val="0070C0"/>
                </a:solidFill>
                <a:latin typeface="Cambria" panose="02040503050406030204" pitchFamily="18" charset="0"/>
                <a:ea typeface="Cambria" panose="02040503050406030204" pitchFamily="18" charset="0"/>
              </a:rPr>
              <a:t>  Lực đàn hồi</a:t>
            </a:r>
          </a:p>
          <a:p>
            <a:endParaRPr lang="vi-VN" sz="2800" b="1" i="1" dirty="0">
              <a:solidFill>
                <a:srgbClr val="0070C0"/>
              </a:solidFill>
              <a:latin typeface="Cambria" panose="02040503050406030204" pitchFamily="18" charset="0"/>
              <a:ea typeface="Cambria" panose="02040503050406030204" pitchFamily="18" charset="0"/>
            </a:endParaRPr>
          </a:p>
          <a:p>
            <a:r>
              <a:rPr lang="vi-VN" sz="2800" b="1" i="1" dirty="0">
                <a:solidFill>
                  <a:srgbClr val="0070C0"/>
                </a:solidFill>
                <a:latin typeface="Cambria" panose="02040503050406030204" pitchFamily="18" charset="0"/>
                <a:ea typeface="Cambria" panose="02040503050406030204" pitchFamily="18" charset="0"/>
              </a:rPr>
              <a:t>D. </a:t>
            </a:r>
            <a:r>
              <a:rPr lang="vi-VN" sz="2800" b="1" i="1" dirty="0" smtClean="0">
                <a:solidFill>
                  <a:srgbClr val="0070C0"/>
                </a:solidFill>
                <a:latin typeface="Cambria" panose="02040503050406030204" pitchFamily="18" charset="0"/>
                <a:ea typeface="Cambria" panose="02040503050406030204" pitchFamily="18" charset="0"/>
              </a:rPr>
              <a:t>  lực </a:t>
            </a:r>
            <a:r>
              <a:rPr lang="vi-VN" sz="2800" b="1" i="1" dirty="0">
                <a:solidFill>
                  <a:srgbClr val="0070C0"/>
                </a:solidFill>
                <a:latin typeface="Cambria" panose="02040503050406030204" pitchFamily="18" charset="0"/>
                <a:ea typeface="Cambria" panose="02040503050406030204" pitchFamily="18" charset="0"/>
              </a:rPr>
              <a:t>ép </a:t>
            </a:r>
          </a:p>
        </p:txBody>
      </p:sp>
      <p:pic>
        <p:nvPicPr>
          <p:cNvPr id="7" name="30 Seconds Timer - Đồng hồ đếm ngược 3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88718" y="105235"/>
            <a:ext cx="2153059" cy="1211096"/>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8" name="Rounded Rectangle 7"/>
          <p:cNvSpPr/>
          <p:nvPr/>
        </p:nvSpPr>
        <p:spPr>
          <a:xfrm>
            <a:off x="3239195" y="272483"/>
            <a:ext cx="3638747" cy="867823"/>
          </a:xfrm>
          <a:prstGeom prst="roundRect">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4800" b="1" dirty="0" smtClean="0"/>
              <a:t>CÂU HỎI 4</a:t>
            </a:r>
            <a:endParaRPr lang="en-US" sz="4800" b="1" dirty="0"/>
          </a:p>
        </p:txBody>
      </p:sp>
      <p:sp>
        <p:nvSpPr>
          <p:cNvPr id="2" name="Oval 1"/>
          <p:cNvSpPr/>
          <p:nvPr/>
        </p:nvSpPr>
        <p:spPr>
          <a:xfrm>
            <a:off x="3531426" y="5276764"/>
            <a:ext cx="678730" cy="646775"/>
          </a:xfrm>
          <a:prstGeom prst="ellipse">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453324" y="1316331"/>
            <a:ext cx="7682846" cy="14632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2800" b="1" i="1" dirty="0">
                <a:latin typeface="Cambria" panose="02040503050406030204" pitchFamily="18" charset="0"/>
                <a:ea typeface="Cambria" panose="02040503050406030204" pitchFamily="18" charset="0"/>
              </a:rPr>
              <a:t>Khi </a:t>
            </a:r>
            <a:r>
              <a:rPr lang="vi-VN" sz="2800" b="1" i="1" dirty="0" smtClean="0">
                <a:latin typeface="Cambria" panose="02040503050406030204" pitchFamily="18" charset="0"/>
                <a:ea typeface="Cambria" panose="02040503050406030204" pitchFamily="18" charset="0"/>
              </a:rPr>
              <a:t>đặt một thùng hàng trên sàn nhà, thùng hàng đã tác dụng lên mặt sàn một lực gì?</a:t>
            </a:r>
          </a:p>
          <a:p>
            <a:pPr algn="ctr"/>
            <a:endParaRPr lang="vi-VN" sz="2800" b="1" i="1" dirty="0" smtClean="0">
              <a:latin typeface="Cambria" panose="02040503050406030204" pitchFamily="18" charset="0"/>
              <a:ea typeface="Cambria" panose="02040503050406030204" pitchFamily="18" charset="0"/>
            </a:endParaRPr>
          </a:p>
        </p:txBody>
      </p:sp>
      <p:sp>
        <p:nvSpPr>
          <p:cNvPr id="10" name="Left Arrow 9">
            <a:hlinkClick r:id="rId6" action="ppaction://hlinksldjump"/>
          </p:cNvPr>
          <p:cNvSpPr/>
          <p:nvPr/>
        </p:nvSpPr>
        <p:spPr>
          <a:xfrm>
            <a:off x="499621" y="5840423"/>
            <a:ext cx="2234152" cy="767367"/>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vi-VN" sz="2400" b="1" dirty="0" smtClean="0">
                <a:solidFill>
                  <a:schemeClr val="bg1"/>
                </a:solidFill>
                <a:latin typeface="Cambria" panose="02040503050406030204" pitchFamily="18" charset="0"/>
                <a:ea typeface="Cambria" panose="02040503050406030204" pitchFamily="18" charset="0"/>
              </a:rPr>
              <a:t>QUAY LẠI</a:t>
            </a:r>
            <a:endParaRPr lang="en-US" sz="2400" b="1" dirty="0">
              <a:solidFill>
                <a:schemeClr val="bg1"/>
              </a:solidFill>
              <a:latin typeface="Cambria" panose="02040503050406030204" pitchFamily="18" charset="0"/>
              <a:ea typeface="Cambria" panose="02040503050406030204" pitchFamily="18" charset="0"/>
            </a:endParaRPr>
          </a:p>
        </p:txBody>
      </p:sp>
      <p:sp>
        <p:nvSpPr>
          <p:cNvPr id="11" name="Right Arrow 10">
            <a:hlinkClick r:id="rId7" action="ppaction://hlinksldjump"/>
          </p:cNvPr>
          <p:cNvSpPr/>
          <p:nvPr/>
        </p:nvSpPr>
        <p:spPr>
          <a:xfrm>
            <a:off x="10618329" y="6042582"/>
            <a:ext cx="1423448" cy="735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TIẾP</a:t>
            </a:r>
            <a:endParaRPr lang="en-US" b="1" dirty="0"/>
          </a:p>
        </p:txBody>
      </p:sp>
    </p:spTree>
    <p:extLst>
      <p:ext uri="{BB962C8B-B14F-4D97-AF65-F5344CB8AC3E}">
        <p14:creationId xmlns:p14="http://schemas.microsoft.com/office/powerpoint/2010/main" val="21435781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7"/>
                                        </p:tgtEl>
                                      </p:cBhvr>
                                    </p:cmd>
                                  </p:childTnLst>
                                </p:cTn>
                              </p:par>
                            </p:childTnLst>
                          </p:cTn>
                        </p:par>
                      </p:childTnLst>
                    </p:cTn>
                  </p:par>
                </p:childTnLst>
              </p:cTn>
              <p:nextCondLst>
                <p:cond evt="onClick" delay="0">
                  <p:tgtEl>
                    <p:spTgt spid="7"/>
                  </p:tgtEl>
                </p:cond>
              </p:nextCondLst>
            </p:seq>
            <p:video>
              <p:cMediaNode vol="80000">
                <p:cTn id="14" fill="hold" display="0">
                  <p:stCondLst>
                    <p:cond delay="indefinite"/>
                  </p:stCondLst>
                </p:cTn>
                <p:tgtEl>
                  <p:spTgt spid="7"/>
                </p:tgtEl>
              </p:cMediaNode>
            </p:video>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819B343C-896D-83E4-97DC-C78234161E90}"/>
              </a:ext>
            </a:extLst>
          </p:cNvPr>
          <p:cNvSpPr>
            <a:spLocks noGrp="1"/>
          </p:cNvSpPr>
          <p:nvPr>
            <p:ph type="body" sz="half" idx="2"/>
          </p:nvPr>
        </p:nvSpPr>
        <p:spPr>
          <a:xfrm>
            <a:off x="394381" y="757075"/>
            <a:ext cx="5089603" cy="1656379"/>
          </a:xfrm>
        </p:spPr>
        <p:txBody>
          <a:bodyPr>
            <a:noAutofit/>
          </a:bodyPr>
          <a:lstStyle/>
          <a:p>
            <a:pPr algn="just"/>
            <a:r>
              <a:rPr lang="en-US" sz="2800" b="1" i="1" dirty="0">
                <a:solidFill>
                  <a:srgbClr val="FF0000"/>
                </a:solidFill>
              </a:rPr>
              <a:t>* </a:t>
            </a:r>
            <a:r>
              <a:rPr lang="en-US" sz="2800" b="1" i="1" dirty="0" err="1">
                <a:solidFill>
                  <a:srgbClr val="FF0000"/>
                </a:solidFill>
              </a:rPr>
              <a:t>Dụng</a:t>
            </a:r>
            <a:r>
              <a:rPr lang="en-US" sz="2800" b="1" i="1" dirty="0">
                <a:solidFill>
                  <a:srgbClr val="FF0000"/>
                </a:solidFill>
              </a:rPr>
              <a:t> </a:t>
            </a:r>
            <a:r>
              <a:rPr lang="en-US" sz="2800" b="1" i="1" dirty="0" err="1">
                <a:solidFill>
                  <a:srgbClr val="FF0000"/>
                </a:solidFill>
              </a:rPr>
              <a:t>cụ</a:t>
            </a:r>
            <a:r>
              <a:rPr lang="en-US" sz="2800" b="1" i="1" dirty="0">
                <a:solidFill>
                  <a:srgbClr val="FF0000"/>
                </a:solidFill>
              </a:rPr>
              <a:t> </a:t>
            </a:r>
            <a:r>
              <a:rPr lang="en-US" sz="2800" b="1" i="1" dirty="0" err="1">
                <a:solidFill>
                  <a:srgbClr val="FF0000"/>
                </a:solidFill>
              </a:rPr>
              <a:t>thí</a:t>
            </a:r>
            <a:r>
              <a:rPr lang="en-US" sz="2800" b="1" i="1" dirty="0">
                <a:solidFill>
                  <a:srgbClr val="FF0000"/>
                </a:solidFill>
              </a:rPr>
              <a:t> </a:t>
            </a:r>
            <a:r>
              <a:rPr lang="en-US" sz="2800" b="1" i="1" dirty="0" err="1">
                <a:solidFill>
                  <a:srgbClr val="FF0000"/>
                </a:solidFill>
              </a:rPr>
              <a:t>nghiệm</a:t>
            </a:r>
            <a:r>
              <a:rPr lang="en-US" sz="2800" b="1" i="1" dirty="0">
                <a:solidFill>
                  <a:srgbClr val="FF0000"/>
                </a:solidFill>
              </a:rPr>
              <a:t>: </a:t>
            </a:r>
            <a:r>
              <a:rPr lang="en-US" sz="2800" dirty="0"/>
              <a:t>4 </a:t>
            </a:r>
            <a:r>
              <a:rPr lang="en-US" sz="2800" dirty="0" err="1"/>
              <a:t>khối</a:t>
            </a:r>
            <a:r>
              <a:rPr lang="en-US" sz="2800" dirty="0"/>
              <a:t> </a:t>
            </a:r>
            <a:r>
              <a:rPr lang="en-US" sz="2800" dirty="0" err="1"/>
              <a:t>sắt</a:t>
            </a:r>
            <a:r>
              <a:rPr lang="en-US" sz="2800" dirty="0"/>
              <a:t> </a:t>
            </a:r>
            <a:r>
              <a:rPr lang="en-US" sz="2800" dirty="0" err="1"/>
              <a:t>giống</a:t>
            </a:r>
            <a:r>
              <a:rPr lang="en-US" sz="2800" dirty="0"/>
              <a:t> </a:t>
            </a:r>
            <a:r>
              <a:rPr lang="en-US" sz="2800" dirty="0" err="1"/>
              <a:t>nhau</a:t>
            </a:r>
            <a:r>
              <a:rPr lang="en-US" sz="2800" dirty="0"/>
              <a:t> </a:t>
            </a:r>
            <a:r>
              <a:rPr lang="en-US" sz="2800" dirty="0" err="1"/>
              <a:t>có</a:t>
            </a:r>
            <a:r>
              <a:rPr lang="en-US" sz="2800" dirty="0"/>
              <a:t> </a:t>
            </a:r>
            <a:r>
              <a:rPr lang="en-US" sz="2800" dirty="0" err="1"/>
              <a:t>dạng</a:t>
            </a:r>
            <a:r>
              <a:rPr lang="en-US" sz="2800" dirty="0"/>
              <a:t> </a:t>
            </a:r>
            <a:r>
              <a:rPr lang="en-US" sz="2800" dirty="0" err="1"/>
              <a:t>hình</a:t>
            </a:r>
            <a:r>
              <a:rPr lang="en-US" sz="2800" dirty="0"/>
              <a:t> </a:t>
            </a:r>
            <a:r>
              <a:rPr lang="en-US" sz="2800" dirty="0" err="1"/>
              <a:t>hộp</a:t>
            </a:r>
            <a:r>
              <a:rPr lang="en-US" sz="2800" dirty="0"/>
              <a:t> </a:t>
            </a:r>
            <a:r>
              <a:rPr lang="en-US" sz="2800" dirty="0" err="1"/>
              <a:t>chữ</a:t>
            </a:r>
            <a:r>
              <a:rPr lang="en-US" sz="2800" dirty="0"/>
              <a:t> </a:t>
            </a:r>
            <a:r>
              <a:rPr lang="en-US" sz="2800" dirty="0" err="1"/>
              <a:t>nhật</a:t>
            </a:r>
            <a:r>
              <a:rPr lang="en-US" sz="2800" dirty="0"/>
              <a:t>, </a:t>
            </a:r>
            <a:r>
              <a:rPr lang="en-US" sz="2800" dirty="0" err="1"/>
              <a:t>một</a:t>
            </a:r>
            <a:r>
              <a:rPr lang="en-US" sz="2800" dirty="0"/>
              <a:t> </a:t>
            </a:r>
            <a:r>
              <a:rPr lang="en-US" sz="2800" dirty="0" err="1"/>
              <a:t>khây</a:t>
            </a:r>
            <a:r>
              <a:rPr lang="en-US" sz="2800" dirty="0"/>
              <a:t> </a:t>
            </a:r>
            <a:r>
              <a:rPr lang="en-US" sz="2800" dirty="0" err="1"/>
              <a:t>nhựa</a:t>
            </a:r>
            <a:r>
              <a:rPr lang="en-US" sz="2800" dirty="0"/>
              <a:t> </a:t>
            </a:r>
            <a:r>
              <a:rPr lang="en-US" sz="2800" dirty="0" err="1"/>
              <a:t>hoặc</a:t>
            </a:r>
            <a:r>
              <a:rPr lang="en-US" sz="2800" dirty="0"/>
              <a:t> </a:t>
            </a:r>
            <a:r>
              <a:rPr lang="en-US" sz="2800" dirty="0" err="1"/>
              <a:t>thủy</a:t>
            </a:r>
            <a:r>
              <a:rPr lang="en-US" sz="2800" dirty="0"/>
              <a:t> </a:t>
            </a:r>
            <a:r>
              <a:rPr lang="en-US" sz="2800" dirty="0" err="1"/>
              <a:t>tinh</a:t>
            </a:r>
            <a:r>
              <a:rPr lang="en-US" sz="2800" dirty="0"/>
              <a:t> </a:t>
            </a:r>
            <a:r>
              <a:rPr lang="en-US" sz="2800" dirty="0" err="1"/>
              <a:t>trong</a:t>
            </a:r>
            <a:r>
              <a:rPr lang="en-US" sz="2800" dirty="0"/>
              <a:t> </a:t>
            </a:r>
            <a:r>
              <a:rPr lang="en-US" sz="2800" dirty="0" err="1"/>
              <a:t>suốt</a:t>
            </a:r>
            <a:r>
              <a:rPr lang="en-US" sz="2800" dirty="0"/>
              <a:t> </a:t>
            </a:r>
            <a:r>
              <a:rPr lang="en-US" sz="2800" dirty="0" err="1"/>
              <a:t>đựng</a:t>
            </a:r>
            <a:r>
              <a:rPr lang="en-US" sz="2800" dirty="0"/>
              <a:t> </a:t>
            </a:r>
            <a:r>
              <a:rPr lang="en-US" sz="2800" dirty="0" err="1"/>
              <a:t>bột</a:t>
            </a:r>
            <a:r>
              <a:rPr lang="en-US" sz="2800" dirty="0"/>
              <a:t> </a:t>
            </a:r>
            <a:r>
              <a:rPr lang="en-US" sz="2800" dirty="0" err="1"/>
              <a:t>mịn</a:t>
            </a:r>
            <a:r>
              <a:rPr lang="en-US" sz="2800" dirty="0"/>
              <a:t>.</a:t>
            </a:r>
          </a:p>
        </p:txBody>
      </p:sp>
      <p:pic>
        <p:nvPicPr>
          <p:cNvPr id="7" name="Picture 6">
            <a:extLst>
              <a:ext uri="{FF2B5EF4-FFF2-40B4-BE49-F238E27FC236}">
                <a16:creationId xmlns:a16="http://schemas.microsoft.com/office/drawing/2014/main" xmlns="" id="{633D49DC-CF4A-FF05-31D4-C621210FB0AA}"/>
              </a:ext>
            </a:extLst>
          </p:cNvPr>
          <p:cNvPicPr>
            <a:picLocks noChangeAspect="1"/>
          </p:cNvPicPr>
          <p:nvPr/>
        </p:nvPicPr>
        <p:blipFill>
          <a:blip r:embed="rId2"/>
          <a:stretch>
            <a:fillRect/>
          </a:stretch>
        </p:blipFill>
        <p:spPr>
          <a:xfrm>
            <a:off x="5617697" y="857228"/>
            <a:ext cx="5968529" cy="2227716"/>
          </a:xfrm>
          <a:prstGeom prst="rect">
            <a:avLst/>
          </a:prstGeom>
        </p:spPr>
      </p:pic>
      <p:sp>
        <p:nvSpPr>
          <p:cNvPr id="2" name="TextBox 1">
            <a:extLst>
              <a:ext uri="{FF2B5EF4-FFF2-40B4-BE49-F238E27FC236}">
                <a16:creationId xmlns:a16="http://schemas.microsoft.com/office/drawing/2014/main" xmlns="" id="{42AEB7C1-153C-4017-8052-83C563732F15}"/>
              </a:ext>
            </a:extLst>
          </p:cNvPr>
          <p:cNvSpPr txBox="1"/>
          <p:nvPr/>
        </p:nvSpPr>
        <p:spPr>
          <a:xfrm>
            <a:off x="563582" y="2839863"/>
            <a:ext cx="8463866" cy="1969770"/>
          </a:xfrm>
          <a:prstGeom prst="rect">
            <a:avLst/>
          </a:prstGeom>
          <a:noFill/>
        </p:spPr>
        <p:txBody>
          <a:bodyPr wrap="square" rtlCol="0">
            <a:spAutoFit/>
          </a:bodyPr>
          <a:lstStyle/>
          <a:p>
            <a:r>
              <a:rPr lang="en-US" sz="2800" b="1" i="1" dirty="0">
                <a:solidFill>
                  <a:srgbClr val="002060"/>
                </a:solidFill>
              </a:rPr>
              <a:t>* </a:t>
            </a:r>
            <a:r>
              <a:rPr lang="en-US" sz="2800" b="1" i="1" dirty="0" err="1">
                <a:solidFill>
                  <a:srgbClr val="002060"/>
                </a:solidFill>
              </a:rPr>
              <a:t>Bố</a:t>
            </a:r>
            <a:r>
              <a:rPr lang="en-US" sz="2800" b="1" i="1" dirty="0">
                <a:solidFill>
                  <a:srgbClr val="002060"/>
                </a:solidFill>
              </a:rPr>
              <a:t> </a:t>
            </a:r>
            <a:r>
              <a:rPr lang="en-US" sz="2800" b="1" i="1" dirty="0" err="1">
                <a:solidFill>
                  <a:srgbClr val="002060"/>
                </a:solidFill>
              </a:rPr>
              <a:t>trí</a:t>
            </a:r>
            <a:r>
              <a:rPr lang="en-US" sz="2800" b="1" i="1" dirty="0">
                <a:solidFill>
                  <a:srgbClr val="002060"/>
                </a:solidFill>
              </a:rPr>
              <a:t> TN </a:t>
            </a:r>
            <a:r>
              <a:rPr lang="en-US" sz="2800" b="1" i="1" dirty="0" err="1">
                <a:solidFill>
                  <a:srgbClr val="002060"/>
                </a:solidFill>
              </a:rPr>
              <a:t>như</a:t>
            </a:r>
            <a:r>
              <a:rPr lang="en-US" sz="2800" b="1" i="1" dirty="0">
                <a:solidFill>
                  <a:srgbClr val="002060"/>
                </a:solidFill>
              </a:rPr>
              <a:t> H15.a, b, c</a:t>
            </a:r>
          </a:p>
          <a:p>
            <a:r>
              <a:rPr lang="en-US" sz="2400" b="1" dirty="0">
                <a:solidFill>
                  <a:srgbClr val="FF0000"/>
                </a:solidFill>
              </a:rPr>
              <a:t>- Ha. </a:t>
            </a:r>
            <a:r>
              <a:rPr lang="en-US" sz="2400" b="1" dirty="0" err="1">
                <a:solidFill>
                  <a:srgbClr val="FF0000"/>
                </a:solidFill>
              </a:rPr>
              <a:t>Thả</a:t>
            </a:r>
            <a:r>
              <a:rPr lang="en-US" sz="2400" b="1" dirty="0">
                <a:solidFill>
                  <a:srgbClr val="FF0000"/>
                </a:solidFill>
              </a:rPr>
              <a:t> 1 </a:t>
            </a:r>
            <a:r>
              <a:rPr lang="en-US" sz="2400" b="1" dirty="0" err="1">
                <a:solidFill>
                  <a:srgbClr val="FF0000"/>
                </a:solidFill>
              </a:rPr>
              <a:t>khối</a:t>
            </a:r>
            <a:r>
              <a:rPr lang="en-US" sz="2400" b="1" dirty="0">
                <a:solidFill>
                  <a:srgbClr val="FF0000"/>
                </a:solidFill>
              </a:rPr>
              <a:t> </a:t>
            </a:r>
            <a:r>
              <a:rPr lang="en-US" sz="2400" b="1" dirty="0" err="1">
                <a:solidFill>
                  <a:srgbClr val="FF0000"/>
                </a:solidFill>
              </a:rPr>
              <a:t>sắt</a:t>
            </a:r>
            <a:r>
              <a:rPr lang="en-US" sz="2400" b="1" dirty="0">
                <a:solidFill>
                  <a:srgbClr val="FF0000"/>
                </a:solidFill>
              </a:rPr>
              <a:t> </a:t>
            </a:r>
            <a:r>
              <a:rPr lang="en-US" sz="2400" b="1" dirty="0" err="1">
                <a:solidFill>
                  <a:srgbClr val="FF0000"/>
                </a:solidFill>
              </a:rPr>
              <a:t>nằm</a:t>
            </a:r>
            <a:r>
              <a:rPr lang="en-US" sz="2400" b="1" dirty="0">
                <a:solidFill>
                  <a:srgbClr val="FF0000"/>
                </a:solidFill>
              </a:rPr>
              <a:t> </a:t>
            </a:r>
            <a:r>
              <a:rPr lang="en-US" sz="2400" b="1" dirty="0" err="1">
                <a:solidFill>
                  <a:srgbClr val="FF0000"/>
                </a:solidFill>
              </a:rPr>
              <a:t>ngang</a:t>
            </a:r>
            <a:r>
              <a:rPr lang="en-US" sz="2400" b="1" dirty="0">
                <a:solidFill>
                  <a:srgbClr val="FF0000"/>
                </a:solidFill>
              </a:rPr>
              <a:t> </a:t>
            </a:r>
            <a:r>
              <a:rPr lang="en-US" sz="2400" b="1" dirty="0" err="1">
                <a:solidFill>
                  <a:srgbClr val="FF0000"/>
                </a:solidFill>
              </a:rPr>
              <a:t>trên</a:t>
            </a:r>
            <a:r>
              <a:rPr lang="en-US" sz="2400" b="1" dirty="0">
                <a:solidFill>
                  <a:srgbClr val="FF0000"/>
                </a:solidFill>
              </a:rPr>
              <a:t> </a:t>
            </a:r>
            <a:r>
              <a:rPr lang="en-US" sz="2400" b="1" dirty="0" err="1">
                <a:solidFill>
                  <a:srgbClr val="FF0000"/>
                </a:solidFill>
              </a:rPr>
              <a:t>mặt</a:t>
            </a:r>
            <a:r>
              <a:rPr lang="en-US" sz="2400" b="1" dirty="0">
                <a:solidFill>
                  <a:srgbClr val="FF0000"/>
                </a:solidFill>
              </a:rPr>
              <a:t> </a:t>
            </a:r>
            <a:r>
              <a:rPr lang="en-US" sz="2400" b="1" dirty="0" err="1">
                <a:solidFill>
                  <a:srgbClr val="FF0000"/>
                </a:solidFill>
              </a:rPr>
              <a:t>lớp</a:t>
            </a:r>
            <a:r>
              <a:rPr lang="en-US" sz="2400" b="1" dirty="0">
                <a:solidFill>
                  <a:srgbClr val="FF0000"/>
                </a:solidFill>
              </a:rPr>
              <a:t> </a:t>
            </a:r>
            <a:r>
              <a:rPr lang="en-US" sz="2400" b="1" dirty="0" err="1">
                <a:solidFill>
                  <a:srgbClr val="FF0000"/>
                </a:solidFill>
              </a:rPr>
              <a:t>bột</a:t>
            </a:r>
            <a:r>
              <a:rPr lang="en-US" sz="2400" b="1" dirty="0">
                <a:solidFill>
                  <a:srgbClr val="FF0000"/>
                </a:solidFill>
              </a:rPr>
              <a:t> </a:t>
            </a:r>
            <a:r>
              <a:rPr lang="en-US" sz="2400" b="1" dirty="0" err="1">
                <a:solidFill>
                  <a:srgbClr val="FF0000"/>
                </a:solidFill>
              </a:rPr>
              <a:t>mịn</a:t>
            </a:r>
            <a:endParaRPr lang="en-US" sz="2400" b="1" dirty="0">
              <a:solidFill>
                <a:srgbClr val="FF0000"/>
              </a:solidFill>
            </a:endParaRPr>
          </a:p>
          <a:p>
            <a:r>
              <a:rPr lang="en-US" sz="2400" b="1" dirty="0">
                <a:solidFill>
                  <a:srgbClr val="FF0000"/>
                </a:solidFill>
              </a:rPr>
              <a:t>- Hb. </a:t>
            </a:r>
            <a:r>
              <a:rPr lang="en-US" sz="2400" b="1" dirty="0" err="1">
                <a:solidFill>
                  <a:srgbClr val="FF0000"/>
                </a:solidFill>
              </a:rPr>
              <a:t>Thả</a:t>
            </a:r>
            <a:r>
              <a:rPr lang="en-US" sz="2400" b="1" dirty="0">
                <a:solidFill>
                  <a:srgbClr val="FF0000"/>
                </a:solidFill>
              </a:rPr>
              <a:t> 2 </a:t>
            </a:r>
            <a:r>
              <a:rPr lang="en-US" sz="2400" b="1" dirty="0" err="1">
                <a:solidFill>
                  <a:srgbClr val="FF0000"/>
                </a:solidFill>
              </a:rPr>
              <a:t>khối</a:t>
            </a:r>
            <a:r>
              <a:rPr lang="en-US" sz="2400" b="1" dirty="0">
                <a:solidFill>
                  <a:srgbClr val="FF0000"/>
                </a:solidFill>
              </a:rPr>
              <a:t> </a:t>
            </a:r>
            <a:r>
              <a:rPr lang="en-US" sz="2400" b="1" dirty="0" err="1">
                <a:solidFill>
                  <a:srgbClr val="FF0000"/>
                </a:solidFill>
              </a:rPr>
              <a:t>sắt</a:t>
            </a:r>
            <a:r>
              <a:rPr lang="en-US" sz="2400" b="1" dirty="0">
                <a:solidFill>
                  <a:srgbClr val="FF0000"/>
                </a:solidFill>
              </a:rPr>
              <a:t> </a:t>
            </a:r>
            <a:r>
              <a:rPr lang="en-US" sz="2400" b="1" dirty="0" err="1">
                <a:solidFill>
                  <a:srgbClr val="FF0000"/>
                </a:solidFill>
              </a:rPr>
              <a:t>nằm</a:t>
            </a:r>
            <a:r>
              <a:rPr lang="en-US" sz="2400" b="1" dirty="0">
                <a:solidFill>
                  <a:srgbClr val="FF0000"/>
                </a:solidFill>
              </a:rPr>
              <a:t> </a:t>
            </a:r>
            <a:r>
              <a:rPr lang="en-US" sz="2400" b="1" dirty="0" err="1">
                <a:solidFill>
                  <a:srgbClr val="FF0000"/>
                </a:solidFill>
              </a:rPr>
              <a:t>ngang</a:t>
            </a:r>
            <a:r>
              <a:rPr lang="en-US" sz="2400" b="1" dirty="0">
                <a:solidFill>
                  <a:srgbClr val="FF0000"/>
                </a:solidFill>
              </a:rPr>
              <a:t> </a:t>
            </a:r>
            <a:r>
              <a:rPr lang="en-US" sz="2400" b="1" dirty="0" err="1">
                <a:solidFill>
                  <a:srgbClr val="FF0000"/>
                </a:solidFill>
              </a:rPr>
              <a:t>trên</a:t>
            </a:r>
            <a:r>
              <a:rPr lang="en-US" sz="2400" b="1" dirty="0">
                <a:solidFill>
                  <a:srgbClr val="FF0000"/>
                </a:solidFill>
              </a:rPr>
              <a:t> </a:t>
            </a:r>
            <a:r>
              <a:rPr lang="en-US" sz="2400" b="1" dirty="0" err="1">
                <a:solidFill>
                  <a:srgbClr val="FF0000"/>
                </a:solidFill>
              </a:rPr>
              <a:t>mặt</a:t>
            </a:r>
            <a:r>
              <a:rPr lang="en-US" sz="2400" b="1" dirty="0">
                <a:solidFill>
                  <a:srgbClr val="FF0000"/>
                </a:solidFill>
              </a:rPr>
              <a:t> </a:t>
            </a:r>
            <a:r>
              <a:rPr lang="en-US" sz="2400" b="1" dirty="0" err="1">
                <a:solidFill>
                  <a:srgbClr val="FF0000"/>
                </a:solidFill>
              </a:rPr>
              <a:t>lớp</a:t>
            </a:r>
            <a:r>
              <a:rPr lang="en-US" sz="2400" b="1" dirty="0">
                <a:solidFill>
                  <a:srgbClr val="FF0000"/>
                </a:solidFill>
              </a:rPr>
              <a:t> </a:t>
            </a:r>
            <a:r>
              <a:rPr lang="en-US" sz="2400" b="1" dirty="0" err="1">
                <a:solidFill>
                  <a:srgbClr val="FF0000"/>
                </a:solidFill>
              </a:rPr>
              <a:t>bột</a:t>
            </a:r>
            <a:r>
              <a:rPr lang="en-US" sz="2400" b="1" dirty="0">
                <a:solidFill>
                  <a:srgbClr val="FF0000"/>
                </a:solidFill>
              </a:rPr>
              <a:t> </a:t>
            </a:r>
            <a:r>
              <a:rPr lang="en-US" sz="2400" b="1" dirty="0" err="1">
                <a:solidFill>
                  <a:srgbClr val="FF0000"/>
                </a:solidFill>
              </a:rPr>
              <a:t>mịn</a:t>
            </a:r>
            <a:endParaRPr lang="en-US" sz="2400" b="1" dirty="0">
              <a:solidFill>
                <a:srgbClr val="FF0000"/>
              </a:solidFill>
            </a:endParaRPr>
          </a:p>
          <a:p>
            <a:r>
              <a:rPr lang="en-US" sz="2400" b="1" dirty="0">
                <a:solidFill>
                  <a:srgbClr val="FF0000"/>
                </a:solidFill>
              </a:rPr>
              <a:t>- </a:t>
            </a:r>
            <a:r>
              <a:rPr lang="en-US" sz="2400" b="1" dirty="0" err="1">
                <a:solidFill>
                  <a:srgbClr val="FF0000"/>
                </a:solidFill>
              </a:rPr>
              <a:t>Hc</a:t>
            </a:r>
            <a:r>
              <a:rPr lang="en-US" sz="2400" b="1" dirty="0">
                <a:solidFill>
                  <a:srgbClr val="FF0000"/>
                </a:solidFill>
              </a:rPr>
              <a:t>. </a:t>
            </a:r>
            <a:r>
              <a:rPr lang="en-US" sz="2400" b="1" dirty="0" err="1">
                <a:solidFill>
                  <a:srgbClr val="FF0000"/>
                </a:solidFill>
              </a:rPr>
              <a:t>Thả</a:t>
            </a:r>
            <a:r>
              <a:rPr lang="en-US" sz="2400" b="1" dirty="0">
                <a:solidFill>
                  <a:srgbClr val="FF0000"/>
                </a:solidFill>
              </a:rPr>
              <a:t> 1 </a:t>
            </a:r>
            <a:r>
              <a:rPr lang="en-US" sz="2400" b="1" dirty="0" err="1">
                <a:solidFill>
                  <a:srgbClr val="FF0000"/>
                </a:solidFill>
              </a:rPr>
              <a:t>khối</a:t>
            </a:r>
            <a:r>
              <a:rPr lang="en-US" sz="2400" b="1" dirty="0">
                <a:solidFill>
                  <a:srgbClr val="FF0000"/>
                </a:solidFill>
              </a:rPr>
              <a:t> </a:t>
            </a:r>
            <a:r>
              <a:rPr lang="en-US" sz="2400" b="1" dirty="0" err="1">
                <a:solidFill>
                  <a:srgbClr val="FF0000"/>
                </a:solidFill>
              </a:rPr>
              <a:t>sắt</a:t>
            </a:r>
            <a:r>
              <a:rPr lang="en-US" sz="2400" b="1" dirty="0">
                <a:solidFill>
                  <a:srgbClr val="FF0000"/>
                </a:solidFill>
              </a:rPr>
              <a:t> </a:t>
            </a:r>
            <a:r>
              <a:rPr lang="en-US" sz="2400" b="1" dirty="0" err="1">
                <a:solidFill>
                  <a:srgbClr val="FF0000"/>
                </a:solidFill>
              </a:rPr>
              <a:t>nằm</a:t>
            </a:r>
            <a:r>
              <a:rPr lang="en-US" sz="2400" b="1" dirty="0">
                <a:solidFill>
                  <a:srgbClr val="FF0000"/>
                </a:solidFill>
              </a:rPr>
              <a:t> </a:t>
            </a:r>
            <a:r>
              <a:rPr lang="en-US" sz="2400" b="1" dirty="0" err="1">
                <a:solidFill>
                  <a:srgbClr val="FF0000"/>
                </a:solidFill>
              </a:rPr>
              <a:t>thẳng</a:t>
            </a:r>
            <a:r>
              <a:rPr lang="en-US" sz="2400" b="1" dirty="0">
                <a:solidFill>
                  <a:srgbClr val="FF0000"/>
                </a:solidFill>
              </a:rPr>
              <a:t> </a:t>
            </a:r>
            <a:r>
              <a:rPr lang="en-US" sz="2400" b="1" dirty="0" err="1">
                <a:solidFill>
                  <a:srgbClr val="FF0000"/>
                </a:solidFill>
              </a:rPr>
              <a:t>đứng</a:t>
            </a:r>
            <a:r>
              <a:rPr lang="en-US" sz="2400" b="1" dirty="0">
                <a:solidFill>
                  <a:srgbClr val="FF0000"/>
                </a:solidFill>
              </a:rPr>
              <a:t> </a:t>
            </a:r>
            <a:r>
              <a:rPr lang="en-US" sz="2400" b="1" dirty="0" err="1">
                <a:solidFill>
                  <a:srgbClr val="FF0000"/>
                </a:solidFill>
              </a:rPr>
              <a:t>trên</a:t>
            </a:r>
            <a:r>
              <a:rPr lang="en-US" sz="2400" b="1" dirty="0">
                <a:solidFill>
                  <a:srgbClr val="FF0000"/>
                </a:solidFill>
              </a:rPr>
              <a:t> </a:t>
            </a:r>
            <a:r>
              <a:rPr lang="en-US" sz="2400" b="1" dirty="0" err="1">
                <a:solidFill>
                  <a:srgbClr val="FF0000"/>
                </a:solidFill>
              </a:rPr>
              <a:t>mặt</a:t>
            </a:r>
            <a:r>
              <a:rPr lang="en-US" sz="2400" b="1" dirty="0">
                <a:solidFill>
                  <a:srgbClr val="FF0000"/>
                </a:solidFill>
              </a:rPr>
              <a:t> </a:t>
            </a:r>
            <a:r>
              <a:rPr lang="en-US" sz="2400" b="1" dirty="0" err="1">
                <a:solidFill>
                  <a:srgbClr val="FF0000"/>
                </a:solidFill>
              </a:rPr>
              <a:t>lớp</a:t>
            </a:r>
            <a:r>
              <a:rPr lang="en-US" sz="2400" b="1" dirty="0">
                <a:solidFill>
                  <a:srgbClr val="FF0000"/>
                </a:solidFill>
              </a:rPr>
              <a:t> </a:t>
            </a:r>
            <a:r>
              <a:rPr lang="en-US" sz="2400" b="1" dirty="0" err="1">
                <a:solidFill>
                  <a:srgbClr val="FF0000"/>
                </a:solidFill>
              </a:rPr>
              <a:t>bột</a:t>
            </a:r>
            <a:r>
              <a:rPr lang="en-US" sz="2400" b="1" dirty="0">
                <a:solidFill>
                  <a:srgbClr val="FF0000"/>
                </a:solidFill>
              </a:rPr>
              <a:t> </a:t>
            </a:r>
            <a:r>
              <a:rPr lang="en-US" sz="2400" b="1" dirty="0" err="1">
                <a:solidFill>
                  <a:srgbClr val="FF0000"/>
                </a:solidFill>
              </a:rPr>
              <a:t>mịn</a:t>
            </a:r>
            <a:endParaRPr lang="en-US" sz="2400" b="1" dirty="0">
              <a:solidFill>
                <a:srgbClr val="FF0000"/>
              </a:solidFill>
            </a:endParaRPr>
          </a:p>
          <a:p>
            <a:endParaRPr lang="en-US" dirty="0"/>
          </a:p>
        </p:txBody>
      </p:sp>
      <p:sp>
        <p:nvSpPr>
          <p:cNvPr id="8" name="Text Placeholder 2">
            <a:extLst>
              <a:ext uri="{FF2B5EF4-FFF2-40B4-BE49-F238E27FC236}">
                <a16:creationId xmlns:a16="http://schemas.microsoft.com/office/drawing/2014/main" xmlns="" id="{42D0B4BD-AD15-452C-A997-2CFAD37D84A7}"/>
              </a:ext>
            </a:extLst>
          </p:cNvPr>
          <p:cNvSpPr txBox="1">
            <a:spLocks/>
          </p:cNvSpPr>
          <p:nvPr/>
        </p:nvSpPr>
        <p:spPr>
          <a:xfrm>
            <a:off x="648423" y="4717466"/>
            <a:ext cx="11058132" cy="785311"/>
          </a:xfrm>
          <a:prstGeom prst="rect">
            <a:avLst/>
          </a:prstGeom>
          <a:solidFill>
            <a:schemeClr val="accent6">
              <a:lumMod val="20000"/>
              <a:lumOff val="80000"/>
            </a:schemeClr>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US" sz="2800" b="1" i="1" dirty="0">
                <a:solidFill>
                  <a:srgbClr val="0000FF"/>
                </a:solidFill>
              </a:rPr>
              <a:t>? </a:t>
            </a:r>
            <a:r>
              <a:rPr lang="en-US" sz="2800" b="1" i="1" dirty="0" err="1">
                <a:solidFill>
                  <a:srgbClr val="0000FF"/>
                </a:solidFill>
              </a:rPr>
              <a:t>Em</a:t>
            </a:r>
            <a:r>
              <a:rPr lang="en-US" sz="2800" b="1" i="1" dirty="0">
                <a:solidFill>
                  <a:srgbClr val="0000FF"/>
                </a:solidFill>
              </a:rPr>
              <a:t> </a:t>
            </a:r>
            <a:r>
              <a:rPr lang="en-US" sz="2800" b="1" i="1" dirty="0" err="1">
                <a:solidFill>
                  <a:srgbClr val="0000FF"/>
                </a:solidFill>
              </a:rPr>
              <a:t>có</a:t>
            </a:r>
            <a:r>
              <a:rPr lang="en-US" sz="2800" b="1" i="1" dirty="0">
                <a:solidFill>
                  <a:srgbClr val="0000FF"/>
                </a:solidFill>
              </a:rPr>
              <a:t> </a:t>
            </a:r>
            <a:r>
              <a:rPr lang="en-US" sz="2800" b="1" i="1" dirty="0" err="1">
                <a:solidFill>
                  <a:srgbClr val="0000FF"/>
                </a:solidFill>
              </a:rPr>
              <a:t>nhận</a:t>
            </a:r>
            <a:r>
              <a:rPr lang="en-US" sz="2800" b="1" i="1" dirty="0">
                <a:solidFill>
                  <a:srgbClr val="0000FF"/>
                </a:solidFill>
              </a:rPr>
              <a:t> </a:t>
            </a:r>
            <a:r>
              <a:rPr lang="en-US" sz="2800" b="1" i="1" dirty="0" err="1">
                <a:solidFill>
                  <a:srgbClr val="0000FF"/>
                </a:solidFill>
              </a:rPr>
              <a:t>xét</a:t>
            </a:r>
            <a:r>
              <a:rPr lang="en-US" sz="2800" b="1" i="1" dirty="0">
                <a:solidFill>
                  <a:srgbClr val="0000FF"/>
                </a:solidFill>
              </a:rPr>
              <a:t> </a:t>
            </a:r>
            <a:r>
              <a:rPr lang="en-US" sz="2800" b="1" i="1" dirty="0" err="1">
                <a:solidFill>
                  <a:srgbClr val="0000FF"/>
                </a:solidFill>
              </a:rPr>
              <a:t>gì</a:t>
            </a:r>
            <a:r>
              <a:rPr lang="en-US" sz="2800" b="1" i="1" dirty="0">
                <a:solidFill>
                  <a:srgbClr val="0000FF"/>
                </a:solidFill>
              </a:rPr>
              <a:t> </a:t>
            </a:r>
            <a:r>
              <a:rPr lang="en-US" sz="2800" b="1" i="1" dirty="0" err="1">
                <a:solidFill>
                  <a:srgbClr val="0000FF"/>
                </a:solidFill>
              </a:rPr>
              <a:t>về</a:t>
            </a:r>
            <a:r>
              <a:rPr lang="en-US" sz="2800" b="1" i="1" dirty="0">
                <a:solidFill>
                  <a:srgbClr val="0000FF"/>
                </a:solidFill>
              </a:rPr>
              <a:t> </a:t>
            </a:r>
            <a:r>
              <a:rPr lang="en-US" sz="2800" b="1" i="1" dirty="0" err="1">
                <a:solidFill>
                  <a:srgbClr val="0000FF"/>
                </a:solidFill>
              </a:rPr>
              <a:t>áp</a:t>
            </a:r>
            <a:r>
              <a:rPr lang="en-US" sz="2800" b="1" i="1" dirty="0">
                <a:solidFill>
                  <a:srgbClr val="0000FF"/>
                </a:solidFill>
              </a:rPr>
              <a:t> </a:t>
            </a:r>
            <a:r>
              <a:rPr lang="en-US" sz="2800" b="1" i="1" dirty="0" err="1">
                <a:solidFill>
                  <a:srgbClr val="0000FF"/>
                </a:solidFill>
              </a:rPr>
              <a:t>lực</a:t>
            </a:r>
            <a:r>
              <a:rPr lang="en-US" sz="2800" b="1" i="1" dirty="0">
                <a:solidFill>
                  <a:srgbClr val="0000FF"/>
                </a:solidFill>
              </a:rPr>
              <a:t> </a:t>
            </a:r>
            <a:r>
              <a:rPr lang="en-US" sz="2800" b="1" i="1" dirty="0" err="1">
                <a:solidFill>
                  <a:srgbClr val="0000FF"/>
                </a:solidFill>
              </a:rPr>
              <a:t>tác</a:t>
            </a:r>
            <a:r>
              <a:rPr lang="en-US" sz="2800" b="1" i="1" dirty="0">
                <a:solidFill>
                  <a:srgbClr val="0000FF"/>
                </a:solidFill>
              </a:rPr>
              <a:t> </a:t>
            </a:r>
            <a:r>
              <a:rPr lang="en-US" sz="2800" b="1" i="1" dirty="0" err="1">
                <a:solidFill>
                  <a:srgbClr val="0000FF"/>
                </a:solidFill>
              </a:rPr>
              <a:t>dụng</a:t>
            </a:r>
            <a:r>
              <a:rPr lang="en-US" sz="2800" b="1" i="1" dirty="0">
                <a:solidFill>
                  <a:srgbClr val="0000FF"/>
                </a:solidFill>
              </a:rPr>
              <a:t> </a:t>
            </a:r>
            <a:r>
              <a:rPr lang="en-US" sz="2800" b="1" i="1" dirty="0" err="1">
                <a:solidFill>
                  <a:srgbClr val="0000FF"/>
                </a:solidFill>
              </a:rPr>
              <a:t>lên</a:t>
            </a:r>
            <a:r>
              <a:rPr lang="en-US" sz="2800" b="1" i="1" dirty="0">
                <a:solidFill>
                  <a:srgbClr val="0000FF"/>
                </a:solidFill>
              </a:rPr>
              <a:t> </a:t>
            </a:r>
            <a:r>
              <a:rPr lang="en-US" sz="2800" b="1" i="1" dirty="0" err="1">
                <a:solidFill>
                  <a:srgbClr val="0000FF"/>
                </a:solidFill>
              </a:rPr>
              <a:t>bề</a:t>
            </a:r>
            <a:r>
              <a:rPr lang="en-US" sz="2800" b="1" i="1" dirty="0">
                <a:solidFill>
                  <a:srgbClr val="0000FF"/>
                </a:solidFill>
              </a:rPr>
              <a:t> </a:t>
            </a:r>
            <a:r>
              <a:rPr lang="en-US" sz="2800" b="1" i="1" dirty="0" err="1">
                <a:solidFill>
                  <a:srgbClr val="0000FF"/>
                </a:solidFill>
              </a:rPr>
              <a:t>mặt</a:t>
            </a:r>
            <a:r>
              <a:rPr lang="en-US" sz="2800" b="1" i="1" dirty="0">
                <a:solidFill>
                  <a:srgbClr val="0000FF"/>
                </a:solidFill>
              </a:rPr>
              <a:t> </a:t>
            </a:r>
            <a:r>
              <a:rPr lang="en-US" sz="2800" b="1" i="1" dirty="0" err="1">
                <a:solidFill>
                  <a:srgbClr val="0000FF"/>
                </a:solidFill>
              </a:rPr>
              <a:t>lớp</a:t>
            </a:r>
            <a:r>
              <a:rPr lang="en-US" sz="2800" b="1" i="1" dirty="0">
                <a:solidFill>
                  <a:srgbClr val="0000FF"/>
                </a:solidFill>
              </a:rPr>
              <a:t> </a:t>
            </a:r>
            <a:r>
              <a:rPr lang="en-US" sz="2800" b="1" i="1" dirty="0" err="1">
                <a:solidFill>
                  <a:srgbClr val="0000FF"/>
                </a:solidFill>
              </a:rPr>
              <a:t>bột</a:t>
            </a:r>
            <a:r>
              <a:rPr lang="en-US" sz="2800" b="1" i="1" dirty="0">
                <a:solidFill>
                  <a:srgbClr val="0000FF"/>
                </a:solidFill>
              </a:rPr>
              <a:t> </a:t>
            </a:r>
            <a:r>
              <a:rPr lang="en-US" sz="2800" b="1" i="1" dirty="0" err="1">
                <a:solidFill>
                  <a:srgbClr val="0000FF"/>
                </a:solidFill>
              </a:rPr>
              <a:t>mịn</a:t>
            </a:r>
            <a:r>
              <a:rPr lang="en-US" sz="2800" b="1" i="1" dirty="0">
                <a:solidFill>
                  <a:srgbClr val="0000FF"/>
                </a:solidFill>
              </a:rPr>
              <a:t> </a:t>
            </a:r>
            <a:r>
              <a:rPr lang="en-US" sz="2800" b="1" i="1" dirty="0" err="1">
                <a:solidFill>
                  <a:srgbClr val="0000FF"/>
                </a:solidFill>
              </a:rPr>
              <a:t>trong</a:t>
            </a:r>
            <a:r>
              <a:rPr lang="en-US" sz="2800" b="1" i="1" dirty="0">
                <a:solidFill>
                  <a:srgbClr val="0000FF"/>
                </a:solidFill>
              </a:rPr>
              <a:t> </a:t>
            </a:r>
            <a:r>
              <a:rPr lang="en-US" sz="2800" b="1" i="1" dirty="0" err="1">
                <a:solidFill>
                  <a:srgbClr val="0000FF"/>
                </a:solidFill>
              </a:rPr>
              <a:t>H.a</a:t>
            </a:r>
            <a:r>
              <a:rPr lang="en-US" sz="2800" b="1" i="1" dirty="0">
                <a:solidFill>
                  <a:srgbClr val="0000FF"/>
                </a:solidFill>
              </a:rPr>
              <a:t> </a:t>
            </a:r>
            <a:r>
              <a:rPr lang="en-US" sz="2800" b="1" i="1" dirty="0" err="1">
                <a:solidFill>
                  <a:srgbClr val="0000FF"/>
                </a:solidFill>
              </a:rPr>
              <a:t>với</a:t>
            </a:r>
            <a:r>
              <a:rPr lang="en-US" sz="2800" b="1" i="1" dirty="0">
                <a:solidFill>
                  <a:srgbClr val="0000FF"/>
                </a:solidFill>
              </a:rPr>
              <a:t> </a:t>
            </a:r>
            <a:r>
              <a:rPr lang="en-US" sz="2800" b="1" i="1" dirty="0" err="1">
                <a:solidFill>
                  <a:srgbClr val="0000FF"/>
                </a:solidFill>
              </a:rPr>
              <a:t>H.b</a:t>
            </a:r>
            <a:r>
              <a:rPr lang="en-US" sz="2800" b="1" i="1" dirty="0">
                <a:solidFill>
                  <a:srgbClr val="0000FF"/>
                </a:solidFill>
              </a:rPr>
              <a:t> </a:t>
            </a:r>
            <a:r>
              <a:rPr lang="en-US" sz="2800" b="1" i="1" dirty="0" err="1">
                <a:solidFill>
                  <a:srgbClr val="0000FF"/>
                </a:solidFill>
              </a:rPr>
              <a:t>và</a:t>
            </a:r>
            <a:r>
              <a:rPr lang="en-US" sz="2800" b="1" i="1" dirty="0">
                <a:solidFill>
                  <a:srgbClr val="0000FF"/>
                </a:solidFill>
              </a:rPr>
              <a:t> </a:t>
            </a:r>
            <a:r>
              <a:rPr lang="en-US" sz="2800" b="1" i="1" dirty="0" err="1">
                <a:solidFill>
                  <a:srgbClr val="0000FF"/>
                </a:solidFill>
              </a:rPr>
              <a:t>H.a</a:t>
            </a:r>
            <a:r>
              <a:rPr lang="en-US" sz="2800" b="1" i="1" dirty="0">
                <a:solidFill>
                  <a:srgbClr val="0000FF"/>
                </a:solidFill>
              </a:rPr>
              <a:t> </a:t>
            </a:r>
            <a:r>
              <a:rPr lang="en-US" sz="2800" b="1" i="1" dirty="0" err="1">
                <a:solidFill>
                  <a:srgbClr val="0000FF"/>
                </a:solidFill>
              </a:rPr>
              <a:t>với</a:t>
            </a:r>
            <a:r>
              <a:rPr lang="en-US" sz="2800" b="1" i="1" dirty="0">
                <a:solidFill>
                  <a:srgbClr val="0000FF"/>
                </a:solidFill>
              </a:rPr>
              <a:t> </a:t>
            </a:r>
            <a:r>
              <a:rPr lang="en-US" sz="2800" b="1" i="1" dirty="0" err="1">
                <a:solidFill>
                  <a:srgbClr val="0000FF"/>
                </a:solidFill>
              </a:rPr>
              <a:t>H.c</a:t>
            </a:r>
            <a:r>
              <a:rPr lang="en-US" sz="2800" b="1" i="1" dirty="0">
                <a:solidFill>
                  <a:srgbClr val="0000FF"/>
                </a:solidFill>
              </a:rPr>
              <a:t>?</a:t>
            </a:r>
            <a:endParaRPr lang="en-US" sz="2800" dirty="0">
              <a:solidFill>
                <a:srgbClr val="0000FF"/>
              </a:solidFill>
            </a:endParaRPr>
          </a:p>
        </p:txBody>
      </p:sp>
      <p:sp>
        <p:nvSpPr>
          <p:cNvPr id="9" name="Text Placeholder 2">
            <a:extLst>
              <a:ext uri="{FF2B5EF4-FFF2-40B4-BE49-F238E27FC236}">
                <a16:creationId xmlns:a16="http://schemas.microsoft.com/office/drawing/2014/main" xmlns="" id="{C9A670F8-0381-45A5-B22E-3E32E3DE780A}"/>
              </a:ext>
            </a:extLst>
          </p:cNvPr>
          <p:cNvSpPr txBox="1">
            <a:spLocks/>
          </p:cNvSpPr>
          <p:nvPr/>
        </p:nvSpPr>
        <p:spPr>
          <a:xfrm>
            <a:off x="3384695" y="5831439"/>
            <a:ext cx="6222945" cy="6173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b="1" dirty="0">
                <a:effectLst/>
                <a:latin typeface="Times New Roman" panose="02020603050405020304" pitchFamily="18" charset="0"/>
                <a:ea typeface="Arial" panose="020B0604020202020204" pitchFamily="34" charset="0"/>
              </a:rPr>
              <a:t>F</a:t>
            </a:r>
            <a:r>
              <a:rPr lang="en-US" sz="2800" b="1" baseline="-25000" dirty="0">
                <a:effectLst/>
                <a:latin typeface="Times New Roman" panose="02020603050405020304" pitchFamily="18" charset="0"/>
                <a:ea typeface="Arial" panose="020B0604020202020204" pitchFamily="34" charset="0"/>
              </a:rPr>
              <a:t>a         </a:t>
            </a:r>
            <a:r>
              <a:rPr lang="en-US" sz="2800" b="1" dirty="0">
                <a:ea typeface="Arial" panose="020B0604020202020204" pitchFamily="34" charset="0"/>
              </a:rPr>
              <a:t> </a:t>
            </a:r>
            <a:r>
              <a:rPr lang="en-US" sz="2800" b="1" dirty="0">
                <a:effectLst/>
                <a:latin typeface="Times New Roman" panose="02020603050405020304" pitchFamily="18" charset="0"/>
                <a:ea typeface="Arial" panose="020B0604020202020204" pitchFamily="34" charset="0"/>
              </a:rPr>
              <a:t>F</a:t>
            </a:r>
            <a:r>
              <a:rPr lang="en-US" sz="2800" b="1" baseline="-25000" dirty="0">
                <a:ea typeface="Arial" panose="020B0604020202020204" pitchFamily="34" charset="0"/>
              </a:rPr>
              <a:t>b  </a:t>
            </a:r>
            <a:r>
              <a:rPr lang="en-US" sz="2800" b="1" baseline="30000" dirty="0">
                <a:ea typeface="Arial" panose="020B0604020202020204" pitchFamily="34" charset="0"/>
              </a:rPr>
              <a:t>  </a:t>
            </a:r>
            <a:r>
              <a:rPr lang="en-US" sz="2800" b="1" dirty="0">
                <a:ea typeface="Arial" panose="020B0604020202020204" pitchFamily="34" charset="0"/>
              </a:rPr>
              <a:t> </a:t>
            </a:r>
            <a:r>
              <a:rPr lang="en-US" sz="2800" b="1" dirty="0" err="1">
                <a:ea typeface="Arial" panose="020B0604020202020204" pitchFamily="34" charset="0"/>
              </a:rPr>
              <a:t>và</a:t>
            </a:r>
            <a:r>
              <a:rPr lang="en-US" sz="2800" b="1" dirty="0">
                <a:ea typeface="Arial" panose="020B0604020202020204" pitchFamily="34" charset="0"/>
              </a:rPr>
              <a:t>   F</a:t>
            </a:r>
            <a:r>
              <a:rPr lang="en-US" sz="2800" b="1" baseline="-25000" dirty="0">
                <a:effectLst/>
                <a:latin typeface="Times New Roman" panose="02020603050405020304" pitchFamily="18" charset="0"/>
                <a:ea typeface="Arial" panose="020B0604020202020204" pitchFamily="34" charset="0"/>
              </a:rPr>
              <a:t>a         </a:t>
            </a:r>
            <a:r>
              <a:rPr lang="en-US" sz="2800" b="1" dirty="0">
                <a:effectLst/>
                <a:latin typeface="Times New Roman" panose="02020603050405020304" pitchFamily="18" charset="0"/>
                <a:ea typeface="Arial" panose="020B0604020202020204" pitchFamily="34" charset="0"/>
              </a:rPr>
              <a:t>F</a:t>
            </a:r>
            <a:r>
              <a:rPr lang="en-US" sz="2800" b="1" baseline="-25000" dirty="0">
                <a:effectLst/>
                <a:latin typeface="Times New Roman" panose="02020603050405020304" pitchFamily="18" charset="0"/>
                <a:ea typeface="Arial" panose="020B0604020202020204" pitchFamily="34" charset="0"/>
              </a:rPr>
              <a:t>c</a:t>
            </a:r>
            <a:r>
              <a:rPr lang="en-US" sz="2800" b="1" dirty="0">
                <a:ea typeface="Arial" panose="020B0604020202020204" pitchFamily="34" charset="0"/>
              </a:rPr>
              <a:t>  </a:t>
            </a:r>
            <a:endParaRPr lang="en-US" sz="4400" dirty="0">
              <a:solidFill>
                <a:srgbClr val="002060"/>
              </a:solidFill>
            </a:endParaRPr>
          </a:p>
          <a:p>
            <a:pPr algn="ctr"/>
            <a:endParaRPr lang="en-US" sz="3600" dirty="0">
              <a:solidFill>
                <a:srgbClr val="002060"/>
              </a:solidFill>
            </a:endParaRPr>
          </a:p>
        </p:txBody>
      </p:sp>
      <p:sp>
        <p:nvSpPr>
          <p:cNvPr id="10" name="TextBox 9">
            <a:extLst>
              <a:ext uri="{FF2B5EF4-FFF2-40B4-BE49-F238E27FC236}">
                <a16:creationId xmlns:a16="http://schemas.microsoft.com/office/drawing/2014/main" xmlns="" id="{DAB631C8-2D82-4C28-9E88-3A9A791E4FCA}"/>
              </a:ext>
            </a:extLst>
          </p:cNvPr>
          <p:cNvSpPr txBox="1">
            <a:spLocks noChangeArrowheads="1"/>
          </p:cNvSpPr>
          <p:nvPr/>
        </p:nvSpPr>
        <p:spPr bwMode="auto">
          <a:xfrm>
            <a:off x="5198234" y="5720786"/>
            <a:ext cx="571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4000" b="1" dirty="0">
                <a:solidFill>
                  <a:srgbClr val="FF0000"/>
                </a:solidFill>
                <a:latin typeface="Arial" panose="020B0604020202020204" pitchFamily="34" charset="0"/>
                <a:cs typeface="Arial" panose="020B0604020202020204" pitchFamily="34" charset="0"/>
              </a:rPr>
              <a:t>&lt;</a:t>
            </a:r>
          </a:p>
        </p:txBody>
      </p:sp>
      <p:sp>
        <p:nvSpPr>
          <p:cNvPr id="11" name="TextBox 10">
            <a:extLst>
              <a:ext uri="{FF2B5EF4-FFF2-40B4-BE49-F238E27FC236}">
                <a16:creationId xmlns:a16="http://schemas.microsoft.com/office/drawing/2014/main" xmlns="" id="{F216676F-D186-42CA-9FA3-846E433995DF}"/>
              </a:ext>
            </a:extLst>
          </p:cNvPr>
          <p:cNvSpPr txBox="1">
            <a:spLocks noChangeArrowheads="1"/>
          </p:cNvSpPr>
          <p:nvPr/>
        </p:nvSpPr>
        <p:spPr bwMode="auto">
          <a:xfrm>
            <a:off x="7362456" y="5720786"/>
            <a:ext cx="652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4000" dirty="0">
                <a:solidFill>
                  <a:srgbClr val="FF0000"/>
                </a:solidFill>
                <a:latin typeface="Arial" panose="020B0604020202020204" pitchFamily="34" charset="0"/>
                <a:cs typeface="Arial" panose="020B0604020202020204" pitchFamily="34" charset="0"/>
              </a:rPr>
              <a:t>=</a:t>
            </a:r>
          </a:p>
        </p:txBody>
      </p:sp>
      <p:sp>
        <p:nvSpPr>
          <p:cNvPr id="6" name="TextBox 5"/>
          <p:cNvSpPr txBox="1"/>
          <p:nvPr/>
        </p:nvSpPr>
        <p:spPr>
          <a:xfrm>
            <a:off x="2405561" y="215935"/>
            <a:ext cx="7202079" cy="56499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96045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7950" y="1160463"/>
            <a:ext cx="9901238" cy="50434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571500" indent="-5715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buFontTx/>
              <a:buChar char="-"/>
              <a:defRPr/>
            </a:pPr>
            <a:endParaRPr lang="vi-VN" altLang="en-US" sz="4400" b="1" dirty="0" smtClean="0">
              <a:solidFill>
                <a:srgbClr val="7030A0"/>
              </a:solidFill>
              <a:latin typeface="Cambria" panose="02040503050406030204" pitchFamily="18" charset="0"/>
              <a:ea typeface="Cambria" panose="02040503050406030204" pitchFamily="18" charset="0"/>
              <a:cs typeface="Cambria" panose="02040503050406030204" pitchFamily="18" charset="0"/>
            </a:endParaRPr>
          </a:p>
        </p:txBody>
      </p:sp>
      <p:sp>
        <p:nvSpPr>
          <p:cNvPr id="4" name="Rounded Rectangle 3"/>
          <p:cNvSpPr/>
          <p:nvPr/>
        </p:nvSpPr>
        <p:spPr>
          <a:xfrm>
            <a:off x="2516188" y="92075"/>
            <a:ext cx="5232400" cy="13313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7200" b="1" u="sng" dirty="0" smtClean="0">
                <a:solidFill>
                  <a:srgbClr val="7030A0"/>
                </a:solidFill>
                <a:latin typeface="Cambria" panose="02040503050406030204" pitchFamily="18" charset="0"/>
                <a:ea typeface="Cambria" panose="02040503050406030204" pitchFamily="18" charset="0"/>
                <a:cs typeface="Cambria" panose="02040503050406030204" pitchFamily="18" charset="0"/>
              </a:rPr>
              <a:t>TRÒ CHƠI</a:t>
            </a:r>
            <a:endParaRPr lang="en-US" altLang="en-US" sz="7200" b="1" u="sng" dirty="0">
              <a:solidFill>
                <a:srgbClr val="7030A0"/>
              </a:solidFill>
              <a:latin typeface="Cambria" panose="02040503050406030204" pitchFamily="18" charset="0"/>
              <a:ea typeface="Cambria" panose="02040503050406030204" pitchFamily="18" charset="0"/>
              <a:cs typeface="Cambria" panose="02040503050406030204" pitchFamily="18" charset="0"/>
            </a:endParaRPr>
          </a:p>
        </p:txBody>
      </p:sp>
      <p:sp>
        <p:nvSpPr>
          <p:cNvPr id="12" name="Rounded Rectangle 11"/>
          <p:cNvSpPr/>
          <p:nvPr/>
        </p:nvSpPr>
        <p:spPr>
          <a:xfrm>
            <a:off x="107950" y="3628063"/>
            <a:ext cx="10374656" cy="125502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sz="3200" dirty="0" smtClean="0">
              <a:solidFill>
                <a:srgbClr val="0070C0"/>
              </a:solidFill>
              <a:latin typeface="Cambria" panose="02040503050406030204" pitchFamily="18" charset="0"/>
              <a:ea typeface="Cambria" panose="02040503050406030204" pitchFamily="18" charset="0"/>
            </a:endParaRPr>
          </a:p>
        </p:txBody>
      </p:sp>
      <p:sp>
        <p:nvSpPr>
          <p:cNvPr id="2" name="Rounded Rectangle 1">
            <a:hlinkClick r:id="rId3" action="ppaction://hlinksldjump"/>
          </p:cNvPr>
          <p:cNvSpPr/>
          <p:nvPr/>
        </p:nvSpPr>
        <p:spPr>
          <a:xfrm>
            <a:off x="848412" y="2191064"/>
            <a:ext cx="3638747" cy="86782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4800" b="1" dirty="0" smtClean="0"/>
              <a:t>CÂU HỎI 1</a:t>
            </a:r>
            <a:endParaRPr lang="en-US" sz="4800" b="1" dirty="0"/>
          </a:p>
        </p:txBody>
      </p:sp>
      <p:sp>
        <p:nvSpPr>
          <p:cNvPr id="8" name="Rounded Rectangle 7">
            <a:hlinkClick r:id="rId4" action="ppaction://hlinksldjump"/>
          </p:cNvPr>
          <p:cNvSpPr/>
          <p:nvPr/>
        </p:nvSpPr>
        <p:spPr>
          <a:xfrm>
            <a:off x="5518355" y="2171507"/>
            <a:ext cx="3459637" cy="867823"/>
          </a:xfrm>
          <a:prstGeom prst="round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4800" b="1" dirty="0" smtClean="0"/>
              <a:t>CÂU HỎI 2</a:t>
            </a:r>
            <a:endParaRPr lang="en-US" sz="4800" b="1" dirty="0"/>
          </a:p>
        </p:txBody>
      </p:sp>
      <p:sp>
        <p:nvSpPr>
          <p:cNvPr id="9" name="Rounded Rectangle 8">
            <a:hlinkClick r:id="rId5" action="ppaction://hlinksldjump"/>
          </p:cNvPr>
          <p:cNvSpPr/>
          <p:nvPr/>
        </p:nvSpPr>
        <p:spPr>
          <a:xfrm>
            <a:off x="5580668" y="4097972"/>
            <a:ext cx="3459637" cy="867823"/>
          </a:xfrm>
          <a:prstGeom prst="roundRect">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4800" b="1" dirty="0" smtClean="0"/>
              <a:t>CÂU HỎI 4</a:t>
            </a:r>
            <a:endParaRPr lang="en-US" sz="4800" b="1" dirty="0"/>
          </a:p>
        </p:txBody>
      </p:sp>
      <p:sp>
        <p:nvSpPr>
          <p:cNvPr id="10" name="Rounded Rectangle 9">
            <a:hlinkClick r:id="rId6" action="ppaction://hlinksldjump"/>
          </p:cNvPr>
          <p:cNvSpPr/>
          <p:nvPr/>
        </p:nvSpPr>
        <p:spPr>
          <a:xfrm>
            <a:off x="848412" y="4097972"/>
            <a:ext cx="3638747" cy="867823"/>
          </a:xfrm>
          <a:prstGeom prst="roundRect">
            <a:avLst/>
          </a:prstGeom>
          <a:solidFill>
            <a:srgbClr val="7030A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4800" b="1" dirty="0" smtClean="0"/>
              <a:t>CÂU HỎI 3</a:t>
            </a:r>
            <a:endParaRPr lang="en-US" sz="4800" b="1" dirty="0"/>
          </a:p>
        </p:txBody>
      </p:sp>
    </p:spTree>
    <p:extLst>
      <p:ext uri="{BB962C8B-B14F-4D97-AF65-F5344CB8AC3E}">
        <p14:creationId xmlns:p14="http://schemas.microsoft.com/office/powerpoint/2010/main" val="174321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5647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2" descr="nendg">
            <a:extLst>
              <a:ext uri="{FF2B5EF4-FFF2-40B4-BE49-F238E27FC236}">
                <a16:creationId xmlns:a16="http://schemas.microsoft.com/office/drawing/2014/main" xmlns="" id="{ACFAA1B8-060F-23EF-1D6F-83B72F170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buldozer_cat_d6r">
            <a:extLst>
              <a:ext uri="{FF2B5EF4-FFF2-40B4-BE49-F238E27FC236}">
                <a16:creationId xmlns:a16="http://schemas.microsoft.com/office/drawing/2014/main" xmlns="" id="{DDF50B3A-83F4-0848-0ACC-722D1D2EB8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864" y="2994596"/>
            <a:ext cx="5867400" cy="355939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4" name="Picture 4" descr="xe ô tô">
            <a:extLst>
              <a:ext uri="{FF2B5EF4-FFF2-40B4-BE49-F238E27FC236}">
                <a16:creationId xmlns:a16="http://schemas.microsoft.com/office/drawing/2014/main" xmlns="" id="{3E260458-0D41-6BF8-3E94-7313E777BE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994596"/>
            <a:ext cx="5638800" cy="355939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6" name="Picture 21" descr="j0232133">
            <a:extLst>
              <a:ext uri="{FF2B5EF4-FFF2-40B4-BE49-F238E27FC236}">
                <a16:creationId xmlns:a16="http://schemas.microsoft.com/office/drawing/2014/main" xmlns="" id="{48BBE943-3057-30BF-5111-05AEB3D482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12918">
            <a:off x="2209800" y="381000"/>
            <a:ext cx="227965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AutoShape 7">
            <a:extLst>
              <a:ext uri="{FF2B5EF4-FFF2-40B4-BE49-F238E27FC236}">
                <a16:creationId xmlns:a16="http://schemas.microsoft.com/office/drawing/2014/main" xmlns="" id="{15B37856-D993-45A4-96D2-9B81C9C5C466}"/>
              </a:ext>
            </a:extLst>
          </p:cNvPr>
          <p:cNvSpPr>
            <a:spLocks noChangeArrowheads="1"/>
          </p:cNvSpPr>
          <p:nvPr/>
        </p:nvSpPr>
        <p:spPr bwMode="auto">
          <a:xfrm>
            <a:off x="5156462" y="381000"/>
            <a:ext cx="6429080" cy="2514600"/>
          </a:xfrm>
          <a:prstGeom prst="cloudCallout">
            <a:avLst>
              <a:gd name="adj1" fmla="val -70204"/>
              <a:gd name="adj2" fmla="val -34343"/>
            </a:avLst>
          </a:prstGeom>
          <a:solidFill>
            <a:schemeClr val="accent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vi-VN" sz="2400" b="1" dirty="0" err="1">
                <a:latin typeface="Cambria" panose="02040503050406030204" pitchFamily="18" charset="0"/>
                <a:ea typeface="Cambria" panose="02040503050406030204" pitchFamily="18" charset="0"/>
              </a:rPr>
              <a:t>Tại</a:t>
            </a:r>
            <a:r>
              <a:rPr lang="en-US" altLang="vi-VN" sz="2400" b="1" dirty="0">
                <a:latin typeface="Cambria" panose="02040503050406030204" pitchFamily="18" charset="0"/>
                <a:ea typeface="Cambria" panose="02040503050406030204" pitchFamily="18" charset="0"/>
              </a:rPr>
              <a:t> </a:t>
            </a:r>
            <a:r>
              <a:rPr lang="en-US" altLang="vi-VN" sz="2400" b="1" dirty="0" err="1">
                <a:latin typeface="Cambria" panose="02040503050406030204" pitchFamily="18" charset="0"/>
                <a:ea typeface="Cambria" panose="02040503050406030204" pitchFamily="18" charset="0"/>
              </a:rPr>
              <a:t>sao</a:t>
            </a:r>
            <a:r>
              <a:rPr lang="en-US" altLang="vi-VN" sz="2400" b="1" dirty="0">
                <a:latin typeface="Cambria" panose="02040503050406030204" pitchFamily="18" charset="0"/>
                <a:ea typeface="Cambria" panose="02040503050406030204" pitchFamily="18" charset="0"/>
              </a:rPr>
              <a:t> </a:t>
            </a:r>
            <a:r>
              <a:rPr lang="en-US" altLang="vi-VN" sz="2400" b="1" i="1" dirty="0" err="1">
                <a:latin typeface="Cambria" panose="02040503050406030204" pitchFamily="18" charset="0"/>
                <a:ea typeface="Cambria" panose="02040503050406030204" pitchFamily="18" charset="0"/>
              </a:rPr>
              <a:t>máy</a:t>
            </a:r>
            <a:r>
              <a:rPr lang="en-US" altLang="vi-VN" sz="2400" b="1" i="1" dirty="0">
                <a:latin typeface="Cambria" panose="02040503050406030204" pitchFamily="18" charset="0"/>
                <a:ea typeface="Cambria" panose="02040503050406030204" pitchFamily="18" charset="0"/>
              </a:rPr>
              <a:t> </a:t>
            </a:r>
            <a:r>
              <a:rPr lang="en-US" altLang="vi-VN" sz="2400" b="1" i="1" dirty="0" err="1">
                <a:latin typeface="Cambria" panose="02040503050406030204" pitchFamily="18" charset="0"/>
                <a:ea typeface="Cambria" panose="02040503050406030204" pitchFamily="18" charset="0"/>
              </a:rPr>
              <a:t>kéo</a:t>
            </a:r>
            <a:r>
              <a:rPr lang="en-US" altLang="vi-VN" sz="2400" b="1" i="1" dirty="0">
                <a:latin typeface="Cambria" panose="02040503050406030204" pitchFamily="18" charset="0"/>
                <a:ea typeface="Cambria" panose="02040503050406030204" pitchFamily="18" charset="0"/>
              </a:rPr>
              <a:t> </a:t>
            </a:r>
            <a:r>
              <a:rPr lang="en-US" altLang="vi-VN" sz="2400" b="1" i="1" dirty="0" err="1">
                <a:latin typeface="Cambria" panose="02040503050406030204" pitchFamily="18" charset="0"/>
                <a:ea typeface="Cambria" panose="02040503050406030204" pitchFamily="18" charset="0"/>
              </a:rPr>
              <a:t>nặng</a:t>
            </a:r>
            <a:r>
              <a:rPr lang="en-US" altLang="vi-VN" sz="2400" b="1" i="1" dirty="0">
                <a:latin typeface="Cambria" panose="02040503050406030204" pitchFamily="18" charset="0"/>
                <a:ea typeface="Cambria" panose="02040503050406030204" pitchFamily="18" charset="0"/>
              </a:rPr>
              <a:t> </a:t>
            </a:r>
            <a:r>
              <a:rPr lang="en-US" altLang="vi-VN" sz="2400" b="1" i="1" dirty="0" err="1">
                <a:latin typeface="Cambria" panose="02040503050406030204" pitchFamily="18" charset="0"/>
                <a:ea typeface="Cambria" panose="02040503050406030204" pitchFamily="18" charset="0"/>
              </a:rPr>
              <a:t>nề</a:t>
            </a:r>
            <a:r>
              <a:rPr lang="en-US" altLang="vi-VN" sz="2400" b="1" dirty="0">
                <a:latin typeface="Cambria" panose="02040503050406030204" pitchFamily="18" charset="0"/>
                <a:ea typeface="Cambria" panose="02040503050406030204" pitchFamily="18" charset="0"/>
              </a:rPr>
              <a:t> </a:t>
            </a:r>
            <a:r>
              <a:rPr lang="en-US" altLang="vi-VN" sz="2400" b="1" dirty="0" err="1">
                <a:latin typeface="Cambria" panose="02040503050406030204" pitchFamily="18" charset="0"/>
                <a:ea typeface="Cambria" panose="02040503050406030204" pitchFamily="18" charset="0"/>
              </a:rPr>
              <a:t>lại</a:t>
            </a:r>
            <a:r>
              <a:rPr lang="en-US" altLang="vi-VN" sz="2400" b="1" dirty="0">
                <a:latin typeface="Cambria" panose="02040503050406030204" pitchFamily="18" charset="0"/>
                <a:ea typeface="Cambria" panose="02040503050406030204" pitchFamily="18" charset="0"/>
              </a:rPr>
              <a:t> </a:t>
            </a:r>
            <a:r>
              <a:rPr lang="en-US" altLang="vi-VN" sz="2400" b="1" dirty="0" err="1">
                <a:latin typeface="Cambria" panose="02040503050406030204" pitchFamily="18" charset="0"/>
                <a:ea typeface="Cambria" panose="02040503050406030204" pitchFamily="18" charset="0"/>
              </a:rPr>
              <a:t>chạy</a:t>
            </a:r>
            <a:r>
              <a:rPr lang="en-US" altLang="vi-VN" sz="2400" b="1" dirty="0">
                <a:latin typeface="Cambria" panose="02040503050406030204" pitchFamily="18" charset="0"/>
                <a:ea typeface="Cambria" panose="02040503050406030204" pitchFamily="18" charset="0"/>
              </a:rPr>
              <a:t> </a:t>
            </a:r>
            <a:r>
              <a:rPr lang="en-US" altLang="vi-VN" sz="2400" b="1" dirty="0" err="1">
                <a:latin typeface="Cambria" panose="02040503050406030204" pitchFamily="18" charset="0"/>
                <a:ea typeface="Cambria" panose="02040503050406030204" pitchFamily="18" charset="0"/>
              </a:rPr>
              <a:t>được</a:t>
            </a:r>
            <a:r>
              <a:rPr lang="en-US" altLang="vi-VN" sz="2400" b="1" dirty="0">
                <a:latin typeface="Cambria" panose="02040503050406030204" pitchFamily="18" charset="0"/>
                <a:ea typeface="Cambria" panose="02040503050406030204" pitchFamily="18" charset="0"/>
              </a:rPr>
              <a:t> </a:t>
            </a:r>
            <a:r>
              <a:rPr lang="en-US" altLang="vi-VN" sz="2400" b="1" dirty="0" err="1">
                <a:latin typeface="Cambria" panose="02040503050406030204" pitchFamily="18" charset="0"/>
                <a:ea typeface="Cambria" panose="02040503050406030204" pitchFamily="18" charset="0"/>
              </a:rPr>
              <a:t>bình</a:t>
            </a:r>
            <a:r>
              <a:rPr lang="en-US" altLang="vi-VN" sz="2400" b="1" dirty="0">
                <a:latin typeface="Cambria" panose="02040503050406030204" pitchFamily="18" charset="0"/>
                <a:ea typeface="Cambria" panose="02040503050406030204" pitchFamily="18" charset="0"/>
              </a:rPr>
              <a:t> </a:t>
            </a:r>
            <a:r>
              <a:rPr lang="en-US" altLang="vi-VN" sz="2400" b="1" dirty="0" err="1">
                <a:latin typeface="Cambria" panose="02040503050406030204" pitchFamily="18" charset="0"/>
                <a:ea typeface="Cambria" panose="02040503050406030204" pitchFamily="18" charset="0"/>
              </a:rPr>
              <a:t>thường</a:t>
            </a:r>
            <a:r>
              <a:rPr lang="en-US" altLang="vi-VN" sz="2400" b="1" dirty="0">
                <a:latin typeface="Cambria" panose="02040503050406030204" pitchFamily="18" charset="0"/>
                <a:ea typeface="Cambria" panose="02040503050406030204" pitchFamily="18" charset="0"/>
              </a:rPr>
              <a:t> </a:t>
            </a:r>
            <a:r>
              <a:rPr lang="en-US" altLang="vi-VN" sz="2400" b="1" dirty="0" err="1">
                <a:latin typeface="Cambria" panose="02040503050406030204" pitchFamily="18" charset="0"/>
                <a:ea typeface="Cambria" panose="02040503050406030204" pitchFamily="18" charset="0"/>
              </a:rPr>
              <a:t>trên</a:t>
            </a:r>
            <a:r>
              <a:rPr lang="en-US" altLang="vi-VN" sz="2400" b="1" dirty="0">
                <a:latin typeface="Cambria" panose="02040503050406030204" pitchFamily="18" charset="0"/>
                <a:ea typeface="Cambria" panose="02040503050406030204" pitchFamily="18" charset="0"/>
              </a:rPr>
              <a:t> </a:t>
            </a:r>
            <a:r>
              <a:rPr lang="en-US" altLang="vi-VN" sz="2400" b="1" dirty="0" err="1">
                <a:latin typeface="Cambria" panose="02040503050406030204" pitchFamily="18" charset="0"/>
                <a:ea typeface="Cambria" panose="02040503050406030204" pitchFamily="18" charset="0"/>
              </a:rPr>
              <a:t>đất</a:t>
            </a:r>
            <a:r>
              <a:rPr lang="en-US" altLang="vi-VN" sz="2400" b="1" dirty="0">
                <a:latin typeface="Cambria" panose="02040503050406030204" pitchFamily="18" charset="0"/>
                <a:ea typeface="Cambria" panose="02040503050406030204" pitchFamily="18" charset="0"/>
              </a:rPr>
              <a:t> </a:t>
            </a:r>
            <a:r>
              <a:rPr lang="en-US" altLang="vi-VN" sz="2400" b="1" dirty="0" err="1">
                <a:latin typeface="Cambria" panose="02040503050406030204" pitchFamily="18" charset="0"/>
                <a:ea typeface="Cambria" panose="02040503050406030204" pitchFamily="18" charset="0"/>
              </a:rPr>
              <a:t>mềm</a:t>
            </a:r>
            <a:r>
              <a:rPr lang="en-US" altLang="vi-VN" sz="2400" b="1" dirty="0">
                <a:latin typeface="Cambria" panose="02040503050406030204" pitchFamily="18" charset="0"/>
                <a:ea typeface="Cambria" panose="02040503050406030204" pitchFamily="18" charset="0"/>
              </a:rPr>
              <a:t>, </a:t>
            </a:r>
            <a:r>
              <a:rPr lang="en-US" altLang="vi-VN" sz="2400" b="1" dirty="0" err="1">
                <a:latin typeface="Cambria" panose="02040503050406030204" pitchFamily="18" charset="0"/>
                <a:ea typeface="Cambria" panose="02040503050406030204" pitchFamily="18" charset="0"/>
              </a:rPr>
              <a:t>còn</a:t>
            </a:r>
            <a:r>
              <a:rPr lang="en-US" altLang="vi-VN" sz="2400" b="1" dirty="0">
                <a:latin typeface="Cambria" panose="02040503050406030204" pitchFamily="18" charset="0"/>
                <a:ea typeface="Cambria" panose="02040503050406030204" pitchFamily="18" charset="0"/>
              </a:rPr>
              <a:t> </a:t>
            </a:r>
            <a:r>
              <a:rPr lang="en-US" altLang="vi-VN" sz="2400" b="1" i="1" dirty="0">
                <a:latin typeface="Cambria" panose="02040503050406030204" pitchFamily="18" charset="0"/>
                <a:ea typeface="Cambria" panose="02040503050406030204" pitchFamily="18" charset="0"/>
              </a:rPr>
              <a:t>ô </a:t>
            </a:r>
            <a:r>
              <a:rPr lang="en-US" altLang="vi-VN" sz="2400" b="1" i="1" dirty="0" err="1">
                <a:latin typeface="Cambria" panose="02040503050406030204" pitchFamily="18" charset="0"/>
                <a:ea typeface="Cambria" panose="02040503050406030204" pitchFamily="18" charset="0"/>
              </a:rPr>
              <a:t>tô</a:t>
            </a:r>
            <a:r>
              <a:rPr lang="en-US" altLang="vi-VN" sz="2400" b="1" i="1" dirty="0">
                <a:latin typeface="Cambria" panose="02040503050406030204" pitchFamily="18" charset="0"/>
                <a:ea typeface="Cambria" panose="02040503050406030204" pitchFamily="18" charset="0"/>
              </a:rPr>
              <a:t> </a:t>
            </a:r>
            <a:r>
              <a:rPr lang="en-US" altLang="vi-VN" sz="2400" b="1" i="1" dirty="0" err="1">
                <a:latin typeface="Cambria" panose="02040503050406030204" pitchFamily="18" charset="0"/>
                <a:ea typeface="Cambria" panose="02040503050406030204" pitchFamily="18" charset="0"/>
              </a:rPr>
              <a:t>nhẹ</a:t>
            </a:r>
            <a:r>
              <a:rPr lang="en-US" altLang="vi-VN" sz="2400" b="1" dirty="0">
                <a:latin typeface="Cambria" panose="02040503050406030204" pitchFamily="18" charset="0"/>
                <a:ea typeface="Cambria" panose="02040503050406030204" pitchFamily="18" charset="0"/>
              </a:rPr>
              <a:t> </a:t>
            </a:r>
            <a:r>
              <a:rPr lang="en-US" altLang="vi-VN" sz="2400" b="1" dirty="0" err="1">
                <a:latin typeface="Cambria" panose="02040503050406030204" pitchFamily="18" charset="0"/>
                <a:ea typeface="Cambria" panose="02040503050406030204" pitchFamily="18" charset="0"/>
              </a:rPr>
              <a:t>hơn</a:t>
            </a:r>
            <a:r>
              <a:rPr lang="en-US" altLang="vi-VN" sz="2400" b="1" dirty="0">
                <a:latin typeface="Cambria" panose="02040503050406030204" pitchFamily="18" charset="0"/>
                <a:ea typeface="Cambria" panose="02040503050406030204" pitchFamily="18" charset="0"/>
              </a:rPr>
              <a:t> </a:t>
            </a:r>
            <a:r>
              <a:rPr lang="en-US" altLang="vi-VN" sz="2400" b="1" dirty="0" err="1">
                <a:latin typeface="Cambria" panose="02040503050406030204" pitchFamily="18" charset="0"/>
                <a:ea typeface="Cambria" panose="02040503050406030204" pitchFamily="18" charset="0"/>
              </a:rPr>
              <a:t>lại</a:t>
            </a:r>
            <a:r>
              <a:rPr lang="en-US" altLang="vi-VN" sz="2400" b="1" dirty="0">
                <a:latin typeface="Cambria" panose="02040503050406030204" pitchFamily="18" charset="0"/>
                <a:ea typeface="Cambria" panose="02040503050406030204" pitchFamily="18" charset="0"/>
              </a:rPr>
              <a:t> </a:t>
            </a:r>
            <a:r>
              <a:rPr lang="en-US" altLang="vi-VN" sz="2400" b="1" dirty="0" err="1">
                <a:latin typeface="Cambria" panose="02040503050406030204" pitchFamily="18" charset="0"/>
                <a:ea typeface="Cambria" panose="02040503050406030204" pitchFamily="18" charset="0"/>
              </a:rPr>
              <a:t>có</a:t>
            </a:r>
            <a:r>
              <a:rPr lang="en-US" altLang="vi-VN" sz="2400" b="1" dirty="0">
                <a:latin typeface="Cambria" panose="02040503050406030204" pitchFamily="18" charset="0"/>
                <a:ea typeface="Cambria" panose="02040503050406030204" pitchFamily="18" charset="0"/>
              </a:rPr>
              <a:t> </a:t>
            </a:r>
            <a:r>
              <a:rPr lang="en-US" altLang="vi-VN" sz="2400" b="1" dirty="0" err="1">
                <a:latin typeface="Cambria" panose="02040503050406030204" pitchFamily="18" charset="0"/>
                <a:ea typeface="Cambria" panose="02040503050406030204" pitchFamily="18" charset="0"/>
              </a:rPr>
              <a:t>thể</a:t>
            </a:r>
            <a:r>
              <a:rPr lang="en-US" altLang="vi-VN" sz="2400" b="1" dirty="0">
                <a:latin typeface="Cambria" panose="02040503050406030204" pitchFamily="18" charset="0"/>
                <a:ea typeface="Cambria" panose="02040503050406030204" pitchFamily="18" charset="0"/>
              </a:rPr>
              <a:t> </a:t>
            </a:r>
            <a:r>
              <a:rPr lang="en-US" altLang="vi-VN" sz="2400" b="1" dirty="0" err="1">
                <a:latin typeface="Cambria" panose="02040503050406030204" pitchFamily="18" charset="0"/>
                <a:ea typeface="Cambria" panose="02040503050406030204" pitchFamily="18" charset="0"/>
              </a:rPr>
              <a:t>bị</a:t>
            </a:r>
            <a:r>
              <a:rPr lang="en-US" altLang="vi-VN" sz="2400" b="1" dirty="0">
                <a:latin typeface="Cambria" panose="02040503050406030204" pitchFamily="18" charset="0"/>
                <a:ea typeface="Cambria" panose="02040503050406030204" pitchFamily="18" charset="0"/>
              </a:rPr>
              <a:t> </a:t>
            </a:r>
            <a:r>
              <a:rPr lang="en-US" altLang="vi-VN" sz="2400" b="1" dirty="0" err="1">
                <a:latin typeface="Cambria" panose="02040503050406030204" pitchFamily="18" charset="0"/>
                <a:ea typeface="Cambria" panose="02040503050406030204" pitchFamily="18" charset="0"/>
              </a:rPr>
              <a:t>lún</a:t>
            </a:r>
            <a:r>
              <a:rPr lang="en-US" altLang="vi-VN" sz="2400" b="1" dirty="0">
                <a:latin typeface="Cambria" panose="02040503050406030204" pitchFamily="18" charset="0"/>
                <a:ea typeface="Cambria" panose="02040503050406030204" pitchFamily="18" charset="0"/>
              </a:rPr>
              <a:t> </a:t>
            </a:r>
            <a:r>
              <a:rPr lang="en-US" altLang="vi-VN" sz="2400" b="1" dirty="0" err="1">
                <a:latin typeface="Cambria" panose="02040503050406030204" pitchFamily="18" charset="0"/>
                <a:ea typeface="Cambria" panose="02040503050406030204" pitchFamily="18" charset="0"/>
              </a:rPr>
              <a:t>bánh</a:t>
            </a:r>
            <a:r>
              <a:rPr lang="en-US" altLang="vi-VN" sz="2400" b="1" dirty="0">
                <a:latin typeface="Cambria" panose="02040503050406030204" pitchFamily="18" charset="0"/>
                <a:ea typeface="Cambria" panose="02040503050406030204" pitchFamily="18" charset="0"/>
              </a:rPr>
              <a:t> </a:t>
            </a:r>
            <a:r>
              <a:rPr lang="en-US" altLang="vi-VN" sz="2400" b="1" dirty="0" err="1">
                <a:latin typeface="Cambria" panose="02040503050406030204" pitchFamily="18" charset="0"/>
                <a:ea typeface="Cambria" panose="02040503050406030204" pitchFamily="18" charset="0"/>
              </a:rPr>
              <a:t>trên</a:t>
            </a:r>
            <a:r>
              <a:rPr lang="en-US" altLang="vi-VN" sz="2400" b="1" dirty="0">
                <a:latin typeface="Cambria" panose="02040503050406030204" pitchFamily="18" charset="0"/>
                <a:ea typeface="Cambria" panose="02040503050406030204" pitchFamily="18" charset="0"/>
              </a:rPr>
              <a:t> </a:t>
            </a:r>
            <a:r>
              <a:rPr lang="en-US" altLang="vi-VN" sz="2400" b="1" dirty="0" err="1">
                <a:latin typeface="Cambria" panose="02040503050406030204" pitchFamily="18" charset="0"/>
                <a:ea typeface="Cambria" panose="02040503050406030204" pitchFamily="18" charset="0"/>
              </a:rPr>
              <a:t>chính</a:t>
            </a:r>
            <a:r>
              <a:rPr lang="en-US" altLang="vi-VN" sz="2400" b="1" dirty="0">
                <a:latin typeface="Cambria" panose="02040503050406030204" pitchFamily="18" charset="0"/>
                <a:ea typeface="Cambria" panose="02040503050406030204" pitchFamily="18" charset="0"/>
              </a:rPr>
              <a:t> </a:t>
            </a:r>
            <a:r>
              <a:rPr lang="en-US" altLang="vi-VN" sz="2400" b="1" dirty="0" err="1">
                <a:latin typeface="Cambria" panose="02040503050406030204" pitchFamily="18" charset="0"/>
                <a:ea typeface="Cambria" panose="02040503050406030204" pitchFamily="18" charset="0"/>
              </a:rPr>
              <a:t>quãng</a:t>
            </a:r>
            <a:r>
              <a:rPr lang="en-US" altLang="vi-VN" sz="2400" b="1" dirty="0">
                <a:latin typeface="Cambria" panose="02040503050406030204" pitchFamily="18" charset="0"/>
                <a:ea typeface="Cambria" panose="02040503050406030204" pitchFamily="18" charset="0"/>
              </a:rPr>
              <a:t> </a:t>
            </a:r>
            <a:r>
              <a:rPr lang="en-US" altLang="vi-VN" sz="2400" b="1" dirty="0" err="1">
                <a:latin typeface="Cambria" panose="02040503050406030204" pitchFamily="18" charset="0"/>
                <a:ea typeface="Cambria" panose="02040503050406030204" pitchFamily="18" charset="0"/>
              </a:rPr>
              <a:t>đường</a:t>
            </a:r>
            <a:r>
              <a:rPr lang="en-US" altLang="vi-VN" sz="2400" b="1" dirty="0">
                <a:latin typeface="Cambria" panose="02040503050406030204" pitchFamily="18" charset="0"/>
                <a:ea typeface="Cambria" panose="02040503050406030204" pitchFamily="18" charset="0"/>
              </a:rPr>
              <a:t> </a:t>
            </a:r>
            <a:r>
              <a:rPr lang="en-US" altLang="vi-VN" sz="2400" b="1" dirty="0" err="1">
                <a:latin typeface="Cambria" panose="02040503050406030204" pitchFamily="18" charset="0"/>
                <a:ea typeface="Cambria" panose="02040503050406030204" pitchFamily="18" charset="0"/>
              </a:rPr>
              <a:t>này</a:t>
            </a:r>
            <a:r>
              <a:rPr lang="en-US" altLang="vi-VN" sz="2400" b="1" dirty="0">
                <a:latin typeface="Cambria" panose="02040503050406030204" pitchFamily="18" charset="0"/>
                <a:ea typeface="Cambria" panose="02040503050406030204" pitchFamily="18" charset="0"/>
              </a:rPr>
              <a:t>?</a:t>
            </a:r>
          </a:p>
          <a:p>
            <a:pPr algn="ctr" eaLnBrk="1" hangingPunct="1"/>
            <a:endParaRPr lang="en-US" altLang="vi-VN" dirty="0"/>
          </a:p>
        </p:txBody>
      </p:sp>
    </p:spTree>
    <p:extLst>
      <p:ext uri="{BB962C8B-B14F-4D97-AF65-F5344CB8AC3E}">
        <p14:creationId xmlns:p14="http://schemas.microsoft.com/office/powerpoint/2010/main" val="15022159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par>
                                <p:cTn id="11" presetID="8" presetClass="entr" presetSubtype="16"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diamond(in)">
                                      <p:cBhvr>
                                        <p:cTn id="13" dur="2000"/>
                                        <p:tgtEl>
                                          <p:spTgt spid="5124"/>
                                        </p:tgtEl>
                                      </p:cBhvr>
                                    </p:animEffect>
                                  </p:childTnLst>
                                </p:cTn>
                              </p:par>
                              <p:par>
                                <p:cTn id="14" presetID="8" presetClass="entr" presetSubtype="16" fill="hold" nodeType="withEffect">
                                  <p:stCondLst>
                                    <p:cond delay="0"/>
                                  </p:stCondLst>
                                  <p:childTnLst>
                                    <p:set>
                                      <p:cBhvr>
                                        <p:cTn id="15" dur="1" fill="hold">
                                          <p:stCondLst>
                                            <p:cond delay="0"/>
                                          </p:stCondLst>
                                        </p:cTn>
                                        <p:tgtEl>
                                          <p:spTgt spid="5123"/>
                                        </p:tgtEl>
                                        <p:attrNameLst>
                                          <p:attrName>style.visibility</p:attrName>
                                        </p:attrNameLst>
                                      </p:cBhvr>
                                      <p:to>
                                        <p:strVal val="visible"/>
                                      </p:to>
                                    </p:set>
                                    <p:animEffect transition="in" filter="diamond(in)">
                                      <p:cBhvr>
                                        <p:cTn id="16" dur="2000"/>
                                        <p:tgtEl>
                                          <p:spTgt spid="5123"/>
                                        </p:tgtEl>
                                      </p:cBhvr>
                                    </p:animEffect>
                                  </p:childTnLst>
                                </p:cTn>
                              </p:par>
                              <p:par>
                                <p:cTn id="17" presetID="9" presetClass="entr" presetSubtype="0" fill="hold" nodeType="withEffect">
                                  <p:stCondLst>
                                    <p:cond delay="0"/>
                                  </p:stCondLst>
                                  <p:childTnLst>
                                    <p:set>
                                      <p:cBhvr>
                                        <p:cTn id="18" dur="1" fill="hold">
                                          <p:stCondLst>
                                            <p:cond delay="0"/>
                                          </p:stCondLst>
                                        </p:cTn>
                                        <p:tgtEl>
                                          <p:spTgt spid="5126"/>
                                        </p:tgtEl>
                                        <p:attrNameLst>
                                          <p:attrName>style.visibility</p:attrName>
                                        </p:attrNameLst>
                                      </p:cBhvr>
                                      <p:to>
                                        <p:strVal val="visible"/>
                                      </p:to>
                                    </p:set>
                                    <p:animEffect transition="in" filter="dissolve">
                                      <p:cBhvr>
                                        <p:cTn id="19" dur="500"/>
                                        <p:tgtEl>
                                          <p:spTgt spid="5126"/>
                                        </p:tgtEl>
                                      </p:cBhvr>
                                    </p:animEffect>
                                  </p:childTnLst>
                                </p:cTn>
                              </p:par>
                              <p:par>
                                <p:cTn id="20" presetID="47" presetClass="entr" presetSubtype="0" fill="hold" grpId="0" nodeType="withEffect">
                                  <p:stCondLst>
                                    <p:cond delay="0"/>
                                  </p:stCondLst>
                                  <p:childTnLst>
                                    <p:set>
                                      <p:cBhvr>
                                        <p:cTn id="21" dur="1" fill="hold">
                                          <p:stCondLst>
                                            <p:cond delay="0"/>
                                          </p:stCondLst>
                                        </p:cTn>
                                        <p:tgtEl>
                                          <p:spTgt spid="5127"/>
                                        </p:tgtEl>
                                        <p:attrNameLst>
                                          <p:attrName>style.visibility</p:attrName>
                                        </p:attrNameLst>
                                      </p:cBhvr>
                                      <p:to>
                                        <p:strVal val="visible"/>
                                      </p:to>
                                    </p:set>
                                    <p:animEffect transition="in" filter="fade">
                                      <p:cBhvr>
                                        <p:cTn id="22" dur="1000"/>
                                        <p:tgtEl>
                                          <p:spTgt spid="5127"/>
                                        </p:tgtEl>
                                      </p:cBhvr>
                                    </p:animEffect>
                                    <p:anim calcmode="lin" valueType="num">
                                      <p:cBhvr>
                                        <p:cTn id="23" dur="1000" fill="hold"/>
                                        <p:tgtEl>
                                          <p:spTgt spid="5127"/>
                                        </p:tgtEl>
                                        <p:attrNameLst>
                                          <p:attrName>ppt_x</p:attrName>
                                        </p:attrNameLst>
                                      </p:cBhvr>
                                      <p:tavLst>
                                        <p:tav tm="0">
                                          <p:val>
                                            <p:strVal val="#ppt_x"/>
                                          </p:val>
                                        </p:tav>
                                        <p:tav tm="100000">
                                          <p:val>
                                            <p:strVal val="#ppt_x"/>
                                          </p:val>
                                        </p:tav>
                                      </p:tavLst>
                                    </p:anim>
                                    <p:anim calcmode="lin" valueType="num">
                                      <p:cBhvr>
                                        <p:cTn id="24" dur="1000" fill="hold"/>
                                        <p:tgtEl>
                                          <p:spTgt spid="51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614</TotalTime>
  <Words>3519</Words>
  <Application>Microsoft Office PowerPoint</Application>
  <PresentationFormat>Widescreen</PresentationFormat>
  <Paragraphs>418</Paragraphs>
  <Slides>60</Slides>
  <Notes>13</Notes>
  <HiddenSlides>0</HiddenSlides>
  <MMClips>8</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60</vt:i4>
      </vt:variant>
    </vt:vector>
  </HeadingPairs>
  <TitlesOfParts>
    <vt:vector size="75" baseType="lpstr">
      <vt:lpstr>Arial</vt:lpstr>
      <vt:lpstr>Calibri</vt:lpstr>
      <vt:lpstr>Calibri Light</vt:lpstr>
      <vt:lpstr>Cambria</vt:lpstr>
      <vt:lpstr>Cambria Math</vt:lpstr>
      <vt:lpstr>Segoe UI</vt:lpstr>
      <vt:lpstr>Tahoma</vt:lpstr>
      <vt:lpstr>Times New Roman</vt:lpstr>
      <vt:lpstr>Trebuchet MS</vt:lpstr>
      <vt:lpstr>Wingdings</vt:lpstr>
      <vt:lpstr>Wingdings 2</vt:lpstr>
      <vt:lpstr>Wingdings 3</vt:lpstr>
      <vt:lpstr>Office Theme</vt:lpstr>
      <vt:lpstr>Facet</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Công dụng của việc làm tăng, giảm áp suất.</vt:lpstr>
      <vt:lpstr>3. Công dụng của việc làm tăng, giảm áp suất.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Công dụng của việc làm tăng, giảm áp suất.</vt:lpstr>
      <vt:lpstr>3. Công dụng của việc làm tăng, giảm áp suất.</vt:lpstr>
      <vt:lpstr>3. Công dụng của việc làm tăng, giảm áp suất.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tập:</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71</cp:revision>
  <dcterms:created xsi:type="dcterms:W3CDTF">2023-10-18T01:20:12Z</dcterms:created>
  <dcterms:modified xsi:type="dcterms:W3CDTF">2024-10-08T02:05:45Z</dcterms:modified>
</cp:coreProperties>
</file>