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sldIdLst>
    <p:sldId id="284" r:id="rId3"/>
    <p:sldId id="325" r:id="rId4"/>
    <p:sldId id="257" r:id="rId5"/>
    <p:sldId id="321" r:id="rId6"/>
    <p:sldId id="288" r:id="rId7"/>
    <p:sldId id="320" r:id="rId8"/>
    <p:sldId id="286" r:id="rId9"/>
    <p:sldId id="315" r:id="rId10"/>
    <p:sldId id="302" r:id="rId11"/>
    <p:sldId id="272" r:id="rId12"/>
    <p:sldId id="318" r:id="rId13"/>
    <p:sldId id="326" r:id="rId14"/>
    <p:sldId id="327" r:id="rId15"/>
    <p:sldId id="328" r:id="rId16"/>
    <p:sldId id="319" r:id="rId17"/>
    <p:sldId id="322" r:id="rId18"/>
    <p:sldId id="323" r:id="rId19"/>
    <p:sldId id="324"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CE2"/>
    <a:srgbClr val="FDE6DF"/>
    <a:srgbClr val="DDE2E6"/>
    <a:srgbClr val="D80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C8C46-7094-4053-8C68-5F10C42405A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C8C46-7094-4053-8C68-5F10C42405A9}"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C8C46-7094-4053-8C68-5F10C42405A9}"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8C46-7094-4053-8C68-5F10C42405A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8C46-7094-4053-8C68-5F10C42405A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dirty="0">
              <a:solidFill>
                <a:srgbClr val="000000">
                  <a:tint val="75000"/>
                </a:srgbClr>
              </a:solidFill>
            </a:endParaRPr>
          </a:p>
        </p:txBody>
      </p:sp>
      <p:sp>
        <p:nvSpPr>
          <p:cNvPr id="5" name="Footer Placeholder 4">
            <a:extLst>
              <a:ext uri="{FF2B5EF4-FFF2-40B4-BE49-F238E27FC236}">
                <a16:creationId xmlns="" xmlns:a16="http://schemas.microsoft.com/office/drawing/2014/main" id="{E2A419A8-07CA-4A4C-AEC2-C40D4D50AFAC}"/>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7" name="Freeform: Shape 6">
            <a:extLst>
              <a:ext uri="{FF2B5EF4-FFF2-40B4-BE49-F238E27FC236}">
                <a16:creationId xmlns=""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8" name="Arc 7">
            <a:extLst>
              <a:ext uri="{FF2B5EF4-FFF2-40B4-BE49-F238E27FC236}">
                <a16:creationId xmlns=""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2549792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dirty="0">
              <a:solidFill>
                <a:srgbClr val="000000">
                  <a:tint val="75000"/>
                </a:srgbClr>
              </a:solidFill>
            </a:endParaRPr>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920778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5" name="Footer Placeholder 4">
            <a:extLst>
              <a:ext uri="{FF2B5EF4-FFF2-40B4-BE49-F238E27FC236}">
                <a16:creationId xmlns="" xmlns:a16="http://schemas.microsoft.com/office/drawing/2014/main" id="{22448158-6132-4335-B8E1-F6A896383773}"/>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9" name="Freeform: Shape 8">
            <a:extLst>
              <a:ext uri="{FF2B5EF4-FFF2-40B4-BE49-F238E27FC236}">
                <a16:creationId xmlns=""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0" name="Arc 9">
            <a:extLst>
              <a:ext uri="{FF2B5EF4-FFF2-40B4-BE49-F238E27FC236}">
                <a16:creationId xmlns=""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105066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723351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82609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91104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C8C46-7094-4053-8C68-5F10C42405A9}"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355730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160584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527099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5" name="Footer Placeholder 4">
            <a:extLst>
              <a:ext uri="{FF2B5EF4-FFF2-40B4-BE49-F238E27FC236}">
                <a16:creationId xmlns="" xmlns:a16="http://schemas.microsoft.com/office/drawing/2014/main" id="{E40D986B-E58E-43B6-8A80-FFA9D8F748F9}"/>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7" name="Freeform: Shape 6">
            <a:extLst>
              <a:ext uri="{FF2B5EF4-FFF2-40B4-BE49-F238E27FC236}">
                <a16:creationId xmlns=""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8" name="Freeform: Shape 7">
            <a:extLst>
              <a:ext uri="{FF2B5EF4-FFF2-40B4-BE49-F238E27FC236}">
                <a16:creationId xmlns=""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005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solidFill>
                  <a:srgbClr val="000000">
                    <a:tint val="75000"/>
                  </a:srgbClr>
                </a:solidFill>
              </a:rPr>
              <a:pPr/>
              <a:t>3/25/2024</a:t>
            </a:fld>
            <a:endParaRPr lang="en-US">
              <a:solidFill>
                <a:srgbClr val="000000">
                  <a:tint val="75000"/>
                </a:srgbClr>
              </a:solidFill>
            </a:endParaRPr>
          </a:p>
        </p:txBody>
      </p:sp>
      <p:sp>
        <p:nvSpPr>
          <p:cNvPr id="5" name="Footer Placeholder 4">
            <a:extLst>
              <a:ext uri="{FF2B5EF4-FFF2-40B4-BE49-F238E27FC236}">
                <a16:creationId xmlns="" xmlns:a16="http://schemas.microsoft.com/office/drawing/2014/main" id="{A5141836-11E2-49FD-877D-53B74514A921}"/>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
        <p:nvSpPr>
          <p:cNvPr id="7" name="Freeform: Shape 6">
            <a:extLst>
              <a:ext uri="{FF2B5EF4-FFF2-40B4-BE49-F238E27FC236}">
                <a16:creationId xmlns=""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en-US">
              <a:solidFill>
                <a:prstClr val="black"/>
              </a:solidFill>
              <a:latin typeface="Calibri" panose="020F0502020204030204"/>
            </a:endParaRPr>
          </a:p>
        </p:txBody>
      </p:sp>
      <p:sp>
        <p:nvSpPr>
          <p:cNvPr id="8" name="Freeform: Shape 7">
            <a:extLst>
              <a:ext uri="{FF2B5EF4-FFF2-40B4-BE49-F238E27FC236}">
                <a16:creationId xmlns=""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243391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8C46-7094-4053-8C68-5F10C42405A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ntr" presetSubtype="10" fill="hold" nodeType="clickEffect">
                  <p:stCondLst>
                    <p:cond delay="0"/>
                  </p:stCondLst>
                  <p:childTnLst>
                    <p:set>
                      <p:cBhvr>
                        <p:cTn dur="1" fill="hold">
                          <p:stCondLst>
                            <p:cond delay="0"/>
                          </p:stCondLst>
                        </p:cTn>
                        <p:tgtEl>
                          <p:spTgt spid="3">
                            <p:txEl>
                              <p:pRg st="0" end="0"/>
                            </p:txEl>
                          </p:spTgt>
                        </p:tgtEl>
                        <p:attrNameLst>
                          <p:attrName>style.visibility</p:attrName>
                        </p:attrNameLst>
                      </p:cBhvr>
                      <p:to>
                        <p:strVal val="visible"/>
                      </p:to>
                    </p:set>
                    <p:animEffect transition="in" filter="blinds(horizontal)">
                      <p:cBhvr>
                        <p:cTn dur="500"/>
                        <p:tgtEl>
                          <p:spTgt spid="3">
                            <p:txEl>
                              <p:pRg st="0" end="0"/>
                            </p:txEl>
                          </p:spTgt>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3">
                            <p:txEl>
                              <p:pRg st="1" end="1"/>
                            </p:txEl>
                          </p:spTgt>
                        </p:tgtEl>
                        <p:attrNameLst>
                          <p:attrName>style.visibility</p:attrName>
                        </p:attrNameLst>
                      </p:cBhvr>
                      <p:to>
                        <p:strVal val="visible"/>
                      </p:to>
                    </p:set>
                    <p:animEffect transition="in" filter="blinds(horizontal)">
                      <p:cBhvr>
                        <p:cTn dur="500"/>
                        <p:tgtEl>
                          <p:spTgt spid="3">
                            <p:txEl>
                              <p:pRg st="1" end="1"/>
                            </p:txEl>
                          </p:spTgt>
                        </p:tgtEl>
                      </p:cBhvr>
                    </p:animEffect>
                  </p:childTnLst>
                </p:cTn>
              </p:par>
            </p:tnLst>
          </p:tmpl>
          <p:tmpl lvl="3">
            <p:tnLst>
              <p:par>
                <p:cTn presetID="3" presetClass="entr" presetSubtype="10" fill="hold" nodeType="clickEffect">
                  <p:stCondLst>
                    <p:cond delay="0"/>
                  </p:stCondLst>
                  <p:childTnLst>
                    <p:set>
                      <p:cBhvr>
                        <p:cTn dur="1" fill="hold">
                          <p:stCondLst>
                            <p:cond delay="0"/>
                          </p:stCondLst>
                        </p:cTn>
                        <p:tgtEl>
                          <p:spTgt spid="3">
                            <p:txEl>
                              <p:pRg st="2" end="2"/>
                            </p:txEl>
                          </p:spTgt>
                        </p:tgtEl>
                        <p:attrNameLst>
                          <p:attrName>style.visibility</p:attrName>
                        </p:attrNameLst>
                      </p:cBhvr>
                      <p:to>
                        <p:strVal val="visible"/>
                      </p:to>
                    </p:set>
                    <p:animEffect transition="in" filter="blinds(horizontal)">
                      <p:cBhvr>
                        <p:cTn dur="500"/>
                        <p:tgtEl>
                          <p:spTgt spid="3">
                            <p:txEl>
                              <p:pRg st="2" end="2"/>
                            </p:txEl>
                          </p:spTgt>
                        </p:tgtEl>
                      </p:cBhvr>
                    </p:animEffect>
                  </p:childTnLst>
                </p:cTn>
              </p:par>
            </p:tnLst>
          </p:tmpl>
          <p:tmpl lvl="4">
            <p:tnLst>
              <p:par>
                <p:cTn presetID="3" presetClass="entr" presetSubtype="10" fill="hold" nodeType="clickEffect">
                  <p:stCondLst>
                    <p:cond delay="0"/>
                  </p:stCondLst>
                  <p:childTnLst>
                    <p:set>
                      <p:cBhvr>
                        <p:cTn dur="1" fill="hold">
                          <p:stCondLst>
                            <p:cond delay="0"/>
                          </p:stCondLst>
                        </p:cTn>
                        <p:tgtEl>
                          <p:spTgt spid="3">
                            <p:txEl>
                              <p:pRg st="3" end="3"/>
                            </p:txEl>
                          </p:spTgt>
                        </p:tgtEl>
                        <p:attrNameLst>
                          <p:attrName>style.visibility</p:attrName>
                        </p:attrNameLst>
                      </p:cBhvr>
                      <p:to>
                        <p:strVal val="visible"/>
                      </p:to>
                    </p:set>
                    <p:animEffect transition="in" filter="blinds(horizontal)">
                      <p:cBhvr>
                        <p:cTn dur="500"/>
                        <p:tgtEl>
                          <p:spTgt spid="3">
                            <p:txEl>
                              <p:pRg st="3" end="3"/>
                            </p:txEl>
                          </p:spTgt>
                        </p:tgtEl>
                      </p:cBhvr>
                    </p:animEffect>
                  </p:childTnLst>
                </p:cTn>
              </p:par>
            </p:tnLst>
          </p:tmpl>
          <p:tmpl lvl="5">
            <p:tnLst>
              <p:par>
                <p:cTn presetID="3" presetClass="entr" presetSubtype="10" fill="hold" nodeType="clickEffect">
                  <p:stCondLst>
                    <p:cond delay="0"/>
                  </p:stCondLst>
                  <p:childTnLst>
                    <p:set>
                      <p:cBhvr>
                        <p:cTn dur="1" fill="hold">
                          <p:stCondLst>
                            <p:cond delay="0"/>
                          </p:stCondLst>
                        </p:cTn>
                        <p:tgtEl>
                          <p:spTgt spid="3">
                            <p:txEl>
                              <p:pRg st="4" end="4"/>
                            </p:txEl>
                          </p:spTgt>
                        </p:tgtEl>
                        <p:attrNameLst>
                          <p:attrName>style.visibility</p:attrName>
                        </p:attrNameLst>
                      </p:cBhvr>
                      <p:to>
                        <p:strVal val="visible"/>
                      </p:to>
                    </p:set>
                    <p:animEffect transition="in" filter="blinds(horizontal)">
                      <p:cBhvr>
                        <p:cTn dur="500"/>
                        <p:tgtEl>
                          <p:spTgt spid="3">
                            <p:txEl>
                              <p:pRg st="4" end="4"/>
                            </p:txEl>
                          </p:spTgt>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C8C46-7094-4053-8C68-5F10C42405A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C8C46-7094-4053-8C68-5F10C42405A9}"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C8C46-7094-4053-8C68-5F10C42405A9}"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935"/>
            <a:ext cx="10515600" cy="1036320"/>
          </a:xfrm>
        </p:spPr>
        <p:txBody>
          <a:bodyPr/>
          <a:lstStyle/>
          <a:p>
            <a:r>
              <a:rPr lang="en-US"/>
              <a:t>Click to edit Master title style</a:t>
            </a:r>
          </a:p>
        </p:txBody>
      </p:sp>
      <p:sp>
        <p:nvSpPr>
          <p:cNvPr id="3" name="Content Placeholder 2"/>
          <p:cNvSpPr>
            <a:spLocks noGrp="1"/>
          </p:cNvSpPr>
          <p:nvPr>
            <p:ph idx="1"/>
          </p:nvPr>
        </p:nvSpPr>
        <p:spPr>
          <a:xfrm>
            <a:off x="838200" y="1246505"/>
            <a:ext cx="10515600" cy="4930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8C46-7094-4053-8C68-5F10C42405A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C8C46-7094-4053-8C68-5F10C42405A9}"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C8C46-7094-4053-8C68-5F10C42405A9}"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C6584-6AA1-46AB-A4C7-EC3545CAED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C8C46-7094-4053-8C68-5F10C42405A9}"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C6584-6AA1-46AB-A4C7-EC3545CAED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solidFill>
                  <a:srgbClr val="000000">
                    <a:tint val="75000"/>
                  </a:srgbClr>
                </a:solidFill>
              </a:rPr>
              <a:pPr/>
              <a:t>3/25/2024</a:t>
            </a:fld>
            <a:endParaRPr lang="en-US" dirty="0">
              <a:solidFill>
                <a:srgbClr val="000000">
                  <a:tint val="75000"/>
                </a:srgbClr>
              </a:solidFill>
            </a:endParaRPr>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solidFill>
                <a:srgbClr val="000000">
                  <a:tint val="75000"/>
                </a:srgbClr>
              </a:solidFill>
            </a:endParaRPr>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241090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293370"/>
            <a:ext cx="10515600" cy="1325563"/>
          </a:xfrm>
          <a:solidFill>
            <a:schemeClr val="accent3">
              <a:lumMod val="20000"/>
              <a:lumOff val="80000"/>
            </a:schemeClr>
          </a:solidFill>
        </p:spPr>
        <p:txBody>
          <a:bodyPr>
            <a:normAutofit/>
          </a:bodyPr>
          <a:lstStyle/>
          <a:p>
            <a:pPr algn="ctr"/>
            <a:r>
              <a:rPr lang="en-US" sz="2800" b="1" dirty="0" err="1"/>
              <a:t>Quan</a:t>
            </a:r>
            <a:r>
              <a:rPr lang="en-US" sz="2800" b="1" dirty="0"/>
              <a:t> </a:t>
            </a:r>
            <a:r>
              <a:rPr lang="en-US" sz="2800" b="1" dirty="0" err="1"/>
              <a:t>sát</a:t>
            </a:r>
            <a:r>
              <a:rPr lang="en-US" sz="2800" b="1" dirty="0"/>
              <a:t> </a:t>
            </a:r>
            <a:r>
              <a:rPr lang="en-US" sz="2800" b="1" dirty="0" err="1"/>
              <a:t>hình</a:t>
            </a:r>
            <a:r>
              <a:rPr lang="en-US" sz="2800" b="1" dirty="0"/>
              <a:t> </a:t>
            </a:r>
            <a:r>
              <a:rPr lang="en-US" sz="2800" b="1" dirty="0" err="1"/>
              <a:t>bên</a:t>
            </a:r>
            <a:r>
              <a:rPr lang="en-US" sz="2800" b="1" dirty="0"/>
              <a:t> </a:t>
            </a:r>
            <a:r>
              <a:rPr lang="en-US" sz="2800" b="1" dirty="0" err="1"/>
              <a:t>và</a:t>
            </a:r>
            <a:r>
              <a:rPr lang="en-US" sz="2800" b="1" dirty="0"/>
              <a:t> </a:t>
            </a:r>
            <a:r>
              <a:rPr lang="en-US" sz="2800" b="1" dirty="0" err="1"/>
              <a:t>cho</a:t>
            </a:r>
            <a:r>
              <a:rPr lang="en-US" sz="2800" b="1" dirty="0"/>
              <a:t> </a:t>
            </a:r>
            <a:r>
              <a:rPr lang="en-US" sz="2800" b="1" dirty="0" err="1"/>
              <a:t>biết</a:t>
            </a:r>
            <a:r>
              <a:rPr lang="en-US" sz="2800" b="1" dirty="0"/>
              <a:t> </a:t>
            </a:r>
            <a:r>
              <a:rPr lang="en-US" sz="2800" b="1" dirty="0" err="1"/>
              <a:t>trong</a:t>
            </a:r>
            <a:r>
              <a:rPr lang="en-US" sz="2800" b="1" dirty="0"/>
              <a:t> </a:t>
            </a:r>
            <a:r>
              <a:rPr lang="en-US" sz="2800" b="1" dirty="0" err="1"/>
              <a:t>hai</a:t>
            </a:r>
            <a:r>
              <a:rPr lang="en-US" sz="2800" b="1" dirty="0"/>
              <a:t> </a:t>
            </a:r>
            <a:r>
              <a:rPr lang="en-US" sz="2800" b="1" dirty="0" err="1"/>
              <a:t>người</a:t>
            </a:r>
            <a:r>
              <a:rPr lang="en-US" sz="2800" b="1" dirty="0"/>
              <a:t>, </a:t>
            </a:r>
            <a:r>
              <a:rPr lang="vi-VN" sz="2800" b="1" dirty="0" smtClean="0"/>
              <a:t/>
            </a:r>
            <a:br>
              <a:rPr lang="vi-VN" sz="2800" b="1" dirty="0" smtClean="0"/>
            </a:br>
            <a:r>
              <a:rPr lang="en-US" sz="2800" b="1" dirty="0" err="1" smtClean="0"/>
              <a:t>ai</a:t>
            </a:r>
            <a:r>
              <a:rPr lang="en-US" sz="2800" b="1" dirty="0" smtClean="0"/>
              <a:t> </a:t>
            </a:r>
            <a:r>
              <a:rPr lang="en-US" sz="2800" b="1" dirty="0" err="1"/>
              <a:t>đang</a:t>
            </a:r>
            <a:r>
              <a:rPr lang="en-US" sz="2800" b="1" dirty="0"/>
              <a:t> </a:t>
            </a:r>
            <a:r>
              <a:rPr lang="en-US" sz="2800" b="1" dirty="0" err="1"/>
              <a:t>giương</a:t>
            </a:r>
            <a:r>
              <a:rPr lang="en-US" sz="2800" b="1" dirty="0"/>
              <a:t> </a:t>
            </a:r>
            <a:r>
              <a:rPr lang="en-US" sz="2800" b="1" dirty="0" err="1"/>
              <a:t>cung</a:t>
            </a:r>
            <a:r>
              <a:rPr lang="en-US" sz="2800" b="1" dirty="0"/>
              <a:t> </a:t>
            </a:r>
            <a:r>
              <a:rPr lang="en-US" sz="2800" b="1" dirty="0" err="1"/>
              <a:t>và</a:t>
            </a:r>
            <a:r>
              <a:rPr lang="en-US" sz="2800" b="1" dirty="0"/>
              <a:t> </a:t>
            </a:r>
            <a:r>
              <a:rPr lang="en-US" sz="2800" b="1" dirty="0" err="1"/>
              <a:t>ai</a:t>
            </a:r>
            <a:r>
              <a:rPr lang="en-US" sz="2800" b="1" dirty="0"/>
              <a:t> </a:t>
            </a:r>
            <a:r>
              <a:rPr lang="en-US" sz="2800" b="1" dirty="0" err="1"/>
              <a:t>chưa</a:t>
            </a:r>
            <a:r>
              <a:rPr lang="en-US" sz="2800" b="1" dirty="0"/>
              <a:t> </a:t>
            </a:r>
            <a:r>
              <a:rPr lang="en-US" sz="2800" b="1" dirty="0" err="1"/>
              <a:t>giương</a:t>
            </a:r>
            <a:r>
              <a:rPr lang="en-US" sz="2800" b="1" dirty="0"/>
              <a:t> </a:t>
            </a:r>
            <a:r>
              <a:rPr lang="en-US" sz="2800" b="1" dirty="0" err="1"/>
              <a:t>cung</a:t>
            </a:r>
            <a:r>
              <a:rPr lang="en-US" sz="2800" b="1" dirty="0"/>
              <a:t>? </a:t>
            </a:r>
            <a:r>
              <a:rPr lang="en-US" sz="2800" b="1" dirty="0" err="1"/>
              <a:t>Tại</a:t>
            </a:r>
            <a:r>
              <a:rPr lang="en-US" sz="2800" b="1" dirty="0"/>
              <a:t> </a:t>
            </a:r>
            <a:r>
              <a:rPr lang="en-US" sz="2800" b="1" dirty="0" err="1"/>
              <a:t>sao</a:t>
            </a:r>
            <a:r>
              <a:rPr lang="en-US" sz="2800" b="1" dirty="0"/>
              <a:t> </a:t>
            </a:r>
            <a:r>
              <a:rPr lang="en-US" sz="2800" b="1" dirty="0" err="1"/>
              <a:t>em</a:t>
            </a:r>
            <a:r>
              <a:rPr lang="en-US" sz="2800" b="1" dirty="0"/>
              <a:t> </a:t>
            </a:r>
            <a:r>
              <a:rPr lang="en-US" sz="2800" b="1" dirty="0" err="1"/>
              <a:t>biết</a:t>
            </a:r>
            <a:r>
              <a:rPr lang="en-US" sz="2800" b="1" dirty="0"/>
              <a:t>?</a:t>
            </a:r>
          </a:p>
        </p:txBody>
      </p:sp>
      <p:pic>
        <p:nvPicPr>
          <p:cNvPr id="7" name="Picture 5"/>
          <p:cNvPicPr>
            <a:picLocks noGrp="1" noChangeAspect="1"/>
          </p:cNvPicPr>
          <p:nvPr>
            <p:ph idx="1"/>
          </p:nvPr>
        </p:nvPicPr>
        <p:blipFill>
          <a:blip r:embed="rId2"/>
          <a:stretch>
            <a:fillRect/>
          </a:stretch>
        </p:blipFill>
        <p:spPr>
          <a:xfrm>
            <a:off x="2360295" y="1825625"/>
            <a:ext cx="7665085" cy="43516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863416" y="1575413"/>
            <a:ext cx="10706909" cy="1938992"/>
          </a:xfrm>
          <a:prstGeom prst="rect">
            <a:avLst/>
          </a:prstGeom>
          <a:noFill/>
        </p:spPr>
        <p:txBody>
          <a:bodyPr wrap="square" rtlCol="0">
            <a:spAutoFit/>
          </a:bodyPr>
          <a:lstStyle/>
          <a:p>
            <a:r>
              <a:rPr lang="vi-VN" sz="4000" dirty="0">
                <a:solidFill>
                  <a:srgbClr val="002060"/>
                </a:solidFill>
                <a:latin typeface="Times New Roman" panose="02020603050405020304" pitchFamily="18" charset="0"/>
                <a:cs typeface="Times New Roman" panose="02020603050405020304" pitchFamily="18" charset="0"/>
              </a:rPr>
              <a:t>K</a:t>
            </a:r>
            <a:r>
              <a:rPr lang="en-US" sz="4000" dirty="0" smtClean="0">
                <a:solidFill>
                  <a:srgbClr val="002060"/>
                </a:solidFill>
                <a:latin typeface="Times New Roman" panose="02020603050405020304" pitchFamily="18" charset="0"/>
                <a:cs typeface="Times New Roman" panose="02020603050405020304" pitchFamily="18" charset="0"/>
              </a:rPr>
              <a:t>hi </a:t>
            </a:r>
            <a:r>
              <a:rPr lang="en-US" sz="4000" dirty="0">
                <a:solidFill>
                  <a:srgbClr val="002060"/>
                </a:solidFill>
                <a:latin typeface="Times New Roman" panose="02020603050405020304" pitchFamily="18" charset="0"/>
                <a:cs typeface="Times New Roman" panose="02020603050405020304" pitchFamily="18" charset="0"/>
              </a:rPr>
              <a:t>có </a:t>
            </a:r>
            <a:r>
              <a:rPr lang="en-US" sz="4000" dirty="0" err="1">
                <a:solidFill>
                  <a:srgbClr val="002060"/>
                </a:solidFill>
                <a:latin typeface="Times New Roman" panose="02020603050405020304" pitchFamily="18" charset="0"/>
                <a:cs typeface="Times New Roman" panose="02020603050405020304" pitchFamily="18" charset="0"/>
              </a:rPr>
              <a:t>lực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dụng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vào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vật</a:t>
            </a:r>
            <a:r>
              <a:rPr lang="en-US" sz="4000" dirty="0">
                <a:solidFill>
                  <a:srgbClr val="002060"/>
                </a:solidFill>
                <a:latin typeface="Times New Roman" panose="02020603050405020304" pitchFamily="18" charset="0"/>
                <a:cs typeface="Times New Roman" panose="02020603050405020304" pitchFamily="18" charset="0"/>
              </a:rPr>
              <a:t> có </a:t>
            </a:r>
            <a:r>
              <a:rPr lang="en-US" sz="4000" dirty="0" err="1">
                <a:solidFill>
                  <a:srgbClr val="002060"/>
                </a:solidFill>
                <a:latin typeface="Times New Roman" panose="02020603050405020304" pitchFamily="18" charset="0"/>
                <a:cs typeface="Times New Roman" panose="02020603050405020304" pitchFamily="18" charset="0"/>
              </a:rPr>
              <a:t>thể</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làm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vật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thay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đổi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tốc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thay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đổi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hướng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chuyển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động</a:t>
            </a:r>
            <a:r>
              <a:rPr lang="en-US" sz="4000" dirty="0">
                <a:solidFill>
                  <a:srgbClr val="002060"/>
                </a:solidFill>
                <a:latin typeface="Times New Roman" panose="02020603050405020304" pitchFamily="18" charset="0"/>
                <a:cs typeface="Times New Roman" panose="02020603050405020304" pitchFamily="18" charset="0"/>
              </a:rPr>
              <a:t> hay </a:t>
            </a:r>
            <a:r>
              <a:rPr lang="en-US" sz="4000" dirty="0" err="1">
                <a:solidFill>
                  <a:srgbClr val="002060"/>
                </a:solidFill>
                <a:latin typeface="Times New Roman" panose="02020603050405020304" pitchFamily="18" charset="0"/>
                <a:cs typeface="Times New Roman" panose="02020603050405020304" pitchFamily="18" charset="0"/>
              </a:rPr>
              <a:t>gọi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chung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là</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thay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đổi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chuyển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động</a:t>
            </a:r>
            <a:r>
              <a:rPr lang="en-US" sz="4000" dirty="0">
                <a:solidFill>
                  <a:srgbClr val="00206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802142" y="388052"/>
            <a:ext cx="2866490" cy="769441"/>
          </a:xfrm>
          <a:prstGeom prst="rect">
            <a:avLst/>
          </a:prstGeom>
        </p:spPr>
        <p:txBody>
          <a:bodyPr wrap="none">
            <a:spAutoFit/>
          </a:bodyPr>
          <a:lstStyle/>
          <a:p>
            <a:r>
              <a:rPr lang="vi-VN" sz="4400" b="1" u="sng" dirty="0" smtClean="0">
                <a:solidFill>
                  <a:srgbClr val="FF0000"/>
                </a:solidFill>
                <a:latin typeface="Times New Roman" panose="02020603050405020304" pitchFamily="18" charset="0"/>
                <a:cs typeface="Times New Roman" panose="02020603050405020304" pitchFamily="18" charset="0"/>
              </a:rPr>
              <a:t>b. </a:t>
            </a:r>
            <a:r>
              <a:rPr lang="en-US" sz="4400" b="1" u="sng" dirty="0" err="1" smtClean="0">
                <a:solidFill>
                  <a:srgbClr val="FF0000"/>
                </a:solidFill>
                <a:latin typeface="Times New Roman" panose="02020603050405020304" pitchFamily="18" charset="0"/>
                <a:cs typeface="Times New Roman" panose="02020603050405020304" pitchFamily="18" charset="0"/>
              </a:rPr>
              <a:t>Kết</a:t>
            </a:r>
            <a:r>
              <a:rPr lang="en-US" sz="4400" b="1" u="sng" dirty="0" smtClean="0">
                <a:solidFill>
                  <a:srgbClr val="FF0000"/>
                </a:solidFill>
                <a:latin typeface="Times New Roman" panose="02020603050405020304" pitchFamily="18" charset="0"/>
                <a:cs typeface="Times New Roman" panose="02020603050405020304" pitchFamily="18" charset="0"/>
              </a:rPr>
              <a:t> </a:t>
            </a:r>
            <a:r>
              <a:rPr lang="en-US" sz="4400" b="1" u="sng" dirty="0" err="1" smtClean="0">
                <a:solidFill>
                  <a:srgbClr val="FF0000"/>
                </a:solidFill>
                <a:latin typeface="Times New Roman" panose="02020603050405020304" pitchFamily="18" charset="0"/>
                <a:cs typeface="Times New Roman" panose="02020603050405020304" pitchFamily="18" charset="0"/>
              </a:rPr>
              <a:t>luận</a:t>
            </a:r>
            <a:endParaRPr lang="en-US" sz="44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40E808B2-1A93-403F-9F93-5858E5BE91AA}"/>
              </a:ext>
            </a:extLst>
          </p:cNvPr>
          <p:cNvSpPr txBox="1">
            <a:spLocks/>
          </p:cNvSpPr>
          <p:nvPr/>
        </p:nvSpPr>
        <p:spPr>
          <a:xfrm>
            <a:off x="10309608" y="0"/>
            <a:ext cx="1882392" cy="313020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ABE4EE"/>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rgbClr val="000000"/>
              </a:solidFill>
            </a:endParaRPr>
          </a:p>
        </p:txBody>
      </p:sp>
      <p:pic>
        <p:nvPicPr>
          <p:cNvPr id="2" name="Countdown 5 minutes-Nho">
            <a:hlinkClick r:id="" action="ppaction://media"/>
            <a:extLst>
              <a:ext uri="{FF2B5EF4-FFF2-40B4-BE49-F238E27FC236}">
                <a16:creationId xmlns="" xmlns:a16="http://schemas.microsoft.com/office/drawing/2014/main" id="{983C2871-C940-4EA8-9CFE-51600F873D6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309608" y="3130203"/>
            <a:ext cx="1882392" cy="1634045"/>
          </a:xfrm>
          <a:prstGeom prst="rect">
            <a:avLst/>
          </a:prstGeom>
        </p:spPr>
      </p:pic>
      <p:graphicFrame>
        <p:nvGraphicFramePr>
          <p:cNvPr id="4" name="Table 3">
            <a:extLst>
              <a:ext uri="{FF2B5EF4-FFF2-40B4-BE49-F238E27FC236}">
                <a16:creationId xmlns="" xmlns:a16="http://schemas.microsoft.com/office/drawing/2014/main" id="{F948F73F-0928-4B3F-807A-5E1D273000E1}"/>
              </a:ext>
            </a:extLst>
          </p:cNvPr>
          <p:cNvGraphicFramePr>
            <a:graphicFrameLocks noGrp="1"/>
          </p:cNvGraphicFramePr>
          <p:nvPr>
            <p:extLst>
              <p:ext uri="{D42A27DB-BD31-4B8C-83A1-F6EECF244321}">
                <p14:modId xmlns:p14="http://schemas.microsoft.com/office/powerpoint/2010/main" val="3714801963"/>
              </p:ext>
            </p:extLst>
          </p:nvPr>
        </p:nvGraphicFramePr>
        <p:xfrm>
          <a:off x="221064" y="1"/>
          <a:ext cx="9907674" cy="7089855"/>
        </p:xfrm>
        <a:graphic>
          <a:graphicData uri="http://schemas.openxmlformats.org/drawingml/2006/table">
            <a:tbl>
              <a:tblPr firstRow="1" firstCol="1" bandRow="1">
                <a:tableStyleId>{5C22544A-7EE6-4342-B048-85BDC9FD1C3A}</a:tableStyleId>
              </a:tblPr>
              <a:tblGrid>
                <a:gridCol w="9907674">
                  <a:extLst>
                    <a:ext uri="{9D8B030D-6E8A-4147-A177-3AD203B41FA5}">
                      <a16:colId xmlns="" xmlns:a16="http://schemas.microsoft.com/office/drawing/2014/main" val="2728616625"/>
                    </a:ext>
                  </a:extLst>
                </a:gridCol>
              </a:tblGrid>
              <a:tr h="1160063">
                <a:tc>
                  <a:txBody>
                    <a:bodyPr/>
                    <a:lstStyle/>
                    <a:p>
                      <a:pPr algn="ctr">
                        <a:lnSpc>
                          <a:spcPct val="100000"/>
                        </a:lnSpc>
                        <a:spcAft>
                          <a:spcPts val="800"/>
                        </a:spcAft>
                        <a:tabLst>
                          <a:tab pos="3471545" algn="l"/>
                        </a:tabLst>
                      </a:pPr>
                      <a:endParaRPr lang="vi-VN" sz="2600" dirty="0" smtClean="0">
                        <a:effectLst/>
                        <a:latin typeface="Tahoma" panose="020B0604030504040204" pitchFamily="34" charset="0"/>
                        <a:cs typeface="Tahoma" panose="020B0604030504040204" pitchFamily="34" charset="0"/>
                      </a:endParaRPr>
                    </a:p>
                    <a:p>
                      <a:pPr algn="ctr">
                        <a:lnSpc>
                          <a:spcPct val="100000"/>
                        </a:lnSpc>
                        <a:spcAft>
                          <a:spcPts val="800"/>
                        </a:spcAft>
                        <a:tabLst>
                          <a:tab pos="3471545" algn="l"/>
                        </a:tabLst>
                      </a:pPr>
                      <a:r>
                        <a:rPr lang="en-US" sz="2600" dirty="0" err="1" smtClean="0">
                          <a:effectLst/>
                          <a:latin typeface="Tahoma" panose="020B0604030504040204" pitchFamily="34" charset="0"/>
                          <a:cs typeface="Tahoma" panose="020B0604030504040204" pitchFamily="34" charset="0"/>
                        </a:rPr>
                        <a:t>Phiếu</a:t>
                      </a:r>
                      <a:r>
                        <a:rPr lang="en-US" sz="2600" dirty="0" smtClean="0">
                          <a:effectLst/>
                          <a:latin typeface="Tahoma" panose="020B0604030504040204" pitchFamily="34" charset="0"/>
                          <a:cs typeface="Tahoma" panose="020B0604030504040204" pitchFamily="34" charset="0"/>
                        </a:rPr>
                        <a:t> </a:t>
                      </a:r>
                      <a:r>
                        <a:rPr lang="en-US" sz="2600" dirty="0" err="1">
                          <a:effectLst/>
                          <a:latin typeface="Tahoma" panose="020B0604030504040204" pitchFamily="34" charset="0"/>
                          <a:cs typeface="Tahoma" panose="020B0604030504040204" pitchFamily="34" charset="0"/>
                        </a:rPr>
                        <a:t>học</a:t>
                      </a:r>
                      <a:r>
                        <a:rPr lang="en-US" sz="2600" dirty="0">
                          <a:effectLst/>
                          <a:latin typeface="Tahoma" panose="020B0604030504040204" pitchFamily="34" charset="0"/>
                          <a:cs typeface="Tahoma" panose="020B0604030504040204" pitchFamily="34" charset="0"/>
                        </a:rPr>
                        <a:t> </a:t>
                      </a:r>
                      <a:r>
                        <a:rPr lang="en-US" sz="2600" dirty="0" err="1" smtClean="0">
                          <a:effectLst/>
                          <a:latin typeface="Tahoma" panose="020B0604030504040204" pitchFamily="34" charset="0"/>
                          <a:cs typeface="Tahoma" panose="020B0604030504040204" pitchFamily="34" charset="0"/>
                        </a:rPr>
                        <a:t>tập</a:t>
                      </a:r>
                      <a:r>
                        <a:rPr lang="vi-VN" sz="2600" dirty="0" smtClean="0">
                          <a:effectLst/>
                          <a:latin typeface="Tahoma" panose="020B0604030504040204" pitchFamily="34" charset="0"/>
                          <a:cs typeface="Tahoma" panose="020B0604030504040204" pitchFamily="34" charset="0"/>
                        </a:rPr>
                        <a:t> 2</a:t>
                      </a:r>
                      <a:r>
                        <a:rPr lang="en-US" sz="2600" dirty="0" smtClean="0">
                          <a:effectLst/>
                          <a:latin typeface="Tahoma" panose="020B0604030504040204" pitchFamily="34" charset="0"/>
                          <a:cs typeface="Tahoma" panose="020B0604030504040204" pitchFamily="34" charset="0"/>
                        </a:rPr>
                        <a:t> </a:t>
                      </a:r>
                      <a:endParaRPr lang="en-US" sz="2600" dirty="0">
                        <a:effectLst/>
                        <a:latin typeface="Tahoma" panose="020B0604030504040204" pitchFamily="34" charset="0"/>
                        <a:cs typeface="Tahoma" panose="020B0604030504040204" pitchFamily="34" charset="0"/>
                      </a:endParaRPr>
                    </a:p>
                    <a:p>
                      <a:pPr algn="ctr">
                        <a:lnSpc>
                          <a:spcPct val="100000"/>
                        </a:lnSpc>
                        <a:spcAft>
                          <a:spcPts val="800"/>
                        </a:spcAft>
                        <a:tabLst>
                          <a:tab pos="3471545" algn="l"/>
                        </a:tabLst>
                      </a:pP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61309488"/>
                  </a:ext>
                </a:extLst>
              </a:tr>
              <a:tr h="1038161">
                <a:tc>
                  <a:txBody>
                    <a:bodyPr/>
                    <a:lstStyle/>
                    <a:p>
                      <a:pPr>
                        <a:lnSpc>
                          <a:spcPct val="100000"/>
                        </a:lnSpc>
                        <a:spcAft>
                          <a:spcPts val="0"/>
                        </a:spcAft>
                      </a:pPr>
                      <a:r>
                        <a:rPr lang="en-US" sz="2600" dirty="0" err="1">
                          <a:solidFill>
                            <a:srgbClr val="FF0000"/>
                          </a:solidFill>
                          <a:effectLst/>
                          <a:latin typeface="Tahoma" panose="020B0604030504040204" pitchFamily="34" charset="0"/>
                          <a:cs typeface="Tahoma" panose="020B0604030504040204" pitchFamily="34" charset="0"/>
                        </a:rPr>
                        <a:t>Nhiệm</a:t>
                      </a:r>
                      <a:r>
                        <a:rPr lang="en-US" sz="2600" dirty="0">
                          <a:solidFill>
                            <a:srgbClr val="FF0000"/>
                          </a:solidFill>
                          <a:effectLst/>
                          <a:latin typeface="Tahoma" panose="020B0604030504040204" pitchFamily="34" charset="0"/>
                          <a:cs typeface="Tahoma" panose="020B0604030504040204" pitchFamily="34" charset="0"/>
                        </a:rPr>
                        <a:t> </a:t>
                      </a:r>
                      <a:r>
                        <a:rPr lang="en-US" sz="2600" dirty="0" err="1">
                          <a:solidFill>
                            <a:srgbClr val="FF0000"/>
                          </a:solidFill>
                          <a:effectLst/>
                          <a:latin typeface="Tahoma" panose="020B0604030504040204" pitchFamily="34" charset="0"/>
                          <a:cs typeface="Tahoma" panose="020B0604030504040204" pitchFamily="34" charset="0"/>
                        </a:rPr>
                        <a:t>vụ</a:t>
                      </a:r>
                      <a:r>
                        <a:rPr lang="en-US" sz="2600" dirty="0">
                          <a:solidFill>
                            <a:srgbClr val="FF0000"/>
                          </a:solidFill>
                          <a:effectLst/>
                          <a:latin typeface="Tahoma" panose="020B0604030504040204" pitchFamily="34" charset="0"/>
                          <a:cs typeface="Tahoma" panose="020B0604030504040204" pitchFamily="34" charset="0"/>
                        </a:rPr>
                        <a:t>: </a:t>
                      </a:r>
                      <a:r>
                        <a:rPr lang="vi-VN" sz="2600" dirty="0" smtClean="0">
                          <a:solidFill>
                            <a:srgbClr val="100CE2"/>
                          </a:solidFill>
                          <a:effectLst/>
                          <a:latin typeface="Tahoma" panose="020B0604030504040204" pitchFamily="34" charset="0"/>
                          <a:cs typeface="Tahoma" panose="020B0604030504040204" pitchFamily="34" charset="0"/>
                        </a:rPr>
                        <a:t>L</a:t>
                      </a:r>
                      <a:r>
                        <a:rPr lang="en-US" sz="2600" dirty="0" err="1" smtClean="0">
                          <a:solidFill>
                            <a:srgbClr val="100CE2"/>
                          </a:solidFill>
                          <a:effectLst/>
                          <a:latin typeface="Tahoma" panose="020B0604030504040204" pitchFamily="34" charset="0"/>
                          <a:cs typeface="Tahoma" panose="020B0604030504040204" pitchFamily="34" charset="0"/>
                        </a:rPr>
                        <a:t>ấy</a:t>
                      </a:r>
                      <a:r>
                        <a:rPr lang="en-US" sz="2600" dirty="0" smtClean="0">
                          <a:solidFill>
                            <a:srgbClr val="100CE2"/>
                          </a:solidFill>
                          <a:effectLst/>
                          <a:latin typeface="Tahoma" panose="020B0604030504040204" pitchFamily="34" charset="0"/>
                          <a:cs typeface="Tahoma" panose="020B0604030504040204" pitchFamily="34" charset="0"/>
                        </a:rPr>
                        <a:t> </a:t>
                      </a:r>
                      <a:r>
                        <a:rPr lang="vi-VN" sz="2600" kern="1200" dirty="0">
                          <a:solidFill>
                            <a:srgbClr val="100CE2"/>
                          </a:solidFill>
                          <a:effectLst/>
                          <a:latin typeface="Tahoma" panose="020B0604030504040204" pitchFamily="34" charset="0"/>
                          <a:cs typeface="Tahoma" panose="020B0604030504040204" pitchFamily="34" charset="0"/>
                        </a:rPr>
                        <a:t>ví dụ về sự thay đổi tốc độ, thay đổi hướng chuyển động khi tác dụng lực vào </a:t>
                      </a:r>
                      <a:r>
                        <a:rPr lang="vi-VN" sz="2600" kern="1200" dirty="0" smtClean="0">
                          <a:solidFill>
                            <a:srgbClr val="100CE2"/>
                          </a:solidFill>
                          <a:effectLst/>
                          <a:latin typeface="Tahoma" panose="020B0604030504040204" pitchFamily="34" charset="0"/>
                          <a:cs typeface="Tahoma" panose="020B0604030504040204" pitchFamily="34" charset="0"/>
                        </a:rPr>
                        <a:t>vật:</a:t>
                      </a:r>
                      <a:endParaRPr lang="en-US" sz="2600" dirty="0">
                        <a:solidFill>
                          <a:srgbClr val="100CE2"/>
                        </a:solidFill>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3709543385"/>
                  </a:ext>
                </a:extLst>
              </a:tr>
              <a:tr h="754106">
                <a:tc>
                  <a:txBody>
                    <a:bodyPr/>
                    <a:lstStyle/>
                    <a:p>
                      <a:pPr algn="just">
                        <a:lnSpc>
                          <a:spcPct val="100000"/>
                        </a:lnSpc>
                        <a:spcAft>
                          <a:spcPts val="0"/>
                        </a:spcAft>
                      </a:pPr>
                      <a:r>
                        <a:rPr lang="vi-VN" sz="2600" kern="1200" dirty="0" smtClean="0">
                          <a:effectLst/>
                          <a:latin typeface="Tahoma" panose="020B0604030504040204" pitchFamily="34" charset="0"/>
                          <a:cs typeface="Tahoma" panose="020B0604030504040204" pitchFamily="34" charset="0"/>
                        </a:rPr>
                        <a:t>1. Vật </a:t>
                      </a:r>
                      <a:r>
                        <a:rPr lang="vi-VN" sz="2600" kern="1200" dirty="0">
                          <a:effectLst/>
                          <a:latin typeface="Tahoma" panose="020B0604030504040204" pitchFamily="34" charset="0"/>
                          <a:cs typeface="Tahoma" panose="020B0604030504040204" pitchFamily="34" charset="0"/>
                        </a:rPr>
                        <a:t>đang đứng yên, bắt đầu chuyển động.</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07053766"/>
                  </a:ext>
                </a:extLst>
              </a:tr>
              <a:tr h="722397">
                <a:tc>
                  <a:txBody>
                    <a:bodyPr/>
                    <a:lstStyle/>
                    <a:p>
                      <a:pPr algn="just">
                        <a:lnSpc>
                          <a:spcPct val="100000"/>
                        </a:lnSpc>
                        <a:spcAft>
                          <a:spcPts val="0"/>
                        </a:spcAft>
                      </a:pPr>
                      <a:r>
                        <a:rPr lang="vi-VN" sz="2600" kern="1200" dirty="0" smtClean="0">
                          <a:effectLst/>
                          <a:latin typeface="Tahoma" panose="020B0604030504040204" pitchFamily="34" charset="0"/>
                          <a:cs typeface="Tahoma" panose="020B0604030504040204" pitchFamily="34" charset="0"/>
                        </a:rPr>
                        <a:t>2. Vật đang </a:t>
                      </a:r>
                      <a:r>
                        <a:rPr lang="vi-VN" sz="2600" kern="1200" dirty="0">
                          <a:effectLst/>
                          <a:latin typeface="Tahoma" panose="020B0604030504040204" pitchFamily="34" charset="0"/>
                          <a:cs typeface="Tahoma" panose="020B0604030504040204" pitchFamily="34" charset="0"/>
                        </a:rPr>
                        <a:t>chuyển động, bị dừng lại.</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36874421"/>
                  </a:ext>
                </a:extLst>
              </a:tr>
              <a:tr h="570389">
                <a:tc>
                  <a:txBody>
                    <a:bodyPr/>
                    <a:lstStyle/>
                    <a:p>
                      <a:pPr algn="just">
                        <a:lnSpc>
                          <a:spcPct val="100000"/>
                        </a:lnSpc>
                        <a:spcAft>
                          <a:spcPts val="0"/>
                        </a:spcAft>
                      </a:pPr>
                      <a:r>
                        <a:rPr lang="vi-VN" sz="2600" kern="1200" dirty="0" smtClean="0">
                          <a:effectLst/>
                          <a:latin typeface="Tahoma" panose="020B0604030504040204" pitchFamily="34" charset="0"/>
                          <a:cs typeface="Tahoma" panose="020B0604030504040204" pitchFamily="34" charset="0"/>
                        </a:rPr>
                        <a:t>3. Vật chuyển </a:t>
                      </a:r>
                      <a:r>
                        <a:rPr lang="vi-VN" sz="2600" kern="1200" dirty="0">
                          <a:effectLst/>
                          <a:latin typeface="Tahoma" panose="020B0604030504040204" pitchFamily="34" charset="0"/>
                          <a:cs typeface="Tahoma" panose="020B0604030504040204" pitchFamily="34" charset="0"/>
                        </a:rPr>
                        <a:t>động nhanh lên.</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40781630"/>
                  </a:ext>
                </a:extLst>
              </a:tr>
              <a:tr h="570389">
                <a:tc>
                  <a:txBody>
                    <a:bodyPr/>
                    <a:lstStyle/>
                    <a:p>
                      <a:pPr algn="just">
                        <a:lnSpc>
                          <a:spcPct val="100000"/>
                        </a:lnSpc>
                        <a:spcAft>
                          <a:spcPts val="0"/>
                        </a:spcAft>
                      </a:pPr>
                      <a:r>
                        <a:rPr lang="vi-VN" sz="2600" kern="1200" dirty="0" smtClean="0">
                          <a:effectLst/>
                          <a:latin typeface="Tahoma" panose="020B0604030504040204" pitchFamily="34" charset="0"/>
                          <a:cs typeface="Tahoma" panose="020B0604030504040204" pitchFamily="34" charset="0"/>
                        </a:rPr>
                        <a:t>4. Vật </a:t>
                      </a:r>
                      <a:r>
                        <a:rPr lang="vi-VN" sz="2600" kern="1200" dirty="0">
                          <a:effectLst/>
                          <a:latin typeface="Tahoma" panose="020B0604030504040204" pitchFamily="34" charset="0"/>
                          <a:cs typeface="Tahoma" panose="020B0604030504040204" pitchFamily="34" charset="0"/>
                        </a:rPr>
                        <a:t>chuyển động chậm lại.</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1324298"/>
                  </a:ext>
                </a:extLst>
              </a:tr>
              <a:tr h="2042493">
                <a:tc>
                  <a:txBody>
                    <a:bodyPr/>
                    <a:lstStyle/>
                    <a:p>
                      <a:pPr algn="just">
                        <a:lnSpc>
                          <a:spcPct val="100000"/>
                        </a:lnSpc>
                        <a:spcAft>
                          <a:spcPts val="0"/>
                        </a:spcAft>
                      </a:pPr>
                      <a:r>
                        <a:rPr lang="vi-VN" sz="2600" kern="1200" dirty="0" smtClean="0">
                          <a:effectLst/>
                          <a:latin typeface="Tahoma" panose="020B0604030504040204" pitchFamily="34" charset="0"/>
                          <a:cs typeface="Tahoma" panose="020B0604030504040204" pitchFamily="34" charset="0"/>
                        </a:rPr>
                        <a:t>5. Vật </a:t>
                      </a:r>
                      <a:r>
                        <a:rPr lang="vi-VN" sz="2600" kern="1200" dirty="0">
                          <a:effectLst/>
                          <a:latin typeface="Tahoma" panose="020B0604030504040204" pitchFamily="34" charset="0"/>
                          <a:cs typeface="Tahoma" panose="020B0604030504040204" pitchFamily="34" charset="0"/>
                        </a:rPr>
                        <a:t>đang chuyển động theo hướng này bỗng chuyển động theo hướng khác.</a:t>
                      </a:r>
                      <a:endParaRPr lang="en-US" sz="2600" dirty="0">
                        <a:effectLst/>
                        <a:latin typeface="Tahoma" panose="020B0604030504040204" pitchFamily="34" charset="0"/>
                        <a:ea typeface="Arial" panose="020B0604020202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0210991"/>
                  </a:ext>
                </a:extLst>
              </a:tr>
            </a:tbl>
          </a:graphicData>
        </a:graphic>
      </p:graphicFrame>
    </p:spTree>
    <p:extLst>
      <p:ext uri="{BB962C8B-B14F-4D97-AF65-F5344CB8AC3E}">
        <p14:creationId xmlns:p14="http://schemas.microsoft.com/office/powerpoint/2010/main" val="19503508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9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71274" y="772748"/>
            <a:ext cx="110603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100CE2"/>
                </a:solidFill>
                <a:effectLst/>
                <a:latin typeface="Open Sans"/>
              </a:rPr>
              <a:t>Ôtô</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đang</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chuyển</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động</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khi</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hãm</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phanh</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lực</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hãm</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đa</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làm</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cho</a:t>
            </a:r>
            <a:r>
              <a:rPr kumimoji="0" lang="en-US" sz="2400" b="1" i="0" u="none" strike="noStrike" cap="none" normalizeH="0" baseline="0" dirty="0" smtClean="0">
                <a:ln>
                  <a:noFill/>
                </a:ln>
                <a:solidFill>
                  <a:srgbClr val="100CE2"/>
                </a:solidFill>
                <a:effectLst/>
                <a:latin typeface="Open Sans"/>
              </a:rPr>
              <a:t> ô </a:t>
            </a:r>
            <a:r>
              <a:rPr kumimoji="0" lang="en-US" sz="2400" b="1" i="0" u="none" strike="noStrike" cap="none" normalizeH="0" baseline="0" dirty="0" err="1" smtClean="0">
                <a:ln>
                  <a:noFill/>
                </a:ln>
                <a:solidFill>
                  <a:srgbClr val="100CE2"/>
                </a:solidFill>
                <a:effectLst/>
                <a:latin typeface="Open Sans"/>
              </a:rPr>
              <a:t>tô</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chuyển</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động</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chậm</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dần</a:t>
            </a:r>
            <a:r>
              <a:rPr kumimoji="0" lang="en-US" sz="2400" b="1" i="0" u="none" strike="noStrike" cap="none" normalizeH="0" baseline="0" dirty="0" smtClean="0">
                <a:ln>
                  <a:noFill/>
                </a:ln>
                <a:solidFill>
                  <a:srgbClr val="100CE2"/>
                </a:solidFill>
                <a:effectLst/>
                <a:latin typeface="Open Sans"/>
              </a:rPr>
              <a:t>.</a:t>
            </a:r>
            <a:endParaRPr kumimoji="0" lang="en-US" sz="1200" b="1" i="0" u="none" strike="noStrike" cap="none" normalizeH="0" baseline="0" dirty="0" smtClean="0">
              <a:ln>
                <a:noFill/>
              </a:ln>
              <a:solidFill>
                <a:srgbClr val="100CE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00CE2"/>
                </a:solidFill>
                <a:effectLst/>
                <a:latin typeface="Open Sans"/>
              </a:rPr>
              <a:t>  </a:t>
            </a:r>
            <a:endParaRPr kumimoji="0" lang="en-US" sz="33100" b="1" i="0" u="none" strike="noStrike" cap="none" normalizeH="0" baseline="0" dirty="0" smtClean="0">
              <a:ln>
                <a:noFill/>
              </a:ln>
              <a:solidFill>
                <a:srgbClr val="100CE2"/>
              </a:solidFill>
              <a:effectLst/>
              <a:latin typeface="Open Sans"/>
            </a:endParaRPr>
          </a:p>
        </p:txBody>
      </p:sp>
      <p:pic>
        <p:nvPicPr>
          <p:cNvPr id="1028" name="Picture 4" descr="Những mẫu ôtô điện mà khách hàng Việt có thể 'nhắm tới' trong nă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941" y="2100106"/>
            <a:ext cx="6593046" cy="421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510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79513" y="739853"/>
            <a:ext cx="124040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00CE2"/>
                </a:solidFill>
                <a:effectLst/>
                <a:latin typeface="Open Sans"/>
              </a:rPr>
              <a:t>Con </a:t>
            </a:r>
            <a:r>
              <a:rPr kumimoji="0" lang="en-US" sz="2400" b="1" i="0" u="none" strike="noStrike" cap="none" normalizeH="0" baseline="0" dirty="0" err="1" smtClean="0">
                <a:ln>
                  <a:noFill/>
                </a:ln>
                <a:solidFill>
                  <a:srgbClr val="100CE2"/>
                </a:solidFill>
                <a:effectLst/>
                <a:latin typeface="Open Sans"/>
              </a:rPr>
              <a:t>cá</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cắn</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vào</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chiếc</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phao</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của</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một</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cần</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câu</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đang</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nổi</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bỗng</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chìm</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xuống</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nước</a:t>
            </a:r>
            <a:r>
              <a:rPr kumimoji="0" lang="en-US" sz="2400" b="1" i="0" u="none" strike="noStrike" cap="none" normalizeH="0" baseline="0" dirty="0" smtClean="0">
                <a:ln>
                  <a:noFill/>
                </a:ln>
                <a:solidFill>
                  <a:srgbClr val="100CE2"/>
                </a:solidFill>
                <a:effectLst/>
                <a:latin typeface="Open Sans"/>
              </a:rPr>
              <a:t>. </a:t>
            </a:r>
            <a:endParaRPr kumimoji="0" lang="vi-VN" sz="2400" b="1" i="0" u="none" strike="noStrike" cap="none" normalizeH="0" baseline="0" dirty="0" smtClean="0">
              <a:ln>
                <a:noFill/>
              </a:ln>
              <a:solidFill>
                <a:srgbClr val="100CE2"/>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100CE2"/>
                </a:solidFill>
                <a:effectLst/>
                <a:latin typeface="Open Sans"/>
              </a:rPr>
              <a:t>Lực</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của</a:t>
            </a:r>
            <a:r>
              <a:rPr kumimoji="0" lang="en-US" sz="2400" b="1" i="0" u="none" strike="noStrike" cap="none" normalizeH="0" baseline="0" dirty="0" smtClean="0">
                <a:ln>
                  <a:noFill/>
                </a:ln>
                <a:solidFill>
                  <a:srgbClr val="100CE2"/>
                </a:solidFill>
                <a:effectLst/>
                <a:latin typeface="Open Sans"/>
              </a:rPr>
              <a:t> con </a:t>
            </a:r>
            <a:r>
              <a:rPr kumimoji="0" lang="en-US" sz="2400" b="1" i="0" u="none" strike="noStrike" cap="none" normalizeH="0" baseline="0" dirty="0" err="1" smtClean="0">
                <a:ln>
                  <a:noFill/>
                </a:ln>
                <a:solidFill>
                  <a:srgbClr val="100CE2"/>
                </a:solidFill>
                <a:effectLst/>
                <a:latin typeface="Open Sans"/>
              </a:rPr>
              <a:t>cá</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đã</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làm</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cho</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chiếc</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phao</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bắt</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đầu</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chuyển</a:t>
            </a:r>
            <a:r>
              <a:rPr kumimoji="0" lang="en-US" sz="2400" b="1" i="0" u="none" strike="noStrike" cap="none" normalizeH="0" baseline="0" dirty="0" smtClean="0">
                <a:ln>
                  <a:noFill/>
                </a:ln>
                <a:solidFill>
                  <a:srgbClr val="100CE2"/>
                </a:solidFill>
                <a:effectLst/>
                <a:latin typeface="Open Sans"/>
              </a:rPr>
              <a:t> </a:t>
            </a:r>
            <a:r>
              <a:rPr kumimoji="0" lang="en-US" sz="2400" b="1" i="0" u="none" strike="noStrike" cap="none" normalizeH="0" baseline="0" dirty="0" err="1" smtClean="0">
                <a:ln>
                  <a:noFill/>
                </a:ln>
                <a:solidFill>
                  <a:srgbClr val="100CE2"/>
                </a:solidFill>
                <a:effectLst/>
                <a:latin typeface="Open Sans"/>
              </a:rPr>
              <a:t>động</a:t>
            </a:r>
            <a:r>
              <a:rPr kumimoji="0" lang="en-US" sz="2400" b="1" i="0" u="none" strike="noStrike" cap="none" normalizeH="0" baseline="0" dirty="0" smtClean="0">
                <a:ln>
                  <a:noFill/>
                </a:ln>
                <a:solidFill>
                  <a:srgbClr val="100CE2"/>
                </a:solidFill>
                <a:effectLst/>
                <a:latin typeface="Open Sans"/>
              </a:rPr>
              <a:t>.</a:t>
            </a:r>
            <a:endParaRPr kumimoji="0" lang="en-US" sz="1200" b="1" i="0" u="none" strike="noStrike" cap="none" normalizeH="0" baseline="0" dirty="0" smtClean="0">
              <a:ln>
                <a:noFill/>
              </a:ln>
              <a:solidFill>
                <a:srgbClr val="100CE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00CE2"/>
                </a:solidFill>
                <a:effectLst/>
                <a:latin typeface="Open Sans"/>
              </a:rPr>
              <a:t>  </a:t>
            </a:r>
            <a:endParaRPr kumimoji="0" lang="en-US" sz="34600" b="1" i="0" u="none" strike="noStrike" cap="none" normalizeH="0" baseline="0" dirty="0" smtClean="0">
              <a:ln>
                <a:noFill/>
              </a:ln>
              <a:solidFill>
                <a:srgbClr val="100CE2"/>
              </a:solidFill>
              <a:effectLst/>
              <a:latin typeface="Open Sans"/>
            </a:endParaRPr>
          </a:p>
        </p:txBody>
      </p:sp>
      <p:pic>
        <p:nvPicPr>
          <p:cNvPr id="2050" name="Picture 2" descr="Bài 36: Tác dụng của lự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267" y="2211487"/>
            <a:ext cx="6480313" cy="404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2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53216" y="599331"/>
            <a:ext cx="10444480" cy="138499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100CE2"/>
                </a:solidFill>
                <a:effectLst/>
                <a:latin typeface="Open Sans"/>
              </a:rPr>
              <a:t>Bóng</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đang</a:t>
            </a:r>
            <a:r>
              <a:rPr kumimoji="0" lang="en-US" sz="2800" b="1" i="0" u="none" strike="noStrike" cap="none" normalizeH="0" baseline="0" dirty="0" smtClean="0">
                <a:ln>
                  <a:noFill/>
                </a:ln>
                <a:solidFill>
                  <a:srgbClr val="100CE2"/>
                </a:solidFill>
                <a:effectLst/>
                <a:latin typeface="Open Sans"/>
              </a:rPr>
              <a:t> bay </a:t>
            </a:r>
            <a:r>
              <a:rPr kumimoji="0" lang="en-US" sz="2800" b="1" i="0" u="none" strike="noStrike" cap="none" normalizeH="0" baseline="0" dirty="0" err="1" smtClean="0">
                <a:ln>
                  <a:noFill/>
                </a:ln>
                <a:solidFill>
                  <a:srgbClr val="100CE2"/>
                </a:solidFill>
                <a:effectLst/>
                <a:latin typeface="Open Sans"/>
              </a:rPr>
              <a:t>về</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phía</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khung</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thành</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thì</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bị</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hậu</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vệ</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phá</a:t>
            </a:r>
            <a:r>
              <a:rPr kumimoji="0" lang="en-US" sz="2800" b="1" i="0" u="none" strike="noStrike" cap="none" normalizeH="0" baseline="0" dirty="0" smtClean="0">
                <a:ln>
                  <a:noFill/>
                </a:ln>
                <a:solidFill>
                  <a:srgbClr val="100CE2"/>
                </a:solidFill>
                <a:effectLst/>
                <a:latin typeface="Open Sans"/>
              </a:rPr>
              <a:t> sang </a:t>
            </a:r>
            <a:r>
              <a:rPr kumimoji="0" lang="en-US" sz="2800" b="1" i="0" u="none" strike="noStrike" cap="none" normalizeH="0" baseline="0" dirty="0" err="1" smtClean="0">
                <a:ln>
                  <a:noFill/>
                </a:ln>
                <a:solidFill>
                  <a:srgbClr val="100CE2"/>
                </a:solidFill>
                <a:effectLst/>
                <a:latin typeface="Open Sans"/>
              </a:rPr>
              <a:t>phải</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Lực</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của</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hậu</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vệ</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làm</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bóng</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đổi</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hướng</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chuyển</a:t>
            </a:r>
            <a:r>
              <a:rPr kumimoji="0" lang="en-US" sz="2800" b="1" i="0" u="none" strike="noStrike" cap="none" normalizeH="0" baseline="0" dirty="0" smtClean="0">
                <a:ln>
                  <a:noFill/>
                </a:ln>
                <a:solidFill>
                  <a:srgbClr val="100CE2"/>
                </a:solidFill>
                <a:effectLst/>
                <a:latin typeface="Open Sans"/>
              </a:rPr>
              <a:t> </a:t>
            </a:r>
            <a:r>
              <a:rPr kumimoji="0" lang="en-US" sz="2800" b="1" i="0" u="none" strike="noStrike" cap="none" normalizeH="0" baseline="0" dirty="0" err="1" smtClean="0">
                <a:ln>
                  <a:noFill/>
                </a:ln>
                <a:solidFill>
                  <a:srgbClr val="100CE2"/>
                </a:solidFill>
                <a:effectLst/>
                <a:latin typeface="Open Sans"/>
              </a:rPr>
              <a:t>động</a:t>
            </a:r>
            <a:r>
              <a:rPr kumimoji="0" lang="en-US" sz="2800" b="1" i="0" u="none" strike="noStrike" cap="none" normalizeH="0" baseline="0" dirty="0" smtClean="0">
                <a:ln>
                  <a:noFill/>
                </a:ln>
                <a:solidFill>
                  <a:srgbClr val="100CE2"/>
                </a:solidFill>
                <a:effectLst/>
                <a:latin typeface="Open Sans"/>
              </a:rPr>
              <a:t>.</a:t>
            </a:r>
            <a:endParaRPr kumimoji="0" lang="en-US" sz="1400" b="1" i="0" u="none" strike="noStrike" cap="none" normalizeH="0" baseline="0" dirty="0" smtClean="0">
              <a:ln>
                <a:noFill/>
              </a:ln>
              <a:solidFill>
                <a:srgbClr val="100CE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100CE2"/>
                </a:solidFill>
                <a:effectLst/>
                <a:latin typeface="Open Sans"/>
              </a:rPr>
              <a:t>  </a:t>
            </a:r>
            <a:endParaRPr kumimoji="0" lang="en-US" sz="41300" b="1" i="0" u="none" strike="noStrike" cap="none" normalizeH="0" baseline="0" dirty="0" smtClean="0">
              <a:ln>
                <a:noFill/>
              </a:ln>
              <a:solidFill>
                <a:srgbClr val="100CE2"/>
              </a:solidFill>
              <a:effectLst/>
              <a:latin typeface="Open Sans"/>
            </a:endParaRPr>
          </a:p>
        </p:txBody>
      </p:sp>
      <p:pic>
        <p:nvPicPr>
          <p:cNvPr id="3076" name="Picture 4" descr="Tại sao Đặng Văn Lâm khiêu khích các cầu thủ Jordan ở loạt luâ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649" y="2138640"/>
            <a:ext cx="7169672" cy="425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8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DE6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3995" y="223723"/>
            <a:ext cx="2659144" cy="596408"/>
          </a:xfrm>
          <a:solidFill>
            <a:schemeClr val="accent6">
              <a:lumMod val="40000"/>
              <a:lumOff val="60000"/>
            </a:schemeClr>
          </a:solidFill>
        </p:spPr>
        <p:txBody>
          <a:bodyPr>
            <a:normAutofit/>
          </a:bodyPr>
          <a:lstStyle/>
          <a:p>
            <a:r>
              <a:rPr lang="vi-VN" sz="3600" b="1" u="sng" dirty="0" smtClean="0">
                <a:solidFill>
                  <a:srgbClr val="C00000"/>
                </a:solidFill>
                <a:latin typeface="Times New Roman" panose="02020603050405020304" pitchFamily="18" charset="0"/>
                <a:cs typeface="Times New Roman" panose="02020603050405020304" pitchFamily="18" charset="0"/>
              </a:rPr>
              <a:t>c. Vận dụng</a:t>
            </a:r>
            <a:endParaRPr lang="en-US" sz="3600" b="1" u="sng"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9048" y="1091615"/>
            <a:ext cx="9591687" cy="2400657"/>
          </a:xfrm>
          <a:prstGeom prst="rect">
            <a:avLst/>
          </a:prstGeom>
        </p:spPr>
        <p:txBody>
          <a:bodyPr wrap="square">
            <a:spAutoFit/>
          </a:bodyPr>
          <a:lstStyle/>
          <a:p>
            <a:pPr algn="just">
              <a:lnSpc>
                <a:spcPct val="150000"/>
              </a:lnSpc>
            </a:pPr>
            <a:r>
              <a:rPr lang="vi-VN" sz="2000" b="1" dirty="0">
                <a:solidFill>
                  <a:srgbClr val="0000FF"/>
                </a:solidFill>
                <a:latin typeface="Open Sans"/>
              </a:rPr>
              <a:t>Bài 1:</a:t>
            </a:r>
            <a:r>
              <a:rPr lang="vi-VN" sz="2000" dirty="0">
                <a:solidFill>
                  <a:srgbClr val="000000"/>
                </a:solidFill>
                <a:latin typeface="Open Sans"/>
              </a:rPr>
              <a:t> Trường hợp nào sau đây vật không bị biến dạng khi chịu tác dụng của lực?</a:t>
            </a:r>
          </a:p>
          <a:p>
            <a:pPr algn="just">
              <a:lnSpc>
                <a:spcPct val="150000"/>
              </a:lnSpc>
            </a:pPr>
            <a:r>
              <a:rPr lang="vi-VN" sz="2000" b="1" dirty="0">
                <a:solidFill>
                  <a:srgbClr val="000000"/>
                </a:solidFill>
                <a:latin typeface="Open Sans"/>
              </a:rPr>
              <a:t>A.</a:t>
            </a:r>
            <a:r>
              <a:rPr lang="vi-VN" sz="2000" dirty="0">
                <a:solidFill>
                  <a:srgbClr val="000000"/>
                </a:solidFill>
                <a:latin typeface="Open Sans"/>
              </a:rPr>
              <a:t> Cửa kính bị vỡ khi bị va đập mạnh.</a:t>
            </a:r>
          </a:p>
          <a:p>
            <a:pPr algn="just">
              <a:lnSpc>
                <a:spcPct val="150000"/>
              </a:lnSpc>
            </a:pPr>
            <a:r>
              <a:rPr lang="vi-VN" sz="2000" b="1" dirty="0">
                <a:solidFill>
                  <a:srgbClr val="000000"/>
                </a:solidFill>
                <a:latin typeface="Open Sans"/>
              </a:rPr>
              <a:t>B.</a:t>
            </a:r>
            <a:r>
              <a:rPr lang="vi-VN" sz="2000" dirty="0">
                <a:solidFill>
                  <a:srgbClr val="000000"/>
                </a:solidFill>
                <a:latin typeface="Open Sans"/>
              </a:rPr>
              <a:t> Đất xốp khi được cày xới cẩn thận.</a:t>
            </a:r>
          </a:p>
          <a:p>
            <a:pPr algn="just">
              <a:lnSpc>
                <a:spcPct val="150000"/>
              </a:lnSpc>
            </a:pPr>
            <a:r>
              <a:rPr lang="vi-VN" sz="2000" b="1" dirty="0">
                <a:latin typeface="Open Sans"/>
              </a:rPr>
              <a:t>C.</a:t>
            </a:r>
            <a:r>
              <a:rPr lang="vi-VN" sz="2000" dirty="0">
                <a:latin typeface="Open Sans"/>
              </a:rPr>
              <a:t> Cành cây đu đưa khi có gió thổi.</a:t>
            </a:r>
          </a:p>
          <a:p>
            <a:pPr algn="just">
              <a:lnSpc>
                <a:spcPct val="150000"/>
              </a:lnSpc>
            </a:pPr>
            <a:r>
              <a:rPr lang="vi-VN" sz="2000" b="1" dirty="0">
                <a:solidFill>
                  <a:srgbClr val="000000"/>
                </a:solidFill>
                <a:latin typeface="Open Sans"/>
              </a:rPr>
              <a:t>D.</a:t>
            </a:r>
            <a:r>
              <a:rPr lang="vi-VN" sz="2000" dirty="0">
                <a:solidFill>
                  <a:srgbClr val="000000"/>
                </a:solidFill>
                <a:latin typeface="Open Sans"/>
              </a:rPr>
              <a:t> Tờ giấy bị nhàu khi ta vò nó lại</a:t>
            </a:r>
          </a:p>
        </p:txBody>
      </p:sp>
      <p:sp>
        <p:nvSpPr>
          <p:cNvPr id="6" name="Rectangle 5"/>
          <p:cNvSpPr/>
          <p:nvPr/>
        </p:nvSpPr>
        <p:spPr>
          <a:xfrm>
            <a:off x="509048" y="4029351"/>
            <a:ext cx="8257880" cy="2400657"/>
          </a:xfrm>
          <a:prstGeom prst="rect">
            <a:avLst/>
          </a:prstGeom>
        </p:spPr>
        <p:txBody>
          <a:bodyPr wrap="square">
            <a:spAutoFit/>
          </a:bodyPr>
          <a:lstStyle/>
          <a:p>
            <a:pPr algn="just">
              <a:lnSpc>
                <a:spcPct val="150000"/>
              </a:lnSpc>
            </a:pPr>
            <a:r>
              <a:rPr lang="en-US" sz="2000" b="1" dirty="0" err="1">
                <a:solidFill>
                  <a:srgbClr val="0000FF"/>
                </a:solidFill>
                <a:latin typeface="Open Sans"/>
              </a:rPr>
              <a:t>Bài</a:t>
            </a:r>
            <a:r>
              <a:rPr lang="en-US" sz="2000" b="1" dirty="0">
                <a:solidFill>
                  <a:srgbClr val="0000FF"/>
                </a:solidFill>
                <a:latin typeface="Open Sans"/>
              </a:rPr>
              <a:t> </a:t>
            </a:r>
            <a:r>
              <a:rPr lang="vi-VN" sz="2000" b="1" dirty="0" smtClean="0">
                <a:solidFill>
                  <a:srgbClr val="0000FF"/>
                </a:solidFill>
                <a:latin typeface="Open Sans"/>
              </a:rPr>
              <a:t>2</a:t>
            </a:r>
            <a:r>
              <a:rPr lang="en-US" sz="2000" b="1" dirty="0" smtClean="0">
                <a:solidFill>
                  <a:srgbClr val="0000FF"/>
                </a:solidFill>
                <a:latin typeface="Open Sans"/>
              </a:rPr>
              <a:t>:</a:t>
            </a:r>
            <a:r>
              <a:rPr lang="en-US" sz="2000" dirty="0">
                <a:solidFill>
                  <a:srgbClr val="000000"/>
                </a:solidFill>
                <a:latin typeface="Open Sans"/>
              </a:rPr>
              <a:t> </a:t>
            </a:r>
            <a:r>
              <a:rPr lang="en-US" sz="2000" dirty="0" err="1">
                <a:solidFill>
                  <a:srgbClr val="000000"/>
                </a:solidFill>
                <a:latin typeface="Open Sans"/>
              </a:rPr>
              <a:t>Trong</a:t>
            </a:r>
            <a:r>
              <a:rPr lang="en-US" sz="2000" dirty="0">
                <a:solidFill>
                  <a:srgbClr val="000000"/>
                </a:solidFill>
                <a:latin typeface="Open Sans"/>
              </a:rPr>
              <a:t> </a:t>
            </a:r>
            <a:r>
              <a:rPr lang="en-US" sz="2000" dirty="0" err="1">
                <a:solidFill>
                  <a:srgbClr val="000000"/>
                </a:solidFill>
                <a:latin typeface="Open Sans"/>
              </a:rPr>
              <a:t>các</a:t>
            </a:r>
            <a:r>
              <a:rPr lang="en-US" sz="2000" dirty="0">
                <a:solidFill>
                  <a:srgbClr val="000000"/>
                </a:solidFill>
                <a:latin typeface="Open Sans"/>
              </a:rPr>
              <a:t> </a:t>
            </a:r>
            <a:r>
              <a:rPr lang="en-US" sz="2000" dirty="0" err="1">
                <a:solidFill>
                  <a:srgbClr val="000000"/>
                </a:solidFill>
                <a:latin typeface="Open Sans"/>
              </a:rPr>
              <a:t>chuyển</a:t>
            </a:r>
            <a:r>
              <a:rPr lang="en-US" sz="2000" dirty="0">
                <a:solidFill>
                  <a:srgbClr val="000000"/>
                </a:solidFill>
                <a:latin typeface="Open Sans"/>
              </a:rPr>
              <a:t> </a:t>
            </a:r>
            <a:r>
              <a:rPr lang="en-US" sz="2000" dirty="0" err="1">
                <a:solidFill>
                  <a:srgbClr val="000000"/>
                </a:solidFill>
                <a:latin typeface="Open Sans"/>
              </a:rPr>
              <a:t>động</a:t>
            </a:r>
            <a:r>
              <a:rPr lang="en-US" sz="2000" dirty="0">
                <a:solidFill>
                  <a:srgbClr val="000000"/>
                </a:solidFill>
                <a:latin typeface="Open Sans"/>
              </a:rPr>
              <a:t> </a:t>
            </a:r>
            <a:r>
              <a:rPr lang="en-US" sz="2000" dirty="0" err="1">
                <a:solidFill>
                  <a:srgbClr val="000000"/>
                </a:solidFill>
                <a:latin typeface="Open Sans"/>
              </a:rPr>
              <a:t>sau</a:t>
            </a:r>
            <a:r>
              <a:rPr lang="en-US" sz="2000" dirty="0">
                <a:solidFill>
                  <a:srgbClr val="000000"/>
                </a:solidFill>
                <a:latin typeface="Open Sans"/>
              </a:rPr>
              <a:t>, </a:t>
            </a:r>
            <a:r>
              <a:rPr lang="en-US" sz="2000" dirty="0" err="1">
                <a:solidFill>
                  <a:srgbClr val="000000"/>
                </a:solidFill>
                <a:latin typeface="Open Sans"/>
              </a:rPr>
              <a:t>chuyển</a:t>
            </a:r>
            <a:r>
              <a:rPr lang="en-US" sz="2000" dirty="0">
                <a:solidFill>
                  <a:srgbClr val="000000"/>
                </a:solidFill>
                <a:latin typeface="Open Sans"/>
              </a:rPr>
              <a:t> </a:t>
            </a:r>
            <a:r>
              <a:rPr lang="en-US" sz="2000" dirty="0" err="1">
                <a:solidFill>
                  <a:srgbClr val="000000"/>
                </a:solidFill>
                <a:latin typeface="Open Sans"/>
              </a:rPr>
              <a:t>động</a:t>
            </a:r>
            <a:r>
              <a:rPr lang="en-US" sz="2000" dirty="0">
                <a:solidFill>
                  <a:srgbClr val="000000"/>
                </a:solidFill>
                <a:latin typeface="Open Sans"/>
              </a:rPr>
              <a:t> </a:t>
            </a:r>
            <a:r>
              <a:rPr lang="en-US" sz="2000" dirty="0" err="1">
                <a:solidFill>
                  <a:srgbClr val="000000"/>
                </a:solidFill>
                <a:latin typeface="Open Sans"/>
              </a:rPr>
              <a:t>nào</a:t>
            </a:r>
            <a:r>
              <a:rPr lang="en-US" sz="2000" dirty="0">
                <a:solidFill>
                  <a:srgbClr val="000000"/>
                </a:solidFill>
                <a:latin typeface="Open Sans"/>
              </a:rPr>
              <a:t> </a:t>
            </a:r>
            <a:r>
              <a:rPr lang="en-US" sz="2000" dirty="0" err="1">
                <a:solidFill>
                  <a:srgbClr val="000000"/>
                </a:solidFill>
                <a:latin typeface="Open Sans"/>
              </a:rPr>
              <a:t>đã</a:t>
            </a:r>
            <a:r>
              <a:rPr lang="en-US" sz="2000" dirty="0">
                <a:solidFill>
                  <a:srgbClr val="000000"/>
                </a:solidFill>
                <a:latin typeface="Open Sans"/>
              </a:rPr>
              <a:t> </a:t>
            </a:r>
            <a:r>
              <a:rPr lang="en-US" sz="2000" dirty="0" err="1">
                <a:solidFill>
                  <a:srgbClr val="000000"/>
                </a:solidFill>
                <a:latin typeface="Open Sans"/>
              </a:rPr>
              <a:t>bị</a:t>
            </a:r>
            <a:r>
              <a:rPr lang="en-US" sz="2000" dirty="0">
                <a:solidFill>
                  <a:srgbClr val="000000"/>
                </a:solidFill>
                <a:latin typeface="Open Sans"/>
              </a:rPr>
              <a:t> </a:t>
            </a:r>
            <a:r>
              <a:rPr lang="en-US" sz="2000" dirty="0" err="1">
                <a:solidFill>
                  <a:srgbClr val="000000"/>
                </a:solidFill>
                <a:latin typeface="Open Sans"/>
              </a:rPr>
              <a:t>biến</a:t>
            </a:r>
            <a:r>
              <a:rPr lang="en-US" sz="2000" dirty="0">
                <a:solidFill>
                  <a:srgbClr val="000000"/>
                </a:solidFill>
                <a:latin typeface="Open Sans"/>
              </a:rPr>
              <a:t> </a:t>
            </a:r>
            <a:r>
              <a:rPr lang="en-US" sz="2000" dirty="0" err="1">
                <a:solidFill>
                  <a:srgbClr val="000000"/>
                </a:solidFill>
                <a:latin typeface="Open Sans"/>
              </a:rPr>
              <a:t>đổi</a:t>
            </a:r>
            <a:r>
              <a:rPr lang="en-US" sz="2000" dirty="0">
                <a:solidFill>
                  <a:srgbClr val="000000"/>
                </a:solidFill>
                <a:latin typeface="Open Sans"/>
              </a:rPr>
              <a:t>?</a:t>
            </a:r>
          </a:p>
          <a:p>
            <a:pPr algn="just">
              <a:lnSpc>
                <a:spcPct val="150000"/>
              </a:lnSpc>
            </a:pPr>
            <a:r>
              <a:rPr lang="en-US" sz="2000" b="1" dirty="0">
                <a:latin typeface="Open Sans"/>
              </a:rPr>
              <a:t>A.</a:t>
            </a:r>
            <a:r>
              <a:rPr lang="en-US" sz="2000" dirty="0">
                <a:latin typeface="Open Sans"/>
              </a:rPr>
              <a:t> </a:t>
            </a:r>
            <a:r>
              <a:rPr lang="en-US" sz="2000" dirty="0" err="1">
                <a:latin typeface="Open Sans"/>
              </a:rPr>
              <a:t>Một</a:t>
            </a:r>
            <a:r>
              <a:rPr lang="en-US" sz="2000" dirty="0">
                <a:latin typeface="Open Sans"/>
              </a:rPr>
              <a:t> </a:t>
            </a:r>
            <a:r>
              <a:rPr lang="en-US" sz="2000" dirty="0" err="1">
                <a:latin typeface="Open Sans"/>
              </a:rPr>
              <a:t>chiếc</a:t>
            </a:r>
            <a:r>
              <a:rPr lang="en-US" sz="2000" dirty="0">
                <a:latin typeface="Open Sans"/>
              </a:rPr>
              <a:t> </a:t>
            </a:r>
            <a:r>
              <a:rPr lang="en-US" sz="2000" dirty="0" err="1">
                <a:latin typeface="Open Sans"/>
              </a:rPr>
              <a:t>xe</a:t>
            </a:r>
            <a:r>
              <a:rPr lang="en-US" sz="2000" dirty="0">
                <a:latin typeface="Open Sans"/>
              </a:rPr>
              <a:t> </a:t>
            </a:r>
            <a:r>
              <a:rPr lang="en-US" sz="2000" dirty="0" err="1">
                <a:latin typeface="Open Sans"/>
              </a:rPr>
              <a:t>đạp</a:t>
            </a:r>
            <a:r>
              <a:rPr lang="en-US" sz="2000" dirty="0">
                <a:latin typeface="Open Sans"/>
              </a:rPr>
              <a:t> </a:t>
            </a:r>
            <a:r>
              <a:rPr lang="en-US" sz="2000" dirty="0" err="1">
                <a:latin typeface="Open Sans"/>
              </a:rPr>
              <a:t>đang</a:t>
            </a:r>
            <a:r>
              <a:rPr lang="en-US" sz="2000" dirty="0">
                <a:latin typeface="Open Sans"/>
              </a:rPr>
              <a:t> </a:t>
            </a:r>
            <a:r>
              <a:rPr lang="en-US" sz="2000" dirty="0" err="1">
                <a:latin typeface="Open Sans"/>
              </a:rPr>
              <a:t>đi</a:t>
            </a:r>
            <a:r>
              <a:rPr lang="en-US" sz="2000" dirty="0">
                <a:latin typeface="Open Sans"/>
              </a:rPr>
              <a:t>, </a:t>
            </a:r>
            <a:r>
              <a:rPr lang="en-US" sz="2000" dirty="0" err="1">
                <a:latin typeface="Open Sans"/>
              </a:rPr>
              <a:t>bỗng</a:t>
            </a:r>
            <a:r>
              <a:rPr lang="en-US" sz="2000" dirty="0">
                <a:latin typeface="Open Sans"/>
              </a:rPr>
              <a:t> </a:t>
            </a:r>
            <a:r>
              <a:rPr lang="en-US" sz="2000" dirty="0" err="1">
                <a:latin typeface="Open Sans"/>
              </a:rPr>
              <a:t>hãm</a:t>
            </a:r>
            <a:r>
              <a:rPr lang="en-US" sz="2000" dirty="0">
                <a:latin typeface="Open Sans"/>
              </a:rPr>
              <a:t> </a:t>
            </a:r>
            <a:r>
              <a:rPr lang="en-US" sz="2000" dirty="0" err="1">
                <a:latin typeface="Open Sans"/>
              </a:rPr>
              <a:t>phanh</a:t>
            </a:r>
            <a:r>
              <a:rPr lang="en-US" sz="2000" dirty="0">
                <a:latin typeface="Open Sans"/>
              </a:rPr>
              <a:t>, </a:t>
            </a:r>
            <a:r>
              <a:rPr lang="en-US" sz="2000" dirty="0" err="1">
                <a:latin typeface="Open Sans"/>
              </a:rPr>
              <a:t>xe</a:t>
            </a:r>
            <a:r>
              <a:rPr lang="en-US" sz="2000" dirty="0">
                <a:latin typeface="Open Sans"/>
              </a:rPr>
              <a:t> </a:t>
            </a:r>
            <a:r>
              <a:rPr lang="en-US" sz="2000" dirty="0" err="1">
                <a:latin typeface="Open Sans"/>
              </a:rPr>
              <a:t>dừng</a:t>
            </a:r>
            <a:r>
              <a:rPr lang="en-US" sz="2000" dirty="0">
                <a:latin typeface="Open Sans"/>
              </a:rPr>
              <a:t> </a:t>
            </a:r>
            <a:r>
              <a:rPr lang="en-US" sz="2000" dirty="0" err="1">
                <a:latin typeface="Open Sans"/>
              </a:rPr>
              <a:t>lại</a:t>
            </a:r>
            <a:r>
              <a:rPr lang="en-US" sz="2000" dirty="0">
                <a:latin typeface="Open Sans"/>
              </a:rPr>
              <a:t>.</a:t>
            </a:r>
          </a:p>
          <a:p>
            <a:pPr algn="just">
              <a:lnSpc>
                <a:spcPct val="150000"/>
              </a:lnSpc>
            </a:pPr>
            <a:r>
              <a:rPr lang="en-US" sz="2000" b="1" dirty="0">
                <a:solidFill>
                  <a:srgbClr val="000000"/>
                </a:solidFill>
                <a:latin typeface="Open Sans"/>
              </a:rPr>
              <a:t>B.</a:t>
            </a:r>
            <a:r>
              <a:rPr lang="en-US" sz="2000" dirty="0">
                <a:solidFill>
                  <a:srgbClr val="000000"/>
                </a:solidFill>
                <a:latin typeface="Open Sans"/>
              </a:rPr>
              <a:t> </a:t>
            </a:r>
            <a:r>
              <a:rPr lang="en-US" sz="2000" dirty="0" err="1">
                <a:solidFill>
                  <a:srgbClr val="000000"/>
                </a:solidFill>
                <a:latin typeface="Open Sans"/>
              </a:rPr>
              <a:t>Một</a:t>
            </a:r>
            <a:r>
              <a:rPr lang="en-US" sz="2000" dirty="0">
                <a:solidFill>
                  <a:srgbClr val="000000"/>
                </a:solidFill>
                <a:latin typeface="Open Sans"/>
              </a:rPr>
              <a:t> </a:t>
            </a:r>
            <a:r>
              <a:rPr lang="en-US" sz="2000" dirty="0" err="1">
                <a:solidFill>
                  <a:srgbClr val="000000"/>
                </a:solidFill>
                <a:latin typeface="Open Sans"/>
              </a:rPr>
              <a:t>máy</a:t>
            </a:r>
            <a:r>
              <a:rPr lang="en-US" sz="2000" dirty="0">
                <a:solidFill>
                  <a:srgbClr val="000000"/>
                </a:solidFill>
                <a:latin typeface="Open Sans"/>
              </a:rPr>
              <a:t> bay </a:t>
            </a:r>
            <a:r>
              <a:rPr lang="en-US" sz="2000" dirty="0" err="1">
                <a:solidFill>
                  <a:srgbClr val="000000"/>
                </a:solidFill>
                <a:latin typeface="Open Sans"/>
              </a:rPr>
              <a:t>đang</a:t>
            </a:r>
            <a:r>
              <a:rPr lang="en-US" sz="2000" dirty="0">
                <a:solidFill>
                  <a:srgbClr val="000000"/>
                </a:solidFill>
                <a:latin typeface="Open Sans"/>
              </a:rPr>
              <a:t> bay </a:t>
            </a:r>
            <a:r>
              <a:rPr lang="en-US" sz="2000" dirty="0" err="1">
                <a:solidFill>
                  <a:srgbClr val="000000"/>
                </a:solidFill>
                <a:latin typeface="Open Sans"/>
              </a:rPr>
              <a:t>thẳng</a:t>
            </a:r>
            <a:r>
              <a:rPr lang="en-US" sz="2000" dirty="0">
                <a:solidFill>
                  <a:srgbClr val="000000"/>
                </a:solidFill>
                <a:latin typeface="Open Sans"/>
              </a:rPr>
              <a:t> </a:t>
            </a:r>
            <a:r>
              <a:rPr lang="en-US" sz="2000" dirty="0" err="1">
                <a:solidFill>
                  <a:srgbClr val="000000"/>
                </a:solidFill>
                <a:latin typeface="Open Sans"/>
              </a:rPr>
              <a:t>với</a:t>
            </a:r>
            <a:r>
              <a:rPr lang="en-US" sz="2000" dirty="0">
                <a:solidFill>
                  <a:srgbClr val="000000"/>
                </a:solidFill>
                <a:latin typeface="Open Sans"/>
              </a:rPr>
              <a:t> </a:t>
            </a:r>
            <a:r>
              <a:rPr lang="en-US" sz="2000" dirty="0" err="1">
                <a:solidFill>
                  <a:srgbClr val="000000"/>
                </a:solidFill>
                <a:latin typeface="Open Sans"/>
              </a:rPr>
              <a:t>vận</a:t>
            </a:r>
            <a:r>
              <a:rPr lang="en-US" sz="2000" dirty="0">
                <a:solidFill>
                  <a:srgbClr val="000000"/>
                </a:solidFill>
                <a:latin typeface="Open Sans"/>
              </a:rPr>
              <a:t> </a:t>
            </a:r>
            <a:r>
              <a:rPr lang="en-US" sz="2000" dirty="0" err="1">
                <a:solidFill>
                  <a:srgbClr val="000000"/>
                </a:solidFill>
                <a:latin typeface="Open Sans"/>
              </a:rPr>
              <a:t>tốc</a:t>
            </a:r>
            <a:r>
              <a:rPr lang="en-US" sz="2000" dirty="0">
                <a:solidFill>
                  <a:srgbClr val="000000"/>
                </a:solidFill>
                <a:latin typeface="Open Sans"/>
              </a:rPr>
              <a:t> </a:t>
            </a:r>
            <a:r>
              <a:rPr lang="en-US" sz="2000" dirty="0" err="1">
                <a:solidFill>
                  <a:srgbClr val="000000"/>
                </a:solidFill>
                <a:latin typeface="Open Sans"/>
              </a:rPr>
              <a:t>không</a:t>
            </a:r>
            <a:r>
              <a:rPr lang="en-US" sz="2000" dirty="0">
                <a:solidFill>
                  <a:srgbClr val="000000"/>
                </a:solidFill>
                <a:latin typeface="Open Sans"/>
              </a:rPr>
              <a:t> </a:t>
            </a:r>
            <a:r>
              <a:rPr lang="en-US" sz="2000" dirty="0" err="1">
                <a:solidFill>
                  <a:srgbClr val="000000"/>
                </a:solidFill>
                <a:latin typeface="Open Sans"/>
              </a:rPr>
              <a:t>đổi</a:t>
            </a:r>
            <a:r>
              <a:rPr lang="en-US" sz="2000" dirty="0">
                <a:solidFill>
                  <a:srgbClr val="000000"/>
                </a:solidFill>
                <a:latin typeface="Open Sans"/>
              </a:rPr>
              <a:t> 500 km/h.</a:t>
            </a:r>
          </a:p>
          <a:p>
            <a:pPr algn="just">
              <a:lnSpc>
                <a:spcPct val="150000"/>
              </a:lnSpc>
            </a:pPr>
            <a:r>
              <a:rPr lang="en-US" sz="2000" b="1" dirty="0">
                <a:solidFill>
                  <a:srgbClr val="000000"/>
                </a:solidFill>
                <a:latin typeface="Open Sans"/>
              </a:rPr>
              <a:t>C.</a:t>
            </a:r>
            <a:r>
              <a:rPr lang="en-US" sz="2000" dirty="0">
                <a:solidFill>
                  <a:srgbClr val="000000"/>
                </a:solidFill>
                <a:latin typeface="Open Sans"/>
              </a:rPr>
              <a:t> </a:t>
            </a:r>
            <a:r>
              <a:rPr lang="en-US" sz="2000" dirty="0" err="1">
                <a:solidFill>
                  <a:srgbClr val="000000"/>
                </a:solidFill>
                <a:latin typeface="Open Sans"/>
              </a:rPr>
              <a:t>Một</a:t>
            </a:r>
            <a:r>
              <a:rPr lang="en-US" sz="2000" dirty="0">
                <a:solidFill>
                  <a:srgbClr val="000000"/>
                </a:solidFill>
                <a:latin typeface="Open Sans"/>
              </a:rPr>
              <a:t> </a:t>
            </a:r>
            <a:r>
              <a:rPr lang="en-US" sz="2000" dirty="0" err="1">
                <a:solidFill>
                  <a:srgbClr val="000000"/>
                </a:solidFill>
                <a:latin typeface="Open Sans"/>
              </a:rPr>
              <a:t>chiếc</a:t>
            </a:r>
            <a:r>
              <a:rPr lang="en-US" sz="2000" dirty="0">
                <a:solidFill>
                  <a:srgbClr val="000000"/>
                </a:solidFill>
                <a:latin typeface="Open Sans"/>
              </a:rPr>
              <a:t> </a:t>
            </a:r>
            <a:r>
              <a:rPr lang="en-US" sz="2000" dirty="0" err="1">
                <a:solidFill>
                  <a:srgbClr val="000000"/>
                </a:solidFill>
                <a:latin typeface="Open Sans"/>
              </a:rPr>
              <a:t>xe</a:t>
            </a:r>
            <a:r>
              <a:rPr lang="en-US" sz="2000" dirty="0">
                <a:solidFill>
                  <a:srgbClr val="000000"/>
                </a:solidFill>
                <a:latin typeface="Open Sans"/>
              </a:rPr>
              <a:t> </a:t>
            </a:r>
            <a:r>
              <a:rPr lang="en-US" sz="2000" dirty="0" err="1">
                <a:solidFill>
                  <a:srgbClr val="000000"/>
                </a:solidFill>
                <a:latin typeface="Open Sans"/>
              </a:rPr>
              <a:t>máy</a:t>
            </a:r>
            <a:r>
              <a:rPr lang="en-US" sz="2000" dirty="0">
                <a:solidFill>
                  <a:srgbClr val="000000"/>
                </a:solidFill>
                <a:latin typeface="Open Sans"/>
              </a:rPr>
              <a:t> </a:t>
            </a:r>
            <a:r>
              <a:rPr lang="en-US" sz="2000" dirty="0" err="1">
                <a:solidFill>
                  <a:srgbClr val="000000"/>
                </a:solidFill>
                <a:latin typeface="Open Sans"/>
              </a:rPr>
              <a:t>đang</a:t>
            </a:r>
            <a:r>
              <a:rPr lang="en-US" sz="2000" dirty="0">
                <a:solidFill>
                  <a:srgbClr val="000000"/>
                </a:solidFill>
                <a:latin typeface="Open Sans"/>
              </a:rPr>
              <a:t> </a:t>
            </a:r>
            <a:r>
              <a:rPr lang="en-US" sz="2000" dirty="0" err="1">
                <a:solidFill>
                  <a:srgbClr val="000000"/>
                </a:solidFill>
                <a:latin typeface="Open Sans"/>
              </a:rPr>
              <a:t>chạy</a:t>
            </a:r>
            <a:r>
              <a:rPr lang="en-US" sz="2000" dirty="0">
                <a:solidFill>
                  <a:srgbClr val="000000"/>
                </a:solidFill>
                <a:latin typeface="Open Sans"/>
              </a:rPr>
              <a:t> </a:t>
            </a:r>
            <a:r>
              <a:rPr lang="en-US" sz="2000" dirty="0" err="1">
                <a:solidFill>
                  <a:srgbClr val="000000"/>
                </a:solidFill>
                <a:latin typeface="Open Sans"/>
              </a:rPr>
              <a:t>với</a:t>
            </a:r>
            <a:r>
              <a:rPr lang="en-US" sz="2000" dirty="0">
                <a:solidFill>
                  <a:srgbClr val="000000"/>
                </a:solidFill>
                <a:latin typeface="Open Sans"/>
              </a:rPr>
              <a:t> </a:t>
            </a:r>
            <a:r>
              <a:rPr lang="en-US" sz="2000" dirty="0" err="1">
                <a:solidFill>
                  <a:srgbClr val="000000"/>
                </a:solidFill>
                <a:latin typeface="Open Sans"/>
              </a:rPr>
              <a:t>tốc</a:t>
            </a:r>
            <a:r>
              <a:rPr lang="en-US" sz="2000" dirty="0">
                <a:solidFill>
                  <a:srgbClr val="000000"/>
                </a:solidFill>
                <a:latin typeface="Open Sans"/>
              </a:rPr>
              <a:t> </a:t>
            </a:r>
            <a:r>
              <a:rPr lang="en-US" sz="2000" dirty="0" err="1">
                <a:solidFill>
                  <a:srgbClr val="000000"/>
                </a:solidFill>
                <a:latin typeface="Open Sans"/>
              </a:rPr>
              <a:t>độ</a:t>
            </a:r>
            <a:r>
              <a:rPr lang="en-US" sz="2000" dirty="0">
                <a:solidFill>
                  <a:srgbClr val="000000"/>
                </a:solidFill>
                <a:latin typeface="Open Sans"/>
              </a:rPr>
              <a:t> </a:t>
            </a:r>
            <a:r>
              <a:rPr lang="en-US" sz="2000" dirty="0" err="1">
                <a:solidFill>
                  <a:srgbClr val="000000"/>
                </a:solidFill>
                <a:latin typeface="Open Sans"/>
              </a:rPr>
              <a:t>đều</a:t>
            </a:r>
            <a:r>
              <a:rPr lang="en-US" sz="2000" dirty="0">
                <a:solidFill>
                  <a:srgbClr val="000000"/>
                </a:solidFill>
                <a:latin typeface="Open Sans"/>
              </a:rPr>
              <a:t> </a:t>
            </a:r>
            <a:r>
              <a:rPr lang="en-US" sz="2000" dirty="0" err="1">
                <a:solidFill>
                  <a:srgbClr val="000000"/>
                </a:solidFill>
                <a:latin typeface="Open Sans"/>
              </a:rPr>
              <a:t>đặn</a:t>
            </a:r>
            <a:r>
              <a:rPr lang="en-US" sz="2000" dirty="0">
                <a:solidFill>
                  <a:srgbClr val="000000"/>
                </a:solidFill>
                <a:latin typeface="Open Sans"/>
              </a:rPr>
              <a:t>.</a:t>
            </a:r>
          </a:p>
          <a:p>
            <a:pPr algn="just">
              <a:lnSpc>
                <a:spcPct val="150000"/>
              </a:lnSpc>
            </a:pPr>
            <a:r>
              <a:rPr lang="en-US" sz="2000" b="1" dirty="0">
                <a:solidFill>
                  <a:srgbClr val="000000"/>
                </a:solidFill>
                <a:latin typeface="Open Sans"/>
              </a:rPr>
              <a:t>D.</a:t>
            </a:r>
            <a:r>
              <a:rPr lang="en-US" sz="2000" dirty="0">
                <a:solidFill>
                  <a:srgbClr val="000000"/>
                </a:solidFill>
                <a:latin typeface="Open Sans"/>
              </a:rPr>
              <a:t> </a:t>
            </a:r>
            <a:r>
              <a:rPr lang="en-US" sz="2000" dirty="0" err="1">
                <a:solidFill>
                  <a:srgbClr val="000000"/>
                </a:solidFill>
                <a:latin typeface="Open Sans"/>
              </a:rPr>
              <a:t>Quả</a:t>
            </a:r>
            <a:r>
              <a:rPr lang="en-US" sz="2000" dirty="0">
                <a:solidFill>
                  <a:srgbClr val="000000"/>
                </a:solidFill>
                <a:latin typeface="Open Sans"/>
              </a:rPr>
              <a:t> </a:t>
            </a:r>
            <a:r>
              <a:rPr lang="en-US" sz="2000" dirty="0" err="1">
                <a:solidFill>
                  <a:srgbClr val="000000"/>
                </a:solidFill>
                <a:latin typeface="Open Sans"/>
              </a:rPr>
              <a:t>bóng</a:t>
            </a:r>
            <a:r>
              <a:rPr lang="en-US" sz="2000" dirty="0">
                <a:solidFill>
                  <a:srgbClr val="000000"/>
                </a:solidFill>
                <a:latin typeface="Open Sans"/>
              </a:rPr>
              <a:t> </a:t>
            </a:r>
            <a:r>
              <a:rPr lang="en-US" sz="2000" dirty="0" err="1">
                <a:solidFill>
                  <a:srgbClr val="000000"/>
                </a:solidFill>
                <a:latin typeface="Open Sans"/>
              </a:rPr>
              <a:t>đang</a:t>
            </a:r>
            <a:r>
              <a:rPr lang="en-US" sz="2000" dirty="0">
                <a:solidFill>
                  <a:srgbClr val="000000"/>
                </a:solidFill>
                <a:latin typeface="Open Sans"/>
              </a:rPr>
              <a:t> </a:t>
            </a:r>
            <a:r>
              <a:rPr lang="en-US" sz="2000" dirty="0" err="1">
                <a:solidFill>
                  <a:srgbClr val="000000"/>
                </a:solidFill>
                <a:latin typeface="Open Sans"/>
              </a:rPr>
              <a:t>nằm</a:t>
            </a:r>
            <a:r>
              <a:rPr lang="en-US" sz="2000" dirty="0">
                <a:solidFill>
                  <a:srgbClr val="000000"/>
                </a:solidFill>
                <a:latin typeface="Open Sans"/>
              </a:rPr>
              <a:t> </a:t>
            </a:r>
            <a:r>
              <a:rPr lang="en-US" sz="2000" dirty="0" err="1">
                <a:solidFill>
                  <a:srgbClr val="000000"/>
                </a:solidFill>
                <a:latin typeface="Open Sans"/>
              </a:rPr>
              <a:t>yên</a:t>
            </a:r>
            <a:r>
              <a:rPr lang="en-US" sz="2000" dirty="0">
                <a:solidFill>
                  <a:srgbClr val="000000"/>
                </a:solidFill>
                <a:latin typeface="Open Sans"/>
              </a:rPr>
              <a:t> </a:t>
            </a:r>
            <a:r>
              <a:rPr lang="en-US" sz="2000" dirty="0" err="1">
                <a:solidFill>
                  <a:srgbClr val="000000"/>
                </a:solidFill>
                <a:latin typeface="Open Sans"/>
              </a:rPr>
              <a:t>trên</a:t>
            </a:r>
            <a:r>
              <a:rPr lang="en-US" sz="2000" dirty="0">
                <a:solidFill>
                  <a:srgbClr val="000000"/>
                </a:solidFill>
                <a:latin typeface="Open Sans"/>
              </a:rPr>
              <a:t> </a:t>
            </a:r>
            <a:r>
              <a:rPr lang="en-US" sz="2000" dirty="0" err="1">
                <a:solidFill>
                  <a:srgbClr val="000000"/>
                </a:solidFill>
                <a:latin typeface="Open Sans"/>
              </a:rPr>
              <a:t>mặt</a:t>
            </a:r>
            <a:r>
              <a:rPr lang="en-US" sz="2000" dirty="0">
                <a:solidFill>
                  <a:srgbClr val="000000"/>
                </a:solidFill>
                <a:latin typeface="Open Sans"/>
              </a:rPr>
              <a:t> </a:t>
            </a:r>
            <a:r>
              <a:rPr lang="en-US" sz="2000" dirty="0" err="1">
                <a:solidFill>
                  <a:srgbClr val="000000"/>
                </a:solidFill>
                <a:latin typeface="Open Sans"/>
              </a:rPr>
              <a:t>đất</a:t>
            </a:r>
            <a:r>
              <a:rPr lang="en-US" sz="2000" dirty="0">
                <a:solidFill>
                  <a:srgbClr val="000000"/>
                </a:solidFill>
                <a:latin typeface="Open Sans"/>
              </a:rPr>
              <a:t>.</a:t>
            </a:r>
          </a:p>
        </p:txBody>
      </p:sp>
      <p:sp>
        <p:nvSpPr>
          <p:cNvPr id="7" name="Oval 6"/>
          <p:cNvSpPr/>
          <p:nvPr/>
        </p:nvSpPr>
        <p:spPr>
          <a:xfrm>
            <a:off x="413995" y="2582945"/>
            <a:ext cx="462698" cy="395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3995" y="4587677"/>
            <a:ext cx="462698" cy="395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1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Rectangle 3"/>
          <p:cNvSpPr/>
          <p:nvPr/>
        </p:nvSpPr>
        <p:spPr>
          <a:xfrm>
            <a:off x="706733" y="330652"/>
            <a:ext cx="10708193" cy="3416320"/>
          </a:xfrm>
          <a:prstGeom prst="rect">
            <a:avLst/>
          </a:prstGeom>
        </p:spPr>
        <p:txBody>
          <a:bodyPr wrap="square">
            <a:spAutoFit/>
          </a:bodyPr>
          <a:lstStyle/>
          <a:p>
            <a:pPr algn="just">
              <a:lnSpc>
                <a:spcPct val="150000"/>
              </a:lnSpc>
            </a:pPr>
            <a:r>
              <a:rPr lang="vi-VN" b="1" dirty="0">
                <a:solidFill>
                  <a:srgbClr val="100CE2"/>
                </a:solidFill>
                <a:latin typeface="Open Sans"/>
              </a:rPr>
              <a:t>Bài </a:t>
            </a:r>
            <a:r>
              <a:rPr lang="vi-VN" b="1" dirty="0" smtClean="0">
                <a:solidFill>
                  <a:srgbClr val="100CE2"/>
                </a:solidFill>
                <a:latin typeface="Open Sans"/>
              </a:rPr>
              <a:t>3:</a:t>
            </a:r>
            <a:r>
              <a:rPr lang="vi-VN" b="1" dirty="0">
                <a:solidFill>
                  <a:srgbClr val="100CE2"/>
                </a:solidFill>
                <a:latin typeface="Open Sans"/>
              </a:rPr>
              <a:t> Một học sinh thả một quả bóng từ trên cao xuống và nhận thấy quả bóng càng rơi, càng chuyển động nhanh lên. Hỏi phát biểu nào sau đây của học sinh này là đúng?</a:t>
            </a:r>
          </a:p>
          <a:p>
            <a:pPr algn="just">
              <a:lnSpc>
                <a:spcPct val="150000"/>
              </a:lnSpc>
            </a:pPr>
            <a:r>
              <a:rPr lang="vi-VN" b="1" dirty="0">
                <a:solidFill>
                  <a:srgbClr val="000000"/>
                </a:solidFill>
                <a:latin typeface="Open Sans"/>
              </a:rPr>
              <a:t>A.</a:t>
            </a:r>
            <a:r>
              <a:rPr lang="vi-VN" dirty="0">
                <a:solidFill>
                  <a:srgbClr val="000000"/>
                </a:solidFill>
                <a:latin typeface="Open Sans"/>
              </a:rPr>
              <a:t> Quả bóng không còn chịu tác dụng của lực nào vì tay ta đã thả quả bóng ra.</a:t>
            </a:r>
          </a:p>
          <a:p>
            <a:pPr algn="just">
              <a:lnSpc>
                <a:spcPct val="150000"/>
              </a:lnSpc>
            </a:pPr>
            <a:r>
              <a:rPr lang="vi-VN" b="1" dirty="0">
                <a:solidFill>
                  <a:srgbClr val="000000"/>
                </a:solidFill>
                <a:latin typeface="Open Sans"/>
              </a:rPr>
              <a:t>B.</a:t>
            </a:r>
            <a:r>
              <a:rPr lang="vi-VN" dirty="0">
                <a:solidFill>
                  <a:srgbClr val="000000"/>
                </a:solidFill>
                <a:latin typeface="Open Sans"/>
              </a:rPr>
              <a:t> Quả bóng rơi nhanh dần nên phải chịu tác dụng của một lực, lực này chỉ có thể là lực của tay ta.</a:t>
            </a:r>
          </a:p>
          <a:p>
            <a:pPr algn="just">
              <a:lnSpc>
                <a:spcPct val="150000"/>
              </a:lnSpc>
            </a:pPr>
            <a:r>
              <a:rPr lang="vi-VN" b="1" dirty="0">
                <a:solidFill>
                  <a:srgbClr val="000000"/>
                </a:solidFill>
                <a:latin typeface="Open Sans"/>
              </a:rPr>
              <a:t>C.</a:t>
            </a:r>
            <a:r>
              <a:rPr lang="vi-VN" dirty="0">
                <a:solidFill>
                  <a:srgbClr val="000000"/>
                </a:solidFill>
                <a:latin typeface="Open Sans"/>
              </a:rPr>
              <a:t> Quả bóng là một vật nặng nên giống như mọi vật nặng khác, khi được thả ra từ trên cao, đều rơi xuống nhanh dần, dù không chịu tác dụng của lực nào.</a:t>
            </a:r>
          </a:p>
          <a:p>
            <a:pPr algn="just">
              <a:lnSpc>
                <a:spcPct val="150000"/>
              </a:lnSpc>
            </a:pPr>
            <a:r>
              <a:rPr lang="vi-VN" b="1" dirty="0">
                <a:solidFill>
                  <a:srgbClr val="000000"/>
                </a:solidFill>
                <a:latin typeface="Open Sans"/>
              </a:rPr>
              <a:t>D</a:t>
            </a:r>
            <a:r>
              <a:rPr lang="vi-VN" b="1" dirty="0">
                <a:solidFill>
                  <a:schemeClr val="accent2">
                    <a:lumMod val="75000"/>
                  </a:schemeClr>
                </a:solidFill>
                <a:latin typeface="Open Sans"/>
              </a:rPr>
              <a:t>.</a:t>
            </a:r>
            <a:r>
              <a:rPr lang="vi-VN" dirty="0">
                <a:solidFill>
                  <a:schemeClr val="accent2">
                    <a:lumMod val="75000"/>
                  </a:schemeClr>
                </a:solidFill>
                <a:latin typeface="Open Sans"/>
              </a:rPr>
              <a:t> </a:t>
            </a:r>
            <a:r>
              <a:rPr lang="vi-VN" dirty="0">
                <a:latin typeface="Open Sans"/>
              </a:rPr>
              <a:t>Quả bóng đã được thả ra nên không còn chịu tác dụng của lực tay. Tuy nhiên quả bóng rơi nhanh dần nên phải chịu tác dụng của một lực, lực này không thể là lực của tay ta mà là một lực khác.</a:t>
            </a:r>
          </a:p>
        </p:txBody>
      </p:sp>
      <p:sp>
        <p:nvSpPr>
          <p:cNvPr id="5" name="Rectangle 4"/>
          <p:cNvSpPr/>
          <p:nvPr/>
        </p:nvSpPr>
        <p:spPr>
          <a:xfrm>
            <a:off x="706733" y="4262628"/>
            <a:ext cx="10356501" cy="2118529"/>
          </a:xfrm>
          <a:prstGeom prst="rect">
            <a:avLst/>
          </a:prstGeom>
        </p:spPr>
        <p:txBody>
          <a:bodyPr wrap="square">
            <a:spAutoFit/>
          </a:bodyPr>
          <a:lstStyle/>
          <a:p>
            <a:pPr algn="just">
              <a:lnSpc>
                <a:spcPct val="150000"/>
              </a:lnSpc>
            </a:pPr>
            <a:r>
              <a:rPr lang="vi-VN" b="1" dirty="0" smtClean="0">
                <a:solidFill>
                  <a:srgbClr val="100CE2"/>
                </a:solidFill>
                <a:latin typeface="Open Sans"/>
              </a:rPr>
              <a:t>Bài 4: Chuyển </a:t>
            </a:r>
            <a:r>
              <a:rPr lang="vi-VN" b="1" dirty="0">
                <a:solidFill>
                  <a:srgbClr val="100CE2"/>
                </a:solidFill>
                <a:latin typeface="Open Sans"/>
              </a:rPr>
              <a:t>động của các vật nào dưới đây không bị biến đổi?</a:t>
            </a:r>
          </a:p>
          <a:p>
            <a:pPr algn="just">
              <a:lnSpc>
                <a:spcPct val="150000"/>
              </a:lnSpc>
            </a:pPr>
            <a:r>
              <a:rPr lang="vi-VN" b="1" dirty="0">
                <a:solidFill>
                  <a:srgbClr val="000000"/>
                </a:solidFill>
                <a:latin typeface="Open Sans"/>
              </a:rPr>
              <a:t>A.</a:t>
            </a:r>
            <a:r>
              <a:rPr lang="vi-VN" dirty="0">
                <a:solidFill>
                  <a:srgbClr val="000000"/>
                </a:solidFill>
                <a:latin typeface="Open Sans"/>
              </a:rPr>
              <a:t> Một máy bay đang bay thẳng với vận tốc 500 km/h.</a:t>
            </a:r>
          </a:p>
          <a:p>
            <a:pPr algn="just">
              <a:lnSpc>
                <a:spcPct val="150000"/>
              </a:lnSpc>
            </a:pPr>
            <a:r>
              <a:rPr lang="vi-VN" b="1" dirty="0">
                <a:solidFill>
                  <a:srgbClr val="000000"/>
                </a:solidFill>
                <a:latin typeface="Open Sans"/>
              </a:rPr>
              <a:t>B.</a:t>
            </a:r>
            <a:r>
              <a:rPr lang="vi-VN" dirty="0">
                <a:solidFill>
                  <a:srgbClr val="000000"/>
                </a:solidFill>
                <a:latin typeface="Open Sans"/>
              </a:rPr>
              <a:t> Một con châu chấu đang đậu trên một chiếc lá lúa, bỗng đập càng nhảy và bay đi.</a:t>
            </a:r>
          </a:p>
          <a:p>
            <a:pPr algn="just">
              <a:lnSpc>
                <a:spcPct val="150000"/>
              </a:lnSpc>
            </a:pPr>
            <a:r>
              <a:rPr lang="vi-VN" b="1" dirty="0">
                <a:solidFill>
                  <a:srgbClr val="000000"/>
                </a:solidFill>
                <a:latin typeface="Open Sans"/>
              </a:rPr>
              <a:t>C.</a:t>
            </a:r>
            <a:r>
              <a:rPr lang="vi-VN" dirty="0">
                <a:solidFill>
                  <a:srgbClr val="000000"/>
                </a:solidFill>
                <a:latin typeface="Open Sans"/>
              </a:rPr>
              <a:t> Một chiếc xe đạp đang đi, bỗng bị hãm phanh, xe dừng lại.</a:t>
            </a:r>
          </a:p>
          <a:p>
            <a:pPr algn="just">
              <a:lnSpc>
                <a:spcPct val="150000"/>
              </a:lnSpc>
            </a:pPr>
            <a:r>
              <a:rPr lang="vi-VN" b="1" dirty="0">
                <a:solidFill>
                  <a:srgbClr val="000000"/>
                </a:solidFill>
                <a:latin typeface="Open Sans"/>
              </a:rPr>
              <a:t>D.</a:t>
            </a:r>
            <a:r>
              <a:rPr lang="vi-VN" dirty="0">
                <a:solidFill>
                  <a:srgbClr val="000000"/>
                </a:solidFill>
                <a:latin typeface="Open Sans"/>
              </a:rPr>
              <a:t> Một chiếc xe máy đang chạy, bỗng được tăng ga, xe chạy nhanh lên.</a:t>
            </a:r>
          </a:p>
        </p:txBody>
      </p:sp>
      <p:sp>
        <p:nvSpPr>
          <p:cNvPr id="6" name="Oval 5"/>
          <p:cNvSpPr/>
          <p:nvPr/>
        </p:nvSpPr>
        <p:spPr>
          <a:xfrm>
            <a:off x="583678" y="2875176"/>
            <a:ext cx="462698" cy="395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3678" y="4760537"/>
            <a:ext cx="462698" cy="395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7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6312" y="317991"/>
            <a:ext cx="5999375" cy="1001761"/>
          </a:xfrm>
          <a:solidFill>
            <a:srgbClr val="FDE6DF"/>
          </a:solidFill>
        </p:spPr>
        <p:txBody>
          <a:bodyPr/>
          <a:lstStyle/>
          <a:p>
            <a:pPr algn="ctr"/>
            <a:r>
              <a:rPr lang="vi-VN" b="1" dirty="0" smtClean="0">
                <a:solidFill>
                  <a:srgbClr val="FF0000"/>
                </a:solidFill>
                <a:latin typeface="Times New Roman" panose="02020603050405020304" pitchFamily="18" charset="0"/>
                <a:cs typeface="Times New Roman" panose="02020603050405020304" pitchFamily="18" charset="0"/>
              </a:rPr>
              <a:t>HƯỚNG DẪN VỀ NHÀ</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5272" y="1874500"/>
            <a:ext cx="10515600" cy="3859742"/>
          </a:xfrm>
        </p:spPr>
        <p:txBody>
          <a:bodyPr>
            <a:normAutofit/>
          </a:bodyPr>
          <a:lstStyle/>
          <a:p>
            <a:pPr>
              <a:buFontTx/>
              <a:buChar char="-"/>
            </a:pPr>
            <a:r>
              <a:rPr lang="vi-VN" sz="3200" b="1" dirty="0" smtClean="0">
                <a:latin typeface="Times New Roman" panose="02020603050405020304" pitchFamily="18" charset="0"/>
                <a:cs typeface="Times New Roman" panose="02020603050405020304" pitchFamily="18" charset="0"/>
              </a:rPr>
              <a:t>Học bài, lấy 5 ví dụ khi có lực tác dụng làm thay đổi chuyển động.</a:t>
            </a:r>
          </a:p>
          <a:p>
            <a:pPr marL="0" indent="0">
              <a:buNone/>
            </a:pPr>
            <a:r>
              <a:rPr lang="vi-VN" sz="3200" b="1" dirty="0" smtClean="0">
                <a:latin typeface="Times New Roman" panose="02020603050405020304" pitchFamily="18" charset="0"/>
                <a:cs typeface="Times New Roman" panose="02020603050405020304" pitchFamily="18" charset="0"/>
              </a:rPr>
              <a:t>- Đọc trước phần 2. Sự biến dạng của vật (SGK- 161)</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565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giáo án điện tử học sinh tiểu học mầm non | Nhật ký nghệ thuật, Hình  nền, Hình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 y="-9941"/>
            <a:ext cx="15087599"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30994" y="1121144"/>
            <a:ext cx="4828046" cy="803114"/>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8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060856" y="1960562"/>
            <a:ext cx="3959703" cy="3859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Tx/>
              <a:buChar char="-"/>
            </a:pPr>
            <a:r>
              <a:rPr lang="vi-VN" sz="3200" b="1" dirty="0" smtClean="0">
                <a:solidFill>
                  <a:schemeClr val="bg1"/>
                </a:solidFill>
                <a:latin typeface="Times New Roman" panose="02020603050405020304" pitchFamily="18" charset="0"/>
                <a:cs typeface="Times New Roman" panose="02020603050405020304" pitchFamily="18" charset="0"/>
              </a:rPr>
              <a:t>Học bài</a:t>
            </a:r>
          </a:p>
          <a:p>
            <a:pPr marL="0" indent="0">
              <a:lnSpc>
                <a:spcPct val="150000"/>
              </a:lnSpc>
              <a:buFont typeface="Arial" panose="020B0604020202020204" pitchFamily="34" charset="0"/>
              <a:buNone/>
            </a:pPr>
            <a:r>
              <a:rPr lang="vi-VN" sz="3200" b="1" dirty="0" smtClean="0">
                <a:solidFill>
                  <a:schemeClr val="bg1"/>
                </a:solidFill>
                <a:latin typeface="Times New Roman" panose="02020603050405020304" pitchFamily="18" charset="0"/>
                <a:cs typeface="Times New Roman" panose="02020603050405020304" pitchFamily="18" charset="0"/>
              </a:rPr>
              <a:t>- Đọc trước phần 2. Sự biến dạng của vật (SGK- 161)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299146" y="6400800"/>
            <a:ext cx="3406694"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221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ình nền Powerpoint làm Slide chào hỏi 11 - Dạy họ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11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4675" y="1690688"/>
            <a:ext cx="8892387" cy="861774"/>
          </a:xfrm>
          <a:prstGeom prst="rect">
            <a:avLst/>
          </a:prstGeom>
        </p:spPr>
        <p:txBody>
          <a:bodyPr wrap="square">
            <a:spAutoFit/>
          </a:bodyPr>
          <a:lstStyle/>
          <a:p>
            <a:pPr algn="ctr"/>
            <a:r>
              <a:rPr lang="vi-VN" sz="5000" b="1" dirty="0" smtClean="0">
                <a:solidFill>
                  <a:srgbClr val="FFFF00"/>
                </a:solidFill>
                <a:latin typeface="Times New Roman" panose="02020603050405020304" pitchFamily="18" charset="0"/>
                <a:cs typeface="Times New Roman" panose="02020603050405020304" pitchFamily="18" charset="0"/>
              </a:rPr>
              <a:t>BÀI 36: TÁC DỤNG CỦA LỰC</a:t>
            </a:r>
            <a:endParaRPr lang="en-US" sz="5000" dirty="0">
              <a:solidFill>
                <a:srgbClr val="FFFF00"/>
              </a:solidFill>
            </a:endParaRPr>
          </a:p>
        </p:txBody>
      </p:sp>
    </p:spTree>
    <p:extLst>
      <p:ext uri="{BB962C8B-B14F-4D97-AF65-F5344CB8AC3E}">
        <p14:creationId xmlns:p14="http://schemas.microsoft.com/office/powerpoint/2010/main" val="40429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611" y="572965"/>
            <a:ext cx="8173329" cy="1379269"/>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1. </a:t>
            </a:r>
            <a:r>
              <a:rPr lang="en-US" b="1" dirty="0" err="1">
                <a:solidFill>
                  <a:srgbClr val="C00000"/>
                </a:solidFill>
                <a:latin typeface="Times New Roman" panose="02020603050405020304" pitchFamily="18" charset="0"/>
                <a:cs typeface="Times New Roman" panose="02020603050405020304" pitchFamily="18" charset="0"/>
              </a:rPr>
              <a:t>Sự</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thay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đổi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tốc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và</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thay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đổi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hướng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chuyển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của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vật</a:t>
            </a:r>
            <a:r>
              <a:rPr lang="en-US" b="1" dirty="0">
                <a:solidFill>
                  <a:srgbClr val="C00000"/>
                </a:solidFill>
                <a:latin typeface="Times New Roman" panose="02020603050405020304" pitchFamily="18" charset="0"/>
                <a:cs typeface="Times New Roman" panose="02020603050405020304" pitchFamily="18" charset="0"/>
              </a:rPr>
              <a:t>.</a:t>
            </a:r>
          </a:p>
        </p:txBody>
      </p:sp>
      <p:sp>
        <p:nvSpPr>
          <p:cNvPr id="5" name="Cloud Callout 4"/>
          <p:cNvSpPr/>
          <p:nvPr/>
        </p:nvSpPr>
        <p:spPr>
          <a:xfrm>
            <a:off x="2479249" y="2083324"/>
            <a:ext cx="6429081" cy="3425613"/>
          </a:xfrm>
          <a:prstGeom prst="cloudCallout">
            <a:avLst>
              <a:gd name="adj1" fmla="val 50184"/>
              <a:gd name="adj2" fmla="val 511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rPr>
              <a:t>Quan sát hình 36.1, 36.2 và cho biết hướng chuyển động, tốc độ chuyển động của quả bóng thay đổi như thế nào? Nguyên nhân của sự thay đổi đó là gì?</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825884" y="6429081"/>
            <a:ext cx="3082565" cy="527901"/>
          </a:xfrm>
          <a:prstGeom prst="rect">
            <a:avLst/>
          </a:prstGeom>
          <a:solidFill>
            <a:schemeClr val="tx2">
              <a:lumMod val="75000"/>
            </a:schemeClr>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1"/>
          <p:cNvPicPr>
            <a:picLocks noGrp="1" noChangeAspect="1"/>
          </p:cNvPicPr>
          <p:nvPr>
            <p:ph sz="half" idx="4294967295"/>
          </p:nvPr>
        </p:nvPicPr>
        <p:blipFill>
          <a:blip r:embed="rId2"/>
          <a:srcRect b="14173"/>
          <a:stretch>
            <a:fillRect/>
          </a:stretch>
        </p:blipFill>
        <p:spPr>
          <a:xfrm>
            <a:off x="385991" y="98576"/>
            <a:ext cx="4161391" cy="2282418"/>
          </a:xfrm>
          <a:prstGeom prst="rect">
            <a:avLst/>
          </a:prstGeom>
        </p:spPr>
      </p:pic>
      <p:pic>
        <p:nvPicPr>
          <p:cNvPr id="5" name="Content Placeholder 3"/>
          <p:cNvPicPr>
            <a:picLocks noGrp="1" noChangeAspect="1"/>
          </p:cNvPicPr>
          <p:nvPr>
            <p:ph sz="half" idx="4294967295"/>
          </p:nvPr>
        </p:nvPicPr>
        <p:blipFill>
          <a:blip r:embed="rId3"/>
          <a:srcRect b="11956"/>
          <a:stretch>
            <a:fillRect/>
          </a:stretch>
        </p:blipFill>
        <p:spPr>
          <a:xfrm>
            <a:off x="7041822" y="177867"/>
            <a:ext cx="4366666" cy="2177799"/>
          </a:xfrm>
          <a:prstGeom prst="rect">
            <a:avLst/>
          </a:prstGeom>
        </p:spPr>
      </p:pic>
      <p:sp>
        <p:nvSpPr>
          <p:cNvPr id="6" name="TextBox 14"/>
          <p:cNvSpPr txBox="1"/>
          <p:nvPr/>
        </p:nvSpPr>
        <p:spPr>
          <a:xfrm>
            <a:off x="679796" y="2468894"/>
            <a:ext cx="3573780" cy="707886"/>
          </a:xfrm>
          <a:prstGeom prst="rect">
            <a:avLst/>
          </a:prstGeom>
          <a:noFill/>
          <a:ln w="9525">
            <a:noFill/>
          </a:ln>
        </p:spPr>
        <p:txBody>
          <a:bodyPr wrap="square" anchor="t" anchorCtr="0">
            <a:spAutoFit/>
          </a:bodyPr>
          <a:lstStyle/>
          <a:p>
            <a:pPr algn="ctr"/>
            <a:r>
              <a:rPr lang="en-US" sz="2000" b="1" dirty="0" err="1">
                <a:solidFill>
                  <a:schemeClr val="accent2">
                    <a:lumMod val="75000"/>
                  </a:schemeClr>
                </a:solidFill>
                <a:latin typeface="Times New Roman" panose="02020603050405020304" pitchFamily="18" charset="0"/>
              </a:rPr>
              <a:t>Hình</a:t>
            </a:r>
            <a:r>
              <a:rPr lang="en-US" sz="2000" b="1" dirty="0">
                <a:solidFill>
                  <a:schemeClr val="accent2">
                    <a:lumMod val="75000"/>
                  </a:schemeClr>
                </a:solidFill>
                <a:latin typeface="Times New Roman" panose="02020603050405020304" pitchFamily="18" charset="0"/>
              </a:rPr>
              <a:t> </a:t>
            </a:r>
            <a:r>
              <a:rPr lang="vi-VN" sz="2000" b="1" dirty="0" smtClean="0">
                <a:solidFill>
                  <a:schemeClr val="accent2">
                    <a:lumMod val="75000"/>
                  </a:schemeClr>
                </a:solidFill>
                <a:latin typeface="Times New Roman" panose="02020603050405020304" pitchFamily="18" charset="0"/>
              </a:rPr>
              <a:t>36</a:t>
            </a:r>
            <a:r>
              <a:rPr lang="en-US" sz="2000" b="1" dirty="0" smtClean="0">
                <a:solidFill>
                  <a:schemeClr val="accent2">
                    <a:lumMod val="75000"/>
                  </a:schemeClr>
                </a:solidFill>
                <a:latin typeface="Times New Roman" panose="02020603050405020304" pitchFamily="18" charset="0"/>
              </a:rPr>
              <a:t>.</a:t>
            </a:r>
            <a:r>
              <a:rPr lang="vi-VN" sz="2000" b="1" dirty="0" smtClean="0">
                <a:solidFill>
                  <a:schemeClr val="accent2">
                    <a:lumMod val="75000"/>
                  </a:schemeClr>
                </a:solidFill>
                <a:latin typeface="Times New Roman" panose="02020603050405020304" pitchFamily="18" charset="0"/>
              </a:rPr>
              <a:t>1</a:t>
            </a:r>
            <a:r>
              <a:rPr lang="en-US" sz="2000" b="1" dirty="0" smtClean="0">
                <a:solidFill>
                  <a:schemeClr val="accent2">
                    <a:lumMod val="75000"/>
                  </a:schemeClr>
                </a:solidFill>
                <a:latin typeface="Times New Roman" panose="02020603050405020304" pitchFamily="18" charset="0"/>
              </a:rPr>
              <a:t> </a:t>
            </a:r>
            <a:r>
              <a:rPr lang="en-US" sz="2000" b="1" dirty="0">
                <a:solidFill>
                  <a:schemeClr val="accent2">
                    <a:lumMod val="75000"/>
                  </a:schemeClr>
                </a:solidFill>
                <a:latin typeface="Times New Roman" panose="02020603050405020304" pitchFamily="18" charset="0"/>
              </a:rPr>
              <a:t>Một pha đánh đầu ghi bàn từ quả phạt góc</a:t>
            </a:r>
          </a:p>
        </p:txBody>
      </p:sp>
      <p:sp>
        <p:nvSpPr>
          <p:cNvPr id="7" name="TextBox 14"/>
          <p:cNvSpPr txBox="1"/>
          <p:nvPr/>
        </p:nvSpPr>
        <p:spPr>
          <a:xfrm>
            <a:off x="7041822" y="2501397"/>
            <a:ext cx="4205817" cy="400110"/>
          </a:xfrm>
          <a:prstGeom prst="rect">
            <a:avLst/>
          </a:prstGeom>
          <a:noFill/>
          <a:ln w="9525">
            <a:noFill/>
          </a:ln>
        </p:spPr>
        <p:txBody>
          <a:bodyPr wrap="square" anchor="t" anchorCtr="0">
            <a:spAutoFit/>
          </a:bodyPr>
          <a:lstStyle/>
          <a:p>
            <a:r>
              <a:rPr lang="en-US" sz="2000" b="1" dirty="0" err="1">
                <a:solidFill>
                  <a:schemeClr val="accent2">
                    <a:lumMod val="75000"/>
                  </a:schemeClr>
                </a:solidFill>
                <a:latin typeface="Times New Roman" panose="02020603050405020304" pitchFamily="18" charset="0"/>
              </a:rPr>
              <a:t>Hình</a:t>
            </a:r>
            <a:r>
              <a:rPr lang="en-US" sz="2000" b="1" dirty="0">
                <a:solidFill>
                  <a:schemeClr val="accent2">
                    <a:lumMod val="75000"/>
                  </a:schemeClr>
                </a:solidFill>
                <a:latin typeface="Times New Roman" panose="02020603050405020304" pitchFamily="18" charset="0"/>
              </a:rPr>
              <a:t> </a:t>
            </a:r>
            <a:r>
              <a:rPr lang="vi-VN" sz="2000" b="1" dirty="0" smtClean="0">
                <a:solidFill>
                  <a:schemeClr val="accent2">
                    <a:lumMod val="75000"/>
                  </a:schemeClr>
                </a:solidFill>
                <a:latin typeface="Times New Roman" panose="02020603050405020304" pitchFamily="18" charset="0"/>
              </a:rPr>
              <a:t>36.</a:t>
            </a:r>
            <a:r>
              <a:rPr lang="en-US" sz="2000" b="1" dirty="0" smtClean="0">
                <a:solidFill>
                  <a:schemeClr val="accent2">
                    <a:lumMod val="75000"/>
                  </a:schemeClr>
                </a:solidFill>
                <a:latin typeface="Times New Roman" panose="02020603050405020304" pitchFamily="18" charset="0"/>
              </a:rPr>
              <a:t>2</a:t>
            </a:r>
            <a:r>
              <a:rPr lang="en-US" sz="2000" b="1" dirty="0">
                <a:solidFill>
                  <a:schemeClr val="accent2">
                    <a:lumMod val="75000"/>
                  </a:schemeClr>
                </a:solidFill>
                <a:latin typeface="Times New Roman" panose="02020603050405020304" pitchFamily="18" charset="0"/>
              </a:rPr>
              <a:t>. Sút phạt 11m của cầu thủ.</a:t>
            </a:r>
          </a:p>
        </p:txBody>
      </p:sp>
      <p:sp>
        <p:nvSpPr>
          <p:cNvPr id="8" name="Rectangle 7"/>
          <p:cNvSpPr/>
          <p:nvPr/>
        </p:nvSpPr>
        <p:spPr>
          <a:xfrm>
            <a:off x="198605" y="3442823"/>
            <a:ext cx="4967283" cy="3416320"/>
          </a:xfrm>
          <a:prstGeom prst="rect">
            <a:avLst/>
          </a:prstGeom>
        </p:spPr>
        <p:txBody>
          <a:bodyPr wrap="square">
            <a:spAutoFit/>
          </a:bodyPr>
          <a:lstStyle/>
          <a:p>
            <a:pPr algn="just">
              <a:lnSpc>
                <a:spcPct val="150000"/>
              </a:lnSpc>
            </a:pPr>
            <a:r>
              <a:rPr lang="vi-VN" dirty="0">
                <a:solidFill>
                  <a:srgbClr val="000000"/>
                </a:solidFill>
                <a:latin typeface="Open Sans"/>
              </a:rPr>
              <a:t>+ </a:t>
            </a:r>
            <a:r>
              <a:rPr lang="vi-VN" dirty="0" smtClean="0">
                <a:solidFill>
                  <a:srgbClr val="000000"/>
                </a:solidFill>
                <a:latin typeface="Open Sans"/>
              </a:rPr>
              <a:t>Cầu thủ dùng đầu đánh bóng vào khung thành làm quả bóng thay đổi hướng chuyển động (Quả </a:t>
            </a:r>
            <a:r>
              <a:rPr lang="vi-VN" dirty="0">
                <a:solidFill>
                  <a:srgbClr val="000000"/>
                </a:solidFill>
                <a:latin typeface="Open Sans"/>
              </a:rPr>
              <a:t>bóng đang chuyển động theo hướng này bỗng cầu thủ đánh đầu khiến nó chuyển động theo hướng </a:t>
            </a:r>
            <a:r>
              <a:rPr lang="vi-VN" dirty="0" smtClean="0">
                <a:solidFill>
                  <a:srgbClr val="000000"/>
                </a:solidFill>
                <a:latin typeface="Open Sans"/>
              </a:rPr>
              <a:t>khác</a:t>
            </a:r>
            <a:r>
              <a:rPr lang="vi-VN" dirty="0">
                <a:solidFill>
                  <a:srgbClr val="000000"/>
                </a:solidFill>
                <a:latin typeface="Open Sans"/>
              </a:rPr>
              <a:t>)</a:t>
            </a:r>
          </a:p>
          <a:p>
            <a:pPr algn="just">
              <a:lnSpc>
                <a:spcPct val="150000"/>
              </a:lnSpc>
            </a:pPr>
            <a:r>
              <a:rPr lang="vi-VN" dirty="0">
                <a:solidFill>
                  <a:srgbClr val="000000"/>
                </a:solidFill>
                <a:latin typeface="Open Sans"/>
              </a:rPr>
              <a:t>+ Tốc độ chuyển động của quả bóng thay đổi. </a:t>
            </a:r>
          </a:p>
          <a:p>
            <a:pPr algn="just">
              <a:lnSpc>
                <a:spcPct val="150000"/>
              </a:lnSpc>
            </a:pPr>
            <a:r>
              <a:rPr lang="vi-VN" dirty="0">
                <a:solidFill>
                  <a:srgbClr val="000000"/>
                </a:solidFill>
                <a:latin typeface="Open Sans"/>
              </a:rPr>
              <a:t>+ Nguyên nhân của sự thay đổi đó là do </a:t>
            </a:r>
            <a:r>
              <a:rPr lang="vi-VN" dirty="0" smtClean="0">
                <a:solidFill>
                  <a:srgbClr val="000000"/>
                </a:solidFill>
                <a:latin typeface="Open Sans"/>
              </a:rPr>
              <a:t>có lực từ cầu thủ tác dụng vào quả bóng.</a:t>
            </a:r>
            <a:endParaRPr lang="vi-VN" b="0" i="0" dirty="0">
              <a:solidFill>
                <a:srgbClr val="000000"/>
              </a:solidFill>
              <a:effectLst/>
              <a:latin typeface="Open Sans"/>
            </a:endParaRPr>
          </a:p>
        </p:txBody>
      </p:sp>
      <p:sp>
        <p:nvSpPr>
          <p:cNvPr id="9" name="Rectangle 8"/>
          <p:cNvSpPr/>
          <p:nvPr/>
        </p:nvSpPr>
        <p:spPr>
          <a:xfrm>
            <a:off x="7041822" y="3442823"/>
            <a:ext cx="4555559" cy="2169825"/>
          </a:xfrm>
          <a:prstGeom prst="rect">
            <a:avLst/>
          </a:prstGeom>
        </p:spPr>
        <p:txBody>
          <a:bodyPr wrap="square">
            <a:spAutoFit/>
          </a:bodyPr>
          <a:lstStyle/>
          <a:p>
            <a:pPr algn="just">
              <a:lnSpc>
                <a:spcPct val="150000"/>
              </a:lnSpc>
            </a:pPr>
            <a:r>
              <a:rPr lang="en-US" dirty="0">
                <a:solidFill>
                  <a:srgbClr val="000000"/>
                </a:solidFill>
                <a:latin typeface="Open Sans"/>
              </a:rPr>
              <a:t>+ </a:t>
            </a:r>
            <a:r>
              <a:rPr lang="en-US" dirty="0" err="1">
                <a:solidFill>
                  <a:srgbClr val="000000"/>
                </a:solidFill>
                <a:latin typeface="Open Sans"/>
              </a:rPr>
              <a:t>Quả</a:t>
            </a:r>
            <a:r>
              <a:rPr lang="en-US" dirty="0">
                <a:solidFill>
                  <a:srgbClr val="000000"/>
                </a:solidFill>
                <a:latin typeface="Open Sans"/>
              </a:rPr>
              <a:t> </a:t>
            </a:r>
            <a:r>
              <a:rPr lang="en-US" dirty="0" err="1">
                <a:solidFill>
                  <a:srgbClr val="000000"/>
                </a:solidFill>
                <a:latin typeface="Open Sans"/>
              </a:rPr>
              <a:t>bóng</a:t>
            </a:r>
            <a:r>
              <a:rPr lang="en-US" dirty="0">
                <a:solidFill>
                  <a:srgbClr val="000000"/>
                </a:solidFill>
                <a:latin typeface="Open Sans"/>
              </a:rPr>
              <a:t> </a:t>
            </a:r>
            <a:r>
              <a:rPr lang="en-US" dirty="0" err="1">
                <a:solidFill>
                  <a:srgbClr val="000000"/>
                </a:solidFill>
                <a:latin typeface="Open Sans"/>
              </a:rPr>
              <a:t>đang</a:t>
            </a:r>
            <a:r>
              <a:rPr lang="en-US" dirty="0">
                <a:solidFill>
                  <a:srgbClr val="000000"/>
                </a:solidFill>
                <a:latin typeface="Open Sans"/>
              </a:rPr>
              <a:t> </a:t>
            </a:r>
            <a:r>
              <a:rPr lang="en-US" dirty="0" err="1">
                <a:solidFill>
                  <a:srgbClr val="000000"/>
                </a:solidFill>
                <a:latin typeface="Open Sans"/>
              </a:rPr>
              <a:t>đứng</a:t>
            </a:r>
            <a:r>
              <a:rPr lang="en-US" dirty="0">
                <a:solidFill>
                  <a:srgbClr val="000000"/>
                </a:solidFill>
                <a:latin typeface="Open Sans"/>
              </a:rPr>
              <a:t> </a:t>
            </a:r>
            <a:r>
              <a:rPr lang="en-US" dirty="0" err="1">
                <a:solidFill>
                  <a:srgbClr val="000000"/>
                </a:solidFill>
                <a:latin typeface="Open Sans"/>
              </a:rPr>
              <a:t>yên</a:t>
            </a:r>
            <a:r>
              <a:rPr lang="en-US" dirty="0">
                <a:solidFill>
                  <a:srgbClr val="000000"/>
                </a:solidFill>
                <a:latin typeface="Open Sans"/>
              </a:rPr>
              <a:t> </a:t>
            </a:r>
            <a:r>
              <a:rPr lang="en-US" dirty="0" err="1">
                <a:solidFill>
                  <a:srgbClr val="000000"/>
                </a:solidFill>
                <a:latin typeface="Open Sans"/>
              </a:rPr>
              <a:t>thì</a:t>
            </a:r>
            <a:r>
              <a:rPr lang="en-US" dirty="0">
                <a:solidFill>
                  <a:srgbClr val="000000"/>
                </a:solidFill>
                <a:latin typeface="Open Sans"/>
              </a:rPr>
              <a:t> </a:t>
            </a:r>
            <a:r>
              <a:rPr lang="en-US" dirty="0" err="1">
                <a:solidFill>
                  <a:srgbClr val="000000"/>
                </a:solidFill>
                <a:latin typeface="Open Sans"/>
              </a:rPr>
              <a:t>cầu</a:t>
            </a:r>
            <a:r>
              <a:rPr lang="en-US" dirty="0">
                <a:solidFill>
                  <a:srgbClr val="000000"/>
                </a:solidFill>
                <a:latin typeface="Open Sans"/>
              </a:rPr>
              <a:t> </a:t>
            </a:r>
            <a:r>
              <a:rPr lang="en-US" dirty="0" err="1">
                <a:solidFill>
                  <a:srgbClr val="000000"/>
                </a:solidFill>
                <a:latin typeface="Open Sans"/>
              </a:rPr>
              <a:t>thủ</a:t>
            </a:r>
            <a:r>
              <a:rPr lang="en-US" dirty="0">
                <a:solidFill>
                  <a:srgbClr val="000000"/>
                </a:solidFill>
                <a:latin typeface="Open Sans"/>
              </a:rPr>
              <a:t> </a:t>
            </a:r>
            <a:r>
              <a:rPr lang="en-US" dirty="0" err="1">
                <a:solidFill>
                  <a:srgbClr val="000000"/>
                </a:solidFill>
                <a:latin typeface="Open Sans"/>
              </a:rPr>
              <a:t>sút</a:t>
            </a:r>
            <a:r>
              <a:rPr lang="en-US" dirty="0">
                <a:solidFill>
                  <a:srgbClr val="000000"/>
                </a:solidFill>
                <a:latin typeface="Open Sans"/>
              </a:rPr>
              <a:t> </a:t>
            </a:r>
            <a:r>
              <a:rPr lang="en-US" dirty="0" err="1">
                <a:solidFill>
                  <a:srgbClr val="000000"/>
                </a:solidFill>
                <a:latin typeface="Open Sans"/>
              </a:rPr>
              <a:t>làm</a:t>
            </a:r>
            <a:r>
              <a:rPr lang="en-US" dirty="0">
                <a:solidFill>
                  <a:srgbClr val="000000"/>
                </a:solidFill>
                <a:latin typeface="Open Sans"/>
              </a:rPr>
              <a:t> </a:t>
            </a:r>
            <a:r>
              <a:rPr lang="en-US" dirty="0" err="1">
                <a:solidFill>
                  <a:srgbClr val="000000"/>
                </a:solidFill>
                <a:latin typeface="Open Sans"/>
              </a:rPr>
              <a:t>cho</a:t>
            </a:r>
            <a:r>
              <a:rPr lang="en-US" dirty="0">
                <a:solidFill>
                  <a:srgbClr val="000000"/>
                </a:solidFill>
                <a:latin typeface="Open Sans"/>
              </a:rPr>
              <a:t> </a:t>
            </a:r>
            <a:r>
              <a:rPr lang="en-US" dirty="0" err="1">
                <a:solidFill>
                  <a:srgbClr val="000000"/>
                </a:solidFill>
                <a:latin typeface="Open Sans"/>
              </a:rPr>
              <a:t>bóng</a:t>
            </a:r>
            <a:r>
              <a:rPr lang="en-US" dirty="0">
                <a:solidFill>
                  <a:srgbClr val="000000"/>
                </a:solidFill>
                <a:latin typeface="Open Sans"/>
              </a:rPr>
              <a:t> </a:t>
            </a:r>
            <a:r>
              <a:rPr lang="en-US" dirty="0" err="1">
                <a:solidFill>
                  <a:srgbClr val="000000"/>
                </a:solidFill>
                <a:latin typeface="Open Sans"/>
              </a:rPr>
              <a:t>bắt</a:t>
            </a:r>
            <a:r>
              <a:rPr lang="en-US" dirty="0">
                <a:solidFill>
                  <a:srgbClr val="000000"/>
                </a:solidFill>
                <a:latin typeface="Open Sans"/>
              </a:rPr>
              <a:t> </a:t>
            </a:r>
            <a:r>
              <a:rPr lang="en-US" dirty="0" err="1">
                <a:solidFill>
                  <a:srgbClr val="000000"/>
                </a:solidFill>
                <a:latin typeface="Open Sans"/>
              </a:rPr>
              <a:t>đầu</a:t>
            </a:r>
            <a:r>
              <a:rPr lang="en-US" dirty="0">
                <a:solidFill>
                  <a:srgbClr val="000000"/>
                </a:solidFill>
                <a:latin typeface="Open Sans"/>
              </a:rPr>
              <a:t> </a:t>
            </a:r>
            <a:r>
              <a:rPr lang="en-US" dirty="0" err="1">
                <a:solidFill>
                  <a:srgbClr val="000000"/>
                </a:solidFill>
                <a:latin typeface="Open Sans"/>
              </a:rPr>
              <a:t>chuyển</a:t>
            </a:r>
            <a:r>
              <a:rPr lang="en-US" dirty="0">
                <a:solidFill>
                  <a:srgbClr val="000000"/>
                </a:solidFill>
                <a:latin typeface="Open Sans"/>
              </a:rPr>
              <a:t> </a:t>
            </a:r>
            <a:r>
              <a:rPr lang="en-US" dirty="0" err="1">
                <a:solidFill>
                  <a:srgbClr val="000000"/>
                </a:solidFill>
                <a:latin typeface="Open Sans"/>
              </a:rPr>
              <a:t>động</a:t>
            </a:r>
            <a:r>
              <a:rPr lang="en-US" dirty="0">
                <a:solidFill>
                  <a:srgbClr val="000000"/>
                </a:solidFill>
                <a:latin typeface="Open Sans"/>
              </a:rPr>
              <a:t>.</a:t>
            </a:r>
          </a:p>
          <a:p>
            <a:pPr algn="just">
              <a:lnSpc>
                <a:spcPct val="150000"/>
              </a:lnSpc>
            </a:pPr>
            <a:r>
              <a:rPr lang="en-US" dirty="0">
                <a:solidFill>
                  <a:srgbClr val="000000"/>
                </a:solidFill>
                <a:latin typeface="Open Sans"/>
              </a:rPr>
              <a:t>+ </a:t>
            </a:r>
            <a:r>
              <a:rPr lang="en-US" dirty="0" err="1">
                <a:solidFill>
                  <a:srgbClr val="000000"/>
                </a:solidFill>
                <a:latin typeface="Open Sans"/>
              </a:rPr>
              <a:t>Tốc</a:t>
            </a:r>
            <a:r>
              <a:rPr lang="en-US" dirty="0">
                <a:solidFill>
                  <a:srgbClr val="000000"/>
                </a:solidFill>
                <a:latin typeface="Open Sans"/>
              </a:rPr>
              <a:t> </a:t>
            </a:r>
            <a:r>
              <a:rPr lang="en-US" dirty="0" err="1">
                <a:solidFill>
                  <a:srgbClr val="000000"/>
                </a:solidFill>
                <a:latin typeface="Open Sans"/>
              </a:rPr>
              <a:t>độ</a:t>
            </a:r>
            <a:r>
              <a:rPr lang="en-US" dirty="0">
                <a:solidFill>
                  <a:srgbClr val="000000"/>
                </a:solidFill>
                <a:latin typeface="Open Sans"/>
              </a:rPr>
              <a:t> </a:t>
            </a:r>
            <a:r>
              <a:rPr lang="en-US" dirty="0" err="1">
                <a:solidFill>
                  <a:srgbClr val="000000"/>
                </a:solidFill>
                <a:latin typeface="Open Sans"/>
              </a:rPr>
              <a:t>chuyển</a:t>
            </a:r>
            <a:r>
              <a:rPr lang="en-US" dirty="0">
                <a:solidFill>
                  <a:srgbClr val="000000"/>
                </a:solidFill>
                <a:latin typeface="Open Sans"/>
              </a:rPr>
              <a:t> </a:t>
            </a:r>
            <a:r>
              <a:rPr lang="en-US" dirty="0" err="1">
                <a:solidFill>
                  <a:srgbClr val="000000"/>
                </a:solidFill>
                <a:latin typeface="Open Sans"/>
              </a:rPr>
              <a:t>động</a:t>
            </a:r>
            <a:r>
              <a:rPr lang="en-US" dirty="0">
                <a:solidFill>
                  <a:srgbClr val="000000"/>
                </a:solidFill>
                <a:latin typeface="Open Sans"/>
              </a:rPr>
              <a:t> </a:t>
            </a:r>
            <a:r>
              <a:rPr lang="en-US" dirty="0" err="1">
                <a:solidFill>
                  <a:srgbClr val="000000"/>
                </a:solidFill>
                <a:latin typeface="Open Sans"/>
              </a:rPr>
              <a:t>nhanh</a:t>
            </a:r>
            <a:r>
              <a:rPr lang="en-US" dirty="0">
                <a:solidFill>
                  <a:srgbClr val="000000"/>
                </a:solidFill>
                <a:latin typeface="Open Sans"/>
              </a:rPr>
              <a:t> </a:t>
            </a:r>
            <a:r>
              <a:rPr lang="en-US" dirty="0" err="1">
                <a:solidFill>
                  <a:srgbClr val="000000"/>
                </a:solidFill>
                <a:latin typeface="Open Sans"/>
              </a:rPr>
              <a:t>lên</a:t>
            </a:r>
            <a:r>
              <a:rPr lang="en-US" dirty="0">
                <a:solidFill>
                  <a:srgbClr val="000000"/>
                </a:solidFill>
                <a:latin typeface="Open Sans"/>
              </a:rPr>
              <a:t>.</a:t>
            </a:r>
          </a:p>
          <a:p>
            <a:pPr algn="just">
              <a:lnSpc>
                <a:spcPct val="150000"/>
              </a:lnSpc>
            </a:pPr>
            <a:r>
              <a:rPr lang="en-US" dirty="0">
                <a:solidFill>
                  <a:srgbClr val="000000"/>
                </a:solidFill>
                <a:latin typeface="Open Sans"/>
              </a:rPr>
              <a:t>+ </a:t>
            </a:r>
            <a:r>
              <a:rPr lang="vi-VN" dirty="0">
                <a:solidFill>
                  <a:srgbClr val="000000"/>
                </a:solidFill>
                <a:latin typeface="Open Sans"/>
              </a:rPr>
              <a:t>Nguyên nhân của sự thay đổi đó là do có lực từ cầu thủ tác dụng vào quả bóng.</a:t>
            </a:r>
          </a:p>
        </p:txBody>
      </p:sp>
    </p:spTree>
    <p:extLst>
      <p:ext uri="{BB962C8B-B14F-4D97-AF65-F5344CB8AC3E}">
        <p14:creationId xmlns:p14="http://schemas.microsoft.com/office/powerpoint/2010/main" val="27379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797" y="436099"/>
            <a:ext cx="11150209" cy="4768215"/>
          </a:xfrm>
        </p:spPr>
        <p:txBody>
          <a:bodyPr>
            <a:noAutofit/>
          </a:bodyPr>
          <a:lstStyle/>
          <a:p>
            <a:pPr marL="0" indent="0">
              <a:lnSpc>
                <a:spcPct val="150000"/>
              </a:lnSpc>
              <a:buNone/>
            </a:pPr>
            <a:r>
              <a:rPr lang="vi-VN" b="1" i="1" u="sng" dirty="0" smtClean="0">
                <a:solidFill>
                  <a:srgbClr val="FF0000"/>
                </a:solidFill>
              </a:rPr>
              <a:t>a. N</a:t>
            </a:r>
            <a:r>
              <a:rPr lang="en-US" b="1" i="1" u="sng" dirty="0" err="1" smtClean="0">
                <a:solidFill>
                  <a:srgbClr val="FF0000"/>
                </a:solidFill>
              </a:rPr>
              <a:t>hận</a:t>
            </a:r>
            <a:r>
              <a:rPr lang="en-US" b="1" i="1" u="sng" dirty="0" smtClean="0">
                <a:solidFill>
                  <a:srgbClr val="FF0000"/>
                </a:solidFill>
              </a:rPr>
              <a:t> </a:t>
            </a:r>
            <a:r>
              <a:rPr lang="en-US" b="1" i="1" u="sng" dirty="0" err="1">
                <a:solidFill>
                  <a:srgbClr val="FF0000"/>
                </a:solidFill>
              </a:rPr>
              <a:t>xét</a:t>
            </a:r>
            <a:r>
              <a:rPr lang="vi-VN" b="1" i="1" u="sng" dirty="0" smtClean="0">
                <a:solidFill>
                  <a:srgbClr val="FF0000"/>
                </a:solidFill>
              </a:rPr>
              <a:t>: </a:t>
            </a:r>
            <a:r>
              <a:rPr lang="en-US" dirty="0" err="1" smtClean="0">
                <a:solidFill>
                  <a:srgbClr val="100CE2"/>
                </a:solidFill>
              </a:rPr>
              <a:t>Chúng</a:t>
            </a:r>
            <a:r>
              <a:rPr lang="en-US" dirty="0" smtClean="0">
                <a:solidFill>
                  <a:srgbClr val="100CE2"/>
                </a:solidFill>
              </a:rPr>
              <a:t> </a:t>
            </a:r>
            <a:r>
              <a:rPr lang="en-US" dirty="0">
                <a:solidFill>
                  <a:srgbClr val="100CE2"/>
                </a:solidFill>
              </a:rPr>
              <a:t>ta </a:t>
            </a:r>
            <a:r>
              <a:rPr lang="en-US" dirty="0" err="1">
                <a:solidFill>
                  <a:srgbClr val="100CE2"/>
                </a:solidFill>
              </a:rPr>
              <a:t>thường</a:t>
            </a:r>
            <a:r>
              <a:rPr lang="en-US" dirty="0">
                <a:solidFill>
                  <a:srgbClr val="100CE2"/>
                </a:solidFill>
              </a:rPr>
              <a:t> </a:t>
            </a:r>
            <a:r>
              <a:rPr lang="en-US" dirty="0" err="1">
                <a:solidFill>
                  <a:srgbClr val="100CE2"/>
                </a:solidFill>
              </a:rPr>
              <a:t>quan</a:t>
            </a:r>
            <a:r>
              <a:rPr lang="en-US" dirty="0">
                <a:solidFill>
                  <a:srgbClr val="100CE2"/>
                </a:solidFill>
              </a:rPr>
              <a:t> </a:t>
            </a:r>
            <a:r>
              <a:rPr lang="en-US" dirty="0" err="1">
                <a:solidFill>
                  <a:srgbClr val="100CE2"/>
                </a:solidFill>
              </a:rPr>
              <a:t>sát</a:t>
            </a:r>
            <a:r>
              <a:rPr lang="en-US" dirty="0">
                <a:solidFill>
                  <a:srgbClr val="100CE2"/>
                </a:solidFill>
              </a:rPr>
              <a:t> </a:t>
            </a:r>
            <a:r>
              <a:rPr lang="en-US" dirty="0" err="1">
                <a:solidFill>
                  <a:srgbClr val="100CE2"/>
                </a:solidFill>
              </a:rPr>
              <a:t>được</a:t>
            </a:r>
            <a:r>
              <a:rPr lang="en-US" dirty="0">
                <a:solidFill>
                  <a:srgbClr val="100CE2"/>
                </a:solidFill>
              </a:rPr>
              <a:t> </a:t>
            </a:r>
            <a:r>
              <a:rPr lang="en-US" dirty="0" err="1">
                <a:solidFill>
                  <a:srgbClr val="100CE2"/>
                </a:solidFill>
              </a:rPr>
              <a:t>sự</a:t>
            </a:r>
            <a:r>
              <a:rPr lang="en-US" dirty="0">
                <a:solidFill>
                  <a:srgbClr val="100CE2"/>
                </a:solidFill>
              </a:rPr>
              <a:t> </a:t>
            </a:r>
            <a:r>
              <a:rPr lang="en-US" dirty="0" err="1">
                <a:solidFill>
                  <a:srgbClr val="100CE2"/>
                </a:solidFill>
              </a:rPr>
              <a:t>biến</a:t>
            </a:r>
            <a:r>
              <a:rPr lang="en-US" dirty="0">
                <a:solidFill>
                  <a:srgbClr val="100CE2"/>
                </a:solidFill>
              </a:rPr>
              <a:t> </a:t>
            </a:r>
            <a:r>
              <a:rPr lang="en-US" dirty="0" err="1">
                <a:solidFill>
                  <a:srgbClr val="100CE2"/>
                </a:solidFill>
              </a:rPr>
              <a:t>đổi</a:t>
            </a:r>
            <a:r>
              <a:rPr lang="en-US" dirty="0">
                <a:solidFill>
                  <a:srgbClr val="100CE2"/>
                </a:solidFill>
              </a:rPr>
              <a:t> </a:t>
            </a:r>
            <a:r>
              <a:rPr lang="en-US" dirty="0" err="1">
                <a:solidFill>
                  <a:srgbClr val="100CE2"/>
                </a:solidFill>
              </a:rPr>
              <a:t>chuyển</a:t>
            </a:r>
            <a:r>
              <a:rPr lang="en-US" dirty="0">
                <a:solidFill>
                  <a:srgbClr val="100CE2"/>
                </a:solidFill>
              </a:rPr>
              <a:t> </a:t>
            </a:r>
            <a:r>
              <a:rPr lang="en-US" dirty="0" err="1">
                <a:solidFill>
                  <a:srgbClr val="100CE2"/>
                </a:solidFill>
              </a:rPr>
              <a:t>động</a:t>
            </a:r>
            <a:r>
              <a:rPr lang="en-US" dirty="0">
                <a:solidFill>
                  <a:srgbClr val="100CE2"/>
                </a:solidFill>
              </a:rPr>
              <a:t> (</a:t>
            </a:r>
            <a:r>
              <a:rPr lang="en-US" dirty="0" err="1">
                <a:solidFill>
                  <a:srgbClr val="100CE2"/>
                </a:solidFill>
              </a:rPr>
              <a:t>thay</a:t>
            </a:r>
            <a:r>
              <a:rPr lang="en-US" dirty="0">
                <a:solidFill>
                  <a:srgbClr val="100CE2"/>
                </a:solidFill>
              </a:rPr>
              <a:t> </a:t>
            </a:r>
            <a:r>
              <a:rPr lang="en-US" dirty="0" err="1">
                <a:solidFill>
                  <a:srgbClr val="100CE2"/>
                </a:solidFill>
              </a:rPr>
              <a:t>đổi</a:t>
            </a:r>
            <a:r>
              <a:rPr lang="en-US" dirty="0">
                <a:solidFill>
                  <a:srgbClr val="100CE2"/>
                </a:solidFill>
              </a:rPr>
              <a:t> </a:t>
            </a:r>
            <a:r>
              <a:rPr lang="en-US" dirty="0" err="1">
                <a:solidFill>
                  <a:srgbClr val="100CE2"/>
                </a:solidFill>
              </a:rPr>
              <a:t>tốc</a:t>
            </a:r>
            <a:r>
              <a:rPr lang="en-US" dirty="0">
                <a:solidFill>
                  <a:srgbClr val="100CE2"/>
                </a:solidFill>
              </a:rPr>
              <a:t> </a:t>
            </a:r>
            <a:r>
              <a:rPr lang="en-US" dirty="0" err="1">
                <a:solidFill>
                  <a:srgbClr val="100CE2"/>
                </a:solidFill>
              </a:rPr>
              <a:t>độ</a:t>
            </a:r>
            <a:r>
              <a:rPr lang="en-US" dirty="0">
                <a:solidFill>
                  <a:srgbClr val="100CE2"/>
                </a:solidFill>
              </a:rPr>
              <a:t> </a:t>
            </a:r>
            <a:r>
              <a:rPr lang="en-US" dirty="0" err="1">
                <a:solidFill>
                  <a:srgbClr val="100CE2"/>
                </a:solidFill>
              </a:rPr>
              <a:t>và</a:t>
            </a:r>
            <a:r>
              <a:rPr lang="en-US" dirty="0">
                <a:solidFill>
                  <a:srgbClr val="100CE2"/>
                </a:solidFill>
              </a:rPr>
              <a:t> </a:t>
            </a:r>
            <a:r>
              <a:rPr lang="en-US" dirty="0" err="1">
                <a:solidFill>
                  <a:srgbClr val="100CE2"/>
                </a:solidFill>
              </a:rPr>
              <a:t>thay</a:t>
            </a:r>
            <a:r>
              <a:rPr lang="en-US" dirty="0">
                <a:solidFill>
                  <a:srgbClr val="100CE2"/>
                </a:solidFill>
              </a:rPr>
              <a:t> </a:t>
            </a:r>
            <a:r>
              <a:rPr lang="en-US" dirty="0" err="1">
                <a:solidFill>
                  <a:srgbClr val="100CE2"/>
                </a:solidFill>
              </a:rPr>
              <a:t>đổi</a:t>
            </a:r>
            <a:r>
              <a:rPr lang="en-US" dirty="0">
                <a:solidFill>
                  <a:srgbClr val="100CE2"/>
                </a:solidFill>
              </a:rPr>
              <a:t> </a:t>
            </a:r>
            <a:r>
              <a:rPr lang="en-US" dirty="0" err="1">
                <a:solidFill>
                  <a:srgbClr val="100CE2"/>
                </a:solidFill>
              </a:rPr>
              <a:t>hướng</a:t>
            </a:r>
            <a:r>
              <a:rPr lang="en-US" dirty="0">
                <a:solidFill>
                  <a:srgbClr val="100CE2"/>
                </a:solidFill>
              </a:rPr>
              <a:t> </a:t>
            </a:r>
            <a:r>
              <a:rPr lang="en-US" dirty="0" err="1">
                <a:solidFill>
                  <a:srgbClr val="100CE2"/>
                </a:solidFill>
              </a:rPr>
              <a:t>chuyển</a:t>
            </a:r>
            <a:r>
              <a:rPr lang="en-US" dirty="0">
                <a:solidFill>
                  <a:srgbClr val="100CE2"/>
                </a:solidFill>
              </a:rPr>
              <a:t> </a:t>
            </a:r>
            <a:r>
              <a:rPr lang="en-US" dirty="0" err="1">
                <a:solidFill>
                  <a:srgbClr val="100CE2"/>
                </a:solidFill>
              </a:rPr>
              <a:t>động</a:t>
            </a:r>
            <a:r>
              <a:rPr lang="en-US" dirty="0">
                <a:solidFill>
                  <a:srgbClr val="100CE2"/>
                </a:solidFill>
              </a:rPr>
              <a:t>) </a:t>
            </a:r>
            <a:r>
              <a:rPr lang="en-US" dirty="0" err="1">
                <a:solidFill>
                  <a:srgbClr val="100CE2"/>
                </a:solidFill>
              </a:rPr>
              <a:t>của</a:t>
            </a:r>
            <a:r>
              <a:rPr lang="en-US" dirty="0">
                <a:solidFill>
                  <a:srgbClr val="100CE2"/>
                </a:solidFill>
              </a:rPr>
              <a:t> </a:t>
            </a:r>
            <a:r>
              <a:rPr lang="en-US" dirty="0" err="1">
                <a:solidFill>
                  <a:srgbClr val="100CE2"/>
                </a:solidFill>
              </a:rPr>
              <a:t>các</a:t>
            </a:r>
            <a:r>
              <a:rPr lang="en-US" dirty="0">
                <a:solidFill>
                  <a:srgbClr val="100CE2"/>
                </a:solidFill>
              </a:rPr>
              <a:t> </a:t>
            </a:r>
            <a:r>
              <a:rPr lang="en-US" dirty="0" err="1">
                <a:solidFill>
                  <a:srgbClr val="100CE2"/>
                </a:solidFill>
              </a:rPr>
              <a:t>vật</a:t>
            </a:r>
            <a:r>
              <a:rPr lang="en-US" dirty="0">
                <a:solidFill>
                  <a:srgbClr val="100CE2"/>
                </a:solidFill>
              </a:rPr>
              <a:t> </a:t>
            </a:r>
            <a:r>
              <a:rPr lang="en-US" dirty="0" err="1">
                <a:solidFill>
                  <a:srgbClr val="100CE2"/>
                </a:solidFill>
              </a:rPr>
              <a:t>như</a:t>
            </a:r>
            <a:r>
              <a:rPr lang="en-US" dirty="0">
                <a:solidFill>
                  <a:srgbClr val="100CE2"/>
                </a:solidFill>
              </a:rPr>
              <a:t> </a:t>
            </a:r>
            <a:r>
              <a:rPr lang="en-US" dirty="0" err="1">
                <a:solidFill>
                  <a:srgbClr val="100CE2"/>
                </a:solidFill>
              </a:rPr>
              <a:t>sau</a:t>
            </a:r>
            <a:r>
              <a:rPr lang="en-US" dirty="0">
                <a:solidFill>
                  <a:srgbClr val="100CE2"/>
                </a:solidFill>
              </a:rPr>
              <a:t>:</a:t>
            </a:r>
          </a:p>
          <a:p>
            <a:pPr marL="0" indent="0">
              <a:lnSpc>
                <a:spcPct val="150000"/>
              </a:lnSpc>
              <a:buNone/>
            </a:pPr>
            <a:r>
              <a:rPr lang="en-US" dirty="0"/>
              <a:t>• </a:t>
            </a:r>
            <a:r>
              <a:rPr lang="en-US" dirty="0" err="1"/>
              <a:t>Vật</a:t>
            </a:r>
            <a:r>
              <a:rPr lang="en-US" dirty="0"/>
              <a:t> </a:t>
            </a:r>
            <a:r>
              <a:rPr lang="en-US" dirty="0" err="1"/>
              <a:t>đang</a:t>
            </a:r>
            <a:r>
              <a:rPr lang="en-US" dirty="0"/>
              <a:t> </a:t>
            </a:r>
            <a:r>
              <a:rPr lang="en-US" dirty="0" err="1"/>
              <a:t>đứng</a:t>
            </a:r>
            <a:r>
              <a:rPr lang="en-US" dirty="0"/>
              <a:t> </a:t>
            </a:r>
            <a:r>
              <a:rPr lang="en-US" dirty="0" err="1"/>
              <a:t>yên</a:t>
            </a:r>
            <a:r>
              <a:rPr lang="en-US" dirty="0"/>
              <a:t>, </a:t>
            </a:r>
            <a:r>
              <a:rPr lang="en-US" dirty="0" err="1"/>
              <a:t>bắt</a:t>
            </a:r>
            <a:r>
              <a:rPr lang="en-US" dirty="0"/>
              <a:t> </a:t>
            </a:r>
            <a:r>
              <a:rPr lang="en-US" dirty="0" err="1"/>
              <a:t>đầu</a:t>
            </a:r>
            <a:r>
              <a:rPr lang="en-US" dirty="0"/>
              <a:t> </a:t>
            </a:r>
            <a:r>
              <a:rPr lang="en-US" dirty="0" err="1"/>
              <a:t>chuyển</a:t>
            </a:r>
            <a:r>
              <a:rPr lang="en-US" dirty="0"/>
              <a:t> </a:t>
            </a:r>
            <a:r>
              <a:rPr lang="en-US" dirty="0" err="1"/>
              <a:t>động</a:t>
            </a:r>
            <a:r>
              <a:rPr lang="en-US" dirty="0"/>
              <a:t>.</a:t>
            </a:r>
          </a:p>
          <a:p>
            <a:pPr marL="0" indent="0">
              <a:lnSpc>
                <a:spcPct val="150000"/>
              </a:lnSpc>
              <a:buNone/>
            </a:pPr>
            <a:r>
              <a:rPr lang="en-US" dirty="0"/>
              <a:t>• </a:t>
            </a:r>
            <a:r>
              <a:rPr lang="en-US" dirty="0" err="1"/>
              <a:t>Vật</a:t>
            </a:r>
            <a:r>
              <a:rPr lang="en-US" dirty="0"/>
              <a:t> </a:t>
            </a:r>
            <a:r>
              <a:rPr lang="en-US" dirty="0" err="1"/>
              <a:t>đang</a:t>
            </a:r>
            <a:r>
              <a:rPr lang="en-US" dirty="0"/>
              <a:t> </a:t>
            </a:r>
            <a:r>
              <a:rPr lang="en-US" dirty="0" err="1"/>
              <a:t>chuyển</a:t>
            </a:r>
            <a:r>
              <a:rPr lang="en-US" dirty="0"/>
              <a:t> </a:t>
            </a:r>
            <a:r>
              <a:rPr lang="en-US" dirty="0" err="1"/>
              <a:t>động</a:t>
            </a:r>
            <a:r>
              <a:rPr lang="en-US" dirty="0"/>
              <a:t>, </a:t>
            </a:r>
            <a:r>
              <a:rPr lang="en-US" dirty="0" err="1"/>
              <a:t>bị</a:t>
            </a:r>
            <a:r>
              <a:rPr lang="en-US" dirty="0"/>
              <a:t> </a:t>
            </a:r>
            <a:r>
              <a:rPr lang="en-US" dirty="0" err="1"/>
              <a:t>dừng</a:t>
            </a:r>
            <a:r>
              <a:rPr lang="en-US" dirty="0"/>
              <a:t> </a:t>
            </a:r>
            <a:r>
              <a:rPr lang="en-US" dirty="0" err="1"/>
              <a:t>lại</a:t>
            </a:r>
            <a:r>
              <a:rPr lang="en-US" dirty="0"/>
              <a:t>.</a:t>
            </a:r>
          </a:p>
          <a:p>
            <a:pPr marL="0" indent="0">
              <a:lnSpc>
                <a:spcPct val="150000"/>
              </a:lnSpc>
              <a:buNone/>
            </a:pPr>
            <a:r>
              <a:rPr lang="en-US" dirty="0"/>
              <a:t>• </a:t>
            </a:r>
            <a:r>
              <a:rPr lang="en-US" dirty="0" err="1"/>
              <a:t>Vật</a:t>
            </a:r>
            <a:r>
              <a:rPr lang="en-US" dirty="0"/>
              <a:t> </a:t>
            </a:r>
            <a:r>
              <a:rPr lang="en-US" dirty="0" err="1"/>
              <a:t>chuyển</a:t>
            </a:r>
            <a:r>
              <a:rPr lang="en-US" dirty="0"/>
              <a:t> </a:t>
            </a:r>
            <a:r>
              <a:rPr lang="en-US" dirty="0" err="1"/>
              <a:t>động</a:t>
            </a:r>
            <a:r>
              <a:rPr lang="en-US" dirty="0"/>
              <a:t> </a:t>
            </a:r>
            <a:r>
              <a:rPr lang="en-US" dirty="0" err="1"/>
              <a:t>nhanh</a:t>
            </a:r>
            <a:r>
              <a:rPr lang="en-US" dirty="0"/>
              <a:t> </a:t>
            </a:r>
            <a:r>
              <a:rPr lang="en-US" dirty="0" err="1"/>
              <a:t>lên</a:t>
            </a:r>
            <a:r>
              <a:rPr lang="en-US" dirty="0"/>
              <a:t>.</a:t>
            </a:r>
          </a:p>
          <a:p>
            <a:pPr marL="0" indent="0">
              <a:lnSpc>
                <a:spcPct val="150000"/>
              </a:lnSpc>
              <a:buNone/>
            </a:pPr>
            <a:r>
              <a:rPr lang="en-US" dirty="0"/>
              <a:t>• </a:t>
            </a:r>
            <a:r>
              <a:rPr lang="en-US" dirty="0" err="1"/>
              <a:t>Vật</a:t>
            </a:r>
            <a:r>
              <a:rPr lang="en-US" dirty="0"/>
              <a:t> </a:t>
            </a:r>
            <a:r>
              <a:rPr lang="en-US" dirty="0" err="1"/>
              <a:t>chuyển</a:t>
            </a:r>
            <a:r>
              <a:rPr lang="en-US" dirty="0"/>
              <a:t> </a:t>
            </a:r>
            <a:r>
              <a:rPr lang="en-US" dirty="0" err="1"/>
              <a:t>động</a:t>
            </a:r>
            <a:r>
              <a:rPr lang="en-US" dirty="0"/>
              <a:t> </a:t>
            </a:r>
            <a:r>
              <a:rPr lang="en-US" dirty="0" err="1"/>
              <a:t>chậm</a:t>
            </a:r>
            <a:r>
              <a:rPr lang="en-US" dirty="0"/>
              <a:t> </a:t>
            </a:r>
            <a:r>
              <a:rPr lang="en-US" dirty="0" err="1"/>
              <a:t>lại</a:t>
            </a:r>
            <a:r>
              <a:rPr lang="en-US" dirty="0"/>
              <a:t>.</a:t>
            </a:r>
          </a:p>
          <a:p>
            <a:pPr marL="0" indent="0">
              <a:lnSpc>
                <a:spcPct val="150000"/>
              </a:lnSpc>
              <a:buNone/>
            </a:pPr>
            <a:r>
              <a:rPr lang="en-US" dirty="0"/>
              <a:t>• </a:t>
            </a:r>
            <a:r>
              <a:rPr lang="en-US" dirty="0" err="1"/>
              <a:t>Vật</a:t>
            </a:r>
            <a:r>
              <a:rPr lang="en-US" dirty="0"/>
              <a:t> </a:t>
            </a:r>
            <a:r>
              <a:rPr lang="en-US" dirty="0" err="1"/>
              <a:t>đang</a:t>
            </a:r>
            <a:r>
              <a:rPr lang="en-US" dirty="0"/>
              <a:t> </a:t>
            </a:r>
            <a:r>
              <a:rPr lang="en-US" dirty="0" err="1"/>
              <a:t>chuyên</a:t>
            </a:r>
            <a:r>
              <a:rPr lang="en-US" dirty="0"/>
              <a:t> </a:t>
            </a:r>
            <a:r>
              <a:rPr lang="en-US" dirty="0" err="1"/>
              <a:t>động</a:t>
            </a:r>
            <a:r>
              <a:rPr lang="en-US" dirty="0"/>
              <a:t> </a:t>
            </a:r>
            <a:r>
              <a:rPr lang="en-US" dirty="0" err="1"/>
              <a:t>theo</a:t>
            </a:r>
            <a:r>
              <a:rPr lang="en-US" dirty="0"/>
              <a:t> </a:t>
            </a:r>
            <a:r>
              <a:rPr lang="en-US" dirty="0" err="1"/>
              <a:t>hướng</a:t>
            </a:r>
            <a:r>
              <a:rPr lang="en-US" dirty="0"/>
              <a:t> </a:t>
            </a:r>
            <a:r>
              <a:rPr lang="en-US" dirty="0" err="1"/>
              <a:t>này</a:t>
            </a:r>
            <a:r>
              <a:rPr lang="en-US" dirty="0"/>
              <a:t> </a:t>
            </a:r>
            <a:r>
              <a:rPr lang="en-US" dirty="0" err="1"/>
              <a:t>bỗng</a:t>
            </a:r>
            <a:r>
              <a:rPr lang="en-US" dirty="0"/>
              <a:t> </a:t>
            </a:r>
            <a:r>
              <a:rPr lang="en-US" dirty="0" err="1"/>
              <a:t>chuyên</a:t>
            </a:r>
            <a:r>
              <a:rPr lang="en-US" dirty="0"/>
              <a:t> </a:t>
            </a:r>
            <a:r>
              <a:rPr lang="en-US" dirty="0" err="1"/>
              <a:t>động</a:t>
            </a:r>
            <a:r>
              <a:rPr lang="en-US" dirty="0"/>
              <a:t> </a:t>
            </a:r>
            <a:r>
              <a:rPr lang="en-US" dirty="0" err="1"/>
              <a:t>theo</a:t>
            </a:r>
            <a:r>
              <a:rPr lang="en-US" dirty="0"/>
              <a:t> </a:t>
            </a:r>
            <a:r>
              <a:rPr lang="en-US" dirty="0" err="1"/>
              <a:t>hướng</a:t>
            </a:r>
            <a:r>
              <a:rPr lang="en-US" dirty="0"/>
              <a:t> </a:t>
            </a:r>
            <a:r>
              <a:rPr lang="en-US" dirty="0" err="1"/>
              <a:t>khác</a:t>
            </a:r>
            <a:r>
              <a:rPr lang="en-US"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Hình ảnh Tư Duy Cậu Bé Png Tài Liệu, Con Trai, Suy Nghĩ Cậu Bé, Học Sinh Dễ  Thương miễn phí tải tập tin PNG PSDComment và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1247" y="3087247"/>
            <a:ext cx="3770753" cy="377075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111827" y="230403"/>
            <a:ext cx="6208207" cy="4222690"/>
          </a:xfrm>
          <a:prstGeom prst="cloudCallout">
            <a:avLst>
              <a:gd name="adj1" fmla="val 63521"/>
              <a:gd name="adj2" fmla="val 4411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bức tranh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với mỗi vật trong từng bức tranh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30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7" name="Group 9"/>
          <p:cNvGrpSpPr/>
          <p:nvPr/>
        </p:nvGrpSpPr>
        <p:grpSpPr>
          <a:xfrm>
            <a:off x="641980" y="3937000"/>
            <a:ext cx="3370268" cy="2617983"/>
            <a:chOff x="0" y="4724400"/>
            <a:chExt cx="3370484" cy="2617983"/>
          </a:xfrm>
        </p:grpSpPr>
        <p:pic>
          <p:nvPicPr>
            <p:cNvPr id="3078" name="Picture 4" descr="C:\Users\Asus\Desktop\joe-hart-anh-wc-2014-.jpg"/>
            <p:cNvPicPr>
              <a:picLocks noChangeAspect="1"/>
            </p:cNvPicPr>
            <p:nvPr/>
          </p:nvPicPr>
          <p:blipFill>
            <a:blip r:embed="rId2"/>
            <a:stretch>
              <a:fillRect/>
            </a:stretch>
          </p:blipFill>
          <p:spPr>
            <a:xfrm>
              <a:off x="0" y="4724400"/>
              <a:ext cx="3370484" cy="2057400"/>
            </a:xfrm>
            <a:prstGeom prst="rect">
              <a:avLst/>
            </a:prstGeom>
            <a:noFill/>
            <a:ln w="9525">
              <a:noFill/>
            </a:ln>
          </p:spPr>
        </p:pic>
        <p:sp>
          <p:nvSpPr>
            <p:cNvPr id="3079" name="TextBox 12"/>
            <p:cNvSpPr txBox="1"/>
            <p:nvPr/>
          </p:nvSpPr>
          <p:spPr>
            <a:xfrm>
              <a:off x="264500" y="6974083"/>
              <a:ext cx="3105984" cy="368300"/>
            </a:xfrm>
            <a:prstGeom prst="rect">
              <a:avLst/>
            </a:prstGeom>
            <a:noFill/>
            <a:ln w="9525">
              <a:noFill/>
            </a:ln>
          </p:spPr>
          <p:txBody>
            <a:bodyPr wrap="none" anchor="t" anchorCtr="0">
              <a:spAutoFit/>
            </a:bodyPr>
            <a:lstStyle/>
            <a:p>
              <a:r>
                <a:rPr lang="en-US" dirty="0">
                  <a:latin typeface="Times New Roman" panose="02020603050405020304" pitchFamily="18" charset="0"/>
                </a:rPr>
                <a:t>Hình 3. Thủ môn đang bắt bóng</a:t>
              </a:r>
            </a:p>
          </p:txBody>
        </p:sp>
      </p:grpSp>
      <p:sp>
        <p:nvSpPr>
          <p:cNvPr id="3080" name="TextBox 13"/>
          <p:cNvSpPr txBox="1"/>
          <p:nvPr/>
        </p:nvSpPr>
        <p:spPr>
          <a:xfrm>
            <a:off x="8475662" y="6184558"/>
            <a:ext cx="3165475" cy="645160"/>
          </a:xfrm>
          <a:prstGeom prst="rect">
            <a:avLst/>
          </a:prstGeom>
          <a:noFill/>
          <a:ln w="9525">
            <a:noFill/>
          </a:ln>
        </p:spPr>
        <p:txBody>
          <a:bodyPr wrap="square" anchor="t" anchorCtr="0">
            <a:spAutoFit/>
          </a:bodyPr>
          <a:lstStyle/>
          <a:p>
            <a:r>
              <a:rPr lang="en-US" dirty="0">
                <a:latin typeface="Times New Roman" panose="02020603050405020304" pitchFamily="18" charset="0"/>
              </a:rPr>
              <a:t>Hình 5. Xe máy chạy chậm khi đèn vàng.</a:t>
            </a:r>
          </a:p>
        </p:txBody>
      </p:sp>
      <p:sp>
        <p:nvSpPr>
          <p:cNvPr id="3081" name="TextBox 14"/>
          <p:cNvSpPr txBox="1"/>
          <p:nvPr/>
        </p:nvSpPr>
        <p:spPr>
          <a:xfrm>
            <a:off x="5069681" y="6186683"/>
            <a:ext cx="2941638" cy="368300"/>
          </a:xfrm>
          <a:prstGeom prst="rect">
            <a:avLst/>
          </a:prstGeom>
          <a:noFill/>
          <a:ln w="9525">
            <a:noFill/>
          </a:ln>
        </p:spPr>
        <p:txBody>
          <a:bodyPr wrap="square" anchor="t" anchorCtr="0">
            <a:spAutoFit/>
          </a:bodyPr>
          <a:lstStyle/>
          <a:p>
            <a:r>
              <a:rPr lang="en-US" dirty="0">
                <a:latin typeface="Times New Roman" panose="02020603050405020304" pitchFamily="18" charset="0"/>
              </a:rPr>
              <a:t>Hình 4. Tàu bắt đầu rời ga.</a:t>
            </a:r>
          </a:p>
        </p:txBody>
      </p:sp>
      <p:sp>
        <p:nvSpPr>
          <p:cNvPr id="11" name="Action Button: Back or Previous 10">
            <a:hlinkClick r:id="" action="ppaction://noaction" highlightClick="1"/>
          </p:cNvPr>
          <p:cNvSpPr/>
          <p:nvPr/>
        </p:nvSpPr>
        <p:spPr>
          <a:xfrm>
            <a:off x="10058400" y="0"/>
            <a:ext cx="574675"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3084" name="Picture 17"/>
          <p:cNvPicPr>
            <a:picLocks noChangeAspect="1"/>
          </p:cNvPicPr>
          <p:nvPr/>
        </p:nvPicPr>
        <p:blipFill>
          <a:blip r:embed="rId3"/>
          <a:stretch>
            <a:fillRect/>
          </a:stretch>
        </p:blipFill>
        <p:spPr>
          <a:xfrm>
            <a:off x="4665345" y="3848735"/>
            <a:ext cx="3258185" cy="2280920"/>
          </a:xfrm>
          <a:prstGeom prst="rect">
            <a:avLst/>
          </a:prstGeom>
          <a:noFill/>
          <a:ln w="9525">
            <a:noFill/>
          </a:ln>
        </p:spPr>
      </p:pic>
      <p:pic>
        <p:nvPicPr>
          <p:cNvPr id="3085" name="Picture 18"/>
          <p:cNvPicPr>
            <a:picLocks noChangeAspect="1"/>
          </p:cNvPicPr>
          <p:nvPr/>
        </p:nvPicPr>
        <p:blipFill>
          <a:blip r:embed="rId4"/>
          <a:stretch>
            <a:fillRect/>
          </a:stretch>
        </p:blipFill>
        <p:spPr>
          <a:xfrm>
            <a:off x="8445183" y="4043680"/>
            <a:ext cx="3086100" cy="2100263"/>
          </a:xfrm>
          <a:prstGeom prst="rect">
            <a:avLst/>
          </a:prstGeom>
          <a:noFill/>
          <a:ln w="9525">
            <a:noFill/>
          </a:ln>
        </p:spPr>
      </p:pic>
      <p:pic>
        <p:nvPicPr>
          <p:cNvPr id="2" name="Content Placeholder 1"/>
          <p:cNvPicPr>
            <a:picLocks noGrp="1" noChangeAspect="1"/>
          </p:cNvPicPr>
          <p:nvPr>
            <p:ph sz="half" idx="4294967295"/>
          </p:nvPr>
        </p:nvPicPr>
        <p:blipFill>
          <a:blip r:embed="rId5"/>
          <a:srcRect b="14173"/>
          <a:stretch>
            <a:fillRect/>
          </a:stretch>
        </p:blipFill>
        <p:spPr>
          <a:xfrm>
            <a:off x="570865" y="512824"/>
            <a:ext cx="4498816" cy="2218690"/>
          </a:xfrm>
          <a:prstGeom prst="rect">
            <a:avLst/>
          </a:prstGeom>
        </p:spPr>
      </p:pic>
      <p:pic>
        <p:nvPicPr>
          <p:cNvPr id="4" name="Content Placeholder 3"/>
          <p:cNvPicPr>
            <a:picLocks noGrp="1" noChangeAspect="1"/>
          </p:cNvPicPr>
          <p:nvPr>
            <p:ph sz="half" idx="4294967295"/>
          </p:nvPr>
        </p:nvPicPr>
        <p:blipFill>
          <a:blip r:embed="rId6"/>
          <a:srcRect b="11956"/>
          <a:stretch>
            <a:fillRect/>
          </a:stretch>
        </p:blipFill>
        <p:spPr>
          <a:xfrm>
            <a:off x="6540500" y="596348"/>
            <a:ext cx="4509770" cy="2135166"/>
          </a:xfrm>
          <a:prstGeom prst="rect">
            <a:avLst/>
          </a:prstGeom>
        </p:spPr>
      </p:pic>
      <p:sp>
        <p:nvSpPr>
          <p:cNvPr id="3" name="TextBox 14"/>
          <p:cNvSpPr txBox="1"/>
          <p:nvPr/>
        </p:nvSpPr>
        <p:spPr>
          <a:xfrm>
            <a:off x="774065" y="2761994"/>
            <a:ext cx="3573780" cy="645160"/>
          </a:xfrm>
          <a:prstGeom prst="rect">
            <a:avLst/>
          </a:prstGeom>
          <a:noFill/>
          <a:ln w="9525">
            <a:noFill/>
          </a:ln>
        </p:spPr>
        <p:txBody>
          <a:bodyPr wrap="square" anchor="t" anchorCtr="0">
            <a:spAutoFit/>
          </a:bodyPr>
          <a:lstStyle/>
          <a:p>
            <a:pPr algn="ctr"/>
            <a:r>
              <a:rPr lang="en-US" dirty="0">
                <a:latin typeface="Times New Roman" panose="02020603050405020304" pitchFamily="18" charset="0"/>
              </a:rPr>
              <a:t>Hình 1. Một pha đánh đầu ghi bàn từ quả phạt góc</a:t>
            </a:r>
          </a:p>
        </p:txBody>
      </p:sp>
      <p:sp>
        <p:nvSpPr>
          <p:cNvPr id="5" name="TextBox 14"/>
          <p:cNvSpPr txBox="1"/>
          <p:nvPr/>
        </p:nvSpPr>
        <p:spPr>
          <a:xfrm>
            <a:off x="6978983" y="2921824"/>
            <a:ext cx="3987189" cy="368300"/>
          </a:xfrm>
          <a:prstGeom prst="rect">
            <a:avLst/>
          </a:prstGeom>
          <a:noFill/>
          <a:ln w="9525">
            <a:noFill/>
          </a:ln>
        </p:spPr>
        <p:txBody>
          <a:bodyPr wrap="square" anchor="t" anchorCtr="0">
            <a:spAutoFit/>
          </a:bodyPr>
          <a:lstStyle/>
          <a:p>
            <a:r>
              <a:rPr lang="en-US" dirty="0">
                <a:latin typeface="Times New Roman" panose="02020603050405020304" pitchFamily="18" charset="0"/>
              </a:rPr>
              <a:t>Hình 2. Sút phạt 11m của cầu thủ.</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a:off x="5069681" y="74243"/>
            <a:ext cx="2333019" cy="2636623"/>
            <a:chOff x="0" y="4724400"/>
            <a:chExt cx="3370484" cy="2636623"/>
          </a:xfrm>
        </p:grpSpPr>
        <p:pic>
          <p:nvPicPr>
            <p:cNvPr id="6" name="Picture 4" descr="C:\Users\Asus\Desktop\joe-hart-anh-wc-2014-.jpg"/>
            <p:cNvPicPr>
              <a:picLocks noChangeAspect="1"/>
            </p:cNvPicPr>
            <p:nvPr/>
          </p:nvPicPr>
          <p:blipFill>
            <a:blip r:embed="rId2"/>
            <a:stretch>
              <a:fillRect/>
            </a:stretch>
          </p:blipFill>
          <p:spPr>
            <a:xfrm>
              <a:off x="0" y="4724400"/>
              <a:ext cx="3370484" cy="1972823"/>
            </a:xfrm>
            <a:prstGeom prst="rect">
              <a:avLst/>
            </a:prstGeom>
            <a:noFill/>
            <a:ln w="9525">
              <a:noFill/>
            </a:ln>
          </p:spPr>
        </p:pic>
        <p:sp>
          <p:nvSpPr>
            <p:cNvPr id="7" name="TextBox 12"/>
            <p:cNvSpPr txBox="1"/>
            <p:nvPr/>
          </p:nvSpPr>
          <p:spPr>
            <a:xfrm>
              <a:off x="219295" y="6714692"/>
              <a:ext cx="2709645" cy="646331"/>
            </a:xfrm>
            <a:prstGeom prst="rect">
              <a:avLst/>
            </a:prstGeom>
            <a:noFill/>
            <a:ln w="9525">
              <a:noFill/>
            </a:ln>
          </p:spPr>
          <p:txBody>
            <a:bodyPr wrap="square" anchor="t" anchorCtr="0">
              <a:spAutoFit/>
            </a:bodyPr>
            <a:lstStyle/>
            <a:p>
              <a:r>
                <a:rPr lang="en-US" dirty="0">
                  <a:latin typeface="Times New Roman" panose="02020603050405020304" pitchFamily="18" charset="0"/>
                </a:rPr>
                <a:t>Hình 3. Thủ môn đang bắt bóng</a:t>
              </a:r>
            </a:p>
          </p:txBody>
        </p:sp>
      </p:grpSp>
      <p:sp>
        <p:nvSpPr>
          <p:cNvPr id="8" name="TextBox 13"/>
          <p:cNvSpPr txBox="1"/>
          <p:nvPr/>
        </p:nvSpPr>
        <p:spPr>
          <a:xfrm>
            <a:off x="9927229" y="2098834"/>
            <a:ext cx="2238539" cy="645160"/>
          </a:xfrm>
          <a:prstGeom prst="rect">
            <a:avLst/>
          </a:prstGeom>
          <a:noFill/>
          <a:ln w="9525">
            <a:noFill/>
          </a:ln>
        </p:spPr>
        <p:txBody>
          <a:bodyPr wrap="square" anchor="t" anchorCtr="0">
            <a:spAutoFit/>
          </a:bodyPr>
          <a:lstStyle/>
          <a:p>
            <a:r>
              <a:rPr lang="en-US" dirty="0">
                <a:latin typeface="Times New Roman" panose="02020603050405020304" pitchFamily="18" charset="0"/>
              </a:rPr>
              <a:t>Hình 5. Xe máy chạy chậm khi đèn vàng.</a:t>
            </a:r>
          </a:p>
        </p:txBody>
      </p:sp>
      <p:sp>
        <p:nvSpPr>
          <p:cNvPr id="9" name="TextBox 14"/>
          <p:cNvSpPr txBox="1"/>
          <p:nvPr/>
        </p:nvSpPr>
        <p:spPr>
          <a:xfrm>
            <a:off x="7622503" y="2108082"/>
            <a:ext cx="2173174" cy="646331"/>
          </a:xfrm>
          <a:prstGeom prst="rect">
            <a:avLst/>
          </a:prstGeom>
          <a:noFill/>
          <a:ln w="9525">
            <a:noFill/>
          </a:ln>
        </p:spPr>
        <p:txBody>
          <a:bodyPr wrap="square" anchor="t" anchorCtr="0">
            <a:spAutoFit/>
          </a:bodyPr>
          <a:lstStyle/>
          <a:p>
            <a:r>
              <a:rPr lang="en-US" dirty="0">
                <a:latin typeface="Times New Roman" panose="02020603050405020304" pitchFamily="18" charset="0"/>
              </a:rPr>
              <a:t>Hình 4. Tàu bắt đầu rời ga.</a:t>
            </a:r>
          </a:p>
        </p:txBody>
      </p:sp>
      <p:sp>
        <p:nvSpPr>
          <p:cNvPr id="10" name="Action Button: Back or Previous 9">
            <a:hlinkClick r:id="" action="ppaction://noaction" highlightClick="1"/>
          </p:cNvPr>
          <p:cNvSpPr/>
          <p:nvPr/>
        </p:nvSpPr>
        <p:spPr>
          <a:xfrm>
            <a:off x="10058400" y="0"/>
            <a:ext cx="574675"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7"/>
          <p:cNvPicPr>
            <a:picLocks noChangeAspect="1"/>
          </p:cNvPicPr>
          <p:nvPr/>
        </p:nvPicPr>
        <p:blipFill>
          <a:blip r:embed="rId3"/>
          <a:stretch>
            <a:fillRect/>
          </a:stretch>
        </p:blipFill>
        <p:spPr>
          <a:xfrm>
            <a:off x="7585363" y="7819"/>
            <a:ext cx="2187942" cy="2033840"/>
          </a:xfrm>
          <a:prstGeom prst="rect">
            <a:avLst/>
          </a:prstGeom>
          <a:noFill/>
          <a:ln w="9525">
            <a:noFill/>
          </a:ln>
        </p:spPr>
      </p:pic>
      <p:pic>
        <p:nvPicPr>
          <p:cNvPr id="12" name="Picture 18"/>
          <p:cNvPicPr>
            <a:picLocks noChangeAspect="1"/>
          </p:cNvPicPr>
          <p:nvPr/>
        </p:nvPicPr>
        <p:blipFill>
          <a:blip r:embed="rId4"/>
          <a:stretch>
            <a:fillRect/>
          </a:stretch>
        </p:blipFill>
        <p:spPr>
          <a:xfrm>
            <a:off x="10015479" y="7819"/>
            <a:ext cx="2062041" cy="2100263"/>
          </a:xfrm>
          <a:prstGeom prst="rect">
            <a:avLst/>
          </a:prstGeom>
          <a:noFill/>
          <a:ln w="9525">
            <a:noFill/>
          </a:ln>
        </p:spPr>
      </p:pic>
      <p:pic>
        <p:nvPicPr>
          <p:cNvPr id="13" name="Content Placeholder 1"/>
          <p:cNvPicPr>
            <a:picLocks noGrp="1" noChangeAspect="1"/>
          </p:cNvPicPr>
          <p:nvPr>
            <p:ph sz="half" idx="4294967295"/>
          </p:nvPr>
        </p:nvPicPr>
        <p:blipFill>
          <a:blip r:embed="rId5"/>
          <a:srcRect b="14173"/>
          <a:stretch>
            <a:fillRect/>
          </a:stretch>
        </p:blipFill>
        <p:spPr>
          <a:xfrm>
            <a:off x="0" y="0"/>
            <a:ext cx="2545237" cy="2099858"/>
          </a:xfrm>
          <a:prstGeom prst="rect">
            <a:avLst/>
          </a:prstGeom>
        </p:spPr>
      </p:pic>
      <p:pic>
        <p:nvPicPr>
          <p:cNvPr id="14" name="Content Placeholder 3"/>
          <p:cNvPicPr>
            <a:picLocks noGrp="1" noChangeAspect="1"/>
          </p:cNvPicPr>
          <p:nvPr>
            <p:ph sz="half" idx="4294967295"/>
          </p:nvPr>
        </p:nvPicPr>
        <p:blipFill>
          <a:blip r:embed="rId6"/>
          <a:srcRect b="11956"/>
          <a:stretch>
            <a:fillRect/>
          </a:stretch>
        </p:blipFill>
        <p:spPr>
          <a:xfrm>
            <a:off x="2708979" y="74243"/>
            <a:ext cx="2262588" cy="1967416"/>
          </a:xfrm>
          <a:prstGeom prst="rect">
            <a:avLst/>
          </a:prstGeom>
        </p:spPr>
      </p:pic>
      <p:sp>
        <p:nvSpPr>
          <p:cNvPr id="15" name="TextBox 14"/>
          <p:cNvSpPr txBox="1"/>
          <p:nvPr/>
        </p:nvSpPr>
        <p:spPr>
          <a:xfrm>
            <a:off x="0" y="2098687"/>
            <a:ext cx="2603893" cy="645160"/>
          </a:xfrm>
          <a:prstGeom prst="rect">
            <a:avLst/>
          </a:prstGeom>
          <a:noFill/>
          <a:ln w="9525">
            <a:noFill/>
          </a:ln>
        </p:spPr>
        <p:txBody>
          <a:bodyPr wrap="square" anchor="t" anchorCtr="0">
            <a:spAutoFit/>
          </a:bodyPr>
          <a:lstStyle/>
          <a:p>
            <a:r>
              <a:rPr lang="en-US" dirty="0">
                <a:latin typeface="Times New Roman" panose="02020603050405020304" pitchFamily="18" charset="0"/>
              </a:rPr>
              <a:t>Hình 1. Một pha đánh đầu ghi bàn từ quả phạt góc</a:t>
            </a:r>
          </a:p>
        </p:txBody>
      </p:sp>
      <p:sp>
        <p:nvSpPr>
          <p:cNvPr id="16" name="TextBox 14"/>
          <p:cNvSpPr txBox="1"/>
          <p:nvPr/>
        </p:nvSpPr>
        <p:spPr>
          <a:xfrm>
            <a:off x="2836644" y="2098687"/>
            <a:ext cx="2233037" cy="646331"/>
          </a:xfrm>
          <a:prstGeom prst="rect">
            <a:avLst/>
          </a:prstGeom>
          <a:noFill/>
          <a:ln w="9525">
            <a:noFill/>
          </a:ln>
        </p:spPr>
        <p:txBody>
          <a:bodyPr wrap="square" anchor="t" anchorCtr="0">
            <a:spAutoFit/>
          </a:bodyPr>
          <a:lstStyle/>
          <a:p>
            <a:r>
              <a:rPr lang="en-US" dirty="0">
                <a:latin typeface="Times New Roman" panose="02020603050405020304" pitchFamily="18" charset="0"/>
              </a:rPr>
              <a:t>Hình 2. Sút phạt 11m của cầu thủ.</a:t>
            </a:r>
          </a:p>
        </p:txBody>
      </p:sp>
      <p:sp>
        <p:nvSpPr>
          <p:cNvPr id="17" name="Title 4"/>
          <p:cNvSpPr>
            <a:spLocks noGrp="1"/>
          </p:cNvSpPr>
          <p:nvPr>
            <p:ph type="title"/>
          </p:nvPr>
        </p:nvSpPr>
        <p:spPr>
          <a:xfrm>
            <a:off x="4492180" y="2796639"/>
            <a:ext cx="2408240" cy="418833"/>
          </a:xfrm>
          <a:solidFill>
            <a:srgbClr val="FFC000"/>
          </a:solidFill>
        </p:spPr>
        <p:txBody>
          <a:bodyPr>
            <a:normAutofit fontScale="90000"/>
          </a:bodyPr>
          <a:lstStyle/>
          <a:p>
            <a:pPr algn="ctr"/>
            <a:r>
              <a:rPr lang="en-US" sz="2800" b="1" dirty="0" err="1">
                <a:solidFill>
                  <a:srgbClr val="100CE2"/>
                </a:solidFill>
              </a:rPr>
              <a:t>Phiếu</a:t>
            </a:r>
            <a:r>
              <a:rPr lang="en-US" sz="2800" b="1" dirty="0">
                <a:solidFill>
                  <a:srgbClr val="100CE2"/>
                </a:solidFill>
              </a:rPr>
              <a:t> </a:t>
            </a:r>
            <a:r>
              <a:rPr lang="en-US" sz="2800" b="1" dirty="0" err="1">
                <a:solidFill>
                  <a:srgbClr val="100CE2"/>
                </a:solidFill>
              </a:rPr>
              <a:t>học</a:t>
            </a:r>
            <a:r>
              <a:rPr lang="en-US" sz="2800" b="1" dirty="0">
                <a:solidFill>
                  <a:srgbClr val="100CE2"/>
                </a:solidFill>
              </a:rPr>
              <a:t> </a:t>
            </a:r>
            <a:r>
              <a:rPr lang="en-US" sz="2800" b="1" dirty="0" err="1" smtClean="0">
                <a:solidFill>
                  <a:srgbClr val="100CE2"/>
                </a:solidFill>
              </a:rPr>
              <a:t>tập</a:t>
            </a:r>
            <a:r>
              <a:rPr lang="vi-VN" sz="2800" b="1" dirty="0" smtClean="0">
                <a:solidFill>
                  <a:srgbClr val="100CE2"/>
                </a:solidFill>
              </a:rPr>
              <a:t> 1</a:t>
            </a:r>
            <a:endParaRPr lang="en-US" sz="2800" b="1" dirty="0">
              <a:solidFill>
                <a:srgbClr val="100CE2"/>
              </a:solidFill>
            </a:endParaRPr>
          </a:p>
        </p:txBody>
      </p:sp>
      <p:graphicFrame>
        <p:nvGraphicFramePr>
          <p:cNvPr id="19" name="Content Placeholder 12"/>
          <p:cNvGraphicFramePr>
            <a:graphicFrameLocks/>
          </p:cNvGraphicFramePr>
          <p:nvPr>
            <p:extLst>
              <p:ext uri="{D42A27DB-BD31-4B8C-83A1-F6EECF244321}">
                <p14:modId xmlns:p14="http://schemas.microsoft.com/office/powerpoint/2010/main" val="797380839"/>
              </p:ext>
            </p:extLst>
          </p:nvPr>
        </p:nvGraphicFramePr>
        <p:xfrm>
          <a:off x="169682" y="3301663"/>
          <a:ext cx="11689237" cy="3388270"/>
        </p:xfrm>
        <a:graphic>
          <a:graphicData uri="http://schemas.openxmlformats.org/drawingml/2006/table">
            <a:tbl>
              <a:tblPr firstRow="1">
                <a:tableStyleId>{46F890A9-2807-4EBB-B81D-B2AA78EC7F39}</a:tableStyleId>
              </a:tblPr>
              <a:tblGrid>
                <a:gridCol w="1505242">
                  <a:extLst>
                    <a:ext uri="{9D8B030D-6E8A-4147-A177-3AD203B41FA5}">
                      <a16:colId xmlns:a16="http://schemas.microsoft.com/office/drawing/2014/main" xmlns="" val="20000"/>
                    </a:ext>
                  </a:extLst>
                </a:gridCol>
                <a:gridCol w="3311855">
                  <a:extLst>
                    <a:ext uri="{9D8B030D-6E8A-4147-A177-3AD203B41FA5}">
                      <a16:colId xmlns:a16="http://schemas.microsoft.com/office/drawing/2014/main" xmlns="" val="20001"/>
                    </a:ext>
                  </a:extLst>
                </a:gridCol>
                <a:gridCol w="1858293">
                  <a:extLst>
                    <a:ext uri="{9D8B030D-6E8A-4147-A177-3AD203B41FA5}">
                      <a16:colId xmlns:a16="http://schemas.microsoft.com/office/drawing/2014/main" xmlns="" val="20002"/>
                    </a:ext>
                  </a:extLst>
                </a:gridCol>
                <a:gridCol w="1884149">
                  <a:extLst>
                    <a:ext uri="{9D8B030D-6E8A-4147-A177-3AD203B41FA5}">
                      <a16:colId xmlns:a16="http://schemas.microsoft.com/office/drawing/2014/main" xmlns="" val="20003"/>
                    </a:ext>
                  </a:extLst>
                </a:gridCol>
                <a:gridCol w="3129698">
                  <a:extLst>
                    <a:ext uri="{9D8B030D-6E8A-4147-A177-3AD203B41FA5}">
                      <a16:colId xmlns:a16="http://schemas.microsoft.com/office/drawing/2014/main" xmlns="" val="20004"/>
                    </a:ext>
                  </a:extLst>
                </a:gridCol>
              </a:tblGrid>
              <a:tr h="1028325">
                <a:tc>
                  <a:txBody>
                    <a:bodyPr/>
                    <a:lstStyle/>
                    <a:p>
                      <a:pPr indent="0" algn="ctr" fontAlgn="ctr">
                        <a:lnSpc>
                          <a:spcPct val="100000"/>
                        </a:lnSpc>
                        <a:buNone/>
                      </a:pPr>
                      <a:r>
                        <a:rPr lang="en-US" sz="2000" dirty="0" err="1">
                          <a:solidFill>
                            <a:srgbClr val="100CE2"/>
                          </a:solidFill>
                          <a:latin typeface="Times New Roman" panose="02020603050405020304" pitchFamily="18" charset="0"/>
                          <a:cs typeface="Times New Roman" panose="02020603050405020304" pitchFamily="18" charset="0"/>
                        </a:rPr>
                        <a:t>Hình</a:t>
                      </a:r>
                      <a:r>
                        <a:rPr lang="en-US" sz="2000" dirty="0">
                          <a:solidFill>
                            <a:srgbClr val="100CE2"/>
                          </a:solidFill>
                          <a:latin typeface="Times New Roman" panose="02020603050405020304" pitchFamily="18" charset="0"/>
                          <a:cs typeface="Times New Roman" panose="02020603050405020304" pitchFamily="18" charset="0"/>
                        </a:rPr>
                        <a:t> </a:t>
                      </a:r>
                      <a:r>
                        <a:rPr lang="en-US" sz="2000" dirty="0" err="1">
                          <a:solidFill>
                            <a:srgbClr val="100CE2"/>
                          </a:solidFill>
                          <a:latin typeface="Times New Roman" panose="02020603050405020304" pitchFamily="18" charset="0"/>
                          <a:cs typeface="Times New Roman" panose="02020603050405020304" pitchFamily="18" charset="0"/>
                        </a:rPr>
                        <a:t>ảnh</a:t>
                      </a:r>
                      <a:endParaRPr lang="en-US" sz="2000" dirty="0">
                        <a:solidFill>
                          <a:srgbClr val="100CE2"/>
                        </a:solidFill>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indent="0" algn="ctr" fontAlgn="ctr">
                        <a:lnSpc>
                          <a:spcPct val="100000"/>
                        </a:lnSpc>
                        <a:buNone/>
                      </a:pPr>
                      <a:r>
                        <a:rPr lang="en-US" sz="2000" dirty="0" err="1">
                          <a:solidFill>
                            <a:srgbClr val="100CE2"/>
                          </a:solidFill>
                          <a:latin typeface="Times New Roman" panose="02020603050405020304" pitchFamily="18" charset="0"/>
                          <a:cs typeface="Times New Roman" panose="02020603050405020304" pitchFamily="18" charset="0"/>
                        </a:rPr>
                        <a:t>Hiện</a:t>
                      </a:r>
                      <a:r>
                        <a:rPr lang="en-US" sz="2000" dirty="0">
                          <a:solidFill>
                            <a:srgbClr val="100CE2"/>
                          </a:solidFill>
                          <a:latin typeface="Times New Roman" panose="02020603050405020304" pitchFamily="18" charset="0"/>
                          <a:cs typeface="Times New Roman" panose="02020603050405020304" pitchFamily="18" charset="0"/>
                        </a:rPr>
                        <a:t> </a:t>
                      </a:r>
                      <a:r>
                        <a:rPr lang="en-US" sz="2000" dirty="0" err="1">
                          <a:solidFill>
                            <a:srgbClr val="100CE2"/>
                          </a:solidFill>
                          <a:latin typeface="Times New Roman" panose="02020603050405020304" pitchFamily="18" charset="0"/>
                          <a:cs typeface="Times New Roman" panose="02020603050405020304" pitchFamily="18" charset="0"/>
                        </a:rPr>
                        <a:t>tượng</a:t>
                      </a:r>
                      <a:endParaRPr lang="en-US" sz="2000" dirty="0">
                        <a:solidFill>
                          <a:srgbClr val="100CE2"/>
                        </a:solidFill>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indent="0" algn="ctr" fontAlgn="ctr">
                        <a:lnSpc>
                          <a:spcPct val="100000"/>
                        </a:lnSpc>
                        <a:buNone/>
                      </a:pPr>
                      <a:r>
                        <a:rPr lang="en-US" sz="2000">
                          <a:solidFill>
                            <a:srgbClr val="100CE2"/>
                          </a:solidFill>
                          <a:latin typeface="Times New Roman" panose="02020603050405020304" pitchFamily="18" charset="0"/>
                          <a:cs typeface="Times New Roman" panose="02020603050405020304" pitchFamily="18" charset="0"/>
                        </a:rPr>
                        <a:t>Thay đổi tốc độ</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indent="0" algn="ctr" fontAlgn="ctr">
                        <a:lnSpc>
                          <a:spcPct val="100000"/>
                        </a:lnSpc>
                        <a:buNone/>
                      </a:pPr>
                      <a:r>
                        <a:rPr lang="en-US" sz="2000">
                          <a:solidFill>
                            <a:srgbClr val="100CE2"/>
                          </a:solidFill>
                          <a:latin typeface="Times New Roman" panose="02020603050405020304" pitchFamily="18" charset="0"/>
                          <a:cs typeface="Times New Roman" panose="02020603050405020304" pitchFamily="18" charset="0"/>
                        </a:rPr>
                        <a:t>Thay đổi hướng chuyển động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indent="0" algn="ctr" fontAlgn="ctr">
                        <a:lnSpc>
                          <a:spcPct val="100000"/>
                        </a:lnSpc>
                        <a:buNone/>
                      </a:pPr>
                      <a:r>
                        <a:rPr lang="en-US" sz="2000" dirty="0" err="1">
                          <a:solidFill>
                            <a:srgbClr val="100CE2"/>
                          </a:solidFill>
                          <a:latin typeface="Times New Roman" panose="02020603050405020304" pitchFamily="18" charset="0"/>
                          <a:cs typeface="Times New Roman" panose="02020603050405020304" pitchFamily="18" charset="0"/>
                        </a:rPr>
                        <a:t>Nguyên</a:t>
                      </a:r>
                      <a:r>
                        <a:rPr lang="en-US" sz="2000" dirty="0">
                          <a:solidFill>
                            <a:srgbClr val="100CE2"/>
                          </a:solidFill>
                          <a:latin typeface="Times New Roman" panose="02020603050405020304" pitchFamily="18" charset="0"/>
                          <a:cs typeface="Times New Roman" panose="02020603050405020304" pitchFamily="18" charset="0"/>
                        </a:rPr>
                        <a:t> </a:t>
                      </a:r>
                      <a:r>
                        <a:rPr lang="en-US" sz="2000" dirty="0" err="1">
                          <a:solidFill>
                            <a:srgbClr val="100CE2"/>
                          </a:solidFill>
                          <a:latin typeface="Times New Roman" panose="02020603050405020304" pitchFamily="18" charset="0"/>
                          <a:cs typeface="Times New Roman" panose="02020603050405020304" pitchFamily="18" charset="0"/>
                        </a:rPr>
                        <a:t>nhân</a:t>
                      </a:r>
                      <a:endParaRPr lang="en-US" sz="2000" dirty="0">
                        <a:solidFill>
                          <a:srgbClr val="100CE2"/>
                        </a:solidFill>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extLst>
                  <a:ext uri="{0D108BD9-81ED-4DB2-BD59-A6C34878D82A}">
                    <a16:rowId xmlns:a16="http://schemas.microsoft.com/office/drawing/2014/main" xmlns="" val="10000"/>
                  </a:ext>
                </a:extLst>
              </a:tr>
              <a:tr h="526648">
                <a:tc>
                  <a:txBody>
                    <a:bodyPr/>
                    <a:lstStyle/>
                    <a:p>
                      <a:pPr indent="0" algn="ctr">
                        <a:buNone/>
                      </a:pP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1</a:t>
                      </a:r>
                    </a:p>
                    <a:p>
                      <a:pPr indent="0" algn="ctr">
                        <a:buNone/>
                      </a:pP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H</a:t>
                      </a:r>
                      <a:r>
                        <a:rPr lang="vi-VN" sz="2000" baseline="0" dirty="0" smtClean="0">
                          <a:latin typeface="Times New Roman" panose="02020603050405020304" pitchFamily="18" charset="0"/>
                          <a:cs typeface="Times New Roman" panose="02020603050405020304" pitchFamily="18" charset="0"/>
                        </a:rPr>
                        <a:t>- 36.1</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dirty="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1"/>
                  </a:ext>
                </a:extLst>
              </a:tr>
              <a:tr h="526648">
                <a:tc>
                  <a:txBody>
                    <a:bodyPr/>
                    <a:lstStyle/>
                    <a:p>
                      <a:pPr indent="0" algn="ctr">
                        <a:buNone/>
                      </a:pP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a:t>
                      </a:r>
                    </a:p>
                    <a:p>
                      <a:pPr indent="0" algn="ctr">
                        <a:buNone/>
                      </a:pP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H-</a:t>
                      </a:r>
                      <a:r>
                        <a:rPr lang="vi-VN" sz="2000" dirty="0" smtClean="0">
                          <a:latin typeface="Times New Roman" panose="02020603050405020304" pitchFamily="18" charset="0"/>
                          <a:cs typeface="Times New Roman" panose="02020603050405020304" pitchFamily="18" charset="0"/>
                        </a:rPr>
                        <a:t>36</a:t>
                      </a:r>
                      <a:r>
                        <a:rPr lang="en-US" sz="2000" dirty="0" smtClean="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dirty="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2"/>
                  </a:ext>
                </a:extLst>
              </a:tr>
              <a:tr h="348412">
                <a:tc>
                  <a:txBody>
                    <a:bodyPr/>
                    <a:lstStyle/>
                    <a:p>
                      <a:pPr indent="0" algn="ctr">
                        <a:buNone/>
                      </a:pP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3</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3"/>
                  </a:ext>
                </a:extLst>
              </a:tr>
              <a:tr h="423673">
                <a:tc>
                  <a:txBody>
                    <a:bodyPr/>
                    <a:lstStyle/>
                    <a:p>
                      <a:pPr indent="0" algn="ctr">
                        <a:buNone/>
                      </a:pP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4</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4"/>
                  </a:ext>
                </a:extLst>
              </a:tr>
              <a:tr h="368660">
                <a:tc>
                  <a:txBody>
                    <a:bodyPr/>
                    <a:lstStyle/>
                    <a:p>
                      <a:pPr indent="0" algn="ctr">
                        <a:buNone/>
                      </a:pP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5</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dirty="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0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000" dirty="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80375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5305" y="589280"/>
            <a:ext cx="7145020" cy="695325"/>
          </a:xfrm>
        </p:spPr>
        <p:txBody>
          <a:bodyPr>
            <a:normAutofit/>
          </a:bodyPr>
          <a:lstStyle/>
          <a:p>
            <a:pPr algn="ctr"/>
            <a:r>
              <a:rPr lang="en-US"/>
              <a:t>Phiếu học tập</a:t>
            </a:r>
          </a:p>
        </p:txBody>
      </p:sp>
      <p:graphicFrame>
        <p:nvGraphicFramePr>
          <p:cNvPr id="2" name="Table 1"/>
          <p:cNvGraphicFramePr/>
          <p:nvPr/>
        </p:nvGraphicFramePr>
        <p:xfrm>
          <a:off x="191135" y="117475"/>
          <a:ext cx="11809730" cy="6481445"/>
        </p:xfrm>
        <a:graphic>
          <a:graphicData uri="http://schemas.openxmlformats.org/drawingml/2006/table">
            <a:tbl>
              <a:tblPr firstRow="1">
                <a:tableStyleId>{46F890A9-2807-4EBB-B81D-B2AA78EC7F39}</a:tableStyleId>
              </a:tblPr>
              <a:tblGrid>
                <a:gridCol w="1520825">
                  <a:extLst>
                    <a:ext uri="{9D8B030D-6E8A-4147-A177-3AD203B41FA5}">
                      <a16:colId xmlns:a16="http://schemas.microsoft.com/office/drawing/2014/main" xmlns="" val="20000"/>
                    </a:ext>
                  </a:extLst>
                </a:gridCol>
                <a:gridCol w="3600450">
                  <a:extLst>
                    <a:ext uri="{9D8B030D-6E8A-4147-A177-3AD203B41FA5}">
                      <a16:colId xmlns:a16="http://schemas.microsoft.com/office/drawing/2014/main" xmlns="" val="20001"/>
                    </a:ext>
                  </a:extLst>
                </a:gridCol>
                <a:gridCol w="1623060">
                  <a:extLst>
                    <a:ext uri="{9D8B030D-6E8A-4147-A177-3AD203B41FA5}">
                      <a16:colId xmlns:a16="http://schemas.microsoft.com/office/drawing/2014/main" xmlns="" val="20002"/>
                    </a:ext>
                  </a:extLst>
                </a:gridCol>
                <a:gridCol w="1703705">
                  <a:extLst>
                    <a:ext uri="{9D8B030D-6E8A-4147-A177-3AD203B41FA5}">
                      <a16:colId xmlns:a16="http://schemas.microsoft.com/office/drawing/2014/main" xmlns="" val="20003"/>
                    </a:ext>
                  </a:extLst>
                </a:gridCol>
                <a:gridCol w="3361690">
                  <a:extLst>
                    <a:ext uri="{9D8B030D-6E8A-4147-A177-3AD203B41FA5}">
                      <a16:colId xmlns:a16="http://schemas.microsoft.com/office/drawing/2014/main" xmlns="" val="20004"/>
                    </a:ext>
                  </a:extLst>
                </a:gridCol>
              </a:tblGrid>
              <a:tr h="1524000">
                <a:tc>
                  <a:txBody>
                    <a:bodyPr/>
                    <a:lstStyle/>
                    <a:p>
                      <a:pPr indent="0" fontAlgn="ctr">
                        <a:lnSpc>
                          <a:spcPct val="100000"/>
                        </a:lnSpc>
                        <a:buNone/>
                      </a:pPr>
                      <a:r>
                        <a:rPr lang="en-US" sz="2500">
                          <a:latin typeface="Times New Roman" panose="02020603050405020304" pitchFamily="18" charset="0"/>
                          <a:cs typeface="Times New Roman" panose="02020603050405020304" pitchFamily="18" charset="0"/>
                        </a:rPr>
                        <a:t>Hình ảnh</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Hiện tượng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tốc độ</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hướng chuyển động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Nguyên nhân</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0"/>
                  </a:ext>
                </a:extLst>
              </a:tr>
              <a:tr h="1593850">
                <a:tc>
                  <a:txBody>
                    <a:bodyPr/>
                    <a:lstStyle/>
                    <a:p>
                      <a:pPr indent="0" algn="ctr">
                        <a:buNone/>
                      </a:pPr>
                      <a:r>
                        <a:rPr lang="en-US" sz="2600">
                          <a:latin typeface="Times New Roman" panose="02020603050405020304" pitchFamily="18" charset="0"/>
                          <a:cs typeface="Times New Roman" panose="02020603050405020304" pitchFamily="18" charset="0"/>
                        </a:rPr>
                        <a:t>Hình 1</a:t>
                      </a:r>
                    </a:p>
                    <a:p>
                      <a:pPr indent="0" algn="ctr">
                        <a:buNone/>
                      </a:pPr>
                      <a:r>
                        <a:rPr lang="en-US" sz="2600">
                          <a:latin typeface="Times New Roman" panose="02020603050405020304" pitchFamily="18" charset="0"/>
                          <a:cs typeface="Times New Roman" panose="02020603050405020304" pitchFamily="18" charset="0"/>
                        </a:rPr>
                        <a:t>(H-44.1)</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chuyên động theo hướng này bỗng chuyên động theo hướng khác.</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1"/>
                  </a:ext>
                </a:extLst>
              </a:tr>
              <a:tr h="883285">
                <a:tc>
                  <a:txBody>
                    <a:bodyPr/>
                    <a:lstStyle/>
                    <a:p>
                      <a:pPr indent="0" algn="ctr">
                        <a:buNone/>
                      </a:pPr>
                      <a:r>
                        <a:rPr lang="en-US" sz="2600">
                          <a:latin typeface="Times New Roman" panose="02020603050405020304" pitchFamily="18" charset="0"/>
                          <a:cs typeface="Times New Roman" panose="02020603050405020304" pitchFamily="18" charset="0"/>
                        </a:rPr>
                        <a:t>Hình 2</a:t>
                      </a:r>
                    </a:p>
                    <a:p>
                      <a:pPr indent="0" algn="ctr">
                        <a:buNone/>
                      </a:pPr>
                      <a:r>
                        <a:rPr lang="en-US" sz="2600">
                          <a:latin typeface="Times New Roman" panose="02020603050405020304" pitchFamily="18" charset="0"/>
                          <a:cs typeface="Times New Roman" panose="02020603050405020304" pitchFamily="18" charset="0"/>
                        </a:rPr>
                        <a:t>(H-44.2)</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2"/>
                  </a:ext>
                </a:extLst>
              </a:tr>
              <a:tr h="883920">
                <a:tc>
                  <a:txBody>
                    <a:bodyPr/>
                    <a:lstStyle/>
                    <a:p>
                      <a:pPr indent="0" algn="ctr">
                        <a:buNone/>
                      </a:pPr>
                      <a:r>
                        <a:rPr lang="en-US" sz="2600">
                          <a:latin typeface="Times New Roman" panose="02020603050405020304" pitchFamily="18" charset="0"/>
                          <a:cs typeface="Times New Roman" panose="02020603050405020304" pitchFamily="18" charset="0"/>
                        </a:rPr>
                        <a:t>Hình 3</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3"/>
                  </a:ext>
                </a:extLst>
              </a:tr>
              <a:tr h="826135">
                <a:tc>
                  <a:txBody>
                    <a:bodyPr/>
                    <a:lstStyle/>
                    <a:p>
                      <a:pPr indent="0" algn="ctr">
                        <a:buNone/>
                      </a:pPr>
                      <a:r>
                        <a:rPr lang="en-US" sz="2600">
                          <a:latin typeface="Times New Roman" panose="02020603050405020304" pitchFamily="18" charset="0"/>
                          <a:cs typeface="Times New Roman" panose="02020603050405020304" pitchFamily="18" charset="0"/>
                        </a:rPr>
                        <a:t>Hình 4</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4"/>
                  </a:ext>
                </a:extLst>
              </a:tr>
              <a:tr h="770255">
                <a:tc>
                  <a:txBody>
                    <a:bodyPr/>
                    <a:lstStyle/>
                    <a:p>
                      <a:pPr indent="0" algn="ctr">
                        <a:buNone/>
                      </a:pPr>
                      <a:r>
                        <a:rPr lang="en-US" sz="2600">
                          <a:latin typeface="Times New Roman" panose="02020603050405020304" pitchFamily="18" charset="0"/>
                          <a:cs typeface="Times New Roman" panose="02020603050405020304" pitchFamily="18" charset="0"/>
                        </a:rPr>
                        <a:t>Hình 5</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5"/>
                  </a:ext>
                </a:extLst>
              </a:tr>
            </a:tbl>
          </a:graphicData>
        </a:graphic>
      </p:graphicFrame>
      <p:graphicFrame>
        <p:nvGraphicFramePr>
          <p:cNvPr id="3" name="Table 2"/>
          <p:cNvGraphicFramePr/>
          <p:nvPr/>
        </p:nvGraphicFramePr>
        <p:xfrm>
          <a:off x="191135" y="117475"/>
          <a:ext cx="11809730" cy="6786880"/>
        </p:xfrm>
        <a:graphic>
          <a:graphicData uri="http://schemas.openxmlformats.org/drawingml/2006/table">
            <a:tbl>
              <a:tblPr firstRow="1">
                <a:tableStyleId>{46F890A9-2807-4EBB-B81D-B2AA78EC7F39}</a:tableStyleId>
              </a:tblPr>
              <a:tblGrid>
                <a:gridCol w="1520825">
                  <a:extLst>
                    <a:ext uri="{9D8B030D-6E8A-4147-A177-3AD203B41FA5}">
                      <a16:colId xmlns:a16="http://schemas.microsoft.com/office/drawing/2014/main" xmlns="" val="20000"/>
                    </a:ext>
                  </a:extLst>
                </a:gridCol>
                <a:gridCol w="3600450">
                  <a:extLst>
                    <a:ext uri="{9D8B030D-6E8A-4147-A177-3AD203B41FA5}">
                      <a16:colId xmlns:a16="http://schemas.microsoft.com/office/drawing/2014/main" xmlns="" val="20001"/>
                    </a:ext>
                  </a:extLst>
                </a:gridCol>
                <a:gridCol w="1623060">
                  <a:extLst>
                    <a:ext uri="{9D8B030D-6E8A-4147-A177-3AD203B41FA5}">
                      <a16:colId xmlns:a16="http://schemas.microsoft.com/office/drawing/2014/main" xmlns="" val="20002"/>
                    </a:ext>
                  </a:extLst>
                </a:gridCol>
                <a:gridCol w="1703705">
                  <a:extLst>
                    <a:ext uri="{9D8B030D-6E8A-4147-A177-3AD203B41FA5}">
                      <a16:colId xmlns:a16="http://schemas.microsoft.com/office/drawing/2014/main" xmlns="" val="20003"/>
                    </a:ext>
                  </a:extLst>
                </a:gridCol>
                <a:gridCol w="3361690">
                  <a:extLst>
                    <a:ext uri="{9D8B030D-6E8A-4147-A177-3AD203B41FA5}">
                      <a16:colId xmlns:a16="http://schemas.microsoft.com/office/drawing/2014/main" xmlns="" val="20004"/>
                    </a:ext>
                  </a:extLst>
                </a:gridCol>
              </a:tblGrid>
              <a:tr h="1524000">
                <a:tc>
                  <a:txBody>
                    <a:bodyPr/>
                    <a:lstStyle/>
                    <a:p>
                      <a:pPr indent="0" fontAlgn="ctr">
                        <a:lnSpc>
                          <a:spcPct val="100000"/>
                        </a:lnSpc>
                        <a:buNone/>
                      </a:pPr>
                      <a:r>
                        <a:rPr lang="en-US" sz="2500">
                          <a:latin typeface="Times New Roman" panose="02020603050405020304" pitchFamily="18" charset="0"/>
                          <a:cs typeface="Times New Roman" panose="02020603050405020304" pitchFamily="18" charset="0"/>
                        </a:rPr>
                        <a:t>Hình ảnh</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Hiện tượng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tốc độ</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hướng chuyển động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Nguyên nhân</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0"/>
                  </a:ext>
                </a:extLst>
              </a:tr>
              <a:tr h="1593850">
                <a:tc>
                  <a:txBody>
                    <a:bodyPr/>
                    <a:lstStyle/>
                    <a:p>
                      <a:pPr indent="0" algn="ctr">
                        <a:buNone/>
                      </a:pPr>
                      <a:r>
                        <a:rPr lang="en-US" sz="2600">
                          <a:latin typeface="Times New Roman" panose="02020603050405020304" pitchFamily="18" charset="0"/>
                          <a:cs typeface="Times New Roman" panose="02020603050405020304" pitchFamily="18" charset="0"/>
                        </a:rPr>
                        <a:t>Hình 1</a:t>
                      </a:r>
                    </a:p>
                    <a:p>
                      <a:pPr indent="0" algn="ctr">
                        <a:buNone/>
                      </a:pPr>
                      <a:r>
                        <a:rPr lang="en-US" sz="2600">
                          <a:latin typeface="Times New Roman" panose="02020603050405020304" pitchFamily="18" charset="0"/>
                          <a:cs typeface="Times New Roman" panose="02020603050405020304" pitchFamily="18" charset="0"/>
                        </a:rPr>
                        <a:t>(H-44.1)</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chuyên động theo hướng này bỗng chuyên động theo hướng khác.</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1"/>
                  </a:ext>
                </a:extLst>
              </a:tr>
              <a:tr h="883285">
                <a:tc>
                  <a:txBody>
                    <a:bodyPr/>
                    <a:lstStyle/>
                    <a:p>
                      <a:pPr indent="0" algn="ctr">
                        <a:buNone/>
                      </a:pPr>
                      <a:r>
                        <a:rPr lang="en-US" sz="2600">
                          <a:latin typeface="Times New Roman" panose="02020603050405020304" pitchFamily="18" charset="0"/>
                          <a:cs typeface="Times New Roman" panose="02020603050405020304" pitchFamily="18" charset="0"/>
                        </a:rPr>
                        <a:t>Hình 2</a:t>
                      </a:r>
                    </a:p>
                    <a:p>
                      <a:pPr indent="0" algn="ctr">
                        <a:buNone/>
                      </a:pPr>
                      <a:r>
                        <a:rPr lang="en-US" sz="2600">
                          <a:latin typeface="Times New Roman" panose="02020603050405020304" pitchFamily="18" charset="0"/>
                          <a:cs typeface="Times New Roman" panose="02020603050405020304" pitchFamily="18" charset="0"/>
                        </a:rPr>
                        <a:t>(H-44.2)</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đứng yên, bắt đầu chuyển động.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2"/>
                  </a:ext>
                </a:extLst>
              </a:tr>
              <a:tr h="883920">
                <a:tc>
                  <a:txBody>
                    <a:bodyPr/>
                    <a:lstStyle/>
                    <a:p>
                      <a:pPr indent="0" algn="ctr">
                        <a:buNone/>
                      </a:pPr>
                      <a:r>
                        <a:rPr lang="en-US" sz="2600">
                          <a:latin typeface="Times New Roman" panose="02020603050405020304" pitchFamily="18" charset="0"/>
                          <a:cs typeface="Times New Roman" panose="02020603050405020304" pitchFamily="18" charset="0"/>
                        </a:rPr>
                        <a:t>Hình 3</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3"/>
                  </a:ext>
                </a:extLst>
              </a:tr>
              <a:tr h="826135">
                <a:tc>
                  <a:txBody>
                    <a:bodyPr/>
                    <a:lstStyle/>
                    <a:p>
                      <a:pPr indent="0" algn="ctr">
                        <a:buNone/>
                      </a:pPr>
                      <a:r>
                        <a:rPr lang="en-US" sz="2600">
                          <a:latin typeface="Times New Roman" panose="02020603050405020304" pitchFamily="18" charset="0"/>
                          <a:cs typeface="Times New Roman" panose="02020603050405020304" pitchFamily="18" charset="0"/>
                        </a:rPr>
                        <a:t>Hình 4</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4"/>
                  </a:ext>
                </a:extLst>
              </a:tr>
              <a:tr h="770255">
                <a:tc>
                  <a:txBody>
                    <a:bodyPr/>
                    <a:lstStyle/>
                    <a:p>
                      <a:pPr indent="0" algn="ctr">
                        <a:buNone/>
                      </a:pPr>
                      <a:r>
                        <a:rPr lang="en-US" sz="2600">
                          <a:latin typeface="Times New Roman" panose="02020603050405020304" pitchFamily="18" charset="0"/>
                          <a:cs typeface="Times New Roman" panose="02020603050405020304" pitchFamily="18" charset="0"/>
                        </a:rPr>
                        <a:t>Hình 5</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5"/>
                  </a:ext>
                </a:extLst>
              </a:tr>
            </a:tbl>
          </a:graphicData>
        </a:graphic>
      </p:graphicFrame>
      <p:graphicFrame>
        <p:nvGraphicFramePr>
          <p:cNvPr id="6" name="Table 5"/>
          <p:cNvGraphicFramePr/>
          <p:nvPr/>
        </p:nvGraphicFramePr>
        <p:xfrm>
          <a:off x="191135" y="117475"/>
          <a:ext cx="11809730" cy="6786880"/>
        </p:xfrm>
        <a:graphic>
          <a:graphicData uri="http://schemas.openxmlformats.org/drawingml/2006/table">
            <a:tbl>
              <a:tblPr firstRow="1">
                <a:tableStyleId>{46F890A9-2807-4EBB-B81D-B2AA78EC7F39}</a:tableStyleId>
              </a:tblPr>
              <a:tblGrid>
                <a:gridCol w="1520825">
                  <a:extLst>
                    <a:ext uri="{9D8B030D-6E8A-4147-A177-3AD203B41FA5}">
                      <a16:colId xmlns:a16="http://schemas.microsoft.com/office/drawing/2014/main" xmlns="" val="20000"/>
                    </a:ext>
                  </a:extLst>
                </a:gridCol>
                <a:gridCol w="3600450">
                  <a:extLst>
                    <a:ext uri="{9D8B030D-6E8A-4147-A177-3AD203B41FA5}">
                      <a16:colId xmlns:a16="http://schemas.microsoft.com/office/drawing/2014/main" xmlns="" val="20001"/>
                    </a:ext>
                  </a:extLst>
                </a:gridCol>
                <a:gridCol w="1623060">
                  <a:extLst>
                    <a:ext uri="{9D8B030D-6E8A-4147-A177-3AD203B41FA5}">
                      <a16:colId xmlns:a16="http://schemas.microsoft.com/office/drawing/2014/main" xmlns="" val="20002"/>
                    </a:ext>
                  </a:extLst>
                </a:gridCol>
                <a:gridCol w="1703705">
                  <a:extLst>
                    <a:ext uri="{9D8B030D-6E8A-4147-A177-3AD203B41FA5}">
                      <a16:colId xmlns:a16="http://schemas.microsoft.com/office/drawing/2014/main" xmlns="" val="20003"/>
                    </a:ext>
                  </a:extLst>
                </a:gridCol>
                <a:gridCol w="3361690">
                  <a:extLst>
                    <a:ext uri="{9D8B030D-6E8A-4147-A177-3AD203B41FA5}">
                      <a16:colId xmlns:a16="http://schemas.microsoft.com/office/drawing/2014/main" xmlns="" val="20004"/>
                    </a:ext>
                  </a:extLst>
                </a:gridCol>
              </a:tblGrid>
              <a:tr h="1524000">
                <a:tc>
                  <a:txBody>
                    <a:bodyPr/>
                    <a:lstStyle/>
                    <a:p>
                      <a:pPr indent="0" fontAlgn="ctr">
                        <a:lnSpc>
                          <a:spcPct val="100000"/>
                        </a:lnSpc>
                        <a:buNone/>
                      </a:pPr>
                      <a:r>
                        <a:rPr lang="en-US" sz="2500">
                          <a:latin typeface="Times New Roman" panose="02020603050405020304" pitchFamily="18" charset="0"/>
                          <a:cs typeface="Times New Roman" panose="02020603050405020304" pitchFamily="18" charset="0"/>
                        </a:rPr>
                        <a:t>Hình ảnh</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Hiện tượng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tốc độ</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hướng chuyển động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Nguyên nhân</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0"/>
                  </a:ext>
                </a:extLst>
              </a:tr>
              <a:tr h="1593850">
                <a:tc>
                  <a:txBody>
                    <a:bodyPr/>
                    <a:lstStyle/>
                    <a:p>
                      <a:pPr indent="0" algn="ctr">
                        <a:buNone/>
                      </a:pPr>
                      <a:r>
                        <a:rPr lang="en-US" sz="2600">
                          <a:latin typeface="Times New Roman" panose="02020603050405020304" pitchFamily="18" charset="0"/>
                          <a:cs typeface="Times New Roman" panose="02020603050405020304" pitchFamily="18" charset="0"/>
                        </a:rPr>
                        <a:t>Hình 1</a:t>
                      </a:r>
                    </a:p>
                    <a:p>
                      <a:pPr indent="0" algn="ctr">
                        <a:buNone/>
                      </a:pPr>
                      <a:r>
                        <a:rPr lang="en-US" sz="2600">
                          <a:latin typeface="Times New Roman" panose="02020603050405020304" pitchFamily="18" charset="0"/>
                          <a:cs typeface="Times New Roman" panose="02020603050405020304" pitchFamily="18" charset="0"/>
                        </a:rPr>
                        <a:t>(H-44.1)</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chuyên động theo hướng này bỗng chuyên động theo hướng khác.</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1"/>
                  </a:ext>
                </a:extLst>
              </a:tr>
              <a:tr h="883285">
                <a:tc>
                  <a:txBody>
                    <a:bodyPr/>
                    <a:lstStyle/>
                    <a:p>
                      <a:pPr indent="0" algn="ctr">
                        <a:buNone/>
                      </a:pPr>
                      <a:r>
                        <a:rPr lang="en-US" sz="2600">
                          <a:latin typeface="Times New Roman" panose="02020603050405020304" pitchFamily="18" charset="0"/>
                          <a:cs typeface="Times New Roman" panose="02020603050405020304" pitchFamily="18" charset="0"/>
                        </a:rPr>
                        <a:t>Hình 2</a:t>
                      </a:r>
                    </a:p>
                    <a:p>
                      <a:pPr indent="0" algn="ctr">
                        <a:buNone/>
                      </a:pPr>
                      <a:r>
                        <a:rPr lang="en-US" sz="2600">
                          <a:latin typeface="Times New Roman" panose="02020603050405020304" pitchFamily="18" charset="0"/>
                          <a:cs typeface="Times New Roman" panose="02020603050405020304" pitchFamily="18" charset="0"/>
                        </a:rPr>
                        <a:t>(H-44.2)</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đứng yên, bắt đầu chuyển động.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2"/>
                  </a:ext>
                </a:extLst>
              </a:tr>
              <a:tr h="883920">
                <a:tc>
                  <a:txBody>
                    <a:bodyPr/>
                    <a:lstStyle/>
                    <a:p>
                      <a:pPr indent="0" algn="ctr">
                        <a:buNone/>
                      </a:pPr>
                      <a:r>
                        <a:rPr lang="en-US" sz="2600">
                          <a:latin typeface="Times New Roman" panose="02020603050405020304" pitchFamily="18" charset="0"/>
                          <a:cs typeface="Times New Roman" panose="02020603050405020304" pitchFamily="18" charset="0"/>
                        </a:rPr>
                        <a:t>Hình 3</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chuyên động, bị dừng lại.</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của bàn tay thủ môn giữ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3"/>
                  </a:ext>
                </a:extLst>
              </a:tr>
              <a:tr h="826135">
                <a:tc>
                  <a:txBody>
                    <a:bodyPr/>
                    <a:lstStyle/>
                    <a:p>
                      <a:pPr indent="0" algn="ctr">
                        <a:buNone/>
                      </a:pPr>
                      <a:r>
                        <a:rPr lang="en-US" sz="2600">
                          <a:latin typeface="Times New Roman" panose="02020603050405020304" pitchFamily="18" charset="0"/>
                          <a:cs typeface="Times New Roman" panose="02020603050405020304" pitchFamily="18" charset="0"/>
                        </a:rPr>
                        <a:t>Hình 4</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4"/>
                  </a:ext>
                </a:extLst>
              </a:tr>
              <a:tr h="770255">
                <a:tc>
                  <a:txBody>
                    <a:bodyPr/>
                    <a:lstStyle/>
                    <a:p>
                      <a:pPr indent="0" algn="ctr">
                        <a:buNone/>
                      </a:pPr>
                      <a:r>
                        <a:rPr lang="en-US" sz="2600">
                          <a:latin typeface="Times New Roman" panose="02020603050405020304" pitchFamily="18" charset="0"/>
                          <a:cs typeface="Times New Roman" panose="02020603050405020304" pitchFamily="18" charset="0"/>
                        </a:rPr>
                        <a:t>Hình 5</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5"/>
                  </a:ext>
                </a:extLst>
              </a:tr>
            </a:tbl>
          </a:graphicData>
        </a:graphic>
      </p:graphicFrame>
      <p:graphicFrame>
        <p:nvGraphicFramePr>
          <p:cNvPr id="7" name="Table 6"/>
          <p:cNvGraphicFramePr/>
          <p:nvPr/>
        </p:nvGraphicFramePr>
        <p:xfrm>
          <a:off x="191135" y="117475"/>
          <a:ext cx="11809730" cy="6786880"/>
        </p:xfrm>
        <a:graphic>
          <a:graphicData uri="http://schemas.openxmlformats.org/drawingml/2006/table">
            <a:tbl>
              <a:tblPr firstRow="1">
                <a:tableStyleId>{46F890A9-2807-4EBB-B81D-B2AA78EC7F39}</a:tableStyleId>
              </a:tblPr>
              <a:tblGrid>
                <a:gridCol w="1520825">
                  <a:extLst>
                    <a:ext uri="{9D8B030D-6E8A-4147-A177-3AD203B41FA5}">
                      <a16:colId xmlns:a16="http://schemas.microsoft.com/office/drawing/2014/main" xmlns="" val="20000"/>
                    </a:ext>
                  </a:extLst>
                </a:gridCol>
                <a:gridCol w="3600450">
                  <a:extLst>
                    <a:ext uri="{9D8B030D-6E8A-4147-A177-3AD203B41FA5}">
                      <a16:colId xmlns:a16="http://schemas.microsoft.com/office/drawing/2014/main" xmlns="" val="20001"/>
                    </a:ext>
                  </a:extLst>
                </a:gridCol>
                <a:gridCol w="1623060">
                  <a:extLst>
                    <a:ext uri="{9D8B030D-6E8A-4147-A177-3AD203B41FA5}">
                      <a16:colId xmlns:a16="http://schemas.microsoft.com/office/drawing/2014/main" xmlns="" val="20002"/>
                    </a:ext>
                  </a:extLst>
                </a:gridCol>
                <a:gridCol w="1703705">
                  <a:extLst>
                    <a:ext uri="{9D8B030D-6E8A-4147-A177-3AD203B41FA5}">
                      <a16:colId xmlns:a16="http://schemas.microsoft.com/office/drawing/2014/main" xmlns="" val="20003"/>
                    </a:ext>
                  </a:extLst>
                </a:gridCol>
                <a:gridCol w="3361690">
                  <a:extLst>
                    <a:ext uri="{9D8B030D-6E8A-4147-A177-3AD203B41FA5}">
                      <a16:colId xmlns:a16="http://schemas.microsoft.com/office/drawing/2014/main" xmlns="" val="20004"/>
                    </a:ext>
                  </a:extLst>
                </a:gridCol>
              </a:tblGrid>
              <a:tr h="1524000">
                <a:tc>
                  <a:txBody>
                    <a:bodyPr/>
                    <a:lstStyle/>
                    <a:p>
                      <a:pPr indent="0" fontAlgn="ctr">
                        <a:lnSpc>
                          <a:spcPct val="100000"/>
                        </a:lnSpc>
                        <a:buNone/>
                      </a:pPr>
                      <a:r>
                        <a:rPr lang="en-US" sz="2500">
                          <a:latin typeface="Times New Roman" panose="02020603050405020304" pitchFamily="18" charset="0"/>
                          <a:cs typeface="Times New Roman" panose="02020603050405020304" pitchFamily="18" charset="0"/>
                        </a:rPr>
                        <a:t>Hình ảnh</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Hiện tượng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tốc độ</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hướng chuyển động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Nguyên nhân</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0"/>
                  </a:ext>
                </a:extLst>
              </a:tr>
              <a:tr h="1593850">
                <a:tc>
                  <a:txBody>
                    <a:bodyPr/>
                    <a:lstStyle/>
                    <a:p>
                      <a:pPr indent="0" algn="ctr">
                        <a:buNone/>
                      </a:pPr>
                      <a:r>
                        <a:rPr lang="en-US" sz="2600">
                          <a:latin typeface="Times New Roman" panose="02020603050405020304" pitchFamily="18" charset="0"/>
                          <a:cs typeface="Times New Roman" panose="02020603050405020304" pitchFamily="18" charset="0"/>
                        </a:rPr>
                        <a:t>Hình 1</a:t>
                      </a:r>
                    </a:p>
                    <a:p>
                      <a:pPr indent="0" algn="ctr">
                        <a:buNone/>
                      </a:pPr>
                      <a:r>
                        <a:rPr lang="en-US" sz="2600">
                          <a:latin typeface="Times New Roman" panose="02020603050405020304" pitchFamily="18" charset="0"/>
                          <a:cs typeface="Times New Roman" panose="02020603050405020304" pitchFamily="18" charset="0"/>
                        </a:rPr>
                        <a:t>(H-44.1)</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chuyên động theo hướng này bỗng chuyên động theo hướng khác.</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1"/>
                  </a:ext>
                </a:extLst>
              </a:tr>
              <a:tr h="883285">
                <a:tc>
                  <a:txBody>
                    <a:bodyPr/>
                    <a:lstStyle/>
                    <a:p>
                      <a:pPr indent="0" algn="ctr">
                        <a:buNone/>
                      </a:pPr>
                      <a:r>
                        <a:rPr lang="en-US" sz="2600">
                          <a:latin typeface="Times New Roman" panose="02020603050405020304" pitchFamily="18" charset="0"/>
                          <a:cs typeface="Times New Roman" panose="02020603050405020304" pitchFamily="18" charset="0"/>
                        </a:rPr>
                        <a:t>Hình 2</a:t>
                      </a:r>
                    </a:p>
                    <a:p>
                      <a:pPr indent="0" algn="ctr">
                        <a:buNone/>
                      </a:pPr>
                      <a:r>
                        <a:rPr lang="en-US" sz="2600">
                          <a:latin typeface="Times New Roman" panose="02020603050405020304" pitchFamily="18" charset="0"/>
                          <a:cs typeface="Times New Roman" panose="02020603050405020304" pitchFamily="18" charset="0"/>
                        </a:rPr>
                        <a:t>(H-44.2)</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đứng yên, bắt đầu chuyển động.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đẩy của chân cầu thủ đá vào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2"/>
                  </a:ext>
                </a:extLst>
              </a:tr>
              <a:tr h="883920">
                <a:tc>
                  <a:txBody>
                    <a:bodyPr/>
                    <a:lstStyle/>
                    <a:p>
                      <a:pPr indent="0" algn="ctr">
                        <a:buNone/>
                      </a:pPr>
                      <a:r>
                        <a:rPr lang="en-US" sz="2600">
                          <a:latin typeface="Times New Roman" panose="02020603050405020304" pitchFamily="18" charset="0"/>
                          <a:cs typeface="Times New Roman" panose="02020603050405020304" pitchFamily="18" charset="0"/>
                        </a:rPr>
                        <a:t>Hình 3</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chuyên động, bị dừng lại.</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của bàn tay thủ môn giữ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3"/>
                  </a:ext>
                </a:extLst>
              </a:tr>
              <a:tr h="826135">
                <a:tc>
                  <a:txBody>
                    <a:bodyPr/>
                    <a:lstStyle/>
                    <a:p>
                      <a:pPr indent="0" algn="ctr">
                        <a:buNone/>
                      </a:pPr>
                      <a:r>
                        <a:rPr lang="en-US" sz="2600">
                          <a:latin typeface="Times New Roman" panose="02020603050405020304" pitchFamily="18" charset="0"/>
                          <a:cs typeface="Times New Roman" panose="02020603050405020304" pitchFamily="18" charset="0"/>
                        </a:rPr>
                        <a:t>Hình 4</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chuyển động nhanh lên.</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kéo của đầu tàu.</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4"/>
                  </a:ext>
                </a:extLst>
              </a:tr>
              <a:tr h="770255">
                <a:tc>
                  <a:txBody>
                    <a:bodyPr/>
                    <a:lstStyle/>
                    <a:p>
                      <a:pPr indent="0" algn="ctr">
                        <a:buNone/>
                      </a:pPr>
                      <a:r>
                        <a:rPr lang="en-US" sz="2600">
                          <a:latin typeface="Times New Roman" panose="02020603050405020304" pitchFamily="18" charset="0"/>
                          <a:cs typeface="Times New Roman" panose="02020603050405020304" pitchFamily="18" charset="0"/>
                        </a:rPr>
                        <a:t>Hình 5</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endParaRPr lang="en-US" sz="260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endParaRPr lang="en-US" sz="2600">
                        <a:latin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5"/>
                  </a:ext>
                </a:extLst>
              </a:tr>
            </a:tbl>
          </a:graphicData>
        </a:graphic>
      </p:graphicFrame>
      <p:graphicFrame>
        <p:nvGraphicFramePr>
          <p:cNvPr id="8" name="Table 7"/>
          <p:cNvGraphicFramePr/>
          <p:nvPr>
            <p:extLst>
              <p:ext uri="{D42A27DB-BD31-4B8C-83A1-F6EECF244321}">
                <p14:modId xmlns:p14="http://schemas.microsoft.com/office/powerpoint/2010/main" val="4244957743"/>
              </p:ext>
            </p:extLst>
          </p:nvPr>
        </p:nvGraphicFramePr>
        <p:xfrm>
          <a:off x="191135" y="129209"/>
          <a:ext cx="11809730" cy="6954879"/>
        </p:xfrm>
        <a:graphic>
          <a:graphicData uri="http://schemas.openxmlformats.org/drawingml/2006/table">
            <a:tbl>
              <a:tblPr firstRow="1">
                <a:tableStyleId>{46F890A9-2807-4EBB-B81D-B2AA78EC7F39}</a:tableStyleId>
              </a:tblPr>
              <a:tblGrid>
                <a:gridCol w="1520825">
                  <a:extLst>
                    <a:ext uri="{9D8B030D-6E8A-4147-A177-3AD203B41FA5}">
                      <a16:colId xmlns:a16="http://schemas.microsoft.com/office/drawing/2014/main" xmlns="" val="20000"/>
                    </a:ext>
                  </a:extLst>
                </a:gridCol>
                <a:gridCol w="3814197">
                  <a:extLst>
                    <a:ext uri="{9D8B030D-6E8A-4147-A177-3AD203B41FA5}">
                      <a16:colId xmlns:a16="http://schemas.microsoft.com/office/drawing/2014/main" xmlns="" val="20001"/>
                    </a:ext>
                  </a:extLst>
                </a:gridCol>
                <a:gridCol w="1409313">
                  <a:extLst>
                    <a:ext uri="{9D8B030D-6E8A-4147-A177-3AD203B41FA5}">
                      <a16:colId xmlns:a16="http://schemas.microsoft.com/office/drawing/2014/main" xmlns="" val="20002"/>
                    </a:ext>
                  </a:extLst>
                </a:gridCol>
                <a:gridCol w="1703705">
                  <a:extLst>
                    <a:ext uri="{9D8B030D-6E8A-4147-A177-3AD203B41FA5}">
                      <a16:colId xmlns:a16="http://schemas.microsoft.com/office/drawing/2014/main" xmlns="" val="20003"/>
                    </a:ext>
                  </a:extLst>
                </a:gridCol>
                <a:gridCol w="3361690">
                  <a:extLst>
                    <a:ext uri="{9D8B030D-6E8A-4147-A177-3AD203B41FA5}">
                      <a16:colId xmlns:a16="http://schemas.microsoft.com/office/drawing/2014/main" xmlns="" val="20004"/>
                    </a:ext>
                  </a:extLst>
                </a:gridCol>
              </a:tblGrid>
              <a:tr h="1669774">
                <a:tc>
                  <a:txBody>
                    <a:bodyPr/>
                    <a:lstStyle/>
                    <a:p>
                      <a:pPr indent="0" fontAlgn="ctr">
                        <a:lnSpc>
                          <a:spcPct val="100000"/>
                        </a:lnSpc>
                        <a:buNone/>
                      </a:pP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endParaRPr lang="en-US" sz="2500" dirty="0">
                        <a:latin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Hiện tượng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tốc độ</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Thay đổi hướng chuyển động</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fontAlgn="ctr">
                        <a:lnSpc>
                          <a:spcPct val="100000"/>
                        </a:lnSpc>
                        <a:buNone/>
                      </a:pPr>
                      <a:r>
                        <a:rPr lang="en-US" sz="2500">
                          <a:latin typeface="Times New Roman" panose="02020603050405020304" pitchFamily="18" charset="0"/>
                          <a:cs typeface="Times New Roman" panose="02020603050405020304" pitchFamily="18" charset="0"/>
                        </a:rPr>
                        <a:t>Nguyên nhân</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0"/>
                  </a:ext>
                </a:extLst>
              </a:tr>
              <a:tr h="1593850">
                <a:tc>
                  <a:txBody>
                    <a:bodyPr/>
                    <a:lstStyle/>
                    <a:p>
                      <a:pPr indent="0" algn="ctr">
                        <a:buNone/>
                      </a:pP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1</a:t>
                      </a:r>
                    </a:p>
                    <a:p>
                      <a:pPr indent="0" algn="ctr">
                        <a:buNone/>
                      </a:pP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H-</a:t>
                      </a:r>
                      <a:r>
                        <a:rPr lang="vi-VN" sz="2600" dirty="0" smtClean="0">
                          <a:latin typeface="Times New Roman" panose="02020603050405020304" pitchFamily="18" charset="0"/>
                          <a:cs typeface="Times New Roman" panose="02020603050405020304" pitchFamily="18" charset="0"/>
                        </a:rPr>
                        <a:t>36</a:t>
                      </a:r>
                      <a:r>
                        <a:rPr lang="en-US" sz="2600" dirty="0" smtClean="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chuyển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hướng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bỗng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hướng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dirty="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dirty="0">
                          <a:latin typeface="Times New Roman" panose="02020603050405020304" pitchFamily="18" charset="0"/>
                          <a:cs typeface="Times New Roman" panose="02020603050405020304" pitchFamily="18" charset="0"/>
                        </a:rPr>
                        <a:t>Do </a:t>
                      </a:r>
                      <a:r>
                        <a:rPr lang="en-US" sz="2600" dirty="0" err="1">
                          <a:latin typeface="Times New Roman" panose="02020603050405020304" pitchFamily="18" charset="0"/>
                          <a:cs typeface="Times New Roman" panose="02020603050405020304" pitchFamily="18" charset="0"/>
                        </a:rPr>
                        <a:t>lực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đẩy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1"/>
                  </a:ext>
                </a:extLst>
              </a:tr>
              <a:tr h="883285">
                <a:tc>
                  <a:txBody>
                    <a:bodyPr/>
                    <a:lstStyle/>
                    <a:p>
                      <a:pPr indent="0" algn="ctr">
                        <a:buNone/>
                      </a:pP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2</a:t>
                      </a:r>
                    </a:p>
                    <a:p>
                      <a:pPr indent="0" algn="ctr">
                        <a:buNone/>
                      </a:pP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H-</a:t>
                      </a:r>
                      <a:r>
                        <a:rPr lang="vi-VN" sz="2600" dirty="0" smtClean="0">
                          <a:latin typeface="Times New Roman" panose="02020603050405020304" pitchFamily="18" charset="0"/>
                          <a:cs typeface="Times New Roman" panose="02020603050405020304" pitchFamily="18" charset="0"/>
                        </a:rPr>
                        <a:t>36</a:t>
                      </a:r>
                      <a:r>
                        <a:rPr lang="en-US" sz="2600" dirty="0" smtClean="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đang đứng yên, bắt đầu chuyển động.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dirty="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dirty="0">
                          <a:latin typeface="Times New Roman" panose="02020603050405020304" pitchFamily="18" charset="0"/>
                          <a:cs typeface="Times New Roman" panose="02020603050405020304" pitchFamily="18" charset="0"/>
                        </a:rPr>
                        <a:t>Do </a:t>
                      </a:r>
                      <a:r>
                        <a:rPr lang="en-US" sz="2600" dirty="0" err="1">
                          <a:latin typeface="Times New Roman" panose="02020603050405020304" pitchFamily="18" charset="0"/>
                          <a:cs typeface="Times New Roman" panose="02020603050405020304" pitchFamily="18" charset="0"/>
                        </a:rPr>
                        <a:t>lực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đẩy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2"/>
                  </a:ext>
                </a:extLst>
              </a:tr>
              <a:tr h="883920">
                <a:tc>
                  <a:txBody>
                    <a:bodyPr/>
                    <a:lstStyle/>
                    <a:p>
                      <a:pPr indent="0" algn="ctr">
                        <a:buNone/>
                      </a:pPr>
                      <a:r>
                        <a:rPr lang="en-US" sz="2600">
                          <a:latin typeface="Times New Roman" panose="02020603050405020304" pitchFamily="18" charset="0"/>
                          <a:cs typeface="Times New Roman" panose="02020603050405020304" pitchFamily="18" charset="0"/>
                        </a:rPr>
                        <a:t>Hình 3</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của bàn tay thủ môn giữ quả bóng.</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3"/>
                  </a:ext>
                </a:extLst>
              </a:tr>
              <a:tr h="826135">
                <a:tc>
                  <a:txBody>
                    <a:bodyPr/>
                    <a:lstStyle/>
                    <a:p>
                      <a:pPr indent="0" algn="ctr">
                        <a:buNone/>
                      </a:pPr>
                      <a:r>
                        <a:rPr lang="en-US" sz="2600">
                          <a:latin typeface="Times New Roman" panose="02020603050405020304" pitchFamily="18" charset="0"/>
                          <a:cs typeface="Times New Roman" panose="02020603050405020304" pitchFamily="18" charset="0"/>
                        </a:rPr>
                        <a:t>Hình 4</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chuyển động nhanh lên.</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Do lực kéo của đầu tàu.</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4"/>
                  </a:ext>
                </a:extLst>
              </a:tr>
              <a:tr h="792480">
                <a:tc>
                  <a:txBody>
                    <a:bodyPr/>
                    <a:lstStyle/>
                    <a:p>
                      <a:pPr indent="0" algn="ctr">
                        <a:buNone/>
                      </a:pPr>
                      <a:r>
                        <a:rPr lang="en-US" sz="2600">
                          <a:latin typeface="Times New Roman" panose="02020603050405020304" pitchFamily="18" charset="0"/>
                          <a:cs typeface="Times New Roman" panose="02020603050405020304" pitchFamily="18" charset="0"/>
                        </a:rPr>
                        <a:t>Hình 5</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a:latin typeface="Times New Roman" panose="02020603050405020304" pitchFamily="18" charset="0"/>
                          <a:cs typeface="Times New Roman" panose="02020603050405020304" pitchFamily="18" charset="0"/>
                        </a:rPr>
                        <a:t>Vật chuyển động chậm lại</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x</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ctr">
                        <a:buNone/>
                      </a:pPr>
                      <a:r>
                        <a:rPr lang="en-US" sz="2600">
                          <a:latin typeface="Times New Roman" panose="02020603050405020304" pitchFamily="18" charset="0"/>
                          <a:cs typeface="Times New Roman" panose="02020603050405020304" pitchFamily="18" charset="0"/>
                        </a:rPr>
                        <a:t> </a:t>
                      </a:r>
                    </a:p>
                  </a:txBody>
                  <a:tcPr marL="68580" marR="6858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indent="0" algn="l">
                        <a:buNone/>
                      </a:pPr>
                      <a:r>
                        <a:rPr lang="en-US" sz="2600" dirty="0">
                          <a:latin typeface="Times New Roman" panose="02020603050405020304" pitchFamily="18" charset="0"/>
                          <a:cs typeface="Times New Roman" panose="02020603050405020304" pitchFamily="18" charset="0"/>
                        </a:rPr>
                        <a:t>Do </a:t>
                      </a:r>
                      <a:r>
                        <a:rPr lang="en-US" sz="2600" dirty="0" err="1">
                          <a:latin typeface="Times New Roman" panose="02020603050405020304" pitchFamily="18" charset="0"/>
                          <a:cs typeface="Times New Roman" panose="02020603050405020304" pitchFamily="18" charset="0"/>
                        </a:rPr>
                        <a:t>lực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xe</a:t>
                      </a:r>
                      <a:r>
                        <a:rPr lang="en-US" sz="2600" dirty="0">
                          <a:latin typeface="Times New Roman" panose="02020603050405020304" pitchFamily="18" charset="0"/>
                          <a:cs typeface="Times New Roman" panose="02020603050405020304" pitchFamily="18" charset="0"/>
                        </a:rPr>
                        <a:t>.</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nalogousFromDarkSeedLeftStep">
      <a:dk1>
        <a:srgbClr val="000000"/>
      </a:dk1>
      <a:lt1>
        <a:srgbClr val="FFFFFF"/>
      </a:lt1>
      <a:dk2>
        <a:srgbClr val="303920"/>
      </a:dk2>
      <a:lt2>
        <a:srgbClr val="E8E2E3"/>
      </a:lt2>
      <a:accent1>
        <a:srgbClr val="20B59F"/>
      </a:accent1>
      <a:accent2>
        <a:srgbClr val="14B85B"/>
      </a:accent2>
      <a:accent3>
        <a:srgbClr val="21BA24"/>
      </a:accent3>
      <a:accent4>
        <a:srgbClr val="54B714"/>
      </a:accent4>
      <a:accent5>
        <a:srgbClr val="91AB1E"/>
      </a:accent5>
      <a:accent6>
        <a:srgbClr val="C59C15"/>
      </a:accent6>
      <a:hlink>
        <a:srgbClr val="698A2E"/>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276</TotalTime>
  <Words>1159</Words>
  <Application>Microsoft Office PowerPoint</Application>
  <PresentationFormat>Widescreen</PresentationFormat>
  <Paragraphs>207</Paragraphs>
  <Slides>19</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Avenir Next LT Pro</vt:lpstr>
      <vt:lpstr>Calibri</vt:lpstr>
      <vt:lpstr>Open Sans</vt:lpstr>
      <vt:lpstr>Tahoma</vt:lpstr>
      <vt:lpstr>Times New Roman</vt:lpstr>
      <vt:lpstr>Tw Cen MT</vt:lpstr>
      <vt:lpstr>Office Theme</vt:lpstr>
      <vt:lpstr>ShapesVTI</vt:lpstr>
      <vt:lpstr>Quan sát hình bên và cho biết trong hai người,  ai đang giương cung và ai chưa giương cung? Tại sao em biết?</vt:lpstr>
      <vt:lpstr>PowerPoint Presentation</vt:lpstr>
      <vt:lpstr>1. Sự thay đổi tốc độ và thay đổi hướng chuyển động của vật.</vt:lpstr>
      <vt:lpstr>PowerPoint Presentation</vt:lpstr>
      <vt:lpstr>PowerPoint Presentation</vt:lpstr>
      <vt:lpstr>PowerPoint Presentation</vt:lpstr>
      <vt:lpstr>PowerPoint Presentation</vt:lpstr>
      <vt:lpstr>Phiếu học tập 1</vt:lpstr>
      <vt:lpstr>Phiếu học tập</vt:lpstr>
      <vt:lpstr>PowerPoint Presentation</vt:lpstr>
      <vt:lpstr>PowerPoint Presentation</vt:lpstr>
      <vt:lpstr>PowerPoint Presentation</vt:lpstr>
      <vt:lpstr>PowerPoint Presentation</vt:lpstr>
      <vt:lpstr>PowerPoint Presentation</vt:lpstr>
      <vt:lpstr>c. Vận dụng</vt:lpstr>
      <vt:lpstr>PowerPoint Presentation</vt:lpstr>
      <vt:lpstr>HƯỚNG DẪN VỀ NHÀ</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73</cp:revision>
  <dcterms:created xsi:type="dcterms:W3CDTF">2018-10-07T15:27:00Z</dcterms:created>
  <dcterms:modified xsi:type="dcterms:W3CDTF">2024-03-25T08:25:59Z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64B99BE258524E26A7A4AF3770CFDE3C</vt:lpwstr>
  </property>
</Properties>
</file>