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71"/>
  </p:notesMasterIdLst>
  <p:sldIdLst>
    <p:sldId id="813" r:id="rId3"/>
    <p:sldId id="814" r:id="rId4"/>
    <p:sldId id="843" r:id="rId5"/>
    <p:sldId id="256" r:id="rId6"/>
    <p:sldId id="257" r:id="rId7"/>
    <p:sldId id="789" r:id="rId8"/>
    <p:sldId id="816" r:id="rId9"/>
    <p:sldId id="790" r:id="rId10"/>
    <p:sldId id="825" r:id="rId11"/>
    <p:sldId id="862" r:id="rId12"/>
    <p:sldId id="793" r:id="rId13"/>
    <p:sldId id="817" r:id="rId14"/>
    <p:sldId id="795" r:id="rId15"/>
    <p:sldId id="826" r:id="rId16"/>
    <p:sldId id="827" r:id="rId17"/>
    <p:sldId id="828" r:id="rId18"/>
    <p:sldId id="842" r:id="rId19"/>
    <p:sldId id="819" r:id="rId20"/>
    <p:sldId id="841" r:id="rId21"/>
    <p:sldId id="791" r:id="rId22"/>
    <p:sldId id="846" r:id="rId23"/>
    <p:sldId id="777" r:id="rId24"/>
    <p:sldId id="851" r:id="rId25"/>
    <p:sldId id="852" r:id="rId26"/>
    <p:sldId id="797" r:id="rId27"/>
    <p:sldId id="847" r:id="rId28"/>
    <p:sldId id="848" r:id="rId29"/>
    <p:sldId id="853" r:id="rId30"/>
    <p:sldId id="850" r:id="rId31"/>
    <p:sldId id="845" r:id="rId32"/>
    <p:sldId id="745" r:id="rId33"/>
    <p:sldId id="798" r:id="rId34"/>
    <p:sldId id="799" r:id="rId35"/>
    <p:sldId id="800" r:id="rId36"/>
    <p:sldId id="746" r:id="rId37"/>
    <p:sldId id="854" r:id="rId38"/>
    <p:sldId id="820" r:id="rId39"/>
    <p:sldId id="821" r:id="rId40"/>
    <p:sldId id="781" r:id="rId41"/>
    <p:sldId id="783" r:id="rId42"/>
    <p:sldId id="857" r:id="rId43"/>
    <p:sldId id="858" r:id="rId44"/>
    <p:sldId id="784" r:id="rId45"/>
    <p:sldId id="859" r:id="rId46"/>
    <p:sldId id="856" r:id="rId47"/>
    <p:sldId id="802" r:id="rId48"/>
    <p:sldId id="804" r:id="rId49"/>
    <p:sldId id="861" r:id="rId50"/>
    <p:sldId id="808" r:id="rId51"/>
    <p:sldId id="809" r:id="rId52"/>
    <p:sldId id="810" r:id="rId53"/>
    <p:sldId id="823" r:id="rId54"/>
    <p:sldId id="811" r:id="rId55"/>
    <p:sldId id="807" r:id="rId56"/>
    <p:sldId id="824" r:id="rId57"/>
    <p:sldId id="775" r:id="rId58"/>
    <p:sldId id="787" r:id="rId59"/>
    <p:sldId id="829" r:id="rId60"/>
    <p:sldId id="830" r:id="rId61"/>
    <p:sldId id="831" r:id="rId62"/>
    <p:sldId id="832" r:id="rId63"/>
    <p:sldId id="833" r:id="rId64"/>
    <p:sldId id="834" r:id="rId65"/>
    <p:sldId id="835" r:id="rId66"/>
    <p:sldId id="836" r:id="rId67"/>
    <p:sldId id="837" r:id="rId68"/>
    <p:sldId id="838" r:id="rId69"/>
    <p:sldId id="839" r:id="rId7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66"/>
    <a:srgbClr val="0000FF"/>
    <a:srgbClr val="0000CC"/>
    <a:srgbClr val="526ACE"/>
    <a:srgbClr val="33CC33"/>
    <a:srgbClr val="CCECFF"/>
    <a:srgbClr val="C06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4660"/>
  </p:normalViewPr>
  <p:slideViewPr>
    <p:cSldViewPr snapToGrid="0">
      <p:cViewPr varScale="1">
        <p:scale>
          <a:sx n="81" d="100"/>
          <a:sy n="81" d="100"/>
        </p:scale>
        <p:origin x="67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52FFB-4007-45B0-B746-4AC073895723}"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937ED-99C2-453E-ACE0-45B1AA675854}" type="slidenum">
              <a:rPr lang="en-US" smtClean="0"/>
              <a:t>‹#›</a:t>
            </a:fld>
            <a:endParaRPr lang="en-US"/>
          </a:p>
        </p:txBody>
      </p:sp>
    </p:spTree>
    <p:extLst>
      <p:ext uri="{BB962C8B-B14F-4D97-AF65-F5344CB8AC3E}">
        <p14:creationId xmlns:p14="http://schemas.microsoft.com/office/powerpoint/2010/main" val="5732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65537"/>
          <p:cNvSpPr>
            <a:spLocks noGrp="1" noRot="1" noChangeAspect="1" noChangeArrowheads="1" noTextEdit="1"/>
          </p:cNvSpPr>
          <p:nvPr>
            <p:ph type="sldImg" idx="4294967295"/>
          </p:nvPr>
        </p:nvSpPr>
        <p:spPr>
          <a:ln/>
        </p:spPr>
      </p:sp>
      <p:sp>
        <p:nvSpPr>
          <p:cNvPr id="13315" name="Text Placeholder 65538"/>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u="sng" smtClean="0">
                <a:latin typeface="Arial" panose="020B0604020202020204" pitchFamily="34" charset="0"/>
              </a:rPr>
              <a:t>Slide 15</a:t>
            </a:r>
            <a:r>
              <a:rPr lang="en-US" altLang="en-US" smtClean="0">
                <a:latin typeface="Arial" panose="020B0604020202020204" pitchFamily="34" charset="0"/>
              </a:rPr>
              <a:t>: C5-Tra loi.</a:t>
            </a:r>
          </a:p>
        </p:txBody>
      </p:sp>
      <p:sp>
        <p:nvSpPr>
          <p:cNvPr id="13316" name="Slide Number Placeholder 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BC2493-0265-454A-A335-1AC1FEC3C447}" type="slidenum">
              <a:rPr lang="en-US" altLang="en-US">
                <a:solidFill>
                  <a:srgbClr val="000000"/>
                </a:solidFill>
                <a:latin typeface="VNI-Times" pitchFamily="2" charset="0"/>
              </a:rPr>
              <a:pPr>
                <a:spcBef>
                  <a:spcPct val="0"/>
                </a:spcBef>
              </a:pPr>
              <a:t>27</a:t>
            </a:fld>
            <a:endParaRPr lang="en-US" altLang="en-US">
              <a:solidFill>
                <a:srgbClr val="000000"/>
              </a:solidFill>
              <a:latin typeface="VNI-Times" pitchFamily="2" charset="0"/>
            </a:endParaRPr>
          </a:p>
        </p:txBody>
      </p:sp>
    </p:spTree>
    <p:extLst>
      <p:ext uri="{BB962C8B-B14F-4D97-AF65-F5344CB8AC3E}">
        <p14:creationId xmlns:p14="http://schemas.microsoft.com/office/powerpoint/2010/main" val="55583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E937ED-99C2-453E-ACE0-45B1AA675854}" type="slidenum">
              <a:rPr lang="en-US" smtClean="0"/>
              <a:t>36</a:t>
            </a:fld>
            <a:endParaRPr lang="en-US"/>
          </a:p>
        </p:txBody>
      </p:sp>
    </p:spTree>
    <p:extLst>
      <p:ext uri="{BB962C8B-B14F-4D97-AF65-F5344CB8AC3E}">
        <p14:creationId xmlns:p14="http://schemas.microsoft.com/office/powerpoint/2010/main" val="10706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CC0B8-CF5C-4ADD-9B96-231FC23EF2E9}" type="slidenum">
              <a:rPr lang="en-US"/>
              <a:pPr/>
              <a:t>44</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u="sng"/>
              <a:t>Slide 26</a:t>
            </a:r>
            <a:r>
              <a:rPr lang="en-US"/>
              <a:t>:  C9-Tra loi.</a:t>
            </a:r>
          </a:p>
          <a:p>
            <a:endParaRPr lang="en-US"/>
          </a:p>
          <a:p>
            <a:endParaRPr lang="en-US"/>
          </a:p>
        </p:txBody>
      </p:sp>
    </p:spTree>
    <p:extLst>
      <p:ext uri="{BB962C8B-B14F-4D97-AF65-F5344CB8AC3E}">
        <p14:creationId xmlns:p14="http://schemas.microsoft.com/office/powerpoint/2010/main" val="370647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59</a:t>
            </a:fld>
            <a:endParaRPr lang="vi-VN"/>
          </a:p>
        </p:txBody>
      </p:sp>
    </p:spTree>
    <p:extLst>
      <p:ext uri="{BB962C8B-B14F-4D97-AF65-F5344CB8AC3E}">
        <p14:creationId xmlns:p14="http://schemas.microsoft.com/office/powerpoint/2010/main" val="191144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F8980CAA-EA74-4D6E-A8F1-CDE6A9CFAF31}" type="slidenum">
              <a:rPr lang="vi-VN" smtClean="0"/>
              <a:t>64</a:t>
            </a:fld>
            <a:endParaRPr lang="vi-VN"/>
          </a:p>
        </p:txBody>
      </p:sp>
    </p:spTree>
    <p:extLst>
      <p:ext uri="{BB962C8B-B14F-4D97-AF65-F5344CB8AC3E}">
        <p14:creationId xmlns:p14="http://schemas.microsoft.com/office/powerpoint/2010/main" val="338990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t>09/04/2024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165859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t>09/04/2024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171202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t>09/04/2024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647311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B331C22-D317-422E-A6B2-8B097F831540}" type="slidenum">
              <a:rPr lang="ar-SA"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47635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218AC77-6A4D-4D29-9350-EEDA09C60A5A}" type="slidenum">
              <a:rPr lang="ar-SA"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44981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ED5612F-86FC-4F36-A506-D9BC4CC49635}" type="slidenum">
              <a:rPr lang="ar-SA"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4057163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748D690-014B-4585-81A2-4F0A76B008D5}" type="slidenum">
              <a:rPr lang="ar-SA"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1627886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6E20723-7006-4781-AB06-DDF831A7E782}" type="slidenum">
              <a:rPr lang="ar-SA"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3280228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4984F9C-6E76-4205-93FE-35CDEA874F7F}" type="slidenum">
              <a:rPr lang="ar-SA"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1605144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F475AA5-56D7-4198-BEE8-3D496C16406E}" type="slidenum">
              <a:rPr lang="ar-SA"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2235999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1D261D0-848D-4A3D-8F77-E645FD272D37}" type="slidenum">
              <a:rPr lang="ar-SA"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109545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t>09/04/2024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294488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7FFA7D7-323B-4B59-AF0E-0332B3928F6F}" type="slidenum">
              <a:rPr lang="ar-SA"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2373860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4717724-773D-457F-AA60-420F18CCA24B}" type="slidenum">
              <a:rPr lang="ar-SA"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3765089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39B9FCF-ABA7-4F0B-9799-BB5E5DC97471}" type="slidenum">
              <a:rPr lang="ar-SA"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1114823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fld id="{61523DFA-F86C-41D3-94DB-55D9206D3F2B}" type="slidenum">
              <a:rPr lang="ar-SA" altLang="en-US"/>
              <a:pPr/>
              <a:t>‹#›</a:t>
            </a:fld>
            <a:endParaRPr lang="en-US" altLang="en-US">
              <a:cs typeface="Arial" panose="020B0604020202020204" pitchFamily="34" charset="0"/>
            </a:endParaRPr>
          </a:p>
        </p:txBody>
      </p:sp>
    </p:spTree>
    <p:extLst>
      <p:ext uri="{BB962C8B-B14F-4D97-AF65-F5344CB8AC3E}">
        <p14:creationId xmlns:p14="http://schemas.microsoft.com/office/powerpoint/2010/main" val="146242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ADE743-382B-42E5-AA6E-FB8C9D08DE14}" type="datetimeFigureOut">
              <a:rPr lang="vi-VN" smtClean="0"/>
              <a:t>09/04/2024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33798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DADE743-382B-42E5-AA6E-FB8C9D08DE14}" type="datetimeFigureOut">
              <a:rPr lang="vi-VN" smtClean="0"/>
              <a:t>09/04/2024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79870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DADE743-382B-42E5-AA6E-FB8C9D08DE14}" type="datetimeFigureOut">
              <a:rPr lang="vi-VN" smtClean="0"/>
              <a:t>09/04/2024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67709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DADE743-382B-42E5-AA6E-FB8C9D08DE14}" type="datetimeFigureOut">
              <a:rPr lang="vi-VN" smtClean="0"/>
              <a:t>09/04/2024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161839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DE743-382B-42E5-AA6E-FB8C9D08DE14}" type="datetimeFigureOut">
              <a:rPr lang="vi-VN" smtClean="0"/>
              <a:t>09/04/2024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08728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ADE743-382B-42E5-AA6E-FB8C9D08DE14}" type="datetimeFigureOut">
              <a:rPr lang="vi-VN" smtClean="0"/>
              <a:t>09/04/2024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69049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ADE743-382B-42E5-AA6E-FB8C9D08DE14}" type="datetimeFigureOut">
              <a:rPr lang="vi-VN" smtClean="0"/>
              <a:t>09/04/2024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423918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DE743-382B-42E5-AA6E-FB8C9D08DE14}" type="datetimeFigureOut">
              <a:rPr lang="vi-VN" smtClean="0"/>
              <a:t>09/04/2024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CA366-9975-4146-96E3-1AE2AEA6DAD0}" type="slidenum">
              <a:rPr lang="vi-VN" smtClean="0"/>
              <a:t>‹#›</a:t>
            </a:fld>
            <a:endParaRPr lang="vi-VN"/>
          </a:p>
        </p:txBody>
      </p:sp>
    </p:spTree>
    <p:extLst>
      <p:ext uri="{BB962C8B-B14F-4D97-AF65-F5344CB8AC3E}">
        <p14:creationId xmlns:p14="http://schemas.microsoft.com/office/powerpoint/2010/main" val="31108042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fontAlgn="base">
              <a:spcBef>
                <a:spcPct val="0"/>
              </a:spcBef>
              <a:spcAft>
                <a:spcPct val="0"/>
              </a:spcAft>
            </a:pPr>
            <a:fld id="{2FF56B1F-832F-4472-AB74-1673E561C3AB}" type="slidenum">
              <a:rPr lang="ar-SA" altLang="en-US" smtClean="0"/>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1700983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3.jpeg"/><Relationship Id="rId4" Type="http://schemas.openxmlformats.org/officeDocument/2006/relationships/image" Target="../media/image32.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jpeg"/></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45.wmf"/><Relationship Id="rId4" Type="http://schemas.openxmlformats.org/officeDocument/2006/relationships/image" Target="../media/image41.jpeg"/></Relationships>
</file>

<file path=ppt/slides/_rels/slide6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86443" y="417769"/>
            <a:ext cx="6096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C00000"/>
                </a:solidFill>
                <a:latin typeface="Times New Roman" pitchFamily="18" charset="0"/>
                <a:cs typeface="Times New Roman" pitchFamily="18" charset="0"/>
              </a:rPr>
              <a:t>CHỦ ĐỀ 9: </a:t>
            </a:r>
            <a:r>
              <a:rPr lang="en-US" sz="6000" b="1" dirty="0">
                <a:solidFill>
                  <a:srgbClr val="0070C0"/>
                </a:solidFill>
                <a:latin typeface="Times New Roman" pitchFamily="18" charset="0"/>
                <a:cs typeface="Times New Roman" pitchFamily="18" charset="0"/>
              </a:rPr>
              <a:t>LỰC</a:t>
            </a:r>
          </a:p>
        </p:txBody>
      </p:sp>
      <p:pic>
        <p:nvPicPr>
          <p:cNvPr id="1026" name="Picture 2" descr="https://vnkings.com/wp-content/uploads/2020/09/hardwork-1531204016-1280x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0" y="1820149"/>
            <a:ext cx="7353330" cy="41148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0312" y="0"/>
            <a:ext cx="12000088" cy="6858000"/>
            <a:chOff x="-11430" y="-49530"/>
            <a:chExt cx="9155430" cy="5234940"/>
          </a:xfrm>
        </p:grpSpPr>
        <p:cxnSp>
          <p:nvCxnSpPr>
            <p:cNvPr id="6" name="Straight Connector 5"/>
            <p:cNvCxnSpPr/>
            <p:nvPr/>
          </p:nvCxnSpPr>
          <p:spPr>
            <a:xfrm>
              <a:off x="0" y="0"/>
              <a:ext cx="9144000" cy="0"/>
            </a:xfrm>
            <a:prstGeom prst="line">
              <a:avLst/>
            </a:prstGeom>
            <a:ln w="88900" cmpd="thickThin">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0" y="5128260"/>
              <a:ext cx="9144000" cy="0"/>
            </a:xfrm>
            <a:prstGeom prst="line">
              <a:avLst/>
            </a:prstGeom>
            <a:ln w="88900" cmpd="thinThick">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11430" y="-45720"/>
              <a:ext cx="11430" cy="5231130"/>
            </a:xfrm>
            <a:prstGeom prst="line">
              <a:avLst/>
            </a:prstGeom>
            <a:ln w="88900" cmpd="thinThick">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0" y="-49530"/>
              <a:ext cx="0" cy="5227320"/>
            </a:xfrm>
            <a:prstGeom prst="line">
              <a:avLst/>
            </a:prstGeom>
            <a:ln w="88900" cmpd="thickThin">
              <a:solidFill>
                <a:srgbClr val="FF9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067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299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915" y="4322155"/>
            <a:ext cx="10222523" cy="2062103"/>
          </a:xfrm>
          <a:prstGeom prst="rect">
            <a:avLst/>
          </a:prstGeom>
          <a:solidFill>
            <a:schemeClr val="accent4">
              <a:lumMod val="20000"/>
              <a:lumOff val="80000"/>
            </a:schemeClr>
          </a:solidFill>
        </p:spPr>
        <p:txBody>
          <a:bodyPr wrap="square" rtlCol="0">
            <a:spAutoFit/>
          </a:bodyPr>
          <a:lstStyle/>
          <a:p>
            <a:pPr algn="ctr"/>
            <a:r>
              <a:rPr lang="en-US" sz="3200" b="1" dirty="0" err="1">
                <a:solidFill>
                  <a:srgbClr val="C00000"/>
                </a:solidFill>
                <a:latin typeface="Times New Roman" pitchFamily="18" charset="0"/>
                <a:ea typeface="Calibri"/>
                <a:cs typeface="Times New Roman" pitchFamily="18" charset="0"/>
              </a:rPr>
              <a:t>Thảo</a:t>
            </a:r>
            <a:r>
              <a:rPr lang="en-US" sz="3200" b="1" dirty="0">
                <a:solidFill>
                  <a:srgbClr val="C00000"/>
                </a:solidFill>
                <a:latin typeface="Times New Roman" pitchFamily="18" charset="0"/>
                <a:ea typeface="Calibri"/>
                <a:cs typeface="Times New Roman" pitchFamily="18" charset="0"/>
              </a:rPr>
              <a:t> </a:t>
            </a:r>
            <a:r>
              <a:rPr lang="en-US" sz="3200" b="1" dirty="0" err="1">
                <a:solidFill>
                  <a:srgbClr val="C00000"/>
                </a:solidFill>
                <a:latin typeface="Times New Roman" pitchFamily="18" charset="0"/>
                <a:ea typeface="Calibri"/>
                <a:cs typeface="Times New Roman" pitchFamily="18" charset="0"/>
              </a:rPr>
              <a:t>luận</a:t>
            </a:r>
            <a:r>
              <a:rPr lang="en-US" sz="3200" b="1" dirty="0">
                <a:solidFill>
                  <a:srgbClr val="C00000"/>
                </a:solidFill>
                <a:latin typeface="Times New Roman" pitchFamily="18" charset="0"/>
                <a:ea typeface="Calibri"/>
                <a:cs typeface="Times New Roman" pitchFamily="18" charset="0"/>
              </a:rPr>
              <a:t> – </a:t>
            </a:r>
            <a:r>
              <a:rPr lang="en-US" sz="3200" b="1" dirty="0" err="1">
                <a:solidFill>
                  <a:srgbClr val="C00000"/>
                </a:solidFill>
                <a:latin typeface="Times New Roman" pitchFamily="18" charset="0"/>
                <a:cs typeface="Times New Roman" pitchFamily="18" charset="0"/>
              </a:rPr>
              <a:t>Hoàn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thành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phiếu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học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tập</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số</a:t>
            </a:r>
            <a:r>
              <a:rPr lang="en-US" sz="3200" b="1" dirty="0">
                <a:solidFill>
                  <a:srgbClr val="C00000"/>
                </a:solidFill>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2. </a:t>
            </a:r>
            <a:endParaRPr lang="en-US" sz="3200" b="1" dirty="0">
              <a:solidFill>
                <a:srgbClr val="C00000"/>
              </a:solidFill>
              <a:latin typeface="Times New Roman" pitchFamily="18" charset="0"/>
              <a:cs typeface="Times New Roman" pitchFamily="18" charset="0"/>
            </a:endParaRPr>
          </a:p>
          <a:p>
            <a:pPr algn="just"/>
            <a:r>
              <a:rPr lang="vi-VN" sz="3200" b="1" i="1" dirty="0" smtClean="0">
                <a:solidFill>
                  <a:srgbClr val="0000CC"/>
                </a:solidFill>
                <a:latin typeface="Times New Roman" pitchFamily="18" charset="0"/>
                <a:cs typeface="Times New Roman" pitchFamily="18" charset="0"/>
              </a:rPr>
              <a:t>Câu 1:</a:t>
            </a:r>
            <a:r>
              <a:rPr lang="en-US" sz="3200" b="1" i="1" dirty="0" smtClean="0">
                <a:solidFill>
                  <a:srgbClr val="0000CC"/>
                </a:solidFill>
                <a:latin typeface="Times New Roman" pitchFamily="18" charset="0"/>
                <a:cs typeface="Times New Roman" pitchFamily="18" charset="0"/>
              </a:rPr>
              <a:t> </a:t>
            </a:r>
            <a:r>
              <a:rPr lang="vi-VN" sz="3200" dirty="0" smtClean="0">
                <a:solidFill>
                  <a:srgbClr val="0000CC"/>
                </a:solidFill>
                <a:latin typeface="Times New Roman" pitchFamily="18" charset="0"/>
                <a:cs typeface="Times New Roman" pitchFamily="18" charset="0"/>
              </a:rPr>
              <a:t>Dự đoán</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sau</a:t>
            </a:r>
            <a:r>
              <a:rPr lang="en-US" sz="3200" dirty="0" smtClean="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khi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rời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tay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khỏi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khối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gỗ</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khối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gỗ</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chuyển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động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như</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thế</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nào</a:t>
            </a:r>
            <a:r>
              <a:rPr lang="en-US" sz="3200" dirty="0" smtClean="0">
                <a:solidFill>
                  <a:srgbClr val="0000CC"/>
                </a:solidFill>
                <a:latin typeface="Times New Roman" pitchFamily="18" charset="0"/>
                <a:cs typeface="Times New Roman" pitchFamily="18" charset="0"/>
              </a:rPr>
              <a:t>?</a:t>
            </a:r>
          </a:p>
          <a:p>
            <a:pPr algn="just"/>
            <a:r>
              <a:rPr lang="vi-VN" sz="3200" b="1" i="1" dirty="0" smtClean="0">
                <a:solidFill>
                  <a:srgbClr val="0000CC"/>
                </a:solidFill>
                <a:latin typeface="Times New Roman" panose="02020603050405020304" pitchFamily="18" charset="0"/>
                <a:cs typeface="Times New Roman" panose="02020603050405020304" pitchFamily="18" charset="0"/>
              </a:rPr>
              <a:t>Câu 2:</a:t>
            </a:r>
            <a:r>
              <a:rPr lang="en-US" sz="3200" b="1" i="1"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Thế</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nào</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là</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lực</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a:solidFill>
                  <a:srgbClr val="0000CC"/>
                </a:solidFill>
                <a:latin typeface="Times New Roman" panose="02020603050405020304" pitchFamily="18" charset="0"/>
                <a:cs typeface="Times New Roman" panose="02020603050405020304" pitchFamily="18" charset="0"/>
              </a:rPr>
              <a:t>ma </a:t>
            </a:r>
            <a:r>
              <a:rPr lang="en-US" sz="3200" dirty="0" err="1">
                <a:solidFill>
                  <a:srgbClr val="0000CC"/>
                </a:solidFill>
                <a:latin typeface="Times New Roman" panose="02020603050405020304" pitchFamily="18" charset="0"/>
                <a:cs typeface="Times New Roman" panose="02020603050405020304" pitchFamily="18" charset="0"/>
              </a:rPr>
              <a:t>sát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trượt</a:t>
            </a:r>
            <a:r>
              <a:rPr lang="en-US" sz="3200" dirty="0" smtClean="0">
                <a:solidFill>
                  <a:srgbClr val="0000CC"/>
                </a:solidFill>
                <a:latin typeface="Times New Roman" panose="02020603050405020304" pitchFamily="18" charset="0"/>
                <a:cs typeface="Times New Roman" panose="02020603050405020304" pitchFamily="18" charset="0"/>
              </a:rPr>
              <a:t>?</a:t>
            </a:r>
            <a:endParaRPr lang="vi-VN" sz="3200" dirty="0">
              <a:solidFill>
                <a:srgbClr val="0000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0525" y="123131"/>
            <a:ext cx="4340232"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445477" y="844634"/>
            <a:ext cx="5685692" cy="3046988"/>
          </a:xfrm>
          <a:prstGeom prst="rect">
            <a:avLst/>
          </a:prstGeom>
        </p:spPr>
        <p:txBody>
          <a:bodyPr wrap="square">
            <a:spAutoFit/>
          </a:bodyPr>
          <a:lstStyle/>
          <a:p>
            <a:pPr algn="just"/>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Quan</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hình</a:t>
            </a:r>
            <a:r>
              <a:rPr lang="en-US" sz="3200" dirty="0">
                <a:solidFill>
                  <a:srgbClr val="002060"/>
                </a:solidFill>
                <a:latin typeface="Times New Roman" pitchFamily="18" charset="0"/>
                <a:cs typeface="Times New Roman" pitchFamily="18" charset="0"/>
              </a:rPr>
              <a:t> </a:t>
            </a:r>
            <a:r>
              <a:rPr lang="en-US" sz="3200" dirty="0" smtClean="0">
                <a:solidFill>
                  <a:srgbClr val="002060"/>
                </a:solidFill>
                <a:latin typeface="Times New Roman" pitchFamily="18" charset="0"/>
                <a:cs typeface="Times New Roman" pitchFamily="18" charset="0"/>
              </a:rPr>
              <a:t>40.3</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a:t>
            </a:r>
          </a:p>
          <a:p>
            <a:pPr algn="just"/>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Hoàn</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thành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phiếu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học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tập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số</a:t>
            </a:r>
            <a:r>
              <a:rPr lang="en-US" sz="3200" dirty="0">
                <a:solidFill>
                  <a:srgbClr val="002060"/>
                </a:solidFill>
                <a:latin typeface="Times New Roman" pitchFamily="18" charset="0"/>
                <a:cs typeface="Times New Roman" pitchFamily="18" charset="0"/>
              </a:rPr>
              <a:t> </a:t>
            </a:r>
            <a:r>
              <a:rPr lang="en-US" sz="3200" dirty="0" smtClean="0">
                <a:solidFill>
                  <a:srgbClr val="002060"/>
                </a:solidFill>
                <a:latin typeface="Times New Roman" pitchFamily="18" charset="0"/>
                <a:cs typeface="Times New Roman" pitchFamily="18" charset="0"/>
              </a:rPr>
              <a:t>2</a:t>
            </a:r>
            <a:endParaRPr lang="en-US" sz="3200" dirty="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121" y="208031"/>
            <a:ext cx="5558068" cy="3572176"/>
          </a:xfrm>
          <a:prstGeom prst="rect">
            <a:avLst/>
          </a:prstGeom>
        </p:spPr>
      </p:pic>
      <p:sp>
        <p:nvSpPr>
          <p:cNvPr id="4" name="TextBox 3"/>
          <p:cNvSpPr txBox="1"/>
          <p:nvPr/>
        </p:nvSpPr>
        <p:spPr>
          <a:xfrm>
            <a:off x="445477" y="769462"/>
            <a:ext cx="4354716" cy="954107"/>
          </a:xfrm>
          <a:prstGeom prst="rect">
            <a:avLst/>
          </a:prstGeom>
          <a:noFill/>
        </p:spPr>
        <p:txBody>
          <a:bodyPr wrap="square" rtlCol="0">
            <a:spAutoFit/>
          </a:bodyPr>
          <a:lstStyle/>
          <a:p>
            <a:r>
              <a:rPr lang="vi-VN" sz="2800" b="1" dirty="0" smtClean="0">
                <a:solidFill>
                  <a:srgbClr val="0000FF"/>
                </a:solidFill>
                <a:latin typeface="+mj-lt"/>
              </a:rPr>
              <a:t>Nêu dụng cụ và cách tiến hành thí nghiệm hình 40.3?</a:t>
            </a:r>
            <a:endParaRPr lang="en-US" sz="2800" b="1" dirty="0">
              <a:solidFill>
                <a:srgbClr val="0000FF"/>
              </a:solidFill>
              <a:latin typeface="+mj-lt"/>
            </a:endParaRPr>
          </a:p>
        </p:txBody>
      </p:sp>
    </p:spTree>
    <p:extLst>
      <p:ext uri="{BB962C8B-B14F-4D97-AF65-F5344CB8AC3E}">
        <p14:creationId xmlns:p14="http://schemas.microsoft.com/office/powerpoint/2010/main" val="41768718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5768960"/>
              </p:ext>
            </p:extLst>
          </p:nvPr>
        </p:nvGraphicFramePr>
        <p:xfrm>
          <a:off x="375747" y="1545002"/>
          <a:ext cx="11495690" cy="4382188"/>
        </p:xfrm>
        <a:graphic>
          <a:graphicData uri="http://schemas.openxmlformats.org/drawingml/2006/table">
            <a:tbl>
              <a:tblPr firstRow="1" firstCol="1" bandRow="1">
                <a:tableStyleId>{5C22544A-7EE6-4342-B048-85BDC9FD1C3A}</a:tableStyleId>
              </a:tblPr>
              <a:tblGrid>
                <a:gridCol w="5597902">
                  <a:extLst>
                    <a:ext uri="{9D8B030D-6E8A-4147-A177-3AD203B41FA5}">
                      <a16:colId xmlns:a16="http://schemas.microsoft.com/office/drawing/2014/main" xmlns="" val="4247708896"/>
                    </a:ext>
                  </a:extLst>
                </a:gridCol>
                <a:gridCol w="5897788">
                  <a:extLst>
                    <a:ext uri="{9D8B030D-6E8A-4147-A177-3AD203B41FA5}">
                      <a16:colId xmlns:a16="http://schemas.microsoft.com/office/drawing/2014/main" xmlns="" val="4116390597"/>
                    </a:ext>
                  </a:extLst>
                </a:gridCol>
              </a:tblGrid>
              <a:tr h="723794">
                <a:tc gridSpan="2">
                  <a:txBody>
                    <a:bodyPr/>
                    <a:lstStyle/>
                    <a:p>
                      <a:pPr algn="ctr">
                        <a:lnSpc>
                          <a:spcPct val="107000"/>
                        </a:lnSpc>
                        <a:spcAft>
                          <a:spcPts val="0"/>
                        </a:spcAft>
                      </a:pPr>
                      <a:r>
                        <a:rPr lang="en-US" sz="2800" dirty="0" smtClean="0">
                          <a:solidFill>
                            <a:srgbClr val="FF0000"/>
                          </a:solidFill>
                          <a:effectLst/>
                          <a:latin typeface="Times New Roman" panose="02020603050405020304" pitchFamily="18" charset="0"/>
                          <a:cs typeface="Times New Roman" panose="02020603050405020304" pitchFamily="18" charset="0"/>
                        </a:rPr>
                        <a:t>PHIẾU HỌC TẬP SỐ 2</a:t>
                      </a:r>
                      <a:endParaRPr lang="vi-VN" sz="2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hMerge="1">
                  <a:txBody>
                    <a:bodyPr/>
                    <a:lstStyle/>
                    <a:p>
                      <a:endParaRPr lang="vi-VN"/>
                    </a:p>
                  </a:txBody>
                  <a:tcPr/>
                </a:tc>
                <a:extLst>
                  <a:ext uri="{0D108BD9-81ED-4DB2-BD59-A6C34878D82A}">
                    <a16:rowId xmlns:a16="http://schemas.microsoft.com/office/drawing/2014/main" xmlns="" val="743918043"/>
                  </a:ext>
                </a:extLst>
              </a:tr>
              <a:tr h="1921122">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đẩy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22901600"/>
                  </a:ext>
                </a:extLst>
              </a:tr>
              <a:tr h="1737272">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trượt</a:t>
                      </a:r>
                      <a:endParaRPr lang="vi-VN" sz="2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77538417"/>
                  </a:ext>
                </a:extLst>
              </a:tr>
            </a:tbl>
          </a:graphicData>
        </a:graphic>
      </p:graphicFrame>
      <p:sp>
        <p:nvSpPr>
          <p:cNvPr id="5" name="Rectangle 4"/>
          <p:cNvSpPr/>
          <p:nvPr/>
        </p:nvSpPr>
        <p:spPr>
          <a:xfrm>
            <a:off x="5959368" y="2305163"/>
            <a:ext cx="5896304" cy="1815882"/>
          </a:xfrm>
          <a:prstGeom prst="rect">
            <a:avLst/>
          </a:prstGeom>
        </p:spPr>
        <p:txBody>
          <a:bodyPr wrap="square">
            <a:spAutoFit/>
          </a:bodyPr>
          <a:lstStyle/>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Khối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gỗ</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rồi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gỗ</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ma </a:t>
            </a:r>
            <a:r>
              <a:rPr lang="en-US" sz="2800" b="1" dirty="0" err="1">
                <a:latin typeface="Times New Roman" pitchFamily="18" charset="0"/>
                <a:cs typeface="Times New Roman" pitchFamily="18" charset="0"/>
              </a:rPr>
              <a:t>sát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trượt</a:t>
            </a:r>
            <a:r>
              <a:rPr lang="en-US" sz="2800" b="1" dirty="0">
                <a:latin typeface="Times New Roman" pitchFamily="18" charset="0"/>
                <a:cs typeface="Times New Roman" pitchFamily="18" charset="0"/>
              </a:rPr>
              <a:t>.</a:t>
            </a:r>
          </a:p>
        </p:txBody>
      </p:sp>
      <p:sp>
        <p:nvSpPr>
          <p:cNvPr id="6" name="TextBox 5"/>
          <p:cNvSpPr txBox="1"/>
          <p:nvPr/>
        </p:nvSpPr>
        <p:spPr>
          <a:xfrm>
            <a:off x="171098" y="362568"/>
            <a:ext cx="4340232"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sp>
        <p:nvSpPr>
          <p:cNvPr id="7" name="TextBox 6"/>
          <p:cNvSpPr txBox="1"/>
          <p:nvPr/>
        </p:nvSpPr>
        <p:spPr>
          <a:xfrm>
            <a:off x="6038192" y="4215636"/>
            <a:ext cx="5770182" cy="1569660"/>
          </a:xfrm>
          <a:prstGeom prst="rect">
            <a:avLst/>
          </a:prstGeom>
          <a:noFill/>
        </p:spPr>
        <p:txBody>
          <a:bodyPr wrap="square" rtlCol="0">
            <a:spAutoFit/>
          </a:bodyPr>
          <a:lstStyle/>
          <a:p>
            <a:pPr algn="just"/>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Lực</a:t>
            </a:r>
            <a:r>
              <a:rPr lang="en-US" sz="3200" b="1" dirty="0" smtClean="0">
                <a:solidFill>
                  <a:srgbClr val="0033CC"/>
                </a:solidFill>
                <a:latin typeface="Times New Roman" pitchFamily="18" charset="0"/>
                <a:cs typeface="Times New Roman" pitchFamily="18" charset="0"/>
              </a:rPr>
              <a:t> </a:t>
            </a:r>
            <a:r>
              <a:rPr lang="en-US" sz="3200" b="1" dirty="0">
                <a:solidFill>
                  <a:srgbClr val="0033CC"/>
                </a:solidFill>
                <a:latin typeface="Times New Roman" pitchFamily="18" charset="0"/>
                <a:cs typeface="Times New Roman" pitchFamily="18" charset="0"/>
              </a:rPr>
              <a:t>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một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trên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khác</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24151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537" y="296581"/>
            <a:ext cx="4340232"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394110" y="1108100"/>
            <a:ext cx="5431656" cy="2958502"/>
          </a:xfrm>
          <a:prstGeom prst="rect">
            <a:avLst/>
          </a:prstGeom>
          <a:noFill/>
        </p:spPr>
        <p:txBody>
          <a:bodyPr wrap="square" rtlCol="0">
            <a:spAutoFit/>
          </a:bodyPr>
          <a:lstStyle/>
          <a:p>
            <a:pPr>
              <a:lnSpc>
                <a:spcPct val="150000"/>
              </a:lnSpc>
            </a:pPr>
            <a:r>
              <a:rPr lang="en-US" sz="3200" b="1" dirty="0" err="1" smtClean="0">
                <a:latin typeface="Times New Roman" pitchFamily="18" charset="0"/>
                <a:cs typeface="Times New Roman" pitchFamily="18" charset="0"/>
              </a:rPr>
              <a:t>Kết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luận</a:t>
            </a:r>
            <a:r>
              <a:rPr lang="en-US" sz="3200" b="1" dirty="0" smtClean="0">
                <a:latin typeface="Times New Roman" pitchFamily="18" charset="0"/>
                <a:cs typeface="Times New Roman" pitchFamily="18" charset="0"/>
              </a:rPr>
              <a:t>: </a:t>
            </a:r>
          </a:p>
          <a:p>
            <a:pPr>
              <a:lnSpc>
                <a:spcPct val="150000"/>
              </a:lnSpc>
            </a:pPr>
            <a:r>
              <a:rPr lang="en-US" sz="3200" b="1" dirty="0" err="1" smtClean="0">
                <a:solidFill>
                  <a:srgbClr val="0033CC"/>
                </a:solidFill>
                <a:latin typeface="Times New Roman" pitchFamily="18" charset="0"/>
                <a:cs typeface="Times New Roman" pitchFamily="18" charset="0"/>
              </a:rPr>
              <a:t>Lực</a:t>
            </a:r>
            <a:r>
              <a:rPr lang="en-US" sz="3200" b="1" dirty="0" smtClean="0">
                <a:solidFill>
                  <a:srgbClr val="0033CC"/>
                </a:solidFill>
                <a:latin typeface="Times New Roman" pitchFamily="18" charset="0"/>
                <a:cs typeface="Times New Roman" pitchFamily="18" charset="0"/>
              </a:rPr>
              <a:t> </a:t>
            </a:r>
            <a:r>
              <a:rPr lang="en-US" sz="3200" b="1" dirty="0">
                <a:solidFill>
                  <a:srgbClr val="0033CC"/>
                </a:solidFill>
                <a:latin typeface="Times New Roman" pitchFamily="18" charset="0"/>
                <a:cs typeface="Times New Roman" pitchFamily="18" charset="0"/>
              </a:rPr>
              <a:t>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một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trên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khác</a:t>
            </a:r>
            <a:endParaRPr lang="en-US" sz="3200" dirty="0">
              <a:solidFill>
                <a:srgbClr val="0033CC"/>
              </a:solidFill>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747" y="393503"/>
            <a:ext cx="5558068" cy="3572176"/>
          </a:xfrm>
          <a:prstGeom prst="rect">
            <a:avLst/>
          </a:prstGeom>
        </p:spPr>
      </p:pic>
    </p:spTree>
    <p:extLst>
      <p:ext uri="{BB962C8B-B14F-4D97-AF65-F5344CB8AC3E}">
        <p14:creationId xmlns:p14="http://schemas.microsoft.com/office/powerpoint/2010/main" val="16305165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D9ED50FE-9A7A-48A1-A4C1-389E05491F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4A046157-2C6D-47E6-BA5A-B90ABFDBE846}"/>
              </a:ext>
            </a:extLst>
          </p:cNvPr>
          <p:cNvSpPr>
            <a:spLocks noGrp="1"/>
          </p:cNvSpPr>
          <p:nvPr>
            <p:ph type="ctrTitle"/>
          </p:nvPr>
        </p:nvSpPr>
        <p:spPr>
          <a:xfrm>
            <a:off x="1595644" y="334641"/>
            <a:ext cx="9144000" cy="583889"/>
          </a:xfrm>
        </p:spPr>
        <p:txBody>
          <a:bodyPr>
            <a:normAutofit/>
          </a:bodyPr>
          <a:lstStyle/>
          <a:p>
            <a:r>
              <a:rPr lang="vi-VN" sz="2800" b="1" dirty="0">
                <a:latin typeface="Times New Roman" panose="02020603050405020304" pitchFamily="18" charset="0"/>
                <a:cs typeface="Times New Roman" panose="02020603050405020304" pitchFamily="18" charset="0"/>
              </a:rPr>
              <a:t>VÍ DỤ VỀ LỰC MA SÁT TRƯỢT TRONG CUỘC SỐNG </a:t>
            </a:r>
          </a:p>
        </p:txBody>
      </p:sp>
      <p:pic>
        <p:nvPicPr>
          <p:cNvPr id="5" name="Picture 10" descr="NVSP08%20Viet%20bang%20">
            <a:extLst>
              <a:ext uri="{FF2B5EF4-FFF2-40B4-BE49-F238E27FC236}">
                <a16:creationId xmlns:a16="http://schemas.microsoft.com/office/drawing/2014/main" xmlns="" id="{E028EF29-2AFA-4673-AB3A-484681C2F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966" y="994563"/>
            <a:ext cx="5814447" cy="402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9694CD92-45DC-426B-8D7E-4A67792B0776}"/>
              </a:ext>
            </a:extLst>
          </p:cNvPr>
          <p:cNvSpPr txBox="1"/>
          <p:nvPr/>
        </p:nvSpPr>
        <p:spPr>
          <a:xfrm>
            <a:off x="2768979" y="5169756"/>
            <a:ext cx="7638213" cy="523220"/>
          </a:xfrm>
          <a:prstGeom prst="rect">
            <a:avLst/>
          </a:prstGeom>
          <a:noFill/>
        </p:spPr>
        <p:txBody>
          <a:bodyPr wrap="square">
            <a:spAutoFit/>
          </a:bodyPr>
          <a:lstStyle/>
          <a:p>
            <a:pPr algn="ctr">
              <a:spcBef>
                <a:spcPct val="50000"/>
              </a:spcBef>
            </a:pPr>
            <a:r>
              <a:rPr lang="en-US" sz="2800" dirty="0" smtClean="0">
                <a:solidFill>
                  <a:srgbClr val="0033CC"/>
                </a:solidFill>
                <a:latin typeface="Times New Roman" panose="02020603050405020304" pitchFamily="18" charset="0"/>
              </a:rPr>
              <a:t>Ma </a:t>
            </a:r>
            <a:r>
              <a:rPr lang="en-US" sz="2800" dirty="0" err="1">
                <a:solidFill>
                  <a:srgbClr val="0033CC"/>
                </a:solidFill>
                <a:latin typeface="Times New Roman" panose="02020603050405020304" pitchFamily="18" charset="0"/>
              </a:rPr>
              <a:t>sát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trượt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làm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phấn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bám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được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lên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bảng</a:t>
            </a:r>
            <a:r>
              <a:rPr lang="en-US" sz="2800" dirty="0">
                <a:solidFill>
                  <a:srgbClr val="0033CC"/>
                </a:solidFill>
                <a:latin typeface="Times New Roman" panose="02020603050405020304" pitchFamily="18" charset="0"/>
              </a:rPr>
              <a:t>.</a:t>
            </a:r>
          </a:p>
        </p:txBody>
      </p:sp>
    </p:spTree>
    <p:extLst>
      <p:ext uri="{BB962C8B-B14F-4D97-AF65-F5344CB8AC3E}">
        <p14:creationId xmlns:p14="http://schemas.microsoft.com/office/powerpoint/2010/main" val="34145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ED4ADE96-FD55-45E6-A5B2-1F66AE7C3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6900" name="Picture 3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358" y="1236147"/>
            <a:ext cx="524482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6463012" y="4723201"/>
            <a:ext cx="5482346" cy="9848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b="1" dirty="0">
                <a:solidFill>
                  <a:srgbClr val="660033"/>
                </a:solidFill>
                <a:cs typeface="Times New Roman" panose="02020603050405020304" pitchFamily="18" charset="0"/>
              </a:rPr>
              <a:t>    </a:t>
            </a:r>
            <a:r>
              <a:rPr lang="en-US" sz="2600" dirty="0">
                <a:solidFill>
                  <a:srgbClr val="0000FF"/>
                </a:solidFill>
                <a:cs typeface="Times New Roman" panose="02020603050405020304" pitchFamily="18" charset="0"/>
              </a:rPr>
              <a:t>Ma </a:t>
            </a:r>
            <a:r>
              <a:rPr lang="en-US" sz="2600" dirty="0" err="1">
                <a:solidFill>
                  <a:srgbClr val="0000FF"/>
                </a:solidFill>
                <a:cs typeface="Times New Roman" panose="02020603050405020304" pitchFamily="18" charset="0"/>
              </a:rPr>
              <a:t>sát</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trượt</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giữa</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dây</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cung</a:t>
            </a:r>
            <a:r>
              <a:rPr lang="en-US" sz="2600" dirty="0">
                <a:solidFill>
                  <a:srgbClr val="0000FF"/>
                </a:solidFill>
                <a:cs typeface="Times New Roman" panose="02020603050405020304" pitchFamily="18" charset="0"/>
              </a:rPr>
              <a:t> ở </a:t>
            </a:r>
            <a:r>
              <a:rPr lang="en-US" sz="2600" dirty="0" err="1">
                <a:solidFill>
                  <a:srgbClr val="0000FF"/>
                </a:solidFill>
                <a:cs typeface="Times New Roman" panose="02020603050405020304" pitchFamily="18" charset="0"/>
              </a:rPr>
              <a:t>cần</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kéo</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của</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đàn</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violon</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với</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dây</a:t>
            </a:r>
            <a:r>
              <a:rPr lang="en-US" sz="2600" dirty="0">
                <a:solidFill>
                  <a:srgbClr val="0000FF"/>
                </a:solidFill>
                <a:cs typeface="Times New Roman" panose="02020603050405020304" pitchFamily="18" charset="0"/>
              </a:rPr>
              <a:t> </a:t>
            </a:r>
            <a:r>
              <a:rPr lang="en-US" sz="2600" dirty="0" err="1">
                <a:solidFill>
                  <a:srgbClr val="0000FF"/>
                </a:solidFill>
                <a:cs typeface="Times New Roman" panose="02020603050405020304" pitchFamily="18" charset="0"/>
              </a:rPr>
              <a:t>đàn</a:t>
            </a:r>
            <a:r>
              <a:rPr lang="en-US" sz="2600" dirty="0">
                <a:solidFill>
                  <a:srgbClr val="0000FF"/>
                </a:solidFill>
                <a:cs typeface="Times New Roman" panose="02020603050405020304" pitchFamily="18" charset="0"/>
              </a:rPr>
              <a:t>.</a:t>
            </a:r>
          </a:p>
        </p:txBody>
      </p:sp>
      <p:pic>
        <p:nvPicPr>
          <p:cNvPr id="6" name="Picture 5">
            <a:extLst>
              <a:ext uri="{FF2B5EF4-FFF2-40B4-BE49-F238E27FC236}">
                <a16:creationId xmlns:a16="http://schemas.microsoft.com/office/drawing/2014/main" xmlns="" id="{76CCB62A-367F-4410-8B6E-8FF786CE6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37" y="1164833"/>
            <a:ext cx="4367720" cy="303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2">
            <a:extLst>
              <a:ext uri="{FF2B5EF4-FFF2-40B4-BE49-F238E27FC236}">
                <a16:creationId xmlns:a16="http://schemas.microsoft.com/office/drawing/2014/main" xmlns="" id="{4A5E94B7-ADF9-4B2C-A7F7-6F27DACB5579}"/>
              </a:ext>
            </a:extLst>
          </p:cNvPr>
          <p:cNvSpPr txBox="1">
            <a:spLocks noChangeArrowheads="1"/>
          </p:cNvSpPr>
          <p:nvPr/>
        </p:nvSpPr>
        <p:spPr bwMode="auto">
          <a:xfrm>
            <a:off x="265355" y="4723201"/>
            <a:ext cx="53599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400" b="1" dirty="0">
                <a:solidFill>
                  <a:srgbClr val="0000FF"/>
                </a:solidFill>
                <a:latin typeface="Times New Roman" panose="02020603050405020304" pitchFamily="18" charset="0"/>
              </a:rPr>
              <a:t>    </a:t>
            </a:r>
            <a:r>
              <a:rPr lang="en-US" sz="2400" dirty="0">
                <a:solidFill>
                  <a:srgbClr val="0000FF"/>
                </a:solidFill>
                <a:latin typeface="Times New Roman" panose="02020603050405020304" pitchFamily="18" charset="0"/>
              </a:rPr>
              <a:t>Khi </a:t>
            </a:r>
            <a:r>
              <a:rPr lang="en-US" sz="2400" dirty="0" err="1">
                <a:solidFill>
                  <a:srgbClr val="0000FF"/>
                </a:solidFill>
                <a:latin typeface="Times New Roman" panose="02020603050405020304" pitchFamily="18" charset="0"/>
              </a:rPr>
              <a:t>quẹt</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diêm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đầu</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diêm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trượt</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trên</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bề</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mặt</a:t>
            </a:r>
            <a:r>
              <a:rPr lang="en-US" sz="2400" dirty="0">
                <a:solidFill>
                  <a:srgbClr val="0000FF"/>
                </a:solidFill>
                <a:latin typeface="Times New Roman" panose="02020603050405020304" pitchFamily="18" charset="0"/>
              </a:rPr>
              <a:t> bao </a:t>
            </a:r>
            <a:r>
              <a:rPr lang="en-US" sz="2400" dirty="0" err="1">
                <a:solidFill>
                  <a:srgbClr val="0000FF"/>
                </a:solidFill>
                <a:latin typeface="Times New Roman" panose="02020603050405020304" pitchFamily="18" charset="0"/>
              </a:rPr>
              <a:t>diêm</a:t>
            </a:r>
            <a:r>
              <a:rPr lang="en-US" sz="2400" dirty="0">
                <a:solidFill>
                  <a:srgbClr val="0000FF"/>
                </a:solidFill>
                <a:latin typeface="Times New Roman" panose="02020603050405020304" pitchFamily="18" charset="0"/>
              </a:rPr>
              <a:t> Sẽ </a:t>
            </a:r>
            <a:r>
              <a:rPr lang="en-US" sz="2400" dirty="0" err="1">
                <a:solidFill>
                  <a:srgbClr val="0000FF"/>
                </a:solidFill>
                <a:latin typeface="Times New Roman" panose="02020603050405020304" pitchFamily="18" charset="0"/>
              </a:rPr>
              <a:t>tạo</a:t>
            </a:r>
            <a:r>
              <a:rPr lang="en-US" sz="2400" dirty="0">
                <a:solidFill>
                  <a:srgbClr val="0000FF"/>
                </a:solidFill>
                <a:latin typeface="Times New Roman" panose="02020603050405020304" pitchFamily="18" charset="0"/>
              </a:rPr>
              <a:t> ra </a:t>
            </a:r>
            <a:r>
              <a:rPr lang="en-US" sz="2400" dirty="0" err="1">
                <a:solidFill>
                  <a:srgbClr val="0000FF"/>
                </a:solidFill>
                <a:latin typeface="Times New Roman" panose="02020603050405020304" pitchFamily="18" charset="0"/>
              </a:rPr>
              <a:t>lửa</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Cần</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tăng</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độ</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nhám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nhám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bề</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mặt</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vỏ</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diêm</a:t>
            </a:r>
            <a:endParaRPr lang="en-US" sz="2400"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425660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36900"/>
                                        </p:tgtEl>
                                        <p:attrNameLst>
                                          <p:attrName>style.visibility</p:attrName>
                                        </p:attrNameLst>
                                      </p:cBhvr>
                                      <p:to>
                                        <p:strVal val="visible"/>
                                      </p:to>
                                    </p:set>
                                    <p:animEffect transition="in" filter="wipe(down)">
                                      <p:cBhvr>
                                        <p:cTn id="10" dur="500"/>
                                        <p:tgtEl>
                                          <p:spTgt spid="3690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4DB1EDF3-8174-473B-A7A3-12AF79B92C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97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k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999" y="838200"/>
            <a:ext cx="505437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638300" y="5184192"/>
            <a:ext cx="2438400" cy="53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trượt</a:t>
            </a:r>
            <a:endParaRPr lang="vi-VN" sz="3200" b="1"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7845981" y="5065712"/>
            <a:ext cx="2540000" cy="536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cs typeface="Times New Roman" panose="02020603050405020304" pitchFamily="18" charset="0"/>
              </a:rPr>
              <a:t>Trượt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tuyết</a:t>
            </a:r>
            <a:endParaRPr lang="vi-VN" sz="3200" b="1" dirty="0">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xmlns="" id="{B364BC04-5F64-4A69-8092-92010FE4D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2" y="838200"/>
            <a:ext cx="399097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90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88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3"/>
          <p:cNvSpPr txBox="1">
            <a:spLocks noChangeArrowheads="1"/>
          </p:cNvSpPr>
          <p:nvPr/>
        </p:nvSpPr>
        <p:spPr bwMode="auto">
          <a:xfrm>
            <a:off x="626861" y="767235"/>
            <a:ext cx="11204812" cy="535531"/>
          </a:xfrm>
          <a:prstGeom prst="rect">
            <a:avLst/>
          </a:prstGeom>
          <a:noFill/>
          <a:ln>
            <a:noFill/>
          </a:ln>
        </p:spPr>
        <p:txBody>
          <a:bodyPr wrap="square">
            <a:sp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mj-cs"/>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vi-VN" altLang="vi-VN" sz="3200" b="1" dirty="0" smtClean="0">
                <a:solidFill>
                  <a:srgbClr val="FF0000"/>
                </a:solidFill>
                <a:latin typeface="Times New Roman" panose="02020603050405020304" pitchFamily="18" charset="0"/>
                <a:cs typeface="Times New Roman" panose="02020603050405020304" pitchFamily="18" charset="0"/>
              </a:rPr>
              <a:t>NỘI DUNG TIẾT TRƯỚC</a:t>
            </a:r>
            <a:endParaRPr lang="en-US" altLang="vi-VN" sz="32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649354" y="1994421"/>
            <a:ext cx="11182319" cy="2062103"/>
          </a:xfrm>
          <a:prstGeom prst="rect">
            <a:avLst/>
          </a:prstGeom>
        </p:spPr>
        <p:txBody>
          <a:bodyPr wrap="square">
            <a:spAutoFit/>
          </a:bodyPr>
          <a:lstStyle/>
          <a:p>
            <a:pPr algn="just"/>
            <a:r>
              <a:rPr lang="en-US" sz="3200" b="1" dirty="0" smtClean="0">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Lực</a:t>
            </a:r>
            <a:r>
              <a:rPr lang="en-US" sz="3200" b="1" dirty="0" smtClean="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vật</a:t>
            </a:r>
            <a:r>
              <a:rPr lang="en-US" sz="3200" b="1" dirty="0" smtClean="0">
                <a:solidFill>
                  <a:srgbClr val="0000FF"/>
                </a:solidFill>
                <a:latin typeface="Times New Roman" pitchFamily="18" charset="0"/>
                <a:cs typeface="Times New Roman" pitchFamily="18" charset="0"/>
              </a:rPr>
              <a:t>.</a:t>
            </a:r>
          </a:p>
          <a:p>
            <a:pPr algn="just"/>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Nguyên</a:t>
            </a:r>
            <a:r>
              <a:rPr lang="en-US" sz="3200" b="1" dirty="0" smtClean="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sự</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tương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endParaRPr lang="en-US" sz="3200" dirty="0">
              <a:solidFill>
                <a:srgbClr val="0000FF"/>
              </a:solidFill>
              <a:latin typeface="Times New Roman" pitchFamily="18" charset="0"/>
              <a:cs typeface="Times New Roman" pitchFamily="18" charset="0"/>
            </a:endParaRPr>
          </a:p>
        </p:txBody>
      </p:sp>
      <p:sp>
        <p:nvSpPr>
          <p:cNvPr id="6" name="TextBox 5"/>
          <p:cNvSpPr txBox="1"/>
          <p:nvPr/>
        </p:nvSpPr>
        <p:spPr>
          <a:xfrm>
            <a:off x="649354" y="1301587"/>
            <a:ext cx="4860626" cy="646331"/>
          </a:xfrm>
          <a:prstGeom prst="rect">
            <a:avLst/>
          </a:prstGeom>
          <a:noFill/>
        </p:spPr>
        <p:txBody>
          <a:bodyPr wrap="none" rtlCol="0">
            <a:spAutoFit/>
          </a:bodyPr>
          <a:lstStyle/>
          <a:p>
            <a:r>
              <a:rPr lang="en-US" sz="3600" b="1" dirty="0" smtClean="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Khái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niệm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smtClean="0">
                <a:solidFill>
                  <a:srgbClr val="FF0000"/>
                </a:solidFill>
                <a:latin typeface="Times New Roman" pitchFamily="18" charset="0"/>
                <a:cs typeface="Times New Roman" pitchFamily="18" charset="0"/>
              </a:rPr>
              <a:t>sát</a:t>
            </a:r>
            <a:endParaRPr lang="en-US" sz="3600" b="1" dirty="0" smtClean="0">
              <a:solidFill>
                <a:srgbClr val="FF0000"/>
              </a:solidFill>
              <a:latin typeface="Times New Roman" pitchFamily="18" charset="0"/>
              <a:cs typeface="Times New Roman" pitchFamily="18" charset="0"/>
            </a:endParaRPr>
          </a:p>
        </p:txBody>
      </p:sp>
      <p:sp>
        <p:nvSpPr>
          <p:cNvPr id="7" name="TextBox 6"/>
          <p:cNvSpPr txBox="1"/>
          <p:nvPr/>
        </p:nvSpPr>
        <p:spPr>
          <a:xfrm>
            <a:off x="649354" y="4056524"/>
            <a:ext cx="4340232"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sp>
        <p:nvSpPr>
          <p:cNvPr id="8" name="TextBox 7"/>
          <p:cNvSpPr txBox="1"/>
          <p:nvPr/>
        </p:nvSpPr>
        <p:spPr>
          <a:xfrm>
            <a:off x="626861" y="4688285"/>
            <a:ext cx="11204812" cy="1077218"/>
          </a:xfrm>
          <a:prstGeom prst="rect">
            <a:avLst/>
          </a:prstGeom>
          <a:noFill/>
        </p:spPr>
        <p:txBody>
          <a:bodyPr wrap="square" rtlCol="0">
            <a:spAutoFit/>
          </a:bodyPr>
          <a:lstStyle/>
          <a:p>
            <a:pPr algn="just"/>
            <a:r>
              <a:rPr lang="en-US" sz="3200" b="1" dirty="0" smtClean="0">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Lực</a:t>
            </a:r>
            <a:r>
              <a:rPr lang="en-US" sz="3200" b="1" dirty="0" smtClean="0">
                <a:solidFill>
                  <a:srgbClr val="0033CC"/>
                </a:solidFill>
                <a:latin typeface="Times New Roman" pitchFamily="18" charset="0"/>
                <a:cs typeface="Times New Roman" pitchFamily="18" charset="0"/>
              </a:rPr>
              <a:t> </a:t>
            </a:r>
            <a:r>
              <a:rPr lang="en-US" sz="3200" b="1" dirty="0">
                <a:solidFill>
                  <a:srgbClr val="0033CC"/>
                </a:solidFill>
                <a:latin typeface="Times New Roman" pitchFamily="18" charset="0"/>
                <a:cs typeface="Times New Roman" pitchFamily="18" charset="0"/>
              </a:rPr>
              <a:t>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một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trên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khác</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35331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nền bài giảng powerpoint">
            <a:extLst>
              <a:ext uri="{FF2B5EF4-FFF2-40B4-BE49-F238E27FC236}">
                <a16:creationId xmlns:a16="http://schemas.microsoft.com/office/drawing/2014/main" xmlns="" id="{F00D2D83-E598-461D-BF79-8E69D086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28" y="-301658"/>
            <a:ext cx="14338169" cy="71759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6105C61F-9005-4F14-AAC5-86C48AA5DAAE}"/>
              </a:ext>
            </a:extLst>
          </p:cNvPr>
          <p:cNvSpPr>
            <a:spLocks noGrp="1"/>
          </p:cNvSpPr>
          <p:nvPr>
            <p:ph type="ctrTitle"/>
          </p:nvPr>
        </p:nvSpPr>
        <p:spPr>
          <a:xfrm>
            <a:off x="2753410" y="735292"/>
            <a:ext cx="6983691" cy="2077750"/>
          </a:xfrm>
          <a:solidFill>
            <a:schemeClr val="bg2"/>
          </a:solidFill>
        </p:spPr>
        <p:txBody>
          <a:bodyPr>
            <a:normAutofit fontScale="90000"/>
          </a:bodyPr>
          <a:lstStyle/>
          <a:p>
            <a:r>
              <a:rPr lang="en-US" sz="5400" b="1" dirty="0" err="1" smtClean="0">
                <a:solidFill>
                  <a:srgbClr val="FF0000"/>
                </a:solidFill>
                <a:latin typeface="Times New Roman" pitchFamily="18" charset="0"/>
                <a:cs typeface="Times New Roman" pitchFamily="18" charset="0"/>
              </a:rPr>
              <a:t>Bài</a:t>
            </a:r>
            <a:r>
              <a:rPr lang="en-US" sz="5400" b="1" dirty="0" smtClean="0">
                <a:solidFill>
                  <a:srgbClr val="FF0000"/>
                </a:solidFill>
                <a:latin typeface="Times New Roman" pitchFamily="18" charset="0"/>
                <a:cs typeface="Times New Roman" pitchFamily="18" charset="0"/>
              </a:rPr>
              <a:t> 40</a:t>
            </a:r>
            <a:r>
              <a:rPr lang="en-US" sz="5400" b="1" dirty="0">
                <a:solidFill>
                  <a:srgbClr val="FF0000"/>
                </a:solidFill>
                <a:latin typeface="Times New Roman" pitchFamily="18" charset="0"/>
                <a:cs typeface="Times New Roman" pitchFamily="18" charset="0"/>
              </a:rPr>
              <a:t/>
            </a:r>
            <a:br>
              <a:rPr lang="en-US" sz="5400" b="1" dirty="0">
                <a:solidFill>
                  <a:srgbClr val="FF0000"/>
                </a:solidFill>
                <a:latin typeface="Times New Roman" pitchFamily="18" charset="0"/>
                <a:cs typeface="Times New Roman" pitchFamily="18" charset="0"/>
              </a:rPr>
            </a:br>
            <a:r>
              <a:rPr lang="en-US" sz="5400" b="1" dirty="0" smtClean="0">
                <a:solidFill>
                  <a:srgbClr val="FF0000"/>
                </a:solidFill>
                <a:latin typeface="Times New Roman" pitchFamily="18" charset="0"/>
                <a:cs typeface="Times New Roman" pitchFamily="18" charset="0"/>
              </a:rPr>
              <a:t> </a:t>
            </a:r>
            <a:r>
              <a:rPr lang="en-US" sz="5400" b="1" dirty="0">
                <a:solidFill>
                  <a:srgbClr val="0033CC"/>
                </a:solidFill>
                <a:latin typeface="Times New Roman" pitchFamily="18" charset="0"/>
                <a:cs typeface="Times New Roman" pitchFamily="18" charset="0"/>
              </a:rPr>
              <a:t>LỰC MA </a:t>
            </a:r>
            <a:r>
              <a:rPr lang="en-US" sz="5400" b="1" dirty="0" smtClean="0">
                <a:solidFill>
                  <a:srgbClr val="0033CC"/>
                </a:solidFill>
                <a:latin typeface="Times New Roman" pitchFamily="18" charset="0"/>
                <a:cs typeface="Times New Roman" pitchFamily="18" charset="0"/>
              </a:rPr>
              <a:t>SÁT</a:t>
            </a:r>
            <a:r>
              <a:rPr lang="vi-VN" sz="5400" b="1" dirty="0" smtClean="0">
                <a:solidFill>
                  <a:srgbClr val="0033CC"/>
                </a:solidFill>
                <a:latin typeface="Times New Roman" pitchFamily="18" charset="0"/>
                <a:cs typeface="Times New Roman" pitchFamily="18" charset="0"/>
              </a:rPr>
              <a:t/>
            </a:r>
            <a:br>
              <a:rPr lang="vi-VN" sz="5400" b="1" dirty="0" smtClean="0">
                <a:solidFill>
                  <a:srgbClr val="0033CC"/>
                </a:solidFill>
                <a:latin typeface="Times New Roman" pitchFamily="18" charset="0"/>
                <a:cs typeface="Times New Roman" pitchFamily="18" charset="0"/>
              </a:rPr>
            </a:br>
            <a:endParaRPr lang="vi-VN" sz="5400" b="1" dirty="0">
              <a:solidFill>
                <a:srgbClr val="0033CC"/>
              </a:solidFill>
              <a:latin typeface="Times New Roman" pitchFamily="18" charset="0"/>
              <a:cs typeface="Times New Roman" pitchFamily="18" charset="0"/>
            </a:endParaRPr>
          </a:p>
        </p:txBody>
      </p:sp>
      <p:pic>
        <p:nvPicPr>
          <p:cNvPr id="4" name="Picture 2" descr="Káº¿t quáº£ hÃ¬nh áº£nh cho lá»p xe"/>
          <p:cNvPicPr>
            <a:picLocks noChangeAspect="1" noChangeArrowheads="1"/>
          </p:cNvPicPr>
          <p:nvPr/>
        </p:nvPicPr>
        <p:blipFill>
          <a:blip r:embed="rId3"/>
          <a:srcRect/>
          <a:stretch>
            <a:fillRect/>
          </a:stretch>
        </p:blipFill>
        <p:spPr bwMode="auto">
          <a:xfrm>
            <a:off x="4943863" y="3318235"/>
            <a:ext cx="7612640" cy="2920949"/>
          </a:xfrm>
          <a:prstGeom prst="rect">
            <a:avLst/>
          </a:prstGeom>
          <a:noFill/>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29" y="3318235"/>
            <a:ext cx="4793034" cy="292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508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noChangeArrowheads="1"/>
          </p:cNvSpPr>
          <p:nvPr>
            <p:ph type="title"/>
          </p:nvPr>
        </p:nvSpPr>
        <p:spPr bwMode="auto">
          <a:xfrm>
            <a:off x="408783" y="290321"/>
            <a:ext cx="11204812" cy="1255728"/>
          </a:xfrm>
          <a:prstGeom prst="rect">
            <a:avLst/>
          </a:prstGeom>
          <a:no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vi-VN" altLang="vi-VN" sz="4000" dirty="0" smtClean="0">
                <a:solidFill>
                  <a:srgbClr val="FF0000"/>
                </a:solidFill>
                <a:latin typeface="Times New Roman" panose="02020603050405020304" pitchFamily="18" charset="0"/>
                <a:cs typeface="Times New Roman" panose="02020603050405020304" pitchFamily="18" charset="0"/>
              </a:rPr>
              <a:t>Kiến thức bài 39:</a:t>
            </a:r>
            <a:br>
              <a:rPr lang="vi-VN" altLang="vi-VN" sz="4000" dirty="0" smtClean="0">
                <a:solidFill>
                  <a:srgbClr val="FF0000"/>
                </a:solidFill>
                <a:latin typeface="Times New Roman" panose="02020603050405020304" pitchFamily="18" charset="0"/>
                <a:cs typeface="Times New Roman" panose="02020603050405020304" pitchFamily="18" charset="0"/>
              </a:rPr>
            </a:br>
            <a:r>
              <a:rPr lang="vi-VN" altLang="vi-VN" sz="4400" b="1" dirty="0" smtClean="0">
                <a:solidFill>
                  <a:srgbClr val="0000FF"/>
                </a:solidFill>
                <a:latin typeface="Times New Roman" panose="02020603050405020304" pitchFamily="18" charset="0"/>
                <a:cs typeface="Times New Roman" panose="02020603050405020304" pitchFamily="18" charset="0"/>
              </a:rPr>
              <a:t>BIẾN DẠNG CỦA LÒ XO. PHÉP ĐO LỰC</a:t>
            </a:r>
            <a:endParaRPr lang="en-US" altLang="vi-VN" sz="44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495870" y="2658333"/>
            <a:ext cx="70613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indent="450850"/>
            <a:r>
              <a:rPr lang="vi-VN" altLang="vi-VN" sz="2800" b="1" dirty="0" smtClean="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treo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quả</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nặng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vào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lò</a:t>
            </a:r>
            <a:r>
              <a:rPr lang="en-US" altLang="vi-VN" sz="2800" b="1" dirty="0">
                <a:latin typeface="Times New Roman" panose="02020603050405020304" pitchFamily="18" charset="0"/>
                <a:cs typeface="Times New Roman" panose="02020603050405020304" pitchFamily="18" charset="0"/>
              </a:rPr>
              <a:t> xo </a:t>
            </a:r>
            <a:r>
              <a:rPr lang="en-US" altLang="vi-VN" sz="2800" b="1" dirty="0" err="1">
                <a:latin typeface="Times New Roman" panose="02020603050405020304" pitchFamily="18" charset="0"/>
                <a:cs typeface="Times New Roman" panose="02020603050405020304" pitchFamily="18" charset="0"/>
              </a:rPr>
              <a:t>thì</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lò</a:t>
            </a:r>
            <a:r>
              <a:rPr lang="en-US" altLang="vi-VN" sz="2800" b="1" dirty="0">
                <a:latin typeface="Times New Roman" panose="02020603050405020304" pitchFamily="18" charset="0"/>
                <a:cs typeface="Times New Roman" panose="02020603050405020304" pitchFamily="18" charset="0"/>
              </a:rPr>
              <a:t> xo </a:t>
            </a:r>
            <a:r>
              <a:rPr lang="en-US" altLang="vi-VN" sz="2800" b="1" dirty="0" err="1">
                <a:latin typeface="Times New Roman" panose="02020603050405020304" pitchFamily="18" charset="0"/>
                <a:cs typeface="Times New Roman" panose="02020603050405020304" pitchFamily="18" charset="0"/>
              </a:rPr>
              <a:t>bị</a:t>
            </a:r>
            <a:r>
              <a:rPr lang="en-US" altLang="vi-VN" sz="2800" b="1" dirty="0">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dãn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ra</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chiều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dài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lò</a:t>
            </a:r>
            <a:r>
              <a:rPr lang="en-US" altLang="vi-VN" sz="2800" b="1" dirty="0">
                <a:latin typeface="Times New Roman" panose="02020603050405020304" pitchFamily="18" charset="0"/>
                <a:cs typeface="Times New Roman" panose="02020603050405020304" pitchFamily="18" charset="0"/>
              </a:rPr>
              <a:t> xo </a:t>
            </a:r>
            <a:r>
              <a:rPr lang="en-US" altLang="vi-VN" sz="2800" b="1" dirty="0" err="1">
                <a:solidFill>
                  <a:srgbClr val="FF0000"/>
                </a:solidFill>
                <a:latin typeface="Times New Roman" panose="02020603050405020304" pitchFamily="18" charset="0"/>
                <a:cs typeface="Times New Roman" panose="02020603050405020304" pitchFamily="18" charset="0"/>
              </a:rPr>
              <a:t>tăng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lên</a:t>
            </a:r>
            <a:r>
              <a:rPr lang="en-US" altLang="vi-VN" sz="2800" b="1" dirty="0" smtClean="0">
                <a:latin typeface="Times New Roman" panose="02020603050405020304" pitchFamily="18" charset="0"/>
                <a:cs typeface="Times New Roman" panose="02020603050405020304" pitchFamily="18" charset="0"/>
              </a:rPr>
              <a:t>. </a:t>
            </a:r>
            <a:endParaRPr lang="vi-VN" altLang="vi-VN" sz="2800" b="1" dirty="0" smtClean="0">
              <a:latin typeface="Times New Roman" panose="02020603050405020304" pitchFamily="18" charset="0"/>
              <a:cs typeface="Times New Roman" panose="02020603050405020304" pitchFamily="18" charset="0"/>
            </a:endParaRPr>
          </a:p>
          <a:p>
            <a:pPr indent="450850"/>
            <a:r>
              <a:rPr lang="vi-VN" altLang="vi-VN" sz="2800" b="1" dirty="0" smtClean="0">
                <a:solidFill>
                  <a:srgbClr val="0000FF"/>
                </a:solidFill>
                <a:latin typeface="Times New Roman" panose="02020603050405020304" pitchFamily="18" charset="0"/>
                <a:cs typeface="Times New Roman" panose="02020603050405020304" pitchFamily="18" charset="0"/>
              </a:rPr>
              <a:t>Độ dãn của lò xo theo phương thẳng đứng tỉ lệ với </a:t>
            </a:r>
            <a:r>
              <a:rPr lang="vi-VN" altLang="vi-VN" sz="2800" b="1" dirty="0">
                <a:solidFill>
                  <a:srgbClr val="FF0000"/>
                </a:solidFill>
                <a:latin typeface="Times New Roman" panose="02020603050405020304" pitchFamily="18" charset="0"/>
                <a:cs typeface="Times New Roman" panose="02020603050405020304" pitchFamily="18" charset="0"/>
              </a:rPr>
              <a:t>khối </a:t>
            </a:r>
            <a:r>
              <a:rPr lang="vi-VN" altLang="vi-VN" sz="2800" b="1" dirty="0" smtClean="0">
                <a:solidFill>
                  <a:srgbClr val="FF0000"/>
                </a:solidFill>
                <a:latin typeface="Times New Roman" panose="02020603050405020304" pitchFamily="18" charset="0"/>
                <a:cs typeface="Times New Roman" panose="02020603050405020304" pitchFamily="18" charset="0"/>
              </a:rPr>
              <a:t>lượng</a:t>
            </a:r>
            <a:r>
              <a:rPr lang="vi-VN" altLang="vi-VN" sz="2800" b="1" dirty="0" smtClean="0">
                <a:solidFill>
                  <a:srgbClr val="0000FF"/>
                </a:solidFill>
                <a:latin typeface="Times New Roman" panose="02020603050405020304" pitchFamily="18" charset="0"/>
                <a:cs typeface="Times New Roman" panose="02020603050405020304" pitchFamily="18" charset="0"/>
              </a:rPr>
              <a:t> của vật treo vào lò xo</a:t>
            </a:r>
            <a:endParaRPr lang="en-US" altLang="vi-VN" sz="2800" b="1" dirty="0">
              <a:solidFill>
                <a:srgbClr val="0000FF"/>
              </a:solidFill>
              <a:latin typeface="Times New Roman" panose="02020603050405020304" pitchFamily="18" charset="0"/>
              <a:cs typeface="Times New Roman" panose="02020603050405020304" pitchFamily="18" charset="0"/>
            </a:endParaRPr>
          </a:p>
        </p:txBody>
      </p:sp>
      <p:sp>
        <p:nvSpPr>
          <p:cNvPr id="6" name="TextBox 3"/>
          <p:cNvSpPr txBox="1">
            <a:spLocks noChangeArrowheads="1"/>
          </p:cNvSpPr>
          <p:nvPr/>
        </p:nvSpPr>
        <p:spPr bwMode="auto">
          <a:xfrm>
            <a:off x="234287" y="1988868"/>
            <a:ext cx="487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vi-VN" altLang="vi-VN" sz="2800" b="1" dirty="0">
                <a:solidFill>
                  <a:srgbClr val="FF0000"/>
                </a:solidFill>
                <a:latin typeface="Times New Roman" panose="02020603050405020304" pitchFamily="18" charset="0"/>
                <a:cs typeface="Times New Roman" panose="02020603050405020304" pitchFamily="18" charset="0"/>
              </a:rPr>
              <a:t>I. BIẾN DẠNG </a:t>
            </a:r>
            <a:r>
              <a:rPr lang="vi-VN" altLang="vi-VN" sz="2800" b="1" dirty="0" smtClean="0">
                <a:solidFill>
                  <a:srgbClr val="FF0000"/>
                </a:solidFill>
                <a:latin typeface="Times New Roman" panose="02020603050405020304" pitchFamily="18" charset="0"/>
                <a:cs typeface="Times New Roman" panose="02020603050405020304" pitchFamily="18" charset="0"/>
              </a:rPr>
              <a:t>CỦA LÒ XO</a:t>
            </a:r>
            <a:endParaRPr lang="en-US" altLang="vi-VN" sz="2800" b="1" dirty="0">
              <a:solidFill>
                <a:srgbClr val="FF000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7831015" y="1955124"/>
            <a:ext cx="2801816" cy="4177078"/>
            <a:chOff x="6781800" y="1450975"/>
            <a:chExt cx="2057400" cy="3749675"/>
          </a:xfrm>
        </p:grpSpPr>
        <p:cxnSp>
          <p:nvCxnSpPr>
            <p:cNvPr id="8" name="Straight Connector 5"/>
            <p:cNvCxnSpPr>
              <a:cxnSpLocks noChangeShapeType="1"/>
            </p:cNvCxnSpPr>
            <p:nvPr/>
          </p:nvCxnSpPr>
          <p:spPr bwMode="auto">
            <a:xfrm>
              <a:off x="6781800" y="1792288"/>
              <a:ext cx="2057400" cy="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32" descr="thuoc 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525" y="1739900"/>
              <a:ext cx="461963" cy="3429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31"/>
            <p:cNvCxnSpPr>
              <a:cxnSpLocks noChangeShapeType="1"/>
            </p:cNvCxnSpPr>
            <p:nvPr/>
          </p:nvCxnSpPr>
          <p:spPr bwMode="auto">
            <a:xfrm>
              <a:off x="7226300" y="1450975"/>
              <a:ext cx="0" cy="3749675"/>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grpSp>
          <p:nvGrpSpPr>
            <p:cNvPr id="11" name="Group 1"/>
            <p:cNvGrpSpPr>
              <a:grpSpLocks/>
            </p:cNvGrpSpPr>
            <p:nvPr/>
          </p:nvGrpSpPr>
          <p:grpSpPr bwMode="auto">
            <a:xfrm>
              <a:off x="7848600" y="1833563"/>
              <a:ext cx="400050" cy="2651125"/>
              <a:chOff x="7543800" y="2439988"/>
              <a:chExt cx="399571" cy="2651793"/>
            </a:xfrm>
          </p:grpSpPr>
          <p:pic>
            <p:nvPicPr>
              <p:cNvPr id="13" name="Picture 12" descr="2q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439988"/>
                <a:ext cx="3952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2qua"/>
              <p:cNvPicPr>
                <a:picLocks noChangeAspect="1" noChangeArrowheads="1"/>
              </p:cNvPicPr>
              <p:nvPr/>
            </p:nvPicPr>
            <p:blipFill>
              <a:blip r:embed="rId3">
                <a:extLst>
                  <a:ext uri="{28A0092B-C50C-407E-A947-70E740481C1C}">
                    <a14:useLocalDpi xmlns:a14="http://schemas.microsoft.com/office/drawing/2010/main" val="0"/>
                  </a:ext>
                </a:extLst>
              </a:blip>
              <a:srcRect t="86832"/>
              <a:stretch>
                <a:fillRect/>
              </a:stretch>
            </p:blipFill>
            <p:spPr bwMode="auto">
              <a:xfrm>
                <a:off x="7550179" y="4848376"/>
                <a:ext cx="393192" cy="2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Connector 11"/>
            <p:cNvCxnSpPr>
              <a:cxnSpLocks noChangeShapeType="1"/>
            </p:cNvCxnSpPr>
            <p:nvPr/>
          </p:nvCxnSpPr>
          <p:spPr bwMode="auto">
            <a:xfrm>
              <a:off x="7715250" y="3838575"/>
              <a:ext cx="63976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sp>
        <p:nvSpPr>
          <p:cNvPr id="15" name="Text Box 11"/>
          <p:cNvSpPr txBox="1">
            <a:spLocks noChangeArrowheads="1"/>
          </p:cNvSpPr>
          <p:nvPr/>
        </p:nvSpPr>
        <p:spPr bwMode="auto">
          <a:xfrm>
            <a:off x="234287" y="4648734"/>
            <a:ext cx="72719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spcBef>
                <a:spcPct val="50000"/>
              </a:spcBef>
            </a:pPr>
            <a:r>
              <a:rPr lang="en-US" altLang="vi-VN" sz="2800" dirty="0" smtClean="0">
                <a:solidFill>
                  <a:srgbClr val="FF0000"/>
                </a:solidFill>
              </a:rPr>
              <a:t>II. THỰC HÀNH ĐO LỰC BẰNG LỰC KẾ</a:t>
            </a:r>
            <a:endParaRPr lang="en-US" altLang="vi-VN" sz="2800" dirty="0">
              <a:solidFill>
                <a:srgbClr val="FF0000"/>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0894" y="1955124"/>
            <a:ext cx="1971678" cy="4758676"/>
          </a:xfrm>
          <a:prstGeom prst="rect">
            <a:avLst/>
          </a:prstGeom>
        </p:spPr>
      </p:pic>
      <p:sp>
        <p:nvSpPr>
          <p:cNvPr id="18" name="Text Box 11"/>
          <p:cNvSpPr txBox="1">
            <a:spLocks noChangeArrowheads="1"/>
          </p:cNvSpPr>
          <p:nvPr/>
        </p:nvSpPr>
        <p:spPr bwMode="auto">
          <a:xfrm>
            <a:off x="931625" y="5189268"/>
            <a:ext cx="53369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r>
              <a:rPr lang="en-US" altLang="vi-VN" sz="2800" dirty="0" err="1" smtClean="0">
                <a:solidFill>
                  <a:srgbClr val="0000FF"/>
                </a:solidFill>
              </a:rPr>
              <a:t>Lực</a:t>
            </a:r>
            <a:r>
              <a:rPr lang="en-US" altLang="vi-VN" sz="2800" dirty="0" smtClean="0">
                <a:solidFill>
                  <a:srgbClr val="0000FF"/>
                </a:solidFill>
              </a:rPr>
              <a:t> </a:t>
            </a:r>
            <a:r>
              <a:rPr lang="en-US" altLang="vi-VN" sz="2800" dirty="0" err="1" smtClean="0">
                <a:solidFill>
                  <a:srgbClr val="0000FF"/>
                </a:solidFill>
              </a:rPr>
              <a:t>kế</a:t>
            </a:r>
            <a:r>
              <a:rPr lang="en-US" altLang="vi-VN" sz="2800" dirty="0" smtClean="0">
                <a:solidFill>
                  <a:srgbClr val="0000FF"/>
                </a:solidFill>
              </a:rPr>
              <a:t> </a:t>
            </a:r>
            <a:r>
              <a:rPr lang="en-US" altLang="vi-VN" sz="2800" dirty="0" err="1" smtClean="0">
                <a:solidFill>
                  <a:srgbClr val="0000FF"/>
                </a:solidFill>
              </a:rPr>
              <a:t>là</a:t>
            </a:r>
            <a:r>
              <a:rPr lang="en-US" altLang="vi-VN" sz="2800" dirty="0" smtClean="0">
                <a:solidFill>
                  <a:srgbClr val="0000FF"/>
                </a:solidFill>
              </a:rPr>
              <a:t> </a:t>
            </a:r>
            <a:r>
              <a:rPr lang="en-US" altLang="vi-VN" sz="2800" dirty="0" err="1" smtClean="0">
                <a:solidFill>
                  <a:srgbClr val="0000FF"/>
                </a:solidFill>
              </a:rPr>
              <a:t>dụng</a:t>
            </a:r>
            <a:r>
              <a:rPr lang="en-US" altLang="vi-VN" sz="2800" dirty="0" smtClean="0">
                <a:solidFill>
                  <a:srgbClr val="0000FF"/>
                </a:solidFill>
              </a:rPr>
              <a:t> </a:t>
            </a:r>
            <a:r>
              <a:rPr lang="en-US" altLang="vi-VN" sz="2800" dirty="0" err="1" smtClean="0">
                <a:solidFill>
                  <a:srgbClr val="0000FF"/>
                </a:solidFill>
              </a:rPr>
              <a:t>cụ</a:t>
            </a:r>
            <a:r>
              <a:rPr lang="en-US" altLang="vi-VN" sz="2800" dirty="0" smtClean="0">
                <a:solidFill>
                  <a:srgbClr val="0000FF"/>
                </a:solidFill>
              </a:rPr>
              <a:t> </a:t>
            </a:r>
            <a:r>
              <a:rPr lang="en-US" altLang="vi-VN" sz="2800" dirty="0" err="1" smtClean="0">
                <a:solidFill>
                  <a:srgbClr val="0000FF"/>
                </a:solidFill>
              </a:rPr>
              <a:t>dùng</a:t>
            </a:r>
            <a:r>
              <a:rPr lang="en-US" altLang="vi-VN" sz="2800" dirty="0" smtClean="0">
                <a:solidFill>
                  <a:srgbClr val="0000FF"/>
                </a:solidFill>
              </a:rPr>
              <a:t> </a:t>
            </a:r>
            <a:r>
              <a:rPr lang="en-US" altLang="vi-VN" sz="2800" dirty="0" err="1" smtClean="0">
                <a:solidFill>
                  <a:srgbClr val="0000FF"/>
                </a:solidFill>
              </a:rPr>
              <a:t>để</a:t>
            </a:r>
            <a:r>
              <a:rPr lang="en-US" altLang="vi-VN" sz="2800" dirty="0" smtClean="0">
                <a:solidFill>
                  <a:srgbClr val="0000FF"/>
                </a:solidFill>
              </a:rPr>
              <a:t> </a:t>
            </a:r>
            <a:r>
              <a:rPr lang="en-US" altLang="vi-VN" sz="2800" dirty="0" err="1" smtClean="0">
                <a:solidFill>
                  <a:srgbClr val="0000FF"/>
                </a:solidFill>
              </a:rPr>
              <a:t>đo</a:t>
            </a:r>
            <a:r>
              <a:rPr lang="en-US" altLang="vi-VN" sz="2800" dirty="0" smtClean="0">
                <a:solidFill>
                  <a:srgbClr val="0000FF"/>
                </a:solidFill>
              </a:rPr>
              <a:t> </a:t>
            </a:r>
            <a:r>
              <a:rPr lang="en-US" altLang="vi-VN" sz="2800" dirty="0" err="1" smtClean="0">
                <a:solidFill>
                  <a:srgbClr val="0000FF"/>
                </a:solidFill>
              </a:rPr>
              <a:t>lực</a:t>
            </a:r>
            <a:r>
              <a:rPr lang="en-US" altLang="vi-VN" sz="2800" dirty="0" smtClean="0">
                <a:solidFill>
                  <a:srgbClr val="0000FF"/>
                </a:solidFill>
              </a:rPr>
              <a:t>.</a:t>
            </a:r>
          </a:p>
          <a:p>
            <a:pPr eaLnBrk="1" hangingPunct="1"/>
            <a:r>
              <a:rPr lang="en-US" altLang="vi-VN" sz="2800" dirty="0" err="1" smtClean="0">
                <a:solidFill>
                  <a:srgbClr val="0000FF"/>
                </a:solidFill>
              </a:rPr>
              <a:t>Cách</a:t>
            </a:r>
            <a:r>
              <a:rPr lang="en-US" altLang="vi-VN" sz="2800" dirty="0" smtClean="0">
                <a:solidFill>
                  <a:srgbClr val="0000FF"/>
                </a:solidFill>
              </a:rPr>
              <a:t> </a:t>
            </a:r>
            <a:r>
              <a:rPr lang="en-US" altLang="vi-VN" sz="2800" dirty="0" err="1" smtClean="0">
                <a:solidFill>
                  <a:srgbClr val="0000FF"/>
                </a:solidFill>
              </a:rPr>
              <a:t>đo</a:t>
            </a:r>
            <a:r>
              <a:rPr lang="en-US" altLang="vi-VN" sz="2800" dirty="0" smtClean="0">
                <a:solidFill>
                  <a:srgbClr val="0000FF"/>
                </a:solidFill>
              </a:rPr>
              <a:t> </a:t>
            </a:r>
            <a:r>
              <a:rPr lang="en-US" altLang="vi-VN" sz="2800" dirty="0" err="1" smtClean="0">
                <a:solidFill>
                  <a:srgbClr val="0000FF"/>
                </a:solidFill>
              </a:rPr>
              <a:t>lực</a:t>
            </a:r>
            <a:r>
              <a:rPr lang="en-US" altLang="vi-VN" sz="2800" dirty="0" smtClean="0">
                <a:solidFill>
                  <a:srgbClr val="0000FF"/>
                </a:solidFill>
              </a:rPr>
              <a:t> </a:t>
            </a:r>
            <a:r>
              <a:rPr lang="en-US" altLang="vi-VN" sz="2800" dirty="0" err="1" smtClean="0">
                <a:solidFill>
                  <a:srgbClr val="0000FF"/>
                </a:solidFill>
              </a:rPr>
              <a:t>bằng</a:t>
            </a:r>
            <a:r>
              <a:rPr lang="en-US" altLang="vi-VN" sz="2800" dirty="0" smtClean="0">
                <a:solidFill>
                  <a:srgbClr val="0000FF"/>
                </a:solidFill>
              </a:rPr>
              <a:t> </a:t>
            </a:r>
            <a:r>
              <a:rPr lang="en-US" altLang="vi-VN" sz="2800" dirty="0" err="1" smtClean="0">
                <a:solidFill>
                  <a:srgbClr val="0000FF"/>
                </a:solidFill>
              </a:rPr>
              <a:t>lực</a:t>
            </a:r>
            <a:r>
              <a:rPr lang="en-US" altLang="vi-VN" sz="2800" dirty="0" smtClean="0">
                <a:solidFill>
                  <a:srgbClr val="0000FF"/>
                </a:solidFill>
              </a:rPr>
              <a:t> </a:t>
            </a:r>
            <a:r>
              <a:rPr lang="en-US" altLang="vi-VN" sz="2800" dirty="0" err="1" smtClean="0">
                <a:solidFill>
                  <a:srgbClr val="0000FF"/>
                </a:solidFill>
              </a:rPr>
              <a:t>kế</a:t>
            </a:r>
            <a:r>
              <a:rPr lang="en-US" altLang="vi-VN" sz="2800" dirty="0" smtClean="0">
                <a:solidFill>
                  <a:srgbClr val="0000FF"/>
                </a:solidFill>
              </a:rPr>
              <a:t>.</a:t>
            </a:r>
            <a:endParaRPr lang="en-US" altLang="vi-VN" sz="2800" dirty="0">
              <a:solidFill>
                <a:srgbClr val="0000FF"/>
              </a:solidFill>
            </a:endParaRPr>
          </a:p>
        </p:txBody>
      </p:sp>
    </p:spTree>
    <p:extLst>
      <p:ext uri="{BB962C8B-B14F-4D97-AF65-F5344CB8AC3E}">
        <p14:creationId xmlns:p14="http://schemas.microsoft.com/office/powerpoint/2010/main" val="306224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8"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hai Thanh\Desktop\a.jpg"/>
          <p:cNvPicPr>
            <a:picLocks noChangeAspect="1" noChangeArrowheads="1"/>
          </p:cNvPicPr>
          <p:nvPr/>
        </p:nvPicPr>
        <p:blipFill rotWithShape="1">
          <a:blip r:embed="rId2">
            <a:extLst>
              <a:ext uri="{28A0092B-C50C-407E-A947-70E740481C1C}">
                <a14:useLocalDpi xmlns:a14="http://schemas.microsoft.com/office/drawing/2010/main" val="0"/>
              </a:ext>
            </a:extLst>
          </a:blip>
          <a:srcRect l="6857" t="14085" r="18777" b="56109"/>
          <a:stretch/>
        </p:blipFill>
        <p:spPr bwMode="auto">
          <a:xfrm>
            <a:off x="2254469" y="204952"/>
            <a:ext cx="7851227" cy="368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94082"/>
            <a:ext cx="2443655" cy="15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Callout 6"/>
          <p:cNvSpPr/>
          <p:nvPr/>
        </p:nvSpPr>
        <p:spPr>
          <a:xfrm>
            <a:off x="2617076" y="4463157"/>
            <a:ext cx="8024649" cy="2057399"/>
          </a:xfrm>
          <a:prstGeom prst="cloudCallout">
            <a:avLst>
              <a:gd name="adj1" fmla="val -56756"/>
              <a:gd name="adj2" fmla="val -52745"/>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b="1" dirty="0" smtClean="0">
              <a:latin typeface="Times New Roman" pitchFamily="18" charset="0"/>
              <a:cs typeface="Times New Roman" pitchFamily="18" charset="0"/>
            </a:endParaRPr>
          </a:p>
          <a:p>
            <a:pPr algn="just">
              <a:lnSpc>
                <a:spcPct val="107000"/>
              </a:lnSpc>
              <a:spcAft>
                <a:spcPts val="800"/>
              </a:spcAft>
            </a:pP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Tại</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sao</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bạn</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An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dùng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hết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sức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đẩy</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cái</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thùng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hàng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mà</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thùng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hàng</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vẫn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đứng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yên</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lang="vi-VN" sz="2400" dirty="0">
              <a:ea typeface="Arial" panose="020B0604020202020204" pitchFamily="34" charset="0"/>
              <a:cs typeface="Times New Roman" panose="02020603050405020304" pitchFamily="18" charset="0"/>
            </a:endParaRPr>
          </a:p>
          <a:p>
            <a:pPr algn="ct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999538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8667" y="139881"/>
            <a:ext cx="5274286" cy="584775"/>
          </a:xfrm>
          <a:prstGeom prst="rect">
            <a:avLst/>
          </a:prstGeom>
          <a:noFill/>
        </p:spPr>
        <p:txBody>
          <a:bodyPr wrap="square" rtlCol="0">
            <a:spAutoFit/>
          </a:bodyPr>
          <a:lstStyle/>
          <a:p>
            <a:pPr algn="just"/>
            <a:r>
              <a:rPr lang="en-US" sz="3200" b="1" dirty="0" smtClean="0">
                <a:solidFill>
                  <a:srgbClr val="FF0000"/>
                </a:solidFill>
                <a:latin typeface="Times New Roman" pitchFamily="18" charset="0"/>
                <a:cs typeface="Times New Roman" pitchFamily="18" charset="0"/>
              </a:rPr>
              <a:t>3.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nghỉ</a:t>
            </a:r>
            <a:r>
              <a:rPr lang="en-US" sz="3200" b="1" dirty="0" smtClean="0">
                <a:solidFill>
                  <a:srgbClr val="FF0000"/>
                </a:solidFill>
                <a:latin typeface="Times New Roman" pitchFamily="18" charset="0"/>
                <a:cs typeface="Times New Roman" pitchFamily="18" charset="0"/>
              </a:rPr>
              <a:t>: </a:t>
            </a:r>
          </a:p>
        </p:txBody>
      </p:sp>
      <p:sp>
        <p:nvSpPr>
          <p:cNvPr id="6" name="Rectangle 5"/>
          <p:cNvSpPr/>
          <p:nvPr/>
        </p:nvSpPr>
        <p:spPr>
          <a:xfrm>
            <a:off x="1169369" y="859352"/>
            <a:ext cx="3591048" cy="584775"/>
          </a:xfrm>
          <a:prstGeom prst="rect">
            <a:avLst/>
          </a:prstGeom>
        </p:spPr>
        <p:txBody>
          <a:bodyPr wrap="none">
            <a:spAutoFit/>
          </a:bodyPr>
          <a:lstStyle/>
          <a:p>
            <a:pPr algn="just"/>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sát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hình</a:t>
            </a:r>
            <a:r>
              <a:rPr lang="en-US" sz="3200" b="1" dirty="0">
                <a:solidFill>
                  <a:srgbClr val="002060"/>
                </a:solidFill>
                <a:latin typeface="Times New Roman" pitchFamily="18" charset="0"/>
                <a:cs typeface="Times New Roman" pitchFamily="18" charset="0"/>
              </a:rPr>
              <a:t> 40.4</a:t>
            </a:r>
            <a:endParaRPr lang="en-US" sz="3200" b="1" i="1" dirty="0">
              <a:solidFill>
                <a:srgbClr val="002060"/>
              </a:solidFill>
              <a:latin typeface="Times New Roman" pitchFamily="18" charset="0"/>
              <a:cs typeface="Times New Roman" pitchFamily="18" charset="0"/>
            </a:endParaRPr>
          </a:p>
        </p:txBody>
      </p:sp>
      <p:sp>
        <p:nvSpPr>
          <p:cNvPr id="7" name="TextBox 6"/>
          <p:cNvSpPr txBox="1"/>
          <p:nvPr/>
        </p:nvSpPr>
        <p:spPr>
          <a:xfrm>
            <a:off x="5967992" y="1219088"/>
            <a:ext cx="4354716" cy="954107"/>
          </a:xfrm>
          <a:prstGeom prst="rect">
            <a:avLst/>
          </a:prstGeom>
          <a:noFill/>
        </p:spPr>
        <p:txBody>
          <a:bodyPr wrap="square" rtlCol="0">
            <a:spAutoFit/>
          </a:bodyPr>
          <a:lstStyle/>
          <a:p>
            <a:r>
              <a:rPr lang="vi-VN" sz="2800" b="1" dirty="0" smtClean="0">
                <a:solidFill>
                  <a:srgbClr val="0000FF"/>
                </a:solidFill>
                <a:latin typeface="+mj-lt"/>
              </a:rPr>
              <a:t>Nêu dụng cụ và cách tiến hành thí nghiệm hình 40.4?</a:t>
            </a:r>
            <a:endParaRPr lang="en-US" sz="2800" b="1" dirty="0">
              <a:solidFill>
                <a:srgbClr val="0000FF"/>
              </a:solidFill>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7626"/>
            <a:ext cx="12192000" cy="4139824"/>
          </a:xfrm>
          <a:prstGeom prst="rect">
            <a:avLst/>
          </a:prstGeom>
        </p:spPr>
      </p:pic>
      <p:sp>
        <p:nvSpPr>
          <p:cNvPr id="9" name="TextBox 8"/>
          <p:cNvSpPr txBox="1"/>
          <p:nvPr/>
        </p:nvSpPr>
        <p:spPr>
          <a:xfrm>
            <a:off x="3603106" y="6329138"/>
            <a:ext cx="8588894" cy="744903"/>
          </a:xfrm>
          <a:prstGeom prst="rect">
            <a:avLst/>
          </a:prstGeom>
          <a:solidFill>
            <a:schemeClr val="bg2">
              <a:lumMod val="90000"/>
            </a:schemeClr>
          </a:solidFill>
        </p:spPr>
        <p:txBody>
          <a:bodyPr wrap="square" rtlCol="0">
            <a:spAutoFit/>
          </a:bodyPr>
          <a:lstStyle/>
          <a:p>
            <a:endParaRPr lang="en-US" dirty="0"/>
          </a:p>
        </p:txBody>
      </p:sp>
    </p:spTree>
    <p:extLst>
      <p:ext uri="{BB962C8B-B14F-4D97-AF65-F5344CB8AC3E}">
        <p14:creationId xmlns:p14="http://schemas.microsoft.com/office/powerpoint/2010/main" val="323709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6B045E7-B682-4966-B948-C1D44796CEB8}"/>
              </a:ext>
            </a:extLst>
          </p:cNvPr>
          <p:cNvSpPr/>
          <p:nvPr/>
        </p:nvSpPr>
        <p:spPr>
          <a:xfrm>
            <a:off x="77643" y="1116922"/>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xmlns="" id="{94850A09-2C17-4A80-BEF8-8529519FA499}"/>
              </a:ext>
            </a:extLst>
          </p:cNvPr>
          <p:cNvPicPr>
            <a:picLocks noChangeAspect="1"/>
          </p:cNvPicPr>
          <p:nvPr/>
        </p:nvPicPr>
        <p:blipFill>
          <a:blip r:embed="rId2"/>
          <a:stretch>
            <a:fillRect/>
          </a:stretch>
        </p:blipFill>
        <p:spPr>
          <a:xfrm>
            <a:off x="4245574" y="1585573"/>
            <a:ext cx="1486756" cy="970171"/>
          </a:xfrm>
          <a:prstGeom prst="rect">
            <a:avLst/>
          </a:prstGeom>
        </p:spPr>
      </p:pic>
      <p:sp>
        <p:nvSpPr>
          <p:cNvPr id="10" name="TextBox 9"/>
          <p:cNvSpPr txBox="1"/>
          <p:nvPr/>
        </p:nvSpPr>
        <p:spPr>
          <a:xfrm>
            <a:off x="198667" y="139881"/>
            <a:ext cx="5274286" cy="584775"/>
          </a:xfrm>
          <a:prstGeom prst="rect">
            <a:avLst/>
          </a:prstGeom>
          <a:noFill/>
        </p:spPr>
        <p:txBody>
          <a:bodyPr wrap="square" rtlCol="0">
            <a:spAutoFit/>
          </a:bodyPr>
          <a:lstStyle/>
          <a:p>
            <a:pPr algn="just"/>
            <a:r>
              <a:rPr lang="en-US" sz="3200" b="1" dirty="0" smtClean="0">
                <a:solidFill>
                  <a:srgbClr val="FF0000"/>
                </a:solidFill>
                <a:latin typeface="Times New Roman" pitchFamily="18" charset="0"/>
                <a:cs typeface="Times New Roman" pitchFamily="18" charset="0"/>
              </a:rPr>
              <a:t>3.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nghỉ</a:t>
            </a:r>
            <a:r>
              <a:rPr lang="en-US" sz="3200" b="1" dirty="0" smtClean="0">
                <a:solidFill>
                  <a:srgbClr val="FF0000"/>
                </a:solidFill>
                <a:latin typeface="Times New Roman" pitchFamily="18" charset="0"/>
                <a:cs typeface="Times New Roman" pitchFamily="18" charset="0"/>
              </a:rPr>
              <a:t>: </a:t>
            </a:r>
          </a:p>
        </p:txBody>
      </p:sp>
      <p:sp>
        <p:nvSpPr>
          <p:cNvPr id="11" name="Rectangle 10"/>
          <p:cNvSpPr/>
          <p:nvPr/>
        </p:nvSpPr>
        <p:spPr>
          <a:xfrm>
            <a:off x="77643" y="1501763"/>
            <a:ext cx="5516333" cy="4524315"/>
          </a:xfrm>
          <a:prstGeom prst="rect">
            <a:avLst/>
          </a:prstGeom>
        </p:spPr>
        <p:txBody>
          <a:bodyPr wrap="square">
            <a:spAutoFit/>
          </a:bodyPr>
          <a:lstStyle/>
          <a:p>
            <a:pPr algn="just"/>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Quan</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hình</a:t>
            </a:r>
            <a:r>
              <a:rPr lang="en-US" sz="3200" dirty="0">
                <a:solidFill>
                  <a:srgbClr val="002060"/>
                </a:solidFill>
                <a:latin typeface="Times New Roman" pitchFamily="18" charset="0"/>
                <a:cs typeface="Times New Roman" pitchFamily="18" charset="0"/>
              </a:rPr>
              <a:t> </a:t>
            </a:r>
            <a:r>
              <a:rPr lang="en-US" sz="3200" dirty="0" smtClean="0">
                <a:solidFill>
                  <a:srgbClr val="002060"/>
                </a:solidFill>
                <a:latin typeface="Times New Roman" pitchFamily="18" charset="0"/>
                <a:cs typeface="Times New Roman" pitchFamily="18" charset="0"/>
              </a:rPr>
              <a:t>40.4</a:t>
            </a:r>
            <a:endParaRPr lang="en-US" sz="3200" i="1" dirty="0" smtClean="0">
              <a:solidFill>
                <a:srgbClr val="002060"/>
              </a:solidFill>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Móc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gỗ</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40.4 a).</a:t>
            </a:r>
          </a:p>
          <a:p>
            <a:pPr algn="just"/>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Kéo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theo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nằm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gỗ</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vấn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40.4 b)</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a:t>
            </a:r>
            <a:endParaRPr lang="en-US" sz="3200" dirty="0" smtClean="0">
              <a:latin typeface="Times New Roman" pitchFamily="18" charset="0"/>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330" y="1988474"/>
            <a:ext cx="6352935" cy="3941702"/>
          </a:xfrm>
          <a:prstGeom prst="rect">
            <a:avLst/>
          </a:prstGeom>
        </p:spPr>
      </p:pic>
      <p:sp>
        <p:nvSpPr>
          <p:cNvPr id="12" name="TextBox 11"/>
          <p:cNvSpPr txBox="1"/>
          <p:nvPr/>
        </p:nvSpPr>
        <p:spPr>
          <a:xfrm>
            <a:off x="7946797" y="5407364"/>
            <a:ext cx="2667784" cy="522812"/>
          </a:xfrm>
          <a:prstGeom prst="rect">
            <a:avLst/>
          </a:prstGeom>
          <a:solidFill>
            <a:schemeClr val="bg2">
              <a:lumMod val="90000"/>
            </a:schemeClr>
          </a:solidFill>
        </p:spPr>
        <p:txBody>
          <a:bodyPr wrap="square" rtlCol="0">
            <a:spAutoFit/>
          </a:bodyPr>
          <a:lstStyle/>
          <a:p>
            <a:endParaRPr lang="en-US" dirty="0"/>
          </a:p>
        </p:txBody>
      </p:sp>
    </p:spTree>
    <p:extLst>
      <p:ext uri="{BB962C8B-B14F-4D97-AF65-F5344CB8AC3E}">
        <p14:creationId xmlns:p14="http://schemas.microsoft.com/office/powerpoint/2010/main" val="417620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í nghiệm Lực ma sát nghỉ - kéo vật trên mặt bà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53765" y="1027906"/>
            <a:ext cx="9261835" cy="4804315"/>
          </a:xfrm>
          <a:prstGeom prst="rect">
            <a:avLst/>
          </a:prstGeom>
        </p:spPr>
      </p:pic>
    </p:spTree>
    <p:extLst>
      <p:ext uri="{BB962C8B-B14F-4D97-AF65-F5344CB8AC3E}">
        <p14:creationId xmlns:p14="http://schemas.microsoft.com/office/powerpoint/2010/main" val="2075407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6B045E7-B682-4966-B948-C1D44796CEB8}"/>
              </a:ext>
            </a:extLst>
          </p:cNvPr>
          <p:cNvSpPr/>
          <p:nvPr/>
        </p:nvSpPr>
        <p:spPr>
          <a:xfrm>
            <a:off x="-3040" y="787938"/>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xmlns="" id="{02BF2C74-35AC-4D2C-BC47-BD9F3352620C}"/>
              </a:ext>
            </a:extLst>
          </p:cNvPr>
          <p:cNvSpPr txBox="1"/>
          <p:nvPr/>
        </p:nvSpPr>
        <p:spPr>
          <a:xfrm>
            <a:off x="600594" y="1097878"/>
            <a:ext cx="10984731" cy="1077218"/>
          </a:xfrm>
          <a:prstGeom prst="rect">
            <a:avLst/>
          </a:prstGeom>
          <a:solidFill>
            <a:schemeClr val="accent6">
              <a:lumMod val="20000"/>
              <a:lumOff val="80000"/>
            </a:schemeClr>
          </a:solidFill>
        </p:spPr>
        <p:txBody>
          <a:bodyPr wrap="square" rtlCol="0">
            <a:spAutoFit/>
          </a:bodyPr>
          <a:lstStyle/>
          <a:p>
            <a:pPr algn="ctr"/>
            <a:r>
              <a:rPr lang="en-US" sz="3200" b="1" dirty="0" err="1">
                <a:solidFill>
                  <a:srgbClr val="0000FF"/>
                </a:solidFill>
                <a:latin typeface="Times New Roman" pitchFamily="18" charset="0"/>
                <a:ea typeface="Calibri"/>
                <a:cs typeface="Times New Roman" pitchFamily="18" charset="0"/>
              </a:rPr>
              <a:t>Thảo</a:t>
            </a:r>
            <a:r>
              <a:rPr lang="en-US" sz="3200" b="1" dirty="0">
                <a:solidFill>
                  <a:srgbClr val="0000FF"/>
                </a:solidFill>
                <a:latin typeface="Times New Roman" pitchFamily="18" charset="0"/>
                <a:ea typeface="Calibri"/>
                <a:cs typeface="Times New Roman" pitchFamily="18" charset="0"/>
              </a:rPr>
              <a:t> </a:t>
            </a:r>
            <a:r>
              <a:rPr lang="en-US" sz="3200" b="1" dirty="0" err="1">
                <a:solidFill>
                  <a:srgbClr val="0000FF"/>
                </a:solidFill>
                <a:latin typeface="Times New Roman" pitchFamily="18" charset="0"/>
                <a:ea typeface="Calibri"/>
                <a:cs typeface="Times New Roman" pitchFamily="18" charset="0"/>
              </a:rPr>
              <a:t>luận</a:t>
            </a:r>
            <a:r>
              <a:rPr lang="en-US" sz="3200" b="1" dirty="0">
                <a:solidFill>
                  <a:srgbClr val="0000FF"/>
                </a:solidFill>
                <a:latin typeface="Times New Roman" pitchFamily="18" charset="0"/>
                <a:ea typeface="Calibri"/>
                <a:cs typeface="Times New Roman" pitchFamily="18" charset="0"/>
              </a:rPr>
              <a:t> – </a:t>
            </a:r>
            <a:r>
              <a:rPr lang="en-US" sz="3200" b="1" dirty="0" err="1" smtClean="0">
                <a:solidFill>
                  <a:srgbClr val="0000FF"/>
                </a:solidFill>
                <a:latin typeface="Times New Roman" pitchFamily="18" charset="0"/>
                <a:ea typeface="Calibri"/>
                <a:cs typeface="Times New Roman" pitchFamily="18" charset="0"/>
              </a:rPr>
              <a:t>Trả</a:t>
            </a:r>
            <a:r>
              <a:rPr lang="en-US" sz="3200" b="1" dirty="0" smtClean="0">
                <a:solidFill>
                  <a:srgbClr val="0000FF"/>
                </a:solidFill>
                <a:latin typeface="Times New Roman" pitchFamily="18" charset="0"/>
                <a:ea typeface="Calibri"/>
                <a:cs typeface="Times New Roman" pitchFamily="18" charset="0"/>
              </a:rPr>
              <a:t> </a:t>
            </a:r>
            <a:r>
              <a:rPr lang="en-US" sz="3200" b="1" dirty="0" err="1" smtClean="0">
                <a:solidFill>
                  <a:srgbClr val="0000FF"/>
                </a:solidFill>
                <a:latin typeface="Times New Roman" pitchFamily="18" charset="0"/>
                <a:ea typeface="Calibri"/>
                <a:cs typeface="Times New Roman" pitchFamily="18" charset="0"/>
              </a:rPr>
              <a:t>lời</a:t>
            </a:r>
            <a:r>
              <a:rPr lang="en-US" sz="3200" b="1" dirty="0" smtClean="0">
                <a:solidFill>
                  <a:srgbClr val="0000FF"/>
                </a:solidFill>
                <a:latin typeface="Times New Roman" pitchFamily="18" charset="0"/>
                <a:ea typeface="Calibri"/>
                <a:cs typeface="Times New Roman" pitchFamily="18" charset="0"/>
              </a:rPr>
              <a:t> </a:t>
            </a:r>
            <a:r>
              <a:rPr lang="en-US" sz="3200" b="1" dirty="0" err="1" smtClean="0">
                <a:solidFill>
                  <a:srgbClr val="0000FF"/>
                </a:solidFill>
                <a:latin typeface="Times New Roman" pitchFamily="18" charset="0"/>
                <a:ea typeface="Calibri"/>
                <a:cs typeface="Times New Roman" pitchFamily="18" charset="0"/>
              </a:rPr>
              <a:t>câu</a:t>
            </a:r>
            <a:r>
              <a:rPr lang="en-US" sz="3200" b="1" dirty="0" smtClean="0">
                <a:solidFill>
                  <a:srgbClr val="0000FF"/>
                </a:solidFill>
                <a:latin typeface="Times New Roman" pitchFamily="18" charset="0"/>
                <a:ea typeface="Calibri"/>
                <a:cs typeface="Times New Roman" pitchFamily="18" charset="0"/>
              </a:rPr>
              <a:t> </a:t>
            </a:r>
            <a:r>
              <a:rPr lang="en-US" sz="3200" b="1" dirty="0" err="1" smtClean="0">
                <a:solidFill>
                  <a:srgbClr val="0000FF"/>
                </a:solidFill>
                <a:latin typeface="Times New Roman" pitchFamily="18" charset="0"/>
                <a:ea typeface="Calibri"/>
                <a:cs typeface="Times New Roman" pitchFamily="18" charset="0"/>
              </a:rPr>
              <a:t>hỏi</a:t>
            </a:r>
            <a:endParaRPr lang="en-US" sz="3200" b="1" dirty="0" smtClean="0">
              <a:solidFill>
                <a:srgbClr val="0000FF"/>
              </a:solidFill>
              <a:latin typeface="Times New Roman" pitchFamily="18" charset="0"/>
              <a:ea typeface="Calibri"/>
              <a:cs typeface="Times New Roman" pitchFamily="18" charset="0"/>
            </a:endParaRPr>
          </a:p>
          <a:p>
            <a:pPr algn="ctr"/>
            <a:r>
              <a:rPr lang="en-US" sz="3200" b="1" dirty="0" err="1" smtClean="0">
                <a:latin typeface="Times New Roman" pitchFamily="18" charset="0"/>
                <a:cs typeface="Times New Roman" pitchFamily="18" charset="0"/>
              </a:rPr>
              <a:t>Tại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kéo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gỗ</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bằng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vẫn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đứng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yên</a:t>
            </a:r>
            <a:r>
              <a:rPr lang="en-US" sz="3200" b="1" dirty="0" smtClean="0">
                <a:latin typeface="Times New Roman" pitchFamily="18" charset="0"/>
                <a:cs typeface="Times New Roman" pitchFamily="18" charset="0"/>
              </a:rPr>
              <a:t>?</a:t>
            </a:r>
            <a:endParaRPr lang="en-US" sz="3200" b="1" baseline="-25000" dirty="0" smtClean="0">
              <a:latin typeface="Times New Roman" pitchFamily="18" charset="0"/>
              <a:cs typeface="Times New Roman" pitchFamily="18" charset="0"/>
            </a:endParaRPr>
          </a:p>
        </p:txBody>
      </p:sp>
      <p:sp>
        <p:nvSpPr>
          <p:cNvPr id="10" name="TextBox 9"/>
          <p:cNvSpPr txBox="1"/>
          <p:nvPr/>
        </p:nvSpPr>
        <p:spPr>
          <a:xfrm>
            <a:off x="198667" y="139881"/>
            <a:ext cx="5274286" cy="584775"/>
          </a:xfrm>
          <a:prstGeom prst="rect">
            <a:avLst/>
          </a:prstGeom>
          <a:noFill/>
        </p:spPr>
        <p:txBody>
          <a:bodyPr wrap="square" rtlCol="0">
            <a:spAutoFit/>
          </a:bodyPr>
          <a:lstStyle/>
          <a:p>
            <a:pPr algn="just"/>
            <a:r>
              <a:rPr lang="en-US" sz="3200" b="1" dirty="0" smtClean="0">
                <a:solidFill>
                  <a:srgbClr val="FF0000"/>
                </a:solidFill>
                <a:latin typeface="Times New Roman" pitchFamily="18" charset="0"/>
                <a:cs typeface="Times New Roman" pitchFamily="18" charset="0"/>
              </a:rPr>
              <a:t>3.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nghỉ</a:t>
            </a:r>
            <a:r>
              <a:rPr lang="en-US" sz="3200" b="1" dirty="0" smtClean="0">
                <a:solidFill>
                  <a:srgbClr val="FF0000"/>
                </a:solidFill>
                <a:latin typeface="Times New Roman" pitchFamily="18" charset="0"/>
                <a:cs typeface="Times New Roman" pitchFamily="18" charset="0"/>
              </a:rPr>
              <a:t>: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974" y="2517464"/>
            <a:ext cx="8590094" cy="3941702"/>
          </a:xfrm>
          <a:prstGeom prst="rect">
            <a:avLst/>
          </a:prstGeom>
        </p:spPr>
      </p:pic>
      <p:sp>
        <p:nvSpPr>
          <p:cNvPr id="12" name="TextBox 11"/>
          <p:cNvSpPr txBox="1"/>
          <p:nvPr/>
        </p:nvSpPr>
        <p:spPr>
          <a:xfrm>
            <a:off x="5309999" y="5936354"/>
            <a:ext cx="3607233" cy="522812"/>
          </a:xfrm>
          <a:prstGeom prst="rect">
            <a:avLst/>
          </a:prstGeom>
          <a:solidFill>
            <a:schemeClr val="bg2">
              <a:lumMod val="90000"/>
            </a:schemeClr>
          </a:solidFill>
        </p:spPr>
        <p:txBody>
          <a:bodyPr wrap="square" rtlCol="0">
            <a:spAutoFit/>
          </a:bodyPr>
          <a:lstStyle/>
          <a:p>
            <a:endParaRPr lang="en-US" dirty="0"/>
          </a:p>
        </p:txBody>
      </p:sp>
    </p:spTree>
    <p:extLst>
      <p:ext uri="{BB962C8B-B14F-4D97-AF65-F5344CB8AC3E}">
        <p14:creationId xmlns:p14="http://schemas.microsoft.com/office/powerpoint/2010/main" val="30126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2BF2C74-35AC-4D2C-BC47-BD9F3352620C}"/>
              </a:ext>
            </a:extLst>
          </p:cNvPr>
          <p:cNvSpPr txBox="1"/>
          <p:nvPr/>
        </p:nvSpPr>
        <p:spPr>
          <a:xfrm>
            <a:off x="714894" y="4709253"/>
            <a:ext cx="10806545" cy="2062103"/>
          </a:xfrm>
          <a:prstGeom prst="rect">
            <a:avLst/>
          </a:prstGeom>
          <a:noFill/>
        </p:spPr>
        <p:txBody>
          <a:bodyPr wrap="square" rtlCol="0">
            <a:spAutoFit/>
          </a:bodyPr>
          <a:lstStyle/>
          <a:p>
            <a:pPr algn="just"/>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p>
          <a:p>
            <a:pPr algn="just"/>
            <a:r>
              <a:rPr lang="en-US" sz="3200" b="1" dirty="0" smtClean="0">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Lực</a:t>
            </a:r>
            <a:r>
              <a:rPr lang="en-US" sz="3200" b="1" dirty="0" smtClean="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nghỉ</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cản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sự</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hướng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đó</a:t>
            </a:r>
            <a:r>
              <a:rPr lang="en-US" sz="3200" b="1" dirty="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sp>
        <p:nvSpPr>
          <p:cNvPr id="4" name="TextBox 3"/>
          <p:cNvSpPr txBox="1"/>
          <p:nvPr/>
        </p:nvSpPr>
        <p:spPr>
          <a:xfrm>
            <a:off x="198667" y="139881"/>
            <a:ext cx="5274286" cy="584775"/>
          </a:xfrm>
          <a:prstGeom prst="rect">
            <a:avLst/>
          </a:prstGeom>
          <a:noFill/>
        </p:spPr>
        <p:txBody>
          <a:bodyPr wrap="square" rtlCol="0">
            <a:spAutoFit/>
          </a:bodyPr>
          <a:lstStyle/>
          <a:p>
            <a:pPr algn="just"/>
            <a:r>
              <a:rPr lang="en-US" sz="3200" b="1" dirty="0" smtClean="0">
                <a:solidFill>
                  <a:srgbClr val="FF0000"/>
                </a:solidFill>
                <a:latin typeface="Times New Roman" pitchFamily="18" charset="0"/>
                <a:cs typeface="Times New Roman" pitchFamily="18" charset="0"/>
              </a:rPr>
              <a:t>3.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nghỉ</a:t>
            </a:r>
            <a:r>
              <a:rPr lang="en-US" sz="3200" b="1" dirty="0" smtClean="0">
                <a:solidFill>
                  <a:srgbClr val="FF0000"/>
                </a:solidFill>
                <a:latin typeface="Times New Roman" pitchFamily="18" charset="0"/>
                <a:cs typeface="Times New Roman" pitchFamily="18" charset="0"/>
              </a:rPr>
              <a:t>: </a:t>
            </a:r>
          </a:p>
        </p:txBody>
      </p:sp>
      <p:pic>
        <p:nvPicPr>
          <p:cNvPr id="5" name="Picture 4">
            <a:extLst>
              <a:ext uri="{FF2B5EF4-FFF2-40B4-BE49-F238E27FC236}">
                <a16:creationId xmlns:a16="http://schemas.microsoft.com/office/drawing/2014/main" xmlns="" id="{358456C6-CE9D-4697-850C-8096544C6595}"/>
              </a:ext>
            </a:extLst>
          </p:cNvPr>
          <p:cNvPicPr>
            <a:picLocks noChangeAspect="1"/>
          </p:cNvPicPr>
          <p:nvPr/>
        </p:nvPicPr>
        <p:blipFill>
          <a:blip r:embed="rId2"/>
          <a:stretch>
            <a:fillRect/>
          </a:stretch>
        </p:blipFill>
        <p:spPr>
          <a:xfrm>
            <a:off x="5836025" y="1037498"/>
            <a:ext cx="6355976" cy="4072384"/>
          </a:xfrm>
          <a:prstGeom prst="rect">
            <a:avLst/>
          </a:prstGeom>
        </p:spPr>
      </p:pic>
      <p:sp>
        <p:nvSpPr>
          <p:cNvPr id="2" name="Rectangle 1"/>
          <p:cNvSpPr/>
          <p:nvPr/>
        </p:nvSpPr>
        <p:spPr>
          <a:xfrm>
            <a:off x="324947" y="1414571"/>
            <a:ext cx="5021726" cy="2062103"/>
          </a:xfrm>
          <a:prstGeom prst="rect">
            <a:avLst/>
          </a:prstGeom>
        </p:spPr>
        <p:txBody>
          <a:bodyPr wrap="square">
            <a:spAutoFit/>
          </a:bodyPr>
          <a:lstStyle/>
          <a:p>
            <a:pPr algn="just"/>
            <a:r>
              <a:rPr lang="en-US" sz="3200" dirty="0" err="1" smtClean="0">
                <a:solidFill>
                  <a:srgbClr val="002060"/>
                </a:solidFill>
                <a:latin typeface="Times New Roman" pitchFamily="18" charset="0"/>
                <a:cs typeface="Times New Roman" pitchFamily="18" charset="0"/>
              </a:rPr>
              <a:t>Khi</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kéo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khối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gỗ</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bằng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lực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vẫn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đứng</a:t>
            </a:r>
            <a:r>
              <a:rPr lang="en-US" sz="3200" dirty="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yên</a:t>
            </a:r>
            <a:r>
              <a:rPr lang="en-US" sz="3200" dirty="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là</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vì</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mặt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bàn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tạo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ra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lực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cản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giữ</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khúc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gỗ</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nằm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yên</a:t>
            </a:r>
            <a:r>
              <a:rPr lang="en-US" sz="3200" dirty="0" smtClean="0">
                <a:solidFill>
                  <a:srgbClr val="002060"/>
                </a:solidFill>
                <a:latin typeface="Times New Roman" pitchFamily="18" charset="0"/>
                <a:cs typeface="Times New Roman" pitchFamily="18" charset="0"/>
              </a:rPr>
              <a:t>.</a:t>
            </a:r>
            <a:endParaRPr lang="en-US" sz="3200" baseline="-25000"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D6B045E7-B682-4966-B948-C1D44796CEB8}"/>
              </a:ext>
            </a:extLst>
          </p:cNvPr>
          <p:cNvSpPr/>
          <p:nvPr/>
        </p:nvSpPr>
        <p:spPr>
          <a:xfrm>
            <a:off x="-3040" y="787938"/>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68970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039358" y="-530782"/>
            <a:ext cx="5867400" cy="522288"/>
          </a:xfrm>
          <a:prstGeom prst="rect">
            <a:avLst/>
          </a:prstGeom>
        </p:spPr>
        <p:txBody>
          <a:bodyPr>
            <a:spAutoFit/>
          </a:bodyPr>
          <a:lstStyle/>
          <a:p>
            <a:pPr algn="ctr">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9158" y="1729818"/>
            <a:ext cx="44196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958" y="1729819"/>
            <a:ext cx="477939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20"/>
          <p:cNvSpPr>
            <a:spLocks noChangeArrowheads="1"/>
          </p:cNvSpPr>
          <p:nvPr/>
        </p:nvSpPr>
        <p:spPr bwMode="auto">
          <a:xfrm>
            <a:off x="1439158" y="492860"/>
            <a:ext cx="9387607" cy="584775"/>
          </a:xfrm>
          <a:prstGeom prst="rect">
            <a:avLst/>
          </a:prstGeom>
          <a:solidFill>
            <a:schemeClr val="accent4">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800" b="1" dirty="0">
                <a:latin typeface="Times New Roman" panose="02020603050405020304" pitchFamily="18" charset="0"/>
              </a:rPr>
              <a:t> </a:t>
            </a:r>
            <a:r>
              <a:rPr lang="en-US" altLang="en-US" sz="3200" b="1" dirty="0" err="1">
                <a:solidFill>
                  <a:srgbClr val="FF3300"/>
                </a:solidFill>
                <a:latin typeface="Times New Roman" panose="02020603050405020304" pitchFamily="18" charset="0"/>
              </a:rPr>
              <a:t>Ví</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dụ</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lực</a:t>
            </a:r>
            <a:r>
              <a:rPr lang="en-US" altLang="en-US" sz="3200" b="1" dirty="0">
                <a:solidFill>
                  <a:srgbClr val="FF3300"/>
                </a:solidFill>
                <a:latin typeface="Times New Roman" panose="02020603050405020304" pitchFamily="18" charset="0"/>
              </a:rPr>
              <a:t> ma </a:t>
            </a:r>
            <a:r>
              <a:rPr lang="en-US" altLang="en-US" sz="3200" b="1" dirty="0" err="1">
                <a:solidFill>
                  <a:srgbClr val="FF3300"/>
                </a:solidFill>
                <a:latin typeface="Times New Roman" panose="02020603050405020304" pitchFamily="18" charset="0"/>
              </a:rPr>
              <a:t>sát</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nghỉ</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trong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đời</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sống</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và</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kĩ</a:t>
            </a:r>
            <a:r>
              <a:rPr lang="en-US" altLang="en-US" sz="3200" b="1" dirty="0">
                <a:solidFill>
                  <a:srgbClr val="FF3300"/>
                </a:solidFill>
                <a:latin typeface="Times New Roman" panose="02020603050405020304" pitchFamily="18" charset="0"/>
              </a:rPr>
              <a:t> </a:t>
            </a:r>
            <a:r>
              <a:rPr lang="en-US" altLang="en-US" sz="3200" b="1" dirty="0" err="1">
                <a:solidFill>
                  <a:srgbClr val="FF3300"/>
                </a:solidFill>
                <a:latin typeface="Times New Roman" panose="02020603050405020304" pitchFamily="18" charset="0"/>
              </a:rPr>
              <a:t>thuật</a:t>
            </a:r>
            <a:r>
              <a:rPr lang="en-US" altLang="en-US" sz="3200" b="1" dirty="0">
                <a:solidFill>
                  <a:srgbClr val="FF3300"/>
                </a:solidFill>
                <a:latin typeface="Times New Roman" panose="02020603050405020304" pitchFamily="18" charset="0"/>
              </a:rPr>
              <a:t>?</a:t>
            </a:r>
          </a:p>
        </p:txBody>
      </p:sp>
      <p:sp>
        <p:nvSpPr>
          <p:cNvPr id="15" name="Rectangle 25"/>
          <p:cNvSpPr>
            <a:spLocks noChangeArrowheads="1"/>
          </p:cNvSpPr>
          <p:nvPr/>
        </p:nvSpPr>
        <p:spPr bwMode="auto">
          <a:xfrm>
            <a:off x="1659822" y="5593794"/>
            <a:ext cx="3741737"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2400" b="1" dirty="0">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Bàn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chân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mặt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đường</a:t>
            </a:r>
            <a:endParaRPr lang="en-US" sz="2400" b="1" dirty="0">
              <a:solidFill>
                <a:schemeClr val="tx1"/>
              </a:solidFill>
              <a:latin typeface="Times New Roman" pitchFamily="18" charset="0"/>
              <a:cs typeface="Times New Roman" pitchFamily="18" charset="0"/>
            </a:endParaRPr>
          </a:p>
        </p:txBody>
      </p:sp>
      <p:sp>
        <p:nvSpPr>
          <p:cNvPr id="16" name="Rectangle 25"/>
          <p:cNvSpPr>
            <a:spLocks noChangeArrowheads="1"/>
          </p:cNvSpPr>
          <p:nvPr/>
        </p:nvSpPr>
        <p:spPr bwMode="auto">
          <a:xfrm>
            <a:off x="6392158" y="5568394"/>
            <a:ext cx="4038600"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2400" b="1" dirty="0">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Hàng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hóa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băng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chuyền</a:t>
            </a:r>
            <a:r>
              <a:rPr lang="en-US" sz="2400" b="1"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2948118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anim calcmode="lin" valueType="num">
                                      <p:cBhvr>
                                        <p:cTn id="8" dur="3000" fill="hold"/>
                                        <p:tgtEl>
                                          <p:spTgt spid="11"/>
                                        </p:tgtEl>
                                        <p:attrNameLst>
                                          <p:attrName>ppt_x</p:attrName>
                                        </p:attrNameLst>
                                      </p:cBhvr>
                                      <p:tavLst>
                                        <p:tav tm="0">
                                          <p:val>
                                            <p:strVal val="#ppt_x"/>
                                          </p:val>
                                        </p:tav>
                                        <p:tav tm="100000">
                                          <p:val>
                                            <p:strVal val="#ppt_x"/>
                                          </p:val>
                                        </p:tav>
                                      </p:tavLst>
                                    </p:anim>
                                    <p:anim calcmode="lin" valueType="num">
                                      <p:cBhvr>
                                        <p:cTn id="9" dur="30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additive="base">
                                        <p:cTn id="12" dur="500" fill="hold"/>
                                        <p:tgtEl>
                                          <p:spTgt spid="14342"/>
                                        </p:tgtEl>
                                        <p:attrNameLst>
                                          <p:attrName>ppt_x</p:attrName>
                                        </p:attrNameLst>
                                      </p:cBhvr>
                                      <p:tavLst>
                                        <p:tav tm="0">
                                          <p:val>
                                            <p:strVal val="#ppt_x"/>
                                          </p:val>
                                        </p:tav>
                                        <p:tav tm="100000">
                                          <p:val>
                                            <p:strVal val="#ppt_x"/>
                                          </p:val>
                                        </p:tav>
                                      </p:tavLst>
                                    </p:anim>
                                    <p:anim calcmode="lin" valueType="num">
                                      <p:cBhvr additive="base">
                                        <p:cTn id="13"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1)">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2290" name="Text Box 19461"/>
          <p:cNvSpPr txBox="1">
            <a:spLocks noChangeArrowheads="1"/>
          </p:cNvSpPr>
          <p:nvPr/>
        </p:nvSpPr>
        <p:spPr bwMode="auto">
          <a:xfrm>
            <a:off x="5524500" y="2747964"/>
            <a:ext cx="33718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endParaRPr lang="en-US" altLang="en-US" b="1">
              <a:solidFill>
                <a:prstClr val="black"/>
              </a:solidFill>
              <a:latin typeface="VNI-Times" pitchFamily="2" charset="0"/>
            </a:endParaRPr>
          </a:p>
        </p:txBody>
      </p:sp>
      <p:sp>
        <p:nvSpPr>
          <p:cNvPr id="19463" name="Text Box 19462"/>
          <p:cNvSpPr txBox="1">
            <a:spLocks noChangeArrowheads="1"/>
          </p:cNvSpPr>
          <p:nvPr/>
        </p:nvSpPr>
        <p:spPr bwMode="auto">
          <a:xfrm>
            <a:off x="727075" y="656432"/>
            <a:ext cx="5221238" cy="2300287"/>
          </a:xfrm>
          <a:prstGeom prst="rect">
            <a:avLst/>
          </a:prstGeom>
          <a:noFill/>
          <a:ln>
            <a:noFill/>
          </a:ln>
        </p:spPr>
        <p:txBody>
          <a:bodyPr wrap="square">
            <a:spAutoFit/>
          </a:bodyPr>
          <a:lstStyle>
            <a:lvl1pPr eaLnBrk="0" hangingPunct="0">
              <a:defRPr sz="1200">
                <a:solidFill>
                  <a:schemeClr val="tx1"/>
                </a:solidFill>
                <a:latin typeface="VNI-Times" pitchFamily="2" charset="0"/>
              </a:defRPr>
            </a:lvl1pPr>
            <a:lvl2pPr marL="742950" indent="-285750" eaLnBrk="0" hangingPunct="0">
              <a:defRPr sz="1200">
                <a:solidFill>
                  <a:schemeClr val="tx1"/>
                </a:solidFill>
                <a:latin typeface="VNI-Times" pitchFamily="2" charset="0"/>
              </a:defRPr>
            </a:lvl2pPr>
            <a:lvl3pPr marL="1143000" indent="-228600" eaLnBrk="0" hangingPunct="0">
              <a:defRPr sz="1200">
                <a:solidFill>
                  <a:schemeClr val="tx1"/>
                </a:solidFill>
                <a:latin typeface="VNI-Times" pitchFamily="2" charset="0"/>
              </a:defRPr>
            </a:lvl3pPr>
            <a:lvl4pPr marL="1600200" indent="-228600" eaLnBrk="0" hangingPunct="0">
              <a:defRPr sz="1200">
                <a:solidFill>
                  <a:schemeClr val="tx1"/>
                </a:solidFill>
                <a:latin typeface="VNI-Times" pitchFamily="2" charset="0"/>
              </a:defRPr>
            </a:lvl4pPr>
            <a:lvl5pPr marL="2057400" indent="-228600" eaLnBrk="0" hangingPunct="0">
              <a:defRPr sz="1200">
                <a:solidFill>
                  <a:schemeClr val="tx1"/>
                </a:solidFill>
                <a:latin typeface="VNI-Times" pitchFamily="2" charset="0"/>
              </a:defRPr>
            </a:lvl5pPr>
            <a:lvl6pPr marL="2514600" indent="-228600" eaLnBrk="0" fontAlgn="base" hangingPunct="0">
              <a:spcBef>
                <a:spcPct val="0"/>
              </a:spcBef>
              <a:spcAft>
                <a:spcPct val="0"/>
              </a:spcAft>
              <a:buFont typeface="Arial" panose="020B0604020202020204" pitchFamily="34" charset="0"/>
              <a:defRPr sz="1200">
                <a:solidFill>
                  <a:schemeClr val="tx1"/>
                </a:solidFill>
                <a:latin typeface="VNI-Times" pitchFamily="2" charset="0"/>
              </a:defRPr>
            </a:lvl6pPr>
            <a:lvl7pPr marL="2971800" indent="-228600" eaLnBrk="0" fontAlgn="base" hangingPunct="0">
              <a:spcBef>
                <a:spcPct val="0"/>
              </a:spcBef>
              <a:spcAft>
                <a:spcPct val="0"/>
              </a:spcAft>
              <a:buFont typeface="Arial" panose="020B0604020202020204" pitchFamily="34" charset="0"/>
              <a:defRPr sz="1200">
                <a:solidFill>
                  <a:schemeClr val="tx1"/>
                </a:solidFill>
                <a:latin typeface="VNI-Times" pitchFamily="2" charset="0"/>
              </a:defRPr>
            </a:lvl7pPr>
            <a:lvl8pPr marL="3429000" indent="-228600" eaLnBrk="0" fontAlgn="base" hangingPunct="0">
              <a:spcBef>
                <a:spcPct val="0"/>
              </a:spcBef>
              <a:spcAft>
                <a:spcPct val="0"/>
              </a:spcAft>
              <a:buFont typeface="Arial" panose="020B0604020202020204" pitchFamily="34" charset="0"/>
              <a:defRPr sz="1200">
                <a:solidFill>
                  <a:schemeClr val="tx1"/>
                </a:solidFill>
                <a:latin typeface="VNI-Times" pitchFamily="2" charset="0"/>
              </a:defRPr>
            </a:lvl8pPr>
            <a:lvl9pPr marL="3886200" indent="-228600" eaLnBrk="0" fontAlgn="base" hangingPunct="0">
              <a:spcBef>
                <a:spcPct val="0"/>
              </a:spcBef>
              <a:spcAft>
                <a:spcPct val="0"/>
              </a:spcAft>
              <a:buFont typeface="Arial" panose="020B0604020202020204" pitchFamily="34" charset="0"/>
              <a:defRPr sz="1200">
                <a:solidFill>
                  <a:schemeClr val="tx1"/>
                </a:solidFill>
                <a:latin typeface="VNI-Times" pitchFamily="2" charset="0"/>
              </a:defRPr>
            </a:lvl9pPr>
          </a:lstStyle>
          <a:p>
            <a:pPr algn="ctr" eaLnBrk="1" fontAlgn="base" hangingPunct="1">
              <a:spcBef>
                <a:spcPct val="50000"/>
              </a:spcBef>
              <a:spcAft>
                <a:spcPct val="0"/>
              </a:spcAft>
              <a:defRPr/>
            </a:pPr>
            <a:r>
              <a:rPr lang="en-US" sz="2800" dirty="0">
                <a:solidFill>
                  <a:srgbClr val="5B9BD5">
                    <a:lumMod val="50000"/>
                  </a:srgbClr>
                </a:solidFill>
                <a:latin typeface="Times New Roman" panose="02020603050405020304" pitchFamily="18" charset="0"/>
                <a:cs typeface="Times New Roman" panose="02020603050405020304" pitchFamily="18" charset="0"/>
              </a:rPr>
              <a:t>Ma sát giữa bàn chân với mặt sàn giúp chân ta không bị trượt về phía sau khi thân người nghiêng tới phía trước khi di chuyển.</a:t>
            </a:r>
          </a:p>
          <a:p>
            <a:pPr algn="ctr" eaLnBrk="1" fontAlgn="base" hangingPunct="1">
              <a:spcBef>
                <a:spcPct val="50000"/>
              </a:spcBef>
              <a:spcAft>
                <a:spcPct val="0"/>
              </a:spcAft>
              <a:defRPr/>
            </a:pPr>
            <a:endParaRPr lang="en-US" altLang="en-US" sz="2100" dirty="0">
              <a:solidFill>
                <a:srgbClr val="5B9BD5">
                  <a:lumMod val="50000"/>
                </a:srgbClr>
              </a:solidFill>
            </a:endParaRPr>
          </a:p>
        </p:txBody>
      </p:sp>
      <p:sp>
        <p:nvSpPr>
          <p:cNvPr id="19464" name="Text Box 19463"/>
          <p:cNvSpPr txBox="1">
            <a:spLocks noChangeArrowheads="1"/>
          </p:cNvSpPr>
          <p:nvPr/>
        </p:nvSpPr>
        <p:spPr bwMode="auto">
          <a:xfrm>
            <a:off x="2333053" y="4921414"/>
            <a:ext cx="31914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2400" b="1" dirty="0">
                <a:solidFill>
                  <a:srgbClr val="C00000"/>
                </a:solidFill>
                <a:latin typeface="Times New Roman" panose="02020603050405020304" pitchFamily="18" charset="0"/>
                <a:cs typeface="Times New Roman" panose="02020603050405020304" pitchFamily="18" charset="0"/>
              </a:rPr>
              <a:t>Ma </a:t>
            </a:r>
            <a:r>
              <a:rPr lang="en-US" altLang="en-US" sz="2400" b="1" dirty="0" err="1">
                <a:solidFill>
                  <a:srgbClr val="C00000"/>
                </a:solidFill>
                <a:latin typeface="Times New Roman" panose="02020603050405020304" pitchFamily="18" charset="0"/>
                <a:cs typeface="Times New Roman" panose="02020603050405020304" pitchFamily="18" charset="0"/>
              </a:rPr>
              <a:t>sát</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băng</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truyền</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tải</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và</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hành</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lý</a:t>
            </a:r>
            <a:r>
              <a:rPr lang="en-US" altLang="en-US" sz="2400" b="1" dirty="0">
                <a:solidFill>
                  <a:srgbClr val="C00000"/>
                </a:solidFill>
                <a:latin typeface="Times New Roman" panose="02020603050405020304" pitchFamily="18" charset="0"/>
                <a:cs typeface="Times New Roman" panose="02020603050405020304" pitchFamily="18" charset="0"/>
              </a:rPr>
              <a:t> ở </a:t>
            </a:r>
            <a:r>
              <a:rPr lang="en-US" altLang="en-US" sz="2400" b="1" dirty="0" err="1">
                <a:solidFill>
                  <a:srgbClr val="C00000"/>
                </a:solidFill>
                <a:latin typeface="Times New Roman" panose="02020603050405020304" pitchFamily="18" charset="0"/>
                <a:cs typeface="Times New Roman" panose="02020603050405020304" pitchFamily="18" charset="0"/>
              </a:rPr>
              <a:t>sân</a:t>
            </a:r>
            <a:r>
              <a:rPr lang="en-US" altLang="en-US" sz="2400" b="1" dirty="0">
                <a:solidFill>
                  <a:srgbClr val="C00000"/>
                </a:solidFill>
                <a:latin typeface="Times New Roman" panose="02020603050405020304" pitchFamily="18" charset="0"/>
                <a:cs typeface="Times New Roman" panose="02020603050405020304" pitchFamily="18" charset="0"/>
              </a:rPr>
              <a:t> bay</a:t>
            </a:r>
            <a:endParaRPr lang="en-US" altLang="en-US" sz="2800" b="1" dirty="0">
              <a:solidFill>
                <a:srgbClr val="C00000"/>
              </a:solidFill>
              <a:latin typeface="VNI-Times" pitchFamily="2" charset="0"/>
            </a:endParaRPr>
          </a:p>
        </p:txBody>
      </p:sp>
      <p:pic>
        <p:nvPicPr>
          <p:cNvPr id="19477" name="Picture 19476" descr="road_anim"/>
          <p:cNvPicPr>
            <a:picLocks noChangeAspect="1" noChangeArrowheads="1"/>
          </p:cNvPicPr>
          <p:nvPr/>
        </p:nvPicPr>
        <p:blipFill>
          <a:blip r:embed="rId3" cstate="print">
            <a:lum bright="-8000" contrast="4000"/>
            <a:extLst>
              <a:ext uri="{28A0092B-C50C-407E-A947-70E740481C1C}">
                <a14:useLocalDpi xmlns:a14="http://schemas.microsoft.com/office/drawing/2010/main" val="0"/>
              </a:ext>
            </a:extLst>
          </a:blip>
          <a:srcRect/>
          <a:stretch>
            <a:fillRect/>
          </a:stretch>
        </p:blipFill>
        <p:spPr bwMode="auto">
          <a:xfrm flipV="1">
            <a:off x="5114925" y="2987675"/>
            <a:ext cx="45148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19477" descr="rock_man_walking_hg_cl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039" y="1325563"/>
            <a:ext cx="1654175"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4" name="Straight Connector 19483"/>
          <p:cNvSpPr>
            <a:spLocks noChangeShapeType="1"/>
          </p:cNvSpPr>
          <p:nvPr/>
        </p:nvSpPr>
        <p:spPr bwMode="auto">
          <a:xfrm flipH="1">
            <a:off x="7650164" y="2963863"/>
            <a:ext cx="541337" cy="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endParaRPr>
          </a:p>
        </p:txBody>
      </p:sp>
      <p:pic>
        <p:nvPicPr>
          <p:cNvPr id="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511550"/>
            <a:ext cx="394335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aight Connector 9"/>
          <p:cNvSpPr>
            <a:spLocks noChangeShapeType="1"/>
          </p:cNvSpPr>
          <p:nvPr/>
        </p:nvSpPr>
        <p:spPr bwMode="auto">
          <a:xfrm flipV="1">
            <a:off x="8191500" y="3028950"/>
            <a:ext cx="539750" cy="0"/>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endParaRPr>
          </a:p>
        </p:txBody>
      </p:sp>
      <p:sp>
        <p:nvSpPr>
          <p:cNvPr id="3" name="TextBox 2"/>
          <p:cNvSpPr txBox="1">
            <a:spLocks noChangeArrowheads="1"/>
          </p:cNvSpPr>
          <p:nvPr/>
        </p:nvSpPr>
        <p:spPr bwMode="auto">
          <a:xfrm>
            <a:off x="8174039" y="3081338"/>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solidFill>
                  <a:srgbClr val="FF0000"/>
                </a:solidFill>
              </a:rPr>
              <a:t>F ms</a:t>
            </a:r>
            <a:endParaRPr lang="vi-VN" altLang="en-US">
              <a:solidFill>
                <a:srgbClr val="FF0000"/>
              </a:solidFill>
            </a:endParaRPr>
          </a:p>
        </p:txBody>
      </p:sp>
      <p:cxnSp>
        <p:nvCxnSpPr>
          <p:cNvPr id="5" name="Straight Arrow Connector 4"/>
          <p:cNvCxnSpPr/>
          <p:nvPr/>
        </p:nvCxnSpPr>
        <p:spPr>
          <a:xfrm>
            <a:off x="8191501" y="3138488"/>
            <a:ext cx="2444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302913"/>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additive="base">
                                        <p:cTn id="7" dur="500" fill="hold"/>
                                        <p:tgtEl>
                                          <p:spTgt spid="19463"/>
                                        </p:tgtEl>
                                        <p:attrNameLst>
                                          <p:attrName>ppt_x</p:attrName>
                                        </p:attrNameLst>
                                      </p:cBhvr>
                                      <p:tavLst>
                                        <p:tav tm="0">
                                          <p:val>
                                            <p:strVal val="#ppt_x"/>
                                          </p:val>
                                        </p:tav>
                                        <p:tav tm="100000">
                                          <p:val>
                                            <p:strVal val="#ppt_x"/>
                                          </p:val>
                                        </p:tav>
                                      </p:tavLst>
                                    </p:anim>
                                    <p:anim calcmode="lin" valueType="num">
                                      <p:cBhvr additive="base">
                                        <p:cTn id="8" dur="500" fill="hold"/>
                                        <p:tgtEl>
                                          <p:spTgt spid="19463"/>
                                        </p:tgtEl>
                                        <p:attrNameLst>
                                          <p:attrName>ppt_y</p:attrName>
                                        </p:attrNameLst>
                                      </p:cBhvr>
                                      <p:tavLst>
                                        <p:tav tm="0">
                                          <p:val>
                                            <p:strVal val="0-#ppt_h/2"/>
                                          </p:val>
                                        </p:tav>
                                        <p:tav tm="100000">
                                          <p:val>
                                            <p:strVal val="#ppt_y"/>
                                          </p:val>
                                        </p:tav>
                                      </p:tavLst>
                                    </p:anim>
                                  </p:childTnLst>
                                </p:cTn>
                              </p:par>
                              <p:par>
                                <p:cTn id="9" presetID="16" presetClass="entr" presetSubtype="26" fill="hold" nodeType="withEffect">
                                  <p:stCondLst>
                                    <p:cond delay="0"/>
                                  </p:stCondLst>
                                  <p:childTnLst>
                                    <p:set>
                                      <p:cBhvr>
                                        <p:cTn id="10" dur="1" fill="hold">
                                          <p:stCondLst>
                                            <p:cond delay="0"/>
                                          </p:stCondLst>
                                        </p:cTn>
                                        <p:tgtEl>
                                          <p:spTgt spid="19478"/>
                                        </p:tgtEl>
                                        <p:attrNameLst>
                                          <p:attrName>style.visibility</p:attrName>
                                        </p:attrNameLst>
                                      </p:cBhvr>
                                      <p:to>
                                        <p:strVal val="visible"/>
                                      </p:to>
                                    </p:set>
                                    <p:animEffect transition="in" filter="barn(inHorizontal)">
                                      <p:cBhvr>
                                        <p:cTn id="11" dur="500"/>
                                        <p:tgtEl>
                                          <p:spTgt spid="19478"/>
                                        </p:tgtEl>
                                      </p:cBhvr>
                                    </p:animEffect>
                                  </p:childTnLst>
                                </p:cTn>
                              </p:par>
                              <p:par>
                                <p:cTn id="12" presetID="16" presetClass="entr" presetSubtype="26" fill="hold" nodeType="withEffect">
                                  <p:stCondLst>
                                    <p:cond delay="0"/>
                                  </p:stCondLst>
                                  <p:childTnLst>
                                    <p:set>
                                      <p:cBhvr>
                                        <p:cTn id="13" dur="1" fill="hold">
                                          <p:stCondLst>
                                            <p:cond delay="0"/>
                                          </p:stCondLst>
                                        </p:cTn>
                                        <p:tgtEl>
                                          <p:spTgt spid="19477"/>
                                        </p:tgtEl>
                                        <p:attrNameLst>
                                          <p:attrName>style.visibility</p:attrName>
                                        </p:attrNameLst>
                                      </p:cBhvr>
                                      <p:to>
                                        <p:strVal val="visible"/>
                                      </p:to>
                                    </p:set>
                                    <p:animEffect transition="in" filter="barn(inHorizontal)">
                                      <p:cBhvr>
                                        <p:cTn id="14" dur="500"/>
                                        <p:tgtEl>
                                          <p:spTgt spid="194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484"/>
                                        </p:tgtEl>
                                        <p:attrNameLst>
                                          <p:attrName>style.visibility</p:attrName>
                                        </p:attrNameLst>
                                      </p:cBhvr>
                                      <p:to>
                                        <p:strVal val="visible"/>
                                      </p:to>
                                    </p:set>
                                    <p:anim calcmode="lin" valueType="num">
                                      <p:cBhvr>
                                        <p:cTn id="19" dur="500" fill="hold"/>
                                        <p:tgtEl>
                                          <p:spTgt spid="19484"/>
                                        </p:tgtEl>
                                        <p:attrNameLst>
                                          <p:attrName>ppt_w</p:attrName>
                                        </p:attrNameLst>
                                      </p:cBhvr>
                                      <p:tavLst>
                                        <p:tav tm="0">
                                          <p:val>
                                            <p:fltVal val="0"/>
                                          </p:val>
                                        </p:tav>
                                        <p:tav tm="100000">
                                          <p:val>
                                            <p:strVal val="#ppt_w"/>
                                          </p:val>
                                        </p:tav>
                                      </p:tavLst>
                                    </p:anim>
                                    <p:anim calcmode="lin" valueType="num">
                                      <p:cBhvr>
                                        <p:cTn id="20" dur="500" fill="hold"/>
                                        <p:tgtEl>
                                          <p:spTgt spid="19484"/>
                                        </p:tgtEl>
                                        <p:attrNameLst>
                                          <p:attrName>ppt_h</p:attrName>
                                        </p:attrNameLst>
                                      </p:cBhvr>
                                      <p:tavLst>
                                        <p:tav tm="0">
                                          <p:val>
                                            <p:fltVal val="0"/>
                                          </p:val>
                                        </p:tav>
                                        <p:tav tm="100000">
                                          <p:val>
                                            <p:strVal val="#ppt_h"/>
                                          </p:val>
                                        </p:tav>
                                      </p:tavLst>
                                    </p:anim>
                                    <p:animEffect transition="in" filter="fade">
                                      <p:cBhvr>
                                        <p:cTn id="21" dur="500"/>
                                        <p:tgtEl>
                                          <p:spTgt spid="1948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19464"/>
                                        </p:tgtEl>
                                        <p:attrNameLst>
                                          <p:attrName>style.visibility</p:attrName>
                                        </p:attrNameLst>
                                      </p:cBhvr>
                                      <p:to>
                                        <p:strVal val="visible"/>
                                      </p:to>
                                    </p:set>
                                    <p:anim calcmode="lin" valueType="num">
                                      <p:cBhvr additive="base">
                                        <p:cTn id="39" dur="500" fill="hold"/>
                                        <p:tgtEl>
                                          <p:spTgt spid="19464"/>
                                        </p:tgtEl>
                                        <p:attrNameLst>
                                          <p:attrName>ppt_x</p:attrName>
                                        </p:attrNameLst>
                                      </p:cBhvr>
                                      <p:tavLst>
                                        <p:tav tm="0">
                                          <p:val>
                                            <p:strVal val="0-#ppt_w/2"/>
                                          </p:val>
                                        </p:tav>
                                        <p:tav tm="100000">
                                          <p:val>
                                            <p:strVal val="#ppt_x"/>
                                          </p:val>
                                        </p:tav>
                                      </p:tavLst>
                                    </p:anim>
                                    <p:anim calcmode="lin" valueType="num">
                                      <p:cBhvr additive="base">
                                        <p:cTn id="40"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84" grpId="0" animBg="1"/>
      <p:bldP spid="10"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8485" y="972351"/>
            <a:ext cx="10515600" cy="1325563"/>
          </a:xfrm>
          <a:prstGeom prst="rect">
            <a:avLst/>
          </a:prstGeom>
        </p:spPr>
        <p:txBody>
          <a:bodyPr>
            <a:norm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vi-VN" sz="4000" dirty="0" smtClean="0"/>
              <a:t>VIDEO</a:t>
            </a:r>
            <a:endParaRPr lang="en-US" sz="4000" dirty="0"/>
          </a:p>
        </p:txBody>
      </p:sp>
    </p:spTree>
    <p:extLst>
      <p:ext uri="{BB962C8B-B14F-4D97-AF65-F5344CB8AC3E}">
        <p14:creationId xmlns:p14="http://schemas.microsoft.com/office/powerpoint/2010/main" val="4264161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giáo án điện tử học sinh tiểu học mầm non | Nhật ký nghệ thuật, Hình  nền, Hình v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7236"/>
            <a:ext cx="12945979"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019126" y="1178201"/>
            <a:ext cx="3621035" cy="602336"/>
          </a:xfrm>
          <a:prstGeom prst="rect">
            <a:avLst/>
          </a:prstGeom>
          <a:solidFill>
            <a:srgbClr val="FFFF0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2100" b="1" dirty="0">
                <a:solidFill>
                  <a:srgbClr val="FF0000"/>
                </a:solidFill>
                <a:latin typeface="Times New Roman" panose="02020603050405020304" pitchFamily="18" charset="0"/>
                <a:cs typeface="Times New Roman" panose="02020603050405020304" pitchFamily="18" charset="0"/>
              </a:rPr>
              <a:t>HƯỚNG DẪN VỀ NHÀ</a:t>
            </a:r>
            <a:endParaRPr lang="en-US" sz="21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3126223" y="1960561"/>
            <a:ext cx="2969777" cy="2894807"/>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Tx/>
              <a:buChar char="-"/>
            </a:pPr>
            <a:r>
              <a:rPr lang="vi-VN" sz="2400" b="1" dirty="0">
                <a:solidFill>
                  <a:srgbClr val="FFFFFF"/>
                </a:solidFill>
                <a:latin typeface="Times New Roman" panose="02020603050405020304" pitchFamily="18" charset="0"/>
                <a:cs typeface="Times New Roman" panose="02020603050405020304" pitchFamily="18" charset="0"/>
              </a:rPr>
              <a:t>Học bài</a:t>
            </a:r>
          </a:p>
          <a:p>
            <a:pPr marL="0" indent="0">
              <a:lnSpc>
                <a:spcPct val="150000"/>
              </a:lnSpc>
              <a:buNone/>
            </a:pPr>
            <a:r>
              <a:rPr lang="vi-VN" sz="2400" b="1" dirty="0">
                <a:solidFill>
                  <a:srgbClr val="FFFFFF"/>
                </a:solidFill>
                <a:latin typeface="Times New Roman" panose="02020603050405020304" pitchFamily="18" charset="0"/>
                <a:cs typeface="Times New Roman" panose="02020603050405020304" pitchFamily="18" charset="0"/>
              </a:rPr>
              <a:t>- </a:t>
            </a:r>
            <a:r>
              <a:rPr lang="vi-VN" sz="2400" b="1" dirty="0" smtClean="0">
                <a:solidFill>
                  <a:srgbClr val="FFFFFF"/>
                </a:solidFill>
                <a:latin typeface="Times New Roman" panose="02020603050405020304" pitchFamily="18" charset="0"/>
                <a:cs typeface="Times New Roman" panose="02020603050405020304" pitchFamily="18" charset="0"/>
              </a:rPr>
              <a:t>Tìm hiểu tác dụng và ảnh hưởng của lực ma sát và lực cản của không khí.</a:t>
            </a:r>
            <a:endParaRPr lang="en-US" sz="2400" b="1" dirty="0">
              <a:solidFill>
                <a:srgbClr val="FFFF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9363863" y="6272288"/>
            <a:ext cx="3225981" cy="685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214640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Káº¿t quáº£ hÃ¬nh áº£nh cho lá»p xe"/>
          <p:cNvPicPr>
            <a:picLocks noChangeAspect="1" noChangeArrowheads="1"/>
          </p:cNvPicPr>
          <p:nvPr/>
        </p:nvPicPr>
        <p:blipFill>
          <a:blip r:embed="rId2"/>
          <a:srcRect/>
          <a:stretch>
            <a:fillRect/>
          </a:stretch>
        </p:blipFill>
        <p:spPr bwMode="auto">
          <a:xfrm>
            <a:off x="8737600" y="3069022"/>
            <a:ext cx="3119334" cy="3352801"/>
          </a:xfrm>
          <a:prstGeom prst="rect">
            <a:avLst/>
          </a:prstGeom>
          <a:noFill/>
        </p:spPr>
      </p:pic>
      <p:pic>
        <p:nvPicPr>
          <p:cNvPr id="23554" name="Picture 2" descr="Káº¿t quáº£ hÃ¬nh áº£nh cho lá»p xe"/>
          <p:cNvPicPr>
            <a:picLocks noChangeAspect="1" noChangeArrowheads="1"/>
          </p:cNvPicPr>
          <p:nvPr/>
        </p:nvPicPr>
        <p:blipFill>
          <a:blip r:embed="rId3"/>
          <a:srcRect/>
          <a:stretch>
            <a:fillRect/>
          </a:stretch>
        </p:blipFill>
        <p:spPr bwMode="auto">
          <a:xfrm>
            <a:off x="890621" y="3069023"/>
            <a:ext cx="7846979" cy="3352800"/>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4461"/>
            <a:ext cx="2664372" cy="174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Callout 2"/>
          <p:cNvSpPr/>
          <p:nvPr/>
        </p:nvSpPr>
        <p:spPr>
          <a:xfrm>
            <a:off x="4889061" y="268015"/>
            <a:ext cx="6985878" cy="2057399"/>
          </a:xfrm>
          <a:prstGeom prst="cloudCallout">
            <a:avLst>
              <a:gd name="adj1" fmla="val -88644"/>
              <a:gd name="adj2" fmla="val -1443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b="1" dirty="0" smtClean="0">
              <a:latin typeface="Times New Roman" pitchFamily="18" charset="0"/>
              <a:cs typeface="Times New Roman" pitchFamily="18" charset="0"/>
            </a:endParaRPr>
          </a:p>
          <a:p>
            <a:pPr algn="ctr"/>
            <a:r>
              <a:rPr lang="en-US" sz="3200" b="1" dirty="0" err="1" smtClean="0">
                <a:latin typeface="Times New Roman" pitchFamily="18" charset="0"/>
                <a:cs typeface="Times New Roman" pitchFamily="18" charset="0"/>
              </a:rPr>
              <a:t>Tại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sao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lốp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nhẵn</a:t>
            </a:r>
            <a:r>
              <a:rPr lang="en-US" sz="3200" b="1" dirty="0">
                <a:latin typeface="Times New Roman" pitchFamily="18" charset="0"/>
                <a:cs typeface="Times New Roman" pitchFamily="18" charset="0"/>
              </a:rPr>
              <a:t>?</a:t>
            </a:r>
          </a:p>
          <a:p>
            <a:pPr algn="ctr"/>
            <a:endParaRPr lang="en-US" sz="2800" dirty="0">
              <a:latin typeface="Times New Roman" pitchFamily="18" charset="0"/>
              <a:cs typeface="Times New Roman" pitchFamily="18" charset="0"/>
            </a:endParaRPr>
          </a:p>
        </p:txBody>
      </p:sp>
      <p:sp>
        <p:nvSpPr>
          <p:cNvPr id="4" name="Rectangle 3"/>
          <p:cNvSpPr/>
          <p:nvPr/>
        </p:nvSpPr>
        <p:spPr>
          <a:xfrm>
            <a:off x="3012964" y="332905"/>
            <a:ext cx="6985878" cy="2200089"/>
          </a:xfrm>
          <a:prstGeom prst="rect">
            <a:avLst/>
          </a:prstGeom>
        </p:spPr>
        <p:txBody>
          <a:bodyPr wrap="square">
            <a:spAutoFit/>
          </a:bodyPr>
          <a:lstStyle/>
          <a:p>
            <a:pPr algn="just">
              <a:lnSpc>
                <a:spcPct val="107000"/>
              </a:lnSpc>
              <a:spcAft>
                <a:spcPts val="800"/>
              </a:spcAft>
            </a:pPr>
            <a:r>
              <a:rPr lang="vi-VN" sz="3200" dirty="0">
                <a:solidFill>
                  <a:srgbClr val="0000FF"/>
                </a:solidFill>
                <a:latin typeface="Times New Roman" panose="02020603050405020304" pitchFamily="18" charset="0"/>
                <a:ea typeface="Segoe UI" panose="020B0502040204020203" pitchFamily="34" charset="0"/>
                <a:cs typeface="Segoe UI" panose="020B0502040204020203" pitchFamily="34" charset="0"/>
              </a:rPr>
              <a:t>Mặt lốp xe không làm nhẵn mà thường được khía thành các rãnh để tăng lực ma sát, giúp bánh xe lăn trên mặt đường và không bị trượt đảm bảo an toàn cho xe.</a:t>
            </a:r>
            <a:endParaRPr lang="vi-VN" sz="3200" dirty="0">
              <a:solidFill>
                <a:srgbClr val="0000FF"/>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1533681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exit" presetSubtype="0" fill="hold" grpId="1" nodeType="withEffect">
                                  <p:stCondLst>
                                    <p:cond delay="0"/>
                                  </p:stCondLst>
                                  <p:childTnLst>
                                    <p:animEffect transition="out" filter="fade">
                                      <p:cBhvr>
                                        <p:cTn id="14" dur="1000"/>
                                        <p:tgtEl>
                                          <p:spTgt spid="3"/>
                                        </p:tgtEl>
                                      </p:cBhvr>
                                    </p:animEffect>
                                    <p:anim calcmode="lin" valueType="num">
                                      <p:cBhvr>
                                        <p:cTn id="15" dur="1000"/>
                                        <p:tgtEl>
                                          <p:spTgt spid="3"/>
                                        </p:tgtEl>
                                        <p:attrNameLst>
                                          <p:attrName>ppt_x</p:attrName>
                                        </p:attrNameLst>
                                      </p:cBhvr>
                                      <p:tavLst>
                                        <p:tav tm="0">
                                          <p:val>
                                            <p:strVal val="ppt_x"/>
                                          </p:val>
                                        </p:tav>
                                        <p:tav tm="100000">
                                          <p:val>
                                            <p:strVal val="ppt_x"/>
                                          </p:val>
                                        </p:tav>
                                      </p:tavLst>
                                    </p:anim>
                                    <p:anim calcmode="lin" valueType="num">
                                      <p:cBhvr>
                                        <p:cTn id="16" dur="1000"/>
                                        <p:tgtEl>
                                          <p:spTgt spid="3"/>
                                        </p:tgtEl>
                                        <p:attrNameLst>
                                          <p:attrName>ppt_y</p:attrName>
                                        </p:attrNameLst>
                                      </p:cBhvr>
                                      <p:tavLst>
                                        <p:tav tm="0">
                                          <p:val>
                                            <p:strVal val="ppt_y"/>
                                          </p:val>
                                        </p:tav>
                                        <p:tav tm="100000">
                                          <p:val>
                                            <p:strVal val="ppt_y+.1"/>
                                          </p:val>
                                        </p:tav>
                                      </p:tavLst>
                                    </p:anim>
                                    <p:set>
                                      <p:cBhvr>
                                        <p:cTn id="17" dur="1" fill="hold">
                                          <p:stCondLst>
                                            <p:cond delay="999"/>
                                          </p:stCondLst>
                                        </p:cTn>
                                        <p:tgtEl>
                                          <p:spTgt spid="3"/>
                                        </p:tgtEl>
                                        <p:attrNameLst>
                                          <p:attrName>style.visibility</p:attrName>
                                        </p:attrNameLst>
                                      </p:cBhvr>
                                      <p:to>
                                        <p:strVal val="hidden"/>
                                      </p:to>
                                    </p:set>
                                  </p:childTnLst>
                                </p:cTn>
                              </p:par>
                              <p:par>
                                <p:cTn id="18" presetID="42" presetClass="exit" presetSubtype="0" fill="hold" nodeType="withEffect">
                                  <p:stCondLst>
                                    <p:cond delay="0"/>
                                  </p:stCondLst>
                                  <p:childTnLst>
                                    <p:animEffect transition="out" filter="fade">
                                      <p:cBhvr>
                                        <p:cTn id="19" dur="1000"/>
                                        <p:tgtEl>
                                          <p:spTgt spid="2050"/>
                                        </p:tgtEl>
                                      </p:cBhvr>
                                    </p:animEffect>
                                    <p:anim calcmode="lin" valueType="num">
                                      <p:cBhvr>
                                        <p:cTn id="20" dur="1000"/>
                                        <p:tgtEl>
                                          <p:spTgt spid="2050"/>
                                        </p:tgtEl>
                                        <p:attrNameLst>
                                          <p:attrName>ppt_x</p:attrName>
                                        </p:attrNameLst>
                                      </p:cBhvr>
                                      <p:tavLst>
                                        <p:tav tm="0">
                                          <p:val>
                                            <p:strVal val="ppt_x"/>
                                          </p:val>
                                        </p:tav>
                                        <p:tav tm="100000">
                                          <p:val>
                                            <p:strVal val="ppt_x"/>
                                          </p:val>
                                        </p:tav>
                                      </p:tavLst>
                                    </p:anim>
                                    <p:anim calcmode="lin" valueType="num">
                                      <p:cBhvr>
                                        <p:cTn id="21" dur="1000"/>
                                        <p:tgtEl>
                                          <p:spTgt spid="2050"/>
                                        </p:tgtEl>
                                        <p:attrNameLst>
                                          <p:attrName>ppt_y</p:attrName>
                                        </p:attrNameLst>
                                      </p:cBhvr>
                                      <p:tavLst>
                                        <p:tav tm="0">
                                          <p:val>
                                            <p:strVal val="ppt_y"/>
                                          </p:val>
                                        </p:tav>
                                        <p:tav tm="100000">
                                          <p:val>
                                            <p:strVal val="ppt_y+.1"/>
                                          </p:val>
                                        </p:tav>
                                      </p:tavLst>
                                    </p:anim>
                                    <p:set>
                                      <p:cBhvr>
                                        <p:cTn id="22"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nền bài giảng powerpoint">
            <a:extLst>
              <a:ext uri="{FF2B5EF4-FFF2-40B4-BE49-F238E27FC236}">
                <a16:creationId xmlns:a16="http://schemas.microsoft.com/office/drawing/2014/main" xmlns="" id="{F00D2D83-E598-461D-BF79-8E69D086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28" y="-301658"/>
            <a:ext cx="14338169" cy="71759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6105C61F-9005-4F14-AAC5-86C48AA5DAAE}"/>
              </a:ext>
            </a:extLst>
          </p:cNvPr>
          <p:cNvSpPr>
            <a:spLocks noGrp="1"/>
          </p:cNvSpPr>
          <p:nvPr>
            <p:ph type="ctrTitle"/>
          </p:nvPr>
        </p:nvSpPr>
        <p:spPr>
          <a:xfrm>
            <a:off x="2753410" y="735292"/>
            <a:ext cx="6983691" cy="2077750"/>
          </a:xfrm>
          <a:solidFill>
            <a:schemeClr val="bg2"/>
          </a:solidFill>
        </p:spPr>
        <p:txBody>
          <a:bodyPr>
            <a:normAutofit fontScale="90000"/>
          </a:bodyPr>
          <a:lstStyle/>
          <a:p>
            <a:r>
              <a:rPr lang="en-US" sz="5400" b="1" dirty="0" err="1" smtClean="0">
                <a:solidFill>
                  <a:srgbClr val="FF0000"/>
                </a:solidFill>
                <a:latin typeface="Times New Roman" pitchFamily="18" charset="0"/>
                <a:cs typeface="Times New Roman" pitchFamily="18" charset="0"/>
              </a:rPr>
              <a:t>Bài</a:t>
            </a:r>
            <a:r>
              <a:rPr lang="en-US" sz="5400" b="1" dirty="0" smtClean="0">
                <a:solidFill>
                  <a:srgbClr val="FF0000"/>
                </a:solidFill>
                <a:latin typeface="Times New Roman" pitchFamily="18" charset="0"/>
                <a:cs typeface="Times New Roman" pitchFamily="18" charset="0"/>
              </a:rPr>
              <a:t> 40</a:t>
            </a:r>
            <a:r>
              <a:rPr lang="en-US" sz="5400" b="1" dirty="0">
                <a:solidFill>
                  <a:srgbClr val="FF0000"/>
                </a:solidFill>
                <a:latin typeface="Times New Roman" pitchFamily="18" charset="0"/>
                <a:cs typeface="Times New Roman" pitchFamily="18" charset="0"/>
              </a:rPr>
              <a:t/>
            </a:r>
            <a:br>
              <a:rPr lang="en-US" sz="5400" b="1" dirty="0">
                <a:solidFill>
                  <a:srgbClr val="FF0000"/>
                </a:solidFill>
                <a:latin typeface="Times New Roman" pitchFamily="18" charset="0"/>
                <a:cs typeface="Times New Roman" pitchFamily="18" charset="0"/>
              </a:rPr>
            </a:br>
            <a:r>
              <a:rPr lang="en-US" sz="5400" b="1" dirty="0" smtClean="0">
                <a:solidFill>
                  <a:srgbClr val="FF0000"/>
                </a:solidFill>
                <a:latin typeface="Times New Roman" pitchFamily="18" charset="0"/>
                <a:cs typeface="Times New Roman" pitchFamily="18" charset="0"/>
              </a:rPr>
              <a:t> </a:t>
            </a:r>
            <a:r>
              <a:rPr lang="en-US" sz="5400" b="1" dirty="0">
                <a:solidFill>
                  <a:srgbClr val="0033CC"/>
                </a:solidFill>
                <a:latin typeface="Times New Roman" pitchFamily="18" charset="0"/>
                <a:cs typeface="Times New Roman" pitchFamily="18" charset="0"/>
              </a:rPr>
              <a:t>LỰC MA </a:t>
            </a:r>
            <a:r>
              <a:rPr lang="en-US" sz="5400" b="1" dirty="0" smtClean="0">
                <a:solidFill>
                  <a:srgbClr val="0033CC"/>
                </a:solidFill>
                <a:latin typeface="Times New Roman" pitchFamily="18" charset="0"/>
                <a:cs typeface="Times New Roman" pitchFamily="18" charset="0"/>
              </a:rPr>
              <a:t>SÁT</a:t>
            </a:r>
            <a:r>
              <a:rPr lang="vi-VN" sz="5400" b="1" dirty="0" smtClean="0">
                <a:solidFill>
                  <a:srgbClr val="0033CC"/>
                </a:solidFill>
                <a:latin typeface="Times New Roman" pitchFamily="18" charset="0"/>
                <a:cs typeface="Times New Roman" pitchFamily="18" charset="0"/>
              </a:rPr>
              <a:t/>
            </a:r>
            <a:br>
              <a:rPr lang="vi-VN" sz="5400" b="1" dirty="0" smtClean="0">
                <a:solidFill>
                  <a:srgbClr val="0033CC"/>
                </a:solidFill>
                <a:latin typeface="Times New Roman" pitchFamily="18" charset="0"/>
                <a:cs typeface="Times New Roman" pitchFamily="18" charset="0"/>
              </a:rPr>
            </a:br>
            <a:endParaRPr lang="vi-VN" sz="5400" b="1" dirty="0">
              <a:solidFill>
                <a:srgbClr val="0033CC"/>
              </a:solidFill>
              <a:latin typeface="Times New Roman" pitchFamily="18" charset="0"/>
              <a:cs typeface="Times New Roman" pitchFamily="18" charset="0"/>
            </a:endParaRPr>
          </a:p>
        </p:txBody>
      </p:sp>
      <p:pic>
        <p:nvPicPr>
          <p:cNvPr id="4" name="Picture 2" descr="Káº¿t quáº£ hÃ¬nh áº£nh cho lá»p xe"/>
          <p:cNvPicPr>
            <a:picLocks noChangeAspect="1" noChangeArrowheads="1"/>
          </p:cNvPicPr>
          <p:nvPr/>
        </p:nvPicPr>
        <p:blipFill>
          <a:blip r:embed="rId3"/>
          <a:srcRect/>
          <a:stretch>
            <a:fillRect/>
          </a:stretch>
        </p:blipFill>
        <p:spPr bwMode="auto">
          <a:xfrm>
            <a:off x="4943863" y="3318235"/>
            <a:ext cx="7612640" cy="2920949"/>
          </a:xfrm>
          <a:prstGeom prst="rect">
            <a:avLst/>
          </a:prstGeom>
          <a:noFill/>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29" y="3318235"/>
            <a:ext cx="4793034" cy="292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177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215761" y="160210"/>
            <a:ext cx="9382126"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4. </a:t>
            </a:r>
            <a:r>
              <a:rPr lang="en-US" sz="3200" b="1" dirty="0" err="1" smtClean="0">
                <a:solidFill>
                  <a:srgbClr val="FF0000"/>
                </a:solidFill>
                <a:latin typeface="Times New Roman" pitchFamily="18" charset="0"/>
                <a:cs typeface="Times New Roman" pitchFamily="18" charset="0"/>
              </a:rPr>
              <a:t>Tác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dụng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ảnh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hưởng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lực</a:t>
            </a:r>
            <a:r>
              <a:rPr lang="en-US" sz="3200" b="1" dirty="0" smtClean="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endParaRPr lang="vi-VN" sz="3200" b="1" dirty="0">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xmlns=""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Shape 2700"/>
          <p:cNvPicPr/>
          <p:nvPr/>
        </p:nvPicPr>
        <p:blipFill>
          <a:blip r:embed="rId2"/>
          <a:stretch/>
        </p:blipFill>
        <p:spPr>
          <a:xfrm>
            <a:off x="298886" y="1415571"/>
            <a:ext cx="11654814" cy="4802349"/>
          </a:xfrm>
          <a:prstGeom prst="rect">
            <a:avLst/>
          </a:prstGeom>
        </p:spPr>
      </p:pic>
    </p:spTree>
    <p:extLst>
      <p:ext uri="{BB962C8B-B14F-4D97-AF65-F5344CB8AC3E}">
        <p14:creationId xmlns:p14="http://schemas.microsoft.com/office/powerpoint/2010/main" val="38827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182880" y="66500"/>
            <a:ext cx="11833024" cy="553998"/>
          </a:xfrm>
          <a:prstGeom prst="rect">
            <a:avLst/>
          </a:prstGeom>
          <a:noFill/>
        </p:spPr>
        <p:txBody>
          <a:bodyPr wrap="square" rtlCol="0">
            <a:spAutoFit/>
          </a:bodyPr>
          <a:lstStyle/>
          <a:p>
            <a:r>
              <a:rPr lang="vi-VN" sz="3000" b="1" dirty="0" smtClean="0">
                <a:solidFill>
                  <a:srgbClr val="FF0000"/>
                </a:solidFill>
                <a:latin typeface="Times New Roman" pitchFamily="18" charset="0"/>
                <a:cs typeface="Times New Roman" pitchFamily="18" charset="0"/>
              </a:rPr>
              <a:t>a</a:t>
            </a:r>
            <a:r>
              <a:rPr lang="en-US" sz="3000" b="1" dirty="0" smtClean="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Tìm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dụng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trở</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thúc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đẩy</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chuyển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lực</a:t>
            </a:r>
            <a:r>
              <a:rPr lang="en-US" sz="3000" b="1" dirty="0">
                <a:solidFill>
                  <a:srgbClr val="FF0000"/>
                </a:solidFill>
                <a:latin typeface="Times New Roman" pitchFamily="18" charset="0"/>
                <a:cs typeface="Times New Roman" pitchFamily="18" charset="0"/>
              </a:rPr>
              <a:t> ma </a:t>
            </a:r>
            <a:r>
              <a:rPr lang="en-US" sz="3000" b="1" dirty="0" err="1">
                <a:solidFill>
                  <a:srgbClr val="FF0000"/>
                </a:solidFill>
                <a:latin typeface="Times New Roman" pitchFamily="18" charset="0"/>
                <a:cs typeface="Times New Roman" pitchFamily="18" charset="0"/>
              </a:rPr>
              <a:t>sát</a:t>
            </a:r>
            <a:endParaRPr lang="en-US" sz="3000"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C90A6E15-C929-451D-8132-44B2C85335A2}"/>
              </a:ext>
            </a:extLst>
          </p:cNvPr>
          <p:cNvSpPr/>
          <p:nvPr/>
        </p:nvSpPr>
        <p:spPr>
          <a:xfrm>
            <a:off x="3601174" y="5624945"/>
            <a:ext cx="1095517" cy="397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3416E4C5-6D14-4C4E-9DED-3FEC83EA8B29}"/>
              </a:ext>
            </a:extLst>
          </p:cNvPr>
          <p:cNvSpPr txBox="1"/>
          <p:nvPr/>
        </p:nvSpPr>
        <p:spPr>
          <a:xfrm>
            <a:off x="587598" y="784752"/>
            <a:ext cx="6594591" cy="6001643"/>
          </a:xfrm>
          <a:prstGeom prst="rect">
            <a:avLst/>
          </a:prstGeom>
          <a:noFill/>
        </p:spPr>
        <p:txBody>
          <a:bodyPr wrap="square" rtlCol="0">
            <a:spAutoFit/>
          </a:bodyPr>
          <a:lstStyle/>
          <a:p>
            <a:pPr algn="ctr"/>
            <a:r>
              <a:rPr lang="en-US" sz="2800" b="1" i="1" dirty="0" err="1">
                <a:latin typeface="Times New Roman" pitchFamily="18" charset="0"/>
                <a:cs typeface="Times New Roman" pitchFamily="18" charset="0"/>
              </a:rPr>
              <a:t>Quan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sát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hình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ảnh</a:t>
            </a:r>
            <a:r>
              <a:rPr lang="en-US" sz="2800" b="1" i="1" dirty="0">
                <a:latin typeface="Times New Roman" pitchFamily="18" charset="0"/>
                <a:cs typeface="Times New Roman" pitchFamily="18" charset="0"/>
              </a:rPr>
              <a:t> 40.5, 40.6 </a:t>
            </a:r>
            <a:endParaRPr lang="en-US" sz="2800" b="1" i="1" dirty="0" smtClean="0">
              <a:latin typeface="Times New Roman" pitchFamily="18" charset="0"/>
              <a:cs typeface="Times New Roman" pitchFamily="18" charset="0"/>
            </a:endParaRPr>
          </a:p>
          <a:p>
            <a:pPr algn="ctr"/>
            <a:r>
              <a:rPr lang="en-US" sz="3200" b="1" dirty="0" err="1">
                <a:solidFill>
                  <a:srgbClr val="0000FF"/>
                </a:solidFill>
                <a:latin typeface="Times New Roman" pitchFamily="18" charset="0"/>
                <a:ea typeface="Calibri"/>
                <a:cs typeface="Times New Roman" pitchFamily="18" charset="0"/>
              </a:rPr>
              <a:t>Thảo</a:t>
            </a:r>
            <a:r>
              <a:rPr lang="en-US" sz="3200" b="1" dirty="0">
                <a:solidFill>
                  <a:srgbClr val="0000FF"/>
                </a:solidFill>
                <a:latin typeface="Times New Roman" pitchFamily="18" charset="0"/>
                <a:ea typeface="Calibri"/>
                <a:cs typeface="Times New Roman" pitchFamily="18" charset="0"/>
              </a:rPr>
              <a:t> </a:t>
            </a:r>
            <a:r>
              <a:rPr lang="en-US" sz="3200" b="1" dirty="0" err="1" smtClean="0">
                <a:solidFill>
                  <a:srgbClr val="0000FF"/>
                </a:solidFill>
                <a:latin typeface="Times New Roman" pitchFamily="18" charset="0"/>
                <a:ea typeface="Calibri"/>
                <a:cs typeface="Times New Roman" pitchFamily="18" charset="0"/>
              </a:rPr>
              <a:t>luận</a:t>
            </a:r>
            <a:r>
              <a:rPr lang="vi-VN" sz="3200" b="1" dirty="0" smtClean="0">
                <a:solidFill>
                  <a:srgbClr val="0000FF"/>
                </a:solidFill>
                <a:latin typeface="Times New Roman" pitchFamily="18" charset="0"/>
                <a:ea typeface="Calibri"/>
                <a:cs typeface="Times New Roman" pitchFamily="18" charset="0"/>
              </a:rPr>
              <a:t> nhóm</a:t>
            </a:r>
            <a:r>
              <a:rPr lang="en-US" sz="3200" b="1" dirty="0" smtClean="0">
                <a:solidFill>
                  <a:srgbClr val="0000FF"/>
                </a:solidFill>
                <a:latin typeface="Times New Roman" pitchFamily="18" charset="0"/>
                <a:ea typeface="Calibri"/>
                <a:cs typeface="Times New Roman" pitchFamily="18" charset="0"/>
              </a:rPr>
              <a:t> </a:t>
            </a:r>
            <a:r>
              <a:rPr lang="en-US" sz="3200" b="1" dirty="0">
                <a:solidFill>
                  <a:srgbClr val="0000FF"/>
                </a:solidFill>
                <a:latin typeface="Times New Roman" pitchFamily="18" charset="0"/>
                <a:ea typeface="Calibri"/>
                <a:cs typeface="Times New Roman" pitchFamily="18" charset="0"/>
              </a:rPr>
              <a:t>– </a:t>
            </a:r>
            <a:r>
              <a:rPr lang="en-US" sz="3200" b="1" dirty="0" err="1">
                <a:solidFill>
                  <a:srgbClr val="0000FF"/>
                </a:solidFill>
                <a:latin typeface="Times New Roman" pitchFamily="18" charset="0"/>
                <a:ea typeface="Calibri"/>
                <a:cs typeface="Times New Roman" pitchFamily="18" charset="0"/>
              </a:rPr>
              <a:t>Trả</a:t>
            </a:r>
            <a:r>
              <a:rPr lang="en-US" sz="3200" b="1" dirty="0">
                <a:solidFill>
                  <a:srgbClr val="0000FF"/>
                </a:solidFill>
                <a:latin typeface="Times New Roman" pitchFamily="18" charset="0"/>
                <a:ea typeface="Calibri"/>
                <a:cs typeface="Times New Roman" pitchFamily="18" charset="0"/>
              </a:rPr>
              <a:t> </a:t>
            </a:r>
            <a:r>
              <a:rPr lang="en-US" sz="3200" b="1" dirty="0" err="1">
                <a:solidFill>
                  <a:srgbClr val="0000FF"/>
                </a:solidFill>
                <a:latin typeface="Times New Roman" pitchFamily="18" charset="0"/>
                <a:ea typeface="Calibri"/>
                <a:cs typeface="Times New Roman" pitchFamily="18" charset="0"/>
              </a:rPr>
              <a:t>lời</a:t>
            </a:r>
            <a:r>
              <a:rPr lang="en-US" sz="3200" b="1" dirty="0">
                <a:solidFill>
                  <a:srgbClr val="0000FF"/>
                </a:solidFill>
                <a:latin typeface="Times New Roman" pitchFamily="18" charset="0"/>
                <a:ea typeface="Calibri"/>
                <a:cs typeface="Times New Roman" pitchFamily="18" charset="0"/>
              </a:rPr>
              <a:t> </a:t>
            </a:r>
            <a:r>
              <a:rPr lang="en-US" sz="3200" b="1" dirty="0" err="1">
                <a:solidFill>
                  <a:srgbClr val="0000FF"/>
                </a:solidFill>
                <a:latin typeface="Times New Roman" pitchFamily="18" charset="0"/>
                <a:ea typeface="Calibri"/>
                <a:cs typeface="Times New Roman" pitchFamily="18" charset="0"/>
              </a:rPr>
              <a:t>câu</a:t>
            </a:r>
            <a:r>
              <a:rPr lang="en-US" sz="3200" b="1" dirty="0">
                <a:solidFill>
                  <a:srgbClr val="0000FF"/>
                </a:solidFill>
                <a:latin typeface="Times New Roman" pitchFamily="18" charset="0"/>
                <a:ea typeface="Calibri"/>
                <a:cs typeface="Times New Roman" pitchFamily="18" charset="0"/>
              </a:rPr>
              <a:t> </a:t>
            </a:r>
            <a:r>
              <a:rPr lang="en-US" sz="3200" b="1" dirty="0" err="1">
                <a:solidFill>
                  <a:srgbClr val="0000FF"/>
                </a:solidFill>
                <a:latin typeface="Times New Roman" pitchFamily="18" charset="0"/>
                <a:ea typeface="Calibri"/>
                <a:cs typeface="Times New Roman" pitchFamily="18" charset="0"/>
              </a:rPr>
              <a:t>hỏi</a:t>
            </a:r>
            <a:endParaRPr lang="en-US" sz="3200" b="1" dirty="0">
              <a:solidFill>
                <a:srgbClr val="0000FF"/>
              </a:solidFill>
              <a:latin typeface="Times New Roman" pitchFamily="18" charset="0"/>
              <a:ea typeface="Calibri"/>
              <a:cs typeface="Times New Roman" pitchFamily="18" charset="0"/>
            </a:endParaRPr>
          </a:p>
          <a:p>
            <a:pPr algn="just"/>
            <a:r>
              <a:rPr lang="vi-VN" sz="3200" b="1" dirty="0" smtClean="0">
                <a:latin typeface="Times New Roman" pitchFamily="18" charset="0"/>
                <a:cs typeface="Times New Roman" pitchFamily="18" charset="0"/>
              </a:rPr>
              <a:t>1.</a:t>
            </a:r>
            <a:r>
              <a:rPr lang="en-US" sz="3200" b="1"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nghỉ</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a:p>
            <a:pPr algn="just"/>
            <a:r>
              <a:rPr lang="vi-VN" sz="3200" b="1" dirty="0" smtClean="0">
                <a:latin typeface="Times New Roman" pitchFamily="18" charset="0"/>
                <a:cs typeface="Times New Roman" pitchFamily="18" charset="0"/>
              </a:rPr>
              <a:t>2.</a:t>
            </a:r>
            <a:r>
              <a:rPr lang="en-US" sz="3200" b="1"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trượt</a:t>
            </a:r>
            <a:r>
              <a:rPr lang="en-US" sz="3200" dirty="0">
                <a:latin typeface="Times New Roman" pitchFamily="18" charset="0"/>
                <a:cs typeface="Times New Roman" pitchFamily="18" charset="0"/>
              </a:rPr>
              <a:t> do </a:t>
            </a:r>
            <a:r>
              <a:rPr lang="en-US" sz="3200" dirty="0" err="1">
                <a:latin typeface="Times New Roman" pitchFamily="18" charset="0"/>
                <a:cs typeface="Times New Roman" pitchFamily="18" charset="0"/>
              </a:rPr>
              <a:t>má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a:p>
            <a:pPr algn="just"/>
            <a:r>
              <a:rPr lang="vi-VN" sz="3200" b="1" dirty="0" smtClean="0">
                <a:latin typeface="Times New Roman" pitchFamily="18" charset="0"/>
                <a:cs typeface="Times New Roman" pitchFamily="18" charset="0"/>
              </a:rPr>
              <a:t>3.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a:t>
            </a:r>
          </a:p>
          <a:p>
            <a:pPr algn="just"/>
            <a:r>
              <a:rPr lang="vi-VN" sz="3200" b="1" dirty="0" smtClean="0">
                <a:latin typeface="Times New Roman" pitchFamily="18" charset="0"/>
                <a:cs typeface="Times New Roman" pitchFamily="18" charset="0"/>
              </a:rPr>
              <a:t>4.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a:t>
            </a:r>
          </a:p>
          <a:p>
            <a:pPr algn="just"/>
            <a:r>
              <a:rPr lang="vi-VN" sz="3200" b="1" dirty="0" smtClean="0">
                <a:latin typeface="Times New Roman" pitchFamily="18" charset="0"/>
                <a:cs typeface="Times New Roman" pitchFamily="18" charset="0"/>
              </a:rPr>
              <a:t>5.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mòn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5" name="Shape 2700"/>
          <p:cNvPicPr/>
          <p:nvPr/>
        </p:nvPicPr>
        <p:blipFill rotWithShape="1">
          <a:blip r:embed="rId2"/>
          <a:srcRect l="55161" r="-508"/>
          <a:stretch/>
        </p:blipFill>
        <p:spPr>
          <a:xfrm>
            <a:off x="7909417" y="3961958"/>
            <a:ext cx="4106487" cy="2896042"/>
          </a:xfrm>
          <a:prstGeom prst="rect">
            <a:avLst/>
          </a:prstGeom>
        </p:spPr>
      </p:pic>
      <p:pic>
        <p:nvPicPr>
          <p:cNvPr id="7" name="Shape 2700"/>
          <p:cNvPicPr/>
          <p:nvPr/>
        </p:nvPicPr>
        <p:blipFill rotWithShape="1">
          <a:blip r:embed="rId2"/>
          <a:srcRect r="45895"/>
          <a:stretch/>
        </p:blipFill>
        <p:spPr>
          <a:xfrm>
            <a:off x="7909417" y="781396"/>
            <a:ext cx="3961156" cy="3001483"/>
          </a:xfrm>
          <a:prstGeom prst="rect">
            <a:avLst/>
          </a:prstGeom>
        </p:spPr>
      </p:pic>
    </p:spTree>
    <p:extLst>
      <p:ext uri="{BB962C8B-B14F-4D97-AF65-F5344CB8AC3E}">
        <p14:creationId xmlns:p14="http://schemas.microsoft.com/office/powerpoint/2010/main" val="186335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4AE6793-EA05-44F5-86F2-EF3A1EA78258}"/>
              </a:ext>
            </a:extLst>
          </p:cNvPr>
          <p:cNvSpPr txBox="1"/>
          <p:nvPr/>
        </p:nvSpPr>
        <p:spPr>
          <a:xfrm>
            <a:off x="182880" y="66500"/>
            <a:ext cx="11833024" cy="553998"/>
          </a:xfrm>
          <a:prstGeom prst="rect">
            <a:avLst/>
          </a:prstGeom>
          <a:noFill/>
        </p:spPr>
        <p:txBody>
          <a:bodyPr wrap="square" rtlCol="0">
            <a:spAutoFit/>
          </a:bodyPr>
          <a:lstStyle/>
          <a:p>
            <a:r>
              <a:rPr lang="en-US" sz="3000" b="1" dirty="0" smtClean="0">
                <a:solidFill>
                  <a:srgbClr val="FF0000"/>
                </a:solidFill>
                <a:latin typeface="Times New Roman" pitchFamily="18" charset="0"/>
                <a:cs typeface="Times New Roman" pitchFamily="18" charset="0"/>
              </a:rPr>
              <a:t>4.1. </a:t>
            </a:r>
            <a:r>
              <a:rPr lang="en-US" sz="3000" b="1" dirty="0" err="1">
                <a:solidFill>
                  <a:srgbClr val="FF0000"/>
                </a:solidFill>
                <a:latin typeface="Times New Roman" pitchFamily="18" charset="0"/>
                <a:cs typeface="Times New Roman" pitchFamily="18" charset="0"/>
              </a:rPr>
              <a:t>Tìm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dụng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trở</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thúc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đẩy</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chuyển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lực</a:t>
            </a:r>
            <a:r>
              <a:rPr lang="en-US" sz="3000" b="1" dirty="0">
                <a:solidFill>
                  <a:srgbClr val="FF0000"/>
                </a:solidFill>
                <a:latin typeface="Times New Roman" pitchFamily="18" charset="0"/>
                <a:cs typeface="Times New Roman" pitchFamily="18" charset="0"/>
              </a:rPr>
              <a:t> ma </a:t>
            </a:r>
            <a:r>
              <a:rPr lang="en-US" sz="3000" b="1" dirty="0" err="1">
                <a:solidFill>
                  <a:srgbClr val="FF0000"/>
                </a:solidFill>
                <a:latin typeface="Times New Roman" pitchFamily="18" charset="0"/>
                <a:cs typeface="Times New Roman" pitchFamily="18" charset="0"/>
              </a:rPr>
              <a:t>sát</a:t>
            </a:r>
            <a:endParaRPr lang="en-US" sz="3000" dirty="0">
              <a:solidFill>
                <a:srgbClr val="FF0000"/>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6759016"/>
              </p:ext>
            </p:extLst>
          </p:nvPr>
        </p:nvGraphicFramePr>
        <p:xfrm>
          <a:off x="290443" y="859023"/>
          <a:ext cx="11242458" cy="5730240"/>
        </p:xfrm>
        <a:graphic>
          <a:graphicData uri="http://schemas.openxmlformats.org/drawingml/2006/table">
            <a:tbl>
              <a:tblPr firstRow="1" bandRow="1">
                <a:tableStyleId>{5C22544A-7EE6-4342-B048-85BDC9FD1C3A}</a:tableStyleId>
              </a:tblPr>
              <a:tblGrid>
                <a:gridCol w="5621229">
                  <a:extLst>
                    <a:ext uri="{9D8B030D-6E8A-4147-A177-3AD203B41FA5}">
                      <a16:colId xmlns:a16="http://schemas.microsoft.com/office/drawing/2014/main" xmlns="" val="230311907"/>
                    </a:ext>
                  </a:extLst>
                </a:gridCol>
                <a:gridCol w="5621229">
                  <a:extLst>
                    <a:ext uri="{9D8B030D-6E8A-4147-A177-3AD203B41FA5}">
                      <a16:colId xmlns:a16="http://schemas.microsoft.com/office/drawing/2014/main" xmlns="" val="2605773361"/>
                    </a:ext>
                  </a:extLst>
                </a:gridCol>
              </a:tblGrid>
              <a:tr h="370840">
                <a:tc>
                  <a:txBody>
                    <a:bodyPr/>
                    <a:lstStyle/>
                    <a:p>
                      <a:pPr algn="ctr"/>
                      <a:r>
                        <a:rPr lang="en-US" sz="3200" dirty="0" err="1" smtClean="0">
                          <a:latin typeface="Times New Roman" panose="02020603050405020304" pitchFamily="18" charset="0"/>
                          <a:cs typeface="Times New Roman" panose="02020603050405020304" pitchFamily="18" charset="0"/>
                        </a:rPr>
                        <a:t>Câu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hỏi</a:t>
                      </a:r>
                      <a:endParaRPr lang="vi-VN"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smtClean="0">
                          <a:latin typeface="Times New Roman" panose="02020603050405020304" pitchFamily="18" charset="0"/>
                          <a:cs typeface="Times New Roman" panose="02020603050405020304" pitchFamily="18" charset="0"/>
                        </a:rPr>
                        <a:t>Trả</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lời</a:t>
                      </a:r>
                      <a:endParaRPr lang="vi-VN"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17160389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ma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nghỉ</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a:t>
                      </a:r>
                      <a:r>
                        <a:rPr lang="en-US" sz="2800" dirty="0" err="1" smtClean="0">
                          <a:latin typeface="Times New Roman" pitchFamily="18" charset="0"/>
                          <a:cs typeface="Times New Roman" pitchFamily="18" charset="0"/>
                        </a:rPr>
                        <a:t>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chân</a:t>
                      </a:r>
                      <a:r>
                        <a:rPr lang="en-US" sz="2800" baseline="0" dirty="0" smtClean="0">
                          <a:latin typeface="Times New Roman" pitchFamily="18" charset="0"/>
                          <a:cs typeface="Times New Roman" pitchFamily="18" charset="0"/>
                        </a:rPr>
                        <a:t> có </a:t>
                      </a:r>
                      <a:r>
                        <a:rPr lang="en-US" sz="2800" baseline="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dụng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a16="http://schemas.microsoft.com/office/drawing/2014/main" xmlns="" val="359236016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ma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trượt</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má</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phanh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ép</a:t>
                      </a:r>
                      <a:r>
                        <a:rPr lang="en-US" sz="2800" baseline="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bánh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xe</a:t>
                      </a:r>
                      <a:r>
                        <a:rPr lang="en-US" sz="2800" baseline="0" dirty="0" smtClean="0">
                          <a:latin typeface="Times New Roman" pitchFamily="18" charset="0"/>
                          <a:cs typeface="Times New Roman" pitchFamily="18" charset="0"/>
                        </a:rPr>
                        <a:t> có </a:t>
                      </a:r>
                      <a:r>
                        <a:rPr lang="en-US" sz="2800" baseline="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dụng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a16="http://schemas.microsoft.com/office/drawing/2014/main" xmlns="" val="42156577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ma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có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a16="http://schemas.microsoft.com/office/drawing/2014/main" xmlns="" val="191048957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dirty="0" smtClean="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a16="http://schemas.microsoft.com/office/drawing/2014/main" xmlns="" val="365410398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dirty="0" smtClean="0">
                          <a:latin typeface="Times New Roman" pitchFamily="18" charset="0"/>
                          <a:cs typeface="Times New Roman" pitchFamily="18" charset="0"/>
                        </a:rPr>
                        <a:t>5. </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mòn</a:t>
                      </a:r>
                      <a:r>
                        <a:rPr lang="en-US" sz="2800" dirty="0" smtClean="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latin typeface="Times New Roman" pitchFamily="18" charset="0"/>
                        <a:cs typeface="Times New Roman" pitchFamily="18" charset="0"/>
                      </a:endParaRPr>
                    </a:p>
                  </a:txBody>
                  <a:tcPr anchor="ctr"/>
                </a:tc>
                <a:tc>
                  <a:txBody>
                    <a:bodyPr/>
                    <a:lstStyle/>
                    <a:p>
                      <a:endParaRPr lang="vi-VN" dirty="0"/>
                    </a:p>
                  </a:txBody>
                  <a:tcPr/>
                </a:tc>
                <a:extLst>
                  <a:ext uri="{0D108BD9-81ED-4DB2-BD59-A6C34878D82A}">
                    <a16:rowId xmlns:a16="http://schemas.microsoft.com/office/drawing/2014/main" xmlns="" val="2365763606"/>
                  </a:ext>
                </a:extLst>
              </a:tr>
            </a:tbl>
          </a:graphicData>
        </a:graphic>
      </p:graphicFrame>
      <p:sp>
        <p:nvSpPr>
          <p:cNvPr id="3" name="Rectangle 2"/>
          <p:cNvSpPr/>
          <p:nvPr/>
        </p:nvSpPr>
        <p:spPr>
          <a:xfrm>
            <a:off x="5911672" y="1382507"/>
            <a:ext cx="5621228" cy="954107"/>
          </a:xfrm>
          <a:prstGeom prst="rect">
            <a:avLst/>
          </a:prstGeom>
        </p:spPr>
        <p:txBody>
          <a:bodyPr wrap="square">
            <a:spAutoFit/>
          </a:bodyPr>
          <a:lstStyle/>
          <a:p>
            <a:pPr>
              <a:defRPr/>
            </a:pP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Lực</a:t>
            </a:r>
            <a:r>
              <a:rPr lang="en-US" sz="2800" dirty="0">
                <a:solidFill>
                  <a:srgbClr val="C00000"/>
                </a:solidFill>
                <a:latin typeface="Times New Roman" pitchFamily="18" charset="0"/>
                <a:cs typeface="Times New Roman" pitchFamily="18" charset="0"/>
              </a:rPr>
              <a:t> ma </a:t>
            </a:r>
            <a:r>
              <a:rPr lang="en-US" sz="2800" dirty="0" err="1">
                <a:solidFill>
                  <a:srgbClr val="C00000"/>
                </a:solidFill>
                <a:latin typeface="Times New Roman" pitchFamily="18" charset="0"/>
                <a:cs typeface="Times New Roman" pitchFamily="18" charset="0"/>
              </a:rPr>
              <a:t>sát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nghỉ</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có</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tác</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dụng</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thúc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đẩy</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chân</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chuyển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động</a:t>
            </a:r>
            <a:endParaRPr lang="en-US" sz="2800" dirty="0">
              <a:solidFill>
                <a:srgbClr val="C00000"/>
              </a:solidFill>
              <a:latin typeface="Times New Roman" pitchFamily="18" charset="0"/>
              <a:cs typeface="Times New Roman" pitchFamily="18" charset="0"/>
            </a:endParaRPr>
          </a:p>
        </p:txBody>
      </p:sp>
      <p:sp>
        <p:nvSpPr>
          <p:cNvPr id="7" name="Rectangle 6"/>
          <p:cNvSpPr/>
          <p:nvPr/>
        </p:nvSpPr>
        <p:spPr>
          <a:xfrm>
            <a:off x="5911674" y="2330330"/>
            <a:ext cx="5621226" cy="954107"/>
          </a:xfrm>
          <a:prstGeom prst="rect">
            <a:avLst/>
          </a:prstGeom>
        </p:spPr>
        <p:txBody>
          <a:bodyPr wrap="square">
            <a:spAutoFit/>
          </a:bodyPr>
          <a:lstStyle/>
          <a:p>
            <a:pPr>
              <a:defRPr/>
            </a:pP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Lực</a:t>
            </a:r>
            <a:r>
              <a:rPr lang="en-US" sz="2800" dirty="0">
                <a:solidFill>
                  <a:srgbClr val="C00000"/>
                </a:solidFill>
                <a:latin typeface="Times New Roman" pitchFamily="18" charset="0"/>
                <a:cs typeface="Times New Roman" pitchFamily="18" charset="0"/>
              </a:rPr>
              <a:t> ma </a:t>
            </a:r>
            <a:r>
              <a:rPr lang="en-US" sz="2800" dirty="0" err="1">
                <a:solidFill>
                  <a:srgbClr val="C00000"/>
                </a:solidFill>
                <a:latin typeface="Times New Roman" pitchFamily="18" charset="0"/>
                <a:cs typeface="Times New Roman" pitchFamily="18" charset="0"/>
              </a:rPr>
              <a:t>sát</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trượt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có</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tác</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dụng</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cản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trở</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bánh</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xe</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chuyển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động</a:t>
            </a:r>
            <a:endParaRPr lang="en-US" sz="2800" dirty="0">
              <a:solidFill>
                <a:srgbClr val="C00000"/>
              </a:solidFill>
              <a:latin typeface="Times New Roman" pitchFamily="18" charset="0"/>
              <a:cs typeface="Times New Roman" pitchFamily="18" charset="0"/>
            </a:endParaRPr>
          </a:p>
        </p:txBody>
      </p:sp>
      <p:sp>
        <p:nvSpPr>
          <p:cNvPr id="5" name="Rectangle 4"/>
          <p:cNvSpPr/>
          <p:nvPr/>
        </p:nvSpPr>
        <p:spPr>
          <a:xfrm>
            <a:off x="5958774" y="3276561"/>
            <a:ext cx="5574126" cy="954107"/>
          </a:xfrm>
          <a:prstGeom prst="rect">
            <a:avLst/>
          </a:prstGeom>
        </p:spPr>
        <p:txBody>
          <a:bodyPr wrap="square">
            <a:spAutoFit/>
          </a:bodyPr>
          <a:lstStyle/>
          <a:p>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Lực</a:t>
            </a:r>
            <a:r>
              <a:rPr lang="en-US" sz="2800" b="1" dirty="0" smtClean="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ma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đẩy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trở</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8" name="Rectangle 7"/>
          <p:cNvSpPr/>
          <p:nvPr/>
        </p:nvSpPr>
        <p:spPr>
          <a:xfrm>
            <a:off x="5958774" y="4259316"/>
            <a:ext cx="5574127" cy="954107"/>
          </a:xfrm>
          <a:prstGeom prst="rect">
            <a:avLst/>
          </a:prstGeom>
        </p:spPr>
        <p:txBody>
          <a:bodyPr wrap="square">
            <a:spAutoFit/>
          </a:bodyPr>
          <a:lstStyle/>
          <a:p>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Nếu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mặt</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đường</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trơn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lực</a:t>
            </a:r>
            <a:r>
              <a:rPr lang="en-US" sz="2800" dirty="0" smtClean="0">
                <a:solidFill>
                  <a:srgbClr val="C00000"/>
                </a:solidFill>
                <a:latin typeface="Times New Roman" pitchFamily="18" charset="0"/>
                <a:cs typeface="Times New Roman" pitchFamily="18" charset="0"/>
              </a:rPr>
              <a:t> ma </a:t>
            </a:r>
            <a:r>
              <a:rPr lang="en-US" sz="2800" dirty="0" err="1" smtClean="0">
                <a:solidFill>
                  <a:srgbClr val="C00000"/>
                </a:solidFill>
                <a:latin typeface="Times New Roman" pitchFamily="18" charset="0"/>
                <a:cs typeface="Times New Roman" pitchFamily="18" charset="0"/>
              </a:rPr>
              <a:t>sát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nhỏ</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làm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cho</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người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có</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thể</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bị</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trượt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ngã</a:t>
            </a:r>
            <a:endParaRPr lang="vi-VN" sz="2800" dirty="0">
              <a:solidFill>
                <a:srgbClr val="C00000"/>
              </a:solidFill>
            </a:endParaRPr>
          </a:p>
        </p:txBody>
      </p:sp>
      <p:sp>
        <p:nvSpPr>
          <p:cNvPr id="9" name="Rectangle 8"/>
          <p:cNvSpPr/>
          <p:nvPr/>
        </p:nvSpPr>
        <p:spPr>
          <a:xfrm>
            <a:off x="5911671" y="5184156"/>
            <a:ext cx="5621229" cy="1384995"/>
          </a:xfrm>
          <a:prstGeom prst="rect">
            <a:avLst/>
          </a:prstGeom>
        </p:spPr>
        <p:txBody>
          <a:bodyPr wrap="square">
            <a:spAutoFit/>
          </a:bodyPr>
          <a:lstStyle/>
          <a:p>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Nếu</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má</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phanh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bị</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mòn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lực</a:t>
            </a:r>
            <a:r>
              <a:rPr lang="en-US" sz="2800" dirty="0" smtClean="0">
                <a:solidFill>
                  <a:srgbClr val="C00000"/>
                </a:solidFill>
                <a:latin typeface="Times New Roman" pitchFamily="18" charset="0"/>
                <a:cs typeface="Times New Roman" pitchFamily="18" charset="0"/>
              </a:rPr>
              <a:t> ma </a:t>
            </a:r>
            <a:r>
              <a:rPr lang="en-US" sz="2800" dirty="0" err="1" smtClean="0">
                <a:solidFill>
                  <a:srgbClr val="C00000"/>
                </a:solidFill>
                <a:latin typeface="Times New Roman" pitchFamily="18" charset="0"/>
                <a:cs typeface="Times New Roman" pitchFamily="18" charset="0"/>
              </a:rPr>
              <a:t>sát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giảm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làm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xe</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dừng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không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kịp</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thời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dễ</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gây</a:t>
            </a:r>
            <a:r>
              <a:rPr lang="en-US" sz="2800" dirty="0" smtClean="0">
                <a:solidFill>
                  <a:srgbClr val="C00000"/>
                </a:solidFill>
                <a:latin typeface="Times New Roman" pitchFamily="18" charset="0"/>
                <a:cs typeface="Times New Roman" pitchFamily="18" charset="0"/>
              </a:rPr>
              <a:t> tai </a:t>
            </a:r>
            <a:r>
              <a:rPr lang="en-US" sz="2800" dirty="0" err="1" smtClean="0">
                <a:solidFill>
                  <a:srgbClr val="C00000"/>
                </a:solidFill>
                <a:latin typeface="Times New Roman" pitchFamily="18" charset="0"/>
                <a:cs typeface="Times New Roman" pitchFamily="18" charset="0"/>
              </a:rPr>
              <a:t>nạn</a:t>
            </a:r>
            <a:endParaRPr lang="vi-VN" sz="2800" dirty="0">
              <a:solidFill>
                <a:srgbClr val="C00000"/>
              </a:solidFill>
            </a:endParaRPr>
          </a:p>
        </p:txBody>
      </p:sp>
    </p:spTree>
    <p:extLst>
      <p:ext uri="{BB962C8B-B14F-4D97-AF65-F5344CB8AC3E}">
        <p14:creationId xmlns:p14="http://schemas.microsoft.com/office/powerpoint/2010/main" val="142853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133004" y="5038244"/>
            <a:ext cx="11818829" cy="1569660"/>
          </a:xfrm>
          <a:prstGeom prst="rect">
            <a:avLst/>
          </a:prstGeom>
          <a:noFill/>
        </p:spPr>
        <p:txBody>
          <a:bodyPr wrap="square" rtlCol="0">
            <a:spAutoFit/>
          </a:bodyPr>
          <a:lstStyle/>
          <a:p>
            <a:pPr algn="ctr"/>
            <a:r>
              <a:rPr lang="en-US" sz="3200" b="1" dirty="0" err="1">
                <a:solidFill>
                  <a:srgbClr val="0000FF"/>
                </a:solidFill>
                <a:latin typeface="Times New Roman" pitchFamily="18" charset="0"/>
                <a:cs typeface="Times New Roman" pitchFamily="18" charset="0"/>
              </a:rPr>
              <a:t>Quan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hình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ảnh</a:t>
            </a:r>
            <a:r>
              <a:rPr lang="en-US" sz="3200" b="1" dirty="0">
                <a:solidFill>
                  <a:srgbClr val="0000FF"/>
                </a:solidFill>
                <a:latin typeface="Times New Roman" pitchFamily="18" charset="0"/>
                <a:cs typeface="Times New Roman" pitchFamily="18" charset="0"/>
              </a:rPr>
              <a:t> 40.7 </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Trả</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câu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hỏi</a:t>
            </a:r>
            <a:endParaRPr lang="en-US" sz="3200" b="1" dirty="0">
              <a:solidFill>
                <a:srgbClr val="0000FF"/>
              </a:solidFill>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1. </a:t>
            </a:r>
            <a:r>
              <a:rPr lang="en-US" sz="3200" dirty="0" err="1" smtClean="0">
                <a:latin typeface="Times New Roman" pitchFamily="18" charset="0"/>
                <a:cs typeface="Times New Roman" pitchFamily="18" charset="0"/>
              </a:rPr>
              <a:t>Tại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nhẵn</a:t>
            </a:r>
            <a:r>
              <a:rPr lang="en-US" sz="3200" dirty="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2. </a:t>
            </a:r>
            <a:r>
              <a:rPr lang="en-US" sz="3200" dirty="0" err="1" smtClean="0">
                <a:latin typeface="Times New Roman" pitchFamily="18" charset="0"/>
                <a:cs typeface="Times New Roman" pitchFamily="18" charset="0"/>
              </a:rPr>
              <a:t>Tại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mòn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xmlns="" id="{1D524AC1-373F-4C4E-A546-465F7E323FCC}"/>
              </a:ext>
            </a:extLst>
          </p:cNvPr>
          <p:cNvSpPr txBox="1"/>
          <p:nvPr/>
        </p:nvSpPr>
        <p:spPr>
          <a:xfrm>
            <a:off x="133004" y="180423"/>
            <a:ext cx="12058995"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b</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an </a:t>
            </a:r>
            <a:r>
              <a:rPr lang="en-US" sz="3200" b="1" dirty="0" err="1">
                <a:solidFill>
                  <a:srgbClr val="FF0000"/>
                </a:solidFill>
                <a:latin typeface="Times New Roman" pitchFamily="18" charset="0"/>
                <a:cs typeface="Times New Roman" pitchFamily="18" charset="0"/>
              </a:rPr>
              <a:t>toàn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endParaRPr lang="vi-VN" sz="3200" b="1" dirty="0">
              <a:solidFill>
                <a:srgbClr val="FF0000"/>
              </a:solidFill>
              <a:latin typeface="Times New Roman" pitchFamily="18" charset="0"/>
              <a:cs typeface="Times New Roman" pitchFamily="18" charset="0"/>
            </a:endParaRPr>
          </a:p>
        </p:txBody>
      </p:sp>
      <p:pic>
        <p:nvPicPr>
          <p:cNvPr id="5" name="Shape 2712"/>
          <p:cNvPicPr/>
          <p:nvPr/>
        </p:nvPicPr>
        <p:blipFill>
          <a:blip r:embed="rId2"/>
          <a:stretch/>
        </p:blipFill>
        <p:spPr>
          <a:xfrm>
            <a:off x="1551217" y="1091386"/>
            <a:ext cx="5030325" cy="3660228"/>
          </a:xfrm>
          <a:prstGeom prst="rect">
            <a:avLst/>
          </a:prstGeom>
        </p:spPr>
      </p:pic>
      <p:pic>
        <p:nvPicPr>
          <p:cNvPr id="7" name="Shape 2718"/>
          <p:cNvPicPr/>
          <p:nvPr/>
        </p:nvPicPr>
        <p:blipFill>
          <a:blip r:embed="rId3"/>
          <a:stretch/>
        </p:blipFill>
        <p:spPr>
          <a:xfrm>
            <a:off x="6528666" y="1091385"/>
            <a:ext cx="4340523" cy="3660228"/>
          </a:xfrm>
          <a:prstGeom prst="rect">
            <a:avLst/>
          </a:prstGeom>
        </p:spPr>
      </p:pic>
    </p:spTree>
    <p:extLst>
      <p:ext uri="{BB962C8B-B14F-4D97-AF65-F5344CB8AC3E}">
        <p14:creationId xmlns:p14="http://schemas.microsoft.com/office/powerpoint/2010/main" val="220723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1D524AC1-373F-4C4E-A546-465F7E323FCC}"/>
              </a:ext>
            </a:extLst>
          </p:cNvPr>
          <p:cNvSpPr txBox="1"/>
          <p:nvPr/>
        </p:nvSpPr>
        <p:spPr>
          <a:xfrm>
            <a:off x="133004" y="180423"/>
            <a:ext cx="12058995"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b</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an </a:t>
            </a:r>
            <a:r>
              <a:rPr lang="en-US" sz="3200" b="1" dirty="0" err="1">
                <a:solidFill>
                  <a:srgbClr val="FF0000"/>
                </a:solidFill>
                <a:latin typeface="Times New Roman" pitchFamily="18" charset="0"/>
                <a:cs typeface="Times New Roman" pitchFamily="18" charset="0"/>
              </a:rPr>
              <a:t>toàn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endParaRPr lang="vi-VN" sz="3200" b="1" dirty="0">
              <a:solidFill>
                <a:srgbClr val="FF0000"/>
              </a:solidFill>
              <a:latin typeface="Times New Roman" pitchFamily="18" charset="0"/>
              <a:cs typeface="Times New Roman" pitchFamily="18" charset="0"/>
            </a:endParaRPr>
          </a:p>
        </p:txBody>
      </p:sp>
      <p:pic>
        <p:nvPicPr>
          <p:cNvPr id="8" name="Shape 2712"/>
          <p:cNvPicPr/>
          <p:nvPr/>
        </p:nvPicPr>
        <p:blipFill>
          <a:blip r:embed="rId2"/>
          <a:stretch/>
        </p:blipFill>
        <p:spPr>
          <a:xfrm>
            <a:off x="2009783" y="928096"/>
            <a:ext cx="3971982" cy="2876458"/>
          </a:xfrm>
          <a:prstGeom prst="rect">
            <a:avLst/>
          </a:prstGeom>
        </p:spPr>
      </p:pic>
      <p:pic>
        <p:nvPicPr>
          <p:cNvPr id="9" name="Shape 2718"/>
          <p:cNvPicPr/>
          <p:nvPr/>
        </p:nvPicPr>
        <p:blipFill>
          <a:blip r:embed="rId3"/>
          <a:stretch/>
        </p:blipFill>
        <p:spPr>
          <a:xfrm>
            <a:off x="6908676" y="928095"/>
            <a:ext cx="3427309" cy="2876458"/>
          </a:xfrm>
          <a:prstGeom prst="rect">
            <a:avLst/>
          </a:prstGeom>
        </p:spPr>
      </p:pic>
      <p:sp>
        <p:nvSpPr>
          <p:cNvPr id="6" name="Rectangle 5"/>
          <p:cNvSpPr/>
          <p:nvPr/>
        </p:nvSpPr>
        <p:spPr>
          <a:xfrm>
            <a:off x="391886" y="3832521"/>
            <a:ext cx="11386303" cy="2829621"/>
          </a:xfrm>
          <a:prstGeom prst="rect">
            <a:avLst/>
          </a:prstGeom>
        </p:spPr>
        <p:txBody>
          <a:bodyPr wrap="square">
            <a:spAutoFit/>
          </a:bodyPr>
          <a:lstStyle/>
          <a:p>
            <a:pPr algn="just">
              <a:lnSpc>
                <a:spcPct val="107000"/>
              </a:lnSpc>
              <a:spcAft>
                <a:spcPts val="800"/>
              </a:spcAft>
            </a:pPr>
            <a:r>
              <a:rPr lang="vi-VN" sz="3200" dirty="0" smtClean="0">
                <a:latin typeface="Times New Roman" panose="02020603050405020304" pitchFamily="18" charset="0"/>
                <a:ea typeface="Segoe UI" panose="020B0502040204020203" pitchFamily="34" charset="0"/>
                <a:cs typeface="Segoe UI" panose="020B0502040204020203" pitchFamily="34" charset="0"/>
              </a:rPr>
              <a:t>1. Mặt </a:t>
            </a:r>
            <a:r>
              <a:rPr lang="vi-VN" sz="3200" dirty="0">
                <a:latin typeface="Times New Roman" panose="02020603050405020304" pitchFamily="18" charset="0"/>
                <a:ea typeface="Segoe UI" panose="020B0502040204020203" pitchFamily="34" charset="0"/>
                <a:cs typeface="Segoe UI" panose="020B0502040204020203" pitchFamily="34" charset="0"/>
              </a:rPr>
              <a:t>lốp xe </a:t>
            </a:r>
            <a:r>
              <a:rPr lang="vi-VN" sz="3200" dirty="0" smtClean="0">
                <a:latin typeface="Times New Roman" panose="02020603050405020304" pitchFamily="18" charset="0"/>
                <a:ea typeface="Segoe UI" panose="020B0502040204020203" pitchFamily="34" charset="0"/>
                <a:cs typeface="Segoe UI" panose="020B0502040204020203" pitchFamily="34" charset="0"/>
              </a:rPr>
              <a:t>thường </a:t>
            </a:r>
            <a:r>
              <a:rPr lang="vi-VN" sz="3200" dirty="0">
                <a:latin typeface="Times New Roman" panose="02020603050405020304" pitchFamily="18" charset="0"/>
                <a:ea typeface="Segoe UI" panose="020B0502040204020203" pitchFamily="34" charset="0"/>
                <a:cs typeface="Segoe UI" panose="020B0502040204020203" pitchFamily="34" charset="0"/>
              </a:rPr>
              <a:t>được </a:t>
            </a:r>
            <a:r>
              <a:rPr lang="vi-VN" sz="3200" dirty="0" smtClean="0">
                <a:latin typeface="Times New Roman" panose="02020603050405020304" pitchFamily="18" charset="0"/>
                <a:ea typeface="Segoe UI" panose="020B0502040204020203" pitchFamily="34" charset="0"/>
                <a:cs typeface="Segoe UI" panose="020B0502040204020203" pitchFamily="34" charset="0"/>
              </a:rPr>
              <a:t>làm </a:t>
            </a:r>
            <a:r>
              <a:rPr lang="vi-VN" sz="3200" dirty="0">
                <a:latin typeface="Times New Roman" panose="02020603050405020304" pitchFamily="18" charset="0"/>
                <a:ea typeface="Segoe UI" panose="020B0502040204020203" pitchFamily="34" charset="0"/>
                <a:cs typeface="Segoe UI" panose="020B0502040204020203" pitchFamily="34" charset="0"/>
              </a:rPr>
              <a:t>các </a:t>
            </a:r>
            <a:r>
              <a:rPr lang="vi-VN" sz="3200" dirty="0" smtClean="0">
                <a:latin typeface="Times New Roman" panose="02020603050405020304" pitchFamily="18" charset="0"/>
                <a:ea typeface="Segoe UI" panose="020B0502040204020203" pitchFamily="34" charset="0"/>
                <a:cs typeface="Segoe UI" panose="020B0502040204020203" pitchFamily="34" charset="0"/>
              </a:rPr>
              <a:t>rãnh, gai để </a:t>
            </a:r>
            <a:r>
              <a:rPr lang="vi-VN" sz="3200" dirty="0">
                <a:latin typeface="Times New Roman" panose="02020603050405020304" pitchFamily="18" charset="0"/>
                <a:ea typeface="Segoe UI" panose="020B0502040204020203" pitchFamily="34" charset="0"/>
                <a:cs typeface="Segoe UI" panose="020B0502040204020203" pitchFamily="34" charset="0"/>
              </a:rPr>
              <a:t>tăng lực ma </a:t>
            </a:r>
            <a:r>
              <a:rPr lang="vi-VN" sz="3200" dirty="0" smtClean="0">
                <a:latin typeface="Times New Roman" panose="02020603050405020304" pitchFamily="18" charset="0"/>
                <a:ea typeface="Segoe UI" panose="020B0502040204020203" pitchFamily="34" charset="0"/>
                <a:cs typeface="Segoe UI" panose="020B0502040204020203" pitchFamily="34" charset="0"/>
              </a:rPr>
              <a:t>sát giữa bánh xe và mặt đường, </a:t>
            </a:r>
            <a:r>
              <a:rPr lang="vi-VN" sz="3200" dirty="0">
                <a:latin typeface="Times New Roman" panose="02020603050405020304" pitchFamily="18" charset="0"/>
                <a:ea typeface="Segoe UI" panose="020B0502040204020203" pitchFamily="34" charset="0"/>
                <a:cs typeface="Segoe UI" panose="020B0502040204020203" pitchFamily="34" charset="0"/>
              </a:rPr>
              <a:t>giúp bánh xe </a:t>
            </a:r>
            <a:r>
              <a:rPr lang="vi-VN" sz="3200" dirty="0" smtClean="0">
                <a:latin typeface="Times New Roman" panose="02020603050405020304" pitchFamily="18" charset="0"/>
                <a:ea typeface="Segoe UI" panose="020B0502040204020203" pitchFamily="34" charset="0"/>
                <a:cs typeface="Segoe UI" panose="020B0502040204020203" pitchFamily="34" charset="0"/>
              </a:rPr>
              <a:t>dễ dàng chuyển động về phía trước. Đồng thời giúp cho bánh xe </a:t>
            </a:r>
            <a:r>
              <a:rPr lang="vi-VN" sz="3200" dirty="0">
                <a:latin typeface="Times New Roman" panose="02020603050405020304" pitchFamily="18" charset="0"/>
                <a:ea typeface="Segoe UI" panose="020B0502040204020203" pitchFamily="34" charset="0"/>
                <a:cs typeface="Segoe UI" panose="020B0502040204020203" pitchFamily="34" charset="0"/>
              </a:rPr>
              <a:t>không bị trượt </a:t>
            </a:r>
            <a:r>
              <a:rPr lang="vi-VN" sz="3200" dirty="0" smtClean="0">
                <a:latin typeface="Times New Roman" panose="02020603050405020304" pitchFamily="18" charset="0"/>
                <a:ea typeface="Segoe UI" panose="020B0502040204020203" pitchFamily="34" charset="0"/>
                <a:cs typeface="Segoe UI" panose="020B0502040204020203" pitchFamily="34" charset="0"/>
              </a:rPr>
              <a:t>khi di chuyển trên mặt đường trơn ướt, đảm </a:t>
            </a:r>
            <a:r>
              <a:rPr lang="vi-VN" sz="3200" dirty="0">
                <a:latin typeface="Times New Roman" panose="02020603050405020304" pitchFamily="18" charset="0"/>
                <a:ea typeface="Segoe UI" panose="020B0502040204020203" pitchFamily="34" charset="0"/>
                <a:cs typeface="Segoe UI" panose="020B0502040204020203" pitchFamily="34" charset="0"/>
              </a:rPr>
              <a:t>bảo an toàn cho xe</a:t>
            </a:r>
            <a:r>
              <a:rPr lang="vi-VN" sz="3200" dirty="0" smtClean="0">
                <a:latin typeface="Times New Roman" panose="02020603050405020304" pitchFamily="18" charset="0"/>
                <a:ea typeface="Segoe UI" panose="020B0502040204020203" pitchFamily="34" charset="0"/>
                <a:cs typeface="Segoe UI" panose="020B0502040204020203" pitchFamily="34" charset="0"/>
              </a:rPr>
              <a:t>.</a:t>
            </a:r>
          </a:p>
          <a:p>
            <a:pPr algn="just">
              <a:lnSpc>
                <a:spcPct val="107000"/>
              </a:lnSpc>
              <a:spcAft>
                <a:spcPts val="800"/>
              </a:spcAft>
            </a:pPr>
            <a:r>
              <a:rPr lang="en-US" sz="3200" dirty="0">
                <a:latin typeface="Times New Roman" pitchFamily="18" charset="0"/>
                <a:cs typeface="Times New Roman" pitchFamily="18" charset="0"/>
              </a:rPr>
              <a:t>2. </a:t>
            </a:r>
            <a:r>
              <a:rPr lang="en-US" sz="3200" dirty="0" smtClean="0">
                <a:latin typeface="Times New Roman" pitchFamily="18" charset="0"/>
                <a:cs typeface="Times New Roman" pitchFamily="18" charset="0"/>
              </a:rPr>
              <a:t>Do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dần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 name="Rectangle 1"/>
          <p:cNvSpPr/>
          <p:nvPr/>
        </p:nvSpPr>
        <p:spPr>
          <a:xfrm>
            <a:off x="391886" y="3832520"/>
            <a:ext cx="6550768" cy="584775"/>
          </a:xfrm>
          <a:prstGeom prst="rect">
            <a:avLst/>
          </a:prstGeom>
        </p:spPr>
        <p:txBody>
          <a:bodyPr wrap="none">
            <a:spAutoFit/>
          </a:bodyPr>
          <a:lstStyle/>
          <a:p>
            <a:pPr algn="just"/>
            <a:r>
              <a:rPr lang="en-US" sz="3200" dirty="0">
                <a:solidFill>
                  <a:srgbClr val="FF0000"/>
                </a:solidFill>
                <a:latin typeface="Times New Roman" pitchFamily="18" charset="0"/>
                <a:cs typeface="Times New Roman" pitchFamily="18" charset="0"/>
              </a:rPr>
              <a:t>1. </a:t>
            </a:r>
            <a:r>
              <a:rPr lang="en-US" sz="3200" dirty="0" err="1">
                <a:solidFill>
                  <a:srgbClr val="FF0000"/>
                </a:solidFill>
                <a:latin typeface="Times New Roman" pitchFamily="18" charset="0"/>
                <a:cs typeface="Times New Roman" pitchFamily="18" charset="0"/>
              </a:rPr>
              <a:t>Tại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mặt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nhẵn</a:t>
            </a:r>
            <a:r>
              <a:rPr lang="en-US" sz="3200" dirty="0">
                <a:solidFill>
                  <a:srgbClr val="FF0000"/>
                </a:solidFill>
                <a:latin typeface="Times New Roman" pitchFamily="18" charset="0"/>
                <a:cs typeface="Times New Roman" pitchFamily="18" charset="0"/>
              </a:rPr>
              <a:t>?</a:t>
            </a:r>
          </a:p>
        </p:txBody>
      </p:sp>
      <p:sp>
        <p:nvSpPr>
          <p:cNvPr id="5" name="Rectangle 4"/>
          <p:cNvSpPr/>
          <p:nvPr/>
        </p:nvSpPr>
        <p:spPr>
          <a:xfrm>
            <a:off x="391886" y="6028380"/>
            <a:ext cx="11835839" cy="584775"/>
          </a:xfrm>
          <a:prstGeom prst="rect">
            <a:avLst/>
          </a:prstGeom>
        </p:spPr>
        <p:txBody>
          <a:bodyPr wrap="square">
            <a:spAutoFit/>
          </a:bodyPr>
          <a:lstStyle/>
          <a:p>
            <a:pPr algn="just"/>
            <a:r>
              <a:rPr lang="en-US" sz="3200" dirty="0">
                <a:solidFill>
                  <a:srgbClr val="FF0000"/>
                </a:solidFill>
                <a:latin typeface="Times New Roman" pitchFamily="18" charset="0"/>
                <a:cs typeface="Times New Roman" pitchFamily="18" charset="0"/>
              </a:rPr>
              <a:t>2. </a:t>
            </a:r>
            <a:r>
              <a:rPr lang="en-US" sz="3200" dirty="0" err="1">
                <a:solidFill>
                  <a:srgbClr val="FF0000"/>
                </a:solidFill>
                <a:latin typeface="Times New Roman" pitchFamily="18" charset="0"/>
                <a:cs typeface="Times New Roman" pitchFamily="18" charset="0"/>
              </a:rPr>
              <a:t>Tại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dép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đều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bị</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mòn</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7344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42" presetClass="exit" presetSubtype="0" fill="hold" grpId="1" nodeType="withEffect">
                                  <p:stCondLst>
                                    <p:cond delay="0"/>
                                  </p:stCondLst>
                                  <p:childTnLst>
                                    <p:animEffect transition="out" filter="fade">
                                      <p:cBhvr>
                                        <p:cTn id="15" dur="1000"/>
                                        <p:tgtEl>
                                          <p:spTgt spid="2"/>
                                        </p:tgtEl>
                                      </p:cBhvr>
                                    </p:animEffect>
                                    <p:anim calcmode="lin" valueType="num">
                                      <p:cBhvr>
                                        <p:cTn id="16" dur="1000"/>
                                        <p:tgtEl>
                                          <p:spTgt spid="2"/>
                                        </p:tgtEl>
                                        <p:attrNameLst>
                                          <p:attrName>ppt_x</p:attrName>
                                        </p:attrNameLst>
                                      </p:cBhvr>
                                      <p:tavLst>
                                        <p:tav tm="0">
                                          <p:val>
                                            <p:strVal val="ppt_x"/>
                                          </p:val>
                                        </p:tav>
                                        <p:tav tm="100000">
                                          <p:val>
                                            <p:strVal val="ppt_x"/>
                                          </p:val>
                                        </p:tav>
                                      </p:tavLst>
                                    </p:anim>
                                    <p:anim calcmode="lin" valueType="num">
                                      <p:cBhvr>
                                        <p:cTn id="17" dur="1000"/>
                                        <p:tgtEl>
                                          <p:spTgt spid="2"/>
                                        </p:tgtEl>
                                        <p:attrNameLst>
                                          <p:attrName>ppt_y</p:attrName>
                                        </p:attrNameLst>
                                      </p:cBhvr>
                                      <p:tavLst>
                                        <p:tav tm="0">
                                          <p:val>
                                            <p:strVal val="ppt_y"/>
                                          </p:val>
                                        </p:tav>
                                        <p:tav tm="100000">
                                          <p:val>
                                            <p:strVal val="ppt_y+.1"/>
                                          </p:val>
                                        </p:tav>
                                      </p:tavLst>
                                    </p:anim>
                                    <p:set>
                                      <p:cBhvr>
                                        <p:cTn id="18" dur="1" fill="hold">
                                          <p:stCondLst>
                                            <p:cond delay="9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additive="base">
                                        <p:cTn id="2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0" presetID="42" presetClass="exit" presetSubtype="0" fill="hold" grpId="1" nodeType="withEffect">
                                  <p:stCondLst>
                                    <p:cond delay="0"/>
                                  </p:stCondLst>
                                  <p:childTnLst>
                                    <p:animEffect transition="out" filter="fade">
                                      <p:cBhvr>
                                        <p:cTn id="31" dur="1000"/>
                                        <p:tgtEl>
                                          <p:spTgt spid="5"/>
                                        </p:tgtEl>
                                      </p:cBhvr>
                                    </p:animEffect>
                                    <p:anim calcmode="lin" valueType="num">
                                      <p:cBhvr>
                                        <p:cTn id="32" dur="1000"/>
                                        <p:tgtEl>
                                          <p:spTgt spid="5"/>
                                        </p:tgtEl>
                                        <p:attrNameLst>
                                          <p:attrName>ppt_x</p:attrName>
                                        </p:attrNameLst>
                                      </p:cBhvr>
                                      <p:tavLst>
                                        <p:tav tm="0">
                                          <p:val>
                                            <p:strVal val="ppt_x"/>
                                          </p:val>
                                        </p:tav>
                                        <p:tav tm="100000">
                                          <p:val>
                                            <p:strVal val="ppt_x"/>
                                          </p:val>
                                        </p:tav>
                                      </p:tavLst>
                                    </p:anim>
                                    <p:anim calcmode="lin" valueType="num">
                                      <p:cBhvr>
                                        <p:cTn id="33" dur="1000"/>
                                        <p:tgtEl>
                                          <p:spTgt spid="5"/>
                                        </p:tgtEl>
                                        <p:attrNameLst>
                                          <p:attrName>ppt_y</p:attrName>
                                        </p:attrNameLst>
                                      </p:cBhvr>
                                      <p:tavLst>
                                        <p:tav tm="0">
                                          <p:val>
                                            <p:strVal val="ppt_y"/>
                                          </p:val>
                                        </p:tav>
                                        <p:tav tm="100000">
                                          <p:val>
                                            <p:strVal val="ppt_y+.1"/>
                                          </p:val>
                                        </p:tav>
                                      </p:tavLst>
                                    </p:anim>
                                    <p:set>
                                      <p:cBhvr>
                                        <p:cTn id="3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1216" y="4533892"/>
            <a:ext cx="9766170" cy="2248693"/>
          </a:xfrm>
          <a:prstGeom prst="rect">
            <a:avLst/>
          </a:prstGeom>
          <a:noFill/>
        </p:spPr>
        <p:txBody>
          <a:bodyPr wrap="square" rtlCol="0">
            <a:spAutoFit/>
          </a:bodyPr>
          <a:lstStyle/>
          <a:p>
            <a:pPr algn="ctr">
              <a:lnSpc>
                <a:spcPct val="150000"/>
              </a:lnSpc>
            </a:pPr>
            <a:r>
              <a:rPr lang="vi-VN" sz="2400" b="1" dirty="0" smtClean="0">
                <a:solidFill>
                  <a:srgbClr val="FF0066"/>
                </a:solidFill>
              </a:rPr>
              <a:t>Để giữ an toàn khi tham gia giao thông, chúng ta cần tăng ma sát giữa lốp xe và mặt đường bằng cách thay lốp xe định kì, tránh sử dụng những lốp đã quá mòn quá mức quy định hoặc khi đi  trên những đoạn đường trơn cần giảm tốc độ</a:t>
            </a:r>
            <a:endParaRPr lang="en-US" sz="2400" b="1" dirty="0">
              <a:solidFill>
                <a:srgbClr val="FF0066"/>
              </a:solidFill>
            </a:endParaRPr>
          </a:p>
        </p:txBody>
      </p:sp>
      <p:pic>
        <p:nvPicPr>
          <p:cNvPr id="1026" name="Picture 2" descr="Tại sao vỏ lốp xe lại có rãnh và gai? - VietNam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2" y="284791"/>
            <a:ext cx="5816339" cy="3957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iều biện pháp ngăn dòng phương tiện vào đoạn đường nguy hiể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986" y="284791"/>
            <a:ext cx="5700114" cy="395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076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27591" y="538367"/>
            <a:ext cx="10295190" cy="3697166"/>
          </a:xfrm>
          <a:prstGeom prst="rect">
            <a:avLst/>
          </a:prstGeom>
        </p:spPr>
        <p:txBody>
          <a:bodyPr wrap="square">
            <a:spAutoFit/>
          </a:bodyPr>
          <a:lstStyle/>
          <a:p>
            <a:pPr>
              <a:lnSpc>
                <a:spcPct val="150000"/>
              </a:lnSpc>
            </a:pPr>
            <a:r>
              <a:rPr lang="vi-VN" sz="3200" b="1" dirty="0" smtClean="0">
                <a:solidFill>
                  <a:srgbClr val="FF0000"/>
                </a:solidFill>
                <a:latin typeface="Times New Roman" pitchFamily="18" charset="0"/>
                <a:cs typeface="Times New Roman" pitchFamily="18" charset="0"/>
              </a:rPr>
              <a:t>c. </a:t>
            </a:r>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p>
          <a:p>
            <a:pPr algn="just">
              <a:lnSpc>
                <a:spcPct val="150000"/>
              </a:lnSpc>
            </a:pPr>
            <a:r>
              <a:rPr lang="en-US" sz="3200" b="1" dirty="0" smtClean="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thể</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đẩy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cản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endParaRPr lang="en-US" sz="3200" b="1" dirty="0">
              <a:solidFill>
                <a:srgbClr val="0000FF"/>
              </a:solidFill>
              <a:latin typeface="Times New Roman" pitchFamily="18" charset="0"/>
              <a:cs typeface="Times New Roman" pitchFamily="18" charset="0"/>
            </a:endParaRPr>
          </a:p>
          <a:p>
            <a:pPr algn="just">
              <a:lnSpc>
                <a:spcPct val="150000"/>
              </a:lnSpc>
            </a:pP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Lực</a:t>
            </a:r>
            <a:r>
              <a:rPr lang="en-US" sz="3200" b="1" dirty="0" smtClean="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trò</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quan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trọng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trong</a:t>
            </a:r>
            <a:r>
              <a:rPr lang="en-US" sz="3200" b="1" dirty="0">
                <a:solidFill>
                  <a:srgbClr val="0000FF"/>
                </a:solidFill>
                <a:latin typeface="Times New Roman" pitchFamily="18" charset="0"/>
                <a:cs typeface="Times New Roman" pitchFamily="18" charset="0"/>
              </a:rPr>
              <a:t> an </a:t>
            </a:r>
            <a:r>
              <a:rPr lang="en-US" sz="3200" b="1" dirty="0" err="1">
                <a:solidFill>
                  <a:srgbClr val="0000FF"/>
                </a:solidFill>
                <a:latin typeface="Times New Roman" pitchFamily="18" charset="0"/>
                <a:cs typeface="Times New Roman" pitchFamily="18" charset="0"/>
              </a:rPr>
              <a:t>toàn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giao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thông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đường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bộ</a:t>
            </a:r>
            <a:endParaRPr lang="en-US" sz="3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1684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40261238672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49" y="1295400"/>
            <a:ext cx="5382079" cy="39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7"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380" y="1295400"/>
            <a:ext cx="5585506" cy="38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 y="5469544"/>
            <a:ext cx="11358336" cy="1077218"/>
          </a:xfrm>
          <a:prstGeom prst="rect">
            <a:avLst/>
          </a:prstGeom>
        </p:spPr>
        <p:txBody>
          <a:bodyPr wrap="square">
            <a:spAutoFit/>
          </a:bodyPr>
          <a:lstStyle/>
          <a:p>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Lực</a:t>
            </a:r>
            <a:r>
              <a:rPr lang="en-US" altLang="vi-VN" sz="3200" dirty="0" smtClean="0">
                <a:latin typeface="Times New Roman" panose="02020603050405020304" pitchFamily="18" charset="0"/>
                <a:cs typeface="Times New Roman" panose="02020603050405020304" pitchFamily="18" charset="0"/>
              </a:rPr>
              <a:t> </a:t>
            </a:r>
            <a:r>
              <a:rPr lang="en-US" altLang="vi-VN" sz="3200" dirty="0">
                <a:latin typeface="Times New Roman" panose="02020603050405020304" pitchFamily="18" charset="0"/>
                <a:cs typeface="Times New Roman" panose="02020603050405020304" pitchFamily="18" charset="0"/>
              </a:rPr>
              <a:t>ma </a:t>
            </a:r>
            <a:r>
              <a:rPr lang="en-US" altLang="vi-VN" sz="3200" dirty="0" err="1">
                <a:latin typeface="Times New Roman" panose="02020603050405020304" pitchFamily="18" charset="0"/>
                <a:cs typeface="Times New Roman" panose="02020603050405020304" pitchFamily="18" charset="0"/>
              </a:rPr>
              <a:t>sát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giữa</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đế</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giày</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và</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mặt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đường</a:t>
            </a:r>
            <a:r>
              <a:rPr lang="en-US" altLang="vi-VN" sz="3200" dirty="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giúp</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đi</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lại</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dễ</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dàng</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là</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có</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lợi</a:t>
            </a:r>
            <a:r>
              <a:rPr lang="en-US" altLang="vi-VN" sz="3200" dirty="0" smtClean="0">
                <a:latin typeface="Times New Roman" panose="02020603050405020304" pitchFamily="18" charset="0"/>
                <a:cs typeface="Times New Roman" panose="02020603050405020304" pitchFamily="18" charset="0"/>
              </a:rPr>
              <a:t>.</a:t>
            </a:r>
            <a:endParaRPr lang="en-US" altLang="vi-VN" sz="3200" dirty="0">
              <a:latin typeface="Times New Roman" panose="02020603050405020304" pitchFamily="18" charset="0"/>
              <a:cs typeface="Times New Roman" panose="02020603050405020304" pitchFamily="18" charset="0"/>
            </a:endParaRPr>
          </a:p>
          <a:p>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Lực</a:t>
            </a:r>
            <a:r>
              <a:rPr lang="en-US" altLang="vi-VN" sz="3200" dirty="0">
                <a:latin typeface="Times New Roman" panose="02020603050405020304" pitchFamily="18" charset="0"/>
                <a:cs typeface="Times New Roman" panose="02020603050405020304" pitchFamily="18" charset="0"/>
              </a:rPr>
              <a:t> ma </a:t>
            </a:r>
            <a:r>
              <a:rPr lang="en-US" altLang="vi-VN" sz="3200" dirty="0" err="1">
                <a:latin typeface="Times New Roman" panose="02020603050405020304" pitchFamily="18" charset="0"/>
                <a:cs typeface="Times New Roman" panose="02020603050405020304" pitchFamily="18" charset="0"/>
              </a:rPr>
              <a:t>sát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giữa</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đế</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giày</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và</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mặt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đường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làm</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mòn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đế</a:t>
            </a:r>
            <a:r>
              <a:rPr lang="en-US" altLang="vi-VN" sz="3200" dirty="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giày</a:t>
            </a:r>
            <a:r>
              <a:rPr lang="en-US" altLang="vi-VN" sz="3200" dirty="0" smtClean="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là</a:t>
            </a:r>
            <a:r>
              <a:rPr lang="en-US" altLang="vi-VN" sz="3200" dirty="0" smtClean="0">
                <a:latin typeface="VNI-Times" pitchFamily="2" charset="0"/>
              </a:rPr>
              <a:t> </a:t>
            </a:r>
            <a:r>
              <a:rPr lang="en-US" altLang="vi-VN" sz="3200" dirty="0" err="1" smtClean="0">
                <a:latin typeface="VNI-Times" pitchFamily="2" charset="0"/>
              </a:rPr>
              <a:t>coù</a:t>
            </a:r>
            <a:r>
              <a:rPr lang="en-US" altLang="vi-VN" sz="3200" dirty="0" smtClean="0">
                <a:latin typeface="VNI-Times" pitchFamily="2" charset="0"/>
              </a:rPr>
              <a:t> </a:t>
            </a:r>
            <a:r>
              <a:rPr lang="en-US" altLang="vi-VN" sz="3200" dirty="0" err="1">
                <a:latin typeface="VNI-Times" pitchFamily="2" charset="0"/>
              </a:rPr>
              <a:t>haïi</a:t>
            </a:r>
            <a:r>
              <a:rPr lang="en-US" altLang="vi-VN" sz="3200" dirty="0">
                <a:latin typeface="VNI-Times" pitchFamily="2" charset="0"/>
              </a:rPr>
              <a:t>.</a:t>
            </a:r>
          </a:p>
        </p:txBody>
      </p:sp>
      <p:sp>
        <p:nvSpPr>
          <p:cNvPr id="6" name="Rectangle 5"/>
          <p:cNvSpPr/>
          <p:nvPr/>
        </p:nvSpPr>
        <p:spPr>
          <a:xfrm>
            <a:off x="326572" y="280992"/>
            <a:ext cx="11495314" cy="584775"/>
          </a:xfrm>
          <a:prstGeom prst="rect">
            <a:avLst/>
          </a:prstGeom>
        </p:spPr>
        <p:txBody>
          <a:bodyPr wrap="square">
            <a:spAutoFit/>
          </a:bodyPr>
          <a:lstStyle/>
          <a:p>
            <a:pPr algn="ctr"/>
            <a:r>
              <a:rPr lang="en-US" sz="3200" b="1" dirty="0" err="1" smtClean="0">
                <a:solidFill>
                  <a:srgbClr val="FF0000"/>
                </a:solidFill>
                <a:latin typeface="Times New Roman" pitchFamily="18" charset="0"/>
                <a:cs typeface="Times New Roman" pitchFamily="18" charset="0"/>
              </a:rPr>
              <a:t>Ví</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có </a:t>
            </a:r>
            <a:r>
              <a:rPr lang="en-US" sz="3200" b="1" dirty="0" err="1">
                <a:solidFill>
                  <a:srgbClr val="FF0000"/>
                </a:solidFill>
                <a:latin typeface="Times New Roman" pitchFamily="18" charset="0"/>
                <a:cs typeface="Times New Roman" pitchFamily="18" charset="0"/>
              </a:rPr>
              <a:t>lợi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có </a:t>
            </a:r>
            <a:r>
              <a:rPr lang="en-US" sz="3200" b="1" dirty="0" err="1">
                <a:solidFill>
                  <a:srgbClr val="FF0000"/>
                </a:solidFill>
                <a:latin typeface="Times New Roman" pitchFamily="18" charset="0"/>
                <a:cs typeface="Times New Roman" pitchFamily="18" charset="0"/>
              </a:rPr>
              <a:t>hại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257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31" y="1551214"/>
            <a:ext cx="5962746" cy="356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4" y="1551214"/>
            <a:ext cx="5693461" cy="356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9811" y="5802416"/>
            <a:ext cx="11054154" cy="584775"/>
          </a:xfrm>
          <a:prstGeom prst="rect">
            <a:avLst/>
          </a:prstGeom>
        </p:spPr>
        <p:txBody>
          <a:bodyPr wrap="square">
            <a:spAutoFit/>
          </a:bodyPr>
          <a:lstStyle/>
          <a:p>
            <a:r>
              <a:rPr lang="en-US" sz="3200" b="1" dirty="0" err="1">
                <a:latin typeface="Times New Roman" pitchFamily="18" charset="0"/>
                <a:cs typeface="Times New Roman" pitchFamily="18" charset="0"/>
              </a:rPr>
              <a:t>Đ</a:t>
            </a:r>
            <a:r>
              <a:rPr lang="en-US" sz="3200" b="1" dirty="0" err="1" smtClean="0">
                <a:latin typeface="Times New Roman" pitchFamily="18" charset="0"/>
                <a:cs typeface="Times New Roman" pitchFamily="18" charset="0"/>
              </a:rPr>
              <a:t>ế</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giày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bóng</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gai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cao</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su</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còn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t>
            </a:r>
            <a:r>
              <a:rPr lang="vi-VN" sz="3200" b="1" dirty="0">
                <a:latin typeface="Times New Roman" pitchFamily="18" charset="0"/>
                <a:cs typeface="Times New Roman" pitchFamily="18" charset="0"/>
              </a:rPr>
              <a:t>ư</a:t>
            </a:r>
            <a:r>
              <a:rPr lang="en-US" sz="3200" b="1" dirty="0" err="1">
                <a:latin typeface="Times New Roman" pitchFamily="18" charset="0"/>
                <a:cs typeface="Times New Roman" pitchFamily="18" charset="0"/>
              </a:rPr>
              <a:t>ợt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băng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thì</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nhẵn</a:t>
            </a:r>
            <a:endParaRPr lang="vi-VN" sz="3200" dirty="0"/>
          </a:p>
        </p:txBody>
      </p:sp>
      <p:sp>
        <p:nvSpPr>
          <p:cNvPr id="6" name="Rectangle 5"/>
          <p:cNvSpPr/>
          <p:nvPr/>
        </p:nvSpPr>
        <p:spPr>
          <a:xfrm>
            <a:off x="326572" y="280992"/>
            <a:ext cx="11495314" cy="584775"/>
          </a:xfrm>
          <a:prstGeom prst="rect">
            <a:avLst/>
          </a:prstGeom>
        </p:spPr>
        <p:txBody>
          <a:bodyPr wrap="square">
            <a:spAutoFit/>
          </a:bodyPr>
          <a:lstStyle/>
          <a:p>
            <a:pPr algn="ctr"/>
            <a:r>
              <a:rPr lang="en-US" sz="3200" b="1" dirty="0" err="1" smtClean="0">
                <a:solidFill>
                  <a:srgbClr val="FF0000"/>
                </a:solidFill>
                <a:latin typeface="Times New Roman" pitchFamily="18" charset="0"/>
                <a:cs typeface="Times New Roman" pitchFamily="18" charset="0"/>
              </a:rPr>
              <a:t>Ví</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có </a:t>
            </a:r>
            <a:r>
              <a:rPr lang="en-US" sz="3200" b="1" dirty="0" err="1">
                <a:solidFill>
                  <a:srgbClr val="FF0000"/>
                </a:solidFill>
                <a:latin typeface="Times New Roman" pitchFamily="18" charset="0"/>
                <a:cs typeface="Times New Roman" pitchFamily="18" charset="0"/>
              </a:rPr>
              <a:t>lợi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có </a:t>
            </a:r>
            <a:r>
              <a:rPr lang="en-US" sz="3200" b="1" dirty="0" err="1">
                <a:solidFill>
                  <a:srgbClr val="FF0000"/>
                </a:solidFill>
                <a:latin typeface="Times New Roman" pitchFamily="18" charset="0"/>
                <a:cs typeface="Times New Roman" pitchFamily="18" charset="0"/>
              </a:rPr>
              <a:t>hại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066903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nền bài giảng powerpoint">
            <a:extLst>
              <a:ext uri="{FF2B5EF4-FFF2-40B4-BE49-F238E27FC236}">
                <a16:creationId xmlns:a16="http://schemas.microsoft.com/office/drawing/2014/main" xmlns="" id="{F00D2D83-E598-461D-BF79-8E69D086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28" y="-301658"/>
            <a:ext cx="14338169" cy="71759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6105C61F-9005-4F14-AAC5-86C48AA5DAAE}"/>
              </a:ext>
            </a:extLst>
          </p:cNvPr>
          <p:cNvSpPr>
            <a:spLocks noGrp="1"/>
          </p:cNvSpPr>
          <p:nvPr>
            <p:ph type="ctrTitle"/>
          </p:nvPr>
        </p:nvSpPr>
        <p:spPr>
          <a:xfrm>
            <a:off x="2753410" y="735292"/>
            <a:ext cx="6983691" cy="2077750"/>
          </a:xfrm>
          <a:solidFill>
            <a:schemeClr val="bg2"/>
          </a:solidFill>
        </p:spPr>
        <p:txBody>
          <a:bodyPr>
            <a:normAutofit fontScale="90000"/>
          </a:bodyPr>
          <a:lstStyle/>
          <a:p>
            <a:r>
              <a:rPr lang="en-US" sz="5400" b="1" dirty="0" err="1" smtClean="0">
                <a:solidFill>
                  <a:srgbClr val="FF0000"/>
                </a:solidFill>
                <a:latin typeface="Times New Roman" pitchFamily="18" charset="0"/>
                <a:cs typeface="Times New Roman" pitchFamily="18" charset="0"/>
              </a:rPr>
              <a:t>Bài</a:t>
            </a:r>
            <a:r>
              <a:rPr lang="en-US" sz="5400" b="1" dirty="0" smtClean="0">
                <a:solidFill>
                  <a:srgbClr val="FF0000"/>
                </a:solidFill>
                <a:latin typeface="Times New Roman" pitchFamily="18" charset="0"/>
                <a:cs typeface="Times New Roman" pitchFamily="18" charset="0"/>
              </a:rPr>
              <a:t> 40</a:t>
            </a:r>
            <a:r>
              <a:rPr lang="en-US" sz="5400" b="1" dirty="0">
                <a:solidFill>
                  <a:srgbClr val="FF0000"/>
                </a:solidFill>
                <a:latin typeface="Times New Roman" pitchFamily="18" charset="0"/>
                <a:cs typeface="Times New Roman" pitchFamily="18" charset="0"/>
              </a:rPr>
              <a:t/>
            </a:r>
            <a:br>
              <a:rPr lang="en-US" sz="5400" b="1" dirty="0">
                <a:solidFill>
                  <a:srgbClr val="FF0000"/>
                </a:solidFill>
                <a:latin typeface="Times New Roman" pitchFamily="18" charset="0"/>
                <a:cs typeface="Times New Roman" pitchFamily="18" charset="0"/>
              </a:rPr>
            </a:br>
            <a:r>
              <a:rPr lang="en-US" sz="5400" b="1" dirty="0" smtClean="0">
                <a:solidFill>
                  <a:srgbClr val="FF0000"/>
                </a:solidFill>
                <a:latin typeface="Times New Roman" pitchFamily="18" charset="0"/>
                <a:cs typeface="Times New Roman" pitchFamily="18" charset="0"/>
              </a:rPr>
              <a:t> </a:t>
            </a:r>
            <a:r>
              <a:rPr lang="en-US" sz="5400" b="1" dirty="0">
                <a:solidFill>
                  <a:srgbClr val="0033CC"/>
                </a:solidFill>
                <a:latin typeface="Times New Roman" pitchFamily="18" charset="0"/>
                <a:cs typeface="Times New Roman" pitchFamily="18" charset="0"/>
              </a:rPr>
              <a:t>LỰC MA </a:t>
            </a:r>
            <a:r>
              <a:rPr lang="en-US" sz="5400" b="1" dirty="0" smtClean="0">
                <a:solidFill>
                  <a:srgbClr val="0033CC"/>
                </a:solidFill>
                <a:latin typeface="Times New Roman" pitchFamily="18" charset="0"/>
                <a:cs typeface="Times New Roman" pitchFamily="18" charset="0"/>
              </a:rPr>
              <a:t>SÁT</a:t>
            </a:r>
            <a:r>
              <a:rPr lang="vi-VN" sz="5400" b="1" dirty="0" smtClean="0">
                <a:solidFill>
                  <a:srgbClr val="0033CC"/>
                </a:solidFill>
                <a:latin typeface="Times New Roman" pitchFamily="18" charset="0"/>
                <a:cs typeface="Times New Roman" pitchFamily="18" charset="0"/>
              </a:rPr>
              <a:t/>
            </a:r>
            <a:br>
              <a:rPr lang="vi-VN" sz="5400" b="1" dirty="0" smtClean="0">
                <a:solidFill>
                  <a:srgbClr val="0033CC"/>
                </a:solidFill>
                <a:latin typeface="Times New Roman" pitchFamily="18" charset="0"/>
                <a:cs typeface="Times New Roman" pitchFamily="18" charset="0"/>
              </a:rPr>
            </a:br>
            <a:endParaRPr lang="vi-VN" sz="5400" b="1" dirty="0">
              <a:solidFill>
                <a:srgbClr val="0033CC"/>
              </a:solidFill>
              <a:latin typeface="Times New Roman" pitchFamily="18" charset="0"/>
              <a:cs typeface="Times New Roman" pitchFamily="18" charset="0"/>
            </a:endParaRPr>
          </a:p>
        </p:txBody>
      </p:sp>
      <p:pic>
        <p:nvPicPr>
          <p:cNvPr id="4" name="Picture 2" descr="Káº¿t quáº£ hÃ¬nh áº£nh cho lá»p xe"/>
          <p:cNvPicPr>
            <a:picLocks noChangeAspect="1" noChangeArrowheads="1"/>
          </p:cNvPicPr>
          <p:nvPr/>
        </p:nvPicPr>
        <p:blipFill>
          <a:blip r:embed="rId3"/>
          <a:srcRect/>
          <a:stretch>
            <a:fillRect/>
          </a:stretch>
        </p:blipFill>
        <p:spPr bwMode="auto">
          <a:xfrm>
            <a:off x="4943863" y="3318235"/>
            <a:ext cx="7612640" cy="2920949"/>
          </a:xfrm>
          <a:prstGeom prst="rect">
            <a:avLst/>
          </a:prstGeom>
          <a:noFill/>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29" y="3318235"/>
            <a:ext cx="4793034" cy="292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944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Káº¿t quáº£ hÃ¬nh áº£nh cho trá»¥c bÃ¡nh xe bÃ² ngÃ y xÆ°a"/>
          <p:cNvPicPr>
            <a:picLocks noChangeAspect="1" noChangeArrowheads="1"/>
          </p:cNvPicPr>
          <p:nvPr/>
        </p:nvPicPr>
        <p:blipFill>
          <a:blip r:embed="rId2"/>
          <a:srcRect/>
          <a:stretch>
            <a:fillRect/>
          </a:stretch>
        </p:blipFill>
        <p:spPr bwMode="auto">
          <a:xfrm>
            <a:off x="464452" y="1621977"/>
            <a:ext cx="5486400" cy="4114800"/>
          </a:xfrm>
          <a:prstGeom prst="rect">
            <a:avLst/>
          </a:prstGeom>
          <a:noFill/>
        </p:spPr>
      </p:pic>
      <p:sp>
        <p:nvSpPr>
          <p:cNvPr id="3" name="TextBox 2"/>
          <p:cNvSpPr txBox="1"/>
          <p:nvPr/>
        </p:nvSpPr>
        <p:spPr>
          <a:xfrm>
            <a:off x="0" y="5912473"/>
            <a:ext cx="4978400" cy="584775"/>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Trục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bò</a:t>
            </a:r>
            <a:endParaRPr lang="en-US" sz="3200" b="1" dirty="0">
              <a:latin typeface="Times New Roman" pitchFamily="18" charset="0"/>
              <a:cs typeface="Times New Roman" pitchFamily="18" charset="0"/>
            </a:endParaRPr>
          </a:p>
        </p:txBody>
      </p:sp>
      <p:pic>
        <p:nvPicPr>
          <p:cNvPr id="24580" name="Picture 4" descr="HÃ¬nh áº£nh cÃ³ liÃªn quan"/>
          <p:cNvPicPr>
            <a:picLocks noChangeAspect="1" noChangeArrowheads="1"/>
          </p:cNvPicPr>
          <p:nvPr/>
        </p:nvPicPr>
        <p:blipFill>
          <a:blip r:embed="rId3"/>
          <a:srcRect/>
          <a:stretch>
            <a:fillRect/>
          </a:stretch>
        </p:blipFill>
        <p:spPr bwMode="auto">
          <a:xfrm>
            <a:off x="6136613" y="1621977"/>
            <a:ext cx="5486400" cy="4114800"/>
          </a:xfrm>
          <a:prstGeom prst="rect">
            <a:avLst/>
          </a:prstGeom>
          <a:noFill/>
        </p:spPr>
      </p:pic>
      <p:sp>
        <p:nvSpPr>
          <p:cNvPr id="5" name="TextBox 4"/>
          <p:cNvSpPr txBox="1"/>
          <p:nvPr/>
        </p:nvSpPr>
        <p:spPr>
          <a:xfrm>
            <a:off x="6390613" y="5900570"/>
            <a:ext cx="4978400" cy="584775"/>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Trục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đạp</a:t>
            </a:r>
            <a:endParaRPr lang="en-US" sz="3200" b="1" dirty="0">
              <a:latin typeface="Times New Roman" pitchFamily="18" charset="0"/>
              <a:cs typeface="Times New Roman" pitchFamily="18" charset="0"/>
            </a:endParaRPr>
          </a:p>
        </p:txBody>
      </p:sp>
      <p:sp>
        <p:nvSpPr>
          <p:cNvPr id="7" name="Rectangle 6"/>
          <p:cNvSpPr/>
          <p:nvPr/>
        </p:nvSpPr>
        <p:spPr>
          <a:xfrm>
            <a:off x="326572" y="280992"/>
            <a:ext cx="11495314" cy="584775"/>
          </a:xfrm>
          <a:prstGeom prst="rect">
            <a:avLst/>
          </a:prstGeom>
        </p:spPr>
        <p:txBody>
          <a:bodyPr wrap="square">
            <a:spAutoFit/>
          </a:bodyPr>
          <a:lstStyle/>
          <a:p>
            <a:pPr algn="ctr"/>
            <a:r>
              <a:rPr lang="en-US" sz="3200" b="1" dirty="0" err="1" smtClean="0">
                <a:solidFill>
                  <a:srgbClr val="FF0000"/>
                </a:solidFill>
                <a:latin typeface="Times New Roman" pitchFamily="18" charset="0"/>
                <a:cs typeface="Times New Roman" pitchFamily="18" charset="0"/>
              </a:rPr>
              <a:t>Ví</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có </a:t>
            </a:r>
            <a:r>
              <a:rPr lang="en-US" sz="3200" b="1" dirty="0" err="1">
                <a:solidFill>
                  <a:srgbClr val="FF0000"/>
                </a:solidFill>
                <a:latin typeface="Times New Roman" pitchFamily="18" charset="0"/>
                <a:cs typeface="Times New Roman" pitchFamily="18" charset="0"/>
              </a:rPr>
              <a:t>lợi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có </a:t>
            </a:r>
            <a:r>
              <a:rPr lang="en-US" sz="3200" b="1" dirty="0" err="1">
                <a:solidFill>
                  <a:srgbClr val="FF0000"/>
                </a:solidFill>
                <a:latin typeface="Times New Roman" pitchFamily="18" charset="0"/>
                <a:cs typeface="Times New Roman" pitchFamily="18" charset="0"/>
              </a:rPr>
              <a:t>hại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ma </a:t>
            </a:r>
            <a:r>
              <a:rPr lang="en-US" sz="3200" b="1" dirty="0" err="1" smtClean="0">
                <a:solidFill>
                  <a:srgbClr val="FF0000"/>
                </a:solidFill>
                <a:latin typeface="Times New Roman" pitchFamily="18" charset="0"/>
                <a:cs typeface="Times New Roman" pitchFamily="18" charset="0"/>
              </a:rPr>
              <a:t>sát</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9324162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fade">
                                      <p:cBhvr>
                                        <p:cTn id="13" dur="500"/>
                                        <p:tgtEl>
                                          <p:spTgt spid="245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9" name="Picture 7" descr="OBJEC117"/>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6095214" y="1447800"/>
            <a:ext cx="4171232" cy="29403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012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64" y="1784023"/>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90147" name="Rectangle 35"/>
          <p:cNvSpPr>
            <a:spLocks noGrp="1" noChangeArrowheads="1"/>
          </p:cNvSpPr>
          <p:nvPr>
            <p:ph type="title"/>
          </p:nvPr>
        </p:nvSpPr>
        <p:spPr>
          <a:xfrm>
            <a:off x="762000" y="122237"/>
            <a:ext cx="10515600" cy="1325563"/>
          </a:xfrm>
        </p:spPr>
        <p:txBody>
          <a:bodyPr/>
          <a:lstStyle/>
          <a:p>
            <a:pPr algn="ctr"/>
            <a:r>
              <a:rPr lang="en-US" sz="3800" b="1" dirty="0" err="1"/>
              <a:t>Sự</a:t>
            </a:r>
            <a:r>
              <a:rPr lang="en-US" sz="3800" b="1" dirty="0"/>
              <a:t> </a:t>
            </a:r>
            <a:r>
              <a:rPr lang="en-US" sz="3800" b="1" dirty="0" err="1"/>
              <a:t>khác</a:t>
            </a:r>
            <a:r>
              <a:rPr lang="en-US" sz="3800" b="1" dirty="0"/>
              <a:t> </a:t>
            </a:r>
            <a:r>
              <a:rPr lang="en-US" sz="3800" b="1" dirty="0" err="1"/>
              <a:t>nhau</a:t>
            </a:r>
            <a:r>
              <a:rPr lang="en-US" sz="3800" b="1" dirty="0"/>
              <a:t> </a:t>
            </a:r>
            <a:r>
              <a:rPr lang="en-US" sz="3800" b="1" dirty="0" err="1"/>
              <a:t>giữa</a:t>
            </a:r>
            <a:r>
              <a:rPr lang="en-US" sz="3800" b="1" dirty="0"/>
              <a:t> </a:t>
            </a:r>
            <a:r>
              <a:rPr lang="en-US" sz="3800" b="1" dirty="0" err="1"/>
              <a:t>tr</a:t>
            </a:r>
            <a:r>
              <a:rPr lang="en-US" b="1" dirty="0" err="1"/>
              <a:t>ục</a:t>
            </a:r>
            <a:r>
              <a:rPr lang="en-US" sz="3800" b="1" dirty="0"/>
              <a:t> </a:t>
            </a:r>
            <a:r>
              <a:rPr lang="en-US" sz="3800" b="1" dirty="0" err="1"/>
              <a:t>bánh</a:t>
            </a:r>
            <a:r>
              <a:rPr lang="en-US" sz="3800" b="1" dirty="0"/>
              <a:t> </a:t>
            </a:r>
            <a:r>
              <a:rPr lang="en-US" sz="3800" b="1" dirty="0" err="1"/>
              <a:t>xe</a:t>
            </a:r>
            <a:r>
              <a:rPr lang="en-US" sz="3800" b="1" dirty="0"/>
              <a:t> </a:t>
            </a:r>
            <a:r>
              <a:rPr lang="en-US" sz="3800" b="1" dirty="0" err="1"/>
              <a:t>bò</a:t>
            </a:r>
            <a:r>
              <a:rPr lang="en-US" sz="3800" b="1" dirty="0"/>
              <a:t> </a:t>
            </a:r>
            <a:r>
              <a:rPr lang="en-US" sz="3800" b="1" dirty="0" err="1"/>
              <a:t>ngày</a:t>
            </a:r>
            <a:r>
              <a:rPr lang="en-US" sz="3800" b="1" dirty="0"/>
              <a:t> </a:t>
            </a:r>
            <a:r>
              <a:rPr lang="en-US" sz="3800" b="1" dirty="0" err="1"/>
              <a:t>xưa</a:t>
            </a:r>
            <a:r>
              <a:rPr lang="en-US" sz="3800" b="1" dirty="0"/>
              <a:t> </a:t>
            </a:r>
            <a:r>
              <a:rPr lang="en-US" sz="3800" b="1" dirty="0" err="1"/>
              <a:t>và</a:t>
            </a:r>
            <a:r>
              <a:rPr lang="en-US" sz="3800" b="1" dirty="0"/>
              <a:t> </a:t>
            </a:r>
            <a:r>
              <a:rPr lang="en-US" sz="3800" b="1" dirty="0" err="1"/>
              <a:t>tr</a:t>
            </a:r>
            <a:r>
              <a:rPr lang="en-US" b="1" dirty="0" err="1"/>
              <a:t>ục</a:t>
            </a:r>
            <a:r>
              <a:rPr lang="en-US" sz="3800" b="1" dirty="0"/>
              <a:t> </a:t>
            </a:r>
            <a:r>
              <a:rPr lang="en-US" sz="3800" b="1" dirty="0" err="1"/>
              <a:t>bánh</a:t>
            </a:r>
            <a:r>
              <a:rPr lang="en-US" sz="3800" b="1" dirty="0"/>
              <a:t> </a:t>
            </a:r>
            <a:r>
              <a:rPr lang="en-US" sz="3800" b="1" dirty="0" err="1"/>
              <a:t>xe</a:t>
            </a:r>
            <a:r>
              <a:rPr lang="en-US" sz="3800" b="1" dirty="0"/>
              <a:t> </a:t>
            </a:r>
            <a:r>
              <a:rPr lang="en-US" sz="3800" b="1" dirty="0" err="1"/>
              <a:t>đạp</a:t>
            </a:r>
            <a:r>
              <a:rPr lang="en-US" sz="3800" b="1" dirty="0"/>
              <a:t>, </a:t>
            </a:r>
            <a:r>
              <a:rPr lang="en-US" sz="3800" b="1" dirty="0" err="1"/>
              <a:t>tr</a:t>
            </a:r>
            <a:r>
              <a:rPr lang="en-US" b="1" dirty="0" err="1"/>
              <a:t>ục</a:t>
            </a:r>
            <a:r>
              <a:rPr lang="en-US" b="1" dirty="0"/>
              <a:t> </a:t>
            </a:r>
            <a:r>
              <a:rPr lang="en-US" sz="3800" b="1" dirty="0" err="1"/>
              <a:t>bánh</a:t>
            </a:r>
            <a:r>
              <a:rPr lang="en-US" sz="3800" b="1" dirty="0"/>
              <a:t> </a:t>
            </a:r>
            <a:r>
              <a:rPr lang="en-US" sz="3800" b="1" dirty="0" err="1"/>
              <a:t>xe</a:t>
            </a:r>
            <a:r>
              <a:rPr lang="en-US" sz="3800" b="1" dirty="0"/>
              <a:t> </a:t>
            </a:r>
            <a:r>
              <a:rPr lang="en-US" sz="3800" b="1" dirty="0" err="1"/>
              <a:t>ôtô</a:t>
            </a:r>
            <a:r>
              <a:rPr lang="en-US" sz="3800" b="1" dirty="0"/>
              <a:t> </a:t>
            </a:r>
            <a:r>
              <a:rPr lang="en-US" sz="3800" b="1" dirty="0" err="1"/>
              <a:t>ngày</a:t>
            </a:r>
            <a:r>
              <a:rPr lang="en-US" sz="3800" b="1" dirty="0"/>
              <a:t> nay?</a:t>
            </a:r>
          </a:p>
        </p:txBody>
      </p:sp>
      <p:pic>
        <p:nvPicPr>
          <p:cNvPr id="7" name="Picture 2" descr="Roller%20Bea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3688" y="4388177"/>
            <a:ext cx="4185517" cy="205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76739" y="5225446"/>
            <a:ext cx="1036949" cy="646331"/>
          </a:xfrm>
          <a:prstGeom prst="rect">
            <a:avLst/>
          </a:prstGeom>
          <a:noFill/>
        </p:spPr>
        <p:txBody>
          <a:bodyPr wrap="square" rtlCol="0">
            <a:spAutoFit/>
          </a:bodyPr>
          <a:lstStyle/>
          <a:p>
            <a:r>
              <a:rPr lang="vi-VN" sz="3600" b="1" dirty="0" smtClean="0">
                <a:solidFill>
                  <a:srgbClr val="0000FF"/>
                </a:solidFill>
                <a:latin typeface="+mj-lt"/>
              </a:rPr>
              <a:t>Ổ bi</a:t>
            </a:r>
            <a:endParaRPr lang="en-US" sz="3600" b="1" dirty="0">
              <a:solidFill>
                <a:srgbClr val="0000FF"/>
              </a:solidFill>
              <a:latin typeface="+mj-lt"/>
            </a:endParaRPr>
          </a:p>
        </p:txBody>
      </p:sp>
    </p:spTree>
    <p:extLst>
      <p:ext uri="{BB962C8B-B14F-4D97-AF65-F5344CB8AC3E}">
        <p14:creationId xmlns:p14="http://schemas.microsoft.com/office/powerpoint/2010/main" val="92900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wipe(down)">
                                      <p:cBhvr>
                                        <p:cTn id="7" dur="500"/>
                                        <p:tgtEl>
                                          <p:spTgt spid="90119"/>
                                        </p:tgtEl>
                                      </p:cBhvr>
                                    </p:animEffect>
                                  </p:childTnLst>
                                </p:cTn>
                              </p:par>
                              <p:par>
                                <p:cTn id="8" presetID="22" presetClass="entr" presetSubtype="4" fill="hold" nodeType="withEffect">
                                  <p:stCondLst>
                                    <p:cond delay="0"/>
                                  </p:stCondLst>
                                  <p:childTnLst>
                                    <p:set>
                                      <p:cBhvr>
                                        <p:cTn id="9" dur="1" fill="hold">
                                          <p:stCondLst>
                                            <p:cond delay="0"/>
                                          </p:stCondLst>
                                        </p:cTn>
                                        <p:tgtEl>
                                          <p:spTgt spid="90127"/>
                                        </p:tgtEl>
                                        <p:attrNameLst>
                                          <p:attrName>style.visibility</p:attrName>
                                        </p:attrNameLst>
                                      </p:cBhvr>
                                      <p:to>
                                        <p:strVal val="visible"/>
                                      </p:to>
                                    </p:set>
                                    <p:animEffect transition="in" filter="wipe(down)">
                                      <p:cBhvr>
                                        <p:cTn id="10" dur="500"/>
                                        <p:tgtEl>
                                          <p:spTgt spid="901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0147"/>
                                        </p:tgtEl>
                                        <p:attrNameLst>
                                          <p:attrName>style.visibility</p:attrName>
                                        </p:attrNameLst>
                                      </p:cBhvr>
                                      <p:to>
                                        <p:strVal val="visible"/>
                                      </p:to>
                                    </p:set>
                                    <p:animEffect transition="in" filter="wipe(down)">
                                      <p:cBhvr>
                                        <p:cTn id="13" dur="500"/>
                                        <p:tgtEl>
                                          <p:spTgt spid="90147"/>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47"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469404" y="277814"/>
            <a:ext cx="3886200" cy="1139825"/>
          </a:xfrm>
        </p:spPr>
        <p:txBody>
          <a:bodyPr/>
          <a:lstStyle/>
          <a:p>
            <a:r>
              <a:rPr lang="en-US" sz="3800" b="1" dirty="0" err="1">
                <a:solidFill>
                  <a:srgbClr val="0000FF"/>
                </a:solidFill>
              </a:rPr>
              <a:t>Trục</a:t>
            </a:r>
            <a:r>
              <a:rPr lang="en-US" sz="3800" b="1" dirty="0">
                <a:solidFill>
                  <a:srgbClr val="0000FF"/>
                </a:solidFill>
              </a:rPr>
              <a:t> </a:t>
            </a:r>
            <a:r>
              <a:rPr lang="en-US" sz="3800" b="1" dirty="0" err="1">
                <a:solidFill>
                  <a:srgbClr val="0000FF"/>
                </a:solidFill>
              </a:rPr>
              <a:t>bánh</a:t>
            </a:r>
            <a:r>
              <a:rPr lang="en-US" sz="3800" b="1" dirty="0">
                <a:solidFill>
                  <a:srgbClr val="0000FF"/>
                </a:solidFill>
              </a:rPr>
              <a:t> </a:t>
            </a:r>
            <a:r>
              <a:rPr lang="en-US" sz="3800" b="1" dirty="0" err="1">
                <a:solidFill>
                  <a:srgbClr val="0000FF"/>
                </a:solidFill>
              </a:rPr>
              <a:t>xe</a:t>
            </a:r>
            <a:r>
              <a:rPr lang="en-US" sz="3800" b="1" dirty="0">
                <a:solidFill>
                  <a:srgbClr val="0000FF"/>
                </a:solidFill>
              </a:rPr>
              <a:t> </a:t>
            </a:r>
            <a:r>
              <a:rPr lang="en-US" sz="3800" b="1" dirty="0" err="1">
                <a:solidFill>
                  <a:srgbClr val="0000FF"/>
                </a:solidFill>
              </a:rPr>
              <a:t>bò</a:t>
            </a:r>
            <a:endParaRPr lang="en-US" sz="3800" b="1" dirty="0">
              <a:solidFill>
                <a:srgbClr val="0000FF"/>
              </a:solidFill>
            </a:endParaRPr>
          </a:p>
        </p:txBody>
      </p:sp>
      <p:pic>
        <p:nvPicPr>
          <p:cNvPr id="137219" name="Picture 3" descr="DSC007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87" y="1417639"/>
            <a:ext cx="5147034" cy="5036389"/>
          </a:xfrm>
          <a:prstGeom prst="rect">
            <a:avLst/>
          </a:prstGeom>
          <a:noFill/>
          <a:extLst>
            <a:ext uri="{909E8E84-426E-40DD-AFC4-6F175D3DCCD1}">
              <a14:hiddenFill xmlns:a14="http://schemas.microsoft.com/office/drawing/2010/main">
                <a:solidFill>
                  <a:srgbClr val="FFFFFF"/>
                </a:solidFill>
              </a14:hiddenFill>
            </a:ext>
          </a:extLst>
        </p:spPr>
      </p:pic>
      <p:pic>
        <p:nvPicPr>
          <p:cNvPr id="137220" name="Picture 4" descr="mv1kk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311" y="1290761"/>
            <a:ext cx="5080655" cy="5163267"/>
          </a:xfrm>
          <a:prstGeom prst="rect">
            <a:avLst/>
          </a:prstGeom>
          <a:noFill/>
          <a:extLst>
            <a:ext uri="{909E8E84-426E-40DD-AFC4-6F175D3DCCD1}">
              <a14:hiddenFill xmlns:a14="http://schemas.microsoft.com/office/drawing/2010/main">
                <a:solidFill>
                  <a:srgbClr val="FFFFFF"/>
                </a:solidFill>
              </a14:hiddenFill>
            </a:ext>
          </a:extLst>
        </p:spPr>
      </p:pic>
      <p:sp>
        <p:nvSpPr>
          <p:cNvPr id="137221" name="Text Box 5"/>
          <p:cNvSpPr txBox="1">
            <a:spLocks noChangeArrowheads="1"/>
          </p:cNvSpPr>
          <p:nvPr/>
        </p:nvSpPr>
        <p:spPr bwMode="auto">
          <a:xfrm>
            <a:off x="7350551" y="496888"/>
            <a:ext cx="426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err="1">
                <a:solidFill>
                  <a:srgbClr val="0000FF"/>
                </a:solidFill>
                <a:latin typeface="Arial" panose="020B0604020202020204" pitchFamily="34" charset="0"/>
              </a:rPr>
              <a:t>Trục</a:t>
            </a:r>
            <a:r>
              <a:rPr lang="en-US" sz="3600" dirty="0">
                <a:solidFill>
                  <a:srgbClr val="0000FF"/>
                </a:solidFill>
                <a:latin typeface="Arial" panose="020B0604020202020204" pitchFamily="34" charset="0"/>
              </a:rPr>
              <a:t> </a:t>
            </a:r>
            <a:r>
              <a:rPr lang="en-US" sz="3600" dirty="0" err="1">
                <a:solidFill>
                  <a:srgbClr val="0000FF"/>
                </a:solidFill>
                <a:latin typeface="Arial" panose="020B0604020202020204" pitchFamily="34" charset="0"/>
              </a:rPr>
              <a:t>bánh</a:t>
            </a:r>
            <a:r>
              <a:rPr lang="en-US" sz="3600" dirty="0">
                <a:solidFill>
                  <a:srgbClr val="0000FF"/>
                </a:solidFill>
                <a:latin typeface="Arial" panose="020B0604020202020204" pitchFamily="34" charset="0"/>
              </a:rPr>
              <a:t> </a:t>
            </a:r>
            <a:r>
              <a:rPr lang="en-US" sz="3600" dirty="0" err="1">
                <a:solidFill>
                  <a:srgbClr val="0000FF"/>
                </a:solidFill>
                <a:latin typeface="Arial" panose="020B0604020202020204" pitchFamily="34" charset="0"/>
              </a:rPr>
              <a:t>xe</a:t>
            </a:r>
            <a:r>
              <a:rPr lang="en-US" sz="3600" dirty="0">
                <a:solidFill>
                  <a:srgbClr val="0000FF"/>
                </a:solidFill>
                <a:latin typeface="Arial" panose="020B0604020202020204" pitchFamily="34" charset="0"/>
              </a:rPr>
              <a:t> </a:t>
            </a:r>
            <a:r>
              <a:rPr lang="en-US" sz="3600" dirty="0" err="1">
                <a:solidFill>
                  <a:srgbClr val="0000FF"/>
                </a:solidFill>
                <a:latin typeface="Arial" panose="020B0604020202020204" pitchFamily="34" charset="0"/>
              </a:rPr>
              <a:t>đạp</a:t>
            </a:r>
            <a:endParaRPr lang="en-US" sz="3600" dirty="0">
              <a:solidFill>
                <a:srgbClr val="0000FF"/>
              </a:solidFill>
              <a:latin typeface="Arial" panose="020B0604020202020204" pitchFamily="34" charset="0"/>
            </a:endParaRPr>
          </a:p>
        </p:txBody>
      </p:sp>
    </p:spTree>
    <p:extLst>
      <p:ext uri="{BB962C8B-B14F-4D97-AF65-F5344CB8AC3E}">
        <p14:creationId xmlns:p14="http://schemas.microsoft.com/office/powerpoint/2010/main" val="53380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barn(inVertical)">
                                      <p:cBhvr>
                                        <p:cTn id="7" dur="500"/>
                                        <p:tgtEl>
                                          <p:spTgt spid="137218"/>
                                        </p:tgtEl>
                                      </p:cBhvr>
                                    </p:animEffect>
                                  </p:childTnLst>
                                </p:cTn>
                              </p:par>
                              <p:par>
                                <p:cTn id="8" presetID="16" presetClass="entr" presetSubtype="21" fill="hold" nodeType="withEffect">
                                  <p:stCondLst>
                                    <p:cond delay="0"/>
                                  </p:stCondLst>
                                  <p:childTnLst>
                                    <p:set>
                                      <p:cBhvr>
                                        <p:cTn id="9" dur="1" fill="hold">
                                          <p:stCondLst>
                                            <p:cond delay="0"/>
                                          </p:stCondLst>
                                        </p:cTn>
                                        <p:tgtEl>
                                          <p:spTgt spid="137219"/>
                                        </p:tgtEl>
                                        <p:attrNameLst>
                                          <p:attrName>style.visibility</p:attrName>
                                        </p:attrNameLst>
                                      </p:cBhvr>
                                      <p:to>
                                        <p:strVal val="visible"/>
                                      </p:to>
                                    </p:set>
                                    <p:animEffect transition="in" filter="barn(inVertical)">
                                      <p:cBhvr>
                                        <p:cTn id="10" dur="500"/>
                                        <p:tgtEl>
                                          <p:spTgt spid="137219"/>
                                        </p:tgtEl>
                                      </p:cBhvr>
                                    </p:animEffect>
                                  </p:childTnLst>
                                </p:cTn>
                              </p:par>
                              <p:par>
                                <p:cTn id="11" presetID="16" presetClass="entr" presetSubtype="21" fill="hold" nodeType="withEffect">
                                  <p:stCondLst>
                                    <p:cond delay="0"/>
                                  </p:stCondLst>
                                  <p:childTnLst>
                                    <p:set>
                                      <p:cBhvr>
                                        <p:cTn id="12" dur="1" fill="hold">
                                          <p:stCondLst>
                                            <p:cond delay="0"/>
                                          </p:stCondLst>
                                        </p:cTn>
                                        <p:tgtEl>
                                          <p:spTgt spid="137220"/>
                                        </p:tgtEl>
                                        <p:attrNameLst>
                                          <p:attrName>style.visibility</p:attrName>
                                        </p:attrNameLst>
                                      </p:cBhvr>
                                      <p:to>
                                        <p:strVal val="visible"/>
                                      </p:to>
                                    </p:set>
                                    <p:animEffect transition="in" filter="barn(inVertical)">
                                      <p:cBhvr>
                                        <p:cTn id="13" dur="500"/>
                                        <p:tgtEl>
                                          <p:spTgt spid="1372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7221"/>
                                        </p:tgtEl>
                                        <p:attrNameLst>
                                          <p:attrName>style.visibility</p:attrName>
                                        </p:attrNameLst>
                                      </p:cBhvr>
                                      <p:to>
                                        <p:strVal val="visible"/>
                                      </p:to>
                                    </p:set>
                                    <p:animEffect transition="in" filter="barn(inVertical)">
                                      <p:cBhvr>
                                        <p:cTn id="16" dur="500"/>
                                        <p:tgtEl>
                                          <p:spTgt spid="137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Ã¬nh áº£nh cÃ³ liÃªn quan"/>
          <p:cNvPicPr>
            <a:picLocks noChangeAspect="1" noChangeArrowheads="1"/>
          </p:cNvPicPr>
          <p:nvPr/>
        </p:nvPicPr>
        <p:blipFill>
          <a:blip r:embed="rId2"/>
          <a:srcRect/>
          <a:stretch>
            <a:fillRect/>
          </a:stretch>
        </p:blipFill>
        <p:spPr bwMode="auto">
          <a:xfrm>
            <a:off x="6502400" y="1676400"/>
            <a:ext cx="5384800" cy="4267200"/>
          </a:xfrm>
          <a:prstGeom prst="rect">
            <a:avLst/>
          </a:prstGeom>
          <a:noFill/>
        </p:spPr>
      </p:pic>
      <p:pic>
        <p:nvPicPr>
          <p:cNvPr id="22530" name="Picture 2" descr="Káº¿t quáº£ hÃ¬nh áº£nh cho bÃ¡nh xe cÃ³ á» bi"/>
          <p:cNvPicPr>
            <a:picLocks noChangeAspect="1" noChangeArrowheads="1"/>
          </p:cNvPicPr>
          <p:nvPr/>
        </p:nvPicPr>
        <p:blipFill>
          <a:blip r:embed="rId3"/>
          <a:srcRect/>
          <a:stretch>
            <a:fillRect/>
          </a:stretch>
        </p:blipFill>
        <p:spPr bwMode="auto">
          <a:xfrm>
            <a:off x="406400" y="1676400"/>
            <a:ext cx="5892800" cy="4343400"/>
          </a:xfrm>
          <a:prstGeom prst="rect">
            <a:avLst/>
          </a:prstGeom>
          <a:noFill/>
        </p:spPr>
      </p:pic>
      <p:sp>
        <p:nvSpPr>
          <p:cNvPr id="4" name="TextBox 3"/>
          <p:cNvSpPr txBox="1"/>
          <p:nvPr/>
        </p:nvSpPr>
        <p:spPr>
          <a:xfrm>
            <a:off x="1117600" y="304801"/>
            <a:ext cx="10160000" cy="1077218"/>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Mất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thế</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kỉ</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biệt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giữa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hai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loại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trục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phát</a:t>
            </a:r>
            <a:r>
              <a:rPr lang="en-US" sz="3200" b="1" dirty="0" smtClean="0">
                <a:latin typeface="Times New Roman" pitchFamily="18" charset="0"/>
                <a:cs typeface="Times New Roman" pitchFamily="18" charset="0"/>
              </a:rPr>
              <a:t> minh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ổ bi</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557111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fade">
                                      <p:cBhvr>
                                        <p:cTn id="10" dur="500"/>
                                        <p:tgtEl>
                                          <p:spTgt spid="225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1749" name="Oval 5"/>
          <p:cNvSpPr>
            <a:spLocks noChangeArrowheads="1"/>
          </p:cNvSpPr>
          <p:nvPr/>
        </p:nvSpPr>
        <p:spPr bwMode="auto">
          <a:xfrm>
            <a:off x="967824" y="2516957"/>
            <a:ext cx="10011267" cy="4053526"/>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Text Box 6"/>
          <p:cNvSpPr txBox="1">
            <a:spLocks noChangeArrowheads="1"/>
          </p:cNvSpPr>
          <p:nvPr/>
        </p:nvSpPr>
        <p:spPr bwMode="auto">
          <a:xfrm>
            <a:off x="1621044" y="3214766"/>
            <a:ext cx="8817598"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b="1" dirty="0">
                <a:latin typeface="VNI-Times" pitchFamily="2" charset="0"/>
              </a:rPr>
              <a:t>    OÅ bi </a:t>
            </a:r>
            <a:r>
              <a:rPr lang="en-US" sz="2800" b="1" dirty="0" err="1">
                <a:latin typeface="VNI-Times" pitchFamily="2" charset="0"/>
              </a:rPr>
              <a:t>coù</a:t>
            </a:r>
            <a:r>
              <a:rPr lang="en-US" sz="2800" b="1" dirty="0">
                <a:latin typeface="VNI-Times" pitchFamily="2" charset="0"/>
              </a:rPr>
              <a:t> </a:t>
            </a:r>
            <a:r>
              <a:rPr lang="en-US" sz="2800" b="1" dirty="0" err="1">
                <a:latin typeface="VNI-Times" pitchFamily="2" charset="0"/>
              </a:rPr>
              <a:t>taùc</a:t>
            </a:r>
            <a:r>
              <a:rPr lang="en-US" sz="2800" b="1" dirty="0">
                <a:latin typeface="VNI-Times" pitchFamily="2" charset="0"/>
              </a:rPr>
              <a:t> </a:t>
            </a:r>
            <a:r>
              <a:rPr lang="en-US" sz="2800" b="1" dirty="0" err="1">
                <a:latin typeface="VNI-Times" pitchFamily="2" charset="0"/>
              </a:rPr>
              <a:t>duïng</a:t>
            </a:r>
            <a:r>
              <a:rPr lang="en-US" sz="2800" b="1" dirty="0">
                <a:latin typeface="VNI-Times" pitchFamily="2" charset="0"/>
              </a:rPr>
              <a:t> </a:t>
            </a:r>
            <a:r>
              <a:rPr lang="en-US" sz="2800" b="1" dirty="0" err="1">
                <a:latin typeface="VNI-Times" pitchFamily="2" charset="0"/>
              </a:rPr>
              <a:t>laøm</a:t>
            </a:r>
            <a:r>
              <a:rPr lang="en-US" sz="2800" b="1" dirty="0">
                <a:latin typeface="VNI-Times" pitchFamily="2" charset="0"/>
              </a:rPr>
              <a:t> </a:t>
            </a:r>
            <a:r>
              <a:rPr lang="en-US" sz="2800" b="1" dirty="0" err="1">
                <a:latin typeface="VNI-Times" pitchFamily="2" charset="0"/>
              </a:rPr>
              <a:t>giaûm</a:t>
            </a:r>
            <a:r>
              <a:rPr lang="en-US" sz="2800" b="1" dirty="0">
                <a:latin typeface="VNI-Times" pitchFamily="2" charset="0"/>
              </a:rPr>
              <a:t> ma </a:t>
            </a:r>
            <a:r>
              <a:rPr lang="en-US" sz="2800" b="1" dirty="0" err="1">
                <a:latin typeface="VNI-Times" pitchFamily="2" charset="0"/>
              </a:rPr>
              <a:t>saùt</a:t>
            </a:r>
            <a:r>
              <a:rPr lang="en-US" sz="2800" b="1" dirty="0">
                <a:latin typeface="VNI-Times" pitchFamily="2" charset="0"/>
              </a:rPr>
              <a:t> do </a:t>
            </a:r>
            <a:r>
              <a:rPr lang="en-US" sz="2800" b="1" dirty="0" err="1">
                <a:latin typeface="VNI-Times" pitchFamily="2" charset="0"/>
              </a:rPr>
              <a:t>thay</a:t>
            </a:r>
            <a:r>
              <a:rPr lang="en-US" sz="2800" b="1" dirty="0">
                <a:latin typeface="VNI-Times" pitchFamily="2" charset="0"/>
              </a:rPr>
              <a:t> ma </a:t>
            </a:r>
            <a:r>
              <a:rPr lang="en-US" sz="2800" b="1" dirty="0" err="1">
                <a:latin typeface="VNI-Times" pitchFamily="2" charset="0"/>
              </a:rPr>
              <a:t>saùt</a:t>
            </a:r>
            <a:r>
              <a:rPr lang="en-US" sz="2800" b="1" dirty="0">
                <a:latin typeface="VNI-Times" pitchFamily="2" charset="0"/>
              </a:rPr>
              <a:t> </a:t>
            </a:r>
            <a:r>
              <a:rPr lang="en-US" sz="2800" b="1" dirty="0" err="1">
                <a:latin typeface="VNI-Times" pitchFamily="2" charset="0"/>
              </a:rPr>
              <a:t>tröôït</a:t>
            </a:r>
            <a:r>
              <a:rPr lang="en-US" sz="2800" b="1" dirty="0">
                <a:latin typeface="VNI-Times" pitchFamily="2" charset="0"/>
              </a:rPr>
              <a:t> </a:t>
            </a:r>
            <a:r>
              <a:rPr lang="en-US" sz="2800" b="1" dirty="0" err="1">
                <a:latin typeface="VNI-Times" pitchFamily="2" charset="0"/>
              </a:rPr>
              <a:t>baèng</a:t>
            </a:r>
            <a:r>
              <a:rPr lang="en-US" sz="2800" b="1" dirty="0">
                <a:latin typeface="VNI-Times" pitchFamily="2" charset="0"/>
              </a:rPr>
              <a:t> ma </a:t>
            </a:r>
            <a:r>
              <a:rPr lang="en-US" sz="2800" b="1" dirty="0" err="1">
                <a:latin typeface="VNI-Times" pitchFamily="2" charset="0"/>
              </a:rPr>
              <a:t>saùt</a:t>
            </a:r>
            <a:r>
              <a:rPr lang="en-US" sz="2800" b="1" dirty="0">
                <a:latin typeface="VNI-Times" pitchFamily="2" charset="0"/>
              </a:rPr>
              <a:t> </a:t>
            </a:r>
            <a:r>
              <a:rPr lang="en-US" sz="2800" b="1" dirty="0" err="1">
                <a:latin typeface="VNI-Times" pitchFamily="2" charset="0"/>
              </a:rPr>
              <a:t>laên</a:t>
            </a:r>
            <a:r>
              <a:rPr lang="en-US" sz="2800" b="1" dirty="0">
                <a:latin typeface="VNI-Times" pitchFamily="2" charset="0"/>
              </a:rPr>
              <a:t> </a:t>
            </a:r>
            <a:r>
              <a:rPr lang="en-US" sz="2800" b="1" dirty="0" err="1">
                <a:latin typeface="VNI-Times" pitchFamily="2" charset="0"/>
              </a:rPr>
              <a:t>cuûa</a:t>
            </a:r>
            <a:r>
              <a:rPr lang="en-US" sz="2800" b="1" dirty="0">
                <a:latin typeface="VNI-Times" pitchFamily="2" charset="0"/>
              </a:rPr>
              <a:t> </a:t>
            </a:r>
            <a:r>
              <a:rPr lang="en-US" sz="2800" b="1" dirty="0" err="1">
                <a:latin typeface="VNI-Times" pitchFamily="2" charset="0"/>
              </a:rPr>
              <a:t>caùc</a:t>
            </a:r>
            <a:r>
              <a:rPr lang="en-US" sz="2800" b="1" dirty="0">
                <a:latin typeface="VNI-Times" pitchFamily="2" charset="0"/>
              </a:rPr>
              <a:t> </a:t>
            </a:r>
            <a:r>
              <a:rPr lang="en-US" sz="2800" b="1" dirty="0" err="1">
                <a:latin typeface="VNI-Times" pitchFamily="2" charset="0"/>
              </a:rPr>
              <a:t>vieânbi</a:t>
            </a:r>
            <a:r>
              <a:rPr lang="en-US" sz="2800" b="1" dirty="0">
                <a:latin typeface="VNI-Times" pitchFamily="2" charset="0"/>
              </a:rPr>
              <a:t>.</a:t>
            </a:r>
          </a:p>
          <a:p>
            <a:pPr algn="ctr">
              <a:spcBef>
                <a:spcPct val="50000"/>
              </a:spcBef>
            </a:pPr>
            <a:r>
              <a:rPr lang="en-US" sz="2800" b="1" dirty="0">
                <a:latin typeface="VNI-Times" pitchFamily="2" charset="0"/>
              </a:rPr>
              <a:t>    </a:t>
            </a:r>
            <a:r>
              <a:rPr lang="en-US" sz="2800" b="1" dirty="0" err="1">
                <a:latin typeface="VNI-Times" pitchFamily="2" charset="0"/>
              </a:rPr>
              <a:t>Nhôø</a:t>
            </a:r>
            <a:r>
              <a:rPr lang="en-US" sz="2800" b="1" dirty="0">
                <a:latin typeface="VNI-Times" pitchFamily="2" charset="0"/>
              </a:rPr>
              <a:t> </a:t>
            </a:r>
            <a:r>
              <a:rPr lang="en-US" sz="2800" b="1" dirty="0" err="1">
                <a:latin typeface="VNI-Times" pitchFamily="2" charset="0"/>
              </a:rPr>
              <a:t>söû</a:t>
            </a:r>
            <a:r>
              <a:rPr lang="en-US" sz="2800" b="1" dirty="0">
                <a:latin typeface="VNI-Times" pitchFamily="2" charset="0"/>
              </a:rPr>
              <a:t> </a:t>
            </a:r>
            <a:r>
              <a:rPr lang="en-US" sz="2800" b="1" dirty="0" err="1">
                <a:latin typeface="VNI-Times" pitchFamily="2" charset="0"/>
              </a:rPr>
              <a:t>duïng</a:t>
            </a:r>
            <a:r>
              <a:rPr lang="en-US" sz="2800" b="1" dirty="0">
                <a:latin typeface="VNI-Times" pitchFamily="2" charset="0"/>
              </a:rPr>
              <a:t> </a:t>
            </a:r>
            <a:r>
              <a:rPr lang="en-US" sz="2800" b="1" dirty="0" err="1">
                <a:latin typeface="VNI-Times" pitchFamily="2" charset="0"/>
              </a:rPr>
              <a:t>oå</a:t>
            </a:r>
            <a:r>
              <a:rPr lang="en-US" sz="2800" b="1" dirty="0">
                <a:latin typeface="VNI-Times" pitchFamily="2" charset="0"/>
              </a:rPr>
              <a:t> bi </a:t>
            </a:r>
            <a:r>
              <a:rPr lang="en-US" sz="2800" b="1" dirty="0" err="1">
                <a:latin typeface="VNI-Times" pitchFamily="2" charset="0"/>
              </a:rPr>
              <a:t>ñaõ</a:t>
            </a:r>
            <a:r>
              <a:rPr lang="en-US" sz="2800" b="1" dirty="0">
                <a:latin typeface="VNI-Times" pitchFamily="2" charset="0"/>
              </a:rPr>
              <a:t> </a:t>
            </a:r>
            <a:r>
              <a:rPr lang="en-US" sz="2800" b="1" dirty="0" err="1">
                <a:latin typeface="VNI-Times" pitchFamily="2" charset="0"/>
              </a:rPr>
              <a:t>giaûm</a:t>
            </a:r>
            <a:r>
              <a:rPr lang="en-US" sz="2800" b="1" dirty="0">
                <a:latin typeface="VNI-Times" pitchFamily="2" charset="0"/>
              </a:rPr>
              <a:t> </a:t>
            </a:r>
            <a:r>
              <a:rPr lang="en-US" sz="2800" b="1" dirty="0" err="1">
                <a:latin typeface="VNI-Times" pitchFamily="2" charset="0"/>
              </a:rPr>
              <a:t>löïc</a:t>
            </a:r>
            <a:r>
              <a:rPr lang="en-US" sz="2800" b="1" dirty="0">
                <a:latin typeface="VNI-Times" pitchFamily="2" charset="0"/>
              </a:rPr>
              <a:t> </a:t>
            </a:r>
            <a:r>
              <a:rPr lang="en-US" sz="2800" b="1" dirty="0" err="1">
                <a:latin typeface="VNI-Times" pitchFamily="2" charset="0"/>
              </a:rPr>
              <a:t>caûn</a:t>
            </a:r>
            <a:r>
              <a:rPr lang="en-US" sz="2800" b="1" dirty="0">
                <a:latin typeface="VNI-Times" pitchFamily="2" charset="0"/>
              </a:rPr>
              <a:t> </a:t>
            </a:r>
            <a:r>
              <a:rPr lang="en-US" sz="2800" b="1" dirty="0" err="1">
                <a:latin typeface="VNI-Times" pitchFamily="2" charset="0"/>
              </a:rPr>
              <a:t>leân</a:t>
            </a:r>
            <a:r>
              <a:rPr lang="en-US" sz="2800" b="1" dirty="0">
                <a:latin typeface="VNI-Times" pitchFamily="2" charset="0"/>
              </a:rPr>
              <a:t> </a:t>
            </a:r>
            <a:r>
              <a:rPr lang="en-US" sz="2800" b="1" dirty="0" err="1">
                <a:latin typeface="VNI-Times" pitchFamily="2" charset="0"/>
              </a:rPr>
              <a:t>caùc</a:t>
            </a:r>
            <a:r>
              <a:rPr lang="en-US" sz="2800" b="1" dirty="0">
                <a:latin typeface="VNI-Times" pitchFamily="2" charset="0"/>
              </a:rPr>
              <a:t> </a:t>
            </a:r>
            <a:r>
              <a:rPr lang="en-US" sz="2800" b="1" dirty="0" err="1">
                <a:latin typeface="VNI-Times" pitchFamily="2" charset="0"/>
              </a:rPr>
              <a:t>vaät</a:t>
            </a:r>
            <a:r>
              <a:rPr lang="en-US" sz="2800" b="1" dirty="0">
                <a:latin typeface="VNI-Times" pitchFamily="2" charset="0"/>
              </a:rPr>
              <a:t> </a:t>
            </a:r>
            <a:r>
              <a:rPr lang="en-US" sz="2800" b="1" dirty="0" err="1">
                <a:latin typeface="VNI-Times" pitchFamily="2" charset="0"/>
              </a:rPr>
              <a:t>chuyeån</a:t>
            </a:r>
            <a:r>
              <a:rPr lang="en-US" sz="2800" b="1" dirty="0">
                <a:latin typeface="VNI-Times" pitchFamily="2" charset="0"/>
              </a:rPr>
              <a:t> </a:t>
            </a:r>
            <a:r>
              <a:rPr lang="en-US" sz="2800" b="1" dirty="0" err="1">
                <a:latin typeface="VNI-Times" pitchFamily="2" charset="0"/>
              </a:rPr>
              <a:t>ñoäng</a:t>
            </a:r>
            <a:r>
              <a:rPr lang="en-US" sz="2800" b="1" dirty="0">
                <a:latin typeface="VNI-Times" pitchFamily="2" charset="0"/>
              </a:rPr>
              <a:t> </a:t>
            </a:r>
            <a:r>
              <a:rPr lang="en-US" sz="2800" b="1" dirty="0" err="1">
                <a:latin typeface="VNI-Times" pitchFamily="2" charset="0"/>
              </a:rPr>
              <a:t>laøm</a:t>
            </a:r>
            <a:r>
              <a:rPr lang="en-US" sz="2800" b="1" dirty="0">
                <a:latin typeface="VNI-Times" pitchFamily="2" charset="0"/>
              </a:rPr>
              <a:t> </a:t>
            </a:r>
            <a:r>
              <a:rPr lang="en-US" sz="2800" b="1" dirty="0" err="1">
                <a:latin typeface="VNI-Times" pitchFamily="2" charset="0"/>
              </a:rPr>
              <a:t>cho</a:t>
            </a:r>
            <a:r>
              <a:rPr lang="en-US" sz="2800" b="1" dirty="0">
                <a:latin typeface="VNI-Times" pitchFamily="2" charset="0"/>
              </a:rPr>
              <a:t> </a:t>
            </a:r>
            <a:r>
              <a:rPr lang="en-US" sz="2800" b="1" dirty="0" err="1">
                <a:latin typeface="VNI-Times" pitchFamily="2" charset="0"/>
              </a:rPr>
              <a:t>maùy</a:t>
            </a:r>
            <a:r>
              <a:rPr lang="en-US" sz="2800" b="1" dirty="0">
                <a:latin typeface="VNI-Times" pitchFamily="2" charset="0"/>
              </a:rPr>
              <a:t> </a:t>
            </a:r>
            <a:r>
              <a:rPr lang="en-US" sz="2800" b="1" dirty="0" err="1">
                <a:latin typeface="VNI-Times" pitchFamily="2" charset="0"/>
              </a:rPr>
              <a:t>moùc</a:t>
            </a:r>
            <a:r>
              <a:rPr lang="en-US" sz="2800" b="1" dirty="0">
                <a:latin typeface="VNI-Times" pitchFamily="2" charset="0"/>
              </a:rPr>
              <a:t> </a:t>
            </a:r>
            <a:r>
              <a:rPr lang="en-US" sz="2800" b="1" dirty="0" err="1">
                <a:latin typeface="VNI-Times" pitchFamily="2" charset="0"/>
              </a:rPr>
              <a:t>hoaït</a:t>
            </a:r>
            <a:r>
              <a:rPr lang="en-US" sz="2800" b="1" dirty="0">
                <a:latin typeface="VNI-Times" pitchFamily="2" charset="0"/>
              </a:rPr>
              <a:t> </a:t>
            </a:r>
            <a:r>
              <a:rPr lang="en-US" sz="2800" b="1" dirty="0" err="1">
                <a:latin typeface="VNI-Times" pitchFamily="2" charset="0"/>
              </a:rPr>
              <a:t>ñoäng</a:t>
            </a:r>
            <a:r>
              <a:rPr lang="en-US" sz="2800" b="1" dirty="0">
                <a:latin typeface="VNI-Times" pitchFamily="2" charset="0"/>
              </a:rPr>
              <a:t> </a:t>
            </a:r>
            <a:r>
              <a:rPr lang="en-US" sz="2800" b="1" dirty="0" err="1">
                <a:latin typeface="VNI-Times" pitchFamily="2" charset="0"/>
              </a:rPr>
              <a:t>deå</a:t>
            </a:r>
            <a:r>
              <a:rPr lang="en-US" sz="2800" b="1" dirty="0">
                <a:latin typeface="VNI-Times" pitchFamily="2" charset="0"/>
              </a:rPr>
              <a:t> </a:t>
            </a:r>
            <a:r>
              <a:rPr lang="en-US" sz="2800" b="1" dirty="0" err="1">
                <a:latin typeface="VNI-Times" pitchFamily="2" charset="0"/>
              </a:rPr>
              <a:t>daøng</a:t>
            </a:r>
            <a:r>
              <a:rPr lang="en-US" sz="2800" b="1" dirty="0">
                <a:latin typeface="VNI-Times" pitchFamily="2" charset="0"/>
              </a:rPr>
              <a:t>, </a:t>
            </a:r>
            <a:r>
              <a:rPr lang="en-US" sz="2800" b="1" dirty="0" err="1">
                <a:latin typeface="VNI-Times" pitchFamily="2" charset="0"/>
              </a:rPr>
              <a:t>hieäu</a:t>
            </a:r>
            <a:r>
              <a:rPr lang="en-US" sz="2800" b="1" dirty="0">
                <a:latin typeface="VNI-Times" pitchFamily="2" charset="0"/>
              </a:rPr>
              <a:t> </a:t>
            </a:r>
            <a:r>
              <a:rPr lang="en-US" sz="2800" b="1" dirty="0" err="1">
                <a:latin typeface="VNI-Times" pitchFamily="2" charset="0"/>
              </a:rPr>
              <a:t>quaû</a:t>
            </a:r>
            <a:r>
              <a:rPr lang="en-US" sz="2800" b="1" dirty="0">
                <a:latin typeface="VNI-Times" pitchFamily="2" charset="0"/>
              </a:rPr>
              <a:t> </a:t>
            </a:r>
            <a:r>
              <a:rPr lang="en-US" sz="2800" b="1" dirty="0" err="1">
                <a:latin typeface="VNI-Times" pitchFamily="2" charset="0"/>
              </a:rPr>
              <a:t>cao</a:t>
            </a:r>
            <a:r>
              <a:rPr lang="en-US" sz="2800" b="1" dirty="0">
                <a:latin typeface="VNI-Times" pitchFamily="2" charset="0"/>
              </a:rPr>
              <a:t> </a:t>
            </a:r>
            <a:r>
              <a:rPr lang="en-US" sz="2800" b="1" dirty="0" err="1">
                <a:latin typeface="VNI-Times" pitchFamily="2" charset="0"/>
              </a:rPr>
              <a:t>goùp</a:t>
            </a:r>
            <a:r>
              <a:rPr lang="en-US" sz="2800" b="1" dirty="0">
                <a:latin typeface="VNI-Times" pitchFamily="2" charset="0"/>
              </a:rPr>
              <a:t> </a:t>
            </a:r>
            <a:r>
              <a:rPr lang="en-US" sz="2800" b="1" dirty="0" err="1">
                <a:latin typeface="VNI-Times" pitchFamily="2" charset="0"/>
              </a:rPr>
              <a:t>phaàn</a:t>
            </a:r>
            <a:r>
              <a:rPr lang="en-US" sz="2800" b="1" dirty="0">
                <a:latin typeface="VNI-Times" pitchFamily="2" charset="0"/>
              </a:rPr>
              <a:t> </a:t>
            </a:r>
            <a:r>
              <a:rPr lang="en-US" sz="2800" b="1" dirty="0" err="1">
                <a:latin typeface="VNI-Times" pitchFamily="2" charset="0"/>
              </a:rPr>
              <a:t>thuùc</a:t>
            </a:r>
            <a:r>
              <a:rPr lang="en-US" sz="2800" b="1" dirty="0">
                <a:latin typeface="VNI-Times" pitchFamily="2" charset="0"/>
              </a:rPr>
              <a:t> </a:t>
            </a:r>
            <a:r>
              <a:rPr lang="en-US" sz="2800" b="1" dirty="0" err="1">
                <a:latin typeface="VNI-Times" pitchFamily="2" charset="0"/>
              </a:rPr>
              <a:t>ñaåy</a:t>
            </a:r>
            <a:r>
              <a:rPr lang="en-US" sz="2800" b="1" dirty="0">
                <a:latin typeface="VNI-Times" pitchFamily="2" charset="0"/>
              </a:rPr>
              <a:t> </a:t>
            </a:r>
            <a:r>
              <a:rPr lang="en-US" sz="2800" b="1" dirty="0" err="1">
                <a:latin typeface="VNI-Times" pitchFamily="2" charset="0"/>
              </a:rPr>
              <a:t>söï</a:t>
            </a:r>
            <a:r>
              <a:rPr lang="en-US" sz="2800" b="1" dirty="0">
                <a:latin typeface="VNI-Times" pitchFamily="2" charset="0"/>
              </a:rPr>
              <a:t> </a:t>
            </a:r>
            <a:r>
              <a:rPr lang="en-US" sz="2800" b="1" dirty="0" err="1">
                <a:latin typeface="VNI-Times" pitchFamily="2" charset="0"/>
              </a:rPr>
              <a:t>phaùt</a:t>
            </a:r>
            <a:r>
              <a:rPr lang="en-US" sz="2800" b="1" dirty="0">
                <a:latin typeface="VNI-Times" pitchFamily="2" charset="0"/>
              </a:rPr>
              <a:t> </a:t>
            </a:r>
            <a:r>
              <a:rPr lang="en-US" sz="2800" b="1" dirty="0" err="1">
                <a:latin typeface="VNI-Times" pitchFamily="2" charset="0"/>
              </a:rPr>
              <a:t>trieån</a:t>
            </a:r>
            <a:r>
              <a:rPr lang="en-US" sz="2800" b="1" dirty="0">
                <a:latin typeface="VNI-Times" pitchFamily="2" charset="0"/>
              </a:rPr>
              <a:t> </a:t>
            </a:r>
            <a:r>
              <a:rPr lang="en-US" sz="2800" b="1" dirty="0" err="1">
                <a:latin typeface="VNI-Times" pitchFamily="2" charset="0"/>
              </a:rPr>
              <a:t>cuûa</a:t>
            </a:r>
            <a:r>
              <a:rPr lang="en-US" sz="2800" b="1" dirty="0">
                <a:latin typeface="VNI-Times" pitchFamily="2" charset="0"/>
              </a:rPr>
              <a:t> </a:t>
            </a:r>
            <a:r>
              <a:rPr lang="en-US" sz="2800" b="1" dirty="0" err="1">
                <a:latin typeface="VNI-Times" pitchFamily="2" charset="0"/>
              </a:rPr>
              <a:t>caùc</a:t>
            </a:r>
            <a:r>
              <a:rPr lang="en-US" sz="2800" b="1" dirty="0">
                <a:latin typeface="VNI-Times" pitchFamily="2" charset="0"/>
              </a:rPr>
              <a:t> </a:t>
            </a:r>
            <a:r>
              <a:rPr lang="en-US" sz="2800" b="1" dirty="0" err="1">
                <a:latin typeface="VNI-Times" pitchFamily="2" charset="0"/>
              </a:rPr>
              <a:t>ngaønh</a:t>
            </a:r>
            <a:r>
              <a:rPr lang="en-US" sz="2800" b="1" dirty="0">
                <a:latin typeface="VNI-Times" pitchFamily="2" charset="0"/>
              </a:rPr>
              <a:t> </a:t>
            </a:r>
            <a:r>
              <a:rPr lang="en-US" sz="2800" b="1" dirty="0" err="1">
                <a:latin typeface="VNI-Times" pitchFamily="2" charset="0"/>
              </a:rPr>
              <a:t>nhö</a:t>
            </a:r>
            <a:r>
              <a:rPr lang="en-US" sz="2800" b="1" dirty="0">
                <a:latin typeface="VNI-Times" pitchFamily="2" charset="0"/>
              </a:rPr>
              <a:t> </a:t>
            </a:r>
            <a:r>
              <a:rPr lang="en-US" sz="2800" b="1" dirty="0" err="1">
                <a:latin typeface="VNI-Times" pitchFamily="2" charset="0"/>
              </a:rPr>
              <a:t>ñoäng</a:t>
            </a:r>
            <a:r>
              <a:rPr lang="en-US" sz="2800" b="1" dirty="0">
                <a:latin typeface="VNI-Times" pitchFamily="2" charset="0"/>
              </a:rPr>
              <a:t> </a:t>
            </a:r>
            <a:r>
              <a:rPr lang="en-US" sz="2800" b="1" dirty="0" err="1">
                <a:latin typeface="VNI-Times" pitchFamily="2" charset="0"/>
              </a:rPr>
              <a:t>löïc</a:t>
            </a:r>
            <a:r>
              <a:rPr lang="en-US" sz="2800" b="1" dirty="0">
                <a:latin typeface="VNI-Times" pitchFamily="2" charset="0"/>
              </a:rPr>
              <a:t> </a:t>
            </a:r>
            <a:r>
              <a:rPr lang="en-US" sz="2800" b="1" dirty="0" err="1">
                <a:latin typeface="VNI-Times" pitchFamily="2" charset="0"/>
              </a:rPr>
              <a:t>hoïc,cô</a:t>
            </a:r>
            <a:r>
              <a:rPr lang="en-US" sz="2800" b="1" dirty="0">
                <a:latin typeface="VNI-Times" pitchFamily="2" charset="0"/>
              </a:rPr>
              <a:t> </a:t>
            </a:r>
            <a:r>
              <a:rPr lang="en-US" sz="2800" b="1" dirty="0" err="1">
                <a:latin typeface="VNI-Times" pitchFamily="2" charset="0"/>
              </a:rPr>
              <a:t>khí,cheá</a:t>
            </a:r>
            <a:r>
              <a:rPr lang="en-US" sz="2800" b="1" dirty="0">
                <a:latin typeface="VNI-Times" pitchFamily="2" charset="0"/>
              </a:rPr>
              <a:t> </a:t>
            </a:r>
            <a:r>
              <a:rPr lang="en-US" sz="2800" b="1" dirty="0" err="1">
                <a:latin typeface="VNI-Times" pitchFamily="2" charset="0"/>
              </a:rPr>
              <a:t>taïo</a:t>
            </a:r>
            <a:r>
              <a:rPr lang="en-US" sz="2800" b="1" dirty="0">
                <a:latin typeface="VNI-Times" pitchFamily="2" charset="0"/>
              </a:rPr>
              <a:t> </a:t>
            </a:r>
            <a:r>
              <a:rPr lang="en-US" sz="2800" b="1" dirty="0" err="1">
                <a:latin typeface="VNI-Times" pitchFamily="2" charset="0"/>
              </a:rPr>
              <a:t>maùy</a:t>
            </a:r>
            <a:r>
              <a:rPr lang="en-US" sz="2800" b="1" dirty="0">
                <a:latin typeface="VNI-Times" pitchFamily="2" charset="0"/>
              </a:rPr>
              <a:t>…</a:t>
            </a:r>
          </a:p>
        </p:txBody>
      </p:sp>
      <p:pic>
        <p:nvPicPr>
          <p:cNvPr id="5" name="Picture 7" descr="OBJEC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858369" y="653791"/>
            <a:ext cx="3333631" cy="23499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893"/>
            <a:ext cx="2601798" cy="26017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oller%20Bea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0700" y="190893"/>
            <a:ext cx="4185517" cy="205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588018"/>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ppt_x"/>
                                          </p:val>
                                        </p:tav>
                                        <p:tav tm="100000">
                                          <p:val>
                                            <p:strVal val="#ppt_x"/>
                                          </p:val>
                                        </p:tav>
                                      </p:tavLst>
                                    </p:anim>
                                    <p:anim calcmode="lin" valueType="num">
                                      <p:cBhvr additive="base">
                                        <p:cTn id="8" dur="500" fill="hold"/>
                                        <p:tgtEl>
                                          <p:spTgt spid="317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750"/>
                                        </p:tgtEl>
                                        <p:attrNameLst>
                                          <p:attrName>style.visibility</p:attrName>
                                        </p:attrNameLst>
                                      </p:cBhvr>
                                      <p:to>
                                        <p:strVal val="visible"/>
                                      </p:to>
                                    </p:set>
                                    <p:anim calcmode="lin" valueType="num">
                                      <p:cBhvr additive="base">
                                        <p:cTn id="11" dur="500" fill="hold"/>
                                        <p:tgtEl>
                                          <p:spTgt spid="31750"/>
                                        </p:tgtEl>
                                        <p:attrNameLst>
                                          <p:attrName>ppt_x</p:attrName>
                                        </p:attrNameLst>
                                      </p:cBhvr>
                                      <p:tavLst>
                                        <p:tav tm="0">
                                          <p:val>
                                            <p:strVal val="#ppt_x"/>
                                          </p:val>
                                        </p:tav>
                                        <p:tav tm="100000">
                                          <p:val>
                                            <p:strVal val="#ppt_x"/>
                                          </p:val>
                                        </p:tav>
                                      </p:tavLst>
                                    </p:anim>
                                    <p:anim calcmode="lin" valueType="num">
                                      <p:cBhvr additive="base">
                                        <p:cTn id="12" dur="500" fill="hold"/>
                                        <p:tgtEl>
                                          <p:spTgt spid="317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nền bài giảng powerpoint">
            <a:extLst>
              <a:ext uri="{FF2B5EF4-FFF2-40B4-BE49-F238E27FC236}">
                <a16:creationId xmlns:a16="http://schemas.microsoft.com/office/drawing/2014/main" xmlns="" id="{F00D2D83-E598-461D-BF79-8E69D086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28" y="-301658"/>
            <a:ext cx="14338169" cy="71759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6105C61F-9005-4F14-AAC5-86C48AA5DAAE}"/>
              </a:ext>
            </a:extLst>
          </p:cNvPr>
          <p:cNvSpPr>
            <a:spLocks noGrp="1"/>
          </p:cNvSpPr>
          <p:nvPr>
            <p:ph type="ctrTitle"/>
          </p:nvPr>
        </p:nvSpPr>
        <p:spPr>
          <a:xfrm>
            <a:off x="2753410" y="735292"/>
            <a:ext cx="6983691" cy="2077750"/>
          </a:xfrm>
          <a:solidFill>
            <a:schemeClr val="bg2"/>
          </a:solidFill>
        </p:spPr>
        <p:txBody>
          <a:bodyPr>
            <a:normAutofit fontScale="90000"/>
          </a:bodyPr>
          <a:lstStyle/>
          <a:p>
            <a:r>
              <a:rPr lang="en-US" sz="5400" b="1" dirty="0" err="1" smtClean="0">
                <a:solidFill>
                  <a:srgbClr val="FF0000"/>
                </a:solidFill>
                <a:latin typeface="Times New Roman" pitchFamily="18" charset="0"/>
                <a:cs typeface="Times New Roman" pitchFamily="18" charset="0"/>
              </a:rPr>
              <a:t>Bài</a:t>
            </a:r>
            <a:r>
              <a:rPr lang="en-US" sz="5400" b="1" dirty="0" smtClean="0">
                <a:solidFill>
                  <a:srgbClr val="FF0000"/>
                </a:solidFill>
                <a:latin typeface="Times New Roman" pitchFamily="18" charset="0"/>
                <a:cs typeface="Times New Roman" pitchFamily="18" charset="0"/>
              </a:rPr>
              <a:t> 40</a:t>
            </a:r>
            <a:r>
              <a:rPr lang="en-US" sz="5400" b="1" dirty="0">
                <a:solidFill>
                  <a:srgbClr val="FF0000"/>
                </a:solidFill>
                <a:latin typeface="Times New Roman" pitchFamily="18" charset="0"/>
                <a:cs typeface="Times New Roman" pitchFamily="18" charset="0"/>
              </a:rPr>
              <a:t/>
            </a:r>
            <a:br>
              <a:rPr lang="en-US" sz="5400" b="1" dirty="0">
                <a:solidFill>
                  <a:srgbClr val="FF0000"/>
                </a:solidFill>
                <a:latin typeface="Times New Roman" pitchFamily="18" charset="0"/>
                <a:cs typeface="Times New Roman" pitchFamily="18" charset="0"/>
              </a:rPr>
            </a:br>
            <a:r>
              <a:rPr lang="en-US" sz="5400" b="1" dirty="0" smtClean="0">
                <a:solidFill>
                  <a:srgbClr val="FF0000"/>
                </a:solidFill>
                <a:latin typeface="Times New Roman" pitchFamily="18" charset="0"/>
                <a:cs typeface="Times New Roman" pitchFamily="18" charset="0"/>
              </a:rPr>
              <a:t> </a:t>
            </a:r>
            <a:r>
              <a:rPr lang="en-US" sz="5400" b="1" dirty="0">
                <a:solidFill>
                  <a:srgbClr val="0033CC"/>
                </a:solidFill>
                <a:latin typeface="Times New Roman" pitchFamily="18" charset="0"/>
                <a:cs typeface="Times New Roman" pitchFamily="18" charset="0"/>
              </a:rPr>
              <a:t>LỰC MA </a:t>
            </a:r>
            <a:r>
              <a:rPr lang="en-US" sz="5400" b="1" dirty="0" smtClean="0">
                <a:solidFill>
                  <a:srgbClr val="0033CC"/>
                </a:solidFill>
                <a:latin typeface="Times New Roman" pitchFamily="18" charset="0"/>
                <a:cs typeface="Times New Roman" pitchFamily="18" charset="0"/>
              </a:rPr>
              <a:t>SÁT</a:t>
            </a:r>
            <a:r>
              <a:rPr lang="vi-VN" sz="5400" b="1" dirty="0" smtClean="0">
                <a:solidFill>
                  <a:srgbClr val="0033CC"/>
                </a:solidFill>
                <a:latin typeface="Times New Roman" pitchFamily="18" charset="0"/>
                <a:cs typeface="Times New Roman" pitchFamily="18" charset="0"/>
              </a:rPr>
              <a:t/>
            </a:r>
            <a:br>
              <a:rPr lang="vi-VN" sz="5400" b="1" dirty="0" smtClean="0">
                <a:solidFill>
                  <a:srgbClr val="0033CC"/>
                </a:solidFill>
                <a:latin typeface="Times New Roman" pitchFamily="18" charset="0"/>
                <a:cs typeface="Times New Roman" pitchFamily="18" charset="0"/>
              </a:rPr>
            </a:br>
            <a:endParaRPr lang="vi-VN" sz="5400" b="1" dirty="0">
              <a:solidFill>
                <a:srgbClr val="0033CC"/>
              </a:solidFill>
              <a:latin typeface="Times New Roman" pitchFamily="18" charset="0"/>
              <a:cs typeface="Times New Roman" pitchFamily="18" charset="0"/>
            </a:endParaRPr>
          </a:p>
        </p:txBody>
      </p:sp>
      <p:pic>
        <p:nvPicPr>
          <p:cNvPr id="4" name="Picture 2" descr="Káº¿t quáº£ hÃ¬nh áº£nh cho lá»p xe"/>
          <p:cNvPicPr>
            <a:picLocks noChangeAspect="1" noChangeArrowheads="1"/>
          </p:cNvPicPr>
          <p:nvPr/>
        </p:nvPicPr>
        <p:blipFill>
          <a:blip r:embed="rId3"/>
          <a:srcRect/>
          <a:stretch>
            <a:fillRect/>
          </a:stretch>
        </p:blipFill>
        <p:spPr bwMode="auto">
          <a:xfrm>
            <a:off x="4943863" y="3318235"/>
            <a:ext cx="7612640" cy="2920949"/>
          </a:xfrm>
          <a:prstGeom prst="rect">
            <a:avLst/>
          </a:prstGeom>
          <a:noFill/>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29" y="3318235"/>
            <a:ext cx="4793034" cy="292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3165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262889" y="1868524"/>
            <a:ext cx="5296082" cy="3046988"/>
          </a:xfrm>
          <a:prstGeom prst="rect">
            <a:avLst/>
          </a:prstGeom>
          <a:noFill/>
        </p:spPr>
        <p:txBody>
          <a:bodyPr wrap="square" rtlCol="0">
            <a:spAutoFit/>
          </a:bodyPr>
          <a:lstStyle/>
          <a:p>
            <a:pPr algn="ctr"/>
            <a:r>
              <a:rPr lang="en-US" sz="3200" b="1" dirty="0" err="1">
                <a:solidFill>
                  <a:srgbClr val="0033CC"/>
                </a:solidFill>
                <a:latin typeface="Times New Roman" pitchFamily="18" charset="0"/>
                <a:cs typeface="Times New Roman" pitchFamily="18" charset="0"/>
              </a:rPr>
              <a:t>Quan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hình</a:t>
            </a:r>
            <a:r>
              <a:rPr lang="en-US" sz="3200" b="1" dirty="0">
                <a:solidFill>
                  <a:srgbClr val="0033CC"/>
                </a:solidFill>
                <a:latin typeface="Times New Roman" pitchFamily="18" charset="0"/>
                <a:cs typeface="Times New Roman" pitchFamily="18" charset="0"/>
              </a:rPr>
              <a:t> </a:t>
            </a:r>
            <a:r>
              <a:rPr lang="en-US" sz="3200" b="1" dirty="0" smtClean="0">
                <a:solidFill>
                  <a:srgbClr val="0033CC"/>
                </a:solidFill>
                <a:latin typeface="Times New Roman" pitchFamily="18" charset="0"/>
                <a:cs typeface="Times New Roman" pitchFamily="18" charset="0"/>
              </a:rPr>
              <a:t>40.9 </a:t>
            </a:r>
          </a:p>
          <a:p>
            <a:pPr algn="ct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Trả</a:t>
            </a:r>
            <a:r>
              <a:rPr lang="en-US" sz="3200" b="1" dirty="0" smtClean="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lời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câu</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hỏi</a:t>
            </a:r>
            <a:r>
              <a:rPr lang="en-US" sz="3200" b="1" dirty="0">
                <a:solidFill>
                  <a:srgbClr val="0033CC"/>
                </a:solidFill>
                <a:latin typeface="Times New Roman" pitchFamily="18" charset="0"/>
                <a:cs typeface="Times New Roman" pitchFamily="18" charset="0"/>
              </a:rPr>
              <a:t>: </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cúi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song </a:t>
            </a:r>
            <a:r>
              <a:rPr lang="en-US" sz="3200" dirty="0" err="1">
                <a:latin typeface="Times New Roman" pitchFamily="18" charset="0"/>
                <a:cs typeface="Times New Roman" pitchFamily="18" charset="0"/>
              </a:rPr>
              <a:t>song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a:t>
            </a:r>
          </a:p>
        </p:txBody>
      </p:sp>
      <p:sp>
        <p:nvSpPr>
          <p:cNvPr id="2" name="Rectangle 1"/>
          <p:cNvSpPr/>
          <p:nvPr/>
        </p:nvSpPr>
        <p:spPr>
          <a:xfrm>
            <a:off x="262889" y="0"/>
            <a:ext cx="10687640"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5.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khí</a:t>
            </a:r>
            <a:endParaRPr lang="en-US" sz="3600" b="1" dirty="0" smtClean="0">
              <a:solidFill>
                <a:srgbClr val="FF0000"/>
              </a:solidFill>
              <a:latin typeface="Times New Roman" pitchFamily="18" charset="0"/>
              <a:cs typeface="Times New Roman" pitchFamily="18" charset="0"/>
            </a:endParaRPr>
          </a:p>
        </p:txBody>
      </p:sp>
      <p:pic>
        <p:nvPicPr>
          <p:cNvPr id="4" name="Shape 2730"/>
          <p:cNvPicPr/>
          <p:nvPr/>
        </p:nvPicPr>
        <p:blipFill>
          <a:blip r:embed="rId2"/>
          <a:stretch/>
        </p:blipFill>
        <p:spPr>
          <a:xfrm>
            <a:off x="5834745" y="1397660"/>
            <a:ext cx="6255657" cy="3988716"/>
          </a:xfrm>
          <a:prstGeom prst="rect">
            <a:avLst/>
          </a:prstGeom>
        </p:spPr>
      </p:pic>
      <p:sp>
        <p:nvSpPr>
          <p:cNvPr id="3" name="Rectangle 2"/>
          <p:cNvSpPr/>
          <p:nvPr/>
        </p:nvSpPr>
        <p:spPr>
          <a:xfrm>
            <a:off x="196475" y="661375"/>
            <a:ext cx="6669390" cy="584775"/>
          </a:xfrm>
          <a:prstGeom prst="rect">
            <a:avLst/>
          </a:prstGeom>
        </p:spPr>
        <p:txBody>
          <a:bodyPr wrap="none">
            <a:spAutoFit/>
          </a:bodyPr>
          <a:lstStyle/>
          <a:p>
            <a:r>
              <a:rPr lang="en-US"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a</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Tìm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hiểu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khí</a:t>
            </a:r>
            <a:endParaRPr lang="vi-VN" sz="3200" dirty="0"/>
          </a:p>
        </p:txBody>
      </p:sp>
      <p:sp>
        <p:nvSpPr>
          <p:cNvPr id="5" name="Rectangle 4"/>
          <p:cNvSpPr/>
          <p:nvPr/>
        </p:nvSpPr>
        <p:spPr>
          <a:xfrm>
            <a:off x="406400" y="5537886"/>
            <a:ext cx="10972800" cy="1077218"/>
          </a:xfrm>
          <a:prstGeom prst="rect">
            <a:avLst/>
          </a:prstGeom>
        </p:spPr>
        <p:txBody>
          <a:bodyPr wrap="square">
            <a:spAutoFit/>
          </a:bodyPr>
          <a:lstStyle/>
          <a:p>
            <a:r>
              <a:rPr lang="en-US" sz="3200" b="1" dirty="0" err="1" smtClean="0">
                <a:solidFill>
                  <a:srgbClr val="0000FF"/>
                </a:solidFill>
                <a:latin typeface="Times New Roman" pitchFamily="18" charset="0"/>
                <a:cs typeface="Times New Roman" pitchFamily="18" charset="0"/>
              </a:rPr>
              <a:t>Trả</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lời</a:t>
            </a:r>
            <a:r>
              <a:rPr lang="en-US" sz="3200" b="1" dirty="0" smtClean="0">
                <a:solidFill>
                  <a:srgbClr val="0000FF"/>
                </a:solidFill>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cúi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song </a:t>
            </a:r>
            <a:r>
              <a:rPr lang="en-US" sz="3200" dirty="0" err="1">
                <a:latin typeface="Times New Roman" pitchFamily="18" charset="0"/>
                <a:cs typeface="Times New Roman" pitchFamily="18" charset="0"/>
              </a:rPr>
              <a:t>song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endParaRPr lang="vi-VN" sz="3200" dirty="0"/>
          </a:p>
        </p:txBody>
      </p:sp>
    </p:spTree>
    <p:extLst>
      <p:ext uri="{BB962C8B-B14F-4D97-AF65-F5344CB8AC3E}">
        <p14:creationId xmlns:p14="http://schemas.microsoft.com/office/powerpoint/2010/main" val="12599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253462" y="278685"/>
            <a:ext cx="11715749" cy="584775"/>
          </a:xfrm>
          <a:prstGeom prst="rect">
            <a:avLst/>
          </a:prstGeom>
          <a:noFill/>
        </p:spPr>
        <p:txBody>
          <a:bodyPr wrap="square" rtlCol="0">
            <a:spAutoFit/>
          </a:bodyPr>
          <a:lstStyle/>
          <a:p>
            <a:r>
              <a:rPr lang="vi-VN" sz="3200" b="1" dirty="0" smtClean="0">
                <a:solidFill>
                  <a:srgbClr val="FF0000"/>
                </a:solidFill>
                <a:latin typeface="Times New Roman" pitchFamily="18" charset="0"/>
                <a:cs typeface="Times New Roman" pitchFamily="18" charset="0"/>
              </a:rPr>
              <a:t>b</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nghiệm</a:t>
            </a:r>
            <a:r>
              <a:rPr lang="en-US"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24AE6793-EA05-44F5-86F2-EF3A1EA78258}"/>
              </a:ext>
            </a:extLst>
          </p:cNvPr>
          <p:cNvSpPr txBox="1"/>
          <p:nvPr/>
        </p:nvSpPr>
        <p:spPr>
          <a:xfrm>
            <a:off x="905103" y="940126"/>
            <a:ext cx="11064108" cy="2631490"/>
          </a:xfrm>
          <a:prstGeom prst="rect">
            <a:avLst/>
          </a:prstGeom>
          <a:noFill/>
        </p:spPr>
        <p:txBody>
          <a:bodyPr wrap="square" rtlCol="0">
            <a:spAutoFit/>
          </a:bodyPr>
          <a:lstStyle/>
          <a:p>
            <a:pPr algn="just"/>
            <a:r>
              <a:rPr lang="en-US" sz="3200" dirty="0" err="1" smtClean="0">
                <a:latin typeface="Times New Roman" pitchFamily="18" charset="0"/>
                <a:cs typeface="Times New Roman" pitchFamily="18" charset="0"/>
              </a:rPr>
              <a:t>Tiến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thí</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 3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Vo </a:t>
            </a:r>
            <a:r>
              <a:rPr lang="en-US" sz="3200" dirty="0" err="1" smtClean="0">
                <a:latin typeface="Times New Roman" pitchFamily="18" charset="0"/>
                <a:cs typeface="Times New Roman" pitchFamily="18" charset="0"/>
              </a:rPr>
              <a:t>tròn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giấy</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cao</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lgn="ctr">
              <a:spcBef>
                <a:spcPts val="600"/>
              </a:spcBef>
            </a:pPr>
            <a:r>
              <a:rPr lang="en-US" sz="3200" b="1" dirty="0" smtClean="0">
                <a:solidFill>
                  <a:srgbClr val="526ACE"/>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Tờ</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giấy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nào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rơi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chạm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đất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trước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Tại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sao</a:t>
            </a:r>
            <a:r>
              <a:rPr lang="en-US" sz="3200" b="1" dirty="0" smtClean="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
        <p:nvSpPr>
          <p:cNvPr id="2" name="Rectangle 1"/>
          <p:cNvSpPr/>
          <p:nvPr/>
        </p:nvSpPr>
        <p:spPr>
          <a:xfrm>
            <a:off x="975154" y="3466816"/>
            <a:ext cx="10272363" cy="584775"/>
          </a:xfrm>
          <a:prstGeom prst="rect">
            <a:avLst/>
          </a:prstGeom>
        </p:spPr>
        <p:txBody>
          <a:bodyPr wrap="none">
            <a:spAutoFit/>
          </a:bodyPr>
          <a:lstStyle/>
          <a:p>
            <a:pPr algn="ctr"/>
            <a:r>
              <a:rPr lang="en-US" sz="3200" dirty="0" err="1" smtClean="0">
                <a:latin typeface="Times New Roman" pitchFamily="18" charset="0"/>
                <a:cs typeface="Times New Roman" pitchFamily="18" charset="0"/>
              </a:rPr>
              <a:t>Tờ</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giấy</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tròn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rơi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7" name="Rectangle 6"/>
          <p:cNvSpPr/>
          <p:nvPr/>
        </p:nvSpPr>
        <p:spPr>
          <a:xfrm>
            <a:off x="253462" y="4358443"/>
            <a:ext cx="10687640" cy="2219838"/>
          </a:xfrm>
          <a:prstGeom prst="rect">
            <a:avLst/>
          </a:prstGeom>
        </p:spPr>
        <p:txBody>
          <a:bodyPr wrap="square">
            <a:spAutoFit/>
          </a:bodyPr>
          <a:lstStyle/>
          <a:p>
            <a:pPr>
              <a:lnSpc>
                <a:spcPct val="150000"/>
              </a:lnSpc>
            </a:pPr>
            <a:r>
              <a:rPr lang="vi-VN" sz="3200" b="1" dirty="0" smtClean="0">
                <a:solidFill>
                  <a:srgbClr val="FF0000"/>
                </a:solidFill>
                <a:latin typeface="Times New Roman" pitchFamily="18" charset="0"/>
                <a:cs typeface="Times New Roman" pitchFamily="18" charset="0"/>
              </a:rPr>
              <a:t>c. </a:t>
            </a:r>
            <a:r>
              <a:rPr lang="en-US" sz="3200" b="1" dirty="0" err="1" smtClean="0">
                <a:solidFill>
                  <a:srgbClr val="FF0000"/>
                </a:solidFill>
                <a:latin typeface="Times New Roman" pitchFamily="18" charset="0"/>
                <a:cs typeface="Times New Roman" pitchFamily="18" charset="0"/>
              </a:rPr>
              <a:t>Kết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luận</a:t>
            </a:r>
            <a:r>
              <a:rPr lang="en-US" sz="3200" b="1" dirty="0" smtClean="0">
                <a:solidFill>
                  <a:srgbClr val="FF0000"/>
                </a:solidFill>
                <a:latin typeface="Times New Roman" pitchFamily="18" charset="0"/>
                <a:cs typeface="Times New Roman" pitchFamily="18" charset="0"/>
              </a:rPr>
              <a:t>: </a:t>
            </a:r>
          </a:p>
          <a:p>
            <a:pPr>
              <a:lnSpc>
                <a:spcPct val="150000"/>
              </a:lnSpc>
            </a:pPr>
            <a:r>
              <a:rPr lang="en-US" sz="3200" b="1" dirty="0" smtClean="0">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chuyển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động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trong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không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khí</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sẽ</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có</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cản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không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khí</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tác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dụng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lên</a:t>
            </a:r>
            <a:r>
              <a:rPr lang="en-US" sz="3200" b="1" dirty="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vật</a:t>
            </a:r>
            <a:r>
              <a:rPr lang="en-US" sz="3200" b="1" dirty="0" smtClean="0">
                <a:solidFill>
                  <a:srgbClr val="0033CC"/>
                </a:solidFill>
                <a:latin typeface="Times New Roman" pitchFamily="18" charset="0"/>
                <a:cs typeface="Times New Roman" pitchFamily="18" charset="0"/>
              </a:rPr>
              <a:t>.</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1882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giáo án điện tử học sinh tiểu học mầm non | Nhật ký nghệ thuật, Hình  nền, Hình v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7236"/>
            <a:ext cx="12945979"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019126" y="1178201"/>
            <a:ext cx="3621035" cy="602336"/>
          </a:xfrm>
          <a:prstGeom prst="rect">
            <a:avLst/>
          </a:prstGeom>
          <a:solidFill>
            <a:srgbClr val="FFFF0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2100" b="1" dirty="0">
                <a:solidFill>
                  <a:srgbClr val="FF0000"/>
                </a:solidFill>
                <a:latin typeface="Times New Roman" panose="02020603050405020304" pitchFamily="18" charset="0"/>
                <a:cs typeface="Times New Roman" panose="02020603050405020304" pitchFamily="18" charset="0"/>
              </a:rPr>
              <a:t>HƯỚNG DẪN VỀ NHÀ</a:t>
            </a:r>
            <a:endParaRPr lang="en-US" sz="21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3126223" y="1960561"/>
            <a:ext cx="2969777" cy="289480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Tx/>
              <a:buChar char="-"/>
            </a:pPr>
            <a:r>
              <a:rPr lang="vi-VN" sz="2400" b="1" dirty="0">
                <a:solidFill>
                  <a:srgbClr val="FFFFFF"/>
                </a:solidFill>
                <a:latin typeface="Times New Roman" panose="02020603050405020304" pitchFamily="18" charset="0"/>
                <a:cs typeface="Times New Roman" panose="02020603050405020304" pitchFamily="18" charset="0"/>
              </a:rPr>
              <a:t>Học </a:t>
            </a:r>
            <a:r>
              <a:rPr lang="vi-VN" sz="2400" b="1" dirty="0" smtClean="0">
                <a:solidFill>
                  <a:srgbClr val="FFFFFF"/>
                </a:solidFill>
                <a:latin typeface="Times New Roman" panose="02020603050405020304" pitchFamily="18" charset="0"/>
                <a:cs typeface="Times New Roman" panose="02020603050405020304" pitchFamily="18" charset="0"/>
              </a:rPr>
              <a:t>bài: 35, 36, 37, 38, 39 để tiết sau kiểm tra 15 phút</a:t>
            </a:r>
            <a:endParaRPr lang="vi-VN" sz="2400" b="1" dirty="0">
              <a:solidFill>
                <a:srgbClr val="FFFFFF"/>
              </a:solidFill>
              <a:latin typeface="Times New Roman" panose="02020603050405020304" pitchFamily="18" charset="0"/>
              <a:cs typeface="Times New Roman" panose="02020603050405020304" pitchFamily="18" charset="0"/>
            </a:endParaRPr>
          </a:p>
          <a:p>
            <a:pPr marL="0" indent="0">
              <a:lnSpc>
                <a:spcPct val="150000"/>
              </a:lnSpc>
              <a:buNone/>
            </a:pPr>
            <a:endParaRPr lang="en-US" sz="2400" b="1" dirty="0">
              <a:solidFill>
                <a:srgbClr val="FFFF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9363863" y="6272288"/>
            <a:ext cx="3225981" cy="685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42058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271298" y="260686"/>
            <a:ext cx="11715749" cy="646331"/>
          </a:xfrm>
          <a:prstGeom prst="rect">
            <a:avLst/>
          </a:prstGeom>
          <a:noFill/>
        </p:spPr>
        <p:txBody>
          <a:bodyPr wrap="square" rtlCol="0">
            <a:spAutoFit/>
          </a:bodyPr>
          <a:lstStyle/>
          <a:p>
            <a:r>
              <a:rPr lang="vi-VN" sz="3600" b="1" dirty="0" smtClean="0">
                <a:solidFill>
                  <a:srgbClr val="FF0000"/>
                </a:solidFill>
                <a:latin typeface="Times New Roman" pitchFamily="18" charset="0"/>
                <a:cs typeface="Times New Roman" pitchFamily="18" charset="0"/>
              </a:rPr>
              <a:t>6.  </a:t>
            </a:r>
            <a:r>
              <a:rPr lang="en-US" sz="3600" b="1" dirty="0" err="1" smtClean="0">
                <a:solidFill>
                  <a:srgbClr val="FF0000"/>
                </a:solidFill>
                <a:latin typeface="Times New Roman" pitchFamily="18" charset="0"/>
                <a:cs typeface="Times New Roman" pitchFamily="18" charset="0"/>
              </a:rPr>
              <a:t>Luyện</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24AE6793-EA05-44F5-86F2-EF3A1EA78258}"/>
              </a:ext>
            </a:extLst>
          </p:cNvPr>
          <p:cNvSpPr txBox="1"/>
          <p:nvPr/>
        </p:nvSpPr>
        <p:spPr>
          <a:xfrm>
            <a:off x="843359" y="1581984"/>
            <a:ext cx="10571625" cy="3539430"/>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1: </a:t>
            </a:r>
            <a:r>
              <a:rPr lang="en-US" sz="3200" b="1" dirty="0" err="1">
                <a:latin typeface="Times New Roman" pitchFamily="18" charset="0"/>
                <a:ea typeface="Calibri"/>
                <a:cs typeface="Times New Roman" pitchFamily="18" charset="0"/>
              </a:rPr>
              <a:t>P</a:t>
            </a:r>
            <a:r>
              <a:rPr lang="en-US" sz="3200" b="1" dirty="0" err="1" smtClean="0">
                <a:latin typeface="Times New Roman" pitchFamily="18" charset="0"/>
                <a:cs typeface="Times New Roman" pitchFamily="18" charset="0"/>
              </a:rPr>
              <a:t>hát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đây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ma </a:t>
            </a:r>
            <a:r>
              <a:rPr lang="en-US" sz="3200" b="1" dirty="0" err="1" smtClean="0">
                <a:latin typeface="Times New Roman" pitchFamily="18" charset="0"/>
                <a:cs typeface="Times New Roman" pitchFamily="18" charset="0"/>
              </a:rPr>
              <a:t>sát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đúng</a:t>
            </a:r>
            <a:r>
              <a:rPr lang="en-US" sz="3200" b="1" dirty="0" smtClean="0">
                <a:latin typeface="Times New Roman" pitchFamily="18" charset="0"/>
                <a:cs typeface="Times New Roman" pitchFamily="18" charset="0"/>
              </a:rPr>
              <a:t>? </a:t>
            </a:r>
          </a:p>
          <a:p>
            <a:pPr algn="just"/>
            <a:endParaRPr lang="en-US" sz="3200" b="1"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A.</a:t>
            </a:r>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hướng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hướng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đẩy</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C.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chậm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D.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trượt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kia</a:t>
            </a:r>
            <a:r>
              <a:rPr lang="en-US" sz="3200" dirty="0" smtClean="0">
                <a:latin typeface="Times New Roman" pitchFamily="18" charset="0"/>
                <a:cs typeface="Times New Roman" pitchFamily="18" charset="0"/>
              </a:rPr>
              <a:t>.</a:t>
            </a:r>
          </a:p>
        </p:txBody>
      </p:sp>
      <p:sp>
        <p:nvSpPr>
          <p:cNvPr id="2" name="Oval 1"/>
          <p:cNvSpPr/>
          <p:nvPr/>
        </p:nvSpPr>
        <p:spPr>
          <a:xfrm>
            <a:off x="827042" y="4077244"/>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9802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style.color</p:attrName>
                                        </p:attrNameLst>
                                      </p:cBhvr>
                                      <p:to>
                                        <p:clrVal>
                                          <a:srgbClr val="0000FF"/>
                                        </p:clrVal>
                                      </p:to>
                                    </p:set>
                                    <p:set>
                                      <p:cBhvr>
                                        <p:cTn id="7" dur="500" fill="hold"/>
                                        <p:tgtEl>
                                          <p:spTgt spid="3">
                                            <p:txEl>
                                              <p:pRg st="5" end="5"/>
                                            </p:txEl>
                                          </p:spTgt>
                                        </p:tgtEl>
                                        <p:attrNameLst>
                                          <p:attrName>fillcolor</p:attrName>
                                        </p:attrNameLst>
                                      </p:cBhvr>
                                      <p:to>
                                        <p:clrVal>
                                          <a:srgbClr val="0000FF"/>
                                        </p:clrVal>
                                      </p:to>
                                    </p:set>
                                    <p:set>
                                      <p:cBhvr>
                                        <p:cTn id="8" dur="500" fill="hold"/>
                                        <p:tgtEl>
                                          <p:spTgt spid="3">
                                            <p:txEl>
                                              <p:pRg st="5" end="5"/>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27D168-0AE3-41AC-8187-0FF07D992108}"/>
              </a:ext>
            </a:extLst>
          </p:cNvPr>
          <p:cNvPicPr>
            <a:picLocks noChangeAspect="1"/>
          </p:cNvPicPr>
          <p:nvPr/>
        </p:nvPicPr>
        <p:blipFill>
          <a:blip r:embed="rId2"/>
          <a:stretch>
            <a:fillRect/>
          </a:stretch>
        </p:blipFill>
        <p:spPr>
          <a:xfrm>
            <a:off x="241588" y="394025"/>
            <a:ext cx="11712056" cy="3880338"/>
          </a:xfrm>
          <a:prstGeom prst="rect">
            <a:avLst/>
          </a:prstGeom>
        </p:spPr>
      </p:pic>
      <p:sp>
        <p:nvSpPr>
          <p:cNvPr id="4" name="TextBox 3">
            <a:extLst>
              <a:ext uri="{FF2B5EF4-FFF2-40B4-BE49-F238E27FC236}">
                <a16:creationId xmlns:a16="http://schemas.microsoft.com/office/drawing/2014/main" xmlns="" id="{A8611AA5-CA5C-430B-95CE-489FD07948B3}"/>
              </a:ext>
            </a:extLst>
          </p:cNvPr>
          <p:cNvSpPr txBox="1"/>
          <p:nvPr/>
        </p:nvSpPr>
        <p:spPr>
          <a:xfrm>
            <a:off x="842759" y="3213501"/>
            <a:ext cx="7117210" cy="584775"/>
          </a:xfrm>
          <a:prstGeom prst="rect">
            <a:avLst/>
          </a:prstGeom>
          <a:noFill/>
        </p:spPr>
        <p:txBody>
          <a:bodyPr wrap="square" rtlCol="0">
            <a:spAutoFit/>
          </a:bodyPr>
          <a:lstStyle/>
          <a:p>
            <a:r>
              <a:rPr lang="en-US" sz="3200" dirty="0" err="1">
                <a:solidFill>
                  <a:srgbClr val="C00000"/>
                </a:solidFill>
                <a:latin typeface="Times New Roman" pitchFamily="18" charset="0"/>
                <a:cs typeface="Times New Roman" pitchFamily="18" charset="0"/>
              </a:rPr>
              <a:t>Hãy</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chỉ</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ra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các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lực</a:t>
            </a:r>
            <a:r>
              <a:rPr lang="en-US" sz="3200" dirty="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tác</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dụng</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vào</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tủ</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gỗ</a:t>
            </a:r>
            <a:r>
              <a:rPr lang="en-US" sz="3200" dirty="0" smtClean="0">
                <a:solidFill>
                  <a:srgbClr val="C00000"/>
                </a:solidFill>
                <a:latin typeface="Times New Roman" pitchFamily="18" charset="0"/>
                <a:cs typeface="Times New Roman" pitchFamily="18" charset="0"/>
              </a:rPr>
              <a:t>? </a:t>
            </a:r>
            <a:endParaRPr lang="en-US" sz="3200" dirty="0">
              <a:solidFill>
                <a:srgbClr val="C00000"/>
              </a:solidFill>
              <a:latin typeface="Times New Roman" pitchFamily="18" charset="0"/>
              <a:cs typeface="Times New Roman" pitchFamily="18" charset="0"/>
            </a:endParaRPr>
          </a:p>
        </p:txBody>
      </p:sp>
      <p:grpSp>
        <p:nvGrpSpPr>
          <p:cNvPr id="5" name="Group 4"/>
          <p:cNvGrpSpPr/>
          <p:nvPr/>
        </p:nvGrpSpPr>
        <p:grpSpPr>
          <a:xfrm>
            <a:off x="10634587" y="2285193"/>
            <a:ext cx="738554" cy="98002"/>
            <a:chOff x="10634587" y="2285193"/>
            <a:chExt cx="738554" cy="98002"/>
          </a:xfrm>
        </p:grpSpPr>
        <p:cxnSp>
          <p:nvCxnSpPr>
            <p:cNvPr id="8" name="Straight Arrow Connector 7"/>
            <p:cNvCxnSpPr/>
            <p:nvPr/>
          </p:nvCxnSpPr>
          <p:spPr>
            <a:xfrm>
              <a:off x="10634587" y="2336839"/>
              <a:ext cx="738554" cy="1172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0634587" y="2285193"/>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 name="Group 6"/>
          <p:cNvGrpSpPr/>
          <p:nvPr/>
        </p:nvGrpSpPr>
        <p:grpSpPr>
          <a:xfrm>
            <a:off x="10351476" y="3854191"/>
            <a:ext cx="782512" cy="98002"/>
            <a:chOff x="10351476" y="3854191"/>
            <a:chExt cx="782512" cy="98002"/>
          </a:xfrm>
        </p:grpSpPr>
        <p:cxnSp>
          <p:nvCxnSpPr>
            <p:cNvPr id="9" name="Straight Arrow Connector 8"/>
            <p:cNvCxnSpPr/>
            <p:nvPr/>
          </p:nvCxnSpPr>
          <p:spPr>
            <a:xfrm flipH="1">
              <a:off x="10351476" y="3903783"/>
              <a:ext cx="731638"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044893" y="3854191"/>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TextBox 10">
            <a:extLst>
              <a:ext uri="{FF2B5EF4-FFF2-40B4-BE49-F238E27FC236}">
                <a16:creationId xmlns:a16="http://schemas.microsoft.com/office/drawing/2014/main" xmlns="" id="{CA07191A-853B-47F1-9B27-4836AB48A974}"/>
              </a:ext>
            </a:extLst>
          </p:cNvPr>
          <p:cNvSpPr txBox="1"/>
          <p:nvPr/>
        </p:nvSpPr>
        <p:spPr>
          <a:xfrm>
            <a:off x="422030" y="4519075"/>
            <a:ext cx="11351172" cy="1569660"/>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tủ</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phía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t>
            </a:r>
            <a:r>
              <a:rPr lang="vi-VN" sz="3200" dirty="0">
                <a:latin typeface="Times New Roman" pitchFamily="18" charset="0"/>
                <a:cs typeface="Times New Roman" pitchFamily="18" charset="0"/>
              </a:rPr>
              <a:t>ư</a:t>
            </a:r>
            <a:r>
              <a:rPr lang="en-US" sz="3200" dirty="0" err="1" smtClean="0">
                <a:latin typeface="Times New Roman" pitchFamily="18" charset="0"/>
                <a:cs typeface="Times New Roman" pitchFamily="18" charset="0"/>
              </a:rPr>
              <a:t>ớc</a:t>
            </a:r>
            <a:r>
              <a:rPr lang="en-US" sz="3200" dirty="0" smtClean="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sàn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tủ</a:t>
            </a:r>
            <a:r>
              <a:rPr lang="en-US" sz="3200" dirty="0" smtClean="0">
                <a:latin typeface="Times New Roman" pitchFamily="18" charset="0"/>
                <a:cs typeface="Times New Roman" pitchFamily="18" charset="0"/>
              </a:rPr>
              <a:t> có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tủ</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2" name="TextBox 11"/>
          <p:cNvSpPr txBox="1"/>
          <p:nvPr/>
        </p:nvSpPr>
        <p:spPr>
          <a:xfrm>
            <a:off x="122152" y="15335"/>
            <a:ext cx="4860626" cy="646331"/>
          </a:xfrm>
          <a:prstGeom prst="rect">
            <a:avLst/>
          </a:prstGeom>
          <a:noFill/>
        </p:spPr>
        <p:txBody>
          <a:bodyPr wrap="none" rtlCol="0">
            <a:spAutoFit/>
          </a:bodyPr>
          <a:lstStyle/>
          <a:p>
            <a:r>
              <a:rPr lang="en-US" sz="3600" b="1" dirty="0" smtClean="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Khái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niệm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smtClean="0">
                <a:solidFill>
                  <a:srgbClr val="FF0000"/>
                </a:solidFill>
                <a:latin typeface="Times New Roman" pitchFamily="18" charset="0"/>
                <a:cs typeface="Times New Roman" pitchFamily="18" charset="0"/>
              </a:rPr>
              <a:t>sát</a:t>
            </a:r>
            <a:endParaRPr lang="en-US" sz="3600" b="1" dirty="0" smtClean="0">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xmlns="" id="{A8611AA5-CA5C-430B-95CE-489FD07948B3}"/>
              </a:ext>
            </a:extLst>
          </p:cNvPr>
          <p:cNvSpPr txBox="1"/>
          <p:nvPr/>
        </p:nvSpPr>
        <p:spPr>
          <a:xfrm>
            <a:off x="2293913" y="5929991"/>
            <a:ext cx="7679645" cy="584775"/>
          </a:xfrm>
          <a:prstGeom prst="rect">
            <a:avLst/>
          </a:prstGeom>
          <a:noFill/>
        </p:spPr>
        <p:txBody>
          <a:bodyPr wrap="square" rtlCol="0">
            <a:spAutoFit/>
          </a:bodyPr>
          <a:lstStyle/>
          <a:p>
            <a:r>
              <a:rPr lang="vi-VN" sz="3200" b="1" dirty="0" smtClean="0">
                <a:solidFill>
                  <a:srgbClr val="0000FF"/>
                </a:solidFill>
                <a:latin typeface="Times New Roman" pitchFamily="18" charset="0"/>
                <a:cs typeface="Times New Roman" pitchFamily="18" charset="0"/>
              </a:rPr>
              <a:t>=&gt; Người ta gọi lực cản này là lực ma sát</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781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865134" y="1603286"/>
            <a:ext cx="10543095" cy="5078313"/>
          </a:xfrm>
          <a:prstGeom prst="rect">
            <a:avLst/>
          </a:prstGeom>
          <a:noFill/>
        </p:spPr>
        <p:txBody>
          <a:bodyPr wrap="square" rtlCol="0">
            <a:spAutoFit/>
          </a:bodyPr>
          <a:lstStyle/>
          <a:p>
            <a:pPr lvl="0" algn="just"/>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 </a:t>
            </a:r>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nằm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chậm</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dần</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endParaRPr lang="en-US" sz="3200" b="1" dirty="0" smtClean="0">
              <a:latin typeface="Times New Roman" pitchFamily="18" charset="0"/>
              <a:cs typeface="Times New Roman" pitchFamily="18" charset="0"/>
            </a:endParaRPr>
          </a:p>
          <a:p>
            <a:pPr lvl="0" algn="just"/>
            <a:endParaRPr lang="en-US" sz="3200" b="1"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B.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C.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D</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a:t>
            </a:r>
          </a:p>
          <a:p>
            <a:pPr algn="just"/>
            <a:endParaRPr lang="en-US" sz="3200" dirty="0">
              <a:latin typeface="Times New Roman" pitchFamily="18" charset="0"/>
              <a:cs typeface="Times New Roman" pitchFamily="18" charset="0"/>
            </a:endParaRPr>
          </a:p>
          <a:p>
            <a:pPr marL="742950" indent="-742950" algn="just">
              <a:buAutoNum type="alphaLcPeriod"/>
            </a:pPr>
            <a:endParaRPr lang="en-US" sz="36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4" name="Oval 3"/>
          <p:cNvSpPr/>
          <p:nvPr/>
        </p:nvSpPr>
        <p:spPr>
          <a:xfrm>
            <a:off x="843371" y="4109900"/>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829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3" end="3"/>
                                            </p:txEl>
                                          </p:spTgt>
                                        </p:tgtEl>
                                        <p:attrNameLst>
                                          <p:attrName>style.color</p:attrName>
                                        </p:attrNameLst>
                                      </p:cBhvr>
                                      <p:to>
                                        <p:clrVal>
                                          <a:srgbClr val="C00000"/>
                                        </p:clrVal>
                                      </p:to>
                                    </p:set>
                                    <p:set>
                                      <p:cBhvr>
                                        <p:cTn id="7" dur="500" fill="hold"/>
                                        <p:tgtEl>
                                          <p:spTgt spid="6">
                                            <p:txEl>
                                              <p:pRg st="3" end="3"/>
                                            </p:txEl>
                                          </p:spTgt>
                                        </p:tgtEl>
                                        <p:attrNameLst>
                                          <p:attrName>fillcolor</p:attrName>
                                        </p:attrNameLst>
                                      </p:cBhvr>
                                      <p:to>
                                        <p:clrVal>
                                          <a:srgbClr val="C00000"/>
                                        </p:clrVal>
                                      </p:to>
                                    </p:set>
                                    <p:set>
                                      <p:cBhvr>
                                        <p:cTn id="8" dur="500" fill="hold"/>
                                        <p:tgtEl>
                                          <p:spTgt spid="6">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979714" y="1617801"/>
            <a:ext cx="10303329" cy="3539430"/>
          </a:xfrm>
          <a:prstGeom prst="rect">
            <a:avLst/>
          </a:prstGeom>
          <a:noFill/>
        </p:spPr>
        <p:txBody>
          <a:bodyPr wrap="square" rtlCol="0">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3. </a:t>
            </a:r>
            <a:r>
              <a:rPr lang="en-US" sz="3200" b="1" dirty="0" err="1">
                <a:latin typeface="Times New Roman" pitchFamily="18" charset="0"/>
                <a:cs typeface="Times New Roman" pitchFamily="18" charset="0"/>
              </a:rPr>
              <a:t>Lực</a:t>
            </a:r>
            <a:r>
              <a:rPr lang="en-US" sz="3200" b="1" dirty="0">
                <a:latin typeface="Times New Roman" pitchFamily="18" charset="0"/>
                <a:cs typeface="Times New Roman" pitchFamily="18" charset="0"/>
              </a:rPr>
              <a:t> ma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trượt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xuất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smtClean="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A.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ổ </a:t>
            </a:r>
            <a:r>
              <a:rPr lang="en-US" sz="3200" dirty="0" err="1">
                <a:latin typeface="Times New Roman" pitchFamily="18" charset="0"/>
                <a:cs typeface="Times New Roman" pitchFamily="18" charset="0"/>
              </a:rPr>
              <a:t>trục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a:t>
            </a:r>
          </a:p>
          <a:p>
            <a:pPr lvl="0"/>
            <a:r>
              <a:rPr lang="en-US" sz="3200" dirty="0" smtClean="0">
                <a:latin typeface="Times New Roman" pitchFamily="18" charset="0"/>
                <a:cs typeface="Times New Roman" pitchFamily="18" charset="0"/>
              </a:rPr>
              <a:t>B.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C.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D.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vành</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bóp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phanh</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5" name="Oval 4"/>
          <p:cNvSpPr/>
          <p:nvPr/>
        </p:nvSpPr>
        <p:spPr>
          <a:xfrm>
            <a:off x="957674" y="4599764"/>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181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5" end="5"/>
                                            </p:txEl>
                                          </p:spTgt>
                                        </p:tgtEl>
                                        <p:attrNameLst>
                                          <p:attrName>style.color</p:attrName>
                                        </p:attrNameLst>
                                      </p:cBhvr>
                                      <p:to>
                                        <a:srgbClr val="FF0000"/>
                                      </p:to>
                                    </p:animClr>
                                    <p:animClr clrSpc="rgb" dir="cw">
                                      <p:cBhvr>
                                        <p:cTn id="7" dur="500" fill="hold"/>
                                        <p:tgtEl>
                                          <p:spTgt spid="6">
                                            <p:txEl>
                                              <p:pRg st="5" end="5"/>
                                            </p:txEl>
                                          </p:spTgt>
                                        </p:tgtEl>
                                        <p:attrNameLst>
                                          <p:attrName>fillcolor</p:attrName>
                                        </p:attrNameLst>
                                      </p:cBhvr>
                                      <p:to>
                                        <a:srgbClr val="FF0000"/>
                                      </p:to>
                                    </p:animClr>
                                    <p:set>
                                      <p:cBhvr>
                                        <p:cTn id="8" dur="500" fill="hold"/>
                                        <p:tgtEl>
                                          <p:spTgt spid="6">
                                            <p:txEl>
                                              <p:pRg st="5" end="5"/>
                                            </p:txEl>
                                          </p:spTgt>
                                        </p:tgtEl>
                                        <p:attrNameLst>
                                          <p:attrName>fill.type</p:attrName>
                                        </p:attrNameLst>
                                      </p:cBhvr>
                                      <p:to>
                                        <p:strVal val="solid"/>
                                      </p:to>
                                    </p:set>
                                    <p:set>
                                      <p:cBhvr>
                                        <p:cTn id="9" dur="500" fill="hold"/>
                                        <p:tgtEl>
                                          <p:spTgt spid="6">
                                            <p:txEl>
                                              <p:pRg st="5" end="5"/>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615" y="1841250"/>
            <a:ext cx="9617528" cy="3046988"/>
          </a:xfrm>
          <a:prstGeom prst="rect">
            <a:avLst/>
          </a:prstGeom>
        </p:spPr>
        <p:txBody>
          <a:bodyPr wrap="square">
            <a:spAutoFit/>
          </a:bodyPr>
          <a:lstStyle/>
          <a:p>
            <a:pPr algn="just">
              <a:spcAft>
                <a:spcPts val="0"/>
              </a:spcAft>
              <a:tabLst>
                <a:tab pos="428625" algn="l"/>
              </a:tabLst>
            </a:pPr>
            <a:r>
              <a:rPr lang="en-US" sz="3200" b="1" dirty="0" err="1">
                <a:solidFill>
                  <a:srgbClr val="0033CC"/>
                </a:solidFill>
                <a:latin typeface="Times New Roman" panose="02020603050405020304" pitchFamily="18" charset="0"/>
                <a:ea typeface="Times New Roman" panose="02020603050405020304" pitchFamily="18" charset="0"/>
              </a:rPr>
              <a:t>Câu</a:t>
            </a:r>
            <a:r>
              <a:rPr lang="en-US" sz="3200" b="1" dirty="0">
                <a:solidFill>
                  <a:srgbClr val="0033CC"/>
                </a:solidFill>
                <a:latin typeface="Times New Roman" panose="02020603050405020304" pitchFamily="18" charset="0"/>
                <a:ea typeface="Times New Roman" panose="02020603050405020304" pitchFamily="18" charset="0"/>
              </a:rPr>
              <a:t> </a:t>
            </a:r>
            <a:r>
              <a:rPr lang="en-US" sz="3200" b="1" dirty="0" smtClean="0">
                <a:solidFill>
                  <a:srgbClr val="0033CC"/>
                </a:solidFill>
                <a:latin typeface="Times New Roman" panose="02020603050405020304" pitchFamily="18" charset="0"/>
                <a:ea typeface="Times New Roman" panose="02020603050405020304" pitchFamily="18" charset="0"/>
              </a:rPr>
              <a:t>4.</a:t>
            </a:r>
            <a:r>
              <a:rPr lang="en-US" sz="3200" b="1" dirty="0" smtClean="0">
                <a:solidFill>
                  <a:srgbClr val="0033CC"/>
                </a:solidFill>
                <a:latin typeface="Quattrocento Sans"/>
                <a:ea typeface="Quattrocento Sans"/>
                <a:cs typeface="Quattrocento Sans"/>
              </a:rPr>
              <a:t> </a:t>
            </a:r>
            <a:r>
              <a:rPr lang="en-US" sz="3200" dirty="0" err="1">
                <a:solidFill>
                  <a:srgbClr val="000000"/>
                </a:solidFill>
                <a:latin typeface="Times New Roman" panose="02020603050405020304" pitchFamily="18" charset="0"/>
                <a:ea typeface="Times New Roman" panose="02020603050405020304" pitchFamily="18" charset="0"/>
              </a:rPr>
              <a:t>Lực</a:t>
            </a:r>
            <a:r>
              <a:rPr lang="en-US" sz="3200" dirty="0">
                <a:solidFill>
                  <a:srgbClr val="000000"/>
                </a:solidFill>
                <a:latin typeface="Times New Roman" panose="02020603050405020304" pitchFamily="18" charset="0"/>
                <a:ea typeface="Times New Roman" panose="02020603050405020304" pitchFamily="18" charset="0"/>
              </a:rPr>
              <a:t> ma </a:t>
            </a:r>
            <a:r>
              <a:rPr lang="en-US" sz="3200" dirty="0" err="1">
                <a:solidFill>
                  <a:srgbClr val="000000"/>
                </a:solidFill>
                <a:latin typeface="Times New Roman" panose="02020603050405020304" pitchFamily="18" charset="0"/>
                <a:ea typeface="Times New Roman" panose="02020603050405020304" pitchFamily="18" charset="0"/>
              </a:rPr>
              <a:t>sát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nghỉ</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xuất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hiện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khi</a:t>
            </a:r>
            <a:endParaRPr lang="vi-VN" sz="3200" dirty="0">
              <a:latin typeface="Times New Roman" panose="02020603050405020304" pitchFamily="18" charset="0"/>
              <a:ea typeface="Times New Roman" panose="02020603050405020304" pitchFamily="18" charset="0"/>
            </a:endParaRPr>
          </a:p>
          <a:p>
            <a:pPr marL="180340" algn="just">
              <a:spcAft>
                <a:spcPts val="0"/>
              </a:spcAft>
            </a:pPr>
            <a:endParaRPr lang="en-US" sz="3200" b="1" dirty="0" smtClean="0">
              <a:solidFill>
                <a:srgbClr val="0000FF"/>
              </a:solidFill>
              <a:latin typeface="Times New Roman" panose="02020603050405020304" pitchFamily="18" charset="0"/>
              <a:ea typeface="Times New Roman" panose="02020603050405020304" pitchFamily="18" charset="0"/>
            </a:endParaRPr>
          </a:p>
          <a:p>
            <a:pPr marL="180340" algn="just">
              <a:spcAft>
                <a:spcPts val="0"/>
              </a:spcAft>
            </a:pPr>
            <a:r>
              <a:rPr lang="en-US" sz="3200" dirty="0" smtClean="0">
                <a:solidFill>
                  <a:srgbClr val="0000FF"/>
                </a:solidFill>
                <a:latin typeface="Times New Roman" panose="02020603050405020304" pitchFamily="18" charset="0"/>
                <a:ea typeface="Times New Roman" panose="02020603050405020304" pitchFamily="18" charset="0"/>
              </a:rPr>
              <a:t>A</a:t>
            </a:r>
            <a:r>
              <a:rPr lang="en-US" sz="3200" dirty="0">
                <a:solidFill>
                  <a:srgbClr val="0000FF"/>
                </a:solidFill>
                <a:latin typeface="Times New Roman" panose="02020603050405020304" pitchFamily="18" charset="0"/>
                <a:ea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quyển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yên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mặt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nằm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nghiêng</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marL="180340" algn="just">
              <a:spcAft>
                <a:spcPts val="0"/>
              </a:spcAft>
            </a:pPr>
            <a:r>
              <a:rPr lang="en-US" sz="3200" dirty="0">
                <a:solidFill>
                  <a:srgbClr val="0000FF"/>
                </a:solidFill>
                <a:latin typeface="Times New Roman" panose="02020603050405020304" pitchFamily="18" charset="0"/>
                <a:ea typeface="Times New Roman" panose="02020603050405020304" pitchFamily="18" charset="0"/>
              </a:rPr>
              <a:t>B.</a:t>
            </a:r>
            <a:r>
              <a:rPr lang="en-US" sz="3200" dirty="0">
                <a:solidFill>
                  <a:srgbClr val="000000"/>
                </a:solidFill>
                <a:latin typeface="Times New Roman" panose="02020603050405020304" pitchFamily="18" charset="0"/>
                <a:ea typeface="Times New Roman" panose="02020603050405020304" pitchFamily="18" charset="0"/>
              </a:rPr>
              <a:t> ô </a:t>
            </a:r>
            <a:r>
              <a:rPr lang="en-US" sz="3200" dirty="0" err="1">
                <a:solidFill>
                  <a:srgbClr val="000000"/>
                </a:solidFill>
                <a:latin typeface="Times New Roman" panose="02020603050405020304" pitchFamily="18" charset="0"/>
                <a:ea typeface="Times New Roman" panose="02020603050405020304" pitchFamily="18" charset="0"/>
              </a:rPr>
              <a:t>tô</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đang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chuyển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hãm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phanh</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marL="180340" algn="just">
              <a:spcAft>
                <a:spcPts val="0"/>
              </a:spcAft>
            </a:pPr>
            <a:r>
              <a:rPr lang="en-US" sz="3200" dirty="0">
                <a:solidFill>
                  <a:srgbClr val="0000FF"/>
                </a:solidFill>
                <a:latin typeface="Times New Roman" panose="02020603050405020304" pitchFamily="18" charset="0"/>
                <a:ea typeface="Times New Roman" panose="02020603050405020304" pitchFamily="18" charset="0"/>
              </a:rPr>
              <a:t>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bóng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đặt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mặt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nằm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ngang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nhẵn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bóng</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marL="180340" algn="just">
              <a:spcAft>
                <a:spcPts val="0"/>
              </a:spcAft>
            </a:pPr>
            <a:r>
              <a:rPr lang="en-US" sz="3200" dirty="0">
                <a:solidFill>
                  <a:srgbClr val="0000FF"/>
                </a:solidFill>
                <a:latin typeface="Times New Roman" panose="02020603050405020304" pitchFamily="18" charset="0"/>
                <a:ea typeface="Times New Roman" panose="02020603050405020304" pitchFamily="18" charset="0"/>
              </a:rPr>
              <a:t>D.</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xe</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đạp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đang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xuống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dốc</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6" name="Oval 5"/>
          <p:cNvSpPr/>
          <p:nvPr/>
        </p:nvSpPr>
        <p:spPr>
          <a:xfrm>
            <a:off x="1496516" y="2897747"/>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589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2" end="2"/>
                                            </p:txEl>
                                          </p:spTgt>
                                        </p:tgtEl>
                                        <p:attrNameLst>
                                          <p:attrName>style.color</p:attrName>
                                        </p:attrNameLst>
                                      </p:cBhvr>
                                      <p:to>
                                        <p:clrVal>
                                          <a:srgbClr val="0000FF"/>
                                        </p:clrVal>
                                      </p:to>
                                    </p:set>
                                    <p:set>
                                      <p:cBhvr>
                                        <p:cTn id="13" dur="500" fill="hold"/>
                                        <p:tgtEl>
                                          <p:spTgt spid="4">
                                            <p:txEl>
                                              <p:pRg st="2" end="2"/>
                                            </p:txEl>
                                          </p:spTgt>
                                        </p:tgtEl>
                                        <p:attrNameLst>
                                          <p:attrName>fillcolor</p:attrName>
                                        </p:attrNameLst>
                                      </p:cBhvr>
                                      <p:to>
                                        <p:clrVal>
                                          <a:srgbClr val="0000FF"/>
                                        </p:clrVal>
                                      </p:to>
                                    </p:set>
                                    <p:set>
                                      <p:cBhvr>
                                        <p:cTn id="14"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271298" y="15751"/>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2" name="Rectangle 1"/>
          <p:cNvSpPr/>
          <p:nvPr/>
        </p:nvSpPr>
        <p:spPr>
          <a:xfrm>
            <a:off x="271298" y="673452"/>
            <a:ext cx="11578832" cy="2062103"/>
          </a:xfrm>
          <a:prstGeom prst="rect">
            <a:avLst/>
          </a:prstGeom>
        </p:spPr>
        <p:txBody>
          <a:bodyPr wrap="square">
            <a:spAutoFit/>
          </a:bodyPr>
          <a:lstStyle/>
          <a:p>
            <a:pPr algn="just">
              <a:spcAft>
                <a:spcPts val="0"/>
              </a:spcAft>
            </a:pPr>
            <a:r>
              <a:rPr lang="fr-FR" sz="3200" b="1" dirty="0" err="1">
                <a:solidFill>
                  <a:srgbClr val="0033CC"/>
                </a:solidFill>
                <a:latin typeface="Times New Roman" panose="02020603050405020304" pitchFamily="18" charset="0"/>
                <a:ea typeface="Times New Roman" panose="02020603050405020304" pitchFamily="18" charset="0"/>
              </a:rPr>
              <a:t>Câu</a:t>
            </a:r>
            <a:r>
              <a:rPr lang="fr-FR" sz="3200" b="1" dirty="0">
                <a:solidFill>
                  <a:srgbClr val="0033CC"/>
                </a:solidFill>
                <a:latin typeface="Times New Roman" panose="02020603050405020304" pitchFamily="18" charset="0"/>
                <a:ea typeface="Times New Roman" panose="02020603050405020304" pitchFamily="18" charset="0"/>
              </a:rPr>
              <a:t> </a:t>
            </a:r>
            <a:r>
              <a:rPr lang="fr-FR" sz="3200" b="1" dirty="0" smtClean="0">
                <a:solidFill>
                  <a:srgbClr val="0033CC"/>
                </a:solidFill>
                <a:latin typeface="Times New Roman" panose="02020603050405020304" pitchFamily="18" charset="0"/>
                <a:ea typeface="Times New Roman" panose="02020603050405020304" pitchFamily="18" charset="0"/>
              </a:rPr>
              <a:t>5.</a:t>
            </a:r>
            <a:r>
              <a:rPr lang="fr-FR" sz="3200" dirty="0" smtClean="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Hãy</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giải</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thích</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các</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hiện</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tượng</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sau</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và</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cho</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biết</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trong</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các</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hiện</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tượng</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này</a:t>
            </a:r>
            <a:r>
              <a:rPr lang="fr-FR" sz="3200" dirty="0">
                <a:latin typeface="Times New Roman" panose="02020603050405020304" pitchFamily="18" charset="0"/>
                <a:ea typeface="Times New Roman" panose="02020603050405020304" pitchFamily="18" charset="0"/>
              </a:rPr>
              <a:t>, ma </a:t>
            </a:r>
            <a:r>
              <a:rPr lang="fr-FR" sz="3200" dirty="0" err="1">
                <a:latin typeface="Times New Roman" panose="02020603050405020304" pitchFamily="18" charset="0"/>
                <a:ea typeface="Times New Roman" panose="02020603050405020304" pitchFamily="18" charset="0"/>
              </a:rPr>
              <a:t>sát</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có</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lợi</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hay</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có</a:t>
            </a:r>
            <a:r>
              <a:rPr lang="fr-FR" sz="3200" dirty="0">
                <a:latin typeface="Times New Roman" panose="02020603050405020304" pitchFamily="18" charset="0"/>
                <a:ea typeface="Times New Roman" panose="02020603050405020304" pitchFamily="18" charset="0"/>
              </a:rPr>
              <a:t> </a:t>
            </a:r>
            <a:r>
              <a:rPr lang="fr-FR" sz="3200" dirty="0" err="1" smtClean="0">
                <a:latin typeface="Times New Roman" panose="02020603050405020304" pitchFamily="18" charset="0"/>
                <a:ea typeface="Times New Roman" panose="02020603050405020304" pitchFamily="18" charset="0"/>
              </a:rPr>
              <a:t>hại</a:t>
            </a:r>
            <a:r>
              <a:rPr lang="fr-FR" sz="3200" dirty="0" smtClean="0">
                <a:latin typeface="Times New Roman" panose="02020603050405020304" pitchFamily="18" charset="0"/>
                <a:ea typeface="Times New Roman" panose="02020603050405020304" pitchFamily="18" charset="0"/>
              </a:rPr>
              <a:t>:</a:t>
            </a:r>
            <a:endParaRPr lang="en-US" sz="3200" dirty="0" smtClean="0">
              <a:latin typeface="Times New Roman" panose="02020603050405020304" pitchFamily="18" charset="0"/>
              <a:ea typeface="Times New Roman" panose="02020603050405020304" pitchFamily="18" charset="0"/>
            </a:endParaRPr>
          </a:p>
          <a:p>
            <a:pPr algn="just">
              <a:spcAft>
                <a:spcPts val="0"/>
              </a:spcAft>
            </a:pPr>
            <a:r>
              <a:rPr lang="fr-FR" sz="3200" dirty="0" smtClean="0">
                <a:latin typeface="Times New Roman" panose="02020603050405020304" pitchFamily="18" charset="0"/>
                <a:ea typeface="Times New Roman" panose="02020603050405020304" pitchFamily="18" charset="0"/>
              </a:rPr>
              <a:t>a. </a:t>
            </a:r>
            <a:r>
              <a:rPr lang="fr-FR" sz="3200" dirty="0">
                <a:latin typeface="Times New Roman" panose="02020603050405020304" pitchFamily="18" charset="0"/>
                <a:ea typeface="Times New Roman" panose="02020603050405020304" pitchFamily="18" charset="0"/>
              </a:rPr>
              <a:t>Ô </a:t>
            </a:r>
            <a:r>
              <a:rPr lang="fr-FR" sz="3200" dirty="0" err="1">
                <a:latin typeface="Times New Roman" panose="02020603050405020304" pitchFamily="18" charset="0"/>
                <a:ea typeface="Times New Roman" panose="02020603050405020304" pitchFamily="18" charset="0"/>
              </a:rPr>
              <a:t>tô</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đi</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vào</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bùn</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dễ</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bị</a:t>
            </a:r>
            <a:r>
              <a:rPr lang="fr-FR" sz="3200" dirty="0">
                <a:latin typeface="Times New Roman" panose="02020603050405020304" pitchFamily="18" charset="0"/>
                <a:ea typeface="Times New Roman" panose="02020603050405020304" pitchFamily="18" charset="0"/>
              </a:rPr>
              <a:t> sa </a:t>
            </a:r>
            <a:r>
              <a:rPr lang="fr-FR" sz="3200" dirty="0" err="1">
                <a:latin typeface="Times New Roman" panose="02020603050405020304" pitchFamily="18" charset="0"/>
                <a:ea typeface="Times New Roman" panose="02020603050405020304" pitchFamily="18" charset="0"/>
              </a:rPr>
              <a:t>lầy</a:t>
            </a:r>
            <a:r>
              <a:rPr lang="fr-FR" sz="3200" dirty="0">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r>
              <a:rPr lang="fr-FR" sz="3200" dirty="0" smtClean="0">
                <a:solidFill>
                  <a:srgbClr val="000000"/>
                </a:solidFill>
                <a:latin typeface="Times New Roman" panose="02020603050405020304" pitchFamily="18" charset="0"/>
                <a:ea typeface="Times New Roman" panose="02020603050405020304" pitchFamily="18" charset="0"/>
              </a:rPr>
              <a:t>b. Khi </a:t>
            </a:r>
            <a:r>
              <a:rPr lang="fr-FR" sz="3200" dirty="0" err="1" smtClean="0">
                <a:solidFill>
                  <a:srgbClr val="000000"/>
                </a:solidFill>
                <a:latin typeface="Times New Roman" panose="02020603050405020304" pitchFamily="18" charset="0"/>
                <a:ea typeface="Times New Roman" panose="02020603050405020304" pitchFamily="18" charset="0"/>
              </a:rPr>
              <a:t>đi</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trên</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sàn</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nhà</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đá</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hoa</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mới</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lau</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dễ</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bị</a:t>
            </a:r>
            <a:r>
              <a:rPr lang="fr-FR" sz="3200" dirty="0" smtClean="0">
                <a:solidFill>
                  <a:srgbClr val="000000"/>
                </a:solidFill>
                <a:latin typeface="Times New Roman" panose="02020603050405020304" pitchFamily="18" charset="0"/>
                <a:ea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rPr>
              <a:t>ngã</a:t>
            </a:r>
            <a:r>
              <a:rPr lang="fr-FR" sz="3200" dirty="0" smtClean="0">
                <a:solidFill>
                  <a:srgbClr val="000000"/>
                </a:solidFill>
                <a:latin typeface="Times New Roman" panose="02020603050405020304" pitchFamily="18" charset="0"/>
                <a:ea typeface="Times New Roman" panose="02020603050405020304" pitchFamily="18" charset="0"/>
              </a:rPr>
              <a:t>. </a:t>
            </a:r>
            <a:endParaRPr lang="vi-VN" sz="3200" dirty="0"/>
          </a:p>
        </p:txBody>
      </p:sp>
      <p:sp>
        <p:nvSpPr>
          <p:cNvPr id="4" name="Rectangle 3"/>
          <p:cNvSpPr/>
          <p:nvPr/>
        </p:nvSpPr>
        <p:spPr>
          <a:xfrm>
            <a:off x="271298" y="2763384"/>
            <a:ext cx="11578832" cy="4031873"/>
          </a:xfrm>
          <a:prstGeom prst="rect">
            <a:avLst/>
          </a:prstGeom>
        </p:spPr>
        <p:txBody>
          <a:bodyPr wrap="square">
            <a:spAutoFit/>
          </a:bodyPr>
          <a:lstStyle/>
          <a:p>
            <a:pPr indent="180340" algn="just">
              <a:spcAft>
                <a:spcPts val="0"/>
              </a:spcAft>
            </a:pPr>
            <a:r>
              <a:rPr lang="fr-FR" sz="3200" dirty="0" err="1" smtClean="0">
                <a:solidFill>
                  <a:srgbClr val="0000CC"/>
                </a:solidFill>
                <a:latin typeface="Times New Roman" panose="02020603050405020304" pitchFamily="18" charset="0"/>
                <a:ea typeface="Times New Roman" panose="02020603050405020304" pitchFamily="18" charset="0"/>
              </a:rPr>
              <a:t>Trả</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lời</a:t>
            </a:r>
            <a:r>
              <a:rPr lang="fr-FR" sz="3200" dirty="0" smtClean="0">
                <a:solidFill>
                  <a:srgbClr val="0000CC"/>
                </a:solidFill>
                <a:latin typeface="Times New Roman" panose="02020603050405020304" pitchFamily="18" charset="0"/>
                <a:ea typeface="Times New Roman" panose="02020603050405020304" pitchFamily="18" charset="0"/>
              </a:rPr>
              <a:t>:</a:t>
            </a:r>
          </a:p>
          <a:p>
            <a:pPr indent="180340" algn="just">
              <a:spcAft>
                <a:spcPts val="0"/>
              </a:spcAft>
            </a:pPr>
            <a:r>
              <a:rPr lang="fr-FR" sz="3200" dirty="0" smtClean="0">
                <a:solidFill>
                  <a:srgbClr val="0000CC"/>
                </a:solidFill>
                <a:latin typeface="Times New Roman" panose="02020603050405020304" pitchFamily="18" charset="0"/>
                <a:ea typeface="Times New Roman" panose="02020603050405020304" pitchFamily="18" charset="0"/>
              </a:rPr>
              <a:t>a. </a:t>
            </a:r>
            <a:r>
              <a:rPr lang="fr-FR" sz="3200" dirty="0">
                <a:solidFill>
                  <a:srgbClr val="0000CC"/>
                </a:solidFill>
                <a:latin typeface="Times New Roman" panose="02020603050405020304" pitchFamily="18" charset="0"/>
                <a:ea typeface="Times New Roman" panose="02020603050405020304" pitchFamily="18" charset="0"/>
              </a:rPr>
              <a:t>Ô </a:t>
            </a:r>
            <a:r>
              <a:rPr lang="fr-FR" sz="3200" dirty="0" err="1">
                <a:solidFill>
                  <a:srgbClr val="0000CC"/>
                </a:solidFill>
                <a:latin typeface="Times New Roman" panose="02020603050405020304" pitchFamily="18" charset="0"/>
                <a:ea typeface="Times New Roman" panose="02020603050405020304" pitchFamily="18" charset="0"/>
              </a:rPr>
              <a:t>tô</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bùn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dễ</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sa </a:t>
            </a:r>
            <a:r>
              <a:rPr lang="fr-FR" sz="3200" dirty="0" err="1">
                <a:solidFill>
                  <a:srgbClr val="0000CC"/>
                </a:solidFill>
                <a:latin typeface="Times New Roman" panose="02020603050405020304" pitchFamily="18" charset="0"/>
                <a:ea typeface="Times New Roman" panose="02020603050405020304" pitchFamily="18" charset="0"/>
              </a:rPr>
              <a:t>lầy</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lực</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giữa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bánh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xe</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mặt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đường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dính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bùn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nhỏ</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làm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cho</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bánh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xe</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không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bám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vào</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mặt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đường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được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Lực</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a:solidFill>
                  <a:srgbClr val="0000CC"/>
                </a:solidFill>
                <a:latin typeface="Times New Roman" panose="02020603050405020304" pitchFamily="18" charset="0"/>
                <a:ea typeface="Times New Roman" panose="02020603050405020304" pitchFamily="18" charset="0"/>
              </a:rPr>
              <a:t>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này</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có</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lợi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nhờ</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xe</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mới</a:t>
            </a:r>
            <a:r>
              <a:rPr lang="fr-FR" sz="3200" dirty="0">
                <a:solidFill>
                  <a:srgbClr val="0000CC"/>
                </a:solidFill>
                <a:latin typeface="Times New Roman" panose="02020603050405020304" pitchFamily="18" charset="0"/>
                <a:ea typeface="Times New Roman" panose="02020603050405020304" pitchFamily="18" charset="0"/>
              </a:rPr>
              <a:t> di </a:t>
            </a:r>
            <a:r>
              <a:rPr lang="fr-FR" sz="3200" dirty="0" err="1">
                <a:solidFill>
                  <a:srgbClr val="0000CC"/>
                </a:solidFill>
                <a:latin typeface="Times New Roman" panose="02020603050405020304" pitchFamily="18" charset="0"/>
                <a:ea typeface="Times New Roman" panose="02020603050405020304" pitchFamily="18" charset="0"/>
              </a:rPr>
              <a:t>chuyển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được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không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sa </a:t>
            </a:r>
            <a:r>
              <a:rPr lang="fr-FR" sz="3200" dirty="0" err="1">
                <a:solidFill>
                  <a:srgbClr val="0000CC"/>
                </a:solidFill>
                <a:latin typeface="Times New Roman" panose="02020603050405020304" pitchFamily="18" charset="0"/>
                <a:ea typeface="Times New Roman" panose="02020603050405020304" pitchFamily="18" charset="0"/>
              </a:rPr>
              <a:t>lầy</a:t>
            </a:r>
            <a:r>
              <a:rPr lang="fr-FR" sz="3200" dirty="0">
                <a:solidFill>
                  <a:srgbClr val="0000CC"/>
                </a:solidFill>
                <a:latin typeface="Times New Roman" panose="02020603050405020304" pitchFamily="18" charset="0"/>
                <a:ea typeface="Times New Roman" panose="02020603050405020304" pitchFamily="18" charset="0"/>
              </a:rPr>
              <a:t>.</a:t>
            </a:r>
            <a:endParaRPr lang="vi-VN" sz="3200" dirty="0">
              <a:solidFill>
                <a:srgbClr val="0000CC"/>
              </a:solidFill>
              <a:latin typeface="Times New Roman" panose="02020603050405020304" pitchFamily="18" charset="0"/>
              <a:ea typeface="Times New Roman" panose="02020603050405020304" pitchFamily="18" charset="0"/>
            </a:endParaRPr>
          </a:p>
          <a:p>
            <a:pPr indent="180340" algn="just">
              <a:spcAft>
                <a:spcPts val="0"/>
              </a:spcAft>
            </a:pPr>
            <a:r>
              <a:rPr lang="fr-FR" sz="3200" dirty="0" smtClean="0">
                <a:solidFill>
                  <a:srgbClr val="0000CC"/>
                </a:solidFill>
                <a:latin typeface="Times New Roman" panose="02020603050405020304" pitchFamily="18" charset="0"/>
                <a:ea typeface="Times New Roman" panose="02020603050405020304" pitchFamily="18" charset="0"/>
              </a:rPr>
              <a:t>b. </a:t>
            </a:r>
            <a:r>
              <a:rPr lang="fr-FR" sz="3200" dirty="0">
                <a:solidFill>
                  <a:srgbClr val="0000CC"/>
                </a:solidFill>
                <a:latin typeface="Times New Roman" panose="02020603050405020304" pitchFamily="18" charset="0"/>
                <a:ea typeface="Times New Roman" panose="02020603050405020304" pitchFamily="18" charset="0"/>
              </a:rPr>
              <a:t>Khi ta </a:t>
            </a:r>
            <a:r>
              <a:rPr lang="fr-FR" sz="3200" dirty="0" err="1">
                <a:solidFill>
                  <a:srgbClr val="0000CC"/>
                </a:solidFill>
                <a:latin typeface="Times New Roman" panose="02020603050405020304" pitchFamily="18" charset="0"/>
                <a:ea typeface="Times New Roman" panose="02020603050405020304" pitchFamily="18" charset="0"/>
              </a:rPr>
              <a:t>đi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sàn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đá</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hoa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mới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lau</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dễ</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ngã</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khi </a:t>
            </a:r>
            <a:r>
              <a:rPr lang="fr-FR" sz="3200" dirty="0" err="1">
                <a:solidFill>
                  <a:srgbClr val="0000CC"/>
                </a:solidFill>
                <a:latin typeface="Times New Roman" panose="02020603050405020304" pitchFamily="18" charset="0"/>
                <a:ea typeface="Times New Roman" panose="02020603050405020304" pitchFamily="18" charset="0"/>
              </a:rPr>
              <a:t>đó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lực</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giữa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chân</a:t>
            </a:r>
            <a:r>
              <a:rPr lang="fr-FR" sz="3200" dirty="0">
                <a:solidFill>
                  <a:srgbClr val="0000CC"/>
                </a:solidFill>
                <a:latin typeface="Times New Roman" panose="02020603050405020304" pitchFamily="18" charset="0"/>
                <a:ea typeface="Times New Roman" panose="02020603050405020304" pitchFamily="18" charset="0"/>
              </a:rPr>
              <a:t> ta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sàn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giảm</a:t>
            </a:r>
            <a:r>
              <a:rPr lang="fr-FR" sz="3200" dirty="0">
                <a:solidFill>
                  <a:srgbClr val="0000CC"/>
                </a:solidFill>
                <a:latin typeface="Times New Roman" panose="02020603050405020304" pitchFamily="18" charset="0"/>
                <a:ea typeface="Times New Roman" panose="02020603050405020304" pitchFamily="18" charset="0"/>
              </a:rPr>
              <a:t> do </a:t>
            </a:r>
            <a:r>
              <a:rPr lang="fr-FR" sz="3200" dirty="0" err="1">
                <a:solidFill>
                  <a:srgbClr val="0000CC"/>
                </a:solidFill>
                <a:latin typeface="Times New Roman" panose="02020603050405020304" pitchFamily="18" charset="0"/>
                <a:ea typeface="Times New Roman" panose="02020603050405020304" pitchFamily="18" charset="0"/>
              </a:rPr>
              <a:t>có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nước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dính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sàn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nhà</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Lực</a:t>
            </a:r>
            <a:r>
              <a:rPr lang="fr-FR" sz="3200" dirty="0" smtClean="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này</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có</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lợi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giúp</a:t>
            </a:r>
            <a:r>
              <a:rPr lang="fr-FR" sz="3200" dirty="0">
                <a:solidFill>
                  <a:srgbClr val="0000CC"/>
                </a:solidFill>
                <a:latin typeface="Times New Roman" panose="02020603050405020304" pitchFamily="18" charset="0"/>
                <a:ea typeface="Times New Roman" panose="02020603050405020304" pitchFamily="18" charset="0"/>
              </a:rPr>
              <a:t> ta </a:t>
            </a:r>
            <a:r>
              <a:rPr lang="fr-FR" sz="3200" dirty="0" err="1">
                <a:solidFill>
                  <a:srgbClr val="0000CC"/>
                </a:solidFill>
                <a:latin typeface="Times New Roman" panose="02020603050405020304" pitchFamily="18" charset="0"/>
                <a:ea typeface="Times New Roman" panose="02020603050405020304" pitchFamily="18" charset="0"/>
              </a:rPr>
              <a:t>đi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lại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tránh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ngã</a:t>
            </a:r>
            <a:r>
              <a:rPr lang="fr-FR" sz="3200" dirty="0">
                <a:solidFill>
                  <a:srgbClr val="0000CC"/>
                </a:solidFill>
                <a:latin typeface="Times New Roman" panose="02020603050405020304" pitchFamily="18" charset="0"/>
                <a:ea typeface="Times New Roman" panose="02020603050405020304" pitchFamily="18" charset="0"/>
              </a:rPr>
              <a:t>.</a:t>
            </a:r>
            <a:endParaRPr lang="vi-VN" sz="32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36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271297" y="131795"/>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Vận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endParaRPr lang="en-US" sz="3600" dirty="0">
              <a:solidFill>
                <a:srgbClr val="FF0000"/>
              </a:solidFill>
              <a:latin typeface="Times New Roman" pitchFamily="18" charset="0"/>
              <a:cs typeface="Times New Roman" pitchFamily="18" charset="0"/>
            </a:endParaRPr>
          </a:p>
        </p:txBody>
      </p:sp>
      <p:sp>
        <p:nvSpPr>
          <p:cNvPr id="2" name="Rectangle 1"/>
          <p:cNvSpPr/>
          <p:nvPr/>
        </p:nvSpPr>
        <p:spPr>
          <a:xfrm>
            <a:off x="806056" y="1358678"/>
            <a:ext cx="10646229" cy="1077218"/>
          </a:xfrm>
          <a:prstGeom prst="rect">
            <a:avLst/>
          </a:prstGeom>
        </p:spPr>
        <p:txBody>
          <a:bodyPr wrap="square">
            <a:spAutoFit/>
          </a:bodyPr>
          <a:lstStyle/>
          <a:p>
            <a:pPr algn="just">
              <a:spcAft>
                <a:spcPts val="0"/>
              </a:spcAft>
              <a:tabLst>
                <a:tab pos="519430" algn="l"/>
              </a:tabLst>
            </a:pPr>
            <a:r>
              <a:rPr lang="fr-FR" sz="3200" b="1" dirty="0" err="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3200" b="1" dirty="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6.</a:t>
            </a:r>
            <a:r>
              <a:rPr lang="fr-FR" sz="3200" b="1" dirty="0" smtClean="0">
                <a:solidFill>
                  <a:srgbClr val="0033CC"/>
                </a:solidFill>
                <a:latin typeface="Times New Roman" panose="02020603050405020304" pitchFamily="18" charset="0"/>
                <a:ea typeface="Quattrocento Sans"/>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mòn</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mòn</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fr-FR"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930729" y="3105835"/>
            <a:ext cx="10521556" cy="1569660"/>
          </a:xfrm>
          <a:prstGeom prst="rect">
            <a:avLst/>
          </a:prstGeom>
        </p:spPr>
        <p:txBody>
          <a:bodyPr wrap="square">
            <a:spAutoFit/>
          </a:bodyPr>
          <a:lstStyle/>
          <a:p>
            <a:pPr indent="180340" algn="just">
              <a:spcAft>
                <a:spcPts val="0"/>
              </a:spcAft>
              <a:tabLst>
                <a:tab pos="428625" algn="l"/>
              </a:tabLst>
            </a:pPr>
            <a:r>
              <a:rPr lang="fr-FR" sz="3200" dirty="0" err="1" smtClean="0">
                <a:solidFill>
                  <a:srgbClr val="0000CC"/>
                </a:solidFill>
                <a:latin typeface="Times New Roman" panose="02020603050405020304" pitchFamily="18" charset="0"/>
                <a:ea typeface="Times New Roman" panose="02020603050405020304" pitchFamily="18" charset="0"/>
              </a:rPr>
              <a:t>Trả</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lời</a:t>
            </a:r>
            <a:r>
              <a:rPr lang="fr-FR" sz="3200" dirty="0" smtClean="0">
                <a:solidFill>
                  <a:srgbClr val="0000CC"/>
                </a:solidFill>
                <a:latin typeface="Times New Roman" panose="02020603050405020304" pitchFamily="18" charset="0"/>
                <a:ea typeface="Times New Roman" panose="02020603050405020304" pitchFamily="18" charset="0"/>
              </a:rPr>
              <a:t>: </a:t>
            </a:r>
          </a:p>
          <a:p>
            <a:pPr indent="180340" algn="just">
              <a:spcAft>
                <a:spcPts val="0"/>
              </a:spcAft>
              <a:tabLst>
                <a:tab pos="428625" algn="l"/>
              </a:tabLst>
            </a:pPr>
            <a:r>
              <a:rPr lang="fr-FR" sz="3200" dirty="0">
                <a:solidFill>
                  <a:srgbClr val="0000CC"/>
                </a:solidFill>
                <a:latin typeface="Times New Roman" panose="02020603050405020304" pitchFamily="18" charset="0"/>
                <a:ea typeface="Times New Roman" panose="02020603050405020304" pitchFamily="18" charset="0"/>
              </a:rPr>
              <a:t> </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Vì</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a:solidFill>
                  <a:srgbClr val="0000CC"/>
                </a:solidFill>
                <a:latin typeface="Times New Roman" panose="02020603050405020304" pitchFamily="18" charset="0"/>
                <a:ea typeface="Times New Roman" panose="02020603050405020304" pitchFamily="18" charset="0"/>
              </a:rPr>
              <a:t>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do </a:t>
            </a:r>
            <a:r>
              <a:rPr lang="fr-FR" sz="3200" dirty="0" err="1">
                <a:solidFill>
                  <a:srgbClr val="0000CC"/>
                </a:solidFill>
                <a:latin typeface="Times New Roman" panose="02020603050405020304" pitchFamily="18" charset="0"/>
                <a:ea typeface="Times New Roman" panose="02020603050405020304" pitchFamily="18" charset="0"/>
              </a:rPr>
              <a:t>lực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của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dòng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chảy</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của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nước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tác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dụng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vào</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đá</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lớn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đá</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lại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được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hình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thành</a:t>
            </a:r>
            <a:r>
              <a:rPr lang="fr-FR" sz="3200" dirty="0">
                <a:solidFill>
                  <a:srgbClr val="0000CC"/>
                </a:solidFill>
                <a:latin typeface="Times New Roman" panose="02020603050405020304" pitchFamily="18" charset="0"/>
                <a:ea typeface="Times New Roman" panose="02020603050405020304" pitchFamily="18" charset="0"/>
              </a:rPr>
              <a:t> do </a:t>
            </a:r>
            <a:r>
              <a:rPr lang="fr-FR" sz="3200" dirty="0" err="1">
                <a:solidFill>
                  <a:srgbClr val="0000CC"/>
                </a:solidFill>
                <a:latin typeface="Times New Roman" panose="02020603050405020304" pitchFamily="18" charset="0"/>
                <a:ea typeface="Times New Roman" panose="02020603050405020304" pitchFamily="18" charset="0"/>
              </a:rPr>
              <a:t>sự</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kết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tinh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dễ</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mòn</a:t>
            </a:r>
            <a:endParaRPr lang="vi-VN" sz="32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760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9713" y="1309692"/>
            <a:ext cx="10156372" cy="1077218"/>
          </a:xfrm>
          <a:prstGeom prst="rect">
            <a:avLst/>
          </a:prstGeom>
        </p:spPr>
        <p:txBody>
          <a:bodyPr wrap="square">
            <a:spAutoFit/>
          </a:bodyPr>
          <a:lstStyle/>
          <a:p>
            <a:pPr algn="just">
              <a:spcAft>
                <a:spcPts val="0"/>
              </a:spcAft>
              <a:tabLst>
                <a:tab pos="434975" algn="l"/>
              </a:tabLst>
            </a:pPr>
            <a:r>
              <a:rPr lang="fr-FR"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7.</a:t>
            </a:r>
            <a:r>
              <a:rPr lang="fr-FR" sz="3200" b="1" dirty="0" smtClean="0">
                <a:solidFill>
                  <a:srgbClr val="0033CC"/>
                </a:solidFill>
                <a:latin typeface="Times New Roman" panose="02020603050405020304" pitchFamily="18" charset="0"/>
                <a:ea typeface="Quattrocento Sans"/>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xích</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đạp</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dầu</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nhớt</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4AE6793-EA05-44F5-86F2-EF3A1EA78258}"/>
              </a:ext>
            </a:extLst>
          </p:cNvPr>
          <p:cNvSpPr txBox="1"/>
          <p:nvPr/>
        </p:nvSpPr>
        <p:spPr>
          <a:xfrm>
            <a:off x="271297" y="131795"/>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Vận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1050984" y="2962997"/>
            <a:ext cx="10156373" cy="1569660"/>
          </a:xfrm>
          <a:prstGeom prst="rect">
            <a:avLst/>
          </a:prstGeom>
        </p:spPr>
        <p:txBody>
          <a:bodyPr wrap="square">
            <a:spAutoFit/>
          </a:bodyPr>
          <a:lstStyle/>
          <a:p>
            <a:pPr algn="just">
              <a:spcAft>
                <a:spcPts val="0"/>
              </a:spcAft>
              <a:tabLst>
                <a:tab pos="720725" algn="l"/>
              </a:tabLst>
            </a:pPr>
            <a:r>
              <a:rPr lang="en-US" sz="3200" dirty="0" err="1" smtClean="0">
                <a:solidFill>
                  <a:srgbClr val="0033CC"/>
                </a:solidFill>
                <a:latin typeface="Times New Roman" panose="02020603050405020304" pitchFamily="18" charset="0"/>
                <a:ea typeface="Times New Roman" panose="02020603050405020304" pitchFamily="18" charset="0"/>
              </a:rPr>
              <a:t>Trả</a:t>
            </a:r>
            <a:r>
              <a:rPr lang="en-US" sz="3200" dirty="0" smtClean="0">
                <a:solidFill>
                  <a:srgbClr val="0033CC"/>
                </a:solidFill>
                <a:latin typeface="Times New Roman" panose="02020603050405020304" pitchFamily="18" charset="0"/>
                <a:ea typeface="Times New Roman" panose="02020603050405020304" pitchFamily="18" charset="0"/>
              </a:rPr>
              <a:t> </a:t>
            </a:r>
            <a:r>
              <a:rPr lang="en-US" sz="3200" dirty="0" err="1" smtClean="0">
                <a:solidFill>
                  <a:srgbClr val="0033CC"/>
                </a:solidFill>
                <a:latin typeface="Times New Roman" panose="02020603050405020304" pitchFamily="18" charset="0"/>
                <a:ea typeface="Times New Roman" panose="02020603050405020304" pitchFamily="18" charset="0"/>
              </a:rPr>
              <a:t>lời</a:t>
            </a:r>
            <a:r>
              <a:rPr lang="en-US" sz="3200" dirty="0" smtClean="0">
                <a:solidFill>
                  <a:srgbClr val="0033CC"/>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indent="180340" algn="just">
              <a:spcAft>
                <a:spcPts val="0"/>
              </a:spcAft>
              <a:tabLst>
                <a:tab pos="720725" algn="l"/>
              </a:tabLst>
            </a:pPr>
            <a:r>
              <a:rPr lang="fr-FR" sz="3200" dirty="0" smtClean="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làm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cản</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trở</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chuyển</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động</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và</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làm</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mòn</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smtClean="0">
                <a:solidFill>
                  <a:srgbClr val="0000CC"/>
                </a:solidFill>
                <a:latin typeface="Times New Roman" panose="02020603050405020304" pitchFamily="18" charset="0"/>
                <a:ea typeface="Times New Roman" panose="02020603050405020304" pitchFamily="18" charset="0"/>
              </a:rPr>
              <a:t>xích</a:t>
            </a:r>
            <a:r>
              <a:rPr lang="fr-FR" sz="3200" dirty="0" smtClean="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phải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dầu</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thường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xuyên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để</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làm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giảm</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smtClean="0">
                <a:solidFill>
                  <a:srgbClr val="0000CC"/>
                </a:solidFill>
                <a:latin typeface="Times New Roman" panose="02020603050405020304" pitchFamily="18" charset="0"/>
                <a:ea typeface="Times New Roman" panose="02020603050405020304" pitchFamily="18" charset="0"/>
              </a:rPr>
              <a:t>sát</a:t>
            </a:r>
            <a:r>
              <a:rPr lang="fr-FR" sz="3200" dirty="0" smtClean="0">
                <a:solidFill>
                  <a:srgbClr val="0000CC"/>
                </a:solidFill>
                <a:latin typeface="Times New Roman" panose="02020603050405020304" pitchFamily="18" charset="0"/>
                <a:ea typeface="Times New Roman" panose="02020603050405020304" pitchFamily="18" charset="0"/>
              </a:rPr>
              <a:t>.</a:t>
            </a:r>
            <a:endParaRPr lang="vi-VN" sz="32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702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476251" y="811063"/>
            <a:ext cx="7018564" cy="646331"/>
          </a:xfrm>
          <a:prstGeom prst="rect">
            <a:avLst/>
          </a:prstGeom>
          <a:noFill/>
        </p:spPr>
        <p:txBody>
          <a:bodyPr wrap="square" rtlCol="0">
            <a:spAutoFit/>
          </a:bodyPr>
          <a:lstStyle/>
          <a:p>
            <a:r>
              <a:rPr lang="vi-VN" sz="3600" b="1" dirty="0" smtClean="0">
                <a:solidFill>
                  <a:srgbClr val="FF0000"/>
                </a:solidFill>
                <a:latin typeface="Times New Roman" pitchFamily="18" charset="0"/>
                <a:cs typeface="Times New Roman" pitchFamily="18" charset="0"/>
              </a:rPr>
              <a:t>N</a:t>
            </a:r>
            <a:r>
              <a:rPr lang="en-US" sz="3600" b="1" dirty="0" err="1" smtClean="0">
                <a:solidFill>
                  <a:srgbClr val="FF0000"/>
                </a:solidFill>
                <a:latin typeface="Times New Roman" pitchFamily="18" charset="0"/>
                <a:cs typeface="Times New Roman" pitchFamily="18" charset="0"/>
              </a:rPr>
              <a:t>hiệm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vụ</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tập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nhà</a:t>
            </a:r>
            <a:r>
              <a:rPr lang="en-US" sz="3600" b="1" dirty="0" smtClean="0">
                <a:solidFill>
                  <a:srgbClr val="FF0000"/>
                </a:solidFill>
                <a:latin typeface="Times New Roman" pitchFamily="18" charset="0"/>
                <a:cs typeface="Times New Roman" pitchFamily="18" charset="0"/>
              </a:rPr>
              <a:t>: </a:t>
            </a:r>
            <a:endParaRPr lang="vi-VN" sz="3600" b="1" dirty="0">
              <a:solidFill>
                <a:srgbClr val="FF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86733C9C-CF0A-4D72-A288-5E22097B3198}"/>
              </a:ext>
            </a:extLst>
          </p:cNvPr>
          <p:cNvSpPr txBox="1"/>
          <p:nvPr/>
        </p:nvSpPr>
        <p:spPr>
          <a:xfrm>
            <a:off x="476250" y="2403530"/>
            <a:ext cx="10185321" cy="1218475"/>
          </a:xfrm>
          <a:prstGeom prst="rect">
            <a:avLst/>
          </a:prstGeom>
          <a:noFill/>
        </p:spPr>
        <p:txBody>
          <a:bodyPr wrap="square" rtlCol="0">
            <a:spAutoFit/>
          </a:bodyPr>
          <a:lstStyle/>
          <a:p>
            <a:pPr algn="just">
              <a:lnSpc>
                <a:spcPct val="105000"/>
              </a:lnSpc>
              <a:spcBef>
                <a:spcPts val="600"/>
              </a:spcBef>
              <a:spcAft>
                <a:spcPts val="600"/>
              </a:spcAft>
            </a:pPr>
            <a:r>
              <a:rPr lang="en-US" sz="3600" dirty="0" smtClean="0">
                <a:solidFill>
                  <a:srgbClr val="000000"/>
                </a:solidFill>
                <a:latin typeface="Times New Roman" panose="02020603050405020304" pitchFamily="18" charset="0"/>
                <a:ea typeface="Arial" panose="020B0604020202020204" pitchFamily="34" charset="0"/>
              </a:rPr>
              <a:t>+ </a:t>
            </a:r>
            <a:r>
              <a:rPr lang="en-US" sz="3600" dirty="0" err="1" smtClean="0">
                <a:solidFill>
                  <a:srgbClr val="000000"/>
                </a:solidFill>
                <a:latin typeface="Times New Roman" panose="02020603050405020304" pitchFamily="18" charset="0"/>
                <a:ea typeface="Arial" panose="020B0604020202020204" pitchFamily="34" charset="0"/>
              </a:rPr>
              <a:t>Vào</a:t>
            </a:r>
            <a:r>
              <a:rPr lang="en-US" sz="3600" dirty="0" smtClean="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những</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ngày</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thời</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tiết</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nồm</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nền</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nhà</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thường</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bị</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trơn</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trượt</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Em</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hãy</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tìm</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cách</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giải</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quyết</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vấn</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đề</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trên</a:t>
            </a:r>
            <a:r>
              <a:rPr lang="en-US" sz="3600" dirty="0">
                <a:solidFill>
                  <a:srgbClr val="000000"/>
                </a:solidFill>
                <a:latin typeface="Times New Roman" panose="02020603050405020304" pitchFamily="18" charset="0"/>
                <a:ea typeface="Arial" panose="020B0604020202020204" pitchFamily="34" charset="0"/>
              </a:rPr>
              <a:t>. </a:t>
            </a:r>
          </a:p>
        </p:txBody>
      </p:sp>
    </p:spTree>
    <p:extLst>
      <p:ext uri="{BB962C8B-B14F-4D97-AF65-F5344CB8AC3E}">
        <p14:creationId xmlns:p14="http://schemas.microsoft.com/office/powerpoint/2010/main" val="37807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49381">
            <a:off x="5302373" y="1485279"/>
            <a:ext cx="2502781" cy="18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7"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341578">
            <a:off x="4258313" y="602235"/>
            <a:ext cx="1030816" cy="339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40007">
            <a:off x="1699946" y="3360496"/>
            <a:ext cx="4622619"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0" name="Picture 6" descr="image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56730">
            <a:off x="5301341" y="3222175"/>
            <a:ext cx="161713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1" name="Picture 7" descr="image0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569675">
            <a:off x="6430795" y="2416401"/>
            <a:ext cx="369358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3" name="Picture 9"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500" y="2740025"/>
            <a:ext cx="2836333"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4" name="AutoShape 10"/>
          <p:cNvSpPr>
            <a:spLocks noChangeArrowheads="1"/>
          </p:cNvSpPr>
          <p:nvPr/>
        </p:nvSpPr>
        <p:spPr bwMode="auto">
          <a:xfrm>
            <a:off x="1285255" y="236482"/>
            <a:ext cx="3454400" cy="1860331"/>
          </a:xfrm>
          <a:prstGeom prst="irregularSeal1">
            <a:avLst/>
          </a:prstGeom>
          <a:solidFill>
            <a:schemeClr val="bg1"/>
          </a:solidFill>
          <a:ln w="9525">
            <a:solidFill>
              <a:srgbClr val="0000FF"/>
            </a:solidFill>
            <a:miter lim="800000"/>
            <a:headEnd/>
            <a:tailEnd/>
          </a:ln>
        </p:spPr>
        <p:txBody>
          <a:bodyPr wrap="none" anchor="ctr"/>
          <a:lstStyle/>
          <a:p>
            <a:pPr algn="ct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ma </a:t>
            </a:r>
          </a:p>
          <a:p>
            <a:pPr algn="ct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trượt</a:t>
            </a:r>
            <a:endParaRPr lang="en-US" sz="2400" b="1" dirty="0">
              <a:latin typeface="Times New Roman" pitchFamily="18" charset="0"/>
              <a:cs typeface="Times New Roman" pitchFamily="18" charset="0"/>
            </a:endParaRPr>
          </a:p>
        </p:txBody>
      </p:sp>
      <p:sp>
        <p:nvSpPr>
          <p:cNvPr id="134155" name="AutoShape 11"/>
          <p:cNvSpPr>
            <a:spLocks noChangeArrowheads="1"/>
          </p:cNvSpPr>
          <p:nvPr/>
        </p:nvSpPr>
        <p:spPr bwMode="auto">
          <a:xfrm>
            <a:off x="5603721" y="-28065"/>
            <a:ext cx="3149600" cy="2590801"/>
          </a:xfrm>
          <a:prstGeom prst="irregularSeal1">
            <a:avLst/>
          </a:prstGeom>
          <a:solidFill>
            <a:schemeClr val="bg1"/>
          </a:solidFill>
          <a:ln w="9525">
            <a:solidFill>
              <a:srgbClr val="C00000"/>
            </a:solidFill>
            <a:miter lim="800000"/>
            <a:headEnd/>
            <a:tailEnd/>
          </a:ln>
        </p:spPr>
        <p:txBody>
          <a:bodyPr wrap="none" anchor="ctr"/>
          <a:lstStyle/>
          <a:p>
            <a:pPr algn="ct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ma </a:t>
            </a:r>
          </a:p>
          <a:p>
            <a:pPr algn="ct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nghỉ</a:t>
            </a:r>
            <a:endParaRPr lang="en-US" sz="2400" b="1" dirty="0">
              <a:latin typeface="Times New Roman" pitchFamily="18" charset="0"/>
              <a:cs typeface="Times New Roman" pitchFamily="18" charset="0"/>
            </a:endParaRPr>
          </a:p>
        </p:txBody>
      </p:sp>
      <p:sp>
        <p:nvSpPr>
          <p:cNvPr id="134156" name="AutoShape 12"/>
          <p:cNvSpPr>
            <a:spLocks noChangeArrowheads="1"/>
          </p:cNvSpPr>
          <p:nvPr/>
        </p:nvSpPr>
        <p:spPr bwMode="auto">
          <a:xfrm>
            <a:off x="8367872" y="1453239"/>
            <a:ext cx="3845697" cy="3837214"/>
          </a:xfrm>
          <a:prstGeom prst="irregularSeal1">
            <a:avLst/>
          </a:prstGeom>
          <a:solidFill>
            <a:schemeClr val="bg1"/>
          </a:solidFill>
          <a:ln w="9525">
            <a:solidFill>
              <a:srgbClr val="990099"/>
            </a:solidFill>
            <a:miter lim="800000"/>
            <a:headEnd/>
            <a:tailEnd/>
          </a:ln>
        </p:spPr>
        <p:txBody>
          <a:bodyPr wrap="none" anchor="ctr"/>
          <a:lstStyle/>
          <a:p>
            <a:pPr algn="ctr"/>
            <a:r>
              <a:rPr lang="en-US" sz="2400" b="1" dirty="0" err="1" smtClean="0">
                <a:latin typeface="Times New Roman" pitchFamily="18" charset="0"/>
                <a:cs typeface="Times New Roman" pitchFamily="18" charset="0"/>
              </a:rPr>
              <a:t>Tác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p>
          <a:p>
            <a:pPr algn="ctr"/>
            <a:r>
              <a:rPr lang="en-US" sz="2400" b="1" dirty="0" err="1" smtClean="0">
                <a:latin typeface="Times New Roman" pitchFamily="18" charset="0"/>
                <a:cs typeface="Times New Roman" pitchFamily="18" charset="0"/>
              </a:rPr>
              <a:t>cản</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trở</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thúc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đẩy</a:t>
            </a:r>
            <a:r>
              <a:rPr lang="en-US" sz="2400" b="1" dirty="0">
                <a:latin typeface="Times New Roman" pitchFamily="18" charset="0"/>
                <a:cs typeface="Times New Roman" pitchFamily="18" charset="0"/>
              </a:rPr>
              <a:t> </a:t>
            </a:r>
          </a:p>
          <a:p>
            <a:pPr algn="ct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ma </a:t>
            </a:r>
            <a:r>
              <a:rPr lang="en-US" sz="2400" b="1" dirty="0" err="1">
                <a:latin typeface="Times New Roman" pitchFamily="18" charset="0"/>
                <a:cs typeface="Times New Roman" pitchFamily="18" charset="0"/>
              </a:rPr>
              <a:t>sát</a:t>
            </a:r>
            <a:endParaRPr lang="en-US" sz="2400" b="1" dirty="0">
              <a:latin typeface="Times New Roman" pitchFamily="18" charset="0"/>
              <a:cs typeface="Times New Roman" pitchFamily="18" charset="0"/>
            </a:endParaRPr>
          </a:p>
        </p:txBody>
      </p:sp>
      <p:sp>
        <p:nvSpPr>
          <p:cNvPr id="134157" name="AutoShape 13"/>
          <p:cNvSpPr>
            <a:spLocks noChangeArrowheads="1"/>
          </p:cNvSpPr>
          <p:nvPr/>
        </p:nvSpPr>
        <p:spPr bwMode="auto">
          <a:xfrm>
            <a:off x="3722914" y="4450140"/>
            <a:ext cx="5600699" cy="2396785"/>
          </a:xfrm>
          <a:prstGeom prst="irregularSeal1">
            <a:avLst/>
          </a:prstGeom>
          <a:solidFill>
            <a:schemeClr val="bg1"/>
          </a:solidFill>
          <a:ln w="9525">
            <a:solidFill>
              <a:srgbClr val="FF00FF"/>
            </a:solidFill>
            <a:miter lim="800000"/>
            <a:headEnd/>
            <a:tailEnd/>
          </a:ln>
        </p:spPr>
        <p:txBody>
          <a:bodyPr wrap="none" anchor="ctr"/>
          <a:lstStyle/>
          <a:p>
            <a:pPr algn="ctr"/>
            <a:r>
              <a:rPr lang="en-US" sz="2400" b="1" dirty="0" err="1">
                <a:latin typeface="Times New Roman" pitchFamily="18" charset="0"/>
                <a:cs typeface="Times New Roman" pitchFamily="18" charset="0"/>
              </a:rPr>
              <a:t>Ả</a:t>
            </a:r>
            <a:r>
              <a:rPr lang="en-US" sz="2400" b="1" dirty="0" err="1" smtClean="0">
                <a:latin typeface="Times New Roman" pitchFamily="18" charset="0"/>
                <a:cs typeface="Times New Roman" pitchFamily="18" charset="0"/>
              </a:rPr>
              <a:t>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hưởng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lực</a:t>
            </a:r>
            <a:r>
              <a:rPr lang="en-US" sz="2400" b="1" dirty="0" smtClean="0">
                <a:latin typeface="Times New Roman" pitchFamily="18" charset="0"/>
                <a:cs typeface="Times New Roman" pitchFamily="18" charset="0"/>
              </a:rPr>
              <a:t> </a:t>
            </a:r>
          </a:p>
          <a:p>
            <a:pPr algn="ctr"/>
            <a:r>
              <a:rPr lang="en-US" sz="2400" b="1" dirty="0" smtClean="0">
                <a:latin typeface="Times New Roman" pitchFamily="18" charset="0"/>
                <a:cs typeface="Times New Roman" pitchFamily="18" charset="0"/>
              </a:rPr>
              <a:t>ma </a:t>
            </a:r>
            <a:r>
              <a:rPr lang="en-US" sz="2400" b="1" dirty="0" err="1" smtClean="0">
                <a:latin typeface="Times New Roman" pitchFamily="18" charset="0"/>
                <a:cs typeface="Times New Roman" pitchFamily="18" charset="0"/>
              </a:rPr>
              <a:t>sát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an </a:t>
            </a:r>
          </a:p>
          <a:p>
            <a:pPr algn="ctr"/>
            <a:r>
              <a:rPr lang="en-US" sz="2400" b="1" dirty="0" err="1" smtClean="0">
                <a:latin typeface="Times New Roman" pitchFamily="18" charset="0"/>
                <a:cs typeface="Times New Roman" pitchFamily="18" charset="0"/>
              </a:rPr>
              <a:t>toàn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giao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thông</a:t>
            </a:r>
            <a:endParaRPr lang="en-US" sz="2400" b="1" dirty="0">
              <a:latin typeface="Times New Roman" pitchFamily="18" charset="0"/>
              <a:cs typeface="Times New Roman" pitchFamily="18" charset="0"/>
            </a:endParaRPr>
          </a:p>
        </p:txBody>
      </p:sp>
      <p:sp>
        <p:nvSpPr>
          <p:cNvPr id="134158" name="AutoShape 14"/>
          <p:cNvSpPr>
            <a:spLocks noChangeArrowheads="1"/>
          </p:cNvSpPr>
          <p:nvPr/>
        </p:nvSpPr>
        <p:spPr bwMode="auto">
          <a:xfrm>
            <a:off x="228381" y="3151414"/>
            <a:ext cx="3236133" cy="2318287"/>
          </a:xfrm>
          <a:prstGeom prst="irregularSeal1">
            <a:avLst/>
          </a:prstGeom>
          <a:solidFill>
            <a:schemeClr val="bg1"/>
          </a:solidFill>
          <a:ln w="9525">
            <a:solidFill>
              <a:srgbClr val="006600"/>
            </a:solidFill>
            <a:miter lim="800000"/>
            <a:headEnd/>
            <a:tailEnd/>
          </a:ln>
        </p:spPr>
        <p:txBody>
          <a:bodyPr wrap="none" anchor="ctr"/>
          <a:lstStyle/>
          <a:p>
            <a:pPr algn="ctr"/>
            <a:r>
              <a:rPr lang="en-US" sz="2400" b="1" dirty="0" err="1" smtClean="0">
                <a:latin typeface="Times New Roman" pitchFamily="18" charset="0"/>
                <a:cs typeface="Times New Roman" pitchFamily="18" charset="0"/>
              </a:rPr>
              <a:t>Lực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cản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ct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khí</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0223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4153"/>
                                        </p:tgtEl>
                                        <p:attrNameLst>
                                          <p:attrName>style.visibility</p:attrName>
                                        </p:attrNameLst>
                                      </p:cBhvr>
                                      <p:to>
                                        <p:strVal val="visible"/>
                                      </p:to>
                                    </p:set>
                                    <p:animEffect transition="in" filter="checkerboard(across)">
                                      <p:cBhvr>
                                        <p:cTn id="7" dur="500"/>
                                        <p:tgtEl>
                                          <p:spTgt spid="134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4147"/>
                                        </p:tgtEl>
                                        <p:attrNameLst>
                                          <p:attrName>style.visibility</p:attrName>
                                        </p:attrNameLst>
                                      </p:cBhvr>
                                      <p:to>
                                        <p:strVal val="visible"/>
                                      </p:to>
                                    </p:set>
                                    <p:animEffect transition="in" filter="checkerboard(across)">
                                      <p:cBhvr>
                                        <p:cTn id="12" dur="500"/>
                                        <p:tgtEl>
                                          <p:spTgt spid="13414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34154"/>
                                        </p:tgtEl>
                                        <p:attrNameLst>
                                          <p:attrName>style.visibility</p:attrName>
                                        </p:attrNameLst>
                                      </p:cBhvr>
                                      <p:to>
                                        <p:strVal val="visible"/>
                                      </p:to>
                                    </p:set>
                                    <p:animEffect transition="in" filter="checkerboard(across)">
                                      <p:cBhvr>
                                        <p:cTn id="15" dur="500"/>
                                        <p:tgtEl>
                                          <p:spTgt spid="1341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34146"/>
                                        </p:tgtEl>
                                        <p:attrNameLst>
                                          <p:attrName>style.visibility</p:attrName>
                                        </p:attrNameLst>
                                      </p:cBhvr>
                                      <p:to>
                                        <p:strVal val="visible"/>
                                      </p:to>
                                    </p:set>
                                    <p:anim calcmode="lin" valueType="num">
                                      <p:cBhvr additive="base">
                                        <p:cTn id="20" dur="500" fill="hold"/>
                                        <p:tgtEl>
                                          <p:spTgt spid="134146"/>
                                        </p:tgtEl>
                                        <p:attrNameLst>
                                          <p:attrName>ppt_x</p:attrName>
                                        </p:attrNameLst>
                                      </p:cBhvr>
                                      <p:tavLst>
                                        <p:tav tm="0">
                                          <p:val>
                                            <p:strVal val="#ppt_x"/>
                                          </p:val>
                                        </p:tav>
                                        <p:tav tm="100000">
                                          <p:val>
                                            <p:strVal val="#ppt_x"/>
                                          </p:val>
                                        </p:tav>
                                      </p:tavLst>
                                    </p:anim>
                                    <p:anim calcmode="lin" valueType="num">
                                      <p:cBhvr additive="base">
                                        <p:cTn id="21" dur="500" fill="hold"/>
                                        <p:tgtEl>
                                          <p:spTgt spid="13414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4155"/>
                                        </p:tgtEl>
                                        <p:attrNameLst>
                                          <p:attrName>style.visibility</p:attrName>
                                        </p:attrNameLst>
                                      </p:cBhvr>
                                      <p:to>
                                        <p:strVal val="visible"/>
                                      </p:to>
                                    </p:set>
                                    <p:anim calcmode="lin" valueType="num">
                                      <p:cBhvr additive="base">
                                        <p:cTn id="24" dur="500" fill="hold"/>
                                        <p:tgtEl>
                                          <p:spTgt spid="134155"/>
                                        </p:tgtEl>
                                        <p:attrNameLst>
                                          <p:attrName>ppt_x</p:attrName>
                                        </p:attrNameLst>
                                      </p:cBhvr>
                                      <p:tavLst>
                                        <p:tav tm="0">
                                          <p:val>
                                            <p:strVal val="#ppt_x"/>
                                          </p:val>
                                        </p:tav>
                                        <p:tav tm="100000">
                                          <p:val>
                                            <p:strVal val="#ppt_x"/>
                                          </p:val>
                                        </p:tav>
                                      </p:tavLst>
                                    </p:anim>
                                    <p:anim calcmode="lin" valueType="num">
                                      <p:cBhvr additive="base">
                                        <p:cTn id="25" dur="500" fill="hold"/>
                                        <p:tgtEl>
                                          <p:spTgt spid="13415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134151"/>
                                        </p:tgtEl>
                                        <p:attrNameLst>
                                          <p:attrName>style.visibility</p:attrName>
                                        </p:attrNameLst>
                                      </p:cBhvr>
                                      <p:to>
                                        <p:strVal val="visible"/>
                                      </p:to>
                                    </p:set>
                                    <p:animEffect transition="in" filter="diamond(in)">
                                      <p:cBhvr>
                                        <p:cTn id="30" dur="2000"/>
                                        <p:tgtEl>
                                          <p:spTgt spid="134151"/>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34156"/>
                                        </p:tgtEl>
                                        <p:attrNameLst>
                                          <p:attrName>style.visibility</p:attrName>
                                        </p:attrNameLst>
                                      </p:cBhvr>
                                      <p:to>
                                        <p:strVal val="visible"/>
                                      </p:to>
                                    </p:set>
                                    <p:animEffect transition="in" filter="diamond(in)">
                                      <p:cBhvr>
                                        <p:cTn id="33" dur="2000"/>
                                        <p:tgtEl>
                                          <p:spTgt spid="13415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134150"/>
                                        </p:tgtEl>
                                        <p:attrNameLst>
                                          <p:attrName>style.visibility</p:attrName>
                                        </p:attrNameLst>
                                      </p:cBhvr>
                                      <p:to>
                                        <p:strVal val="visible"/>
                                      </p:to>
                                    </p:set>
                                    <p:animEffect transition="in" filter="diamond(in)">
                                      <p:cBhvr>
                                        <p:cTn id="38" dur="2000"/>
                                        <p:tgtEl>
                                          <p:spTgt spid="13415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34157"/>
                                        </p:tgtEl>
                                        <p:attrNameLst>
                                          <p:attrName>style.visibility</p:attrName>
                                        </p:attrNameLst>
                                      </p:cBhvr>
                                      <p:to>
                                        <p:strVal val="visible"/>
                                      </p:to>
                                    </p:set>
                                    <p:animEffect transition="in" filter="diamond(in)">
                                      <p:cBhvr>
                                        <p:cTn id="41" dur="2000"/>
                                        <p:tgtEl>
                                          <p:spTgt spid="13415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34148"/>
                                        </p:tgtEl>
                                        <p:attrNameLst>
                                          <p:attrName>style.visibility</p:attrName>
                                        </p:attrNameLst>
                                      </p:cBhvr>
                                      <p:to>
                                        <p:strVal val="visible"/>
                                      </p:to>
                                    </p:set>
                                    <p:anim calcmode="lin" valueType="num">
                                      <p:cBhvr additive="base">
                                        <p:cTn id="46" dur="500" fill="hold"/>
                                        <p:tgtEl>
                                          <p:spTgt spid="134148"/>
                                        </p:tgtEl>
                                        <p:attrNameLst>
                                          <p:attrName>ppt_x</p:attrName>
                                        </p:attrNameLst>
                                      </p:cBhvr>
                                      <p:tavLst>
                                        <p:tav tm="0">
                                          <p:val>
                                            <p:strVal val="#ppt_x"/>
                                          </p:val>
                                        </p:tav>
                                        <p:tav tm="100000">
                                          <p:val>
                                            <p:strVal val="#ppt_x"/>
                                          </p:val>
                                        </p:tav>
                                      </p:tavLst>
                                    </p:anim>
                                    <p:anim calcmode="lin" valueType="num">
                                      <p:cBhvr additive="base">
                                        <p:cTn id="47" dur="500" fill="hold"/>
                                        <p:tgtEl>
                                          <p:spTgt spid="13414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4158"/>
                                        </p:tgtEl>
                                        <p:attrNameLst>
                                          <p:attrName>style.visibility</p:attrName>
                                        </p:attrNameLst>
                                      </p:cBhvr>
                                      <p:to>
                                        <p:strVal val="visible"/>
                                      </p:to>
                                    </p:set>
                                    <p:anim calcmode="lin" valueType="num">
                                      <p:cBhvr additive="base">
                                        <p:cTn id="50" dur="500" fill="hold"/>
                                        <p:tgtEl>
                                          <p:spTgt spid="134158"/>
                                        </p:tgtEl>
                                        <p:attrNameLst>
                                          <p:attrName>ppt_x</p:attrName>
                                        </p:attrNameLst>
                                      </p:cBhvr>
                                      <p:tavLst>
                                        <p:tav tm="0">
                                          <p:val>
                                            <p:strVal val="#ppt_x"/>
                                          </p:val>
                                        </p:tav>
                                        <p:tav tm="100000">
                                          <p:val>
                                            <p:strVal val="#ppt_x"/>
                                          </p:val>
                                        </p:tav>
                                      </p:tavLst>
                                    </p:anim>
                                    <p:anim calcmode="lin" valueType="num">
                                      <p:cBhvr additive="base">
                                        <p:cTn id="51" dur="500" fill="hold"/>
                                        <p:tgtEl>
                                          <p:spTgt spid="134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animBg="1"/>
      <p:bldP spid="134155" grpId="0" animBg="1"/>
      <p:bldP spid="134156" grpId="0" animBg="1"/>
      <p:bldP spid="134157" grpId="0" animBg="1"/>
      <p:bldP spid="13415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TN 6 Bài 40: Lực ma sát - Chân Trời Sáng Tạo - Luật Trẻ Em">
            <a:extLst>
              <a:ext uri="{FF2B5EF4-FFF2-40B4-BE49-F238E27FC236}">
                <a16:creationId xmlns:a16="http://schemas.microsoft.com/office/drawing/2014/main" xmlns="" id="{0AFEF131-E062-4D3E-9F36-D0299CF9F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159" y="486162"/>
            <a:ext cx="4580223" cy="40866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9379EF83-AE28-4881-A081-FFD59783317A}"/>
              </a:ext>
            </a:extLst>
          </p:cNvPr>
          <p:cNvSpPr txBox="1"/>
          <p:nvPr/>
        </p:nvSpPr>
        <p:spPr>
          <a:xfrm>
            <a:off x="523618" y="576372"/>
            <a:ext cx="5306430" cy="892552"/>
          </a:xfrm>
          <a:prstGeom prst="rect">
            <a:avLst/>
          </a:prstGeom>
          <a:solidFill>
            <a:schemeClr val="bg1"/>
          </a:solidFill>
        </p:spPr>
        <p:txBody>
          <a:bodyPr wrap="square" rtlCol="0">
            <a:spAutoFit/>
          </a:bodyPr>
          <a:lstStyle/>
          <a:p>
            <a:pPr algn="just"/>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3.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a:t>
            </a:r>
            <a:r>
              <a:rPr lang="en-US" sz="2600" b="1" dirty="0">
                <a:latin typeface="Times New Roman" panose="02020603050405020304" pitchFamily="18" charset="0"/>
                <a:cs typeface="Times New Roman" panose="02020603050405020304" pitchFamily="18" charset="0"/>
              </a:rPr>
              <a:t>̉</a:t>
            </a:r>
          </a:p>
          <a:p>
            <a:pPr algn="just"/>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vê</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a:t>
            </a:r>
            <a:r>
              <a:rPr lang="en-US" sz="26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7B5386B2-B987-42E3-9512-E91F7520C53C}"/>
              </a:ext>
            </a:extLst>
          </p:cNvPr>
          <p:cNvSpPr txBox="1"/>
          <p:nvPr/>
        </p:nvSpPr>
        <p:spPr>
          <a:xfrm>
            <a:off x="523618" y="1883164"/>
            <a:ext cx="5306430" cy="1292662"/>
          </a:xfrm>
          <a:prstGeom prst="rect">
            <a:avLst/>
          </a:prstGeom>
          <a:solidFill>
            <a:schemeClr val="bg1"/>
          </a:solidFill>
        </p:spPr>
        <p:txBody>
          <a:bodyPr wrap="square" rtlCol="0">
            <a:spAutoFit/>
          </a:bodyPr>
          <a:lstStyle/>
          <a:p>
            <a:pPr algn="just"/>
            <a:r>
              <a:rPr lang="en-US" sz="2600" b="1" dirty="0">
                <a:solidFill>
                  <a:srgbClr val="FF0000"/>
                </a:solidFill>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nghiệm</a:t>
            </a:r>
            <a:r>
              <a:rPr lang="en-US" sz="2600" dirty="0">
                <a:latin typeface="Times New Roman" panose="02020603050405020304" pitchFamily="18" charset="0"/>
                <a:cs typeface="Times New Roman" panose="02020603050405020304" pitchFamily="18" charset="0"/>
              </a:rPr>
              <a:t> 2, vì </a:t>
            </a:r>
            <a:r>
              <a:rPr lang="en-US" sz="2600" dirty="0" err="1">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lực</a:t>
            </a:r>
            <a:r>
              <a:rPr lang="en-US" sz="2600" dirty="0">
                <a:latin typeface="Times New Roman" panose="02020603050405020304" pitchFamily="18" charset="0"/>
                <a:cs typeface="Times New Roman" panose="02020603050405020304" pitchFamily="18" charset="0"/>
              </a:rPr>
              <a:t> mà nó </a:t>
            </a:r>
            <a:r>
              <a:rPr lang="en-US" sz="2600" dirty="0" err="1">
                <a:latin typeface="Times New Roman" panose="02020603050405020304" pitchFamily="18" charset="0"/>
                <a:cs typeface="Times New Roman" panose="02020603050405020304" pitchFamily="18" charset="0"/>
              </a:rPr>
              <a:t>vẫn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mặt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sàn</a:t>
            </a:r>
            <a:r>
              <a:rPr lang="en-US" sz="26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8EF40E0E-3A61-4C28-BDA2-9820BB5206F8}"/>
              </a:ext>
            </a:extLst>
          </p:cNvPr>
          <p:cNvSpPr txBox="1"/>
          <p:nvPr/>
        </p:nvSpPr>
        <p:spPr>
          <a:xfrm>
            <a:off x="296632" y="3322811"/>
            <a:ext cx="6094378" cy="1692771"/>
          </a:xfrm>
          <a:prstGeom prst="rect">
            <a:avLst/>
          </a:prstGeom>
          <a:noFill/>
        </p:spPr>
        <p:txBody>
          <a:bodyPr wrap="square">
            <a:spAutoFit/>
          </a:bodyPr>
          <a:lstStyle/>
          <a:p>
            <a:r>
              <a:rPr lang="vi-VN" b="0" i="0" dirty="0">
                <a:effectLst/>
                <a:latin typeface="arial" panose="020B0604020202020204" pitchFamily="34" charset="0"/>
              </a:rPr>
              <a:t>        </a:t>
            </a:r>
            <a:r>
              <a:rPr lang="vi-VN" sz="2600" b="0" i="0" dirty="0">
                <a:solidFill>
                  <a:srgbClr val="0033CC"/>
                </a:solidFill>
                <a:effectLst/>
                <a:latin typeface="+mj-lt"/>
              </a:rPr>
              <a:t>Bởi vì lực kéo cân bằng với lực ma sát mặt phẳng nằm ngang đã tác dụng vào khối gỗ để ngăn cản sự chuyển động của khối gỗ khiến khối gỗ nằm yên.</a:t>
            </a:r>
            <a:endParaRPr lang="vi-VN" sz="2600" dirty="0">
              <a:solidFill>
                <a:srgbClr val="0033CC"/>
              </a:solidFill>
              <a:latin typeface="+mj-lt"/>
            </a:endParaRPr>
          </a:p>
        </p:txBody>
      </p:sp>
      <p:sp>
        <p:nvSpPr>
          <p:cNvPr id="8" name="TextBox 7">
            <a:extLst>
              <a:ext uri="{FF2B5EF4-FFF2-40B4-BE49-F238E27FC236}">
                <a16:creationId xmlns:a16="http://schemas.microsoft.com/office/drawing/2014/main" xmlns="" id="{CC534E1C-7000-42AD-B673-CFCEAFECF036}"/>
              </a:ext>
            </a:extLst>
          </p:cNvPr>
          <p:cNvSpPr txBox="1"/>
          <p:nvPr/>
        </p:nvSpPr>
        <p:spPr>
          <a:xfrm>
            <a:off x="523618" y="5417731"/>
            <a:ext cx="11121147" cy="954107"/>
          </a:xfrm>
          <a:prstGeom prst="rect">
            <a:avLst/>
          </a:prstGeom>
          <a:solidFill>
            <a:schemeClr val="accent6">
              <a:lumMod val="20000"/>
              <a:lumOff val="80000"/>
            </a:schemeClr>
          </a:solidFill>
        </p:spPr>
        <p:txBody>
          <a:bodyPr wrap="square">
            <a:spAutoFit/>
          </a:bodyPr>
          <a:lstStyle/>
          <a:p>
            <a:r>
              <a:rPr lang="vi-VN" sz="2800" dirty="0">
                <a:solidFill>
                  <a:srgbClr val="FF0000"/>
                </a:solidFill>
                <a:latin typeface="+mj-lt"/>
              </a:rPr>
              <a:t>       Lực ma sát nghỉ xuất hiện ngăn cản sự chuyển động của một vật khi nó tiếp xúc với bề mặt của một vật khác và có xu hướng chuyển động trên đó.</a:t>
            </a:r>
          </a:p>
        </p:txBody>
      </p:sp>
    </p:spTree>
    <p:extLst>
      <p:ext uri="{BB962C8B-B14F-4D97-AF65-F5344CB8AC3E}">
        <p14:creationId xmlns:p14="http://schemas.microsoft.com/office/powerpoint/2010/main" val="148911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in)">
                                      <p:cBhvr>
                                        <p:cTn id="48" dur="2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E40E1835-548D-44B7-89CA-57A802E185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471" y="1729355"/>
            <a:ext cx="3425595" cy="27432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2768" y="1826450"/>
            <a:ext cx="3425595" cy="27432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5300" y="1729355"/>
            <a:ext cx="3581400" cy="2743200"/>
          </a:xfrm>
          <a:prstGeom prst="rect">
            <a:avLst/>
          </a:prstGeom>
        </p:spPr>
      </p:pic>
      <p:sp>
        <p:nvSpPr>
          <p:cNvPr id="7" name="Title 1">
            <a:extLst>
              <a:ext uri="{FF2B5EF4-FFF2-40B4-BE49-F238E27FC236}">
                <a16:creationId xmlns:a16="http://schemas.microsoft.com/office/drawing/2014/main" xmlns="" id="{584C3154-C374-4A6C-8876-69AC6DB204D6}"/>
              </a:ext>
            </a:extLst>
          </p:cNvPr>
          <p:cNvSpPr txBox="1">
            <a:spLocks/>
          </p:cNvSpPr>
          <p:nvPr/>
        </p:nvSpPr>
        <p:spPr>
          <a:xfrm>
            <a:off x="1858291" y="694564"/>
            <a:ext cx="9144000" cy="5838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latin typeface="Times New Roman" panose="02020603050405020304" pitchFamily="18" charset="0"/>
                <a:cs typeface="Times New Roman" panose="02020603050405020304" pitchFamily="18" charset="0"/>
              </a:rPr>
              <a:t>VÍ DỤ VỀ LỰC MA SÁT NGHỈ TRONG CUỘC SỐNG </a:t>
            </a:r>
          </a:p>
        </p:txBody>
      </p:sp>
    </p:spTree>
    <p:extLst>
      <p:ext uri="{BB962C8B-B14F-4D97-AF65-F5344CB8AC3E}">
        <p14:creationId xmlns:p14="http://schemas.microsoft.com/office/powerpoint/2010/main" val="50175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000"/>
                                        <p:tgtEl>
                                          <p:spTgt spid="2"/>
                                        </p:tgtEl>
                                      </p:cBhvr>
                                    </p:animEffect>
                                    <p:anim calcmode="lin" valueType="num">
                                      <p:cBhvr>
                                        <p:cTn id="14" dur="3000" fill="hold"/>
                                        <p:tgtEl>
                                          <p:spTgt spid="2"/>
                                        </p:tgtEl>
                                        <p:attrNameLst>
                                          <p:attrName>ppt_x</p:attrName>
                                        </p:attrNameLst>
                                      </p:cBhvr>
                                      <p:tavLst>
                                        <p:tav tm="0">
                                          <p:val>
                                            <p:strVal val="#ppt_x"/>
                                          </p:val>
                                        </p:tav>
                                        <p:tav tm="100000">
                                          <p:val>
                                            <p:strVal val="#ppt_x"/>
                                          </p:val>
                                        </p:tav>
                                      </p:tavLst>
                                    </p:anim>
                                    <p:anim calcmode="lin" valueType="num">
                                      <p:cBhvr>
                                        <p:cTn id="15" dur="3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3000"/>
                                        <p:tgtEl>
                                          <p:spTgt spid="5"/>
                                        </p:tgtEl>
                                      </p:cBhvr>
                                    </p:animEffect>
                                  </p:childTnLst>
                                </p:cTn>
                              </p:par>
                            </p:childTnLst>
                          </p:cTn>
                        </p:par>
                        <p:par>
                          <p:cTn id="20" fill="hold">
                            <p:stCondLst>
                              <p:cond delay="6000"/>
                            </p:stCondLst>
                            <p:childTnLst>
                              <p:par>
                                <p:cTn id="21" presetID="21"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697" y="1164923"/>
            <a:ext cx="5724897" cy="4832092"/>
          </a:xfrm>
          <a:prstGeom prst="rect">
            <a:avLst/>
          </a:prstGeom>
        </p:spPr>
        <p:txBody>
          <a:bodyPr wrap="square">
            <a:spAutoFit/>
          </a:bodyPr>
          <a:lstStyle/>
          <a:p>
            <a:pPr algn="ctr"/>
            <a:r>
              <a:rPr lang="en-US" sz="2800" b="1" dirty="0" err="1">
                <a:solidFill>
                  <a:srgbClr val="FF0000"/>
                </a:solidFill>
                <a:latin typeface="Times New Roman" pitchFamily="18" charset="0"/>
                <a:ea typeface="Calibri"/>
                <a:cs typeface="Times New Roman" pitchFamily="18" charset="0"/>
              </a:rPr>
              <a:t>Thảo</a:t>
            </a:r>
            <a:r>
              <a:rPr lang="en-US" sz="2800" b="1" dirty="0">
                <a:solidFill>
                  <a:srgbClr val="FF0000"/>
                </a:solidFill>
                <a:latin typeface="Times New Roman" pitchFamily="18" charset="0"/>
                <a:ea typeface="Calibri"/>
                <a:cs typeface="Times New Roman" pitchFamily="18" charset="0"/>
              </a:rPr>
              <a:t> </a:t>
            </a:r>
            <a:r>
              <a:rPr lang="en-US" sz="2800" b="1" dirty="0" err="1" smtClean="0">
                <a:solidFill>
                  <a:srgbClr val="FF0000"/>
                </a:solidFill>
                <a:latin typeface="Times New Roman" pitchFamily="18" charset="0"/>
                <a:ea typeface="Calibri"/>
                <a:cs typeface="Times New Roman" pitchFamily="18" charset="0"/>
              </a:rPr>
              <a:t>luận</a:t>
            </a:r>
            <a:r>
              <a:rPr lang="en-US" sz="2800" b="1" dirty="0" smtClean="0">
                <a:solidFill>
                  <a:srgbClr val="FF0000"/>
                </a:solidFill>
                <a:latin typeface="Times New Roman" pitchFamily="18" charset="0"/>
                <a:ea typeface="Calibri"/>
                <a:cs typeface="Times New Roman" pitchFamily="18" charset="0"/>
              </a:rPr>
              <a:t> – </a:t>
            </a:r>
            <a:r>
              <a:rPr lang="en-US" sz="2800" b="1" dirty="0" err="1" smtClean="0">
                <a:solidFill>
                  <a:srgbClr val="FF0000"/>
                </a:solidFill>
                <a:latin typeface="Times New Roman" pitchFamily="18" charset="0"/>
                <a:ea typeface="Calibri"/>
                <a:cs typeface="Times New Roman" pitchFamily="18" charset="0"/>
              </a:rPr>
              <a:t>Phiếu</a:t>
            </a:r>
            <a:r>
              <a:rPr lang="en-US" sz="2800" b="1" dirty="0" smtClean="0">
                <a:solidFill>
                  <a:srgbClr val="FF0000"/>
                </a:solidFill>
                <a:latin typeface="Times New Roman" pitchFamily="18" charset="0"/>
                <a:ea typeface="Calibri"/>
                <a:cs typeface="Times New Roman" pitchFamily="18" charset="0"/>
              </a:rPr>
              <a:t> </a:t>
            </a:r>
            <a:r>
              <a:rPr lang="en-US" sz="2800" b="1" dirty="0" err="1" smtClean="0">
                <a:solidFill>
                  <a:srgbClr val="FF0000"/>
                </a:solidFill>
                <a:latin typeface="Times New Roman" pitchFamily="18" charset="0"/>
                <a:ea typeface="Calibri"/>
                <a:cs typeface="Times New Roman" pitchFamily="18" charset="0"/>
              </a:rPr>
              <a:t>học</a:t>
            </a:r>
            <a:r>
              <a:rPr lang="en-US" sz="2800" b="1" dirty="0" smtClean="0">
                <a:solidFill>
                  <a:srgbClr val="FF0000"/>
                </a:solidFill>
                <a:latin typeface="Times New Roman" pitchFamily="18" charset="0"/>
                <a:ea typeface="Calibri"/>
                <a:cs typeface="Times New Roman" pitchFamily="18" charset="0"/>
              </a:rPr>
              <a:t> </a:t>
            </a:r>
            <a:r>
              <a:rPr lang="en-US" sz="2800" b="1" dirty="0" err="1" smtClean="0">
                <a:solidFill>
                  <a:srgbClr val="FF0000"/>
                </a:solidFill>
                <a:latin typeface="Times New Roman" pitchFamily="18" charset="0"/>
                <a:ea typeface="Calibri"/>
                <a:cs typeface="Times New Roman" pitchFamily="18" charset="0"/>
              </a:rPr>
              <a:t>tập</a:t>
            </a:r>
            <a:r>
              <a:rPr lang="en-US" sz="2800" b="1" dirty="0" smtClean="0">
                <a:solidFill>
                  <a:srgbClr val="FF0000"/>
                </a:solidFill>
                <a:latin typeface="Times New Roman" pitchFamily="18" charset="0"/>
                <a:ea typeface="Calibri"/>
                <a:cs typeface="Times New Roman" pitchFamily="18" charset="0"/>
              </a:rPr>
              <a:t> 01</a:t>
            </a:r>
          </a:p>
          <a:p>
            <a:pPr algn="just"/>
            <a:r>
              <a:rPr lang="en-US" sz="2800" b="1" dirty="0" err="1" smtClean="0">
                <a:solidFill>
                  <a:srgbClr val="002060"/>
                </a:solidFill>
                <a:latin typeface="Times New Roman" pitchFamily="18" charset="0"/>
                <a:cs typeface="Times New Roman" pitchFamily="18" charset="0"/>
              </a:rPr>
              <a:t>Câu</a:t>
            </a:r>
            <a:r>
              <a:rPr lang="en-US" sz="2800" b="1" dirty="0" smtClean="0">
                <a:solidFill>
                  <a:srgbClr val="002060"/>
                </a:solidFill>
                <a:latin typeface="Times New Roman" pitchFamily="18" charset="0"/>
                <a:cs typeface="Times New Roman" pitchFamily="18" charset="0"/>
              </a:rPr>
              <a:t> 1:</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Lực</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trở</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khi</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trên</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mặt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xúc</a:t>
            </a:r>
            <a:r>
              <a:rPr lang="en-US" sz="2800" dirty="0">
                <a:solidFill>
                  <a:srgbClr val="002060"/>
                </a:solidFill>
                <a:latin typeface="Times New Roman" pitchFamily="18" charset="0"/>
                <a:cs typeface="Times New Roman" pitchFamily="18" charset="0"/>
              </a:rPr>
              <a:t> hay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xúc</a:t>
            </a:r>
            <a:r>
              <a:rPr lang="en-US" sz="2800" dirty="0">
                <a:solidFill>
                  <a:srgbClr val="002060"/>
                </a:solidFill>
                <a:latin typeface="Times New Roman" pitchFamily="18" charset="0"/>
                <a:cs typeface="Times New Roman" pitchFamily="18" charset="0"/>
              </a:rPr>
              <a:t>?</a:t>
            </a:r>
          </a:p>
          <a:p>
            <a:pPr algn="just"/>
            <a:r>
              <a:rPr lang="en-US" sz="2800" b="1" dirty="0" err="1">
                <a:solidFill>
                  <a:srgbClr val="002060"/>
                </a:solidFill>
                <a:latin typeface="Times New Roman" pitchFamily="18" charset="0"/>
                <a:cs typeface="Times New Roman" pitchFamily="18" charset="0"/>
              </a:rPr>
              <a:t>Câu</a:t>
            </a:r>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kéo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gỗ</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trượt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40.1, 40.2 </a:t>
            </a:r>
            <a:r>
              <a:rPr lang="en-US" sz="2800" dirty="0" err="1">
                <a:solidFill>
                  <a:srgbClr val="002060"/>
                </a:solidFill>
                <a:latin typeface="Times New Roman" pitchFamily="18" charset="0"/>
                <a:cs typeface="Times New Roman" pitchFamily="18" charset="0"/>
              </a:rPr>
              <a:t>tại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nhau</a:t>
            </a:r>
            <a:r>
              <a:rPr lang="en-US" sz="2800" dirty="0">
                <a:solidFill>
                  <a:srgbClr val="002060"/>
                </a:solidFill>
                <a:latin typeface="Times New Roman" pitchFamily="18" charset="0"/>
                <a:cs typeface="Times New Roman" pitchFamily="18" charset="0"/>
              </a:rPr>
              <a:t>?</a:t>
            </a:r>
          </a:p>
          <a:p>
            <a:pPr algn="just"/>
            <a:r>
              <a:rPr lang="en-US" sz="2800" b="1" dirty="0" err="1">
                <a:solidFill>
                  <a:srgbClr val="002060"/>
                </a:solidFill>
                <a:latin typeface="Times New Roman" pitchFamily="18" charset="0"/>
                <a:cs typeface="Times New Roman" pitchFamily="18" charset="0"/>
              </a:rPr>
              <a:t>Câu</a:t>
            </a:r>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3: </a:t>
            </a:r>
            <a:r>
              <a:rPr lang="vi-VN" sz="2800" b="1" dirty="0" smtClean="0">
                <a:solidFill>
                  <a:srgbClr val="002060"/>
                </a:solidFill>
                <a:latin typeface="Times New Roman" pitchFamily="18" charset="0"/>
                <a:cs typeface="Times New Roman"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algn="just"/>
            <a:r>
              <a:rPr lang="en-US" sz="2800" b="1" dirty="0" err="1" smtClean="0">
                <a:solidFill>
                  <a:srgbClr val="002060"/>
                </a:solidFill>
                <a:latin typeface="Times New Roman" pitchFamily="18" charset="0"/>
                <a:cs typeface="Times New Roman" pitchFamily="18" charset="0"/>
              </a:rPr>
              <a:t>Câu</a:t>
            </a:r>
            <a:r>
              <a:rPr lang="en-US" sz="2800" b="1" dirty="0" smtClean="0">
                <a:solidFill>
                  <a:srgbClr val="002060"/>
                </a:solidFill>
                <a:latin typeface="Times New Roman" pitchFamily="18" charset="0"/>
                <a:cs typeface="Times New Roman" pitchFamily="18" charset="0"/>
              </a:rPr>
              <a:t> 4:</a:t>
            </a:r>
            <a:r>
              <a:rPr lang="vi-VN" sz="2800" b="1"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Dựa</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40.1, 40.2, </a:t>
            </a:r>
            <a:r>
              <a:rPr lang="en-US" sz="2800" dirty="0" err="1">
                <a:solidFill>
                  <a:srgbClr val="002060"/>
                </a:solidFill>
                <a:latin typeface="Times New Roman" pitchFamily="18" charset="0"/>
                <a:cs typeface="Times New Roman" pitchFamily="18" charset="0"/>
              </a:rPr>
              <a:t>giải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nguyên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xuất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ma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a:t>
            </a:r>
          </a:p>
        </p:txBody>
      </p:sp>
      <p:sp>
        <p:nvSpPr>
          <p:cNvPr id="2" name="Rectangle 1"/>
          <p:cNvSpPr/>
          <p:nvPr/>
        </p:nvSpPr>
        <p:spPr>
          <a:xfrm>
            <a:off x="1000887" y="229859"/>
            <a:ext cx="10390986" cy="646331"/>
          </a:xfrm>
          <a:prstGeom prst="rect">
            <a:avLst/>
          </a:prstGeom>
        </p:spPr>
        <p:txBody>
          <a:bodyPr wrap="none">
            <a:spAutoFit/>
          </a:bodyPr>
          <a:lstStyle/>
          <a:p>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hình</a:t>
            </a:r>
            <a:r>
              <a:rPr lang="en-US" sz="3600" b="1" dirty="0">
                <a:latin typeface="Times New Roman" pitchFamily="18" charset="0"/>
                <a:cs typeface="Times New Roman" pitchFamily="18" charset="0"/>
              </a:rPr>
              <a:t> 40.1, </a:t>
            </a:r>
            <a:r>
              <a:rPr lang="en-US" sz="3600" b="1" dirty="0" smtClean="0">
                <a:latin typeface="Times New Roman" pitchFamily="18" charset="0"/>
                <a:cs typeface="Times New Roman" pitchFamily="18" charset="0"/>
              </a:rPr>
              <a:t>40.2</a:t>
            </a:r>
            <a:r>
              <a:rPr lang="vi-VN" sz="3600" b="1" dirty="0" smtClean="0">
                <a:latin typeface="Times New Roman" pitchFamily="18" charset="0"/>
                <a:cs typeface="Times New Roman" pitchFamily="18" charset="0"/>
              </a:rPr>
              <a:t> SGK</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hỏi</a:t>
            </a:r>
            <a:r>
              <a:rPr lang="en-US" sz="3600" b="1" dirty="0">
                <a:latin typeface="Times New Roman" pitchFamily="18" charset="0"/>
                <a:cs typeface="Times New Roman" pitchFamily="18" charset="0"/>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5130" y="1074656"/>
            <a:ext cx="5797485" cy="5335571"/>
          </a:xfrm>
          <a:prstGeom prst="rect">
            <a:avLst/>
          </a:prstGeom>
        </p:spPr>
      </p:pic>
    </p:spTree>
    <p:extLst>
      <p:ext uri="{BB962C8B-B14F-4D97-AF65-F5344CB8AC3E}">
        <p14:creationId xmlns:p14="http://schemas.microsoft.com/office/powerpoint/2010/main" val="36994013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EC4933-1605-41EE-A2FB-BD858E02CC15}"/>
              </a:ext>
            </a:extLst>
          </p:cNvPr>
          <p:cNvSpPr>
            <a:spLocks noGrp="1"/>
          </p:cNvSpPr>
          <p:nvPr>
            <p:ph type="ctrTitle"/>
          </p:nvPr>
        </p:nvSpPr>
        <p:spPr>
          <a:xfrm>
            <a:off x="675828" y="1941096"/>
            <a:ext cx="6344478" cy="773783"/>
          </a:xfrm>
        </p:spPr>
        <p:txBody>
          <a:bodyPr>
            <a:normAutofit fontScale="90000"/>
          </a:bodyPr>
          <a:lstStyle/>
          <a:p>
            <a:pPr algn="l"/>
            <a:r>
              <a:rPr lang="en-US" sz="26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Lực</a:t>
            </a:r>
            <a:r>
              <a:rPr lang="en-US" sz="2900" dirty="0">
                <a:solidFill>
                  <a:srgbClr val="0808B8"/>
                </a:solidFill>
                <a:latin typeface="Times New Roman" panose="02020603050405020304" pitchFamily="18" charset="0"/>
                <a:cs typeface="Times New Roman" panose="02020603050405020304" pitchFamily="18" charset="0"/>
              </a:rPr>
              <a:t> ma </a:t>
            </a:r>
            <a:r>
              <a:rPr lang="en-US" sz="2900" dirty="0" err="1">
                <a:solidFill>
                  <a:srgbClr val="0808B8"/>
                </a:solidFill>
                <a:latin typeface="Times New Roman" panose="02020603050405020304" pitchFamily="18" charset="0"/>
                <a:cs typeface="Times New Roman" panose="02020603050405020304" pitchFamily="18" charset="0"/>
              </a:rPr>
              <a:t>sát</a:t>
            </a:r>
            <a:r>
              <a:rPr lang="en-US" sz="2900" dirty="0">
                <a:solidFill>
                  <a:srgbClr val="0808B8"/>
                </a:solidFill>
                <a:latin typeface="Times New Roman" panose="02020603050405020304" pitchFamily="18" charset="0"/>
                <a:cs typeface="Times New Roman" panose="02020603050405020304" pitchFamily="18" charset="0"/>
              </a:rPr>
              <a:t> có </a:t>
            </a:r>
            <a:r>
              <a:rPr lang="en-US" sz="2900" dirty="0" err="1">
                <a:solidFill>
                  <a:srgbClr val="0808B8"/>
                </a:solidFill>
                <a:latin typeface="Times New Roman" panose="02020603050405020304" pitchFamily="18" charset="0"/>
                <a:cs typeface="Times New Roman" panose="02020603050405020304" pitchFamily="18" charset="0"/>
              </a:rPr>
              <a:t>tác</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dụng</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như</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thê</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nào</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khi</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vật</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chuyển</a:t>
            </a:r>
            <a:r>
              <a:rPr lang="en-US" sz="29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0808B8"/>
                </a:solidFill>
                <a:latin typeface="Times New Roman" panose="02020603050405020304" pitchFamily="18" charset="0"/>
                <a:cs typeface="Times New Roman" panose="02020603050405020304" pitchFamily="18" charset="0"/>
              </a:rPr>
              <a:t>động</a:t>
            </a:r>
            <a:r>
              <a:rPr lang="en-US" sz="2900" dirty="0">
                <a:solidFill>
                  <a:srgbClr val="0808B8"/>
                </a:solidFill>
                <a:latin typeface="Times New Roman" panose="02020603050405020304" pitchFamily="18" charset="0"/>
                <a:cs typeface="Times New Roman" panose="02020603050405020304" pitchFamily="18" charset="0"/>
              </a:rPr>
              <a:t>?</a:t>
            </a:r>
            <a:endParaRPr lang="vi-VN" sz="2900" dirty="0">
              <a:solidFill>
                <a:srgbClr val="0808B8"/>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21BB49D8-89E6-45DD-BE0E-38CF0EE72163}"/>
              </a:ext>
            </a:extLst>
          </p:cNvPr>
          <p:cNvSpPr>
            <a:spLocks noGrp="1"/>
          </p:cNvSpPr>
          <p:nvPr>
            <p:ph type="subTitle" idx="1"/>
          </p:nvPr>
        </p:nvSpPr>
        <p:spPr>
          <a:xfrm>
            <a:off x="661514" y="2863484"/>
            <a:ext cx="7010504" cy="565516"/>
          </a:xfrm>
        </p:spPr>
        <p:txBody>
          <a:bodyPr>
            <a:normAutofit/>
          </a:bodyPr>
          <a:lstStyle/>
          <a:p>
            <a:r>
              <a:rPr lang="en-US" sz="2600" dirty="0">
                <a:solidFill>
                  <a:srgbClr val="0808B8"/>
                </a:solidFill>
                <a:latin typeface="Times New Roman" panose="02020603050405020304" pitchFamily="18" charset="0"/>
                <a:cs typeface="Times New Roman" panose="02020603050405020304" pitchFamily="18" charset="0"/>
              </a:rPr>
              <a:t>Khi </a:t>
            </a:r>
            <a:r>
              <a:rPr lang="en-US" sz="2600" dirty="0" err="1">
                <a:solidFill>
                  <a:srgbClr val="0808B8"/>
                </a:solidFill>
                <a:latin typeface="Times New Roman" panose="02020603050405020304" pitchFamily="18" charset="0"/>
                <a:cs typeface="Times New Roman" panose="02020603050405020304" pitchFamily="18" charset="0"/>
              </a:rPr>
              <a:t>đi</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bô</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trên</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mặt</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đường</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trơn</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điều</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gi</a:t>
            </a:r>
            <a:r>
              <a:rPr lang="en-US" sz="2600" dirty="0">
                <a:solidFill>
                  <a:srgbClr val="0808B8"/>
                </a:solidFill>
                <a:latin typeface="Times New Roman" panose="02020603050405020304" pitchFamily="18" charset="0"/>
                <a:cs typeface="Times New Roman" panose="02020603050405020304" pitchFamily="18" charset="0"/>
              </a:rPr>
              <a:t>̀ sẽ </a:t>
            </a:r>
            <a:r>
              <a:rPr lang="en-US" sz="2600" dirty="0" err="1">
                <a:solidFill>
                  <a:srgbClr val="0808B8"/>
                </a:solidFill>
                <a:latin typeface="Times New Roman" panose="02020603050405020304" pitchFamily="18" charset="0"/>
                <a:cs typeface="Times New Roman" panose="02020603050405020304" pitchFamily="18" charset="0"/>
              </a:rPr>
              <a:t>xảy</a:t>
            </a:r>
            <a:r>
              <a:rPr lang="en-US" sz="2600" dirty="0">
                <a:solidFill>
                  <a:srgbClr val="0808B8"/>
                </a:solidFill>
                <a:latin typeface="Times New Roman" panose="02020603050405020304" pitchFamily="18" charset="0"/>
                <a:cs typeface="Times New Roman" panose="02020603050405020304" pitchFamily="18" charset="0"/>
              </a:rPr>
              <a:t> ra?</a:t>
            </a:r>
            <a:endParaRPr lang="vi-VN" sz="2600" dirty="0">
              <a:solidFill>
                <a:srgbClr val="0808B8"/>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63436F4C-A8FF-4067-99E5-DC863D158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784" y="337807"/>
            <a:ext cx="3973103" cy="2932036"/>
          </a:xfrm>
          <a:prstGeom prst="rect">
            <a:avLst/>
          </a:prstGeom>
        </p:spPr>
      </p:pic>
      <p:sp>
        <p:nvSpPr>
          <p:cNvPr id="5" name="Subtitle 2">
            <a:extLst>
              <a:ext uri="{FF2B5EF4-FFF2-40B4-BE49-F238E27FC236}">
                <a16:creationId xmlns:a16="http://schemas.microsoft.com/office/drawing/2014/main" xmlns="" id="{DE7D0ACF-3E6C-4528-A296-EE3BB0001689}"/>
              </a:ext>
            </a:extLst>
          </p:cNvPr>
          <p:cNvSpPr txBox="1">
            <a:spLocks/>
          </p:cNvSpPr>
          <p:nvPr/>
        </p:nvSpPr>
        <p:spPr>
          <a:xfrm>
            <a:off x="661514" y="3577605"/>
            <a:ext cx="6658827" cy="9744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a:solidFill>
                  <a:srgbClr val="0808B8"/>
                </a:solidFill>
                <a:latin typeface="Times New Roman" panose="02020603050405020304" pitchFamily="18" charset="0"/>
                <a:cs typeface="Times New Roman" panose="02020603050405020304" pitchFamily="18" charset="0"/>
              </a:rPr>
              <a:t>   Khi </a:t>
            </a:r>
            <a:r>
              <a:rPr lang="en-US" sz="2600" dirty="0" err="1">
                <a:solidFill>
                  <a:srgbClr val="0808B8"/>
                </a:solidFill>
                <a:latin typeface="Times New Roman" panose="02020603050405020304" pitchFamily="18" charset="0"/>
                <a:cs typeface="Times New Roman" panose="02020603050405020304" pitchFamily="18" charset="0"/>
              </a:rPr>
              <a:t>người</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lái</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xe</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bóp</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phanh</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điều</a:t>
            </a:r>
            <a:r>
              <a:rPr lang="en-US" sz="2600" dirty="0">
                <a:solidFill>
                  <a:srgbClr val="0808B8"/>
                </a:solidFill>
                <a:latin typeface="Times New Roman" panose="02020603050405020304" pitchFamily="18" charset="0"/>
                <a:cs typeface="Times New Roman" panose="02020603050405020304" pitchFamily="18" charset="0"/>
              </a:rPr>
              <a:t> </a:t>
            </a:r>
            <a:r>
              <a:rPr lang="en-US" sz="2600" dirty="0" err="1">
                <a:solidFill>
                  <a:srgbClr val="0808B8"/>
                </a:solidFill>
                <a:latin typeface="Times New Roman" panose="02020603050405020304" pitchFamily="18" charset="0"/>
                <a:cs typeface="Times New Roman" panose="02020603050405020304" pitchFamily="18" charset="0"/>
              </a:rPr>
              <a:t>gi</a:t>
            </a:r>
            <a:r>
              <a:rPr lang="en-US" sz="2600" dirty="0">
                <a:solidFill>
                  <a:srgbClr val="0808B8"/>
                </a:solidFill>
                <a:latin typeface="Times New Roman" panose="02020603050405020304" pitchFamily="18" charset="0"/>
                <a:cs typeface="Times New Roman" panose="02020603050405020304" pitchFamily="18" charset="0"/>
              </a:rPr>
              <a:t>̀ sẽ </a:t>
            </a:r>
            <a:r>
              <a:rPr lang="en-US" sz="2600" dirty="0" err="1">
                <a:solidFill>
                  <a:srgbClr val="0808B8"/>
                </a:solidFill>
                <a:latin typeface="Times New Roman" panose="02020603050405020304" pitchFamily="18" charset="0"/>
                <a:cs typeface="Times New Roman" panose="02020603050405020304" pitchFamily="18" charset="0"/>
              </a:rPr>
              <a:t>xảy</a:t>
            </a:r>
            <a:r>
              <a:rPr lang="en-US" sz="2600" dirty="0">
                <a:solidFill>
                  <a:srgbClr val="0808B8"/>
                </a:solidFill>
                <a:latin typeface="Times New Roman" panose="02020603050405020304" pitchFamily="18" charset="0"/>
                <a:cs typeface="Times New Roman" panose="02020603050405020304" pitchFamily="18" charset="0"/>
              </a:rPr>
              <a:t> ra </a:t>
            </a:r>
            <a:r>
              <a:rPr lang="en-US" sz="2600" dirty="0" err="1">
                <a:solidFill>
                  <a:srgbClr val="0808B8"/>
                </a:solidFill>
                <a:latin typeface="Times New Roman" panose="02020603050405020304" pitchFamily="18" charset="0"/>
                <a:cs typeface="Times New Roman" panose="02020603050405020304" pitchFamily="18" charset="0"/>
              </a:rPr>
              <a:t>nếu</a:t>
            </a:r>
            <a:r>
              <a:rPr lang="en-US" sz="2600" dirty="0">
                <a:solidFill>
                  <a:srgbClr val="0808B8"/>
                </a:solidFill>
                <a:latin typeface="Times New Roman" panose="02020603050405020304" pitchFamily="18" charset="0"/>
                <a:cs typeface="Times New Roman" panose="02020603050405020304" pitchFamily="18" charset="0"/>
              </a:rPr>
              <a:t> má </a:t>
            </a:r>
            <a:r>
              <a:rPr lang="en-US" sz="2600" dirty="0" err="1">
                <a:solidFill>
                  <a:srgbClr val="0808B8"/>
                </a:solidFill>
                <a:latin typeface="Times New Roman" panose="02020603050405020304" pitchFamily="18" charset="0"/>
                <a:cs typeface="Times New Roman" panose="02020603050405020304" pitchFamily="18" charset="0"/>
              </a:rPr>
              <a:t>phanh</a:t>
            </a:r>
            <a:r>
              <a:rPr lang="en-US" sz="2600" dirty="0">
                <a:solidFill>
                  <a:srgbClr val="0808B8"/>
                </a:solidFill>
                <a:latin typeface="Times New Roman" panose="02020603050405020304" pitchFamily="18" charset="0"/>
                <a:cs typeface="Times New Roman" panose="02020603050405020304" pitchFamily="18" charset="0"/>
              </a:rPr>
              <a:t> bị </a:t>
            </a:r>
            <a:r>
              <a:rPr lang="en-US" sz="2600" dirty="0" err="1">
                <a:solidFill>
                  <a:srgbClr val="0808B8"/>
                </a:solidFill>
                <a:latin typeface="Times New Roman" panose="02020603050405020304" pitchFamily="18" charset="0"/>
                <a:cs typeface="Times New Roman" panose="02020603050405020304" pitchFamily="18" charset="0"/>
              </a:rPr>
              <a:t>mòn</a:t>
            </a:r>
            <a:r>
              <a:rPr lang="en-US" sz="2600" dirty="0">
                <a:solidFill>
                  <a:srgbClr val="0808B8"/>
                </a:solidFill>
                <a:latin typeface="Times New Roman" panose="02020603050405020304" pitchFamily="18" charset="0"/>
                <a:cs typeface="Times New Roman" panose="02020603050405020304" pitchFamily="18" charset="0"/>
              </a:rPr>
              <a:t>?</a:t>
            </a:r>
            <a:endParaRPr lang="vi-VN" sz="2600" dirty="0">
              <a:solidFill>
                <a:srgbClr val="0808B8"/>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50EE42B4-32E0-479B-8906-3B9B67AD7076}"/>
              </a:ext>
            </a:extLst>
          </p:cNvPr>
          <p:cNvSpPr txBox="1">
            <a:spLocks/>
          </p:cNvSpPr>
          <p:nvPr/>
        </p:nvSpPr>
        <p:spPr>
          <a:xfrm>
            <a:off x="320747" y="522851"/>
            <a:ext cx="8005550" cy="8632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600" b="1" dirty="0">
                <a:latin typeface="Times New Roman" panose="02020603050405020304" pitchFamily="18" charset="0"/>
                <a:cs typeface="Times New Roman" panose="02020603050405020304" pitchFamily="18" charset="0"/>
              </a:rPr>
              <a:t>4. </a:t>
            </a:r>
            <a:r>
              <a:rPr lang="en-US" sz="2600" b="1" dirty="0" err="1">
                <a:latin typeface="Times New Roman" panose="02020603050405020304" pitchFamily="18" charset="0"/>
                <a:cs typeface="Times New Roman" panose="02020603050405020304" pitchFamily="18" charset="0"/>
              </a:rPr>
              <a:t>Tác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dụng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ảnh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endParaRPr lang="en-US" sz="2600" b="1" dirty="0">
              <a:latin typeface="Times New Roman" panose="02020603050405020304" pitchFamily="18" charset="0"/>
              <a:cs typeface="Times New Roman" panose="02020603050405020304" pitchFamily="18" charset="0"/>
            </a:endParaRPr>
          </a:p>
          <a:p>
            <a:pPr algn="l">
              <a:lnSpc>
                <a:spcPct val="10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tác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dụng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cản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đẩy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chuyển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động</a:t>
            </a:r>
            <a:endParaRPr lang="vi-VN" sz="2600" b="1" dirty="0">
              <a:latin typeface="Times New Roman" panose="02020603050405020304" pitchFamily="18" charset="0"/>
              <a:cs typeface="Times New Roman" panose="02020603050405020304" pitchFamily="18" charset="0"/>
            </a:endParaRPr>
          </a:p>
        </p:txBody>
      </p:sp>
      <p:pic>
        <p:nvPicPr>
          <p:cNvPr id="2050" name="Picture 2" descr="Ưu, nhược điểm thắng đĩa">
            <a:extLst>
              <a:ext uri="{FF2B5EF4-FFF2-40B4-BE49-F238E27FC236}">
                <a16:creationId xmlns:a16="http://schemas.microsoft.com/office/drawing/2014/main" xmlns="" id="{22B48540-222B-463C-B07E-D6E537F11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107" y="3577605"/>
            <a:ext cx="4042780" cy="273968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66745202-763B-4866-A640-56092FDC569B}"/>
              </a:ext>
            </a:extLst>
          </p:cNvPr>
          <p:cNvSpPr txBox="1">
            <a:spLocks/>
          </p:cNvSpPr>
          <p:nvPr/>
        </p:nvSpPr>
        <p:spPr>
          <a:xfrm>
            <a:off x="565102" y="4700678"/>
            <a:ext cx="6851649" cy="1066300"/>
          </a:xfrm>
          <a:prstGeom prst="rect">
            <a:avLst/>
          </a:prstGeom>
          <a:solidFill>
            <a:schemeClr val="tx2">
              <a:lumMod val="20000"/>
              <a:lumOff val="80000"/>
            </a:schemeClr>
          </a:solidFill>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6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Lực</a:t>
            </a:r>
            <a:r>
              <a:rPr lang="en-US" sz="2900" dirty="0">
                <a:solidFill>
                  <a:srgbClr val="C00000"/>
                </a:solidFill>
                <a:latin typeface="Times New Roman" panose="02020603050405020304" pitchFamily="18" charset="0"/>
                <a:cs typeface="Times New Roman" panose="02020603050405020304" pitchFamily="18" charset="0"/>
              </a:rPr>
              <a:t> ma </a:t>
            </a:r>
            <a:r>
              <a:rPr lang="en-US" sz="2900" dirty="0" err="1">
                <a:solidFill>
                  <a:srgbClr val="C00000"/>
                </a:solidFill>
                <a:latin typeface="Times New Roman" panose="02020603050405020304" pitchFamily="18" charset="0"/>
                <a:cs typeface="Times New Roman" panose="02020603050405020304" pitchFamily="18" charset="0"/>
              </a:rPr>
              <a:t>sát</a:t>
            </a:r>
            <a:r>
              <a:rPr lang="en-US" sz="2900" dirty="0">
                <a:solidFill>
                  <a:srgbClr val="C00000"/>
                </a:solidFill>
                <a:latin typeface="Times New Roman" panose="02020603050405020304" pitchFamily="18" charset="0"/>
                <a:cs typeface="Times New Roman" panose="02020603050405020304" pitchFamily="18" charset="0"/>
              </a:rPr>
              <a:t> có </a:t>
            </a:r>
            <a:r>
              <a:rPr lang="en-US" sz="2900" dirty="0" err="1">
                <a:solidFill>
                  <a:srgbClr val="C00000"/>
                </a:solidFill>
                <a:latin typeface="Times New Roman" panose="02020603050405020304" pitchFamily="18" charset="0"/>
                <a:cs typeface="Times New Roman" panose="02020603050405020304" pitchFamily="18" charset="0"/>
              </a:rPr>
              <a:t>thê</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thúc</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đẩy</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hoặc</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cản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trơ</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chuyển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động</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của</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các</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vật</a:t>
            </a:r>
            <a:r>
              <a:rPr lang="en-US" sz="29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2142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2"/>
                                        </p:tgtEl>
                                        <p:attrNameLst>
                                          <p:attrName>ppt_w</p:attrName>
                                        </p:attrNameLst>
                                      </p:cBhvr>
                                      <p:tavLst>
                                        <p:tav tm="0">
                                          <p:val>
                                            <p:strVal val="ppt_w"/>
                                          </p:val>
                                        </p:tav>
                                        <p:tav tm="100000">
                                          <p:val>
                                            <p:fltVal val="0"/>
                                          </p:val>
                                        </p:tav>
                                      </p:tavLst>
                                    </p:anim>
                                    <p:anim calcmode="lin" valueType="num">
                                      <p:cBhvr>
                                        <p:cTn id="33" dur="500"/>
                                        <p:tgtEl>
                                          <p:spTgt spid="2"/>
                                        </p:tgtEl>
                                        <p:attrNameLst>
                                          <p:attrName>ppt_h</p:attrName>
                                        </p:attrNameLst>
                                      </p:cBhvr>
                                      <p:tavLst>
                                        <p:tav tm="0">
                                          <p:val>
                                            <p:strVal val="ppt_h"/>
                                          </p:val>
                                        </p:tav>
                                        <p:tav tm="100000">
                                          <p:val>
                                            <p:fltVal val="0"/>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par>
                                <p:cTn id="36" presetID="53" presetClass="exit" presetSubtype="32" fill="hold" grpId="1" nodeType="withEffect">
                                  <p:stCondLst>
                                    <p:cond delay="0"/>
                                  </p:stCondLst>
                                  <p:childTnLst>
                                    <p:anim calcmode="lin" valueType="num">
                                      <p:cBhvr>
                                        <p:cTn id="37" dur="500"/>
                                        <p:tgtEl>
                                          <p:spTgt spid="3">
                                            <p:txEl>
                                              <p:pRg st="0" end="0"/>
                                            </p:txEl>
                                          </p:spTgt>
                                        </p:tgtEl>
                                        <p:attrNameLst>
                                          <p:attrName>ppt_w</p:attrName>
                                        </p:attrNameLst>
                                      </p:cBhvr>
                                      <p:tavLst>
                                        <p:tav tm="0">
                                          <p:val>
                                            <p:strVal val="ppt_w"/>
                                          </p:val>
                                        </p:tav>
                                        <p:tav tm="100000">
                                          <p:val>
                                            <p:fltVal val="0"/>
                                          </p:val>
                                        </p:tav>
                                      </p:tavLst>
                                    </p:anim>
                                    <p:anim calcmode="lin" valueType="num">
                                      <p:cBhvr>
                                        <p:cTn id="38"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39" dur="500"/>
                                        <p:tgtEl>
                                          <p:spTgt spid="3">
                                            <p:txEl>
                                              <p:pRg st="0" end="0"/>
                                            </p:txEl>
                                          </p:spTgt>
                                        </p:tgtEl>
                                      </p:cBhvr>
                                    </p:animEffect>
                                    <p:set>
                                      <p:cBhvr>
                                        <p:cTn id="40" dur="1" fill="hold">
                                          <p:stCondLst>
                                            <p:cond delay="499"/>
                                          </p:stCondLst>
                                        </p:cTn>
                                        <p:tgtEl>
                                          <p:spTgt spid="3">
                                            <p:txEl>
                                              <p:pRg st="0" end="0"/>
                                            </p:txEl>
                                          </p:spTgt>
                                        </p:tgtEl>
                                        <p:attrNameLst>
                                          <p:attrName>style.visibility</p:attrName>
                                        </p:attrNameLst>
                                      </p:cBhvr>
                                      <p:to>
                                        <p:strVal val="hidden"/>
                                      </p:to>
                                    </p:set>
                                  </p:childTnLst>
                                </p:cTn>
                              </p:par>
                              <p:par>
                                <p:cTn id="41" presetID="53" presetClass="exit" presetSubtype="32" fill="hold" grpId="1" nodeType="withEffect">
                                  <p:stCondLst>
                                    <p:cond delay="0"/>
                                  </p:stCondLst>
                                  <p:childTnLst>
                                    <p:anim calcmode="lin" valueType="num">
                                      <p:cBhvr>
                                        <p:cTn id="42" dur="500"/>
                                        <p:tgtEl>
                                          <p:spTgt spid="5"/>
                                        </p:tgtEl>
                                        <p:attrNameLst>
                                          <p:attrName>ppt_w</p:attrName>
                                        </p:attrNameLst>
                                      </p:cBhvr>
                                      <p:tavLst>
                                        <p:tav tm="0">
                                          <p:val>
                                            <p:strVal val="ppt_w"/>
                                          </p:val>
                                        </p:tav>
                                        <p:tav tm="100000">
                                          <p:val>
                                            <p:fltVal val="0"/>
                                          </p:val>
                                        </p:tav>
                                      </p:tavLst>
                                    </p:anim>
                                    <p:anim calcmode="lin" valueType="num">
                                      <p:cBhvr>
                                        <p:cTn id="43" dur="500"/>
                                        <p:tgtEl>
                                          <p:spTgt spid="5"/>
                                        </p:tgtEl>
                                        <p:attrNameLst>
                                          <p:attrName>ppt_h</p:attrName>
                                        </p:attrNameLst>
                                      </p:cBhvr>
                                      <p:tavLst>
                                        <p:tav tm="0">
                                          <p:val>
                                            <p:strVal val="ppt_h"/>
                                          </p:val>
                                        </p:tav>
                                        <p:tav tm="100000">
                                          <p:val>
                                            <p:fltVal val="0"/>
                                          </p:val>
                                        </p:tav>
                                      </p:tavLst>
                                    </p:anim>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5" grpId="0"/>
      <p:bldP spid="5" grpId="1"/>
      <p:bldP spid="6" grpId="0"/>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EC4933-1605-41EE-A2FB-BD858E02CC15}"/>
              </a:ext>
            </a:extLst>
          </p:cNvPr>
          <p:cNvSpPr>
            <a:spLocks noGrp="1"/>
          </p:cNvSpPr>
          <p:nvPr>
            <p:ph type="ctrTitle"/>
          </p:nvPr>
        </p:nvSpPr>
        <p:spPr>
          <a:xfrm>
            <a:off x="543852" y="1566753"/>
            <a:ext cx="6344478" cy="773783"/>
          </a:xfrm>
        </p:spPr>
        <p:txBody>
          <a:bodyPr>
            <a:noAutofit/>
          </a:bodyPr>
          <a:lstStyle/>
          <a:p>
            <a:pPr algn="l"/>
            <a:r>
              <a:rPr lang="vi-VN" sz="2400" dirty="0">
                <a:solidFill>
                  <a:srgbClr val="0808B8"/>
                </a:solidFill>
              </a:rPr>
              <a:t>- Tại sao sau một thời gian sử dụng dép, lốp xe thì chúng đều bị mòn đi.</a:t>
            </a:r>
            <a:endParaRPr lang="vi-VN" sz="1100" dirty="0">
              <a:solidFill>
                <a:srgbClr val="0808B8"/>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21BB49D8-89E6-45DD-BE0E-38CF0EE72163}"/>
              </a:ext>
            </a:extLst>
          </p:cNvPr>
          <p:cNvSpPr>
            <a:spLocks noGrp="1"/>
          </p:cNvSpPr>
          <p:nvPr>
            <p:ph type="subTitle" idx="1"/>
          </p:nvPr>
        </p:nvSpPr>
        <p:spPr>
          <a:xfrm>
            <a:off x="485675" y="2484652"/>
            <a:ext cx="7010504" cy="714121"/>
          </a:xfrm>
        </p:spPr>
        <p:txBody>
          <a:bodyPr>
            <a:noAutofit/>
          </a:bodyPr>
          <a:lstStyle/>
          <a:p>
            <a:pPr algn="l"/>
            <a:r>
              <a:rPr lang="vi-VN" dirty="0">
                <a:solidFill>
                  <a:srgbClr val="0808B8"/>
                </a:solidFill>
                <a:latin typeface="+mj-lt"/>
              </a:rPr>
              <a:t>- Hãy nêu hai ví dụ về ảnh hưởng có lợi và có hại của ma sát trong giao thông.</a:t>
            </a:r>
            <a:endParaRPr lang="vi-VN" dirty="0">
              <a:solidFill>
                <a:srgbClr val="0808B8"/>
              </a:solidFill>
              <a:latin typeface="+mj-lt"/>
              <a:cs typeface="Times New Roman" panose="02020603050405020304" pitchFamily="18" charset="0"/>
            </a:endParaRPr>
          </a:p>
        </p:txBody>
      </p:sp>
      <p:sp>
        <p:nvSpPr>
          <p:cNvPr id="5" name="Subtitle 2">
            <a:extLst>
              <a:ext uri="{FF2B5EF4-FFF2-40B4-BE49-F238E27FC236}">
                <a16:creationId xmlns:a16="http://schemas.microsoft.com/office/drawing/2014/main" xmlns="" id="{DE7D0ACF-3E6C-4528-A296-EE3BB0001689}"/>
              </a:ext>
            </a:extLst>
          </p:cNvPr>
          <p:cNvSpPr txBox="1">
            <a:spLocks/>
          </p:cNvSpPr>
          <p:nvPr/>
        </p:nvSpPr>
        <p:spPr>
          <a:xfrm>
            <a:off x="661514" y="3929682"/>
            <a:ext cx="6658827" cy="9744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a:solidFill>
                  <a:srgbClr val="0808B8"/>
                </a:solidFill>
                <a:latin typeface="Times New Roman" panose="02020603050405020304" pitchFamily="18" charset="0"/>
                <a:cs typeface="Times New Roman" panose="02020603050405020304" pitchFamily="18" charset="0"/>
              </a:rPr>
              <a:t>   </a:t>
            </a:r>
            <a:endParaRPr lang="vi-VN" sz="2600" dirty="0">
              <a:solidFill>
                <a:srgbClr val="0808B8"/>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50EE42B4-32E0-479B-8906-3B9B67AD7076}"/>
              </a:ext>
            </a:extLst>
          </p:cNvPr>
          <p:cNvSpPr txBox="1">
            <a:spLocks/>
          </p:cNvSpPr>
          <p:nvPr/>
        </p:nvSpPr>
        <p:spPr>
          <a:xfrm>
            <a:off x="320747" y="441976"/>
            <a:ext cx="8005550" cy="8632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ảnh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lực</a:t>
            </a:r>
            <a:r>
              <a:rPr lang="en-US" sz="2600" b="1" dirty="0">
                <a:latin typeface="Times New Roman" panose="02020603050405020304" pitchFamily="18" charset="0"/>
                <a:cs typeface="Times New Roman" panose="02020603050405020304" pitchFamily="18" charset="0"/>
              </a:rPr>
              <a:t> ma </a:t>
            </a:r>
            <a:r>
              <a:rPr lang="en-US" sz="2600" b="1" dirty="0" err="1">
                <a:latin typeface="Times New Roman" panose="02020603050405020304" pitchFamily="18" charset="0"/>
                <a:cs typeface="Times New Roman" panose="02020603050405020304" pitchFamily="18" charset="0"/>
              </a:rPr>
              <a:t>sát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an </a:t>
            </a:r>
            <a:r>
              <a:rPr lang="en-US" sz="2600" b="1" dirty="0" err="1">
                <a:latin typeface="Times New Roman" panose="02020603050405020304" pitchFamily="18" charset="0"/>
                <a:cs typeface="Times New Roman" panose="02020603050405020304" pitchFamily="18" charset="0"/>
              </a:rPr>
              <a:t>toàn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a:t>
            </a:r>
            <a:endParaRPr lang="vi-VN" sz="2600" b="1"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xmlns="" id="{66745202-763B-4866-A640-56092FDC569B}"/>
              </a:ext>
            </a:extLst>
          </p:cNvPr>
          <p:cNvSpPr txBox="1">
            <a:spLocks/>
          </p:cNvSpPr>
          <p:nvPr/>
        </p:nvSpPr>
        <p:spPr>
          <a:xfrm>
            <a:off x="122430" y="5178898"/>
            <a:ext cx="7736993" cy="598963"/>
          </a:xfrm>
          <a:prstGeom prst="rect">
            <a:avLst/>
          </a:prstGeom>
          <a:solidFill>
            <a:schemeClr val="tx2">
              <a:lumMod val="20000"/>
              <a:lumOff val="80000"/>
            </a:schemeClr>
          </a:solidFill>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600" dirty="0">
                <a:solidFill>
                  <a:srgbClr val="0808B8"/>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Lực</a:t>
            </a:r>
            <a:r>
              <a:rPr lang="en-US" sz="2900" dirty="0">
                <a:solidFill>
                  <a:srgbClr val="C00000"/>
                </a:solidFill>
                <a:latin typeface="Times New Roman" panose="02020603050405020304" pitchFamily="18" charset="0"/>
                <a:cs typeface="Times New Roman" panose="02020603050405020304" pitchFamily="18" charset="0"/>
              </a:rPr>
              <a:t> ma </a:t>
            </a:r>
            <a:r>
              <a:rPr lang="en-US" sz="2900" dirty="0" err="1">
                <a:solidFill>
                  <a:srgbClr val="C00000"/>
                </a:solidFill>
                <a:latin typeface="Times New Roman" panose="02020603050405020304" pitchFamily="18" charset="0"/>
                <a:cs typeface="Times New Roman" panose="02020603050405020304" pitchFamily="18" charset="0"/>
              </a:rPr>
              <a:t>sát</a:t>
            </a:r>
            <a:r>
              <a:rPr lang="en-US" sz="2900" dirty="0">
                <a:solidFill>
                  <a:srgbClr val="C00000"/>
                </a:solidFill>
                <a:latin typeface="Times New Roman" panose="02020603050405020304" pitchFamily="18" charset="0"/>
                <a:cs typeface="Times New Roman" panose="02020603050405020304" pitchFamily="18" charset="0"/>
              </a:rPr>
              <a:t> có </a:t>
            </a:r>
            <a:r>
              <a:rPr lang="en-US" sz="2900" dirty="0" err="1">
                <a:solidFill>
                  <a:srgbClr val="C00000"/>
                </a:solidFill>
                <a:latin typeface="Times New Roman" panose="02020603050405020304" pitchFamily="18" charset="0"/>
                <a:cs typeface="Times New Roman" panose="02020603050405020304" pitchFamily="18" charset="0"/>
              </a:rPr>
              <a:t>vai</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tro</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quan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trọng</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trong</a:t>
            </a:r>
            <a:r>
              <a:rPr lang="en-US" sz="2900" dirty="0">
                <a:solidFill>
                  <a:srgbClr val="C00000"/>
                </a:solidFill>
                <a:latin typeface="Times New Roman" panose="02020603050405020304" pitchFamily="18" charset="0"/>
                <a:cs typeface="Times New Roman" panose="02020603050405020304" pitchFamily="18" charset="0"/>
              </a:rPr>
              <a:t> an </a:t>
            </a:r>
            <a:r>
              <a:rPr lang="en-US" sz="2900" dirty="0" err="1">
                <a:solidFill>
                  <a:srgbClr val="C00000"/>
                </a:solidFill>
                <a:latin typeface="Times New Roman" panose="02020603050405020304" pitchFamily="18" charset="0"/>
                <a:cs typeface="Times New Roman" panose="02020603050405020304" pitchFamily="18" charset="0"/>
              </a:rPr>
              <a:t>toàn</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giao</a:t>
            </a:r>
            <a:r>
              <a:rPr lang="en-US" sz="2900" dirty="0">
                <a:solidFill>
                  <a:srgbClr val="C00000"/>
                </a:solidFill>
                <a:latin typeface="Times New Roman" panose="02020603050405020304" pitchFamily="18" charset="0"/>
                <a:cs typeface="Times New Roman" panose="02020603050405020304" pitchFamily="18" charset="0"/>
              </a:rPr>
              <a:t> </a:t>
            </a:r>
            <a:r>
              <a:rPr lang="en-US" sz="2900" dirty="0" err="1">
                <a:solidFill>
                  <a:srgbClr val="C00000"/>
                </a:solidFill>
                <a:latin typeface="Times New Roman" panose="02020603050405020304" pitchFamily="18" charset="0"/>
                <a:cs typeface="Times New Roman" panose="02020603050405020304" pitchFamily="18" charset="0"/>
              </a:rPr>
              <a:t>thông</a:t>
            </a:r>
            <a:r>
              <a:rPr lang="en-US" sz="2900" dirty="0">
                <a:solidFill>
                  <a:srgbClr val="C00000"/>
                </a:solidFill>
                <a:latin typeface="Times New Roman" panose="02020603050405020304" pitchFamily="18" charset="0"/>
                <a:cs typeface="Times New Roman" panose="02020603050405020304" pitchFamily="18" charset="0"/>
              </a:rPr>
              <a:t>. </a:t>
            </a:r>
          </a:p>
        </p:txBody>
      </p:sp>
      <p:pic>
        <p:nvPicPr>
          <p:cNvPr id="11" name="Picture 2" descr="Video: Khám phá bí mật bên trong lốp ô tô khi xe đang chạy trên đường">
            <a:extLst>
              <a:ext uri="{FF2B5EF4-FFF2-40B4-BE49-F238E27FC236}">
                <a16:creationId xmlns:a16="http://schemas.microsoft.com/office/drawing/2014/main" xmlns="" id="{9A1FF59B-B74C-4A66-81E9-782A6DC2DA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677"/>
          <a:stretch/>
        </p:blipFill>
        <p:spPr bwMode="auto">
          <a:xfrm>
            <a:off x="8719793" y="188537"/>
            <a:ext cx="3291005" cy="293980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4098" name="Picture 2" descr="Danh sách các biển báo nguy hiểm tài xế cần ghi nhớ">
            <a:extLst>
              <a:ext uri="{FF2B5EF4-FFF2-40B4-BE49-F238E27FC236}">
                <a16:creationId xmlns:a16="http://schemas.microsoft.com/office/drawing/2014/main" xmlns="" id="{E72DA47B-638D-487A-B619-C97DCCF91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170" y="3592972"/>
            <a:ext cx="2619375" cy="221932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xmlns="" id="{5A6265E0-C525-4F77-BFFB-56D048674843}"/>
              </a:ext>
            </a:extLst>
          </p:cNvPr>
          <p:cNvSpPr txBox="1">
            <a:spLocks/>
          </p:cNvSpPr>
          <p:nvPr/>
        </p:nvSpPr>
        <p:spPr>
          <a:xfrm>
            <a:off x="9116280" y="3214763"/>
            <a:ext cx="2529265" cy="45768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z="2400" dirty="0"/>
              <a:t>H 40.7. Lốp xe</a:t>
            </a:r>
          </a:p>
        </p:txBody>
      </p:sp>
      <p:sp>
        <p:nvSpPr>
          <p:cNvPr id="15" name="Subtitle 2">
            <a:extLst>
              <a:ext uri="{FF2B5EF4-FFF2-40B4-BE49-F238E27FC236}">
                <a16:creationId xmlns:a16="http://schemas.microsoft.com/office/drawing/2014/main" xmlns="" id="{AC80111F-192C-43E2-A34D-3709CC60BC39}"/>
              </a:ext>
            </a:extLst>
          </p:cNvPr>
          <p:cNvSpPr txBox="1">
            <a:spLocks/>
          </p:cNvSpPr>
          <p:nvPr/>
        </p:nvSpPr>
        <p:spPr>
          <a:xfrm>
            <a:off x="8076873" y="5838569"/>
            <a:ext cx="4207194" cy="83089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dirty="0">
                <a:latin typeface="+mj-lt"/>
              </a:rPr>
              <a:t>H 40.8 Biển báo có đoạn đường trơn trượt ở phía trước</a:t>
            </a:r>
          </a:p>
        </p:txBody>
      </p:sp>
    </p:spTree>
    <p:extLst>
      <p:ext uri="{BB962C8B-B14F-4D97-AF65-F5344CB8AC3E}">
        <p14:creationId xmlns:p14="http://schemas.microsoft.com/office/powerpoint/2010/main" val="104707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2"/>
                                        </p:tgtEl>
                                        <p:attrNameLst>
                                          <p:attrName>ppt_w</p:attrName>
                                        </p:attrNameLst>
                                      </p:cBhvr>
                                      <p:tavLst>
                                        <p:tav tm="0">
                                          <p:val>
                                            <p:strVal val="ppt_w"/>
                                          </p:val>
                                        </p:tav>
                                        <p:tav tm="100000">
                                          <p:val>
                                            <p:fltVal val="0"/>
                                          </p:val>
                                        </p:tav>
                                      </p:tavLst>
                                    </p:anim>
                                    <p:anim calcmode="lin" valueType="num">
                                      <p:cBhvr>
                                        <p:cTn id="23" dur="500"/>
                                        <p:tgtEl>
                                          <p:spTgt spid="2"/>
                                        </p:tgtEl>
                                        <p:attrNameLst>
                                          <p:attrName>ppt_h</p:attrName>
                                        </p:attrNameLst>
                                      </p:cBhvr>
                                      <p:tavLst>
                                        <p:tav tm="0">
                                          <p:val>
                                            <p:strVal val="ppt_h"/>
                                          </p:val>
                                        </p:tav>
                                        <p:tav tm="100000">
                                          <p:val>
                                            <p:fltVal val="0"/>
                                          </p:val>
                                        </p:tav>
                                      </p:tavLst>
                                    </p:anim>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53" presetClass="exit" presetSubtype="32" fill="hold" grpId="1" nodeType="withEffect">
                                  <p:stCondLst>
                                    <p:cond delay="0"/>
                                  </p:stCondLst>
                                  <p:childTnLst>
                                    <p:anim calcmode="lin" valueType="num">
                                      <p:cBhvr>
                                        <p:cTn id="27" dur="500"/>
                                        <p:tgtEl>
                                          <p:spTgt spid="3">
                                            <p:txEl>
                                              <p:pRg st="0" end="0"/>
                                            </p:txEl>
                                          </p:spTgt>
                                        </p:tgtEl>
                                        <p:attrNameLst>
                                          <p:attrName>ppt_w</p:attrName>
                                        </p:attrNameLst>
                                      </p:cBhvr>
                                      <p:tavLst>
                                        <p:tav tm="0">
                                          <p:val>
                                            <p:strVal val="ppt_w"/>
                                          </p:val>
                                        </p:tav>
                                        <p:tav tm="100000">
                                          <p:val>
                                            <p:fltVal val="0"/>
                                          </p:val>
                                        </p:tav>
                                      </p:tavLst>
                                    </p:anim>
                                    <p:anim calcmode="lin" valueType="num">
                                      <p:cBhvr>
                                        <p:cTn id="28"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fltVal val="0"/>
                                          </p:val>
                                        </p:tav>
                                      </p:tavLst>
                                    </p:anim>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0" presetClass="entr" presetSubtype="0" fill="hold" grpId="0" nodeType="withEffect">
                                  <p:stCondLst>
                                    <p:cond delay="1000"/>
                                  </p:stCondLst>
                                  <p:iterate type="lt">
                                    <p:tmPct val="10000"/>
                                  </p:iterate>
                                  <p:childTnLst>
                                    <p:set>
                                      <p:cBhvr>
                                        <p:cTn id="42" dur="1" fill="hold">
                                          <p:stCondLst>
                                            <p:cond delay="0"/>
                                          </p:stCondLst>
                                        </p:cTn>
                                        <p:tgtEl>
                                          <p:spTgt spid="14"/>
                                        </p:tgtEl>
                                        <p:attrNameLst>
                                          <p:attrName>style.visibility</p:attrName>
                                        </p:attrNameLst>
                                      </p:cBhvr>
                                      <p:to>
                                        <p:strVal val="visible"/>
                                      </p:to>
                                    </p:set>
                                    <p:animEffect transition="in" filter="fade">
                                      <p:cBhvr>
                                        <p:cTn id="43" dur="400"/>
                                        <p:tgtEl>
                                          <p:spTgt spid="14"/>
                                        </p:tgtEl>
                                      </p:cBhvr>
                                    </p:animEffect>
                                  </p:childTnLst>
                                </p:cTn>
                              </p:par>
                              <p:par>
                                <p:cTn id="44" presetID="10" presetClass="entr" presetSubtype="0" fill="hold" grpId="0" nodeType="withEffect">
                                  <p:stCondLst>
                                    <p:cond delay="2000"/>
                                  </p:stCondLst>
                                  <p:iterate type="lt">
                                    <p:tmPct val="10000"/>
                                  </p:iterate>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fade">
                                      <p:cBhvr>
                                        <p:cTn id="46" dur="4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5" grpId="0"/>
      <p:bldP spid="5" grpId="1"/>
      <p:bldP spid="6" grpId="0"/>
      <p:bldP spid="8" grpId="0" animBg="1"/>
      <p:bldP spid="14" grpId="0"/>
      <p:bldP spid="1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xmlns="" id="{8ED90E57-F82A-4B2D-B342-B7993C9397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RAv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98" y="1044979"/>
            <a:ext cx="3074709"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43059" y="3962749"/>
            <a:ext cx="3384223" cy="1569660"/>
          </a:xfrm>
          <a:prstGeom prst="rect">
            <a:avLst/>
          </a:prstGeom>
        </p:spPr>
        <p:txBody>
          <a:bodyPr wrap="square">
            <a:spAutoFit/>
          </a:bodyPr>
          <a:lstStyle/>
          <a:p>
            <a:pPr lvl="0">
              <a:spcBef>
                <a:spcPct val="50000"/>
              </a:spcBef>
            </a:pPr>
            <a:r>
              <a:rPr lang="en-US" sz="2400" b="1" dirty="0">
                <a:solidFill>
                  <a:prstClr val="black"/>
                </a:solidFill>
                <a:latin typeface="Times New Roman" panose="02020603050405020304" pitchFamily="18" charset="0"/>
              </a:rPr>
              <a:t>  </a:t>
            </a:r>
            <a:r>
              <a:rPr lang="en-US" sz="2400" dirty="0">
                <a:solidFill>
                  <a:prstClr val="black"/>
                </a:solidFill>
                <a:latin typeface="Times New Roman" panose="02020603050405020304" pitchFamily="18" charset="0"/>
              </a:rPr>
              <a:t>- Ma </a:t>
            </a:r>
            <a:r>
              <a:rPr lang="en-US" sz="2400" dirty="0" err="1">
                <a:solidFill>
                  <a:prstClr val="black"/>
                </a:solidFill>
                <a:latin typeface="Times New Roman" panose="02020603050405020304" pitchFamily="18" charset="0"/>
              </a:rPr>
              <a:t>sát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nghỉ</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giúp</a:t>
            </a:r>
            <a:r>
              <a:rPr lang="en-US" sz="2400" dirty="0">
                <a:solidFill>
                  <a:prstClr val="black"/>
                </a:solidFill>
                <a:latin typeface="Times New Roman" panose="02020603050405020304" pitchFamily="18" charset="0"/>
              </a:rPr>
              <a:t> ô </a:t>
            </a:r>
            <a:r>
              <a:rPr lang="en-US" sz="2400" dirty="0" err="1">
                <a:solidFill>
                  <a:prstClr val="black"/>
                </a:solidFill>
                <a:latin typeface="Times New Roman" panose="02020603050405020304" pitchFamily="18" charset="0"/>
              </a:rPr>
              <a:t>tô</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đứng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và</a:t>
            </a:r>
            <a:r>
              <a:rPr lang="en-US" sz="2400" dirty="0">
                <a:solidFill>
                  <a:prstClr val="black"/>
                </a:solidFill>
                <a:latin typeface="Times New Roman" panose="02020603050405020304" pitchFamily="18" charset="0"/>
              </a:rPr>
              <a:t> di </a:t>
            </a:r>
            <a:r>
              <a:rPr lang="en-US" sz="2400" dirty="0" err="1">
                <a:solidFill>
                  <a:prstClr val="black"/>
                </a:solidFill>
                <a:latin typeface="Times New Roman" panose="02020603050405020304" pitchFamily="18" charset="0"/>
              </a:rPr>
              <a:t>chuyển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được</a:t>
            </a:r>
            <a:r>
              <a:rPr lang="en-US" sz="2400" dirty="0">
                <a:solidFill>
                  <a:prstClr val="black"/>
                </a:solidFill>
                <a:latin typeface="Times New Roman" panose="02020603050405020304" pitchFamily="18" charset="0"/>
              </a:rPr>
              <a:t> ở </a:t>
            </a:r>
            <a:r>
              <a:rPr lang="en-US" sz="2400" dirty="0" err="1">
                <a:solidFill>
                  <a:prstClr val="black"/>
                </a:solidFill>
                <a:latin typeface="Times New Roman" panose="02020603050405020304" pitchFamily="18" charset="0"/>
              </a:rPr>
              <a:t>trên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đường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một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cách</a:t>
            </a:r>
            <a:r>
              <a:rPr lang="en-US" sz="2400" dirty="0">
                <a:solidFill>
                  <a:prstClr val="black"/>
                </a:solidFill>
                <a:latin typeface="Times New Roman" panose="02020603050405020304" pitchFamily="18" charset="0"/>
              </a:rPr>
              <a:t> an </a:t>
            </a:r>
            <a:r>
              <a:rPr lang="en-US" sz="2400" dirty="0" err="1">
                <a:solidFill>
                  <a:prstClr val="black"/>
                </a:solidFill>
                <a:latin typeface="Times New Roman" panose="02020603050405020304" pitchFamily="18" charset="0"/>
              </a:rPr>
              <a:t>toàn</a:t>
            </a:r>
            <a:r>
              <a:rPr lang="en-US" sz="2400" dirty="0">
                <a:solidFill>
                  <a:prstClr val="black"/>
                </a:solidFill>
                <a:latin typeface="Times New Roman" panose="02020603050405020304" pitchFamily="18" charset="0"/>
              </a:rPr>
              <a:t>.</a:t>
            </a:r>
          </a:p>
        </p:txBody>
      </p:sp>
      <p:sp>
        <p:nvSpPr>
          <p:cNvPr id="9" name="Title 1"/>
          <p:cNvSpPr txBox="1">
            <a:spLocks/>
          </p:cNvSpPr>
          <p:nvPr/>
        </p:nvSpPr>
        <p:spPr>
          <a:xfrm>
            <a:off x="3581400" y="117476"/>
            <a:ext cx="4883870" cy="563562"/>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FF"/>
                </a:solidFill>
              </a:rPr>
              <a:t> </a:t>
            </a:r>
            <a:r>
              <a:rPr lang="en-US" b="1" dirty="0">
                <a:latin typeface="Times New Roman" panose="02020603050405020304" pitchFamily="18" charset="0"/>
                <a:cs typeface="Times New Roman" panose="02020603050405020304" pitchFamily="18" charset="0"/>
              </a:rPr>
              <a:t>LỰC MA SÁT CÓ LỢI TRONG GIAO THÔNG </a:t>
            </a:r>
            <a:endParaRPr lang="vi-VN" b="1" dirty="0">
              <a:latin typeface="Times New Roman" panose="02020603050405020304" pitchFamily="18" charset="0"/>
              <a:cs typeface="Times New Roman" panose="02020603050405020304" pitchFamily="18" charset="0"/>
            </a:endParaRPr>
          </a:p>
        </p:txBody>
      </p:sp>
      <p:pic>
        <p:nvPicPr>
          <p:cNvPr id="10" name="Picture 4" descr="_o-to">
            <a:extLst>
              <a:ext uri="{FF2B5EF4-FFF2-40B4-BE49-F238E27FC236}">
                <a16:creationId xmlns:a16="http://schemas.microsoft.com/office/drawing/2014/main" xmlns="" id="{1FB5ABBA-9BAC-47E5-8C3F-E0078CE6AB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0218" y="1044979"/>
            <a:ext cx="3074709"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6">
            <a:extLst>
              <a:ext uri="{FF2B5EF4-FFF2-40B4-BE49-F238E27FC236}">
                <a16:creationId xmlns:a16="http://schemas.microsoft.com/office/drawing/2014/main" xmlns="" id="{DEC109F4-8F8D-4734-A50F-FC04D4617803}"/>
              </a:ext>
            </a:extLst>
          </p:cNvPr>
          <p:cNvSpPr txBox="1">
            <a:spLocks noChangeArrowheads="1"/>
          </p:cNvSpPr>
          <p:nvPr/>
        </p:nvSpPr>
        <p:spPr bwMode="auto">
          <a:xfrm>
            <a:off x="4407030" y="3962749"/>
            <a:ext cx="376600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    </a:t>
            </a:r>
            <a:r>
              <a:rPr lang="en-US" sz="2400" dirty="0">
                <a:latin typeface="Times New Roman" panose="02020603050405020304" pitchFamily="18" charset="0"/>
              </a:rPr>
              <a:t>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đi</a:t>
            </a:r>
            <a:r>
              <a:rPr lang="en-US" sz="2400" dirty="0">
                <a:latin typeface="Times New Roman" panose="02020603050405020304" pitchFamily="18" charset="0"/>
              </a:rPr>
              <a:t> </a:t>
            </a:r>
            <a:r>
              <a:rPr lang="en-US" sz="2400" dirty="0" err="1">
                <a:latin typeface="Times New Roman" panose="02020603050405020304" pitchFamily="18" charset="0"/>
              </a:rPr>
              <a:t>vào</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a:t>
            </a:r>
            <a:r>
              <a:rPr lang="en-US" sz="2400" dirty="0" err="1">
                <a:latin typeface="Times New Roman" panose="02020603050405020304" pitchFamily="18" charset="0"/>
              </a:rPr>
              <a:t>đất</a:t>
            </a:r>
            <a:r>
              <a:rPr lang="en-US" sz="2400" dirty="0">
                <a:latin typeface="Times New Roman" panose="02020603050405020304" pitchFamily="18" charset="0"/>
              </a:rPr>
              <a:t> </a:t>
            </a:r>
            <a:r>
              <a:rPr lang="en-US" sz="2400" dirty="0" err="1">
                <a:latin typeface="Times New Roman" panose="02020603050405020304" pitchFamily="18" charset="0"/>
              </a:rPr>
              <a:t>mềm</a:t>
            </a:r>
            <a:r>
              <a:rPr lang="en-US" sz="2400" dirty="0">
                <a:latin typeface="Times New Roman" panose="02020603050405020304" pitchFamily="18" charset="0"/>
              </a:rPr>
              <a:t>, </a:t>
            </a:r>
            <a:r>
              <a:rPr lang="en-US" sz="2400" dirty="0" err="1">
                <a:latin typeface="Times New Roman" panose="02020603050405020304" pitchFamily="18" charset="0"/>
              </a:rPr>
              <a:t>khi</a:t>
            </a:r>
            <a:r>
              <a:rPr lang="en-US" sz="2400" dirty="0">
                <a:latin typeface="Times New Roman" panose="02020603050405020304" pitchFamily="18" charset="0"/>
              </a:rPr>
              <a:t> </a:t>
            </a:r>
            <a:r>
              <a:rPr lang="en-US" sz="2400" dirty="0" err="1">
                <a:latin typeface="Times New Roman" panose="02020603050405020304" pitchFamily="18" charset="0"/>
              </a:rPr>
              <a:t>đó</a:t>
            </a:r>
            <a:r>
              <a:rPr lang="en-US" sz="2400" dirty="0">
                <a:latin typeface="Times New Roman" panose="02020603050405020304" pitchFamily="18" charset="0"/>
              </a:rPr>
              <a:t> </a:t>
            </a:r>
            <a:r>
              <a:rPr lang="en-US" sz="2400" dirty="0" err="1">
                <a:latin typeface="Times New Roman" panose="02020603050405020304" pitchFamily="18" charset="0"/>
              </a:rPr>
              <a:t>lực</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lên</a:t>
            </a:r>
            <a:r>
              <a:rPr lang="en-US" sz="2400" dirty="0">
                <a:latin typeface="Times New Roman" panose="02020603050405020304" pitchFamily="18" charset="0"/>
              </a:rPr>
              <a:t> </a:t>
            </a:r>
            <a:r>
              <a:rPr lang="en-US" sz="2400" dirty="0" err="1">
                <a:latin typeface="Times New Roman" panose="02020603050405020304" pitchFamily="18" charset="0"/>
              </a:rPr>
              <a:t>lốp</a:t>
            </a:r>
            <a:r>
              <a:rPr lang="en-US" sz="2400" dirty="0">
                <a:latin typeface="Times New Roman" panose="02020603050405020304" pitchFamily="18" charset="0"/>
              </a:rPr>
              <a:t>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quá</a:t>
            </a:r>
            <a:r>
              <a:rPr lang="en-US" sz="2400" dirty="0">
                <a:latin typeface="Times New Roman" panose="02020603050405020304" pitchFamily="18" charset="0"/>
              </a:rPr>
              <a:t> </a:t>
            </a:r>
            <a:r>
              <a:rPr lang="en-US" sz="2400" dirty="0" err="1">
                <a:latin typeface="Times New Roman" panose="02020603050405020304" pitchFamily="18" charset="0"/>
              </a:rPr>
              <a:t>nhỏ</a:t>
            </a:r>
            <a:r>
              <a:rPr lang="en-US" sz="2400" dirty="0">
                <a:latin typeface="Times New Roman" panose="02020603050405020304" pitchFamily="18" charset="0"/>
              </a:rPr>
              <a:t> </a:t>
            </a:r>
            <a:r>
              <a:rPr lang="en-US" sz="2400" dirty="0" err="1">
                <a:latin typeface="Times New Roman" panose="02020603050405020304" pitchFamily="18" charset="0"/>
              </a:rPr>
              <a:t>nên</a:t>
            </a:r>
            <a:r>
              <a:rPr lang="en-US" sz="2400" dirty="0">
                <a:latin typeface="Times New Roman" panose="02020603050405020304" pitchFamily="18" charset="0"/>
              </a:rPr>
              <a:t> bánh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bị</a:t>
            </a:r>
            <a:r>
              <a:rPr lang="en-US" sz="2400" dirty="0">
                <a:latin typeface="Times New Roman" panose="02020603050405020304" pitchFamily="18" charset="0"/>
              </a:rPr>
              <a:t> quay </a:t>
            </a:r>
            <a:r>
              <a:rPr lang="en-US" sz="2400" dirty="0" err="1">
                <a:latin typeface="Times New Roman" panose="02020603050405020304" pitchFamily="18" charset="0"/>
              </a:rPr>
              <a:t>trượt</a:t>
            </a:r>
            <a:r>
              <a:rPr lang="en-US" sz="2400" dirty="0">
                <a:latin typeface="Times New Roman" panose="02020603050405020304" pitchFamily="18" charset="0"/>
              </a:rPr>
              <a:t> </a:t>
            </a:r>
            <a:r>
              <a:rPr lang="en-US" sz="2400" dirty="0" err="1">
                <a:latin typeface="Times New Roman" panose="02020603050405020304" pitchFamily="18" charset="0"/>
              </a:rPr>
              <a:t>trên</a:t>
            </a:r>
            <a:r>
              <a:rPr lang="en-US" sz="2400" dirty="0">
                <a:latin typeface="Times New Roman" panose="02020603050405020304" pitchFamily="18" charset="0"/>
              </a:rPr>
              <a:t> </a:t>
            </a:r>
            <a:r>
              <a:rPr lang="en-US" sz="2400" dirty="0" err="1">
                <a:latin typeface="Times New Roman" panose="02020603050405020304" pitchFamily="18" charset="0"/>
              </a:rPr>
              <a:t>mặt</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lúc</a:t>
            </a:r>
            <a:r>
              <a:rPr lang="en-US" sz="2400" dirty="0">
                <a:latin typeface="Times New Roman" panose="02020603050405020304" pitchFamily="18" charset="0"/>
              </a:rPr>
              <a:t> </a:t>
            </a:r>
            <a:r>
              <a:rPr lang="en-US" sz="2400" dirty="0" err="1">
                <a:latin typeface="Times New Roman" panose="02020603050405020304" pitchFamily="18" charset="0"/>
              </a:rPr>
              <a:t>này</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lợi</a:t>
            </a:r>
            <a:r>
              <a:rPr lang="en-US" sz="2400" dirty="0">
                <a:latin typeface="Times New Roman" panose="02020603050405020304" pitchFamily="18" charset="0"/>
              </a:rPr>
              <a:t>.</a:t>
            </a:r>
          </a:p>
        </p:txBody>
      </p:sp>
      <p:pic>
        <p:nvPicPr>
          <p:cNvPr id="2" name="Picture 1">
            <a:extLst>
              <a:ext uri="{FF2B5EF4-FFF2-40B4-BE49-F238E27FC236}">
                <a16:creationId xmlns:a16="http://schemas.microsoft.com/office/drawing/2014/main" xmlns="" id="{7DE13577-037B-41C5-A23D-43CDFDB5BBD3}"/>
              </a:ext>
            </a:extLst>
          </p:cNvPr>
          <p:cNvPicPr>
            <a:picLocks noChangeAspect="1"/>
          </p:cNvPicPr>
          <p:nvPr/>
        </p:nvPicPr>
        <p:blipFill>
          <a:blip r:embed="rId5"/>
          <a:stretch>
            <a:fillRect/>
          </a:stretch>
        </p:blipFill>
        <p:spPr>
          <a:xfrm>
            <a:off x="8496695" y="1044979"/>
            <a:ext cx="3380777" cy="2737341"/>
          </a:xfrm>
          <a:prstGeom prst="rect">
            <a:avLst/>
          </a:prstGeom>
        </p:spPr>
      </p:pic>
      <p:sp>
        <p:nvSpPr>
          <p:cNvPr id="12" name="Text Box 66">
            <a:extLst>
              <a:ext uri="{FF2B5EF4-FFF2-40B4-BE49-F238E27FC236}">
                <a16:creationId xmlns:a16="http://schemas.microsoft.com/office/drawing/2014/main" xmlns="" id="{E7021474-9F2C-4840-9D71-423810D8D4C5}"/>
              </a:ext>
            </a:extLst>
          </p:cNvPr>
          <p:cNvSpPr txBox="1">
            <a:spLocks noChangeArrowheads="1"/>
          </p:cNvSpPr>
          <p:nvPr/>
        </p:nvSpPr>
        <p:spPr bwMode="auto">
          <a:xfrm>
            <a:off x="8364720" y="3962749"/>
            <a:ext cx="367812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    </a:t>
            </a:r>
            <a:r>
              <a:rPr lang="en-US" sz="2400" dirty="0" err="1">
                <a:latin typeface="Times New Roman" panose="02020603050405020304" pitchFamily="18" charset="0"/>
              </a:rPr>
              <a:t>Lực</a:t>
            </a:r>
            <a:r>
              <a:rPr lang="en-US" sz="2400" dirty="0">
                <a:latin typeface="Times New Roman" panose="02020603050405020304" pitchFamily="18" charset="0"/>
              </a:rPr>
              <a:t> ma </a:t>
            </a:r>
            <a:r>
              <a:rPr lang="en-US" sz="2400" dirty="0" err="1">
                <a:latin typeface="Times New Roman" panose="02020603050405020304" pitchFamily="18" charset="0"/>
              </a:rPr>
              <a:t>sát</a:t>
            </a:r>
            <a:r>
              <a:rPr lang="en-US" sz="2400" dirty="0">
                <a:latin typeface="Times New Roman" panose="02020603050405020304" pitchFamily="18" charset="0"/>
              </a:rPr>
              <a:t> </a:t>
            </a:r>
            <a:r>
              <a:rPr lang="en-US" sz="2400" dirty="0" err="1">
                <a:latin typeface="Times New Roman" panose="02020603050405020304" pitchFamily="18" charset="0"/>
              </a:rPr>
              <a:t>trượt</a:t>
            </a:r>
            <a:r>
              <a:rPr lang="en-US" sz="2400" dirty="0">
                <a:latin typeface="Times New Roman" panose="02020603050405020304" pitchFamily="18" charset="0"/>
              </a:rPr>
              <a:t> </a:t>
            </a:r>
            <a:r>
              <a:rPr lang="en-US" sz="2400" dirty="0" err="1">
                <a:latin typeface="Times New Roman" panose="02020603050405020304" pitchFamily="18" charset="0"/>
              </a:rPr>
              <a:t>giữa</a:t>
            </a:r>
            <a:r>
              <a:rPr lang="en-US" sz="2400" dirty="0">
                <a:latin typeface="Times New Roman" panose="02020603050405020304" pitchFamily="18" charset="0"/>
              </a:rPr>
              <a:t> </a:t>
            </a:r>
            <a:r>
              <a:rPr lang="en-US" sz="2400" dirty="0" err="1">
                <a:latin typeface="Times New Roman" panose="02020603050405020304" pitchFamily="18" charset="0"/>
              </a:rPr>
              <a:t>phanh</a:t>
            </a:r>
            <a:r>
              <a:rPr lang="en-US" sz="2400" dirty="0">
                <a:latin typeface="Times New Roman" panose="02020603050405020304" pitchFamily="18" charset="0"/>
              </a:rPr>
              <a:t> </a:t>
            </a:r>
            <a:r>
              <a:rPr lang="en-US" sz="2400" dirty="0" err="1">
                <a:latin typeface="Times New Roman" panose="02020603050405020304" pitchFamily="18" charset="0"/>
              </a:rPr>
              <a:t>va</a:t>
            </a:r>
            <a:r>
              <a:rPr lang="en-US" sz="2400" dirty="0">
                <a:latin typeface="Times New Roman" panose="02020603050405020304" pitchFamily="18" charset="0"/>
              </a:rPr>
              <a:t>̀ </a:t>
            </a:r>
            <a:r>
              <a:rPr lang="en-US" sz="2400" dirty="0" err="1">
                <a:latin typeface="Times New Roman" panose="02020603050405020304" pitchFamily="18" charset="0"/>
              </a:rPr>
              <a:t>đĩa</a:t>
            </a:r>
            <a:r>
              <a:rPr lang="en-US" sz="2400" dirty="0">
                <a:latin typeface="Times New Roman" panose="02020603050405020304" pitchFamily="18" charset="0"/>
              </a:rPr>
              <a:t> </a:t>
            </a:r>
            <a:r>
              <a:rPr lang="en-US" sz="2400" dirty="0" err="1">
                <a:latin typeface="Times New Roman" panose="02020603050405020304" pitchFamily="18" charset="0"/>
              </a:rPr>
              <a:t>phanh</a:t>
            </a:r>
            <a:r>
              <a:rPr lang="en-US" sz="2400" dirty="0">
                <a:latin typeface="Times New Roman" panose="02020603050405020304" pitchFamily="18" charset="0"/>
              </a:rPr>
              <a:t> </a:t>
            </a:r>
            <a:r>
              <a:rPr lang="en-US" sz="2400" dirty="0" err="1">
                <a:latin typeface="Times New Roman" panose="02020603050405020304" pitchFamily="18" charset="0"/>
              </a:rPr>
              <a:t>làm</a:t>
            </a:r>
            <a:r>
              <a:rPr lang="en-US" sz="2400" dirty="0">
                <a:latin typeface="Times New Roman" panose="02020603050405020304" pitchFamily="18" charset="0"/>
              </a:rPr>
              <a:t> </a:t>
            </a:r>
            <a:r>
              <a:rPr lang="en-US" sz="2400" dirty="0" err="1">
                <a:latin typeface="Times New Roman" panose="02020603050405020304" pitchFamily="18" charset="0"/>
              </a:rPr>
              <a:t>cho</a:t>
            </a:r>
            <a:r>
              <a:rPr lang="en-US" sz="2400" dirty="0">
                <a:latin typeface="Times New Roman" panose="02020603050405020304" pitchFamily="18" charset="0"/>
              </a:rPr>
              <a:t> </a:t>
            </a:r>
            <a:r>
              <a:rPr lang="en-US" sz="2400" dirty="0" err="1">
                <a:latin typeface="Times New Roman" panose="02020603050405020304" pitchFamily="18" charset="0"/>
              </a:rPr>
              <a:t>xe</a:t>
            </a:r>
            <a:r>
              <a:rPr lang="en-US" sz="2400" dirty="0">
                <a:latin typeface="Times New Roman" panose="02020603050405020304" pitchFamily="18" charset="0"/>
              </a:rPr>
              <a:t> </a:t>
            </a:r>
            <a:r>
              <a:rPr lang="en-US" sz="2400" dirty="0" err="1">
                <a:latin typeface="Times New Roman" panose="02020603050405020304" pitchFamily="18" charset="0"/>
              </a:rPr>
              <a:t>dừng</a:t>
            </a:r>
            <a:r>
              <a:rPr lang="en-US" sz="2400" dirty="0">
                <a:latin typeface="Times New Roman" panose="02020603050405020304" pitchFamily="18" charset="0"/>
              </a:rPr>
              <a:t> </a:t>
            </a:r>
            <a:r>
              <a:rPr lang="en-US" sz="2400" dirty="0" err="1">
                <a:latin typeface="Times New Roman" panose="02020603050405020304" pitchFamily="18" charset="0"/>
              </a:rPr>
              <a:t>lại</a:t>
            </a:r>
            <a:r>
              <a:rPr lang="en-US" sz="2400" dirty="0">
                <a:latin typeface="Times New Roman" panose="02020603050405020304" pitchFamily="18" charset="0"/>
              </a:rPr>
              <a:t>. </a:t>
            </a:r>
          </a:p>
        </p:txBody>
      </p:sp>
      <p:sp>
        <p:nvSpPr>
          <p:cNvPr id="14" name="Title 1">
            <a:extLst>
              <a:ext uri="{FF2B5EF4-FFF2-40B4-BE49-F238E27FC236}">
                <a16:creationId xmlns:a16="http://schemas.microsoft.com/office/drawing/2014/main" xmlns="" id="{FA3DF383-FDBD-42E6-8C55-0B56CE9C9D3E}"/>
              </a:ext>
            </a:extLst>
          </p:cNvPr>
          <p:cNvSpPr txBox="1">
            <a:spLocks/>
          </p:cNvSpPr>
          <p:nvPr/>
        </p:nvSpPr>
        <p:spPr>
          <a:xfrm>
            <a:off x="1989657" y="4624468"/>
            <a:ext cx="8600753" cy="598963"/>
          </a:xfrm>
          <a:prstGeom prst="rect">
            <a:avLst/>
          </a:prstGeom>
          <a:solidFill>
            <a:schemeClr val="tx2">
              <a:lumMod val="20000"/>
              <a:lumOff val="80000"/>
            </a:schemeClr>
          </a:solidFill>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600" dirty="0">
                <a:solidFill>
                  <a:srgbClr val="0808B8"/>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Lực</a:t>
            </a:r>
            <a:r>
              <a:rPr lang="en-US" sz="11200" dirty="0">
                <a:solidFill>
                  <a:srgbClr val="C00000"/>
                </a:solidFill>
                <a:latin typeface="Times New Roman" panose="02020603050405020304" pitchFamily="18" charset="0"/>
                <a:cs typeface="Times New Roman" panose="02020603050405020304" pitchFamily="18" charset="0"/>
              </a:rPr>
              <a:t> ma </a:t>
            </a:r>
            <a:r>
              <a:rPr lang="en-US" sz="11200" dirty="0" err="1">
                <a:solidFill>
                  <a:srgbClr val="C00000"/>
                </a:solidFill>
                <a:latin typeface="Times New Roman" panose="02020603050405020304" pitchFamily="18" charset="0"/>
                <a:cs typeface="Times New Roman" panose="02020603050405020304" pitchFamily="18" charset="0"/>
              </a:rPr>
              <a:t>sát</a:t>
            </a:r>
            <a:r>
              <a:rPr lang="en-US" sz="11200" dirty="0">
                <a:solidFill>
                  <a:srgbClr val="C00000"/>
                </a:solidFill>
                <a:latin typeface="Times New Roman" panose="02020603050405020304" pitchFamily="18" charset="0"/>
                <a:cs typeface="Times New Roman" panose="02020603050405020304" pitchFamily="18" charset="0"/>
              </a:rPr>
              <a:t> có </a:t>
            </a:r>
            <a:r>
              <a:rPr lang="en-US" sz="11200" dirty="0" err="1">
                <a:solidFill>
                  <a:srgbClr val="C00000"/>
                </a:solidFill>
                <a:latin typeface="Times New Roman" panose="02020603050405020304" pitchFamily="18" charset="0"/>
                <a:cs typeface="Times New Roman" panose="02020603050405020304" pitchFamily="18" charset="0"/>
              </a:rPr>
              <a:t>vai</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tro</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quan</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trọng</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trong</a:t>
            </a:r>
            <a:r>
              <a:rPr lang="en-US" sz="11200" dirty="0">
                <a:solidFill>
                  <a:srgbClr val="C00000"/>
                </a:solidFill>
                <a:latin typeface="Times New Roman" panose="02020603050405020304" pitchFamily="18" charset="0"/>
                <a:cs typeface="Times New Roman" panose="02020603050405020304" pitchFamily="18" charset="0"/>
              </a:rPr>
              <a:t> an </a:t>
            </a:r>
            <a:r>
              <a:rPr lang="en-US" sz="11200" dirty="0" err="1">
                <a:solidFill>
                  <a:srgbClr val="C00000"/>
                </a:solidFill>
                <a:latin typeface="Times New Roman" panose="02020603050405020304" pitchFamily="18" charset="0"/>
                <a:cs typeface="Times New Roman" panose="02020603050405020304" pitchFamily="18" charset="0"/>
              </a:rPr>
              <a:t>toàn</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giao</a:t>
            </a:r>
            <a:r>
              <a:rPr lang="en-US" sz="11200" dirty="0">
                <a:solidFill>
                  <a:srgbClr val="C00000"/>
                </a:solidFill>
                <a:latin typeface="Times New Roman" panose="02020603050405020304" pitchFamily="18" charset="0"/>
                <a:cs typeface="Times New Roman" panose="02020603050405020304" pitchFamily="18" charset="0"/>
              </a:rPr>
              <a:t> </a:t>
            </a:r>
            <a:r>
              <a:rPr lang="en-US" sz="11200" dirty="0" err="1">
                <a:solidFill>
                  <a:srgbClr val="C00000"/>
                </a:solidFill>
                <a:latin typeface="Times New Roman" panose="02020603050405020304" pitchFamily="18" charset="0"/>
                <a:cs typeface="Times New Roman" panose="02020603050405020304" pitchFamily="18" charset="0"/>
              </a:rPr>
              <a:t>thông</a:t>
            </a:r>
            <a:r>
              <a:rPr lang="en-US" sz="11200"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7600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500"/>
                                        <p:tgtEl>
                                          <p:spTgt spid="8"/>
                                        </p:tgtEl>
                                        <p:attrNameLst>
                                          <p:attrName>ppt_w</p:attrName>
                                        </p:attrNameLst>
                                      </p:cBhvr>
                                      <p:tavLst>
                                        <p:tav tm="0">
                                          <p:val>
                                            <p:strVal val="ppt_w"/>
                                          </p:val>
                                        </p:tav>
                                        <p:tav tm="100000">
                                          <p:val>
                                            <p:fltVal val="0"/>
                                          </p:val>
                                        </p:tav>
                                      </p:tavLst>
                                    </p:anim>
                                    <p:anim calcmode="lin" valueType="num">
                                      <p:cBhvr>
                                        <p:cTn id="42" dur="500"/>
                                        <p:tgtEl>
                                          <p:spTgt spid="8"/>
                                        </p:tgtEl>
                                        <p:attrNameLst>
                                          <p:attrName>ppt_h</p:attrName>
                                        </p:attrNameLst>
                                      </p:cBhvr>
                                      <p:tavLst>
                                        <p:tav tm="0">
                                          <p:val>
                                            <p:strVal val="ppt_h"/>
                                          </p:val>
                                        </p:tav>
                                        <p:tav tm="100000">
                                          <p:val>
                                            <p:fltVal val="0"/>
                                          </p:val>
                                        </p:tav>
                                      </p:tavLst>
                                    </p:anim>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1"/>
                                        </p:tgtEl>
                                        <p:attrNameLst>
                                          <p:attrName>ppt_w</p:attrName>
                                        </p:attrNameLst>
                                      </p:cBhvr>
                                      <p:tavLst>
                                        <p:tav tm="0">
                                          <p:val>
                                            <p:strVal val="ppt_w"/>
                                          </p:val>
                                        </p:tav>
                                        <p:tav tm="100000">
                                          <p:val>
                                            <p:fltVal val="0"/>
                                          </p:val>
                                        </p:tav>
                                      </p:tavLst>
                                    </p:anim>
                                    <p:anim calcmode="lin" valueType="num">
                                      <p:cBhvr>
                                        <p:cTn id="47" dur="500"/>
                                        <p:tgtEl>
                                          <p:spTgt spid="11"/>
                                        </p:tgtEl>
                                        <p:attrNameLst>
                                          <p:attrName>ppt_h</p:attrName>
                                        </p:attrNameLst>
                                      </p:cBhvr>
                                      <p:tavLst>
                                        <p:tav tm="0">
                                          <p:val>
                                            <p:strVal val="ppt_h"/>
                                          </p:val>
                                        </p:tav>
                                        <p:tav tm="100000">
                                          <p:val>
                                            <p:fltVal val="0"/>
                                          </p:val>
                                        </p:tav>
                                      </p:tavLst>
                                    </p:anim>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12"/>
                                        </p:tgtEl>
                                        <p:attrNameLst>
                                          <p:attrName>ppt_w</p:attrName>
                                        </p:attrNameLst>
                                      </p:cBhvr>
                                      <p:tavLst>
                                        <p:tav tm="0">
                                          <p:val>
                                            <p:strVal val="ppt_w"/>
                                          </p:val>
                                        </p:tav>
                                        <p:tav tm="100000">
                                          <p:val>
                                            <p:fltVal val="0"/>
                                          </p:val>
                                        </p:tav>
                                      </p:tavLst>
                                    </p:anim>
                                    <p:anim calcmode="lin" valueType="num">
                                      <p:cBhvr>
                                        <p:cTn id="52" dur="500"/>
                                        <p:tgtEl>
                                          <p:spTgt spid="12"/>
                                        </p:tgtEl>
                                        <p:attrNameLst>
                                          <p:attrName>ppt_h</p:attrName>
                                        </p:attrNameLst>
                                      </p:cBhvr>
                                      <p:tavLst>
                                        <p:tav tm="0">
                                          <p:val>
                                            <p:strVal val="ppt_h"/>
                                          </p:val>
                                        </p:tav>
                                        <p:tav tm="100000">
                                          <p:val>
                                            <p:fltVal val="0"/>
                                          </p:val>
                                        </p:tav>
                                      </p:tavLst>
                                    </p:anim>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2" grpId="0"/>
      <p:bldP spid="12" grpId="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RAv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98" y="1044979"/>
            <a:ext cx="4191000"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43059" y="3962749"/>
            <a:ext cx="4191001" cy="2492990"/>
          </a:xfrm>
          <a:prstGeom prst="rect">
            <a:avLst/>
          </a:prstGeom>
        </p:spPr>
        <p:txBody>
          <a:bodyPr wrap="square">
            <a:spAutoFit/>
          </a:bodyPr>
          <a:lstStyle/>
          <a:p>
            <a:pPr lvl="0">
              <a:spcBef>
                <a:spcPct val="50000"/>
              </a:spcBef>
            </a:pPr>
            <a:r>
              <a:rPr lang="en-US" sz="2400" b="1" dirty="0">
                <a:solidFill>
                  <a:prstClr val="black"/>
                </a:solidFill>
                <a:latin typeface="Times New Roman" panose="02020603050405020304" pitchFamily="18" charset="0"/>
              </a:rPr>
              <a:t>  </a:t>
            </a:r>
            <a:r>
              <a:rPr lang="en-US" sz="2400" dirty="0">
                <a:solidFill>
                  <a:prstClr val="black"/>
                </a:solidFill>
                <a:latin typeface="Times New Roman" panose="02020603050405020304" pitchFamily="18" charset="0"/>
              </a:rPr>
              <a:t>- Ma </a:t>
            </a:r>
            <a:r>
              <a:rPr lang="en-US" sz="2400" dirty="0" err="1">
                <a:solidFill>
                  <a:prstClr val="black"/>
                </a:solidFill>
                <a:latin typeface="Times New Roman" panose="02020603050405020304" pitchFamily="18" charset="0"/>
              </a:rPr>
              <a:t>sát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nghỉ</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giúp</a:t>
            </a:r>
            <a:r>
              <a:rPr lang="en-US" sz="2400" dirty="0">
                <a:solidFill>
                  <a:prstClr val="black"/>
                </a:solidFill>
                <a:latin typeface="Times New Roman" panose="02020603050405020304" pitchFamily="18" charset="0"/>
              </a:rPr>
              <a:t> ô </a:t>
            </a:r>
            <a:r>
              <a:rPr lang="en-US" sz="2400" dirty="0" err="1">
                <a:solidFill>
                  <a:prstClr val="black"/>
                </a:solidFill>
                <a:latin typeface="Times New Roman" panose="02020603050405020304" pitchFamily="18" charset="0"/>
              </a:rPr>
              <a:t>tô</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đứng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và</a:t>
            </a:r>
            <a:r>
              <a:rPr lang="en-US" sz="2400" dirty="0">
                <a:solidFill>
                  <a:prstClr val="black"/>
                </a:solidFill>
                <a:latin typeface="Times New Roman" panose="02020603050405020304" pitchFamily="18" charset="0"/>
              </a:rPr>
              <a:t> di </a:t>
            </a:r>
            <a:r>
              <a:rPr lang="en-US" sz="2400" dirty="0" err="1">
                <a:solidFill>
                  <a:prstClr val="black"/>
                </a:solidFill>
                <a:latin typeface="Times New Roman" panose="02020603050405020304" pitchFamily="18" charset="0"/>
              </a:rPr>
              <a:t>chuyển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được</a:t>
            </a:r>
            <a:r>
              <a:rPr lang="en-US" sz="2400" dirty="0">
                <a:solidFill>
                  <a:prstClr val="black"/>
                </a:solidFill>
                <a:latin typeface="Times New Roman" panose="02020603050405020304" pitchFamily="18" charset="0"/>
              </a:rPr>
              <a:t> ở </a:t>
            </a:r>
            <a:r>
              <a:rPr lang="en-US" sz="2400" dirty="0" err="1">
                <a:solidFill>
                  <a:prstClr val="black"/>
                </a:solidFill>
                <a:latin typeface="Times New Roman" panose="02020603050405020304" pitchFamily="18" charset="0"/>
              </a:rPr>
              <a:t>trên</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đường</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một</a:t>
            </a:r>
            <a:r>
              <a:rPr lang="en-US" sz="2400" dirty="0">
                <a:solidFill>
                  <a:prstClr val="black"/>
                </a:solidFill>
                <a:latin typeface="Times New Roman" panose="02020603050405020304" pitchFamily="18" charset="0"/>
              </a:rPr>
              <a:t> </a:t>
            </a:r>
            <a:r>
              <a:rPr lang="en-US" sz="2400" dirty="0" err="1">
                <a:solidFill>
                  <a:prstClr val="black"/>
                </a:solidFill>
                <a:latin typeface="Times New Roman" panose="02020603050405020304" pitchFamily="18" charset="0"/>
              </a:rPr>
              <a:t>cách</a:t>
            </a:r>
            <a:r>
              <a:rPr lang="en-US" sz="2400" dirty="0">
                <a:solidFill>
                  <a:prstClr val="black"/>
                </a:solidFill>
                <a:latin typeface="Times New Roman" panose="02020603050405020304" pitchFamily="18" charset="0"/>
              </a:rPr>
              <a:t> an </a:t>
            </a:r>
            <a:r>
              <a:rPr lang="en-US" sz="2400" dirty="0" err="1">
                <a:solidFill>
                  <a:prstClr val="black"/>
                </a:solidFill>
                <a:latin typeface="Times New Roman" panose="02020603050405020304" pitchFamily="18" charset="0"/>
              </a:rPr>
              <a:t>toàn</a:t>
            </a:r>
            <a:r>
              <a:rPr lang="en-US" sz="2400" dirty="0">
                <a:solidFill>
                  <a:prstClr val="black"/>
                </a:solidFill>
                <a:latin typeface="Times New Roman" panose="02020603050405020304" pitchFamily="18" charset="0"/>
              </a:rPr>
              <a:t>.</a:t>
            </a:r>
          </a:p>
          <a:p>
            <a:pPr algn="just">
              <a:spcBef>
                <a:spcPct val="50000"/>
              </a:spcBef>
            </a:pP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Cách</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làm</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tăng</a:t>
            </a:r>
            <a:r>
              <a:rPr lang="en-US" sz="2400" dirty="0">
                <a:solidFill>
                  <a:srgbClr val="0000FF"/>
                </a:solidFill>
                <a:latin typeface="Times New Roman" panose="02020603050405020304" pitchFamily="18" charset="0"/>
              </a:rPr>
              <a:t> ma </a:t>
            </a:r>
            <a:r>
              <a:rPr lang="en-US" sz="2400" dirty="0" err="1">
                <a:solidFill>
                  <a:srgbClr val="0000FF"/>
                </a:solidFill>
                <a:latin typeface="Times New Roman" panose="02020603050405020304" pitchFamily="18" charset="0"/>
              </a:rPr>
              <a:t>sát</a:t>
            </a:r>
            <a:r>
              <a:rPr lang="en-US" sz="2400" dirty="0">
                <a:solidFill>
                  <a:srgbClr val="0000FF"/>
                </a:solidFill>
                <a:latin typeface="Times New Roman" panose="02020603050405020304" pitchFamily="18" charset="0"/>
              </a:rPr>
              <a:t>:</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Tạo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rãnh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lốp</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xe</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làm</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phanh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xe</a:t>
            </a:r>
            <a:r>
              <a:rPr lang="en-US" sz="2400" dirty="0">
                <a:solidFill>
                  <a:srgbClr val="FF0000"/>
                </a:solidFill>
                <a:latin typeface="Times New Roman" panose="02020603050405020304" pitchFamily="18" charset="0"/>
              </a:rPr>
              <a:t>.</a:t>
            </a:r>
          </a:p>
        </p:txBody>
      </p:sp>
      <p:sp>
        <p:nvSpPr>
          <p:cNvPr id="9" name="Title 1"/>
          <p:cNvSpPr txBox="1">
            <a:spLocks/>
          </p:cNvSpPr>
          <p:nvPr/>
        </p:nvSpPr>
        <p:spPr>
          <a:xfrm>
            <a:off x="3968884" y="117476"/>
            <a:ext cx="4496385"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FF"/>
                </a:solidFill>
              </a:rPr>
              <a:t> </a:t>
            </a:r>
            <a:r>
              <a:rPr lang="en-US" sz="2900" b="1" dirty="0">
                <a:latin typeface="Times New Roman" panose="02020603050405020304" pitchFamily="18" charset="0"/>
                <a:cs typeface="Times New Roman" panose="02020603050405020304" pitchFamily="18" charset="0"/>
              </a:rPr>
              <a:t>LỰC MA SÁT CÓ HẠI </a:t>
            </a:r>
            <a:endParaRPr lang="vi-VN" b="1" dirty="0">
              <a:latin typeface="Times New Roman" panose="02020603050405020304" pitchFamily="18" charset="0"/>
              <a:cs typeface="Times New Roman" panose="02020603050405020304" pitchFamily="18" charset="0"/>
            </a:endParaRPr>
          </a:p>
        </p:txBody>
      </p:sp>
      <p:pic>
        <p:nvPicPr>
          <p:cNvPr id="10" name="Picture 4" descr="_o-to">
            <a:extLst>
              <a:ext uri="{FF2B5EF4-FFF2-40B4-BE49-F238E27FC236}">
                <a16:creationId xmlns:a16="http://schemas.microsoft.com/office/drawing/2014/main" xmlns="" id="{1FB5ABBA-9BAC-47E5-8C3F-E0078CE6AB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5068" y="1044979"/>
            <a:ext cx="4411744" cy="265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6">
            <a:extLst>
              <a:ext uri="{FF2B5EF4-FFF2-40B4-BE49-F238E27FC236}">
                <a16:creationId xmlns:a16="http://schemas.microsoft.com/office/drawing/2014/main" xmlns="" id="{DEC109F4-8F8D-4734-A50F-FC04D4617803}"/>
              </a:ext>
            </a:extLst>
          </p:cNvPr>
          <p:cNvSpPr txBox="1">
            <a:spLocks noChangeArrowheads="1"/>
          </p:cNvSpPr>
          <p:nvPr/>
        </p:nvSpPr>
        <p:spPr bwMode="auto">
          <a:xfrm>
            <a:off x="5783344" y="4065980"/>
            <a:ext cx="58351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FF"/>
                </a:solidFill>
                <a:latin typeface="Times New Roman" panose="02020603050405020304" pitchFamily="18" charset="0"/>
              </a:rPr>
              <a:t>    </a:t>
            </a:r>
            <a:r>
              <a:rPr lang="en-US" sz="2400" dirty="0">
                <a:latin typeface="Times New Roman" panose="02020603050405020304" pitchFamily="18" charset="0"/>
              </a:rPr>
              <a:t>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đi</a:t>
            </a:r>
            <a:r>
              <a:rPr lang="en-US" sz="2400" dirty="0">
                <a:latin typeface="Times New Roman" panose="02020603050405020304" pitchFamily="18" charset="0"/>
              </a:rPr>
              <a:t> </a:t>
            </a:r>
            <a:r>
              <a:rPr lang="en-US" sz="2400" dirty="0" err="1">
                <a:latin typeface="Times New Roman" panose="02020603050405020304" pitchFamily="18" charset="0"/>
              </a:rPr>
              <a:t>vào</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a:t>
            </a:r>
            <a:r>
              <a:rPr lang="en-US" sz="2400" dirty="0" err="1">
                <a:latin typeface="Times New Roman" panose="02020603050405020304" pitchFamily="18" charset="0"/>
              </a:rPr>
              <a:t>đất</a:t>
            </a:r>
            <a:r>
              <a:rPr lang="en-US" sz="2400" dirty="0">
                <a:latin typeface="Times New Roman" panose="02020603050405020304" pitchFamily="18" charset="0"/>
              </a:rPr>
              <a:t> </a:t>
            </a:r>
            <a:r>
              <a:rPr lang="en-US" sz="2400" dirty="0" err="1">
                <a:latin typeface="Times New Roman" panose="02020603050405020304" pitchFamily="18" charset="0"/>
              </a:rPr>
              <a:t>mềm</a:t>
            </a:r>
            <a:r>
              <a:rPr lang="en-US" sz="2400" dirty="0">
                <a:latin typeface="Times New Roman" panose="02020603050405020304" pitchFamily="18" charset="0"/>
              </a:rPr>
              <a:t>, </a:t>
            </a:r>
            <a:r>
              <a:rPr lang="en-US" sz="2400" dirty="0" err="1">
                <a:latin typeface="Times New Roman" panose="02020603050405020304" pitchFamily="18" charset="0"/>
              </a:rPr>
              <a:t>khi</a:t>
            </a:r>
            <a:r>
              <a:rPr lang="en-US" sz="2400" dirty="0">
                <a:latin typeface="Times New Roman" panose="02020603050405020304" pitchFamily="18" charset="0"/>
              </a:rPr>
              <a:t> </a:t>
            </a:r>
            <a:r>
              <a:rPr lang="en-US" sz="2400" dirty="0" err="1">
                <a:latin typeface="Times New Roman" panose="02020603050405020304" pitchFamily="18" charset="0"/>
              </a:rPr>
              <a:t>đó</a:t>
            </a:r>
            <a:r>
              <a:rPr lang="en-US" sz="2400" dirty="0">
                <a:latin typeface="Times New Roman" panose="02020603050405020304" pitchFamily="18" charset="0"/>
              </a:rPr>
              <a:t> </a:t>
            </a:r>
            <a:r>
              <a:rPr lang="en-US" sz="2400" dirty="0" err="1">
                <a:latin typeface="Times New Roman" panose="02020603050405020304" pitchFamily="18" charset="0"/>
              </a:rPr>
              <a:t>lực</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lên</a:t>
            </a:r>
            <a:r>
              <a:rPr lang="en-US" sz="2400" dirty="0">
                <a:latin typeface="Times New Roman" panose="02020603050405020304" pitchFamily="18" charset="0"/>
              </a:rPr>
              <a:t> </a:t>
            </a:r>
            <a:r>
              <a:rPr lang="en-US" sz="2400" dirty="0" err="1">
                <a:latin typeface="Times New Roman" panose="02020603050405020304" pitchFamily="18" charset="0"/>
              </a:rPr>
              <a:t>lốp</a:t>
            </a:r>
            <a:r>
              <a:rPr lang="en-US" sz="2400" dirty="0">
                <a:latin typeface="Times New Roman" panose="02020603050405020304" pitchFamily="18" charset="0"/>
              </a:rPr>
              <a:t>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quá</a:t>
            </a:r>
            <a:r>
              <a:rPr lang="en-US" sz="2400" dirty="0">
                <a:latin typeface="Times New Roman" panose="02020603050405020304" pitchFamily="18" charset="0"/>
              </a:rPr>
              <a:t> </a:t>
            </a:r>
            <a:r>
              <a:rPr lang="en-US" sz="2400" dirty="0" err="1">
                <a:latin typeface="Times New Roman" panose="02020603050405020304" pitchFamily="18" charset="0"/>
              </a:rPr>
              <a:t>nhỏ</a:t>
            </a:r>
            <a:r>
              <a:rPr lang="en-US" sz="2400" dirty="0">
                <a:latin typeface="Times New Roman" panose="02020603050405020304" pitchFamily="18" charset="0"/>
              </a:rPr>
              <a:t> </a:t>
            </a:r>
            <a:r>
              <a:rPr lang="en-US" sz="2400" dirty="0" err="1">
                <a:latin typeface="Times New Roman" panose="02020603050405020304" pitchFamily="18" charset="0"/>
              </a:rPr>
              <a:t>nên</a:t>
            </a:r>
            <a:r>
              <a:rPr lang="en-US" sz="2400" dirty="0">
                <a:latin typeface="Times New Roman" panose="02020603050405020304" pitchFamily="18" charset="0"/>
              </a:rPr>
              <a:t> bánh ô </a:t>
            </a:r>
            <a:r>
              <a:rPr lang="en-US" sz="2400" dirty="0" err="1">
                <a:latin typeface="Times New Roman" panose="02020603050405020304" pitchFamily="18" charset="0"/>
              </a:rPr>
              <a:t>tô</a:t>
            </a:r>
            <a:r>
              <a:rPr lang="en-US" sz="2400" dirty="0">
                <a:latin typeface="Times New Roman" panose="02020603050405020304" pitchFamily="18" charset="0"/>
              </a:rPr>
              <a:t> </a:t>
            </a:r>
            <a:r>
              <a:rPr lang="en-US" sz="2400" dirty="0" err="1">
                <a:latin typeface="Times New Roman" panose="02020603050405020304" pitchFamily="18" charset="0"/>
              </a:rPr>
              <a:t>bị</a:t>
            </a:r>
            <a:r>
              <a:rPr lang="en-US" sz="2400" dirty="0">
                <a:latin typeface="Times New Roman" panose="02020603050405020304" pitchFamily="18" charset="0"/>
              </a:rPr>
              <a:t> quay </a:t>
            </a:r>
            <a:r>
              <a:rPr lang="en-US" sz="2400" dirty="0" err="1">
                <a:latin typeface="Times New Roman" panose="02020603050405020304" pitchFamily="18" charset="0"/>
              </a:rPr>
              <a:t>trượt</a:t>
            </a:r>
            <a:r>
              <a:rPr lang="en-US" sz="2400" dirty="0">
                <a:latin typeface="Times New Roman" panose="02020603050405020304" pitchFamily="18" charset="0"/>
              </a:rPr>
              <a:t> </a:t>
            </a:r>
            <a:r>
              <a:rPr lang="en-US" sz="2400" dirty="0" err="1">
                <a:latin typeface="Times New Roman" panose="02020603050405020304" pitchFamily="18" charset="0"/>
              </a:rPr>
              <a:t>trên</a:t>
            </a:r>
            <a:r>
              <a:rPr lang="en-US" sz="2400" dirty="0">
                <a:latin typeface="Times New Roman" panose="02020603050405020304" pitchFamily="18" charset="0"/>
              </a:rPr>
              <a:t> </a:t>
            </a:r>
            <a:r>
              <a:rPr lang="en-US" sz="2400" dirty="0" err="1">
                <a:latin typeface="Times New Roman" panose="02020603050405020304" pitchFamily="18" charset="0"/>
              </a:rPr>
              <a:t>mặt</a:t>
            </a:r>
            <a:r>
              <a:rPr lang="en-US" sz="2400" dirty="0">
                <a:latin typeface="Times New Roman" panose="02020603050405020304" pitchFamily="18" charset="0"/>
              </a:rPr>
              <a:t> </a:t>
            </a:r>
            <a:r>
              <a:rPr lang="en-US" sz="2400" dirty="0" err="1">
                <a:latin typeface="Times New Roman" panose="02020603050405020304" pitchFamily="18" charset="0"/>
              </a:rPr>
              <a:t>đường</a:t>
            </a:r>
            <a:r>
              <a:rPr lang="en-US" sz="2400" dirty="0">
                <a:latin typeface="Times New Roman" panose="02020603050405020304" pitchFamily="18" charset="0"/>
              </a:rPr>
              <a:t>. Ma </a:t>
            </a:r>
            <a:r>
              <a:rPr lang="en-US" sz="2400" dirty="0" err="1">
                <a:latin typeface="Times New Roman" panose="02020603050405020304" pitchFamily="18" charset="0"/>
              </a:rPr>
              <a:t>sát</a:t>
            </a:r>
            <a:r>
              <a:rPr lang="en-US" sz="2400" dirty="0">
                <a:latin typeface="Times New Roman" panose="02020603050405020304" pitchFamily="18" charset="0"/>
              </a:rPr>
              <a:t> </a:t>
            </a:r>
            <a:r>
              <a:rPr lang="en-US" sz="2400" dirty="0" err="1">
                <a:latin typeface="Times New Roman" panose="02020603050405020304" pitchFamily="18" charset="0"/>
              </a:rPr>
              <a:t>lúc</a:t>
            </a:r>
            <a:r>
              <a:rPr lang="en-US" sz="2400" dirty="0">
                <a:latin typeface="Times New Roman" panose="02020603050405020304" pitchFamily="18" charset="0"/>
              </a:rPr>
              <a:t> </a:t>
            </a:r>
            <a:r>
              <a:rPr lang="en-US" sz="2400" dirty="0" err="1">
                <a:latin typeface="Times New Roman" panose="02020603050405020304" pitchFamily="18" charset="0"/>
              </a:rPr>
              <a:t>này</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lợi</a:t>
            </a:r>
            <a:r>
              <a:rPr lang="en-US" sz="2400" dirty="0">
                <a:latin typeface="Times New Roman" panose="02020603050405020304" pitchFamily="18" charset="0"/>
              </a:rPr>
              <a:t>.</a:t>
            </a:r>
          </a:p>
        </p:txBody>
      </p:sp>
      <p:sp>
        <p:nvSpPr>
          <p:cNvPr id="12" name="Title 1">
            <a:extLst>
              <a:ext uri="{FF2B5EF4-FFF2-40B4-BE49-F238E27FC236}">
                <a16:creationId xmlns:a16="http://schemas.microsoft.com/office/drawing/2014/main" xmlns="" id="{B0B2B56D-70A9-4DF3-BF7C-176344D713B9}"/>
              </a:ext>
            </a:extLst>
          </p:cNvPr>
          <p:cNvSpPr txBox="1">
            <a:spLocks/>
          </p:cNvSpPr>
          <p:nvPr/>
        </p:nvSpPr>
        <p:spPr>
          <a:xfrm>
            <a:off x="1990261" y="4323004"/>
            <a:ext cx="9048527" cy="1323439"/>
          </a:xfrm>
          <a:prstGeom prst="rect">
            <a:avLst/>
          </a:prstGeom>
          <a:solidFill>
            <a:schemeClr val="tx2">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en-US" sz="2800" dirty="0">
                <a:solidFill>
                  <a:srgbClr val="0808B8"/>
                </a:solidFill>
                <a:latin typeface="Times New Roman" panose="02020603050405020304" pitchFamily="18" charset="0"/>
                <a:cs typeface="Times New Roman" panose="02020603050405020304" pitchFamily="18" charset="0"/>
              </a:rPr>
              <a:t>    Ma </a:t>
            </a:r>
            <a:r>
              <a:rPr lang="en-US" sz="2800" dirty="0" err="1">
                <a:solidFill>
                  <a:srgbClr val="0808B8"/>
                </a:solidFill>
                <a:latin typeface="Times New Roman" panose="02020603050405020304" pitchFamily="18" charset="0"/>
                <a:cs typeface="Times New Roman" panose="02020603050405020304" pitchFamily="18" charset="0"/>
              </a:rPr>
              <a:t>sát</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vừa</a:t>
            </a:r>
            <a:r>
              <a:rPr lang="en-US" sz="2800" dirty="0">
                <a:solidFill>
                  <a:srgbClr val="0808B8"/>
                </a:solidFill>
                <a:latin typeface="Times New Roman" panose="02020603050405020304" pitchFamily="18" charset="0"/>
                <a:cs typeface="Times New Roman" panose="02020603050405020304" pitchFamily="18" charset="0"/>
              </a:rPr>
              <a:t> có </a:t>
            </a:r>
            <a:r>
              <a:rPr lang="en-US" sz="2800" dirty="0" err="1">
                <a:solidFill>
                  <a:srgbClr val="0808B8"/>
                </a:solidFill>
                <a:latin typeface="Times New Roman" panose="02020603050405020304" pitchFamily="18" charset="0"/>
                <a:cs typeface="Times New Roman" panose="02020603050405020304" pitchFamily="18" charset="0"/>
              </a:rPr>
              <a:t>lợi</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vừa</a:t>
            </a:r>
            <a:r>
              <a:rPr lang="en-US" sz="2800" dirty="0">
                <a:solidFill>
                  <a:srgbClr val="0808B8"/>
                </a:solidFill>
                <a:latin typeface="Times New Roman" panose="02020603050405020304" pitchFamily="18" charset="0"/>
                <a:cs typeface="Times New Roman" panose="02020603050405020304" pitchFamily="18" charset="0"/>
              </a:rPr>
              <a:t> có </a:t>
            </a:r>
            <a:r>
              <a:rPr lang="en-US" sz="2800" dirty="0" err="1">
                <a:solidFill>
                  <a:srgbClr val="0808B8"/>
                </a:solidFill>
                <a:latin typeface="Times New Roman" panose="02020603050405020304" pitchFamily="18" charset="0"/>
                <a:cs typeface="Times New Roman" panose="02020603050405020304" pitchFamily="18" charset="0"/>
              </a:rPr>
              <a:t>hại</a:t>
            </a:r>
            <a:r>
              <a:rPr lang="en-US" sz="2800" dirty="0">
                <a:solidFill>
                  <a:srgbClr val="0808B8"/>
                </a:solidFill>
                <a:latin typeface="Times New Roman" panose="02020603050405020304" pitchFamily="18" charset="0"/>
                <a:cs typeface="Times New Roman" panose="02020603050405020304" pitchFamily="18" charset="0"/>
              </a:rPr>
              <a:t>. Vì </a:t>
            </a:r>
            <a:r>
              <a:rPr lang="en-US" sz="2800" dirty="0" err="1">
                <a:solidFill>
                  <a:srgbClr val="0808B8"/>
                </a:solidFill>
                <a:latin typeface="Times New Roman" panose="02020603050405020304" pitchFamily="18" charset="0"/>
                <a:cs typeface="Times New Roman" panose="02020603050405020304" pitchFamily="18" charset="0"/>
              </a:rPr>
              <a:t>vậy</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cần</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biết</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cách</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làm</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giảm</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lực</a:t>
            </a:r>
            <a:r>
              <a:rPr lang="en-US" sz="2800" dirty="0">
                <a:solidFill>
                  <a:srgbClr val="0808B8"/>
                </a:solidFill>
                <a:latin typeface="Times New Roman" panose="02020603050405020304" pitchFamily="18" charset="0"/>
                <a:cs typeface="Times New Roman" panose="02020603050405020304" pitchFamily="18" charset="0"/>
              </a:rPr>
              <a:t> ma </a:t>
            </a:r>
            <a:r>
              <a:rPr lang="en-US" sz="2800" dirty="0" err="1">
                <a:solidFill>
                  <a:srgbClr val="0808B8"/>
                </a:solidFill>
                <a:latin typeface="Times New Roman" panose="02020603050405020304" pitchFamily="18" charset="0"/>
                <a:cs typeface="Times New Roman" panose="02020603050405020304" pitchFamily="18" charset="0"/>
              </a:rPr>
              <a:t>sát</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cũng</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như</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tăng</a:t>
            </a:r>
            <a:r>
              <a:rPr lang="en-US" sz="2800" dirty="0">
                <a:solidFill>
                  <a:srgbClr val="0808B8"/>
                </a:solidFill>
                <a:latin typeface="Times New Roman" panose="02020603050405020304" pitchFamily="18" charset="0"/>
                <a:cs typeface="Times New Roman" panose="02020603050405020304" pitchFamily="18" charset="0"/>
              </a:rPr>
              <a:t> </a:t>
            </a:r>
            <a:r>
              <a:rPr lang="en-US" sz="2800" dirty="0" err="1">
                <a:solidFill>
                  <a:srgbClr val="0808B8"/>
                </a:solidFill>
                <a:latin typeface="Times New Roman" panose="02020603050405020304" pitchFamily="18" charset="0"/>
                <a:cs typeface="Times New Roman" panose="02020603050405020304" pitchFamily="18" charset="0"/>
              </a:rPr>
              <a:t>lực</a:t>
            </a:r>
            <a:r>
              <a:rPr lang="en-US" sz="2800" dirty="0">
                <a:solidFill>
                  <a:srgbClr val="0808B8"/>
                </a:solidFill>
                <a:latin typeface="Times New Roman" panose="02020603050405020304" pitchFamily="18" charset="0"/>
                <a:cs typeface="Times New Roman" panose="02020603050405020304" pitchFamily="18" charset="0"/>
              </a:rPr>
              <a:t> ma </a:t>
            </a:r>
            <a:r>
              <a:rPr lang="en-US" sz="2800" dirty="0" err="1">
                <a:solidFill>
                  <a:srgbClr val="0808B8"/>
                </a:solidFill>
                <a:latin typeface="Times New Roman" panose="02020603050405020304" pitchFamily="18" charset="0"/>
                <a:cs typeface="Times New Roman" panose="02020603050405020304" pitchFamily="18" charset="0"/>
              </a:rPr>
              <a:t>sát</a:t>
            </a:r>
            <a:r>
              <a:rPr lang="en-US" sz="2800" dirty="0">
                <a:solidFill>
                  <a:srgbClr val="0808B8"/>
                </a:solidFill>
                <a:latin typeface="Times New Roman" panose="02020603050405020304" pitchFamily="18" charset="0"/>
                <a:cs typeface="Times New Roman" panose="02020603050405020304" pitchFamily="18" charset="0"/>
              </a:rPr>
              <a:t>.  </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0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682E4AA6-EE15-48F9-A7B1-4A01A6ADC7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2" r="28532" b="47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7"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66" y="1709156"/>
            <a:ext cx="3352799" cy="19107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BJEC117">
            <a:extLst>
              <a:ext uri="{FF2B5EF4-FFF2-40B4-BE49-F238E27FC236}">
                <a16:creationId xmlns:a16="http://schemas.microsoft.com/office/drawing/2014/main" xmlns="" id="{4BF03B19-0AD7-4A66-AF52-1EFD04BA77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845379" y="1666179"/>
            <a:ext cx="2683933" cy="2182204"/>
          </a:xfrm>
          <a:prstGeom prst="rect">
            <a:avLst/>
          </a:prstGeom>
          <a:noFill/>
        </p:spPr>
      </p:pic>
      <p:pic>
        <p:nvPicPr>
          <p:cNvPr id="12" name="Picture 11">
            <a:extLst>
              <a:ext uri="{FF2B5EF4-FFF2-40B4-BE49-F238E27FC236}">
                <a16:creationId xmlns:a16="http://schemas.microsoft.com/office/drawing/2014/main" xmlns="" id="{607C0106-935C-4C1F-B623-C66FEB588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8218" y="1666179"/>
            <a:ext cx="2946400" cy="2185084"/>
          </a:xfrm>
          <a:prstGeom prst="rect">
            <a:avLst/>
          </a:prstGeom>
        </p:spPr>
      </p:pic>
      <p:sp>
        <p:nvSpPr>
          <p:cNvPr id="15" name="Title 1">
            <a:extLst>
              <a:ext uri="{FF2B5EF4-FFF2-40B4-BE49-F238E27FC236}">
                <a16:creationId xmlns:a16="http://schemas.microsoft.com/office/drawing/2014/main" xmlns="" id="{196C8B8B-0E60-40D6-A263-2ECE82BABF51}"/>
              </a:ext>
            </a:extLst>
          </p:cNvPr>
          <p:cNvSpPr txBox="1">
            <a:spLocks/>
          </p:cNvSpPr>
          <p:nvPr/>
        </p:nvSpPr>
        <p:spPr>
          <a:xfrm>
            <a:off x="3939152" y="467672"/>
            <a:ext cx="4496385" cy="56356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00FF"/>
                </a:solidFill>
              </a:rPr>
              <a:t> </a:t>
            </a:r>
            <a:r>
              <a:rPr lang="en-US" sz="2900" b="1" dirty="0">
                <a:latin typeface="Times New Roman" panose="02020603050405020304" pitchFamily="18" charset="0"/>
                <a:cs typeface="Times New Roman" panose="02020603050405020304" pitchFamily="18" charset="0"/>
              </a:rPr>
              <a:t>LỰC MA SÁT CÓ HẠI </a:t>
            </a:r>
            <a:endParaRPr lang="vi-VN"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25DF5002-57CE-4CED-917F-EC6B2EEF0DD7}"/>
              </a:ext>
            </a:extLst>
          </p:cNvPr>
          <p:cNvSpPr txBox="1"/>
          <p:nvPr/>
        </p:nvSpPr>
        <p:spPr>
          <a:xfrm>
            <a:off x="546755" y="4483328"/>
            <a:ext cx="10699422" cy="1077218"/>
          </a:xfrm>
          <a:prstGeom prst="rect">
            <a:avLst/>
          </a:prstGeom>
          <a:noFill/>
        </p:spPr>
        <p:txBody>
          <a:bodyPr wrap="square">
            <a:spAutoFit/>
          </a:bodyPr>
          <a:lstStyle/>
          <a:p>
            <a:r>
              <a:rPr lang="vi-VN" sz="1800" b="0" i="0" dirty="0">
                <a:solidFill>
                  <a:srgbClr val="0808B8"/>
                </a:solidFill>
                <a:effectLst/>
                <a:latin typeface="+mj-lt"/>
              </a:rPr>
              <a:t>        </a:t>
            </a:r>
            <a:r>
              <a:rPr lang="vi-VN" sz="3200" b="0" i="0" dirty="0">
                <a:solidFill>
                  <a:srgbClr val="0808B8"/>
                </a:solidFill>
                <a:effectLst/>
                <a:latin typeface="+mj-lt"/>
              </a:rPr>
              <a:t>Lực ma sát làm mòn đế giày, dép, lốp xe đạp, xe máy, ô tô;  đĩa, líp, và xích xe đạp,...</a:t>
            </a:r>
            <a:endParaRPr lang="vi-VN" dirty="0"/>
          </a:p>
        </p:txBody>
      </p:sp>
    </p:spTree>
    <p:extLst>
      <p:ext uri="{BB962C8B-B14F-4D97-AF65-F5344CB8AC3E}">
        <p14:creationId xmlns:p14="http://schemas.microsoft.com/office/powerpoint/2010/main" val="407762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98281-20AA-420A-98DF-04463F1E56F4}"/>
              </a:ext>
            </a:extLst>
          </p:cNvPr>
          <p:cNvSpPr>
            <a:spLocks noGrp="1"/>
          </p:cNvSpPr>
          <p:nvPr>
            <p:ph type="ctrTitle"/>
          </p:nvPr>
        </p:nvSpPr>
        <p:spPr>
          <a:xfrm>
            <a:off x="411638" y="322373"/>
            <a:ext cx="5546102" cy="831342"/>
          </a:xfrm>
        </p:spPr>
        <p:txBody>
          <a:bodyPr>
            <a:normAutofit/>
          </a:bodyPr>
          <a:lstStyle/>
          <a:p>
            <a:pPr algn="l"/>
            <a:r>
              <a:rPr lang="en-US" sz="2400" b="1" dirty="0">
                <a:latin typeface="Times New Roman" panose="02020603050405020304" pitchFamily="18" charset="0"/>
                <a:cs typeface="Times New Roman" panose="02020603050405020304" pitchFamily="18" charset="0"/>
              </a:rPr>
              <a:t>5. </a:t>
            </a:r>
            <a:r>
              <a:rPr lang="en-US" sz="2400" b="1" dirty="0" err="1">
                <a:latin typeface="Times New Roman" panose="02020603050405020304" pitchFamily="18" charset="0"/>
                <a:cs typeface="Times New Roman" panose="02020603050405020304" pitchFamily="18" charset="0"/>
              </a:rPr>
              <a:t>Lực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của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của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108A4146-751F-4604-B00A-520889A1185B}"/>
              </a:ext>
            </a:extLst>
          </p:cNvPr>
          <p:cNvSpPr>
            <a:spLocks noGrp="1"/>
          </p:cNvSpPr>
          <p:nvPr>
            <p:ph type="subTitle" idx="1"/>
          </p:nvPr>
        </p:nvSpPr>
        <p:spPr>
          <a:xfrm>
            <a:off x="4920685" y="1738889"/>
            <a:ext cx="6796833" cy="745075"/>
          </a:xfrm>
        </p:spPr>
        <p:txBody>
          <a:bodyPr>
            <a:normAutofit lnSpcReduction="10000"/>
          </a:bodyPr>
          <a:lstStyle/>
          <a:p>
            <a:pPr algn="l"/>
            <a:r>
              <a:rPr lang="vi-VN" b="0" i="0" dirty="0">
                <a:effectLst/>
                <a:latin typeface="+mj-lt"/>
              </a:rPr>
              <a:t>     Vì sao các vận động viên đua xe thường cúi khom thân người gần như song song với mặt đường?</a:t>
            </a:r>
            <a:endParaRPr lang="vi-VN" dirty="0">
              <a:latin typeface="+mj-lt"/>
            </a:endParaRPr>
          </a:p>
        </p:txBody>
      </p:sp>
      <p:pic>
        <p:nvPicPr>
          <p:cNvPr id="5122" name="Picture 2" descr="Khai mạc cuộc đua xe đạp “Về Điện Biên Phủ 2019” | Thể thao | Vietnam+  (VietnamPlus)">
            <a:extLst>
              <a:ext uri="{FF2B5EF4-FFF2-40B4-BE49-F238E27FC236}">
                <a16:creationId xmlns:a16="http://schemas.microsoft.com/office/drawing/2014/main" xmlns="" id="{E0F61F2B-D296-4789-8994-9959FED10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39" y="1738890"/>
            <a:ext cx="3792680" cy="3851206"/>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xmlns="" id="{9765B4FB-0A5E-4644-B78B-8CC604B94ECD}"/>
              </a:ext>
            </a:extLst>
          </p:cNvPr>
          <p:cNvSpPr txBox="1">
            <a:spLocks/>
          </p:cNvSpPr>
          <p:nvPr/>
        </p:nvSpPr>
        <p:spPr>
          <a:xfrm>
            <a:off x="241955" y="5815981"/>
            <a:ext cx="4829666" cy="7450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sz="2200" dirty="0">
                <a:latin typeface="+mj-lt"/>
              </a:rPr>
              <a:t> Hình ảnh các vận động viên đua xe đạp</a:t>
            </a:r>
          </a:p>
          <a:p>
            <a:pPr algn="l"/>
            <a:r>
              <a:rPr lang="vi-VN" sz="2200" dirty="0">
                <a:latin typeface="+mj-lt"/>
              </a:rPr>
              <a:t>       “Về Điện Biên Phủ năm 2019”</a:t>
            </a:r>
          </a:p>
        </p:txBody>
      </p:sp>
      <p:sp>
        <p:nvSpPr>
          <p:cNvPr id="7" name="TextBox 6">
            <a:extLst>
              <a:ext uri="{FF2B5EF4-FFF2-40B4-BE49-F238E27FC236}">
                <a16:creationId xmlns:a16="http://schemas.microsoft.com/office/drawing/2014/main" xmlns="" id="{A0C06442-78F5-4136-B67E-1315035E82B0}"/>
              </a:ext>
            </a:extLst>
          </p:cNvPr>
          <p:cNvSpPr txBox="1"/>
          <p:nvPr/>
        </p:nvSpPr>
        <p:spPr>
          <a:xfrm>
            <a:off x="4920685" y="2734129"/>
            <a:ext cx="6476140" cy="1200329"/>
          </a:xfrm>
          <a:prstGeom prst="rect">
            <a:avLst/>
          </a:prstGeom>
          <a:noFill/>
        </p:spPr>
        <p:txBody>
          <a:bodyPr wrap="square">
            <a:spAutoFit/>
          </a:bodyPr>
          <a:lstStyle/>
          <a:p>
            <a:r>
              <a:rPr lang="vi-VN" sz="2400" dirty="0">
                <a:solidFill>
                  <a:srgbClr val="0808B8"/>
                </a:solidFill>
                <a:latin typeface="+mj-lt"/>
              </a:rPr>
              <a:t>      C</a:t>
            </a:r>
            <a:r>
              <a:rPr lang="vi-VN" sz="2400" b="0" i="0" dirty="0">
                <a:solidFill>
                  <a:srgbClr val="0808B8"/>
                </a:solidFill>
                <a:effectLst/>
                <a:latin typeface="+mj-lt"/>
              </a:rPr>
              <a:t>ác vận động viên đua xe thường cúi khom thân người để hạn chế lực cản của không khí tác dụng.</a:t>
            </a:r>
            <a:endParaRPr lang="vi-VN" sz="2400" dirty="0">
              <a:solidFill>
                <a:srgbClr val="0808B8"/>
              </a:solidFill>
              <a:latin typeface="+mj-lt"/>
            </a:endParaRPr>
          </a:p>
        </p:txBody>
      </p:sp>
      <p:sp>
        <p:nvSpPr>
          <p:cNvPr id="8" name="TextBox 7">
            <a:extLst>
              <a:ext uri="{FF2B5EF4-FFF2-40B4-BE49-F238E27FC236}">
                <a16:creationId xmlns:a16="http://schemas.microsoft.com/office/drawing/2014/main" xmlns="" id="{1D1B3DDA-C3F2-4337-BE21-E1DDDBA9CFF7}"/>
              </a:ext>
            </a:extLst>
          </p:cNvPr>
          <p:cNvSpPr txBox="1"/>
          <p:nvPr/>
        </p:nvSpPr>
        <p:spPr>
          <a:xfrm>
            <a:off x="411638" y="4654367"/>
            <a:ext cx="10736260" cy="461665"/>
          </a:xfrm>
          <a:prstGeom prst="rect">
            <a:avLst/>
          </a:prstGeom>
          <a:solidFill>
            <a:schemeClr val="accent4"/>
          </a:solidFill>
        </p:spPr>
        <p:txBody>
          <a:bodyPr wrap="square">
            <a:spAutoFit/>
          </a:bodyPr>
          <a:lstStyle/>
          <a:p>
            <a:r>
              <a:rPr lang="vi-VN" sz="2400" dirty="0">
                <a:solidFill>
                  <a:srgbClr val="0808B8"/>
                </a:solidFill>
                <a:latin typeface="+mj-lt"/>
              </a:rPr>
              <a:t>      Khi chuyển động trong không khí sẽ có lực cản của không khí tác dụng lên vật.</a:t>
            </a:r>
          </a:p>
        </p:txBody>
      </p:sp>
      <p:sp>
        <p:nvSpPr>
          <p:cNvPr id="9" name="TextBox 8">
            <a:extLst>
              <a:ext uri="{FF2B5EF4-FFF2-40B4-BE49-F238E27FC236}">
                <a16:creationId xmlns:a16="http://schemas.microsoft.com/office/drawing/2014/main" xmlns="" id="{785907B3-F78E-4980-B61C-C6FF86D12176}"/>
              </a:ext>
            </a:extLst>
          </p:cNvPr>
          <p:cNvSpPr txBox="1"/>
          <p:nvPr/>
        </p:nvSpPr>
        <p:spPr>
          <a:xfrm>
            <a:off x="241955" y="1277689"/>
            <a:ext cx="11154870" cy="830997"/>
          </a:xfrm>
          <a:prstGeom prst="rect">
            <a:avLst/>
          </a:prstGeom>
          <a:noFill/>
        </p:spPr>
        <p:txBody>
          <a:bodyPr wrap="square">
            <a:spAutoFit/>
          </a:bodyPr>
          <a:lstStyle/>
          <a:p>
            <a:r>
              <a:rPr lang="vi-VN" sz="2400" dirty="0">
                <a:solidFill>
                  <a:srgbClr val="0808B8"/>
                </a:solidFill>
                <a:latin typeface="+mj-lt"/>
              </a:rPr>
              <a:t>      C</a:t>
            </a:r>
            <a:r>
              <a:rPr lang="vi-VN" sz="2400" b="0" i="0" dirty="0">
                <a:solidFill>
                  <a:srgbClr val="0808B8"/>
                </a:solidFill>
                <a:effectLst/>
                <a:latin typeface="+mj-lt"/>
              </a:rPr>
              <a:t>ác vận động viên đua xe thường cúi khom thân người để hạn chế lực cản của không khí tác dụng.</a:t>
            </a:r>
            <a:endParaRPr lang="vi-VN" sz="2400" dirty="0">
              <a:solidFill>
                <a:srgbClr val="0808B8"/>
              </a:solidFill>
              <a:latin typeface="+mj-lt"/>
            </a:endParaRPr>
          </a:p>
        </p:txBody>
      </p:sp>
      <p:sp>
        <p:nvSpPr>
          <p:cNvPr id="10" name="TextBox 9">
            <a:extLst>
              <a:ext uri="{FF2B5EF4-FFF2-40B4-BE49-F238E27FC236}">
                <a16:creationId xmlns:a16="http://schemas.microsoft.com/office/drawing/2014/main" xmlns="" id="{CEB09765-1DCC-470C-B7C6-CEE9516CE2EB}"/>
              </a:ext>
            </a:extLst>
          </p:cNvPr>
          <p:cNvSpPr txBox="1"/>
          <p:nvPr/>
        </p:nvSpPr>
        <p:spPr>
          <a:xfrm>
            <a:off x="241955" y="2339054"/>
            <a:ext cx="3902028" cy="461665"/>
          </a:xfrm>
          <a:prstGeom prst="rect">
            <a:avLst/>
          </a:prstGeom>
          <a:noFill/>
        </p:spPr>
        <p:txBody>
          <a:bodyPr wrap="square">
            <a:spAutoFit/>
          </a:bodyPr>
          <a:lstStyle/>
          <a:p>
            <a:r>
              <a:rPr lang="vi-VN" sz="2400" dirty="0">
                <a:solidFill>
                  <a:srgbClr val="0808B8"/>
                </a:solidFill>
                <a:latin typeface="+mj-lt"/>
              </a:rPr>
              <a:t>    </a:t>
            </a:r>
            <a:r>
              <a:rPr lang="vi-VN" sz="2400" b="1" dirty="0">
                <a:latin typeface="+mj-lt"/>
              </a:rPr>
              <a:t>* Thực hiện thí nghiệm 3 </a:t>
            </a:r>
          </a:p>
        </p:txBody>
      </p:sp>
      <p:sp>
        <p:nvSpPr>
          <p:cNvPr id="11" name="TextBox 10">
            <a:extLst>
              <a:ext uri="{FF2B5EF4-FFF2-40B4-BE49-F238E27FC236}">
                <a16:creationId xmlns:a16="http://schemas.microsoft.com/office/drawing/2014/main" xmlns="" id="{D8B5935B-1B57-4407-BB35-B36E9CC82B26}"/>
              </a:ext>
            </a:extLst>
          </p:cNvPr>
          <p:cNvSpPr txBox="1"/>
          <p:nvPr/>
        </p:nvSpPr>
        <p:spPr>
          <a:xfrm>
            <a:off x="241955" y="3131336"/>
            <a:ext cx="10127730" cy="461665"/>
          </a:xfrm>
          <a:prstGeom prst="rect">
            <a:avLst/>
          </a:prstGeom>
          <a:noFill/>
        </p:spPr>
        <p:txBody>
          <a:bodyPr wrap="square">
            <a:spAutoFit/>
          </a:bodyPr>
          <a:lstStyle/>
          <a:p>
            <a:r>
              <a:rPr lang="vi-VN" sz="2400" dirty="0">
                <a:solidFill>
                  <a:srgbClr val="0808B8"/>
                </a:solidFill>
                <a:latin typeface="+mj-lt"/>
              </a:rPr>
              <a:t>    Tờ giấy vo tròn sẽ rơi chạm đất trước vì nó chịu lực cản của không khí ít hơn.</a:t>
            </a:r>
          </a:p>
        </p:txBody>
      </p:sp>
    </p:spTree>
    <p:extLst>
      <p:ext uri="{BB962C8B-B14F-4D97-AF65-F5344CB8AC3E}">
        <p14:creationId xmlns:p14="http://schemas.microsoft.com/office/powerpoint/2010/main" val="359043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122"/>
                                        </p:tgtEl>
                                      </p:cBhvr>
                                    </p:animEffect>
                                    <p:set>
                                      <p:cBhvr>
                                        <p:cTn id="30" dur="1" fill="hold">
                                          <p:stCondLst>
                                            <p:cond delay="499"/>
                                          </p:stCondLst>
                                        </p:cTn>
                                        <p:tgtEl>
                                          <p:spTgt spid="51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1" nodeType="click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
                                            <p:txEl>
                                              <p:pRg st="0" end="0"/>
                                            </p:txEl>
                                          </p:spTgt>
                                        </p:tgtEl>
                                      </p:cBhvr>
                                    </p:animEffect>
                                    <p:set>
                                      <p:cBhvr>
                                        <p:cTn id="4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ircle(in)">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circle(in)">
                                      <p:cBhvr>
                                        <p:cTn id="58" dur="2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arn(inVertical)">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5" grpId="0"/>
      <p:bldP spid="5" grpId="1"/>
      <p:bldP spid="7" grpId="0"/>
      <p:bldP spid="7" grpId="1"/>
      <p:bldP spid="8" grpId="0" animBg="1"/>
      <p:bldP spid="9" grpId="0"/>
      <p:bldP spid="10" grpId="0"/>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Ý tưởng mẫu powerpoint góc sáng tạo">
            <a:extLst>
              <a:ext uri="{FF2B5EF4-FFF2-40B4-BE49-F238E27FC236}">
                <a16:creationId xmlns:a16="http://schemas.microsoft.com/office/drawing/2014/main" xmlns="" id="{FD91A084-59F5-44DD-9AD7-1A8E4826E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9AD0BCC1-5D18-493F-A59D-7C03F6F895F4}"/>
              </a:ext>
            </a:extLst>
          </p:cNvPr>
          <p:cNvSpPr>
            <a:spLocks noGrp="1"/>
          </p:cNvSpPr>
          <p:nvPr>
            <p:ph type="ctrTitle"/>
          </p:nvPr>
        </p:nvSpPr>
        <p:spPr>
          <a:xfrm>
            <a:off x="1288329" y="692035"/>
            <a:ext cx="9144000" cy="2736965"/>
          </a:xfrm>
        </p:spPr>
        <p:txBody>
          <a:bodyPr>
            <a:noAutofit/>
          </a:bodyPr>
          <a:lstStyle/>
          <a:p>
            <a:pPr algn="l"/>
            <a:r>
              <a:rPr lang="vi-VN" sz="2800" b="1" i="0" dirty="0">
                <a:solidFill>
                  <a:srgbClr val="444444"/>
                </a:solidFill>
                <a:effectLst/>
              </a:rPr>
              <a:t/>
            </a:r>
            <a:br>
              <a:rPr lang="vi-VN" sz="2800" b="1" i="0" dirty="0">
                <a:solidFill>
                  <a:srgbClr val="444444"/>
                </a:solidFill>
                <a:effectLst/>
              </a:rPr>
            </a:br>
            <a:r>
              <a:rPr lang="vi-VN" sz="2800" b="1" i="0" dirty="0">
                <a:solidFill>
                  <a:srgbClr val="444444"/>
                </a:solidFill>
                <a:effectLst/>
              </a:rPr>
              <a:t>Bài 1: </a:t>
            </a:r>
            <a:r>
              <a:rPr lang="vi-VN" sz="2800" b="0" i="0" dirty="0">
                <a:effectLst/>
              </a:rPr>
              <a:t>Lực xuất hiện trong trường hợp nào sau đây không phải là lực ma sát?</a:t>
            </a:r>
            <a:br>
              <a:rPr lang="vi-VN" sz="2800" b="0" i="0" dirty="0">
                <a:effectLst/>
              </a:rPr>
            </a:br>
            <a:r>
              <a:rPr lang="vi-VN" sz="2800" b="0" i="0" dirty="0">
                <a:effectLst/>
              </a:rPr>
              <a:t>A. Lực xuất hiện khi bánh xe trượt trên mặt đường.</a:t>
            </a:r>
            <a:br>
              <a:rPr lang="vi-VN" sz="2800" b="0" i="0" dirty="0">
                <a:effectLst/>
              </a:rPr>
            </a:br>
            <a:r>
              <a:rPr lang="vi-VN" sz="2800" b="0" i="0" dirty="0">
                <a:effectLst/>
              </a:rPr>
              <a:t>B. Lực xuất hiện giữa má phanh và vành xe khi phanh xe.</a:t>
            </a:r>
            <a:br>
              <a:rPr lang="vi-VN" sz="2800" b="0" i="0" dirty="0">
                <a:effectLst/>
              </a:rPr>
            </a:br>
            <a:r>
              <a:rPr lang="vi-VN" sz="2800" b="0" i="0" dirty="0">
                <a:effectLst/>
              </a:rPr>
              <a:t>C. Lực của dây cung tác dụng lên mũi tên khi bắn.</a:t>
            </a:r>
            <a:br>
              <a:rPr lang="vi-VN" sz="2800" b="0" i="0" dirty="0">
                <a:effectLst/>
              </a:rPr>
            </a:br>
            <a:r>
              <a:rPr lang="vi-VN" sz="2800" b="0" i="0" dirty="0">
                <a:effectLst/>
              </a:rPr>
              <a:t>D. Lực xuất hiện khi các chi tiết máy cọ xát với nhau.</a:t>
            </a:r>
            <a:br>
              <a:rPr lang="vi-VN" sz="2800" b="0" i="0" dirty="0">
                <a:effectLst/>
              </a:rPr>
            </a:br>
            <a:endParaRPr lang="vi-VN" sz="2800" dirty="0"/>
          </a:p>
        </p:txBody>
      </p:sp>
      <p:sp>
        <p:nvSpPr>
          <p:cNvPr id="4" name="Title 1">
            <a:extLst>
              <a:ext uri="{FF2B5EF4-FFF2-40B4-BE49-F238E27FC236}">
                <a16:creationId xmlns:a16="http://schemas.microsoft.com/office/drawing/2014/main" xmlns="" id="{1C43EA8B-B50A-4D9E-91A5-4BE0071EC791}"/>
              </a:ext>
            </a:extLst>
          </p:cNvPr>
          <p:cNvSpPr txBox="1">
            <a:spLocks/>
          </p:cNvSpPr>
          <p:nvPr/>
        </p:nvSpPr>
        <p:spPr>
          <a:xfrm>
            <a:off x="1288329" y="2194088"/>
            <a:ext cx="9144000" cy="4736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z="2800" b="1" dirty="0">
                <a:solidFill>
                  <a:srgbClr val="444444"/>
                </a:solidFill>
              </a:rPr>
              <a:t/>
            </a:r>
            <a:br>
              <a:rPr lang="vi-VN" sz="2800" b="1" dirty="0">
                <a:solidFill>
                  <a:srgbClr val="444444"/>
                </a:solidFill>
              </a:rPr>
            </a:br>
            <a:r>
              <a:rPr lang="vi-VN" sz="2800" dirty="0">
                <a:solidFill>
                  <a:srgbClr val="FF0000"/>
                </a:solidFill>
              </a:rPr>
              <a:t>C. Lực của dây cung tác dụng lên mũi tên khi bắn.</a:t>
            </a:r>
          </a:p>
        </p:txBody>
      </p:sp>
      <p:sp>
        <p:nvSpPr>
          <p:cNvPr id="6" name="TextBox 5">
            <a:extLst>
              <a:ext uri="{FF2B5EF4-FFF2-40B4-BE49-F238E27FC236}">
                <a16:creationId xmlns:a16="http://schemas.microsoft.com/office/drawing/2014/main" xmlns="" id="{9906D7F5-5DD0-499C-997B-53E9E41F94FD}"/>
              </a:ext>
            </a:extLst>
          </p:cNvPr>
          <p:cNvSpPr txBox="1"/>
          <p:nvPr/>
        </p:nvSpPr>
        <p:spPr>
          <a:xfrm>
            <a:off x="1288328" y="3496873"/>
            <a:ext cx="9005741" cy="2246769"/>
          </a:xfrm>
          <a:prstGeom prst="rect">
            <a:avLst/>
          </a:prstGeom>
          <a:noFill/>
        </p:spPr>
        <p:txBody>
          <a:bodyPr wrap="square">
            <a:spAutoFit/>
          </a:bodyPr>
          <a:lstStyle/>
          <a:p>
            <a:pPr algn="l"/>
            <a:r>
              <a:rPr lang="vi-VN" sz="2800" b="1" i="0" dirty="0">
                <a:solidFill>
                  <a:srgbClr val="444444"/>
                </a:solidFill>
                <a:effectLst/>
                <a:latin typeface="+mj-lt"/>
              </a:rPr>
              <a:t>Bài 2: </a:t>
            </a:r>
            <a:r>
              <a:rPr lang="vi-VN" sz="2800" b="0" i="0" dirty="0">
                <a:effectLst/>
                <a:latin typeface="+mj-lt"/>
              </a:rPr>
              <a:t>Trường hợp nào sau đây xuất hiện lực ma sát trượt?</a:t>
            </a:r>
          </a:p>
          <a:p>
            <a:pPr algn="l"/>
            <a:r>
              <a:rPr lang="vi-VN" sz="2800" b="0" i="0" dirty="0">
                <a:effectLst/>
                <a:latin typeface="+mj-lt"/>
              </a:rPr>
              <a:t>A. Một vật nằm yên trên mặt phẳng nghiêng.</a:t>
            </a:r>
          </a:p>
          <a:p>
            <a:pPr algn="l"/>
            <a:r>
              <a:rPr lang="vi-VN" sz="2800" b="0" i="0" dirty="0">
                <a:effectLst/>
                <a:latin typeface="+mj-lt"/>
              </a:rPr>
              <a:t>B. Khi viết phấn trên bảng.</a:t>
            </a:r>
          </a:p>
          <a:p>
            <a:pPr algn="l"/>
            <a:r>
              <a:rPr lang="vi-VN" sz="2800" b="0" i="0" dirty="0">
                <a:effectLst/>
                <a:latin typeface="+mj-lt"/>
              </a:rPr>
              <a:t>C. Quyển sách nằm yên trên mặt bàn nằm ngang.</a:t>
            </a:r>
          </a:p>
          <a:p>
            <a:pPr algn="l"/>
            <a:r>
              <a:rPr lang="vi-VN" sz="2800" b="0" i="0" dirty="0">
                <a:effectLst/>
                <a:latin typeface="+mj-lt"/>
              </a:rPr>
              <a:t>D. Trục ổ bi ở quạt trần đang quay.</a:t>
            </a:r>
          </a:p>
        </p:txBody>
      </p:sp>
      <p:sp>
        <p:nvSpPr>
          <p:cNvPr id="7" name="TextBox 6">
            <a:extLst>
              <a:ext uri="{FF2B5EF4-FFF2-40B4-BE49-F238E27FC236}">
                <a16:creationId xmlns:a16="http://schemas.microsoft.com/office/drawing/2014/main" xmlns="" id="{F129BC54-B0FA-40FB-A437-D4694CF59134}"/>
              </a:ext>
            </a:extLst>
          </p:cNvPr>
          <p:cNvSpPr txBox="1"/>
          <p:nvPr/>
        </p:nvSpPr>
        <p:spPr>
          <a:xfrm>
            <a:off x="1288328" y="4358647"/>
            <a:ext cx="5637231" cy="523220"/>
          </a:xfrm>
          <a:prstGeom prst="rect">
            <a:avLst/>
          </a:prstGeom>
          <a:noFill/>
        </p:spPr>
        <p:txBody>
          <a:bodyPr wrap="square">
            <a:spAutoFit/>
          </a:bodyPr>
          <a:lstStyle/>
          <a:p>
            <a:pPr algn="l"/>
            <a:r>
              <a:rPr lang="vi-VN" sz="2800" b="0" i="0" dirty="0">
                <a:solidFill>
                  <a:srgbClr val="FF0000"/>
                </a:solidFill>
                <a:effectLst/>
                <a:latin typeface="+mj-lt"/>
              </a:rPr>
              <a:t>B. Khi viết phấn trên bảng.</a:t>
            </a:r>
          </a:p>
        </p:txBody>
      </p:sp>
    </p:spTree>
    <p:extLst>
      <p:ext uri="{BB962C8B-B14F-4D97-AF65-F5344CB8AC3E}">
        <p14:creationId xmlns:p14="http://schemas.microsoft.com/office/powerpoint/2010/main" val="22130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xmlns="" id="{D4993743-B10A-433C-9996-3035D2C3A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45">
            <a:extLst>
              <a:ext uri="{FF2B5EF4-FFF2-40B4-BE49-F238E27FC236}">
                <a16:creationId xmlns:a16="http://schemas.microsoft.com/office/drawing/2014/main" xmlns="" id="{BB3B8946-A0AA-42D4-8A24-639DC6EA17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46">
            <a:extLst>
              <a:ext uri="{FF2B5EF4-FFF2-40B4-BE49-F238E27FC236}">
                <a16:creationId xmlns:a16="http://schemas.microsoft.com/office/drawing/2014/main" xmlns="" id="{AB1038E6-06EF-4DCB-B52E-D3825C50F7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47">
            <a:extLst>
              <a:ext uri="{FF2B5EF4-FFF2-40B4-BE49-F238E27FC236}">
                <a16:creationId xmlns:a16="http://schemas.microsoft.com/office/drawing/2014/main" xmlns="" id="{5C7EF35C-8B7D-4026-8F09-8B2B225057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44">
            <a:extLst>
              <a:ext uri="{FF2B5EF4-FFF2-40B4-BE49-F238E27FC236}">
                <a16:creationId xmlns:a16="http://schemas.microsoft.com/office/drawing/2014/main" xmlns="" id="{5F24A71D-C0A9-49AC-B2D1-5A9EA2BD3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Rectangle 149">
            <a:extLst>
              <a:ext uri="{FF2B5EF4-FFF2-40B4-BE49-F238E27FC236}">
                <a16:creationId xmlns:a16="http://schemas.microsoft.com/office/drawing/2014/main" xmlns="" id="{14280C55-570C-4284-9850-B2BA33DB67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FDABF223-9B7D-47DC-9EC4-9D1C5D88DF62}"/>
              </a:ext>
            </a:extLst>
          </p:cNvPr>
          <p:cNvSpPr>
            <a:spLocks noGrp="1"/>
          </p:cNvSpPr>
          <p:nvPr>
            <p:ph type="title"/>
          </p:nvPr>
        </p:nvSpPr>
        <p:spPr>
          <a:xfrm>
            <a:off x="964760" y="804328"/>
            <a:ext cx="6552658" cy="1205821"/>
          </a:xfrm>
        </p:spPr>
        <p:txBody>
          <a:bodyPr>
            <a:noAutofit/>
          </a:bodyPr>
          <a:lstStyle/>
          <a:p>
            <a:r>
              <a:rPr lang="vi-VN" sz="2400" b="1" i="0" dirty="0">
                <a:solidFill>
                  <a:srgbClr val="FEFFFF"/>
                </a:solidFill>
                <a:effectLst/>
              </a:rPr>
              <a:t/>
            </a:r>
            <a:br>
              <a:rPr lang="vi-VN" sz="2400" b="1" i="0" dirty="0">
                <a:solidFill>
                  <a:srgbClr val="FEFFFF"/>
                </a:solidFill>
                <a:effectLst/>
              </a:rPr>
            </a:br>
            <a:r>
              <a:rPr lang="vi-VN" sz="2400" b="1" i="0" dirty="0">
                <a:solidFill>
                  <a:srgbClr val="FEFFFF"/>
                </a:solidFill>
                <a:effectLst/>
              </a:rPr>
              <a:t>Bài 3: </a:t>
            </a:r>
            <a:r>
              <a:rPr lang="vi-VN" sz="2400" b="0" i="0" dirty="0">
                <a:solidFill>
                  <a:srgbClr val="FEFFFF"/>
                </a:solidFill>
                <a:effectLst/>
              </a:rPr>
              <a:t>Tại sao mặt lốp ô tô vận tải phải có khía sâu hơn mặt lốp xe đạp?</a:t>
            </a:r>
            <a:br>
              <a:rPr lang="vi-VN" sz="2400" b="0" i="0" dirty="0">
                <a:solidFill>
                  <a:srgbClr val="FEFFFF"/>
                </a:solidFill>
                <a:effectLst/>
              </a:rPr>
            </a:br>
            <a:endParaRPr lang="vi-VN" sz="2400" dirty="0">
              <a:solidFill>
                <a:srgbClr val="FEFFFF"/>
              </a:solidFill>
            </a:endParaRPr>
          </a:p>
        </p:txBody>
      </p:sp>
      <p:sp>
        <p:nvSpPr>
          <p:cNvPr id="3" name="Content Placeholder 2">
            <a:extLst>
              <a:ext uri="{FF2B5EF4-FFF2-40B4-BE49-F238E27FC236}">
                <a16:creationId xmlns:a16="http://schemas.microsoft.com/office/drawing/2014/main" xmlns="" id="{EF4E6338-7047-4A4E-898E-2622BEDCD019}"/>
              </a:ext>
            </a:extLst>
          </p:cNvPr>
          <p:cNvSpPr>
            <a:spLocks noGrp="1"/>
          </p:cNvSpPr>
          <p:nvPr>
            <p:ph idx="1"/>
          </p:nvPr>
        </p:nvSpPr>
        <p:spPr>
          <a:xfrm>
            <a:off x="1119322" y="2391605"/>
            <a:ext cx="6395691" cy="3224387"/>
          </a:xfrm>
          <a:solidFill>
            <a:schemeClr val="accent5">
              <a:lumMod val="40000"/>
              <a:lumOff val="60000"/>
            </a:schemeClr>
          </a:solidFill>
        </p:spPr>
        <p:txBody>
          <a:bodyPr>
            <a:noAutofit/>
          </a:bodyPr>
          <a:lstStyle/>
          <a:p>
            <a:pPr marL="0" indent="0">
              <a:lnSpc>
                <a:spcPct val="100000"/>
              </a:lnSpc>
              <a:buNone/>
            </a:pPr>
            <a:r>
              <a:rPr lang="vi-VN" sz="2400" b="0" i="0" dirty="0">
                <a:effectLst/>
                <a:latin typeface="+mj-lt"/>
              </a:rPr>
              <a:t>- Rãnh khía trên lốp xe giúp bánh xe chống lại hiện tượng trượt khi di chuyển trên bề mặt ướt, trơn trượt</a:t>
            </a:r>
          </a:p>
          <a:p>
            <a:pPr marL="0" indent="0">
              <a:lnSpc>
                <a:spcPct val="100000"/>
              </a:lnSpc>
              <a:buNone/>
            </a:pPr>
            <a:r>
              <a:rPr lang="vi-VN" sz="2400" b="0" i="0" dirty="0">
                <a:effectLst/>
                <a:latin typeface="+mj-lt"/>
              </a:rPr>
              <a:t>- Xe tải di chuyển với tốc độ lớn hơn, với trọng tải nặng hơn rất nhiều và thường đi đường dài hơn so với xe đạp, việc khía sâu trên lốp hơn giúp giữ an toàn hơn cho xe tải khi tham gia giao thông</a:t>
            </a:r>
          </a:p>
        </p:txBody>
      </p:sp>
      <p:pic>
        <p:nvPicPr>
          <p:cNvPr id="9220" name="Picture 4" descr="GIÁ TỐT] Lốp (Vỏ) xe đạp Deli Tire S601 700x23C - 1 Chiếc, Giá siêu tốt  110,000đ! Mua nhanh tay! - Bigomart">
            <a:extLst>
              <a:ext uri="{FF2B5EF4-FFF2-40B4-BE49-F238E27FC236}">
                <a16:creationId xmlns:a16="http://schemas.microsoft.com/office/drawing/2014/main" xmlns="" id="{21176EF3-62E1-4F2F-A59B-BA10353A3E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40" r="1" b="1"/>
          <a:stretch/>
        </p:blipFill>
        <p:spPr bwMode="auto">
          <a:xfrm>
            <a:off x="8290512" y="411219"/>
            <a:ext cx="2811794" cy="270663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ác loại lốp xe tải và giá lốp xe ô tô tải mới nhất cho từng loại">
            <a:extLst>
              <a:ext uri="{FF2B5EF4-FFF2-40B4-BE49-F238E27FC236}">
                <a16:creationId xmlns:a16="http://schemas.microsoft.com/office/drawing/2014/main" xmlns="" id="{A94A7292-7830-4BE3-921C-F543E0AD8F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50" r="-3" b="6278"/>
          <a:stretch/>
        </p:blipFill>
        <p:spPr bwMode="auto">
          <a:xfrm>
            <a:off x="8290512" y="3974336"/>
            <a:ext cx="3226264" cy="275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down)">
                                      <p:cBhvr>
                                        <p:cTn id="7" dur="500"/>
                                        <p:tgtEl>
                                          <p:spTgt spid="9220"/>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wipe(down)">
                                      <p:cBhvr>
                                        <p:cTn id="20" dur="5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Ý tưởng mẫu powerpoint góc sáng tạo">
            <a:extLst>
              <a:ext uri="{FF2B5EF4-FFF2-40B4-BE49-F238E27FC236}">
                <a16:creationId xmlns:a16="http://schemas.microsoft.com/office/drawing/2014/main" xmlns="" id="{2442DCD1-D61B-4A36-8AB3-DC34A3B4B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F8DC46AD-08A0-4784-BB78-291AE442B348}"/>
              </a:ext>
            </a:extLst>
          </p:cNvPr>
          <p:cNvSpPr>
            <a:spLocks noGrp="1"/>
          </p:cNvSpPr>
          <p:nvPr>
            <p:ph type="title"/>
          </p:nvPr>
        </p:nvSpPr>
        <p:spPr>
          <a:xfrm>
            <a:off x="1263192" y="1112363"/>
            <a:ext cx="9700181" cy="1857080"/>
          </a:xfrm>
        </p:spPr>
        <p:txBody>
          <a:bodyPr>
            <a:noAutofit/>
          </a:bodyPr>
          <a:lstStyle/>
          <a:p>
            <a:pPr>
              <a:lnSpc>
                <a:spcPct val="100000"/>
              </a:lnSpc>
            </a:pPr>
            <a:r>
              <a:rPr lang="vi-VN" sz="2600" b="1" i="0" dirty="0">
                <a:effectLst/>
              </a:rPr>
              <a:t>Bài 4</a:t>
            </a:r>
            <a:r>
              <a:rPr lang="vi-VN" sz="2600" b="0" i="0" dirty="0">
                <a:effectLst/>
              </a:rPr>
              <a:t>: Quan sát các đồ vật trong nhà và trả lời các câu hỏi sau:</a:t>
            </a:r>
            <a:br>
              <a:rPr lang="vi-VN" sz="2600" b="0" i="0" dirty="0">
                <a:effectLst/>
              </a:rPr>
            </a:br>
            <a:r>
              <a:rPr lang="vi-VN" sz="2600" b="0" i="0" dirty="0">
                <a:effectLst/>
              </a:rPr>
              <a:t>- Tại sao cán dao, cán chổi không để nhẵn bóng?</a:t>
            </a:r>
            <a:br>
              <a:rPr lang="vi-VN" sz="2600" b="0" i="0" dirty="0">
                <a:effectLst/>
              </a:rPr>
            </a:br>
            <a:r>
              <a:rPr lang="vi-VN" sz="2600" b="0" i="0" dirty="0">
                <a:effectLst/>
              </a:rPr>
              <a:t>- Tại sao người ta thường tra dầu mỡ vào các ổ trục xe đạp, ổ khoá và thay dầu xe máy định kì.</a:t>
            </a:r>
            <a:br>
              <a:rPr lang="vi-VN" sz="2600" b="0" i="0" dirty="0">
                <a:effectLst/>
              </a:rPr>
            </a:br>
            <a:endParaRPr lang="vi-VN" sz="2600" dirty="0"/>
          </a:p>
        </p:txBody>
      </p:sp>
      <p:sp>
        <p:nvSpPr>
          <p:cNvPr id="5" name="Content Placeholder 4">
            <a:extLst>
              <a:ext uri="{FF2B5EF4-FFF2-40B4-BE49-F238E27FC236}">
                <a16:creationId xmlns:a16="http://schemas.microsoft.com/office/drawing/2014/main" xmlns="" id="{A12B66C5-48FE-4FA7-A491-4F64BE6DAB23}"/>
              </a:ext>
            </a:extLst>
          </p:cNvPr>
          <p:cNvSpPr>
            <a:spLocks noGrp="1"/>
          </p:cNvSpPr>
          <p:nvPr>
            <p:ph idx="1"/>
          </p:nvPr>
        </p:nvSpPr>
        <p:spPr>
          <a:xfrm>
            <a:off x="1263192" y="3324489"/>
            <a:ext cx="9624767" cy="2020511"/>
          </a:xfrm>
        </p:spPr>
        <p:txBody>
          <a:bodyPr/>
          <a:lstStyle/>
          <a:p>
            <a:pPr marL="0" indent="0" algn="l">
              <a:lnSpc>
                <a:spcPct val="100000"/>
              </a:lnSpc>
              <a:buNone/>
            </a:pPr>
            <a:r>
              <a:rPr lang="vi-VN" b="0" i="0" dirty="0">
                <a:solidFill>
                  <a:srgbClr val="0808B8"/>
                </a:solidFill>
                <a:effectLst/>
                <a:latin typeface="+mj-lt"/>
              </a:rPr>
              <a:t>* Để lực ma sát giữa tay và cán dao, cán chổi tăng lên giúp giữ những vật đó chặt hơn.</a:t>
            </a:r>
          </a:p>
          <a:p>
            <a:pPr marL="0" indent="0" algn="l">
              <a:lnSpc>
                <a:spcPct val="100000"/>
              </a:lnSpc>
              <a:buNone/>
            </a:pPr>
            <a:r>
              <a:rPr lang="vi-VN" dirty="0">
                <a:solidFill>
                  <a:srgbClr val="0808B8"/>
                </a:solidFill>
                <a:latin typeface="+mj-lt"/>
              </a:rPr>
              <a:t>* </a:t>
            </a:r>
            <a:r>
              <a:rPr lang="vi-VN" b="0" i="0" dirty="0">
                <a:solidFill>
                  <a:srgbClr val="0808B8"/>
                </a:solidFill>
                <a:effectLst/>
                <a:latin typeface="+mj-lt"/>
              </a:rPr>
              <a:t>Tra dầu mỡ vào ổ trục, ổ khóa và thay dầu định kì giúp chống han gỉ và chống mòn do lực ma sát tác dụng khi xe chuyển động.</a:t>
            </a:r>
          </a:p>
          <a:p>
            <a:pPr>
              <a:lnSpc>
                <a:spcPct val="100000"/>
              </a:lnSpc>
            </a:pPr>
            <a:endParaRPr lang="vi-VN" dirty="0">
              <a:latin typeface="+mj-lt"/>
            </a:endParaRPr>
          </a:p>
        </p:txBody>
      </p:sp>
    </p:spTree>
    <p:extLst>
      <p:ext uri="{BB962C8B-B14F-4D97-AF65-F5344CB8AC3E}">
        <p14:creationId xmlns:p14="http://schemas.microsoft.com/office/powerpoint/2010/main" val="133853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30954738"/>
              </p:ext>
            </p:extLst>
          </p:nvPr>
        </p:nvGraphicFramePr>
        <p:xfrm>
          <a:off x="189186" y="140069"/>
          <a:ext cx="11808370" cy="6370424"/>
        </p:xfrm>
        <a:graphic>
          <a:graphicData uri="http://schemas.openxmlformats.org/drawingml/2006/table">
            <a:tbl>
              <a:tblPr firstRow="1" firstCol="1" bandRow="1">
                <a:tableStyleId>{5C22544A-7EE6-4342-B048-85BDC9FD1C3A}</a:tableStyleId>
              </a:tblPr>
              <a:tblGrid>
                <a:gridCol w="5233806">
                  <a:extLst>
                    <a:ext uri="{9D8B030D-6E8A-4147-A177-3AD203B41FA5}">
                      <a16:colId xmlns:a16="http://schemas.microsoft.com/office/drawing/2014/main" xmlns="" val="1719262719"/>
                    </a:ext>
                  </a:extLst>
                </a:gridCol>
                <a:gridCol w="6574564">
                  <a:extLst>
                    <a:ext uri="{9D8B030D-6E8A-4147-A177-3AD203B41FA5}">
                      <a16:colId xmlns:a16="http://schemas.microsoft.com/office/drawing/2014/main" xmlns="" val="2160899047"/>
                    </a:ext>
                  </a:extLst>
                </a:gridCol>
              </a:tblGrid>
              <a:tr h="648207">
                <a:tc gridSpan="2">
                  <a:txBody>
                    <a:bodyPr/>
                    <a:lstStyle/>
                    <a:p>
                      <a:pPr algn="ctr">
                        <a:lnSpc>
                          <a:spcPct val="107000"/>
                        </a:lnSpc>
                        <a:spcAft>
                          <a:spcPts val="0"/>
                        </a:spcAft>
                      </a:pPr>
                      <a:r>
                        <a:rPr lang="en-US" sz="3200" b="1" dirty="0" smtClean="0">
                          <a:solidFill>
                            <a:srgbClr val="FF0000"/>
                          </a:solidFill>
                          <a:effectLst/>
                          <a:latin typeface="Times New Roman" panose="02020603050405020304" pitchFamily="18" charset="0"/>
                          <a:cs typeface="Times New Roman" panose="02020603050405020304" pitchFamily="18" charset="0"/>
                        </a:rPr>
                        <a:t>PHIẾU HỌC TẬP SỐ 1</a:t>
                      </a:r>
                      <a:endParaRPr lang="vi-VN" sz="32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vi-VN"/>
                    </a:p>
                  </a:txBody>
                  <a:tcPr/>
                </a:tc>
                <a:extLst>
                  <a:ext uri="{0D108BD9-81ED-4DB2-BD59-A6C34878D82A}">
                    <a16:rowId xmlns:a16="http://schemas.microsoft.com/office/drawing/2014/main" xmlns="" val="3219173295"/>
                  </a:ext>
                </a:extLst>
              </a:tr>
              <a:tr h="1501612">
                <a:tc>
                  <a:txBody>
                    <a:bodyPr/>
                    <a:lstStyle/>
                    <a:p>
                      <a:pPr algn="just"/>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1:</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trở</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chuyển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mặt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tiếp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xúc</a:t>
                      </a:r>
                      <a:r>
                        <a:rPr lang="en-US" sz="2800" dirty="0" smtClean="0">
                          <a:solidFill>
                            <a:schemeClr val="tx1"/>
                          </a:solidFill>
                          <a:latin typeface="Times New Roman" pitchFamily="18" charset="0"/>
                          <a:cs typeface="Times New Roman" pitchFamily="18" charset="0"/>
                        </a:rPr>
                        <a:t> hay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tiếp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xúc</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a:txBody>
                  <a:tcPr marL="68580" marR="68580" marT="0" marB="0" anchor="ctr">
                    <a:solidFill>
                      <a:schemeClr val="accent1">
                        <a:lumMod val="20000"/>
                        <a:lumOff val="80000"/>
                      </a:schemeClr>
                    </a:solidFill>
                  </a:tcPr>
                </a:tc>
                <a:tc>
                  <a:txBody>
                    <a:bodyPr/>
                    <a:lstStyle/>
                    <a:p>
                      <a:endParaRPr lang="vi-VN" sz="2800" b="1" dirty="0"/>
                    </a:p>
                  </a:txBody>
                  <a:tcPr marL="68580" marR="68580" marT="0" marB="0">
                    <a:solidFill>
                      <a:schemeClr val="accent3">
                        <a:lumMod val="20000"/>
                        <a:lumOff val="80000"/>
                      </a:schemeClr>
                    </a:solidFill>
                  </a:tcPr>
                </a:tc>
                <a:extLst>
                  <a:ext uri="{0D108BD9-81ED-4DB2-BD59-A6C34878D82A}">
                    <a16:rowId xmlns:a16="http://schemas.microsoft.com/office/drawing/2014/main" xmlns="" val="7549913"/>
                  </a:ext>
                </a:extLst>
              </a:tr>
              <a:tr h="1667257">
                <a:tc>
                  <a:txBody>
                    <a:bodyPr/>
                    <a:lstStyle/>
                    <a:p>
                      <a:pPr algn="just"/>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2:</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kéo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khối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gỗ</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trượt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đều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40.1, 40.2 </a:t>
                      </a:r>
                      <a:r>
                        <a:rPr lang="en-US" sz="2800" dirty="0" err="1" smtClean="0">
                          <a:solidFill>
                            <a:schemeClr val="tx1"/>
                          </a:solidFill>
                          <a:latin typeface="Times New Roman" pitchFamily="18" charset="0"/>
                          <a:cs typeface="Times New Roman" pitchFamily="18" charset="0"/>
                        </a:rPr>
                        <a:t>tại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trị</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nhau</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a:txBody>
                  <a:tcPr marL="68580" marR="68580" marT="0" marB="0" anchor="ctr">
                    <a:solidFill>
                      <a:schemeClr val="bg2">
                        <a:lumMod val="90000"/>
                      </a:schemeClr>
                    </a:solidFill>
                  </a:tcPr>
                </a:tc>
                <a:tc>
                  <a:txBody>
                    <a:bodyPr/>
                    <a:lstStyle/>
                    <a:p>
                      <a:endParaRPr lang="vi-VN" dirty="0"/>
                    </a:p>
                  </a:txBody>
                  <a:tcPr marL="68580" marR="68580" marT="0" marB="0">
                    <a:solidFill>
                      <a:schemeClr val="accent4">
                        <a:lumMod val="20000"/>
                        <a:lumOff val="80000"/>
                      </a:schemeClr>
                    </a:solidFill>
                  </a:tcPr>
                </a:tc>
                <a:extLst>
                  <a:ext uri="{0D108BD9-81ED-4DB2-BD59-A6C34878D82A}">
                    <a16:rowId xmlns:a16="http://schemas.microsoft.com/office/drawing/2014/main" xmlns="" val="1483088374"/>
                  </a:ext>
                </a:extLst>
              </a:tr>
              <a:tr h="990809">
                <a:tc>
                  <a:txBody>
                    <a:bodyPr/>
                    <a:lstStyle/>
                    <a:p>
                      <a:pPr algn="just"/>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3: </a:t>
                      </a:r>
                      <a:r>
                        <a:rPr lang="en-US" sz="2800" dirty="0" err="1" smtClean="0">
                          <a:solidFill>
                            <a:schemeClr val="tx1"/>
                          </a:solidFill>
                          <a:latin typeface="Times New Roman" panose="02020603050405020304" pitchFamily="18" charset="0"/>
                          <a:cs typeface="Times New Roman" panose="02020603050405020304" pitchFamily="18" charset="0"/>
                        </a:rPr>
                        <a:t>Khái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niệm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lực</a:t>
                      </a:r>
                      <a:r>
                        <a:rPr lang="en-US" sz="2800" dirty="0" smtClean="0">
                          <a:solidFill>
                            <a:schemeClr val="tx1"/>
                          </a:solidFill>
                          <a:latin typeface="Times New Roman" panose="02020603050405020304" pitchFamily="18" charset="0"/>
                          <a:cs typeface="Times New Roman" panose="02020603050405020304" pitchFamily="18" charset="0"/>
                        </a:rPr>
                        <a:t> ma </a:t>
                      </a:r>
                      <a:r>
                        <a:rPr lang="en-US" sz="2800" dirty="0" err="1" smtClean="0">
                          <a:solidFill>
                            <a:schemeClr val="tx1"/>
                          </a:solidFill>
                          <a:latin typeface="Times New Roman" panose="02020603050405020304" pitchFamily="18" charset="0"/>
                          <a:cs typeface="Times New Roman" panose="02020603050405020304" pitchFamily="18" charset="0"/>
                        </a:rPr>
                        <a:t>sát</a:t>
                      </a:r>
                      <a:endParaRPr lang="en-US" sz="2800" dirty="0" smtClean="0">
                        <a:solidFill>
                          <a:schemeClr val="tx1"/>
                        </a:solidFill>
                        <a:latin typeface="Times New Roman" pitchFamily="18" charset="0"/>
                        <a:cs typeface="Times New Roman" pitchFamily="18" charset="0"/>
                      </a:endParaRPr>
                    </a:p>
                  </a:txBody>
                  <a:tcPr marL="68580" marR="68580" marT="0" marB="0" anchor="ctr">
                    <a:solidFill>
                      <a:schemeClr val="accent1">
                        <a:lumMod val="20000"/>
                        <a:lumOff val="80000"/>
                      </a:schemeClr>
                    </a:solidFill>
                  </a:tcPr>
                </a:tc>
                <a:tc>
                  <a:txBody>
                    <a:bodyPr/>
                    <a:lstStyle/>
                    <a:p>
                      <a:endParaRPr lang="vi-VN" dirty="0"/>
                    </a:p>
                  </a:txBody>
                  <a:tcPr marL="68580" marR="68580" marT="0" marB="0">
                    <a:solidFill>
                      <a:schemeClr val="accent3">
                        <a:lumMod val="20000"/>
                        <a:lumOff val="80000"/>
                      </a:schemeClr>
                    </a:solidFill>
                  </a:tcPr>
                </a:tc>
                <a:extLst>
                  <a:ext uri="{0D108BD9-81ED-4DB2-BD59-A6C34878D82A}">
                    <a16:rowId xmlns:a16="http://schemas.microsoft.com/office/drawing/2014/main" xmlns="" val="463560105"/>
                  </a:ext>
                </a:extLst>
              </a:tr>
              <a:tr h="1562539">
                <a:tc>
                  <a:txBody>
                    <a:bodyPr/>
                    <a:lstStyle/>
                    <a:p>
                      <a:pPr algn="just">
                        <a:lnSpc>
                          <a:spcPct val="107000"/>
                        </a:lnSpc>
                        <a:spcAft>
                          <a:spcPts val="0"/>
                        </a:spcAft>
                      </a:pPr>
                      <a:r>
                        <a:rPr lang="en-US" sz="2800" b="1" dirty="0" err="1" smtClean="0">
                          <a:solidFill>
                            <a:schemeClr val="tx1"/>
                          </a:solidFill>
                          <a:latin typeface="Times New Roman" pitchFamily="18" charset="0"/>
                          <a:cs typeface="Times New Roman" pitchFamily="18" charset="0"/>
                        </a:rPr>
                        <a:t>Câu</a:t>
                      </a:r>
                      <a:r>
                        <a:rPr lang="en-US" sz="2800" b="1" dirty="0" smtClean="0">
                          <a:solidFill>
                            <a:schemeClr val="tx1"/>
                          </a:solidFill>
                          <a:latin typeface="Times New Roman" pitchFamily="18" charset="0"/>
                          <a:cs typeface="Times New Roman" pitchFamily="18" charset="0"/>
                        </a:rPr>
                        <a:t> 4: </a:t>
                      </a:r>
                      <a:r>
                        <a:rPr lang="en-US" sz="2800" dirty="0" err="1" smtClean="0">
                          <a:solidFill>
                            <a:schemeClr val="tx1"/>
                          </a:solidFill>
                          <a:latin typeface="Times New Roman" pitchFamily="18" charset="0"/>
                          <a:cs typeface="Times New Roman" pitchFamily="18" charset="0"/>
                        </a:rPr>
                        <a:t>Dựa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40.1, 40.2, </a:t>
                      </a:r>
                      <a:r>
                        <a:rPr lang="en-US" sz="2800" dirty="0" err="1" smtClean="0">
                          <a:solidFill>
                            <a:schemeClr val="tx1"/>
                          </a:solidFill>
                          <a:latin typeface="Times New Roman" pitchFamily="18" charset="0"/>
                          <a:cs typeface="Times New Roman" pitchFamily="18" charset="0"/>
                        </a:rPr>
                        <a:t>giải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thích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xuất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ma </a:t>
                      </a:r>
                      <a:r>
                        <a:rPr lang="en-US" sz="2800" dirty="0" err="1" smtClean="0">
                          <a:solidFill>
                            <a:schemeClr val="tx1"/>
                          </a:solidFill>
                          <a:latin typeface="Times New Roman" pitchFamily="18" charset="0"/>
                          <a:cs typeface="Times New Roman" pitchFamily="18" charset="0"/>
                        </a:rPr>
                        <a:t>sát</a:t>
                      </a:r>
                      <a:r>
                        <a:rPr lang="en-US" sz="2800" dirty="0" smtClean="0">
                          <a:solidFill>
                            <a:schemeClr val="tx1"/>
                          </a:solidFill>
                          <a:latin typeface="Times New Roman" pitchFamily="18" charset="0"/>
                          <a:cs typeface="Times New Roman" pitchFamily="18" charset="0"/>
                        </a:rPr>
                        <a:t>?</a:t>
                      </a:r>
                    </a:p>
                  </a:txBody>
                  <a:tcPr marL="68580" marR="68580" marT="0" marB="0" anchor="ctr">
                    <a:solidFill>
                      <a:schemeClr val="bg2">
                        <a:lumMod val="90000"/>
                      </a:schemeClr>
                    </a:solidFill>
                  </a:tcPr>
                </a:tc>
                <a:tc>
                  <a:txBody>
                    <a:bodyPr/>
                    <a:lstStyle/>
                    <a:p>
                      <a:endParaRPr lang="vi-VN" dirty="0"/>
                    </a:p>
                  </a:txBody>
                  <a:tcPr marL="68580" marR="68580" marT="0" marB="0">
                    <a:solidFill>
                      <a:schemeClr val="accent4">
                        <a:lumMod val="20000"/>
                        <a:lumOff val="80000"/>
                      </a:schemeClr>
                    </a:solidFill>
                  </a:tcPr>
                </a:tc>
                <a:extLst>
                  <a:ext uri="{0D108BD9-81ED-4DB2-BD59-A6C34878D82A}">
                    <a16:rowId xmlns:a16="http://schemas.microsoft.com/office/drawing/2014/main" xmlns="" val="4196921172"/>
                  </a:ext>
                </a:extLst>
              </a:tr>
            </a:tbl>
          </a:graphicData>
        </a:graphic>
      </p:graphicFrame>
      <p:sp>
        <p:nvSpPr>
          <p:cNvPr id="5" name="Rectangle 4"/>
          <p:cNvSpPr/>
          <p:nvPr/>
        </p:nvSpPr>
        <p:spPr>
          <a:xfrm>
            <a:off x="5525811" y="853766"/>
            <a:ext cx="6385034" cy="954107"/>
          </a:xfrm>
          <a:prstGeom prst="rect">
            <a:avLst/>
          </a:prstGeom>
          <a:ln>
            <a:noFill/>
          </a:ln>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trở</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chuyển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xúc</a:t>
            </a:r>
            <a:r>
              <a:rPr lang="en-US" sz="2800" b="1" dirty="0">
                <a:solidFill>
                  <a:srgbClr val="0000FF"/>
                </a:solidFill>
                <a:latin typeface="Times New Roman" panose="02020603050405020304" pitchFamily="18" charset="0"/>
                <a:cs typeface="Times New Roman" panose="02020603050405020304" pitchFamily="18" charset="0"/>
              </a:rPr>
              <a:t> </a:t>
            </a:r>
            <a:endParaRPr lang="vi-VN" sz="2800" b="1" dirty="0">
              <a:solidFill>
                <a:srgbClr val="0000FF"/>
              </a:solidFill>
            </a:endParaRPr>
          </a:p>
        </p:txBody>
      </p:sp>
      <p:sp>
        <p:nvSpPr>
          <p:cNvPr id="6" name="Rectangle 5"/>
          <p:cNvSpPr/>
          <p:nvPr/>
        </p:nvSpPr>
        <p:spPr>
          <a:xfrm>
            <a:off x="5470633" y="2425896"/>
            <a:ext cx="6558455" cy="1384995"/>
          </a:xfrm>
          <a:prstGeom prst="rect">
            <a:avLst/>
          </a:prstGeom>
          <a:noFill/>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Hình</a:t>
            </a:r>
            <a:r>
              <a:rPr lang="en-US" sz="2800" b="1" dirty="0" smtClean="0">
                <a:solidFill>
                  <a:srgbClr val="0000FF"/>
                </a:solidFill>
                <a:latin typeface="Times New Roman" panose="02020603050405020304" pitchFamily="18" charset="0"/>
                <a:cs typeface="Times New Roman" panose="02020603050405020304" pitchFamily="18" charset="0"/>
              </a:rPr>
              <a:t> 40.1 </a:t>
            </a:r>
            <a:r>
              <a:rPr lang="en-US" sz="2800" b="1" dirty="0" err="1" smtClean="0">
                <a:solidFill>
                  <a:srgbClr val="0000FF"/>
                </a:solidFill>
                <a:latin typeface="Times New Roman" panose="02020603050405020304" pitchFamily="18" charset="0"/>
                <a:cs typeface="Times New Roman" panose="02020603050405020304" pitchFamily="18" charset="0"/>
              </a:rPr>
              <a:t>mặt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tiếp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xúc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gồ</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ghề</a:t>
            </a:r>
            <a:endParaRPr lang="en-US" sz="2800" b="1" dirty="0" smtClean="0">
              <a:solidFill>
                <a:srgbClr val="0000FF"/>
              </a:solidFill>
              <a:latin typeface="Times New Roman" panose="02020603050405020304" pitchFamily="18" charset="0"/>
              <a:cs typeface="Times New Roman" panose="02020603050405020304" pitchFamily="18" charset="0"/>
            </a:endParaRPr>
          </a:p>
          <a:p>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Hình</a:t>
            </a:r>
            <a:r>
              <a:rPr lang="en-US" sz="2800" b="1" dirty="0" smtClean="0">
                <a:solidFill>
                  <a:srgbClr val="0000FF"/>
                </a:solidFill>
                <a:latin typeface="Times New Roman" panose="02020603050405020304" pitchFamily="18" charset="0"/>
                <a:cs typeface="Times New Roman" panose="02020603050405020304" pitchFamily="18" charset="0"/>
              </a:rPr>
              <a:t> 40.2 </a:t>
            </a:r>
            <a:r>
              <a:rPr lang="en-US" sz="2800" b="1" dirty="0" err="1">
                <a:solidFill>
                  <a:srgbClr val="0000FF"/>
                </a:solidFill>
                <a:latin typeface="Times New Roman" panose="02020603050405020304" pitchFamily="18" charset="0"/>
                <a:cs typeface="Times New Roman" panose="02020603050405020304" pitchFamily="18" charset="0"/>
              </a:rPr>
              <a:t>mặt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xúc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nhẵn</a:t>
            </a:r>
            <a:endParaRPr lang="en-US" sz="2800" b="1" dirty="0" smtClean="0">
              <a:solidFill>
                <a:srgbClr val="0000FF"/>
              </a:solidFill>
              <a:latin typeface="Times New Roman" panose="02020603050405020304" pitchFamily="18" charset="0"/>
              <a:cs typeface="Times New Roman" panose="02020603050405020304" pitchFamily="18" charset="0"/>
            </a:endParaRPr>
          </a:p>
          <a:p>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lực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cản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trở</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chuyển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động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nhau</a:t>
            </a:r>
            <a:endParaRPr lang="vi-VN" sz="2800" b="1" dirty="0">
              <a:solidFill>
                <a:srgbClr val="0000FF"/>
              </a:solidFill>
            </a:endParaRPr>
          </a:p>
        </p:txBody>
      </p:sp>
      <p:sp>
        <p:nvSpPr>
          <p:cNvPr id="7" name="Rectangle 6"/>
          <p:cNvSpPr/>
          <p:nvPr/>
        </p:nvSpPr>
        <p:spPr>
          <a:xfrm>
            <a:off x="5486400" y="3879520"/>
            <a:ext cx="6385034" cy="1077218"/>
          </a:xfrm>
          <a:prstGeom prst="rect">
            <a:avLst/>
          </a:prstGeom>
        </p:spPr>
        <p:txBody>
          <a:bodyPr wrap="square">
            <a:spAutoFit/>
          </a:bodyPr>
          <a:lstStyle/>
          <a:p>
            <a:pPr algn="just"/>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là</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tiếp</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xúc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ở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tiếp</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xúc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giữa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hai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a:t>
            </a:r>
          </a:p>
        </p:txBody>
      </p:sp>
      <p:sp>
        <p:nvSpPr>
          <p:cNvPr id="8" name="Rectangle 7"/>
          <p:cNvSpPr/>
          <p:nvPr/>
        </p:nvSpPr>
        <p:spPr>
          <a:xfrm>
            <a:off x="5423342" y="4945905"/>
            <a:ext cx="6542688" cy="1569660"/>
          </a:xfrm>
          <a:prstGeom prst="rect">
            <a:avLst/>
          </a:prstGeom>
          <a:noFill/>
        </p:spPr>
        <p:txBody>
          <a:bodyPr wrap="square">
            <a:spAutoFit/>
          </a:bodyPr>
          <a:lstStyle/>
          <a:p>
            <a:pPr algn="just"/>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Nguyên</a:t>
            </a:r>
            <a:r>
              <a:rPr lang="en-US" sz="3200" b="1" dirty="0" smtClean="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nhân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đó</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là</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sự</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tương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tác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giữa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hai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81654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3643" y="978941"/>
            <a:ext cx="2380780" cy="707886"/>
          </a:xfrm>
          <a:prstGeom prst="rect">
            <a:avLst/>
          </a:prstGeom>
          <a:noFill/>
        </p:spPr>
        <p:txBody>
          <a:bodyPr wrap="none" rtlCol="0">
            <a:spAutoFit/>
          </a:bodyPr>
          <a:lstStyle/>
          <a:p>
            <a:r>
              <a:rPr lang="en-US" sz="4000" b="1" dirty="0" err="1" smtClean="0">
                <a:solidFill>
                  <a:srgbClr val="FF0000"/>
                </a:solidFill>
                <a:latin typeface="Times New Roman" pitchFamily="18" charset="0"/>
                <a:cs typeface="Times New Roman" pitchFamily="18" charset="0"/>
              </a:rPr>
              <a:t>Kết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luận</a:t>
            </a:r>
            <a:r>
              <a:rPr lang="en-US" sz="4000" b="1" dirty="0" smtClean="0">
                <a:solidFill>
                  <a:srgbClr val="FF0000"/>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sp>
        <p:nvSpPr>
          <p:cNvPr id="3" name="Rectangle 2"/>
          <p:cNvSpPr/>
          <p:nvPr/>
        </p:nvSpPr>
        <p:spPr>
          <a:xfrm>
            <a:off x="332839" y="1899608"/>
            <a:ext cx="5533293" cy="3539430"/>
          </a:xfrm>
          <a:prstGeom prst="rect">
            <a:avLst/>
          </a:prstGeom>
        </p:spPr>
        <p:txBody>
          <a:bodyPr wrap="square">
            <a:spAutoFit/>
          </a:bodyPr>
          <a:lstStyle/>
          <a:p>
            <a:pPr algn="just"/>
            <a:r>
              <a:rPr lang="en-US" sz="3200" b="1" dirty="0" smtClean="0">
                <a:solidFill>
                  <a:srgbClr val="0000FF"/>
                </a:solidFill>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Lực</a:t>
            </a:r>
            <a:r>
              <a:rPr lang="en-US" sz="3200" b="1" dirty="0" smtClean="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vật</a:t>
            </a:r>
            <a:r>
              <a:rPr lang="en-US" sz="3200" b="1" dirty="0" smtClean="0">
                <a:solidFill>
                  <a:srgbClr val="0000FF"/>
                </a:solidFill>
                <a:latin typeface="Times New Roman" pitchFamily="18" charset="0"/>
                <a:cs typeface="Times New Roman" pitchFamily="18" charset="0"/>
              </a:rPr>
              <a:t>.</a:t>
            </a:r>
          </a:p>
          <a:p>
            <a:pPr algn="just"/>
            <a:endParaRPr lang="en-US" sz="3200" dirty="0">
              <a:solidFill>
                <a:srgbClr val="0000FF"/>
              </a:solidFill>
              <a:latin typeface="Times New Roman" pitchFamily="18" charset="0"/>
              <a:cs typeface="Times New Roman" pitchFamily="18" charset="0"/>
            </a:endParaRPr>
          </a:p>
          <a:p>
            <a:pPr algn="just"/>
            <a:r>
              <a:rPr lang="en-US" sz="3200" b="1" dirty="0" smtClean="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S</a:t>
            </a:r>
            <a:r>
              <a:rPr lang="en-US" sz="3200" b="1" dirty="0" smtClean="0">
                <a:solidFill>
                  <a:srgbClr val="0000FF"/>
                </a:solidFill>
                <a:latin typeface="Times New Roman" pitchFamily="18" charset="0"/>
                <a:cs typeface="Times New Roman" pitchFamily="18" charset="0"/>
              </a:rPr>
              <a:t>ự </a:t>
            </a:r>
            <a:r>
              <a:rPr lang="en-US" sz="3200" b="1" dirty="0" err="1">
                <a:solidFill>
                  <a:srgbClr val="0000FF"/>
                </a:solidFill>
                <a:latin typeface="Times New Roman" pitchFamily="18" charset="0"/>
                <a:cs typeface="Times New Roman" pitchFamily="18" charset="0"/>
              </a:rPr>
              <a:t>tương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vật</a:t>
            </a:r>
            <a:r>
              <a:rPr lang="vi-VN" sz="3200" b="1" dirty="0" smtClean="0">
                <a:solidFill>
                  <a:srgbClr val="0000FF"/>
                </a:solidFill>
                <a:latin typeface="Times New Roman" pitchFamily="18" charset="0"/>
                <a:cs typeface="Times New Roman" pitchFamily="18" charset="0"/>
              </a:rPr>
              <a:t> tạo ra lực ma sát giữa chúng.</a:t>
            </a:r>
            <a:endParaRPr lang="en-US" sz="3200" dirty="0">
              <a:solidFill>
                <a:srgbClr val="0000FF"/>
              </a:solidFill>
              <a:latin typeface="Times New Roman" pitchFamily="18" charset="0"/>
              <a:cs typeface="Times New Roman" pitchFamily="18" charset="0"/>
            </a:endParaRPr>
          </a:p>
        </p:txBody>
      </p:sp>
      <p:pic>
        <p:nvPicPr>
          <p:cNvPr id="5" name="Shape 2668"/>
          <p:cNvPicPr/>
          <p:nvPr/>
        </p:nvPicPr>
        <p:blipFill>
          <a:blip r:embed="rId2"/>
          <a:stretch/>
        </p:blipFill>
        <p:spPr>
          <a:xfrm>
            <a:off x="6548285" y="1907458"/>
            <a:ext cx="5449276" cy="1289513"/>
          </a:xfrm>
          <a:prstGeom prst="rect">
            <a:avLst/>
          </a:prstGeom>
        </p:spPr>
      </p:pic>
      <p:pic>
        <p:nvPicPr>
          <p:cNvPr id="6" name="Shape 2672"/>
          <p:cNvPicPr/>
          <p:nvPr/>
        </p:nvPicPr>
        <p:blipFill>
          <a:blip r:embed="rId3"/>
          <a:stretch/>
        </p:blipFill>
        <p:spPr>
          <a:xfrm>
            <a:off x="6548286" y="3669323"/>
            <a:ext cx="5449276" cy="1295967"/>
          </a:xfrm>
          <a:prstGeom prst="rect">
            <a:avLst/>
          </a:prstGeom>
        </p:spPr>
      </p:pic>
      <p:grpSp>
        <p:nvGrpSpPr>
          <p:cNvPr id="7" name="Group 6"/>
          <p:cNvGrpSpPr/>
          <p:nvPr/>
        </p:nvGrpSpPr>
        <p:grpSpPr>
          <a:xfrm>
            <a:off x="9893607" y="2710862"/>
            <a:ext cx="905771" cy="111166"/>
            <a:chOff x="10634587" y="2285193"/>
            <a:chExt cx="738554" cy="98002"/>
          </a:xfrm>
        </p:grpSpPr>
        <p:cxnSp>
          <p:nvCxnSpPr>
            <p:cNvPr id="8" name="Straight Arrow Connector 7"/>
            <p:cNvCxnSpPr/>
            <p:nvPr/>
          </p:nvCxnSpPr>
          <p:spPr>
            <a:xfrm>
              <a:off x="10634587" y="2336839"/>
              <a:ext cx="738554" cy="1172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0634587" y="2285193"/>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p:cNvGrpSpPr/>
          <p:nvPr/>
        </p:nvGrpSpPr>
        <p:grpSpPr>
          <a:xfrm>
            <a:off x="9846311" y="4460834"/>
            <a:ext cx="669289" cy="126932"/>
            <a:chOff x="10634587" y="2285193"/>
            <a:chExt cx="738554" cy="98002"/>
          </a:xfrm>
        </p:grpSpPr>
        <p:cxnSp>
          <p:nvCxnSpPr>
            <p:cNvPr id="11" name="Straight Arrow Connector 10"/>
            <p:cNvCxnSpPr/>
            <p:nvPr/>
          </p:nvCxnSpPr>
          <p:spPr>
            <a:xfrm>
              <a:off x="10634587" y="2336839"/>
              <a:ext cx="738554" cy="1172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634587" y="2285193"/>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050" name="Picture 2" descr="KHTN Lớp 6 Bài 40: Lực ma sát - Edu Learn T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2264" y="1088563"/>
            <a:ext cx="5979736" cy="457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8567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46157-2C6D-47E6-BA5A-B90ABFDBE846}"/>
              </a:ext>
            </a:extLst>
          </p:cNvPr>
          <p:cNvSpPr>
            <a:spLocks noGrp="1"/>
          </p:cNvSpPr>
          <p:nvPr>
            <p:ph type="ctrTitle"/>
          </p:nvPr>
        </p:nvSpPr>
        <p:spPr>
          <a:xfrm>
            <a:off x="3252248" y="246468"/>
            <a:ext cx="5505253" cy="583889"/>
          </a:xfrm>
        </p:spPr>
        <p:txBody>
          <a:bodyPr>
            <a:normAutofit/>
          </a:bodyPr>
          <a:lstStyle/>
          <a:p>
            <a:r>
              <a:rPr lang="vi-VN" sz="2800" b="1" dirty="0">
                <a:latin typeface="Times New Roman" panose="02020603050405020304" pitchFamily="18" charset="0"/>
                <a:cs typeface="Times New Roman" panose="02020603050405020304" pitchFamily="18" charset="0"/>
              </a:rPr>
              <a:t>VÍ DỤ VỀ LỰC MA SÁT</a:t>
            </a:r>
          </a:p>
        </p:txBody>
      </p:sp>
      <p:sp>
        <p:nvSpPr>
          <p:cNvPr id="3" name="Subtitle 2">
            <a:extLst>
              <a:ext uri="{FF2B5EF4-FFF2-40B4-BE49-F238E27FC236}">
                <a16:creationId xmlns:a16="http://schemas.microsoft.com/office/drawing/2014/main" xmlns="" id="{D345241D-CC93-497C-86BE-25B03A5859B3}"/>
              </a:ext>
            </a:extLst>
          </p:cNvPr>
          <p:cNvSpPr>
            <a:spLocks noGrp="1"/>
          </p:cNvSpPr>
          <p:nvPr>
            <p:ph type="subTitle" idx="1"/>
          </p:nvPr>
        </p:nvSpPr>
        <p:spPr>
          <a:xfrm>
            <a:off x="6512588" y="4821763"/>
            <a:ext cx="5222449" cy="1325527"/>
          </a:xfrm>
        </p:spPr>
        <p:txBody>
          <a:bodyPr>
            <a:normAutofit/>
          </a:bodyPr>
          <a:lstStyle/>
          <a:p>
            <a:r>
              <a:rPr lang="vi-VN" sz="2800" b="0" i="0" dirty="0">
                <a:solidFill>
                  <a:srgbClr val="0033CC"/>
                </a:solidFill>
                <a:effectLst/>
                <a:latin typeface="Times New Roman" panose="02020603050405020304" pitchFamily="18" charset="0"/>
                <a:cs typeface="Times New Roman" panose="02020603050405020304" pitchFamily="18" charset="0"/>
              </a:rPr>
              <a:t>     Khi sơn tường bằng rulô, giữa rulô với mặt tường xuất hiện lực ma sát.</a:t>
            </a:r>
            <a:endParaRPr lang="vi-VN" sz="2800" dirty="0">
              <a:solidFill>
                <a:srgbClr val="0033CC"/>
              </a:solidFill>
              <a:latin typeface="Times New Roman" panose="02020603050405020304" pitchFamily="18" charset="0"/>
              <a:cs typeface="Times New Roman" panose="02020603050405020304" pitchFamily="18" charset="0"/>
            </a:endParaRPr>
          </a:p>
        </p:txBody>
      </p:sp>
      <p:pic>
        <p:nvPicPr>
          <p:cNvPr id="3074" name="Picture 2" descr="Bài 40: Lực ma sát">
            <a:extLst>
              <a:ext uri="{FF2B5EF4-FFF2-40B4-BE49-F238E27FC236}">
                <a16:creationId xmlns:a16="http://schemas.microsoft.com/office/drawing/2014/main" xmlns="" id="{A9A0EDB8-A684-4C6E-8653-3997A74AE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139" y="1331404"/>
            <a:ext cx="4653345" cy="3067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NVSP08%20Viet%20bang%20">
            <a:extLst>
              <a:ext uri="{FF2B5EF4-FFF2-40B4-BE49-F238E27FC236}">
                <a16:creationId xmlns:a16="http://schemas.microsoft.com/office/drawing/2014/main" xmlns="" id="{E028EF29-2AFA-4673-AB3A-484681C2F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17" y="1331404"/>
            <a:ext cx="4722932" cy="306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9694CD92-45DC-426B-8D7E-4A67792B0776}"/>
              </a:ext>
            </a:extLst>
          </p:cNvPr>
          <p:cNvSpPr txBox="1"/>
          <p:nvPr/>
        </p:nvSpPr>
        <p:spPr>
          <a:xfrm>
            <a:off x="-502123" y="4799068"/>
            <a:ext cx="6129925" cy="523220"/>
          </a:xfrm>
          <a:prstGeom prst="rect">
            <a:avLst/>
          </a:prstGeom>
          <a:noFill/>
        </p:spPr>
        <p:txBody>
          <a:bodyPr wrap="square">
            <a:spAutoFit/>
          </a:bodyPr>
          <a:lstStyle/>
          <a:p>
            <a:pPr algn="ctr">
              <a:spcBef>
                <a:spcPct val="50000"/>
              </a:spcBef>
            </a:pPr>
            <a:r>
              <a:rPr lang="en-US" sz="2800" dirty="0">
                <a:solidFill>
                  <a:srgbClr val="0033CC"/>
                </a:solidFill>
                <a:latin typeface="Times New Roman" panose="02020603050405020304" pitchFamily="18" charset="0"/>
              </a:rPr>
              <a:t>       </a:t>
            </a:r>
            <a:r>
              <a:rPr lang="en-US" sz="2800" dirty="0" smtClean="0">
                <a:solidFill>
                  <a:srgbClr val="0033CC"/>
                </a:solidFill>
                <a:latin typeface="Times New Roman" panose="02020603050405020304" pitchFamily="18" charset="0"/>
              </a:rPr>
              <a:t>Ma </a:t>
            </a:r>
            <a:r>
              <a:rPr lang="en-US" sz="2800" dirty="0" err="1">
                <a:solidFill>
                  <a:srgbClr val="0033CC"/>
                </a:solidFill>
                <a:latin typeface="Times New Roman" panose="02020603050405020304" pitchFamily="18" charset="0"/>
              </a:rPr>
              <a:t>sát</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làm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phấn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bám</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được</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lên</a:t>
            </a:r>
            <a:r>
              <a:rPr lang="en-US" sz="2800" dirty="0">
                <a:solidFill>
                  <a:srgbClr val="0033CC"/>
                </a:solidFill>
                <a:latin typeface="Times New Roman" panose="02020603050405020304" pitchFamily="18" charset="0"/>
              </a:rPr>
              <a:t> </a:t>
            </a:r>
            <a:r>
              <a:rPr lang="en-US" sz="2800" dirty="0" err="1">
                <a:solidFill>
                  <a:srgbClr val="0033CC"/>
                </a:solidFill>
                <a:latin typeface="Times New Roman" panose="02020603050405020304" pitchFamily="18" charset="0"/>
              </a:rPr>
              <a:t>bảng</a:t>
            </a:r>
            <a:r>
              <a:rPr lang="en-US" sz="2800" dirty="0">
                <a:solidFill>
                  <a:srgbClr val="0033CC"/>
                </a:solidFill>
                <a:latin typeface="Times New Roman" panose="02020603050405020304" pitchFamily="18" charset="0"/>
              </a:rPr>
              <a:t>.</a:t>
            </a:r>
          </a:p>
        </p:txBody>
      </p:sp>
    </p:spTree>
    <p:extLst>
      <p:ext uri="{BB962C8B-B14F-4D97-AF65-F5344CB8AC3E}">
        <p14:creationId xmlns:p14="http://schemas.microsoft.com/office/powerpoint/2010/main" val="401422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2169</TotalTime>
  <Words>3654</Words>
  <Application>Microsoft Office PowerPoint</Application>
  <PresentationFormat>Widescreen</PresentationFormat>
  <Paragraphs>291</Paragraphs>
  <Slides>68</Slides>
  <Notes>5</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68</vt:i4>
      </vt:variant>
    </vt:vector>
  </HeadingPairs>
  <TitlesOfParts>
    <vt:vector size="78" baseType="lpstr">
      <vt:lpstr>Arial</vt:lpstr>
      <vt:lpstr>Arial</vt:lpstr>
      <vt:lpstr>Calibri</vt:lpstr>
      <vt:lpstr>Calibri Light</vt:lpstr>
      <vt:lpstr>Quattrocento Sans</vt:lpstr>
      <vt:lpstr>Segoe UI</vt:lpstr>
      <vt:lpstr>Times New Roman</vt:lpstr>
      <vt:lpstr>VNI-Times</vt:lpstr>
      <vt:lpstr>Office Theme</vt:lpstr>
      <vt:lpstr>1_Office Theme</vt:lpstr>
      <vt:lpstr>PowerPoint Presentation</vt:lpstr>
      <vt:lpstr>Kiến thức bài 39: BIẾN DẠNG CỦA LÒ XO. PHÉP ĐO LỰC</vt:lpstr>
      <vt:lpstr>PowerPoint Presentation</vt:lpstr>
      <vt:lpstr>Bài 40  LỰC MA SÁT </vt:lpstr>
      <vt:lpstr>PowerPoint Presentation</vt:lpstr>
      <vt:lpstr>PowerPoint Presentation</vt:lpstr>
      <vt:lpstr>PowerPoint Presentation</vt:lpstr>
      <vt:lpstr>PowerPoint Presentation</vt:lpstr>
      <vt:lpstr>VÍ DỤ VỀ LỰC MA SÁT</vt:lpstr>
      <vt:lpstr>PowerPoint Presentation</vt:lpstr>
      <vt:lpstr>PowerPoint Presentation</vt:lpstr>
      <vt:lpstr>PowerPoint Presentation</vt:lpstr>
      <vt:lpstr>PowerPoint Presentation</vt:lpstr>
      <vt:lpstr>VÍ DỤ VỀ LỰC MA SÁT TRƯỢT TRONG CUỘC SỐNG </vt:lpstr>
      <vt:lpstr>PowerPoint Presentation</vt:lpstr>
      <vt:lpstr>PowerPoint Presentation</vt:lpstr>
      <vt:lpstr>PowerPoint Presentation</vt:lpstr>
      <vt:lpstr>PowerPoint Presentation</vt:lpstr>
      <vt:lpstr>Bài 40  LỰC MA SÁT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40  LỰC MA SÁT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Sự khác nhau giữa trục bánh xe bò ngày xưa và trục bánh xe đạp, trục bánh xe ôtô ngày nay?</vt:lpstr>
      <vt:lpstr>Trục bánh xe bò</vt:lpstr>
      <vt:lpstr>PowerPoint Presentation</vt:lpstr>
      <vt:lpstr>PowerPoint Presentation</vt:lpstr>
      <vt:lpstr>Bài 40  LỰC MA SÁT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Lực ma sát có tác dụng như thế nào khi vật chuyển động?</vt:lpstr>
      <vt:lpstr>- Tại sao sau một thời gian sử dụng dép, lốp xe thì chúng đều bị mòn đi.</vt:lpstr>
      <vt:lpstr>PowerPoint Presentation</vt:lpstr>
      <vt:lpstr>PowerPoint Presentation</vt:lpstr>
      <vt:lpstr>PowerPoint Presentation</vt:lpstr>
      <vt:lpstr>5. Lực cản của không khí * Tìm hiểu về lực cản của không khí</vt:lpstr>
      <vt:lpstr> Bài 1: Lực xuất hiện trong trường hợp nào sau đây không phải là lực ma sát? A. Lực xuất hiện khi bánh xe trượt trên mặt đường. B. Lực xuất hiện giữa má phanh và vành xe khi phanh xe. C. Lực của dây cung tác dụng lên mũi tên khi bắn. D. Lực xuất hiện khi các chi tiết máy cọ xát với nhau. </vt:lpstr>
      <vt:lpstr> Bài 3: Tại sao mặt lốp ô tô vận tải phải có khía sâu hơn mặt lốp xe đạp? </vt:lpstr>
      <vt:lpstr>Bài 4: Quan sát các đồ vật trong nhà và trả lời các câu hỏi sau: - Tại sao cán dao, cán chổi không để nhẵn bóng? - Tại sao người ta thường tra dầu mỡ vào các ổ trục xe đạp, ổ khoá và thay dầu xe máy định kì.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SỰ ĐA DẠNG VÀ CÁC THỂ CƠ BẢN CỦA CHẤT. TÍNH CHẤT CỦA CHẤT</dc:title>
  <dc:creator>Admin</dc:creator>
  <cp:lastModifiedBy>Admin</cp:lastModifiedBy>
  <cp:revision>246</cp:revision>
  <dcterms:created xsi:type="dcterms:W3CDTF">2021-02-06T13:24:47Z</dcterms:created>
  <dcterms:modified xsi:type="dcterms:W3CDTF">2024-04-09T03:49:52Z</dcterms:modified>
</cp:coreProperties>
</file>