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8" r:id="rId3"/>
    <p:sldId id="261" r:id="rId4"/>
    <p:sldId id="262" r:id="rId5"/>
    <p:sldId id="263" r:id="rId6"/>
    <p:sldId id="281" r:id="rId7"/>
    <p:sldId id="282" r:id="rId8"/>
    <p:sldId id="283" r:id="rId9"/>
    <p:sldId id="284" r:id="rId10"/>
    <p:sldId id="285" r:id="rId11"/>
    <p:sldId id="265" r:id="rId12"/>
    <p:sldId id="272" r:id="rId13"/>
    <p:sldId id="270" r:id="rId14"/>
    <p:sldId id="286" r:id="rId15"/>
    <p:sldId id="273" r:id="rId16"/>
    <p:sldId id="274" r:id="rId17"/>
    <p:sldId id="287" r:id="rId18"/>
    <p:sldId id="288" r:id="rId19"/>
    <p:sldId id="275"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Calistoga" panose="020B0604020202020204" charset="0"/>
      <p:regular r:id="rId26"/>
    </p:embeddedFont>
    <p:embeddedFont>
      <p:font typeface="Comic Sans MS" panose="030F0702030302020204" pitchFamily="66" charset="0"/>
      <p:regular r:id="rId27"/>
      <p:bold r:id="rId28"/>
      <p:italic r:id="rId29"/>
      <p:boldItalic r:id="rId30"/>
    </p:embeddedFont>
    <p:embeddedFont>
      <p:font typeface="Public Sans"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674F"/>
    <a:srgbClr val="FFE0DA"/>
    <a:srgbClr val="FFFD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1A5DF-471C-4FED-98AE-DE87395E2E36}" type="datetimeFigureOut">
              <a:rPr lang="en-US" smtClean="0"/>
              <a:t>11/29/2021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198E6-FD8D-403D-A5CB-8A548E1CE4C9}" type="slidenum">
              <a:rPr lang="en-US" smtClean="0"/>
              <a:t>‹#›</a:t>
            </a:fld>
            <a:endParaRPr lang="en-US"/>
          </a:p>
        </p:txBody>
      </p:sp>
    </p:spTree>
    <p:extLst>
      <p:ext uri="{BB962C8B-B14F-4D97-AF65-F5344CB8AC3E}">
        <p14:creationId xmlns:p14="http://schemas.microsoft.com/office/powerpoint/2010/main" val="2001768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really want  to travel. Let’s guess the place I </a:t>
            </a:r>
            <a:r>
              <a:rPr lang="en-US" b="1" dirty="0" err="1"/>
              <a:t>wanna</a:t>
            </a:r>
            <a:r>
              <a:rPr lang="en-US" b="1" dirty="0"/>
              <a:t> go to. </a:t>
            </a:r>
          </a:p>
        </p:txBody>
      </p:sp>
      <p:sp>
        <p:nvSpPr>
          <p:cNvPr id="4" name="Slide Number Placeholder 3"/>
          <p:cNvSpPr>
            <a:spLocks noGrp="1"/>
          </p:cNvSpPr>
          <p:nvPr>
            <p:ph type="sldNum" sz="quarter" idx="5"/>
          </p:nvPr>
        </p:nvSpPr>
        <p:spPr/>
        <p:txBody>
          <a:bodyPr/>
          <a:lstStyle/>
          <a:p>
            <a:fld id="{69B198E6-FD8D-403D-A5CB-8A548E1CE4C9}" type="slidenum">
              <a:rPr lang="en-US" smtClean="0"/>
              <a:t>4</a:t>
            </a:fld>
            <a:endParaRPr lang="en-US"/>
          </a:p>
        </p:txBody>
      </p:sp>
    </p:spTree>
    <p:extLst>
      <p:ext uri="{BB962C8B-B14F-4D97-AF65-F5344CB8AC3E}">
        <p14:creationId xmlns:p14="http://schemas.microsoft.com/office/powerpoint/2010/main" val="1990095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the place where I want to visit/ What’s about you. Where do you want to visit </a:t>
            </a:r>
          </a:p>
        </p:txBody>
      </p:sp>
      <p:sp>
        <p:nvSpPr>
          <p:cNvPr id="4" name="Slide Number Placeholder 3"/>
          <p:cNvSpPr>
            <a:spLocks noGrp="1"/>
          </p:cNvSpPr>
          <p:nvPr>
            <p:ph type="sldNum" sz="quarter" idx="5"/>
          </p:nvPr>
        </p:nvSpPr>
        <p:spPr/>
        <p:txBody>
          <a:bodyPr/>
          <a:lstStyle/>
          <a:p>
            <a:fld id="{69B198E6-FD8D-403D-A5CB-8A548E1CE4C9}" type="slidenum">
              <a:rPr lang="en-US" smtClean="0"/>
              <a:t>11</a:t>
            </a:fld>
            <a:endParaRPr lang="en-US"/>
          </a:p>
        </p:txBody>
      </p:sp>
    </p:spTree>
    <p:extLst>
      <p:ext uri="{BB962C8B-B14F-4D97-AF65-F5344CB8AC3E}">
        <p14:creationId xmlns:p14="http://schemas.microsoft.com/office/powerpoint/2010/main" val="3907635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11" Type="http://schemas.openxmlformats.org/officeDocument/2006/relationships/image" Target="../media/image40.svg"/><Relationship Id="rId5" Type="http://schemas.openxmlformats.org/officeDocument/2006/relationships/image" Target="../media/image38.sv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svg"/><Relationship Id="rId9" Type="http://schemas.openxmlformats.org/officeDocument/2006/relationships/image" Target="../media/image40.sv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svg"/><Relationship Id="rId7" Type="http://schemas.openxmlformats.org/officeDocument/2006/relationships/image" Target="../media/image3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9.sv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53.sv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56.jpe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55.png"/><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4.svg"/><Relationship Id="rId7" Type="http://schemas.openxmlformats.org/officeDocument/2006/relationships/image" Target="../media/image5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3.svg"/><Relationship Id="rId10" Type="http://schemas.openxmlformats.org/officeDocument/2006/relationships/image" Target="../media/image8.svg"/><Relationship Id="rId4" Type="http://schemas.openxmlformats.org/officeDocument/2006/relationships/image" Target="../media/image52.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0.svg"/><Relationship Id="rId3" Type="http://schemas.openxmlformats.org/officeDocument/2006/relationships/image" Target="../media/image12.svg"/><Relationship Id="rId7" Type="http://schemas.openxmlformats.org/officeDocument/2006/relationships/image" Target="../media/image8.svg"/><Relationship Id="rId12"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38.svg"/><Relationship Id="rId10" Type="http://schemas.openxmlformats.org/officeDocument/2006/relationships/image" Target="../media/image17.png"/><Relationship Id="rId4" Type="http://schemas.openxmlformats.org/officeDocument/2006/relationships/image" Target="../media/image37.png"/><Relationship Id="rId9" Type="http://schemas.openxmlformats.org/officeDocument/2006/relationships/image" Target="../media/image61.sv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svg"/><Relationship Id="rId7" Type="http://schemas.openxmlformats.org/officeDocument/2006/relationships/image" Target="../media/image61.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7.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8.svg"/><Relationship Id="rId5" Type="http://schemas.openxmlformats.org/officeDocument/2006/relationships/image" Target="../media/image22.svg"/><Relationship Id="rId15" Type="http://schemas.openxmlformats.org/officeDocument/2006/relationships/image" Target="../media/image30.sv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notesSlide" Target="../notesSlides/notesSlide1.xml"/><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11" Type="http://schemas.openxmlformats.org/officeDocument/2006/relationships/image" Target="../media/image40.svg"/><Relationship Id="rId5" Type="http://schemas.openxmlformats.org/officeDocument/2006/relationships/image" Target="../media/image38.sv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11" Type="http://schemas.openxmlformats.org/officeDocument/2006/relationships/image" Target="../media/image40.svg"/><Relationship Id="rId5" Type="http://schemas.openxmlformats.org/officeDocument/2006/relationships/image" Target="../media/image38.sv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11" Type="http://schemas.openxmlformats.org/officeDocument/2006/relationships/image" Target="../media/image40.svg"/><Relationship Id="rId5" Type="http://schemas.openxmlformats.org/officeDocument/2006/relationships/image" Target="../media/image38.sv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11" Type="http://schemas.openxmlformats.org/officeDocument/2006/relationships/image" Target="../media/image40.svg"/><Relationship Id="rId5" Type="http://schemas.openxmlformats.org/officeDocument/2006/relationships/image" Target="../media/image38.sv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11" Type="http://schemas.openxmlformats.org/officeDocument/2006/relationships/image" Target="../media/image40.svg"/><Relationship Id="rId5" Type="http://schemas.openxmlformats.org/officeDocument/2006/relationships/image" Target="../media/image38.sv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3957" y="-819247"/>
            <a:ext cx="4788085" cy="52563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06800" y="7039323"/>
            <a:ext cx="2682658" cy="36886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21312" y="3510310"/>
            <a:ext cx="5060979" cy="746257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75056" y="508533"/>
            <a:ext cx="1929223" cy="1816977"/>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1663" y="6291608"/>
            <a:ext cx="1723793" cy="1899972"/>
          </a:xfrm>
          <a:prstGeom prst="rect">
            <a:avLst/>
          </a:prstGeom>
        </p:spPr>
      </p:pic>
      <p:grpSp>
        <p:nvGrpSpPr>
          <p:cNvPr id="7" name="Group 7"/>
          <p:cNvGrpSpPr/>
          <p:nvPr/>
        </p:nvGrpSpPr>
        <p:grpSpPr>
          <a:xfrm>
            <a:off x="2479036" y="2828405"/>
            <a:ext cx="13376928" cy="4005467"/>
            <a:chOff x="-58090" y="9525"/>
            <a:chExt cx="14864089" cy="5340626"/>
          </a:xfrm>
        </p:grpSpPr>
        <p:sp>
          <p:nvSpPr>
            <p:cNvPr id="8" name="TextBox 8"/>
            <p:cNvSpPr txBox="1"/>
            <p:nvPr/>
          </p:nvSpPr>
          <p:spPr>
            <a:xfrm>
              <a:off x="0" y="9525"/>
              <a:ext cx="14805999" cy="3550631"/>
            </a:xfrm>
            <a:prstGeom prst="rect">
              <a:avLst/>
            </a:prstGeom>
          </p:spPr>
          <p:txBody>
            <a:bodyPr lIns="0" tIns="0" rIns="0" bIns="0" rtlCol="0" anchor="t">
              <a:spAutoFit/>
            </a:bodyPr>
            <a:lstStyle/>
            <a:p>
              <a:pPr algn="ctr">
                <a:lnSpc>
                  <a:spcPts val="10560"/>
                </a:lnSpc>
              </a:pPr>
              <a:r>
                <a:rPr lang="en-US" sz="8000" dirty="0">
                  <a:solidFill>
                    <a:srgbClr val="4F674F"/>
                  </a:solidFill>
                  <a:latin typeface="Calistoga"/>
                </a:rPr>
                <a:t>UNIT 5: </a:t>
              </a:r>
            </a:p>
            <a:p>
              <a:pPr algn="ctr">
                <a:lnSpc>
                  <a:spcPts val="10560"/>
                </a:lnSpc>
              </a:pPr>
              <a:r>
                <a:rPr lang="en-US" sz="8000" dirty="0">
                  <a:solidFill>
                    <a:srgbClr val="4F674F"/>
                  </a:solidFill>
                  <a:latin typeface="Calistoga"/>
                </a:rPr>
                <a:t>Natural wonders of Viet Nam</a:t>
              </a:r>
            </a:p>
          </p:txBody>
        </p:sp>
        <p:sp>
          <p:nvSpPr>
            <p:cNvPr id="9" name="TextBox 9"/>
            <p:cNvSpPr txBox="1"/>
            <p:nvPr/>
          </p:nvSpPr>
          <p:spPr>
            <a:xfrm>
              <a:off x="-58090" y="4627132"/>
              <a:ext cx="14805999" cy="723019"/>
            </a:xfrm>
            <a:prstGeom prst="rect">
              <a:avLst/>
            </a:prstGeom>
          </p:spPr>
          <p:txBody>
            <a:bodyPr lIns="0" tIns="0" rIns="0" bIns="0" rtlCol="0" anchor="t">
              <a:spAutoFit/>
            </a:bodyPr>
            <a:lstStyle/>
            <a:p>
              <a:pPr algn="ctr">
                <a:lnSpc>
                  <a:spcPts val="3844"/>
                </a:lnSpc>
              </a:pPr>
              <a:r>
                <a:rPr lang="en-US" sz="6000" dirty="0">
                  <a:solidFill>
                    <a:srgbClr val="323232"/>
                  </a:solidFill>
                  <a:latin typeface="Public Sans"/>
                </a:rPr>
                <a:t>Lesson 6: Skills 2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89316" y="7272146"/>
            <a:ext cx="3733969" cy="39723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182880"/>
            <a:ext cx="1981200" cy="186593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88117" y="8494871"/>
            <a:ext cx="1599883" cy="17921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600" y="-190500"/>
            <a:ext cx="1442381" cy="1311255"/>
          </a:xfrm>
          <a:prstGeom prst="rect">
            <a:avLst/>
          </a:prstGeom>
        </p:spPr>
      </p:pic>
      <p:sp>
        <p:nvSpPr>
          <p:cNvPr id="11" name="TextBox 10">
            <a:extLst>
              <a:ext uri="{FF2B5EF4-FFF2-40B4-BE49-F238E27FC236}">
                <a16:creationId xmlns:a16="http://schemas.microsoft.com/office/drawing/2014/main" id="{D2CE523F-474A-4BC0-9034-ED11B58BD3CD}"/>
              </a:ext>
            </a:extLst>
          </p:cNvPr>
          <p:cNvSpPr txBox="1"/>
          <p:nvPr/>
        </p:nvSpPr>
        <p:spPr>
          <a:xfrm>
            <a:off x="6121808" y="347971"/>
            <a:ext cx="6044384" cy="1107996"/>
          </a:xfrm>
          <a:prstGeom prst="rect">
            <a:avLst/>
          </a:prstGeom>
          <a:noFill/>
        </p:spPr>
        <p:txBody>
          <a:bodyPr wrap="square" rtlCol="0">
            <a:spAutoFit/>
          </a:bodyPr>
          <a:lstStyle/>
          <a:p>
            <a:pPr algn="ctr"/>
            <a:r>
              <a:rPr lang="en-US" sz="6600" b="1" dirty="0">
                <a:solidFill>
                  <a:srgbClr val="4F674F"/>
                </a:solidFill>
              </a:rPr>
              <a:t>Let’s check </a:t>
            </a:r>
          </a:p>
        </p:txBody>
      </p:sp>
      <p:graphicFrame>
        <p:nvGraphicFramePr>
          <p:cNvPr id="15" name="Table 14">
            <a:extLst>
              <a:ext uri="{FF2B5EF4-FFF2-40B4-BE49-F238E27FC236}">
                <a16:creationId xmlns:a16="http://schemas.microsoft.com/office/drawing/2014/main" id="{EF4015DD-F194-4AC4-8D86-28F25FEFFD47}"/>
              </a:ext>
            </a:extLst>
          </p:cNvPr>
          <p:cNvGraphicFramePr>
            <a:graphicFrameLocks noGrp="1"/>
          </p:cNvGraphicFramePr>
          <p:nvPr/>
        </p:nvGraphicFramePr>
        <p:xfrm>
          <a:off x="609600" y="1742356"/>
          <a:ext cx="10210799" cy="7631337"/>
        </p:xfrm>
        <a:graphic>
          <a:graphicData uri="http://schemas.openxmlformats.org/drawingml/2006/table">
            <a:tbl>
              <a:tblPr firstRow="1" bandRow="1">
                <a:tableStyleId>{E8B1032C-EA38-4F05-BA0D-38AFFFC7BED3}</a:tableStyleId>
              </a:tblPr>
              <a:tblGrid>
                <a:gridCol w="772245">
                  <a:extLst>
                    <a:ext uri="{9D8B030D-6E8A-4147-A177-3AD203B41FA5}">
                      <a16:colId xmlns:a16="http://schemas.microsoft.com/office/drawing/2014/main" val="20000"/>
                    </a:ext>
                  </a:extLst>
                </a:gridCol>
                <a:gridCol w="6847755">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95399">
                  <a:extLst>
                    <a:ext uri="{9D8B030D-6E8A-4147-A177-3AD203B41FA5}">
                      <a16:colId xmlns:a16="http://schemas.microsoft.com/office/drawing/2014/main" val="20003"/>
                    </a:ext>
                  </a:extLst>
                </a:gridCol>
              </a:tblGrid>
              <a:tr h="741865">
                <a:tc>
                  <a:txBody>
                    <a:bodyPr/>
                    <a:lstStyle/>
                    <a:p>
                      <a:pPr algn="ctr"/>
                      <a:endParaRPr lang="en-US" sz="4000" dirty="0"/>
                    </a:p>
                  </a:txBody>
                  <a:tcPr/>
                </a:tc>
                <a:tc>
                  <a:txBody>
                    <a:bodyPr/>
                    <a:lstStyle/>
                    <a:p>
                      <a:endParaRPr lang="en-US" sz="4000" dirty="0"/>
                    </a:p>
                  </a:txBody>
                  <a:tcPr/>
                </a:tc>
                <a:tc>
                  <a:txBody>
                    <a:bodyPr/>
                    <a:lstStyle/>
                    <a:p>
                      <a:pPr algn="ctr"/>
                      <a:r>
                        <a:rPr lang="en-US" sz="4000">
                          <a:solidFill>
                            <a:srgbClr val="4F674F"/>
                          </a:solidFill>
                        </a:rPr>
                        <a:t>T</a:t>
                      </a:r>
                      <a:endParaRPr lang="en-US" sz="4000" b="1">
                        <a:solidFill>
                          <a:srgbClr val="4F674F"/>
                        </a:solidFill>
                      </a:endParaRPr>
                    </a:p>
                  </a:txBody>
                  <a:tcPr/>
                </a:tc>
                <a:tc>
                  <a:txBody>
                    <a:bodyPr/>
                    <a:lstStyle/>
                    <a:p>
                      <a:pPr algn="ctr"/>
                      <a:r>
                        <a:rPr lang="en-US" sz="4000" dirty="0">
                          <a:solidFill>
                            <a:srgbClr val="4F674F"/>
                          </a:solidFill>
                        </a:rPr>
                        <a:t>F</a:t>
                      </a:r>
                      <a:endParaRPr lang="en-US" sz="4000" b="1" dirty="0">
                        <a:solidFill>
                          <a:srgbClr val="4F674F"/>
                        </a:solidFill>
                      </a:endParaRPr>
                    </a:p>
                  </a:txBody>
                  <a:tcPr/>
                </a:tc>
                <a:extLst>
                  <a:ext uri="{0D108BD9-81ED-4DB2-BD59-A6C34878D82A}">
                    <a16:rowId xmlns:a16="http://schemas.microsoft.com/office/drawing/2014/main" val="10000"/>
                  </a:ext>
                </a:extLst>
              </a:tr>
              <a:tr h="1394708">
                <a:tc>
                  <a:txBody>
                    <a:bodyPr/>
                    <a:lstStyle/>
                    <a:p>
                      <a:pPr algn="ctr"/>
                      <a:r>
                        <a:rPr lang="en-US" sz="3600" b="1" dirty="0">
                          <a:solidFill>
                            <a:srgbClr val="4F674F"/>
                          </a:solidFill>
                        </a:rPr>
                        <a:t>1.</a:t>
                      </a:r>
                    </a:p>
                  </a:txBody>
                  <a:tcPr anchor="ctr"/>
                </a:tc>
                <a:tc>
                  <a:txBody>
                    <a:bodyPr/>
                    <a:lstStyle/>
                    <a:p>
                      <a:pPr algn="l"/>
                      <a:r>
                        <a:rPr lang="en-US" sz="4000" dirty="0" err="1"/>
                        <a:t>Phu</a:t>
                      </a:r>
                      <a:r>
                        <a:rPr lang="en-US" sz="4000" dirty="0"/>
                        <a:t> Quoc is</a:t>
                      </a:r>
                      <a:r>
                        <a:rPr lang="en-US" sz="4000" baseline="0" dirty="0"/>
                        <a:t> a very beautiful island in Viet Nam.</a:t>
                      </a:r>
                      <a:r>
                        <a:rPr lang="en-US" sz="4000" dirty="0"/>
                        <a:t> </a:t>
                      </a:r>
                    </a:p>
                  </a:txBody>
                  <a:tcPr anchor="ctr"/>
                </a:tc>
                <a:tc>
                  <a:txBody>
                    <a:bodyPr/>
                    <a:lstStyle/>
                    <a:p>
                      <a:endParaRPr lang="en-US" sz="4000" dirty="0"/>
                    </a:p>
                  </a:txBody>
                  <a:tcPr anchor="ctr"/>
                </a:tc>
                <a:tc>
                  <a:txBody>
                    <a:bodyPr/>
                    <a:lstStyle/>
                    <a:p>
                      <a:endParaRPr lang="en-US" sz="4000"/>
                    </a:p>
                  </a:txBody>
                  <a:tcPr anchor="ctr"/>
                </a:tc>
                <a:extLst>
                  <a:ext uri="{0D108BD9-81ED-4DB2-BD59-A6C34878D82A}">
                    <a16:rowId xmlns:a16="http://schemas.microsoft.com/office/drawing/2014/main" val="10001"/>
                  </a:ext>
                </a:extLst>
              </a:tr>
              <a:tr h="1157976">
                <a:tc>
                  <a:txBody>
                    <a:bodyPr/>
                    <a:lstStyle/>
                    <a:p>
                      <a:pPr algn="ctr"/>
                      <a:r>
                        <a:rPr lang="en-US" sz="3600" b="1" dirty="0">
                          <a:solidFill>
                            <a:srgbClr val="4F674F"/>
                          </a:solidFill>
                        </a:rPr>
                        <a:t>2.</a:t>
                      </a:r>
                    </a:p>
                  </a:txBody>
                  <a:tcPr anchor="ctr"/>
                </a:tc>
                <a:tc>
                  <a:txBody>
                    <a:bodyPr/>
                    <a:lstStyle/>
                    <a:p>
                      <a:pPr algn="l"/>
                      <a:r>
                        <a:rPr lang="en-US" sz="4000" dirty="0"/>
                        <a:t>There are no green forests</a:t>
                      </a:r>
                      <a:r>
                        <a:rPr lang="en-US" sz="4000" baseline="0" dirty="0"/>
                        <a:t> in </a:t>
                      </a:r>
                      <a:r>
                        <a:rPr lang="en-US" sz="4000" baseline="0" dirty="0" err="1"/>
                        <a:t>Phu</a:t>
                      </a:r>
                      <a:r>
                        <a:rPr lang="en-US" sz="4000" baseline="0" dirty="0"/>
                        <a:t> Quoc.</a:t>
                      </a:r>
                      <a:endParaRPr lang="en-US" sz="4000" dirty="0"/>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2"/>
                  </a:ext>
                </a:extLst>
              </a:tr>
              <a:tr h="1394708">
                <a:tc>
                  <a:txBody>
                    <a:bodyPr/>
                    <a:lstStyle/>
                    <a:p>
                      <a:pPr algn="ctr"/>
                      <a:r>
                        <a:rPr lang="en-US" sz="3600" b="1" dirty="0">
                          <a:solidFill>
                            <a:srgbClr val="4F674F"/>
                          </a:solidFill>
                        </a:rPr>
                        <a:t>3.</a:t>
                      </a:r>
                    </a:p>
                  </a:txBody>
                  <a:tcPr anchor="ctr"/>
                </a:tc>
                <a:tc>
                  <a:txBody>
                    <a:bodyPr/>
                    <a:lstStyle/>
                    <a:p>
                      <a:pPr algn="l"/>
                      <a:r>
                        <a:rPr lang="en-US" sz="4000" dirty="0"/>
                        <a:t>Tourists can visit fishing villages and national parks there.</a:t>
                      </a:r>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3"/>
                  </a:ext>
                </a:extLst>
              </a:tr>
              <a:tr h="1394708">
                <a:tc>
                  <a:txBody>
                    <a:bodyPr/>
                    <a:lstStyle/>
                    <a:p>
                      <a:pPr algn="ctr"/>
                      <a:r>
                        <a:rPr lang="en-US" sz="3600" b="1" dirty="0">
                          <a:solidFill>
                            <a:srgbClr val="4F674F"/>
                          </a:solidFill>
                        </a:rPr>
                        <a:t>4.</a:t>
                      </a:r>
                    </a:p>
                  </a:txBody>
                  <a:tcPr anchor="ctr"/>
                </a:tc>
                <a:tc>
                  <a:txBody>
                    <a:bodyPr/>
                    <a:lstStyle/>
                    <a:p>
                      <a:pPr algn="l"/>
                      <a:r>
                        <a:rPr lang="en-US" sz="4000" dirty="0"/>
                        <a:t>You cannot play water</a:t>
                      </a:r>
                      <a:r>
                        <a:rPr lang="en-US" sz="4000" baseline="0" dirty="0"/>
                        <a:t> sports in </a:t>
                      </a:r>
                      <a:r>
                        <a:rPr lang="en-US" sz="4000" baseline="0" dirty="0" err="1"/>
                        <a:t>Phu</a:t>
                      </a:r>
                      <a:r>
                        <a:rPr lang="en-US" sz="4000" baseline="0" dirty="0"/>
                        <a:t> Quoc.</a:t>
                      </a:r>
                      <a:endParaRPr lang="en-US" sz="4000" dirty="0"/>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4"/>
                  </a:ext>
                </a:extLst>
              </a:tr>
              <a:tr h="1394708">
                <a:tc>
                  <a:txBody>
                    <a:bodyPr/>
                    <a:lstStyle/>
                    <a:p>
                      <a:pPr algn="ctr"/>
                      <a:r>
                        <a:rPr lang="en-US" sz="3600" b="1" dirty="0">
                          <a:solidFill>
                            <a:srgbClr val="4F674F"/>
                          </a:solidFill>
                        </a:rPr>
                        <a:t>5.</a:t>
                      </a:r>
                    </a:p>
                  </a:txBody>
                  <a:tcPr anchor="ctr"/>
                </a:tc>
                <a:tc>
                  <a:txBody>
                    <a:bodyPr/>
                    <a:lstStyle/>
                    <a:p>
                      <a:pPr algn="l"/>
                      <a:r>
                        <a:rPr lang="en-US" sz="4000" dirty="0"/>
                        <a:t>People sell interesting things at the markets.</a:t>
                      </a:r>
                    </a:p>
                  </a:txBody>
                  <a:tcPr anchor="ctr"/>
                </a:tc>
                <a:tc>
                  <a:txBody>
                    <a:bodyPr/>
                    <a:lstStyle/>
                    <a:p>
                      <a:endParaRPr lang="en-US" sz="4000" dirty="0"/>
                    </a:p>
                  </a:txBody>
                  <a:tcPr anchor="ctr"/>
                </a:tc>
                <a:tc>
                  <a:txBody>
                    <a:bodyPr/>
                    <a:lstStyle/>
                    <a:p>
                      <a:endParaRPr lang="en-US" sz="4000" dirty="0"/>
                    </a:p>
                  </a:txBody>
                  <a:tcPr anchor="ctr"/>
                </a:tc>
                <a:extLst>
                  <a:ext uri="{0D108BD9-81ED-4DB2-BD59-A6C34878D82A}">
                    <a16:rowId xmlns:a16="http://schemas.microsoft.com/office/drawing/2014/main" val="10005"/>
                  </a:ext>
                </a:extLst>
              </a:tr>
            </a:tbl>
          </a:graphicData>
        </a:graphic>
      </p:graphicFrame>
      <p:cxnSp>
        <p:nvCxnSpPr>
          <p:cNvPr id="12" name="Straight Connector 11">
            <a:extLst>
              <a:ext uri="{FF2B5EF4-FFF2-40B4-BE49-F238E27FC236}">
                <a16:creationId xmlns:a16="http://schemas.microsoft.com/office/drawing/2014/main" id="{5DE494BE-130C-4048-A784-B14FFE89EC4A}"/>
              </a:ext>
            </a:extLst>
          </p:cNvPr>
          <p:cNvCxnSpPr>
            <a:cxnSpLocks/>
          </p:cNvCxnSpPr>
          <p:nvPr/>
        </p:nvCxnSpPr>
        <p:spPr>
          <a:xfrm>
            <a:off x="1524000" y="3086100"/>
            <a:ext cx="1905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C118A-B41A-44AA-B282-54AE3158C432}"/>
              </a:ext>
            </a:extLst>
          </p:cNvPr>
          <p:cNvCxnSpPr>
            <a:cxnSpLocks/>
          </p:cNvCxnSpPr>
          <p:nvPr/>
        </p:nvCxnSpPr>
        <p:spPr>
          <a:xfrm>
            <a:off x="5410200" y="3086100"/>
            <a:ext cx="17526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107531-0CE1-4D21-8375-4C94B45DAB29}"/>
              </a:ext>
            </a:extLst>
          </p:cNvPr>
          <p:cNvCxnSpPr>
            <a:cxnSpLocks/>
          </p:cNvCxnSpPr>
          <p:nvPr/>
        </p:nvCxnSpPr>
        <p:spPr>
          <a:xfrm>
            <a:off x="1447800" y="3695700"/>
            <a:ext cx="1219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0896FD-D837-459D-8181-80B7E1D03A10}"/>
              </a:ext>
            </a:extLst>
          </p:cNvPr>
          <p:cNvCxnSpPr>
            <a:cxnSpLocks/>
          </p:cNvCxnSpPr>
          <p:nvPr/>
        </p:nvCxnSpPr>
        <p:spPr>
          <a:xfrm>
            <a:off x="3276600" y="3695700"/>
            <a:ext cx="1981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703FCEC-C331-4108-BE4D-69A164B62489}"/>
              </a:ext>
            </a:extLst>
          </p:cNvPr>
          <p:cNvCxnSpPr>
            <a:cxnSpLocks/>
          </p:cNvCxnSpPr>
          <p:nvPr/>
        </p:nvCxnSpPr>
        <p:spPr>
          <a:xfrm>
            <a:off x="3505200" y="4457700"/>
            <a:ext cx="3429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D6B4DE-7F7E-46B1-A6FA-09C7F4F028E3}"/>
              </a:ext>
            </a:extLst>
          </p:cNvPr>
          <p:cNvCxnSpPr>
            <a:cxnSpLocks/>
          </p:cNvCxnSpPr>
          <p:nvPr/>
        </p:nvCxnSpPr>
        <p:spPr>
          <a:xfrm>
            <a:off x="1524000" y="5829300"/>
            <a:ext cx="152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5528AA-6279-45BD-99B7-43229924F136}"/>
              </a:ext>
            </a:extLst>
          </p:cNvPr>
          <p:cNvCxnSpPr>
            <a:cxnSpLocks/>
          </p:cNvCxnSpPr>
          <p:nvPr/>
        </p:nvCxnSpPr>
        <p:spPr>
          <a:xfrm>
            <a:off x="4038600" y="5829300"/>
            <a:ext cx="83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226C218-D311-46B4-83CD-7826F7316AC9}"/>
              </a:ext>
            </a:extLst>
          </p:cNvPr>
          <p:cNvCxnSpPr>
            <a:cxnSpLocks/>
          </p:cNvCxnSpPr>
          <p:nvPr/>
        </p:nvCxnSpPr>
        <p:spPr>
          <a:xfrm>
            <a:off x="4953000" y="5806440"/>
            <a:ext cx="2971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09CA49-0C7B-43F9-8D66-430E4B2FD01C}"/>
              </a:ext>
            </a:extLst>
          </p:cNvPr>
          <p:cNvCxnSpPr>
            <a:cxnSpLocks/>
          </p:cNvCxnSpPr>
          <p:nvPr/>
        </p:nvCxnSpPr>
        <p:spPr>
          <a:xfrm>
            <a:off x="2286000" y="6438900"/>
            <a:ext cx="2971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DE054E-C553-4A03-BD53-41636DDED401}"/>
              </a:ext>
            </a:extLst>
          </p:cNvPr>
          <p:cNvCxnSpPr>
            <a:cxnSpLocks/>
          </p:cNvCxnSpPr>
          <p:nvPr/>
        </p:nvCxnSpPr>
        <p:spPr>
          <a:xfrm>
            <a:off x="2286000" y="72009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06CED2-F172-493D-A819-11F5E3F86987}"/>
              </a:ext>
            </a:extLst>
          </p:cNvPr>
          <p:cNvCxnSpPr>
            <a:cxnSpLocks/>
          </p:cNvCxnSpPr>
          <p:nvPr/>
        </p:nvCxnSpPr>
        <p:spPr>
          <a:xfrm>
            <a:off x="4902608" y="72009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20071C-C40E-4A84-8D05-596B94E0CE3A}"/>
              </a:ext>
            </a:extLst>
          </p:cNvPr>
          <p:cNvCxnSpPr>
            <a:cxnSpLocks/>
          </p:cNvCxnSpPr>
          <p:nvPr/>
        </p:nvCxnSpPr>
        <p:spPr>
          <a:xfrm>
            <a:off x="2971800" y="85725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6640F9-8EB0-4C76-BAE8-E8DC2F489996}"/>
              </a:ext>
            </a:extLst>
          </p:cNvPr>
          <p:cNvCxnSpPr>
            <a:cxnSpLocks/>
          </p:cNvCxnSpPr>
          <p:nvPr/>
        </p:nvCxnSpPr>
        <p:spPr>
          <a:xfrm>
            <a:off x="3810000" y="8595360"/>
            <a:ext cx="35310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B6F427-1174-4E9E-AD89-18B8DD5755DE}"/>
              </a:ext>
            </a:extLst>
          </p:cNvPr>
          <p:cNvCxnSpPr>
            <a:cxnSpLocks/>
          </p:cNvCxnSpPr>
          <p:nvPr/>
        </p:nvCxnSpPr>
        <p:spPr>
          <a:xfrm>
            <a:off x="1447800" y="91821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E86E7CB3-19D6-4629-B249-F93C83B5B52F}"/>
              </a:ext>
            </a:extLst>
          </p:cNvPr>
          <p:cNvSpPr/>
          <p:nvPr/>
        </p:nvSpPr>
        <p:spPr>
          <a:xfrm>
            <a:off x="11163300" y="7280249"/>
            <a:ext cx="6629400" cy="1944302"/>
          </a:xfrm>
          <a:prstGeom prst="roundRect">
            <a:avLst/>
          </a:prstGeom>
          <a:solidFill>
            <a:srgbClr val="FFE0D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You can buy interesting things at the markets on the island.</a:t>
            </a:r>
          </a:p>
        </p:txBody>
      </p:sp>
      <p:sp>
        <p:nvSpPr>
          <p:cNvPr id="44" name="TextBox 43">
            <a:extLst>
              <a:ext uri="{FF2B5EF4-FFF2-40B4-BE49-F238E27FC236}">
                <a16:creationId xmlns:a16="http://schemas.microsoft.com/office/drawing/2014/main" id="{6778EF72-44AE-4D5C-9CF1-30994494777A}"/>
              </a:ext>
            </a:extLst>
          </p:cNvPr>
          <p:cNvSpPr txBox="1"/>
          <p:nvPr/>
        </p:nvSpPr>
        <p:spPr>
          <a:xfrm>
            <a:off x="8515324" y="2704924"/>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sp>
        <p:nvSpPr>
          <p:cNvPr id="32" name="TextBox 31">
            <a:extLst>
              <a:ext uri="{FF2B5EF4-FFF2-40B4-BE49-F238E27FC236}">
                <a16:creationId xmlns:a16="http://schemas.microsoft.com/office/drawing/2014/main" id="{B0D57D40-FE84-424F-8918-22D3E5CB1F96}"/>
              </a:ext>
            </a:extLst>
          </p:cNvPr>
          <p:cNvSpPr txBox="1"/>
          <p:nvPr/>
        </p:nvSpPr>
        <p:spPr>
          <a:xfrm>
            <a:off x="9787813" y="4055411"/>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sp>
        <p:nvSpPr>
          <p:cNvPr id="36" name="TextBox 35">
            <a:extLst>
              <a:ext uri="{FF2B5EF4-FFF2-40B4-BE49-F238E27FC236}">
                <a16:creationId xmlns:a16="http://schemas.microsoft.com/office/drawing/2014/main" id="{542F4763-114F-4DF0-BF3F-9F7092052BE3}"/>
              </a:ext>
            </a:extLst>
          </p:cNvPr>
          <p:cNvSpPr txBox="1"/>
          <p:nvPr/>
        </p:nvSpPr>
        <p:spPr>
          <a:xfrm>
            <a:off x="8469603" y="5392175"/>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sp>
        <p:nvSpPr>
          <p:cNvPr id="37" name="TextBox 36">
            <a:extLst>
              <a:ext uri="{FF2B5EF4-FFF2-40B4-BE49-F238E27FC236}">
                <a16:creationId xmlns:a16="http://schemas.microsoft.com/office/drawing/2014/main" id="{D353CB08-36B3-4390-80B0-736C98EDD000}"/>
              </a:ext>
            </a:extLst>
          </p:cNvPr>
          <p:cNvSpPr txBox="1"/>
          <p:nvPr/>
        </p:nvSpPr>
        <p:spPr>
          <a:xfrm>
            <a:off x="9787658" y="6793771"/>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pic>
        <p:nvPicPr>
          <p:cNvPr id="3" name="37-5">
            <a:hlinkClick r:id="" action="ppaction://media"/>
            <a:extLst>
              <a:ext uri="{FF2B5EF4-FFF2-40B4-BE49-F238E27FC236}">
                <a16:creationId xmlns:a16="http://schemas.microsoft.com/office/drawing/2014/main" id="{D6DEFB67-7A3A-4506-94FA-5E5B6852550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423285" y="6685857"/>
            <a:ext cx="706018" cy="706018"/>
          </a:xfrm>
          <a:prstGeom prst="rect">
            <a:avLst/>
          </a:prstGeom>
        </p:spPr>
      </p:pic>
      <p:sp>
        <p:nvSpPr>
          <p:cNvPr id="34" name="Rectangle: Rounded Corners 33">
            <a:extLst>
              <a:ext uri="{FF2B5EF4-FFF2-40B4-BE49-F238E27FC236}">
                <a16:creationId xmlns:a16="http://schemas.microsoft.com/office/drawing/2014/main" id="{B3AEBD95-6639-4465-B288-03A3E3155B39}"/>
              </a:ext>
            </a:extLst>
          </p:cNvPr>
          <p:cNvSpPr/>
          <p:nvPr/>
        </p:nvSpPr>
        <p:spPr>
          <a:xfrm>
            <a:off x="11074977" y="7280249"/>
            <a:ext cx="6811684" cy="1944302"/>
          </a:xfrm>
          <a:prstGeom prst="roundRect">
            <a:avLst/>
          </a:prstGeom>
          <a:solidFill>
            <a:srgbClr val="FFE0D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You </a:t>
            </a:r>
            <a:r>
              <a:rPr lang="en-US" sz="4000" b="1" dirty="0">
                <a:solidFill>
                  <a:srgbClr val="C00000"/>
                </a:solidFill>
              </a:rPr>
              <a:t>can buy</a:t>
            </a:r>
            <a:r>
              <a:rPr lang="en-US" sz="4000" dirty="0">
                <a:solidFill>
                  <a:srgbClr val="C00000"/>
                </a:solidFill>
              </a:rPr>
              <a:t> </a:t>
            </a:r>
            <a:r>
              <a:rPr lang="en-US" sz="4000" b="1" dirty="0">
                <a:solidFill>
                  <a:srgbClr val="C00000"/>
                </a:solidFill>
              </a:rPr>
              <a:t>interesting things at the markets</a:t>
            </a:r>
            <a:r>
              <a:rPr lang="en-US" sz="4000" dirty="0">
                <a:solidFill>
                  <a:srgbClr val="C00000"/>
                </a:solidFill>
              </a:rPr>
              <a:t> </a:t>
            </a:r>
            <a:r>
              <a:rPr lang="en-US" sz="4000" dirty="0">
                <a:solidFill>
                  <a:schemeClr val="tx1"/>
                </a:solidFill>
              </a:rPr>
              <a:t>on the island.</a:t>
            </a:r>
          </a:p>
        </p:txBody>
      </p:sp>
      <p:sp>
        <p:nvSpPr>
          <p:cNvPr id="39" name="TextBox 38">
            <a:extLst>
              <a:ext uri="{FF2B5EF4-FFF2-40B4-BE49-F238E27FC236}">
                <a16:creationId xmlns:a16="http://schemas.microsoft.com/office/drawing/2014/main" id="{A75B26E7-00CE-427D-98DF-50B56597A85F}"/>
              </a:ext>
            </a:extLst>
          </p:cNvPr>
          <p:cNvSpPr txBox="1"/>
          <p:nvPr/>
        </p:nvSpPr>
        <p:spPr>
          <a:xfrm>
            <a:off x="8469603" y="8079426"/>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spTree>
    <p:extLst>
      <p:ext uri="{BB962C8B-B14F-4D97-AF65-F5344CB8AC3E}">
        <p14:creationId xmlns:p14="http://schemas.microsoft.com/office/powerpoint/2010/main" val="280529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 presetClass="mediacall" presetSubtype="0" fill="hold" nodeType="withEffect">
                                  <p:stCondLst>
                                    <p:cond delay="0"/>
                                  </p:stCondLst>
                                  <p:childTnLst>
                                    <p:cmd type="call" cmd="playFrom(0.0)">
                                      <p:cBhvr>
                                        <p:cTn id="9" dur="4388"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38" grpId="0" animBg="1"/>
      <p:bldP spid="34" grpId="0" animBg="1"/>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2995" y="2399451"/>
            <a:ext cx="2920120" cy="3142986"/>
          </a:xfrm>
          <a:prstGeom prst="rect">
            <a:avLst/>
          </a:prstGeom>
        </p:spPr>
      </p:pic>
      <p:sp>
        <p:nvSpPr>
          <p:cNvPr id="4" name="TextBox 4"/>
          <p:cNvSpPr txBox="1"/>
          <p:nvPr/>
        </p:nvSpPr>
        <p:spPr>
          <a:xfrm>
            <a:off x="8614959" y="1925127"/>
            <a:ext cx="7732214" cy="881716"/>
          </a:xfrm>
          <a:prstGeom prst="rect">
            <a:avLst/>
          </a:prstGeom>
        </p:spPr>
        <p:txBody>
          <a:bodyPr lIns="0" tIns="0" rIns="0" bIns="0" rtlCol="0" anchor="t">
            <a:spAutoFit/>
          </a:bodyPr>
          <a:lstStyle/>
          <a:p>
            <a:pPr>
              <a:lnSpc>
                <a:spcPts val="7111"/>
              </a:lnSpc>
            </a:pPr>
            <a:endParaRPr lang="en-US" sz="5599" dirty="0">
              <a:solidFill>
                <a:srgbClr val="4F674F"/>
              </a:solidFill>
              <a:latin typeface="Calistoga Bold"/>
            </a:endParaRPr>
          </a:p>
        </p:txBody>
      </p:sp>
      <p:grpSp>
        <p:nvGrpSpPr>
          <p:cNvPr id="7" name="Group 7"/>
          <p:cNvGrpSpPr>
            <a:grpSpLocks noChangeAspect="1"/>
          </p:cNvGrpSpPr>
          <p:nvPr/>
        </p:nvGrpSpPr>
        <p:grpSpPr>
          <a:xfrm>
            <a:off x="1028700" y="1028700"/>
            <a:ext cx="5799215" cy="8229600"/>
            <a:chOff x="0" y="0"/>
            <a:chExt cx="3539490" cy="5022850"/>
          </a:xfrm>
        </p:grpSpPr>
        <p:sp>
          <p:nvSpPr>
            <p:cNvPr id="8" name="Freeform 8"/>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blipFill>
              <a:blip r:embed="rId5"/>
              <a:stretch>
                <a:fillRect r="-89214"/>
              </a:stretch>
            </a:blip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45642" y="5111797"/>
            <a:ext cx="5505317" cy="642871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0829" y="7933598"/>
            <a:ext cx="2157479" cy="1961344"/>
          </a:xfrm>
          <a:prstGeom prst="rect">
            <a:avLst/>
          </a:prstGeom>
        </p:spPr>
      </p:pic>
      <p:sp>
        <p:nvSpPr>
          <p:cNvPr id="11" name="TextBox 38">
            <a:extLst>
              <a:ext uri="{FF2B5EF4-FFF2-40B4-BE49-F238E27FC236}">
                <a16:creationId xmlns:a16="http://schemas.microsoft.com/office/drawing/2014/main" id="{FC993341-DCE1-4924-87FC-D21B1BA8FE6B}"/>
              </a:ext>
            </a:extLst>
          </p:cNvPr>
          <p:cNvSpPr txBox="1"/>
          <p:nvPr/>
        </p:nvSpPr>
        <p:spPr>
          <a:xfrm>
            <a:off x="8348222" y="3207197"/>
            <a:ext cx="5853097" cy="2133661"/>
          </a:xfrm>
          <a:prstGeom prst="rect">
            <a:avLst/>
          </a:prstGeom>
        </p:spPr>
        <p:txBody>
          <a:bodyPr lIns="0" tIns="0" rIns="0" bIns="0" rtlCol="0" anchor="t">
            <a:spAutoFit/>
          </a:bodyPr>
          <a:lstStyle/>
          <a:p>
            <a:pPr marL="0" lvl="0" indent="0">
              <a:lnSpc>
                <a:spcPts val="8399"/>
              </a:lnSpc>
            </a:pPr>
            <a:r>
              <a:rPr lang="en-US" sz="6999" dirty="0">
                <a:solidFill>
                  <a:srgbClr val="4F674F"/>
                </a:solidFill>
                <a:latin typeface="Calistoga Bold"/>
              </a:rPr>
              <a:t>Where do you want to visit? </a:t>
            </a:r>
          </a:p>
        </p:txBody>
      </p:sp>
      <p:sp>
        <p:nvSpPr>
          <p:cNvPr id="12" name="TextBox 5">
            <a:extLst>
              <a:ext uri="{FF2B5EF4-FFF2-40B4-BE49-F238E27FC236}">
                <a16:creationId xmlns:a16="http://schemas.microsoft.com/office/drawing/2014/main" id="{07C82966-2E4F-4752-9BC1-CFD8C568F31E}"/>
              </a:ext>
            </a:extLst>
          </p:cNvPr>
          <p:cNvSpPr txBox="1"/>
          <p:nvPr/>
        </p:nvSpPr>
        <p:spPr>
          <a:xfrm>
            <a:off x="8534400" y="6514251"/>
            <a:ext cx="7732214" cy="534249"/>
          </a:xfrm>
          <a:prstGeom prst="rect">
            <a:avLst/>
          </a:prstGeom>
        </p:spPr>
        <p:txBody>
          <a:bodyPr lIns="0" tIns="0" rIns="0" bIns="0" rtlCol="0" anchor="t">
            <a:spAutoFit/>
          </a:bodyPr>
          <a:lstStyle/>
          <a:p>
            <a:pPr>
              <a:lnSpc>
                <a:spcPts val="3920"/>
              </a:lnSpc>
            </a:pPr>
            <a:r>
              <a:rPr lang="en-US" sz="5400" i="1" dirty="0">
                <a:solidFill>
                  <a:srgbClr val="323232"/>
                </a:solidFill>
                <a:highlight>
                  <a:srgbClr val="FFE0DA"/>
                </a:highlight>
                <a:latin typeface="Public Sans"/>
              </a:rPr>
              <a:t>Let’s write about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0656" y="5479180"/>
            <a:ext cx="3177353" cy="3419852"/>
          </a:xfrm>
          <a:prstGeom prst="rect">
            <a:avLst/>
          </a:prstGeom>
        </p:spPr>
      </p:pic>
      <p:sp>
        <p:nvSpPr>
          <p:cNvPr id="4" name="TextBox 4"/>
          <p:cNvSpPr txBox="1"/>
          <p:nvPr/>
        </p:nvSpPr>
        <p:spPr>
          <a:xfrm>
            <a:off x="3158122" y="4724390"/>
            <a:ext cx="11971755" cy="1509580"/>
          </a:xfrm>
          <a:prstGeom prst="rect">
            <a:avLst/>
          </a:prstGeom>
        </p:spPr>
        <p:txBody>
          <a:bodyPr wrap="square" lIns="0" tIns="0" rIns="0" bIns="0" rtlCol="0" anchor="t">
            <a:spAutoFit/>
          </a:bodyPr>
          <a:lstStyle/>
          <a:p>
            <a:pPr algn="ctr">
              <a:lnSpc>
                <a:spcPts val="10560"/>
              </a:lnSpc>
            </a:pPr>
            <a:r>
              <a:rPr lang="en-US" sz="13800" dirty="0">
                <a:solidFill>
                  <a:srgbClr val="4F674F"/>
                </a:solidFill>
                <a:latin typeface="Calistoga"/>
              </a:rPr>
              <a:t>WRITING</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52050" y="3415695"/>
            <a:ext cx="7558084" cy="761345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6223" y="7189106"/>
            <a:ext cx="3009737" cy="413838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37371">
            <a:off x="52988" y="-1681330"/>
            <a:ext cx="3892763" cy="392847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1" name="Picture 10">
            <a:extLst>
              <a:ext uri="{FF2B5EF4-FFF2-40B4-BE49-F238E27FC236}">
                <a16:creationId xmlns:a16="http://schemas.microsoft.com/office/drawing/2014/main" id="{7F33A908-6E0B-4A3D-BA9D-3D3A79D24E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7628570"/>
            <a:ext cx="1638025" cy="2681290"/>
          </a:xfrm>
          <a:prstGeom prst="rect">
            <a:avLst/>
          </a:prstGeom>
        </p:spPr>
      </p:pic>
      <p:sp>
        <p:nvSpPr>
          <p:cNvPr id="22" name="TextBox 21">
            <a:extLst>
              <a:ext uri="{FF2B5EF4-FFF2-40B4-BE49-F238E27FC236}">
                <a16:creationId xmlns:a16="http://schemas.microsoft.com/office/drawing/2014/main" id="{D1F29A37-8214-4E94-8798-D72396154D6C}"/>
              </a:ext>
            </a:extLst>
          </p:cNvPr>
          <p:cNvSpPr txBox="1"/>
          <p:nvPr/>
        </p:nvSpPr>
        <p:spPr>
          <a:xfrm>
            <a:off x="2109016" y="289758"/>
            <a:ext cx="9473384" cy="830997"/>
          </a:xfrm>
          <a:prstGeom prst="rect">
            <a:avLst/>
          </a:prstGeom>
          <a:noFill/>
        </p:spPr>
        <p:txBody>
          <a:bodyPr wrap="square" rtlCol="0">
            <a:spAutoFit/>
          </a:bodyPr>
          <a:lstStyle/>
          <a:p>
            <a:r>
              <a:rPr lang="en-US" sz="4800" b="1" dirty="0">
                <a:solidFill>
                  <a:srgbClr val="4F674F"/>
                </a:solidFill>
              </a:rPr>
              <a:t>3. Fill each blank in the network. </a:t>
            </a:r>
          </a:p>
        </p:txBody>
      </p:sp>
      <p:pic>
        <p:nvPicPr>
          <p:cNvPr id="23" name="Picture 20">
            <a:extLst>
              <a:ext uri="{FF2B5EF4-FFF2-40B4-BE49-F238E27FC236}">
                <a16:creationId xmlns:a16="http://schemas.microsoft.com/office/drawing/2014/main" id="{D63936C8-23D1-4303-A632-18ABFC930E2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345" y="276421"/>
            <a:ext cx="838956" cy="857669"/>
          </a:xfrm>
          <a:prstGeom prst="rect">
            <a:avLst/>
          </a:prstGeom>
        </p:spPr>
      </p:pic>
      <p:grpSp>
        <p:nvGrpSpPr>
          <p:cNvPr id="30" name="Group 29">
            <a:extLst>
              <a:ext uri="{FF2B5EF4-FFF2-40B4-BE49-F238E27FC236}">
                <a16:creationId xmlns:a16="http://schemas.microsoft.com/office/drawing/2014/main" id="{90B7C5D5-69EE-466A-849A-7AFBF94F1917}"/>
              </a:ext>
            </a:extLst>
          </p:cNvPr>
          <p:cNvGrpSpPr/>
          <p:nvPr/>
        </p:nvGrpSpPr>
        <p:grpSpPr>
          <a:xfrm>
            <a:off x="8686800" y="1409700"/>
            <a:ext cx="8553878" cy="8230486"/>
            <a:chOff x="1580722" y="1180214"/>
            <a:chExt cx="5982556" cy="5612116"/>
          </a:xfrm>
        </p:grpSpPr>
        <p:grpSp>
          <p:nvGrpSpPr>
            <p:cNvPr id="31" name="Group 30">
              <a:extLst>
                <a:ext uri="{FF2B5EF4-FFF2-40B4-BE49-F238E27FC236}">
                  <a16:creationId xmlns:a16="http://schemas.microsoft.com/office/drawing/2014/main" id="{143B0734-F49E-4DB4-9446-09A585855E65}"/>
                </a:ext>
              </a:extLst>
            </p:cNvPr>
            <p:cNvGrpSpPr/>
            <p:nvPr/>
          </p:nvGrpSpPr>
          <p:grpSpPr>
            <a:xfrm>
              <a:off x="1580722" y="1180214"/>
              <a:ext cx="5982556" cy="5612116"/>
              <a:chOff x="1839191" y="1523999"/>
              <a:chExt cx="5369492" cy="5037013"/>
            </a:xfrm>
          </p:grpSpPr>
          <p:sp>
            <p:nvSpPr>
              <p:cNvPr id="42" name="Oval 41">
                <a:extLst>
                  <a:ext uri="{FF2B5EF4-FFF2-40B4-BE49-F238E27FC236}">
                    <a16:creationId xmlns:a16="http://schemas.microsoft.com/office/drawing/2014/main" id="{3CEC7236-BF41-46B7-B44C-004AFB9C4E22}"/>
                  </a:ext>
                </a:extLst>
              </p:cNvPr>
              <p:cNvSpPr/>
              <p:nvPr/>
            </p:nvSpPr>
            <p:spPr>
              <a:xfrm>
                <a:off x="4642129" y="4160712"/>
                <a:ext cx="2566554" cy="2400300"/>
              </a:xfrm>
              <a:prstGeom prst="ellipse">
                <a:avLst/>
              </a:prstGeom>
              <a:solidFill>
                <a:srgbClr val="A6DB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D9729DE-6C73-4267-965E-8EA14E559D1C}"/>
                  </a:ext>
                </a:extLst>
              </p:cNvPr>
              <p:cNvSpPr/>
              <p:nvPr/>
            </p:nvSpPr>
            <p:spPr>
              <a:xfrm>
                <a:off x="1839191" y="4160712"/>
                <a:ext cx="2566554" cy="2400300"/>
              </a:xfrm>
              <a:prstGeom prst="ellipse">
                <a:avLst/>
              </a:prstGeom>
              <a:solidFill>
                <a:srgbClr val="C39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8F586BF-69FE-4BC4-A050-03FFFC85B0F5}"/>
                  </a:ext>
                </a:extLst>
              </p:cNvPr>
              <p:cNvSpPr/>
              <p:nvPr/>
            </p:nvSpPr>
            <p:spPr>
              <a:xfrm>
                <a:off x="4642129" y="1566047"/>
                <a:ext cx="2566554" cy="2400300"/>
              </a:xfrm>
              <a:prstGeom prst="ellipse">
                <a:avLst/>
              </a:prstGeom>
              <a:solidFill>
                <a:srgbClr val="FBDF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CC594E2-5AAD-4F0F-B487-AF9440DB96BE}"/>
                  </a:ext>
                </a:extLst>
              </p:cNvPr>
              <p:cNvSpPr/>
              <p:nvPr/>
            </p:nvSpPr>
            <p:spPr>
              <a:xfrm>
                <a:off x="1839191" y="1523999"/>
                <a:ext cx="2566554" cy="2400300"/>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FBE89DB-F8BA-48D5-9CC4-5284D3D1B5AC}"/>
                  </a:ext>
                </a:extLst>
              </p:cNvPr>
              <p:cNvSpPr/>
              <p:nvPr/>
            </p:nvSpPr>
            <p:spPr>
              <a:xfrm>
                <a:off x="3240660" y="2670463"/>
                <a:ext cx="2566554" cy="2400300"/>
              </a:xfrm>
              <a:prstGeom prst="ellipse">
                <a:avLst/>
              </a:prstGeom>
              <a:solidFill>
                <a:srgbClr val="FFF2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E678F2A1-1088-4CCE-B41F-8396ED81B8AA}"/>
                </a:ext>
              </a:extLst>
            </p:cNvPr>
            <p:cNvSpPr txBox="1"/>
            <p:nvPr/>
          </p:nvSpPr>
          <p:spPr>
            <a:xfrm>
              <a:off x="3447056" y="3240129"/>
              <a:ext cx="2223654" cy="818468"/>
            </a:xfrm>
            <a:prstGeom prst="rect">
              <a:avLst/>
            </a:prstGeom>
            <a:noFill/>
          </p:spPr>
          <p:txBody>
            <a:bodyPr wrap="square" rtlCol="0">
              <a:spAutoFit/>
            </a:bodyPr>
            <a:lstStyle/>
            <a:p>
              <a:pPr algn="ctr"/>
              <a:r>
                <a:rPr lang="en-US" sz="3600" dirty="0"/>
                <a:t>(1) Name of the attraction</a:t>
              </a:r>
            </a:p>
          </p:txBody>
        </p:sp>
        <p:cxnSp>
          <p:nvCxnSpPr>
            <p:cNvPr id="33" name="Straight Connector 32">
              <a:extLst>
                <a:ext uri="{FF2B5EF4-FFF2-40B4-BE49-F238E27FC236}">
                  <a16:creationId xmlns:a16="http://schemas.microsoft.com/office/drawing/2014/main" id="{FA3B8E5C-2DC9-4843-9704-3C7C16C27F49}"/>
                </a:ext>
              </a:extLst>
            </p:cNvPr>
            <p:cNvCxnSpPr/>
            <p:nvPr/>
          </p:nvCxnSpPr>
          <p:spPr>
            <a:xfrm>
              <a:off x="4023360" y="4347292"/>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4DCBF07-7C48-4C94-9498-F171667084AB}"/>
                </a:ext>
              </a:extLst>
            </p:cNvPr>
            <p:cNvSpPr txBox="1"/>
            <p:nvPr/>
          </p:nvSpPr>
          <p:spPr>
            <a:xfrm>
              <a:off x="1851718" y="1893420"/>
              <a:ext cx="2223654" cy="440713"/>
            </a:xfrm>
            <a:prstGeom prst="rect">
              <a:avLst/>
            </a:prstGeom>
            <a:noFill/>
          </p:spPr>
          <p:txBody>
            <a:bodyPr wrap="square" rtlCol="0">
              <a:spAutoFit/>
            </a:bodyPr>
            <a:lstStyle/>
            <a:p>
              <a:pPr algn="ctr"/>
              <a:r>
                <a:rPr lang="en-US" sz="3600" dirty="0"/>
                <a:t>(2) Where is it?</a:t>
              </a:r>
            </a:p>
          </p:txBody>
        </p:sp>
        <p:cxnSp>
          <p:nvCxnSpPr>
            <p:cNvPr id="35" name="Straight Connector 34">
              <a:extLst>
                <a:ext uri="{FF2B5EF4-FFF2-40B4-BE49-F238E27FC236}">
                  <a16:creationId xmlns:a16="http://schemas.microsoft.com/office/drawing/2014/main" id="{2AC16F04-81B1-4669-82E9-E97B7311DE56}"/>
                </a:ext>
              </a:extLst>
            </p:cNvPr>
            <p:cNvCxnSpPr/>
            <p:nvPr/>
          </p:nvCxnSpPr>
          <p:spPr>
            <a:xfrm>
              <a:off x="2461877" y="2706958"/>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83C5F1C-E009-4ECC-B86F-440D5EF1018F}"/>
                </a:ext>
              </a:extLst>
            </p:cNvPr>
            <p:cNvSpPr txBox="1"/>
            <p:nvPr/>
          </p:nvSpPr>
          <p:spPr>
            <a:xfrm>
              <a:off x="5034772" y="1744447"/>
              <a:ext cx="2223654" cy="818468"/>
            </a:xfrm>
            <a:prstGeom prst="rect">
              <a:avLst/>
            </a:prstGeom>
            <a:noFill/>
          </p:spPr>
          <p:txBody>
            <a:bodyPr wrap="square" rtlCol="0">
              <a:spAutoFit/>
            </a:bodyPr>
            <a:lstStyle/>
            <a:p>
              <a:pPr algn="ctr"/>
              <a:r>
                <a:rPr lang="en-US" sz="3600" dirty="0"/>
                <a:t>(3) How can you go there?</a:t>
              </a:r>
            </a:p>
          </p:txBody>
        </p:sp>
        <p:cxnSp>
          <p:nvCxnSpPr>
            <p:cNvPr id="37" name="Straight Connector 36">
              <a:extLst>
                <a:ext uri="{FF2B5EF4-FFF2-40B4-BE49-F238E27FC236}">
                  <a16:creationId xmlns:a16="http://schemas.microsoft.com/office/drawing/2014/main" id="{FE9A2D9B-8F15-4CEC-A90D-EB6C175A2534}"/>
                </a:ext>
              </a:extLst>
            </p:cNvPr>
            <p:cNvCxnSpPr/>
            <p:nvPr/>
          </p:nvCxnSpPr>
          <p:spPr>
            <a:xfrm>
              <a:off x="5730799" y="2893996"/>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C661DE4-E66C-4C79-B590-F7E26039E869}"/>
                </a:ext>
              </a:extLst>
            </p:cNvPr>
            <p:cNvSpPr txBox="1"/>
            <p:nvPr/>
          </p:nvSpPr>
          <p:spPr>
            <a:xfrm>
              <a:off x="1851718" y="4952014"/>
              <a:ext cx="2223654" cy="818468"/>
            </a:xfrm>
            <a:prstGeom prst="rect">
              <a:avLst/>
            </a:prstGeom>
            <a:noFill/>
          </p:spPr>
          <p:txBody>
            <a:bodyPr wrap="square" rtlCol="0">
              <a:spAutoFit/>
            </a:bodyPr>
            <a:lstStyle/>
            <a:p>
              <a:pPr algn="ctr"/>
              <a:r>
                <a:rPr lang="en-US" sz="3600" dirty="0"/>
                <a:t>(5) What can you do there?</a:t>
              </a:r>
            </a:p>
          </p:txBody>
        </p:sp>
        <p:cxnSp>
          <p:nvCxnSpPr>
            <p:cNvPr id="39" name="Straight Connector 38">
              <a:extLst>
                <a:ext uri="{FF2B5EF4-FFF2-40B4-BE49-F238E27FC236}">
                  <a16:creationId xmlns:a16="http://schemas.microsoft.com/office/drawing/2014/main" id="{3DCAC9A5-8BD0-470C-986E-0B5B6DDF1CF7}"/>
                </a:ext>
              </a:extLst>
            </p:cNvPr>
            <p:cNvCxnSpPr/>
            <p:nvPr/>
          </p:nvCxnSpPr>
          <p:spPr>
            <a:xfrm>
              <a:off x="2459141"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232E182-2B12-42F6-9B72-9FA01A3ED5CF}"/>
                </a:ext>
              </a:extLst>
            </p:cNvPr>
            <p:cNvSpPr txBox="1"/>
            <p:nvPr/>
          </p:nvSpPr>
          <p:spPr>
            <a:xfrm>
              <a:off x="4912164" y="4952014"/>
              <a:ext cx="2442637" cy="818468"/>
            </a:xfrm>
            <a:prstGeom prst="rect">
              <a:avLst/>
            </a:prstGeom>
            <a:noFill/>
          </p:spPr>
          <p:txBody>
            <a:bodyPr wrap="square" rtlCol="0">
              <a:spAutoFit/>
            </a:bodyPr>
            <a:lstStyle/>
            <a:p>
              <a:pPr algn="ctr"/>
              <a:r>
                <a:rPr lang="en-US" sz="3600" dirty="0"/>
                <a:t>(4) What is special about it?</a:t>
              </a:r>
            </a:p>
          </p:txBody>
        </p:sp>
        <p:cxnSp>
          <p:nvCxnSpPr>
            <p:cNvPr id="41" name="Straight Connector 40">
              <a:extLst>
                <a:ext uri="{FF2B5EF4-FFF2-40B4-BE49-F238E27FC236}">
                  <a16:creationId xmlns:a16="http://schemas.microsoft.com/office/drawing/2014/main" id="{F33E1F4B-89F8-4B16-9D1C-E8F3AD8BDF50}"/>
                </a:ext>
              </a:extLst>
            </p:cNvPr>
            <p:cNvCxnSpPr/>
            <p:nvPr/>
          </p:nvCxnSpPr>
          <p:spPr>
            <a:xfrm>
              <a:off x="5730799"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708C8C8C-9037-46D3-999A-79AA6BE51031}"/>
              </a:ext>
            </a:extLst>
          </p:cNvPr>
          <p:cNvSpPr txBox="1"/>
          <p:nvPr/>
        </p:nvSpPr>
        <p:spPr>
          <a:xfrm>
            <a:off x="987127" y="1899568"/>
            <a:ext cx="7069734" cy="369024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4000" dirty="0"/>
              <a:t>Think of a travel attraction you know</a:t>
            </a:r>
          </a:p>
          <a:p>
            <a:pPr marL="285750" indent="-285750">
              <a:lnSpc>
                <a:spcPct val="150000"/>
              </a:lnSpc>
              <a:buFont typeface="Arial" panose="020B0604020202020204" pitchFamily="34" charset="0"/>
              <a:buChar char="•"/>
            </a:pPr>
            <a:r>
              <a:rPr lang="en-US" sz="4000" dirty="0"/>
              <a:t>Note the information about it</a:t>
            </a:r>
          </a:p>
          <a:p>
            <a:pPr marL="285750" indent="-285750">
              <a:lnSpc>
                <a:spcPct val="150000"/>
              </a:lnSpc>
              <a:buFont typeface="Arial" panose="020B0604020202020204" pitchFamily="34" charset="0"/>
              <a:buChar char="•"/>
            </a:pPr>
            <a:r>
              <a:rPr lang="en-US" sz="4000" dirty="0"/>
              <a:t>3 minutes </a:t>
            </a:r>
          </a:p>
        </p:txBody>
      </p:sp>
      <p:pic>
        <p:nvPicPr>
          <p:cNvPr id="48" name="3 Minute Countdown timer (Minimal)">
            <a:hlinkClick r:id="" action="ppaction://media"/>
            <a:extLst>
              <a:ext uri="{FF2B5EF4-FFF2-40B4-BE49-F238E27FC236}">
                <a16:creationId xmlns:a16="http://schemas.microsoft.com/office/drawing/2014/main" id="{DA8568FF-5447-40DD-B9E1-62045AF890E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19773" y="5987974"/>
            <a:ext cx="6017729" cy="3382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barn(inVertical)">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xEl>
                                              <p:pRg st="1" end="1"/>
                                            </p:txEl>
                                          </p:spTgt>
                                        </p:tgtEl>
                                        <p:attrNameLst>
                                          <p:attrName>style.visibility</p:attrName>
                                        </p:attrNameLst>
                                      </p:cBhvr>
                                      <p:to>
                                        <p:strVal val="visible"/>
                                      </p:to>
                                    </p:set>
                                    <p:animEffect transition="in" filter="barn(inVertical)">
                                      <p:cBhvr>
                                        <p:cTn id="12" dur="500"/>
                                        <p:tgtEl>
                                          <p:spTgt spid="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7">
                                            <p:txEl>
                                              <p:pRg st="2" end="2"/>
                                            </p:txEl>
                                          </p:spTgt>
                                        </p:tgtEl>
                                        <p:attrNameLst>
                                          <p:attrName>style.visibility</p:attrName>
                                        </p:attrNameLst>
                                      </p:cBhvr>
                                      <p:to>
                                        <p:strVal val="visible"/>
                                      </p:to>
                                    </p:set>
                                    <p:animEffect transition="in" filter="barn(inVertical)">
                                      <p:cBhvr>
                                        <p:cTn id="17" dur="500"/>
                                        <p:tgtEl>
                                          <p:spTgt spid="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0048"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8"/>
                </p:tgtEl>
              </p:cMediaNode>
            </p:video>
            <p:seq concurrent="1" nextAc="seek">
              <p:cTn id="28" restart="whenNotActive" fill="hold" evtFilter="cancelBubble" nodeType="interactiveSeq">
                <p:stCondLst>
                  <p:cond evt="onClick" delay="0">
                    <p:tgtEl>
                      <p:spTgt spid="4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8"/>
                                        </p:tgtEl>
                                      </p:cBhvr>
                                    </p:cmd>
                                  </p:childTnLst>
                                </p:cTn>
                              </p:par>
                            </p:childTnLst>
                          </p:cTn>
                        </p:par>
                      </p:childTnLst>
                    </p:cTn>
                  </p:par>
                </p:childTnLst>
              </p:cTn>
              <p:nextCondLst>
                <p:cond evt="onClick" delay="0">
                  <p:tgtEl>
                    <p:spTgt spid="4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1" name="Picture 10">
            <a:extLst>
              <a:ext uri="{FF2B5EF4-FFF2-40B4-BE49-F238E27FC236}">
                <a16:creationId xmlns:a16="http://schemas.microsoft.com/office/drawing/2014/main" id="{7F33A908-6E0B-4A3D-BA9D-3D3A79D24E6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7628570"/>
            <a:ext cx="1638025" cy="2681290"/>
          </a:xfrm>
          <a:prstGeom prst="rect">
            <a:avLst/>
          </a:prstGeom>
        </p:spPr>
      </p:pic>
      <p:sp>
        <p:nvSpPr>
          <p:cNvPr id="22" name="TextBox 21">
            <a:extLst>
              <a:ext uri="{FF2B5EF4-FFF2-40B4-BE49-F238E27FC236}">
                <a16:creationId xmlns:a16="http://schemas.microsoft.com/office/drawing/2014/main" id="{D1F29A37-8214-4E94-8798-D72396154D6C}"/>
              </a:ext>
            </a:extLst>
          </p:cNvPr>
          <p:cNvSpPr txBox="1"/>
          <p:nvPr/>
        </p:nvSpPr>
        <p:spPr>
          <a:xfrm>
            <a:off x="2109016" y="289758"/>
            <a:ext cx="9473384" cy="830997"/>
          </a:xfrm>
          <a:prstGeom prst="rect">
            <a:avLst/>
          </a:prstGeom>
          <a:noFill/>
        </p:spPr>
        <p:txBody>
          <a:bodyPr wrap="square" rtlCol="0">
            <a:spAutoFit/>
          </a:bodyPr>
          <a:lstStyle/>
          <a:p>
            <a:r>
              <a:rPr lang="en-US" sz="4800" b="1" dirty="0">
                <a:solidFill>
                  <a:srgbClr val="4F674F"/>
                </a:solidFill>
              </a:rPr>
              <a:t>3. Fill each blank in the network. </a:t>
            </a:r>
          </a:p>
        </p:txBody>
      </p:sp>
      <p:pic>
        <p:nvPicPr>
          <p:cNvPr id="23" name="Picture 20">
            <a:extLst>
              <a:ext uri="{FF2B5EF4-FFF2-40B4-BE49-F238E27FC236}">
                <a16:creationId xmlns:a16="http://schemas.microsoft.com/office/drawing/2014/main" id="{D63936C8-23D1-4303-A632-18ABFC930E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345" y="276421"/>
            <a:ext cx="838956" cy="857669"/>
          </a:xfrm>
          <a:prstGeom prst="rect">
            <a:avLst/>
          </a:prstGeom>
        </p:spPr>
      </p:pic>
      <p:grpSp>
        <p:nvGrpSpPr>
          <p:cNvPr id="30" name="Group 29">
            <a:extLst>
              <a:ext uri="{FF2B5EF4-FFF2-40B4-BE49-F238E27FC236}">
                <a16:creationId xmlns:a16="http://schemas.microsoft.com/office/drawing/2014/main" id="{90B7C5D5-69EE-466A-849A-7AFBF94F1917}"/>
              </a:ext>
            </a:extLst>
          </p:cNvPr>
          <p:cNvGrpSpPr/>
          <p:nvPr/>
        </p:nvGrpSpPr>
        <p:grpSpPr>
          <a:xfrm>
            <a:off x="8686800" y="1409700"/>
            <a:ext cx="8553878" cy="8230486"/>
            <a:chOff x="1580722" y="1180214"/>
            <a:chExt cx="5982556" cy="5612116"/>
          </a:xfrm>
        </p:grpSpPr>
        <p:grpSp>
          <p:nvGrpSpPr>
            <p:cNvPr id="31" name="Group 30">
              <a:extLst>
                <a:ext uri="{FF2B5EF4-FFF2-40B4-BE49-F238E27FC236}">
                  <a16:creationId xmlns:a16="http://schemas.microsoft.com/office/drawing/2014/main" id="{143B0734-F49E-4DB4-9446-09A585855E65}"/>
                </a:ext>
              </a:extLst>
            </p:cNvPr>
            <p:cNvGrpSpPr/>
            <p:nvPr/>
          </p:nvGrpSpPr>
          <p:grpSpPr>
            <a:xfrm>
              <a:off x="1580722" y="1180214"/>
              <a:ext cx="5982556" cy="5612116"/>
              <a:chOff x="1839191" y="1523999"/>
              <a:chExt cx="5369492" cy="5037013"/>
            </a:xfrm>
          </p:grpSpPr>
          <p:sp>
            <p:nvSpPr>
              <p:cNvPr id="42" name="Oval 41">
                <a:extLst>
                  <a:ext uri="{FF2B5EF4-FFF2-40B4-BE49-F238E27FC236}">
                    <a16:creationId xmlns:a16="http://schemas.microsoft.com/office/drawing/2014/main" id="{3CEC7236-BF41-46B7-B44C-004AFB9C4E22}"/>
                  </a:ext>
                </a:extLst>
              </p:cNvPr>
              <p:cNvSpPr/>
              <p:nvPr/>
            </p:nvSpPr>
            <p:spPr>
              <a:xfrm>
                <a:off x="4642129" y="4160712"/>
                <a:ext cx="2566554" cy="2400300"/>
              </a:xfrm>
              <a:prstGeom prst="ellipse">
                <a:avLst/>
              </a:prstGeom>
              <a:solidFill>
                <a:srgbClr val="A6DB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D9729DE-6C73-4267-965E-8EA14E559D1C}"/>
                  </a:ext>
                </a:extLst>
              </p:cNvPr>
              <p:cNvSpPr/>
              <p:nvPr/>
            </p:nvSpPr>
            <p:spPr>
              <a:xfrm>
                <a:off x="1839191" y="4160712"/>
                <a:ext cx="2566554" cy="2400300"/>
              </a:xfrm>
              <a:prstGeom prst="ellipse">
                <a:avLst/>
              </a:prstGeom>
              <a:solidFill>
                <a:srgbClr val="C39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8F586BF-69FE-4BC4-A050-03FFFC85B0F5}"/>
                  </a:ext>
                </a:extLst>
              </p:cNvPr>
              <p:cNvSpPr/>
              <p:nvPr/>
            </p:nvSpPr>
            <p:spPr>
              <a:xfrm>
                <a:off x="4642129" y="1566047"/>
                <a:ext cx="2566554" cy="2400300"/>
              </a:xfrm>
              <a:prstGeom prst="ellipse">
                <a:avLst/>
              </a:prstGeom>
              <a:solidFill>
                <a:srgbClr val="FBDF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CC594E2-5AAD-4F0F-B487-AF9440DB96BE}"/>
                  </a:ext>
                </a:extLst>
              </p:cNvPr>
              <p:cNvSpPr/>
              <p:nvPr/>
            </p:nvSpPr>
            <p:spPr>
              <a:xfrm>
                <a:off x="1839191" y="1523999"/>
                <a:ext cx="2566554" cy="2400300"/>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FBE89DB-F8BA-48D5-9CC4-5284D3D1B5AC}"/>
                  </a:ext>
                </a:extLst>
              </p:cNvPr>
              <p:cNvSpPr/>
              <p:nvPr/>
            </p:nvSpPr>
            <p:spPr>
              <a:xfrm>
                <a:off x="3240660" y="2670463"/>
                <a:ext cx="2566554" cy="2400300"/>
              </a:xfrm>
              <a:prstGeom prst="ellipse">
                <a:avLst/>
              </a:prstGeom>
              <a:solidFill>
                <a:srgbClr val="FFF2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E678F2A1-1088-4CCE-B41F-8396ED81B8AA}"/>
                </a:ext>
              </a:extLst>
            </p:cNvPr>
            <p:cNvSpPr txBox="1"/>
            <p:nvPr/>
          </p:nvSpPr>
          <p:spPr>
            <a:xfrm>
              <a:off x="3447056" y="3240129"/>
              <a:ext cx="2223654" cy="818468"/>
            </a:xfrm>
            <a:prstGeom prst="rect">
              <a:avLst/>
            </a:prstGeom>
            <a:noFill/>
          </p:spPr>
          <p:txBody>
            <a:bodyPr wrap="square" rtlCol="0">
              <a:spAutoFit/>
            </a:bodyPr>
            <a:lstStyle/>
            <a:p>
              <a:pPr algn="ctr"/>
              <a:r>
                <a:rPr lang="en-US" sz="3600" dirty="0"/>
                <a:t>(1) Name of the attraction</a:t>
              </a:r>
            </a:p>
          </p:txBody>
        </p:sp>
        <p:cxnSp>
          <p:nvCxnSpPr>
            <p:cNvPr id="33" name="Straight Connector 32">
              <a:extLst>
                <a:ext uri="{FF2B5EF4-FFF2-40B4-BE49-F238E27FC236}">
                  <a16:creationId xmlns:a16="http://schemas.microsoft.com/office/drawing/2014/main" id="{FA3B8E5C-2DC9-4843-9704-3C7C16C27F49}"/>
                </a:ext>
              </a:extLst>
            </p:cNvPr>
            <p:cNvCxnSpPr/>
            <p:nvPr/>
          </p:nvCxnSpPr>
          <p:spPr>
            <a:xfrm>
              <a:off x="4023360" y="4347292"/>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4DCBF07-7C48-4C94-9498-F171667084AB}"/>
                </a:ext>
              </a:extLst>
            </p:cNvPr>
            <p:cNvSpPr txBox="1"/>
            <p:nvPr/>
          </p:nvSpPr>
          <p:spPr>
            <a:xfrm>
              <a:off x="1851718" y="1893420"/>
              <a:ext cx="2223654" cy="440713"/>
            </a:xfrm>
            <a:prstGeom prst="rect">
              <a:avLst/>
            </a:prstGeom>
            <a:noFill/>
          </p:spPr>
          <p:txBody>
            <a:bodyPr wrap="square" rtlCol="0">
              <a:spAutoFit/>
            </a:bodyPr>
            <a:lstStyle/>
            <a:p>
              <a:pPr algn="ctr"/>
              <a:r>
                <a:rPr lang="en-US" sz="3600" dirty="0"/>
                <a:t>(2) Where is it?</a:t>
              </a:r>
            </a:p>
          </p:txBody>
        </p:sp>
        <p:cxnSp>
          <p:nvCxnSpPr>
            <p:cNvPr id="35" name="Straight Connector 34">
              <a:extLst>
                <a:ext uri="{FF2B5EF4-FFF2-40B4-BE49-F238E27FC236}">
                  <a16:creationId xmlns:a16="http://schemas.microsoft.com/office/drawing/2014/main" id="{2AC16F04-81B1-4669-82E9-E97B7311DE56}"/>
                </a:ext>
              </a:extLst>
            </p:cNvPr>
            <p:cNvCxnSpPr/>
            <p:nvPr/>
          </p:nvCxnSpPr>
          <p:spPr>
            <a:xfrm>
              <a:off x="2461877" y="2706958"/>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83C5F1C-E009-4ECC-B86F-440D5EF1018F}"/>
                </a:ext>
              </a:extLst>
            </p:cNvPr>
            <p:cNvSpPr txBox="1"/>
            <p:nvPr/>
          </p:nvSpPr>
          <p:spPr>
            <a:xfrm>
              <a:off x="5034772" y="1744447"/>
              <a:ext cx="2223654" cy="818468"/>
            </a:xfrm>
            <a:prstGeom prst="rect">
              <a:avLst/>
            </a:prstGeom>
            <a:noFill/>
          </p:spPr>
          <p:txBody>
            <a:bodyPr wrap="square" rtlCol="0">
              <a:spAutoFit/>
            </a:bodyPr>
            <a:lstStyle/>
            <a:p>
              <a:pPr algn="ctr"/>
              <a:r>
                <a:rPr lang="en-US" sz="3600" dirty="0"/>
                <a:t>(3) How can you go there?</a:t>
              </a:r>
            </a:p>
          </p:txBody>
        </p:sp>
        <p:cxnSp>
          <p:nvCxnSpPr>
            <p:cNvPr id="37" name="Straight Connector 36">
              <a:extLst>
                <a:ext uri="{FF2B5EF4-FFF2-40B4-BE49-F238E27FC236}">
                  <a16:creationId xmlns:a16="http://schemas.microsoft.com/office/drawing/2014/main" id="{FE9A2D9B-8F15-4CEC-A90D-EB6C175A2534}"/>
                </a:ext>
              </a:extLst>
            </p:cNvPr>
            <p:cNvCxnSpPr/>
            <p:nvPr/>
          </p:nvCxnSpPr>
          <p:spPr>
            <a:xfrm>
              <a:off x="5730799" y="2893996"/>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C661DE4-E66C-4C79-B590-F7E26039E869}"/>
                </a:ext>
              </a:extLst>
            </p:cNvPr>
            <p:cNvSpPr txBox="1"/>
            <p:nvPr/>
          </p:nvSpPr>
          <p:spPr>
            <a:xfrm>
              <a:off x="1851718" y="4952014"/>
              <a:ext cx="2223654" cy="818468"/>
            </a:xfrm>
            <a:prstGeom prst="rect">
              <a:avLst/>
            </a:prstGeom>
            <a:noFill/>
          </p:spPr>
          <p:txBody>
            <a:bodyPr wrap="square" rtlCol="0">
              <a:spAutoFit/>
            </a:bodyPr>
            <a:lstStyle/>
            <a:p>
              <a:pPr algn="ctr"/>
              <a:r>
                <a:rPr lang="en-US" sz="3600" dirty="0"/>
                <a:t>(5) What can you do there?</a:t>
              </a:r>
            </a:p>
          </p:txBody>
        </p:sp>
        <p:cxnSp>
          <p:nvCxnSpPr>
            <p:cNvPr id="39" name="Straight Connector 38">
              <a:extLst>
                <a:ext uri="{FF2B5EF4-FFF2-40B4-BE49-F238E27FC236}">
                  <a16:creationId xmlns:a16="http://schemas.microsoft.com/office/drawing/2014/main" id="{3DCAC9A5-8BD0-470C-986E-0B5B6DDF1CF7}"/>
                </a:ext>
              </a:extLst>
            </p:cNvPr>
            <p:cNvCxnSpPr/>
            <p:nvPr/>
          </p:nvCxnSpPr>
          <p:spPr>
            <a:xfrm>
              <a:off x="2459141"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232E182-2B12-42F6-9B72-9FA01A3ED5CF}"/>
                </a:ext>
              </a:extLst>
            </p:cNvPr>
            <p:cNvSpPr txBox="1"/>
            <p:nvPr/>
          </p:nvSpPr>
          <p:spPr>
            <a:xfrm>
              <a:off x="4912164" y="4952014"/>
              <a:ext cx="2442637" cy="818468"/>
            </a:xfrm>
            <a:prstGeom prst="rect">
              <a:avLst/>
            </a:prstGeom>
            <a:noFill/>
          </p:spPr>
          <p:txBody>
            <a:bodyPr wrap="square" rtlCol="0">
              <a:spAutoFit/>
            </a:bodyPr>
            <a:lstStyle/>
            <a:p>
              <a:pPr algn="ctr"/>
              <a:r>
                <a:rPr lang="en-US" sz="3600" dirty="0"/>
                <a:t>(4) What is special about it?</a:t>
              </a:r>
            </a:p>
          </p:txBody>
        </p:sp>
        <p:cxnSp>
          <p:nvCxnSpPr>
            <p:cNvPr id="41" name="Straight Connector 40">
              <a:extLst>
                <a:ext uri="{FF2B5EF4-FFF2-40B4-BE49-F238E27FC236}">
                  <a16:creationId xmlns:a16="http://schemas.microsoft.com/office/drawing/2014/main" id="{F33E1F4B-89F8-4B16-9D1C-E8F3AD8BDF50}"/>
                </a:ext>
              </a:extLst>
            </p:cNvPr>
            <p:cNvCxnSpPr/>
            <p:nvPr/>
          </p:nvCxnSpPr>
          <p:spPr>
            <a:xfrm>
              <a:off x="5730799"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708C8C8C-9037-46D3-999A-79AA6BE51031}"/>
              </a:ext>
            </a:extLst>
          </p:cNvPr>
          <p:cNvSpPr txBox="1"/>
          <p:nvPr/>
        </p:nvSpPr>
        <p:spPr>
          <a:xfrm>
            <a:off x="3200400" y="1693012"/>
            <a:ext cx="3886200" cy="1085810"/>
          </a:xfrm>
          <a:prstGeom prst="rect">
            <a:avLst/>
          </a:prstGeom>
          <a:noFill/>
        </p:spPr>
        <p:txBody>
          <a:bodyPr wrap="square" rtlCol="0">
            <a:spAutoFit/>
          </a:bodyPr>
          <a:lstStyle/>
          <a:p>
            <a:pPr>
              <a:lnSpc>
                <a:spcPct val="150000"/>
              </a:lnSpc>
            </a:pPr>
            <a:r>
              <a:rPr lang="en-US" sz="4800" b="1" dirty="0"/>
              <a:t>For example: </a:t>
            </a:r>
          </a:p>
        </p:txBody>
      </p:sp>
      <p:sp>
        <p:nvSpPr>
          <p:cNvPr id="2" name="TextBox 1">
            <a:extLst>
              <a:ext uri="{FF2B5EF4-FFF2-40B4-BE49-F238E27FC236}">
                <a16:creationId xmlns:a16="http://schemas.microsoft.com/office/drawing/2014/main" id="{BD58B5E9-AB86-4091-AF11-852865745E22}"/>
              </a:ext>
            </a:extLst>
          </p:cNvPr>
          <p:cNvSpPr txBox="1"/>
          <p:nvPr/>
        </p:nvSpPr>
        <p:spPr>
          <a:xfrm>
            <a:off x="12050891" y="5503556"/>
            <a:ext cx="1922321" cy="584775"/>
          </a:xfrm>
          <a:prstGeom prst="rect">
            <a:avLst/>
          </a:prstGeom>
          <a:noFill/>
        </p:spPr>
        <p:txBody>
          <a:bodyPr wrap="none" rtlCol="0">
            <a:spAutoFit/>
          </a:bodyPr>
          <a:lstStyle/>
          <a:p>
            <a:r>
              <a:rPr lang="en-US" sz="3200" b="1" dirty="0" err="1">
                <a:solidFill>
                  <a:srgbClr val="C00000"/>
                </a:solidFill>
              </a:rPr>
              <a:t>Phu</a:t>
            </a:r>
            <a:r>
              <a:rPr lang="en-US" sz="3200" b="1" dirty="0">
                <a:solidFill>
                  <a:srgbClr val="C00000"/>
                </a:solidFill>
              </a:rPr>
              <a:t> Quoc </a:t>
            </a:r>
          </a:p>
        </p:txBody>
      </p:sp>
      <p:sp>
        <p:nvSpPr>
          <p:cNvPr id="24" name="TextBox 23">
            <a:extLst>
              <a:ext uri="{FF2B5EF4-FFF2-40B4-BE49-F238E27FC236}">
                <a16:creationId xmlns:a16="http://schemas.microsoft.com/office/drawing/2014/main" id="{402A943B-DF6C-4310-8634-971E02729E84}"/>
              </a:ext>
            </a:extLst>
          </p:cNvPr>
          <p:cNvSpPr txBox="1"/>
          <p:nvPr/>
        </p:nvSpPr>
        <p:spPr>
          <a:xfrm>
            <a:off x="9727519" y="3081242"/>
            <a:ext cx="2007281" cy="584775"/>
          </a:xfrm>
          <a:prstGeom prst="rect">
            <a:avLst/>
          </a:prstGeom>
          <a:noFill/>
        </p:spPr>
        <p:txBody>
          <a:bodyPr wrap="none" rtlCol="0">
            <a:spAutoFit/>
          </a:bodyPr>
          <a:lstStyle/>
          <a:p>
            <a:r>
              <a:rPr lang="en-US" sz="3200" b="1" dirty="0" err="1">
                <a:solidFill>
                  <a:srgbClr val="C00000"/>
                </a:solidFill>
              </a:rPr>
              <a:t>Kien</a:t>
            </a:r>
            <a:r>
              <a:rPr lang="en-US" sz="3200" b="1" dirty="0">
                <a:solidFill>
                  <a:srgbClr val="C00000"/>
                </a:solidFill>
              </a:rPr>
              <a:t> </a:t>
            </a:r>
            <a:r>
              <a:rPr lang="en-US" sz="3200" b="1" dirty="0" err="1">
                <a:solidFill>
                  <a:srgbClr val="C00000"/>
                </a:solidFill>
              </a:rPr>
              <a:t>Giang</a:t>
            </a:r>
            <a:endParaRPr lang="en-US" sz="3200" b="1" dirty="0">
              <a:solidFill>
                <a:srgbClr val="C00000"/>
              </a:solidFill>
            </a:endParaRPr>
          </a:p>
        </p:txBody>
      </p:sp>
      <p:sp>
        <p:nvSpPr>
          <p:cNvPr id="25" name="TextBox 24">
            <a:extLst>
              <a:ext uri="{FF2B5EF4-FFF2-40B4-BE49-F238E27FC236}">
                <a16:creationId xmlns:a16="http://schemas.microsoft.com/office/drawing/2014/main" id="{43CF3194-E693-42D4-9A37-460A3449CDC8}"/>
              </a:ext>
            </a:extLst>
          </p:cNvPr>
          <p:cNvSpPr txBox="1"/>
          <p:nvPr/>
        </p:nvSpPr>
        <p:spPr>
          <a:xfrm>
            <a:off x="14534678" y="3387897"/>
            <a:ext cx="1740348" cy="584775"/>
          </a:xfrm>
          <a:prstGeom prst="rect">
            <a:avLst/>
          </a:prstGeom>
          <a:noFill/>
        </p:spPr>
        <p:txBody>
          <a:bodyPr wrap="none" rtlCol="0">
            <a:spAutoFit/>
          </a:bodyPr>
          <a:lstStyle/>
          <a:p>
            <a:r>
              <a:rPr lang="en-US" sz="3200" b="1" dirty="0">
                <a:solidFill>
                  <a:srgbClr val="C00000"/>
                </a:solidFill>
              </a:rPr>
              <a:t>By plane </a:t>
            </a:r>
          </a:p>
        </p:txBody>
      </p:sp>
      <p:sp>
        <p:nvSpPr>
          <p:cNvPr id="26" name="TextBox 25">
            <a:extLst>
              <a:ext uri="{FF2B5EF4-FFF2-40B4-BE49-F238E27FC236}">
                <a16:creationId xmlns:a16="http://schemas.microsoft.com/office/drawing/2014/main" id="{8AD0252F-69BB-4FBD-ACEF-7B555C7CC882}"/>
              </a:ext>
            </a:extLst>
          </p:cNvPr>
          <p:cNvSpPr txBox="1"/>
          <p:nvPr/>
        </p:nvSpPr>
        <p:spPr>
          <a:xfrm>
            <a:off x="13367619" y="8129448"/>
            <a:ext cx="3777381" cy="954107"/>
          </a:xfrm>
          <a:prstGeom prst="rect">
            <a:avLst/>
          </a:prstGeom>
          <a:noFill/>
        </p:spPr>
        <p:txBody>
          <a:bodyPr wrap="square" rtlCol="0">
            <a:spAutoFit/>
          </a:bodyPr>
          <a:lstStyle/>
          <a:p>
            <a:pPr algn="ctr"/>
            <a:r>
              <a:rPr lang="en-US" sz="2800" b="1" dirty="0">
                <a:solidFill>
                  <a:srgbClr val="C00000"/>
                </a:solidFill>
              </a:rPr>
              <a:t>beautiful beaches and green forests</a:t>
            </a:r>
          </a:p>
        </p:txBody>
      </p:sp>
      <p:sp>
        <p:nvSpPr>
          <p:cNvPr id="27" name="TextBox 26">
            <a:extLst>
              <a:ext uri="{FF2B5EF4-FFF2-40B4-BE49-F238E27FC236}">
                <a16:creationId xmlns:a16="http://schemas.microsoft.com/office/drawing/2014/main" id="{B215624E-6A8C-4F77-96DB-78D1B15A6945}"/>
              </a:ext>
            </a:extLst>
          </p:cNvPr>
          <p:cNvSpPr txBox="1"/>
          <p:nvPr/>
        </p:nvSpPr>
        <p:spPr>
          <a:xfrm>
            <a:off x="8873812" y="8070526"/>
            <a:ext cx="3777381" cy="1384995"/>
          </a:xfrm>
          <a:prstGeom prst="rect">
            <a:avLst/>
          </a:prstGeom>
          <a:noFill/>
        </p:spPr>
        <p:txBody>
          <a:bodyPr wrap="square" rtlCol="0">
            <a:spAutoFit/>
          </a:bodyPr>
          <a:lstStyle/>
          <a:p>
            <a:pPr algn="ctr"/>
            <a:r>
              <a:rPr lang="en-US" sz="2800" b="1" dirty="0">
                <a:solidFill>
                  <a:srgbClr val="C00000"/>
                </a:solidFill>
              </a:rPr>
              <a:t>visit fishing villages, national parks, pagodas and temples, …</a:t>
            </a:r>
          </a:p>
        </p:txBody>
      </p:sp>
    </p:spTree>
    <p:extLst>
      <p:ext uri="{BB962C8B-B14F-4D97-AF65-F5344CB8AC3E}">
        <p14:creationId xmlns:p14="http://schemas.microsoft.com/office/powerpoint/2010/main" val="36072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barn(inVertical)">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495300"/>
            <a:ext cx="1146492" cy="1079787"/>
          </a:xfrm>
          <a:prstGeom prst="rect">
            <a:avLst/>
          </a:prstGeom>
        </p:spPr>
      </p:pic>
      <p:grpSp>
        <p:nvGrpSpPr>
          <p:cNvPr id="13" name="Group 12">
            <a:extLst>
              <a:ext uri="{FF2B5EF4-FFF2-40B4-BE49-F238E27FC236}">
                <a16:creationId xmlns:a16="http://schemas.microsoft.com/office/drawing/2014/main" id="{BBF189EB-9C0D-4806-876D-A7BC892E1979}"/>
              </a:ext>
            </a:extLst>
          </p:cNvPr>
          <p:cNvGrpSpPr/>
          <p:nvPr/>
        </p:nvGrpSpPr>
        <p:grpSpPr>
          <a:xfrm>
            <a:off x="9342969" y="640081"/>
            <a:ext cx="8335431" cy="9143999"/>
            <a:chOff x="1646769" y="1246909"/>
            <a:chExt cx="6032113" cy="5585905"/>
          </a:xfrm>
        </p:grpSpPr>
        <p:pic>
          <p:nvPicPr>
            <p:cNvPr id="14" name="Picture 13">
              <a:extLst>
                <a:ext uri="{FF2B5EF4-FFF2-40B4-BE49-F238E27FC236}">
                  <a16:creationId xmlns:a16="http://schemas.microsoft.com/office/drawing/2014/main" id="{BB223BAE-C873-4727-8FB6-08467E3710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6769" y="1246909"/>
              <a:ext cx="5699603" cy="5585905"/>
            </a:xfrm>
            <a:prstGeom prst="rect">
              <a:avLst/>
            </a:prstGeom>
          </p:spPr>
        </p:pic>
        <p:sp>
          <p:nvSpPr>
            <p:cNvPr id="15" name="TextBox 14">
              <a:extLst>
                <a:ext uri="{FF2B5EF4-FFF2-40B4-BE49-F238E27FC236}">
                  <a16:creationId xmlns:a16="http://schemas.microsoft.com/office/drawing/2014/main" id="{B462A544-5515-4485-A9E2-536FB08A9664}"/>
                </a:ext>
              </a:extLst>
            </p:cNvPr>
            <p:cNvSpPr txBox="1"/>
            <p:nvPr/>
          </p:nvSpPr>
          <p:spPr>
            <a:xfrm>
              <a:off x="2826231" y="2011515"/>
              <a:ext cx="2961409" cy="357229"/>
            </a:xfrm>
            <a:prstGeom prst="rect">
              <a:avLst/>
            </a:prstGeom>
            <a:noFill/>
          </p:spPr>
          <p:txBody>
            <a:bodyPr wrap="square" rtlCol="0">
              <a:spAutoFit/>
            </a:bodyPr>
            <a:lstStyle/>
            <a:p>
              <a:r>
                <a:rPr lang="en-US" sz="3200" dirty="0">
                  <a:latin typeface="Comic Sans MS" panose="030F0702030302020204" pitchFamily="66" charset="0"/>
                </a:rPr>
                <a:t>I am writing about</a:t>
              </a:r>
            </a:p>
          </p:txBody>
        </p:sp>
        <p:sp>
          <p:nvSpPr>
            <p:cNvPr id="16" name="TextBox 15">
              <a:extLst>
                <a:ext uri="{FF2B5EF4-FFF2-40B4-BE49-F238E27FC236}">
                  <a16:creationId xmlns:a16="http://schemas.microsoft.com/office/drawing/2014/main" id="{239852AF-333A-4CFF-B013-2EF9E94DD541}"/>
                </a:ext>
              </a:extLst>
            </p:cNvPr>
            <p:cNvSpPr txBox="1"/>
            <p:nvPr/>
          </p:nvSpPr>
          <p:spPr>
            <a:xfrm>
              <a:off x="2605656" y="2368744"/>
              <a:ext cx="2961409" cy="394832"/>
            </a:xfrm>
            <a:prstGeom prst="rect">
              <a:avLst/>
            </a:prstGeom>
            <a:noFill/>
          </p:spPr>
          <p:txBody>
            <a:bodyPr wrap="square" rtlCol="0">
              <a:spAutoFit/>
            </a:bodyPr>
            <a:lstStyle/>
            <a:p>
              <a:r>
                <a:rPr lang="en-US" sz="3600" dirty="0">
                  <a:latin typeface="Comic Sans MS" panose="030F0702030302020204" pitchFamily="66" charset="0"/>
                </a:rPr>
                <a:t>It is in</a:t>
              </a:r>
            </a:p>
          </p:txBody>
        </p:sp>
        <p:pic>
          <p:nvPicPr>
            <p:cNvPr id="17" name="Picture 16">
              <a:extLst>
                <a:ext uri="{FF2B5EF4-FFF2-40B4-BE49-F238E27FC236}">
                  <a16:creationId xmlns:a16="http://schemas.microsoft.com/office/drawing/2014/main" id="{BC5F2603-E2CE-4451-A1BB-D5E19F234D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0428" y="4908511"/>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
        <p:nvSpPr>
          <p:cNvPr id="18" name="TextBox 17">
            <a:extLst>
              <a:ext uri="{FF2B5EF4-FFF2-40B4-BE49-F238E27FC236}">
                <a16:creationId xmlns:a16="http://schemas.microsoft.com/office/drawing/2014/main" id="{693CBB68-CC6C-4BC1-9064-156C541E2723}"/>
              </a:ext>
            </a:extLst>
          </p:cNvPr>
          <p:cNvSpPr txBox="1"/>
          <p:nvPr/>
        </p:nvSpPr>
        <p:spPr>
          <a:xfrm>
            <a:off x="1847532" y="344150"/>
            <a:ext cx="7495437" cy="1446550"/>
          </a:xfrm>
          <a:prstGeom prst="rect">
            <a:avLst/>
          </a:prstGeom>
          <a:noFill/>
        </p:spPr>
        <p:txBody>
          <a:bodyPr wrap="square" rtlCol="0">
            <a:spAutoFit/>
          </a:bodyPr>
          <a:lstStyle/>
          <a:p>
            <a:r>
              <a:rPr lang="en-US" sz="4400" b="1" dirty="0">
                <a:solidFill>
                  <a:srgbClr val="4F674F"/>
                </a:solidFill>
              </a:rPr>
              <a:t>4. Write about a travel attraction you know. </a:t>
            </a:r>
          </a:p>
        </p:txBody>
      </p:sp>
      <p:sp>
        <p:nvSpPr>
          <p:cNvPr id="19" name="TextBox 18">
            <a:extLst>
              <a:ext uri="{FF2B5EF4-FFF2-40B4-BE49-F238E27FC236}">
                <a16:creationId xmlns:a16="http://schemas.microsoft.com/office/drawing/2014/main" id="{DDD1F2B5-CCB1-4A0B-B95F-D6431F63DC35}"/>
              </a:ext>
            </a:extLst>
          </p:cNvPr>
          <p:cNvSpPr txBox="1"/>
          <p:nvPr/>
        </p:nvSpPr>
        <p:spPr>
          <a:xfrm>
            <a:off x="987127" y="1899568"/>
            <a:ext cx="7069734" cy="461357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4000" dirty="0"/>
              <a:t>Use the notes in 3 to write a paragraph </a:t>
            </a:r>
          </a:p>
          <a:p>
            <a:pPr marL="285750" indent="-285750">
              <a:lnSpc>
                <a:spcPct val="150000"/>
              </a:lnSpc>
              <a:buFont typeface="Arial" panose="020B0604020202020204" pitchFamily="34" charset="0"/>
              <a:buChar char="•"/>
            </a:pPr>
            <a:r>
              <a:rPr lang="en-US" sz="4000" dirty="0"/>
              <a:t>about 50 words.</a:t>
            </a:r>
          </a:p>
          <a:p>
            <a:pPr marL="285750" indent="-285750">
              <a:lnSpc>
                <a:spcPct val="150000"/>
              </a:lnSpc>
              <a:buFont typeface="Arial" panose="020B0604020202020204" pitchFamily="34" charset="0"/>
              <a:buChar char="•"/>
            </a:pPr>
            <a:r>
              <a:rPr lang="en-US" sz="4000" dirty="0"/>
              <a:t>10 minutes  </a:t>
            </a:r>
          </a:p>
          <a:p>
            <a:pPr>
              <a:lnSpc>
                <a:spcPct val="150000"/>
              </a:lnSpc>
            </a:pPr>
            <a:endParaRPr lang="en-US" sz="4000" dirty="0"/>
          </a:p>
        </p:txBody>
      </p:sp>
      <p:pic>
        <p:nvPicPr>
          <p:cNvPr id="20" name="10 Minute Timer">
            <a:hlinkClick r:id="" action="ppaction://media"/>
            <a:extLst>
              <a:ext uri="{FF2B5EF4-FFF2-40B4-BE49-F238E27FC236}">
                <a16:creationId xmlns:a16="http://schemas.microsoft.com/office/drawing/2014/main" id="{608A9E36-599F-44FE-924E-D9F9588A96A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57588" y="6057900"/>
            <a:ext cx="5928812" cy="33349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1502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62093" y="5372290"/>
            <a:ext cx="5123448" cy="531678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72847" y="8817293"/>
            <a:ext cx="2376593" cy="24296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08625" y="4533866"/>
            <a:ext cx="1535543" cy="2582717"/>
          </a:xfrm>
          <a:prstGeom prst="rect">
            <a:avLst/>
          </a:prstGeom>
        </p:spPr>
      </p:pic>
      <p:grpSp>
        <p:nvGrpSpPr>
          <p:cNvPr id="9" name="Group 8">
            <a:extLst>
              <a:ext uri="{FF2B5EF4-FFF2-40B4-BE49-F238E27FC236}">
                <a16:creationId xmlns:a16="http://schemas.microsoft.com/office/drawing/2014/main" id="{0EF9FB32-E460-4F90-B863-2B1C2FBCF958}"/>
              </a:ext>
            </a:extLst>
          </p:cNvPr>
          <p:cNvGrpSpPr/>
          <p:nvPr/>
        </p:nvGrpSpPr>
        <p:grpSpPr>
          <a:xfrm>
            <a:off x="1068126" y="156575"/>
            <a:ext cx="10668000" cy="9867899"/>
            <a:chOff x="1654488" y="1293646"/>
            <a:chExt cx="5699603" cy="5585905"/>
          </a:xfrm>
        </p:grpSpPr>
        <p:pic>
          <p:nvPicPr>
            <p:cNvPr id="10" name="Picture 9">
              <a:extLst>
                <a:ext uri="{FF2B5EF4-FFF2-40B4-BE49-F238E27FC236}">
                  <a16:creationId xmlns:a16="http://schemas.microsoft.com/office/drawing/2014/main" id="{08D6E826-766C-4017-A3DB-13B58733B5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4488" y="1293646"/>
              <a:ext cx="5699603" cy="5585905"/>
            </a:xfrm>
            <a:prstGeom prst="rect">
              <a:avLst/>
            </a:prstGeom>
          </p:spPr>
        </p:pic>
        <p:sp>
          <p:nvSpPr>
            <p:cNvPr id="11" name="TextBox 10">
              <a:extLst>
                <a:ext uri="{FF2B5EF4-FFF2-40B4-BE49-F238E27FC236}">
                  <a16:creationId xmlns:a16="http://schemas.microsoft.com/office/drawing/2014/main" id="{F3C0A164-C8F8-4310-B59F-127DC2B61B42}"/>
                </a:ext>
              </a:extLst>
            </p:cNvPr>
            <p:cNvSpPr txBox="1"/>
            <p:nvPr/>
          </p:nvSpPr>
          <p:spPr>
            <a:xfrm>
              <a:off x="2386543" y="2261807"/>
              <a:ext cx="4235492" cy="3397340"/>
            </a:xfrm>
            <a:prstGeom prst="rect">
              <a:avLst/>
            </a:prstGeom>
            <a:solidFill>
              <a:schemeClr val="bg1"/>
            </a:solidFill>
          </p:spPr>
          <p:txBody>
            <a:bodyPr wrap="square" rtlCol="0">
              <a:spAutoFit/>
            </a:bodyPr>
            <a:lstStyle/>
            <a:p>
              <a:r>
                <a:rPr lang="en-US" sz="3200" dirty="0">
                  <a:latin typeface="Comic Sans MS" panose="030F0702030302020204" pitchFamily="66" charset="0"/>
                </a:rPr>
                <a:t>I am writing about </a:t>
              </a:r>
              <a:r>
                <a:rPr lang="en-US" sz="3200" dirty="0" err="1">
                  <a:latin typeface="Comic Sans MS" panose="030F0702030302020204" pitchFamily="66" charset="0"/>
                </a:rPr>
                <a:t>Phu</a:t>
              </a:r>
              <a:r>
                <a:rPr lang="en-US" sz="3200" dirty="0">
                  <a:latin typeface="Comic Sans MS" panose="030F0702030302020204" pitchFamily="66" charset="0"/>
                </a:rPr>
                <a:t> Quoc Island. It is in </a:t>
              </a:r>
              <a:r>
                <a:rPr lang="en-US" sz="3200" dirty="0" err="1">
                  <a:latin typeface="Comic Sans MS" panose="030F0702030302020204" pitchFamily="66" charset="0"/>
                </a:rPr>
                <a:t>Kien</a:t>
              </a:r>
              <a:r>
                <a:rPr lang="en-US" sz="3200" dirty="0">
                  <a:latin typeface="Comic Sans MS" panose="030F0702030302020204" pitchFamily="66" charset="0"/>
                </a:rPr>
                <a:t> </a:t>
              </a:r>
              <a:r>
                <a:rPr lang="en-US" sz="3200" dirty="0" err="1">
                  <a:latin typeface="Comic Sans MS" panose="030F0702030302020204" pitchFamily="66" charset="0"/>
                </a:rPr>
                <a:t>Giang</a:t>
              </a:r>
              <a:r>
                <a:rPr lang="en-US" sz="3200" dirty="0">
                  <a:latin typeface="Comic Sans MS" panose="030F0702030302020204" pitchFamily="66" charset="0"/>
                </a:rPr>
                <a:t>. Visitors can go there by plane. </a:t>
              </a:r>
              <a:r>
                <a:rPr lang="en-US" sz="3200" dirty="0" err="1">
                  <a:latin typeface="Comic Sans MS" panose="030F0702030302020204" pitchFamily="66" charset="0"/>
                </a:rPr>
                <a:t>Phu</a:t>
              </a:r>
              <a:r>
                <a:rPr lang="en-US" sz="3200" dirty="0">
                  <a:latin typeface="Comic Sans MS" panose="030F0702030302020204" pitchFamily="66" charset="0"/>
                </a:rPr>
                <a:t> Quoc Island has beautiful beaches and green forests. It also has resorts, hotels, and bars. The people here are friendly. Tourists can visit fishing villages, national parks, pagodas and temples. They also like to eat the seafood here. It is delicious. Sailing and fishing are popular water sports. You can buy interesting things at the markets on the island.</a:t>
              </a:r>
            </a:p>
          </p:txBody>
        </p:sp>
      </p:grpSp>
      <p:pic>
        <p:nvPicPr>
          <p:cNvPr id="12" name="Picture 9">
            <a:extLst>
              <a:ext uri="{FF2B5EF4-FFF2-40B4-BE49-F238E27FC236}">
                <a16:creationId xmlns:a16="http://schemas.microsoft.com/office/drawing/2014/main" id="{290FEABC-D12E-47B4-B470-6FAC034D548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383105" y="492274"/>
            <a:ext cx="1146492" cy="1079787"/>
          </a:xfrm>
          <a:prstGeom prst="rect">
            <a:avLst/>
          </a:prstGeom>
        </p:spPr>
      </p:pic>
      <p:sp>
        <p:nvSpPr>
          <p:cNvPr id="13" name="TextBox 12">
            <a:extLst>
              <a:ext uri="{FF2B5EF4-FFF2-40B4-BE49-F238E27FC236}">
                <a16:creationId xmlns:a16="http://schemas.microsoft.com/office/drawing/2014/main" id="{AFA43501-78C2-49D3-96C8-7D8407DEB2DE}"/>
              </a:ext>
            </a:extLst>
          </p:cNvPr>
          <p:cNvSpPr txBox="1"/>
          <p:nvPr/>
        </p:nvSpPr>
        <p:spPr>
          <a:xfrm>
            <a:off x="12528677" y="492274"/>
            <a:ext cx="2635123" cy="923330"/>
          </a:xfrm>
          <a:prstGeom prst="rect">
            <a:avLst/>
          </a:prstGeom>
          <a:noFill/>
        </p:spPr>
        <p:txBody>
          <a:bodyPr wrap="square" rtlCol="0">
            <a:spAutoFit/>
          </a:bodyPr>
          <a:lstStyle/>
          <a:p>
            <a:r>
              <a:rPr lang="en-US" sz="5400" b="1" dirty="0">
                <a:solidFill>
                  <a:srgbClr val="4F674F"/>
                </a:solidFill>
              </a:rPr>
              <a:t>Example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graphicFrame>
        <p:nvGraphicFramePr>
          <p:cNvPr id="12" name="Table 20">
            <a:extLst>
              <a:ext uri="{FF2B5EF4-FFF2-40B4-BE49-F238E27FC236}">
                <a16:creationId xmlns:a16="http://schemas.microsoft.com/office/drawing/2014/main" id="{452403CF-E043-4C6C-A8FF-D49816BFB1FE}"/>
              </a:ext>
            </a:extLst>
          </p:cNvPr>
          <p:cNvGraphicFramePr>
            <a:graphicFrameLocks noGrp="1"/>
          </p:cNvGraphicFramePr>
          <p:nvPr>
            <p:extLst>
              <p:ext uri="{D42A27DB-BD31-4B8C-83A1-F6EECF244321}">
                <p14:modId xmlns:p14="http://schemas.microsoft.com/office/powerpoint/2010/main" val="1486693579"/>
              </p:ext>
            </p:extLst>
          </p:nvPr>
        </p:nvGraphicFramePr>
        <p:xfrm>
          <a:off x="2057400" y="2628900"/>
          <a:ext cx="13827525" cy="6781800"/>
        </p:xfrm>
        <a:graphic>
          <a:graphicData uri="http://schemas.openxmlformats.org/drawingml/2006/table">
            <a:tbl>
              <a:tblPr firstRow="1" bandRow="1"/>
              <a:tblGrid>
                <a:gridCol w="10329012">
                  <a:extLst>
                    <a:ext uri="{9D8B030D-6E8A-4147-A177-3AD203B41FA5}">
                      <a16:colId xmlns:a16="http://schemas.microsoft.com/office/drawing/2014/main" val="2112712836"/>
                    </a:ext>
                  </a:extLst>
                </a:gridCol>
                <a:gridCol w="1752016">
                  <a:extLst>
                    <a:ext uri="{9D8B030D-6E8A-4147-A177-3AD203B41FA5}">
                      <a16:colId xmlns:a16="http://schemas.microsoft.com/office/drawing/2014/main" val="3761703274"/>
                    </a:ext>
                  </a:extLst>
                </a:gridCol>
                <a:gridCol w="1746497">
                  <a:extLst>
                    <a:ext uri="{9D8B030D-6E8A-4147-A177-3AD203B41FA5}">
                      <a16:colId xmlns:a16="http://schemas.microsoft.com/office/drawing/2014/main" val="4213061889"/>
                    </a:ext>
                  </a:extLst>
                </a:gridCol>
              </a:tblGrid>
              <a:tr h="1316572">
                <a:tc>
                  <a:txBody>
                    <a:bodyPr/>
                    <a:lstStyle/>
                    <a:p>
                      <a:pPr algn="ctr"/>
                      <a:r>
                        <a:rPr lang="en-VN" sz="4400" b="1" dirty="0">
                          <a:solidFill>
                            <a:schemeClr val="tx1">
                              <a:lumMod val="75000"/>
                            </a:schemeClr>
                          </a:solidFill>
                          <a:latin typeface="Calibri" panose="020F0502020204030204" pitchFamily="34" charset="0"/>
                          <a:cs typeface="Calibri" panose="020F0502020204030204" pitchFamily="34" charset="0"/>
                        </a:rPr>
                        <a:t>Criteria</a:t>
                      </a:r>
                    </a:p>
                  </a:txBody>
                  <a:tcPr anchor="ctr">
                    <a:solidFill>
                      <a:srgbClr val="FFE0DA"/>
                    </a:solidFill>
                  </a:tcPr>
                </a:tc>
                <a:tc>
                  <a:txBody>
                    <a:bodyPr/>
                    <a:lstStyle/>
                    <a:p>
                      <a:pPr algn="ctr"/>
                      <a:r>
                        <a:rPr lang="en-VN" sz="4400" b="1" dirty="0"/>
                        <a:t>Yes</a:t>
                      </a:r>
                    </a:p>
                  </a:txBody>
                  <a:tcPr anchor="ctr"/>
                </a:tc>
                <a:tc>
                  <a:txBody>
                    <a:bodyPr/>
                    <a:lstStyle/>
                    <a:p>
                      <a:pPr algn="ctr"/>
                      <a:r>
                        <a:rPr lang="en-VN" sz="4400" b="1" dirty="0"/>
                        <a:t>No</a:t>
                      </a:r>
                    </a:p>
                  </a:txBody>
                  <a:tcPr anchor="ctr"/>
                </a:tc>
                <a:extLst>
                  <a:ext uri="{0D108BD9-81ED-4DB2-BD59-A6C34878D82A}">
                    <a16:rowId xmlns:a16="http://schemas.microsoft.com/office/drawing/2014/main" val="2758415674"/>
                  </a:ext>
                </a:extLst>
              </a:tr>
              <a:tr h="1366307">
                <a:tc>
                  <a:txBody>
                    <a:bodyPr/>
                    <a:lstStyle/>
                    <a:p>
                      <a:r>
                        <a:rPr lang="en-VN" sz="4000" b="0" dirty="0">
                          <a:solidFill>
                            <a:schemeClr val="tx1">
                              <a:lumMod val="75000"/>
                            </a:schemeClr>
                          </a:solidFill>
                          <a:latin typeface="Calibri" panose="020F0502020204030204" pitchFamily="34" charset="0"/>
                          <a:cs typeface="Calibri" panose="020F0502020204030204" pitchFamily="34" charset="0"/>
                        </a:rPr>
                        <a:t>1. Are the verbs in the correct form?</a:t>
                      </a:r>
                    </a:p>
                  </a:txBody>
                  <a:tcPr anchor="ctr">
                    <a:solidFill>
                      <a:srgbClr val="FFE0DA"/>
                    </a:solidFill>
                  </a:tcPr>
                </a:tc>
                <a:tc>
                  <a:txBody>
                    <a:bodyPr/>
                    <a:lstStyle/>
                    <a:p>
                      <a:pPr algn="ctr"/>
                      <a:endParaRPr lang="en-VN" sz="4000" dirty="0"/>
                    </a:p>
                  </a:txBody>
                  <a:tcPr anchor="ctr"/>
                </a:tc>
                <a:tc>
                  <a:txBody>
                    <a:bodyPr/>
                    <a:lstStyle/>
                    <a:p>
                      <a:pPr algn="ctr"/>
                      <a:endParaRPr lang="en-VN" sz="4000" dirty="0"/>
                    </a:p>
                  </a:txBody>
                  <a:tcPr anchor="ctr"/>
                </a:tc>
                <a:extLst>
                  <a:ext uri="{0D108BD9-81ED-4DB2-BD59-A6C34878D82A}">
                    <a16:rowId xmlns:a16="http://schemas.microsoft.com/office/drawing/2014/main" val="1141968200"/>
                  </a:ext>
                </a:extLst>
              </a:tr>
              <a:tr h="1366307">
                <a:tc>
                  <a:txBody>
                    <a:bodyPr/>
                    <a:lstStyle/>
                    <a:p>
                      <a:r>
                        <a:rPr lang="en-VN" sz="4000" b="0" dirty="0">
                          <a:solidFill>
                            <a:schemeClr val="tx1">
                              <a:lumMod val="75000"/>
                            </a:schemeClr>
                          </a:solidFill>
                          <a:latin typeface="Calibri" panose="020F0502020204030204" pitchFamily="34" charset="0"/>
                          <a:cs typeface="Calibri" panose="020F0502020204030204" pitchFamily="34" charset="0"/>
                        </a:rPr>
                        <a:t>2. Are the nouns in the correct form?</a:t>
                      </a:r>
                    </a:p>
                  </a:txBody>
                  <a:tcPr anchor="ctr">
                    <a:solidFill>
                      <a:srgbClr val="FFE0DA"/>
                    </a:solidFill>
                  </a:tcPr>
                </a:tc>
                <a:tc>
                  <a:txBody>
                    <a:bodyPr/>
                    <a:lstStyle/>
                    <a:p>
                      <a:endParaRPr lang="en-VN" sz="4000"/>
                    </a:p>
                  </a:txBody>
                  <a:tcPr/>
                </a:tc>
                <a:tc>
                  <a:txBody>
                    <a:bodyPr/>
                    <a:lstStyle/>
                    <a:p>
                      <a:endParaRPr lang="en-VN" sz="4000"/>
                    </a:p>
                  </a:txBody>
                  <a:tcPr/>
                </a:tc>
                <a:extLst>
                  <a:ext uri="{0D108BD9-81ED-4DB2-BD59-A6C34878D82A}">
                    <a16:rowId xmlns:a16="http://schemas.microsoft.com/office/drawing/2014/main" val="592814279"/>
                  </a:ext>
                </a:extLst>
              </a:tr>
              <a:tr h="1366307">
                <a:tc>
                  <a:txBody>
                    <a:bodyPr/>
                    <a:lstStyle/>
                    <a:p>
                      <a:r>
                        <a:rPr lang="en-VN" sz="4000" b="0" dirty="0">
                          <a:solidFill>
                            <a:schemeClr val="tx1">
                              <a:lumMod val="75000"/>
                            </a:schemeClr>
                          </a:solidFill>
                          <a:latin typeface="Calibri" panose="020F0502020204030204" pitchFamily="34" charset="0"/>
                          <a:cs typeface="Calibri" panose="020F0502020204030204" pitchFamily="34" charset="0"/>
                        </a:rPr>
                        <a:t>3. Is the spelling correct?</a:t>
                      </a:r>
                    </a:p>
                  </a:txBody>
                  <a:tcPr anchor="ctr">
                    <a:solidFill>
                      <a:srgbClr val="FFE0DA"/>
                    </a:solidFill>
                  </a:tcPr>
                </a:tc>
                <a:tc>
                  <a:txBody>
                    <a:bodyPr/>
                    <a:lstStyle/>
                    <a:p>
                      <a:endParaRPr lang="en-VN" sz="4000" dirty="0"/>
                    </a:p>
                  </a:txBody>
                  <a:tcPr/>
                </a:tc>
                <a:tc>
                  <a:txBody>
                    <a:bodyPr/>
                    <a:lstStyle/>
                    <a:p>
                      <a:endParaRPr lang="en-VN" sz="4000" dirty="0"/>
                    </a:p>
                  </a:txBody>
                  <a:tcPr/>
                </a:tc>
                <a:extLst>
                  <a:ext uri="{0D108BD9-81ED-4DB2-BD59-A6C34878D82A}">
                    <a16:rowId xmlns:a16="http://schemas.microsoft.com/office/drawing/2014/main" val="1743582551"/>
                  </a:ext>
                </a:extLst>
              </a:tr>
              <a:tr h="1366307">
                <a:tc>
                  <a:txBody>
                    <a:bodyPr/>
                    <a:lstStyle/>
                    <a:p>
                      <a:r>
                        <a:rPr lang="en-VN" sz="4000" b="0" dirty="0">
                          <a:solidFill>
                            <a:schemeClr val="tx1">
                              <a:lumMod val="75000"/>
                            </a:schemeClr>
                          </a:solidFill>
                          <a:latin typeface="Calibri" panose="020F0502020204030204" pitchFamily="34" charset="0"/>
                          <a:cs typeface="Calibri" panose="020F0502020204030204" pitchFamily="34" charset="0"/>
                        </a:rPr>
                        <a:t>4. Has the paragraph answered all questions?</a:t>
                      </a:r>
                    </a:p>
                  </a:txBody>
                  <a:tcPr anchor="ctr">
                    <a:solidFill>
                      <a:srgbClr val="FFE0DA"/>
                    </a:solidFill>
                  </a:tcPr>
                </a:tc>
                <a:tc>
                  <a:txBody>
                    <a:bodyPr/>
                    <a:lstStyle/>
                    <a:p>
                      <a:endParaRPr lang="en-VN" sz="4000" dirty="0"/>
                    </a:p>
                  </a:txBody>
                  <a:tcPr/>
                </a:tc>
                <a:tc>
                  <a:txBody>
                    <a:bodyPr/>
                    <a:lstStyle/>
                    <a:p>
                      <a:endParaRPr lang="en-VN" sz="4000" dirty="0"/>
                    </a:p>
                  </a:txBody>
                  <a:tcPr/>
                </a:tc>
                <a:extLst>
                  <a:ext uri="{0D108BD9-81ED-4DB2-BD59-A6C34878D82A}">
                    <a16:rowId xmlns:a16="http://schemas.microsoft.com/office/drawing/2014/main" val="3014648085"/>
                  </a:ext>
                </a:extLst>
              </a:tr>
            </a:tbl>
          </a:graphicData>
        </a:graphic>
      </p:graphicFrame>
      <p:sp>
        <p:nvSpPr>
          <p:cNvPr id="13" name="TextBox 38">
            <a:extLst>
              <a:ext uri="{FF2B5EF4-FFF2-40B4-BE49-F238E27FC236}">
                <a16:creationId xmlns:a16="http://schemas.microsoft.com/office/drawing/2014/main" id="{97A12111-C390-4C82-B7A7-C46219123433}"/>
              </a:ext>
            </a:extLst>
          </p:cNvPr>
          <p:cNvSpPr txBox="1"/>
          <p:nvPr/>
        </p:nvSpPr>
        <p:spPr>
          <a:xfrm>
            <a:off x="6217451" y="914400"/>
            <a:ext cx="5853097" cy="1120435"/>
          </a:xfrm>
          <a:prstGeom prst="rect">
            <a:avLst/>
          </a:prstGeom>
        </p:spPr>
        <p:txBody>
          <a:bodyPr lIns="0" tIns="0" rIns="0" bIns="0" rtlCol="0" anchor="t">
            <a:spAutoFit/>
          </a:bodyPr>
          <a:lstStyle/>
          <a:p>
            <a:pPr marL="0" lvl="0" indent="0">
              <a:lnSpc>
                <a:spcPts val="8399"/>
              </a:lnSpc>
            </a:pPr>
            <a:r>
              <a:rPr lang="en-US" sz="8800" dirty="0">
                <a:solidFill>
                  <a:srgbClr val="4F674F"/>
                </a:solidFill>
                <a:latin typeface="Calistoga Bold"/>
              </a:rPr>
              <a:t>Peer check</a:t>
            </a:r>
          </a:p>
        </p:txBody>
      </p:sp>
      <p:pic>
        <p:nvPicPr>
          <p:cNvPr id="14" name="Picture 17">
            <a:extLst>
              <a:ext uri="{FF2B5EF4-FFF2-40B4-BE49-F238E27FC236}">
                <a16:creationId xmlns:a16="http://schemas.microsoft.com/office/drawing/2014/main" id="{F7D0313F-90BA-4DAC-B19B-8B6994ECB6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30400" y="-1714500"/>
            <a:ext cx="4938396" cy="4651071"/>
          </a:xfrm>
          <a:prstGeom prst="rect">
            <a:avLst/>
          </a:prstGeom>
        </p:spPr>
      </p:pic>
    </p:spTree>
    <p:extLst>
      <p:ext uri="{BB962C8B-B14F-4D97-AF65-F5344CB8AC3E}">
        <p14:creationId xmlns:p14="http://schemas.microsoft.com/office/powerpoint/2010/main" val="3953698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grpSp>
        <p:nvGrpSpPr>
          <p:cNvPr id="2" name="Group 2"/>
          <p:cNvGrpSpPr/>
          <p:nvPr/>
        </p:nvGrpSpPr>
        <p:grpSpPr>
          <a:xfrm>
            <a:off x="1143000" y="3953516"/>
            <a:ext cx="13660617" cy="2691377"/>
            <a:chOff x="0" y="9525"/>
            <a:chExt cx="10820400" cy="3588504"/>
          </a:xfrm>
        </p:grpSpPr>
        <p:sp>
          <p:nvSpPr>
            <p:cNvPr id="3" name="TextBox 3"/>
            <p:cNvSpPr txBox="1"/>
            <p:nvPr/>
          </p:nvSpPr>
          <p:spPr>
            <a:xfrm>
              <a:off x="0" y="9525"/>
              <a:ext cx="10820400" cy="3588504"/>
            </a:xfrm>
            <a:prstGeom prst="rect">
              <a:avLst/>
            </a:prstGeom>
          </p:spPr>
          <p:txBody>
            <a:bodyPr lIns="0" tIns="0" rIns="0" bIns="0" rtlCol="0" anchor="t">
              <a:spAutoFit/>
            </a:bodyPr>
            <a:lstStyle/>
            <a:p>
              <a:pPr marL="0" marR="0" lvl="0" indent="0" algn="l" defTabSz="914400" rtl="0" eaLnBrk="1" fontAlgn="auto" latinLnBrk="0" hangingPunct="1">
                <a:lnSpc>
                  <a:spcPts val="1056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323232"/>
                  </a:solidFill>
                  <a:effectLst/>
                  <a:uLnTx/>
                  <a:uFillTx/>
                  <a:latin typeface="Calistoga"/>
                  <a:ea typeface="+mn-ea"/>
                  <a:cs typeface="+mn-cs"/>
                </a:rPr>
                <a:t>Rewrite your paragraph.</a:t>
              </a:r>
            </a:p>
          </p:txBody>
        </p:sp>
        <p:sp>
          <p:nvSpPr>
            <p:cNvPr id="4" name="TextBox 4"/>
            <p:cNvSpPr txBox="1"/>
            <p:nvPr/>
          </p:nvSpPr>
          <p:spPr>
            <a:xfrm>
              <a:off x="957274" y="2686255"/>
              <a:ext cx="7970456" cy="688736"/>
            </a:xfrm>
            <a:prstGeom prst="rect">
              <a:avLst/>
            </a:prstGeom>
          </p:spPr>
          <p:txBody>
            <a:bodyPr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23232"/>
                  </a:solidFill>
                  <a:effectLst/>
                  <a:uLnTx/>
                  <a:uFillTx/>
                  <a:latin typeface="Public Sans"/>
                  <a:ea typeface="+mn-ea"/>
                  <a:cs typeface="+mn-cs"/>
                </a:rPr>
                <a:t>The 2</a:t>
              </a:r>
              <a:r>
                <a:rPr kumimoji="0" lang="en-US" sz="4800" b="0" i="0" u="none" strike="noStrike" kern="1200" cap="none" spc="0" normalizeH="0" baseline="30000" noProof="0" dirty="0">
                  <a:ln>
                    <a:noFill/>
                  </a:ln>
                  <a:solidFill>
                    <a:srgbClr val="323232"/>
                  </a:solidFill>
                  <a:effectLst/>
                  <a:uLnTx/>
                  <a:uFillTx/>
                  <a:latin typeface="Public Sans"/>
                  <a:ea typeface="+mn-ea"/>
                  <a:cs typeface="+mn-cs"/>
                </a:rPr>
                <a:t>nd</a:t>
              </a:r>
              <a:r>
                <a:rPr kumimoji="0" lang="en-US" sz="4800" b="0" i="0" u="none" strike="noStrike" kern="1200" cap="none" spc="0" normalizeH="0" baseline="0" noProof="0" dirty="0">
                  <a:ln>
                    <a:noFill/>
                  </a:ln>
                  <a:solidFill>
                    <a:srgbClr val="323232"/>
                  </a:solidFill>
                  <a:effectLst/>
                  <a:uLnTx/>
                  <a:uFillTx/>
                  <a:latin typeface="Public Sans"/>
                  <a:ea typeface="+mn-ea"/>
                  <a:cs typeface="+mn-cs"/>
                </a:rPr>
                <a:t> draft </a:t>
              </a: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22690" y="5046860"/>
            <a:ext cx="5959277" cy="606963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89316" y="7272146"/>
            <a:ext cx="3733969" cy="39723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946361" y="935947"/>
            <a:ext cx="2295642" cy="216207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75520" y="-214630"/>
            <a:ext cx="4167561" cy="614519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811148" y="8081677"/>
            <a:ext cx="2566068" cy="2874414"/>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520813" y="5143500"/>
            <a:ext cx="1442381" cy="13112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sp>
        <p:nvSpPr>
          <p:cNvPr id="3" name="TextBox 3"/>
          <p:cNvSpPr txBox="1"/>
          <p:nvPr/>
        </p:nvSpPr>
        <p:spPr>
          <a:xfrm>
            <a:off x="2660715" y="4445794"/>
            <a:ext cx="12966571" cy="1326356"/>
          </a:xfrm>
          <a:prstGeom prst="rect">
            <a:avLst/>
          </a:prstGeom>
        </p:spPr>
        <p:txBody>
          <a:bodyPr lIns="0" tIns="0" rIns="0" bIns="0" rtlCol="0" anchor="t">
            <a:spAutoFit/>
          </a:bodyPr>
          <a:lstStyle/>
          <a:p>
            <a:pPr algn="ctr">
              <a:lnSpc>
                <a:spcPts val="10560"/>
              </a:lnSpc>
            </a:pPr>
            <a:r>
              <a:rPr lang="en-US" sz="8800">
                <a:solidFill>
                  <a:srgbClr val="4F674F"/>
                </a:solidFill>
                <a:latin typeface="Calistoga"/>
              </a:rPr>
              <a:t>Thank you for listening!</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09636" y="8332712"/>
            <a:ext cx="4468727" cy="433060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61459">
            <a:off x="13306057" y="-1085348"/>
            <a:ext cx="3869682" cy="393405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791562" y="-3354260"/>
            <a:ext cx="4549596" cy="670852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21355" y="1522036"/>
            <a:ext cx="1598529" cy="150552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grpSp>
        <p:nvGrpSpPr>
          <p:cNvPr id="2" name="Group 2"/>
          <p:cNvGrpSpPr/>
          <p:nvPr/>
        </p:nvGrpSpPr>
        <p:grpSpPr>
          <a:xfrm>
            <a:off x="3962400" y="1684722"/>
            <a:ext cx="11737939" cy="1800351"/>
            <a:chOff x="0" y="0"/>
            <a:chExt cx="15650585" cy="2400469"/>
          </a:xfrm>
        </p:grpSpPr>
        <p:sp>
          <p:nvSpPr>
            <p:cNvPr id="3" name="TextBox 3"/>
            <p:cNvSpPr txBox="1"/>
            <p:nvPr/>
          </p:nvSpPr>
          <p:spPr>
            <a:xfrm>
              <a:off x="0" y="0"/>
              <a:ext cx="15650585" cy="1531789"/>
            </a:xfrm>
            <a:prstGeom prst="rect">
              <a:avLst/>
            </a:prstGeom>
          </p:spPr>
          <p:txBody>
            <a:bodyPr lIns="0" tIns="0" rIns="0" bIns="0" rtlCol="0" anchor="t">
              <a:spAutoFit/>
            </a:bodyPr>
            <a:lstStyle/>
            <a:p>
              <a:pPr marL="0" lvl="0" indent="0">
                <a:lnSpc>
                  <a:spcPts val="8399"/>
                </a:lnSpc>
              </a:pPr>
              <a:r>
                <a:rPr lang="en-US" sz="9600" dirty="0">
                  <a:solidFill>
                    <a:srgbClr val="4F674F"/>
                  </a:solidFill>
                  <a:latin typeface="Calistoga Bold"/>
                </a:rPr>
                <a:t>OBJECTIVES </a:t>
              </a:r>
            </a:p>
          </p:txBody>
        </p:sp>
        <p:sp>
          <p:nvSpPr>
            <p:cNvPr id="4" name="TextBox 4"/>
            <p:cNvSpPr txBox="1"/>
            <p:nvPr/>
          </p:nvSpPr>
          <p:spPr>
            <a:xfrm>
              <a:off x="0" y="1733619"/>
              <a:ext cx="15650585" cy="666850"/>
            </a:xfrm>
            <a:prstGeom prst="rect">
              <a:avLst/>
            </a:prstGeom>
          </p:spPr>
          <p:txBody>
            <a:bodyPr lIns="0" tIns="0" rIns="0" bIns="0" rtlCol="0" anchor="t">
              <a:spAutoFit/>
            </a:bodyPr>
            <a:lstStyle/>
            <a:p>
              <a:pPr>
                <a:lnSpc>
                  <a:spcPts val="3920"/>
                </a:lnSpc>
              </a:pPr>
              <a:r>
                <a:rPr lang="en-US" sz="4000" dirty="0">
                  <a:solidFill>
                    <a:srgbClr val="323232"/>
                  </a:solidFill>
                  <a:latin typeface="Public Sans"/>
                </a:rPr>
                <a:t>By the end of the lesson, students will be able to:</a:t>
              </a:r>
            </a:p>
          </p:txBody>
        </p:sp>
      </p:grpSp>
      <p:grpSp>
        <p:nvGrpSpPr>
          <p:cNvPr id="5" name="Group 5"/>
          <p:cNvGrpSpPr/>
          <p:nvPr/>
        </p:nvGrpSpPr>
        <p:grpSpPr>
          <a:xfrm>
            <a:off x="3650376" y="4573311"/>
            <a:ext cx="13971962" cy="2228617"/>
            <a:chOff x="0" y="-57151"/>
            <a:chExt cx="14315533" cy="1671296"/>
          </a:xfrm>
        </p:grpSpPr>
        <p:sp>
          <p:nvSpPr>
            <p:cNvPr id="6" name="TextBox 6"/>
            <p:cNvSpPr txBox="1"/>
            <p:nvPr/>
          </p:nvSpPr>
          <p:spPr>
            <a:xfrm>
              <a:off x="0" y="-57151"/>
              <a:ext cx="14315533" cy="1356355"/>
            </a:xfrm>
            <a:prstGeom prst="rect">
              <a:avLst/>
            </a:prstGeom>
          </p:spPr>
          <p:txBody>
            <a:bodyPr lIns="0" tIns="0" rIns="0" bIns="0" rtlCol="0" anchor="t">
              <a:spAutoFit/>
            </a:bodyPr>
            <a:lstStyle/>
            <a:p>
              <a:pPr marL="604519" lvl="1" indent="-302260">
                <a:lnSpc>
                  <a:spcPts val="3919"/>
                </a:lnSpc>
                <a:buFont typeface="Arial"/>
                <a:buChar char="•"/>
              </a:pPr>
              <a:r>
                <a:rPr lang="en-US" sz="4000" dirty="0">
                  <a:solidFill>
                    <a:srgbClr val="323232"/>
                  </a:solidFill>
                  <a:latin typeface="Calistoga Bold"/>
                </a:rPr>
                <a:t>Listen for specific information about a natural wonder</a:t>
              </a:r>
            </a:p>
          </p:txBody>
        </p:sp>
        <p:sp>
          <p:nvSpPr>
            <p:cNvPr id="9" name="TextBox 9"/>
            <p:cNvSpPr txBox="1"/>
            <p:nvPr/>
          </p:nvSpPr>
          <p:spPr>
            <a:xfrm>
              <a:off x="0" y="924640"/>
              <a:ext cx="14315533" cy="689505"/>
            </a:xfrm>
            <a:prstGeom prst="rect">
              <a:avLst/>
            </a:prstGeom>
          </p:spPr>
          <p:txBody>
            <a:bodyPr lIns="0" tIns="0" rIns="0" bIns="0" rtlCol="0" anchor="t">
              <a:spAutoFit/>
            </a:bodyPr>
            <a:lstStyle/>
            <a:p>
              <a:pPr marL="604519" lvl="1" indent="-302260">
                <a:lnSpc>
                  <a:spcPts val="3919"/>
                </a:lnSpc>
                <a:buFont typeface="Arial"/>
                <a:buChar char="•"/>
              </a:pPr>
              <a:r>
                <a:rPr lang="en-US" sz="4000" dirty="0">
                  <a:solidFill>
                    <a:srgbClr val="323232"/>
                  </a:solidFill>
                  <a:latin typeface="Calistoga Bold"/>
                </a:rPr>
                <a:t>Write a paragraph about a natural wonder</a:t>
              </a:r>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28037" y="4180575"/>
            <a:ext cx="6956631" cy="708545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6255" y="-1119079"/>
            <a:ext cx="6034849" cy="626257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6842">
            <a:off x="1057374" y="2384215"/>
            <a:ext cx="2340418" cy="239262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8830" y="7424858"/>
            <a:ext cx="3429121" cy="38411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sp>
        <p:nvSpPr>
          <p:cNvPr id="3" name="TextBox 3"/>
          <p:cNvSpPr txBox="1"/>
          <p:nvPr/>
        </p:nvSpPr>
        <p:spPr>
          <a:xfrm>
            <a:off x="4175691" y="4419063"/>
            <a:ext cx="9936617" cy="1509580"/>
          </a:xfrm>
          <a:prstGeom prst="rect">
            <a:avLst/>
          </a:prstGeom>
        </p:spPr>
        <p:txBody>
          <a:bodyPr lIns="0" tIns="0" rIns="0" bIns="0" rtlCol="0" anchor="t">
            <a:spAutoFit/>
          </a:bodyPr>
          <a:lstStyle/>
          <a:p>
            <a:pPr algn="ctr">
              <a:lnSpc>
                <a:spcPts val="10560"/>
              </a:lnSpc>
            </a:pPr>
            <a:r>
              <a:rPr lang="en-US" sz="13800" dirty="0">
                <a:solidFill>
                  <a:srgbClr val="4F674F"/>
                </a:solidFill>
                <a:latin typeface="Calistoga"/>
              </a:rPr>
              <a:t>LISTENING </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12356" y="8749996"/>
            <a:ext cx="5277691" cy="54054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90427" y="6880586"/>
            <a:ext cx="3337747" cy="373882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0020" y="6639060"/>
            <a:ext cx="4457439" cy="597949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22805" y="8680319"/>
            <a:ext cx="2808145" cy="2772405"/>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4283975"/>
            <a:ext cx="1448079" cy="136382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24054" y="-804162"/>
            <a:ext cx="3006896" cy="273354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41701" y="-209020"/>
            <a:ext cx="3074550" cy="33092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30600" y="7581900"/>
            <a:ext cx="2910142" cy="4001445"/>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21200" y="-162220"/>
            <a:ext cx="1487142" cy="1655725"/>
          </a:xfrm>
          <a:prstGeom prst="rect">
            <a:avLst/>
          </a:prstGeom>
        </p:spPr>
      </p:pic>
      <p:pic>
        <p:nvPicPr>
          <p:cNvPr id="1026" name="Picture 2">
            <a:extLst>
              <a:ext uri="{FF2B5EF4-FFF2-40B4-BE49-F238E27FC236}">
                <a16:creationId xmlns:a16="http://schemas.microsoft.com/office/drawing/2014/main" id="{9E0E822A-2BF7-49B0-B70F-AFB2B0E55F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1938014"/>
            <a:ext cx="10058400" cy="75385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8E1A4DD-261E-4E75-9174-EED466C64AE1}"/>
              </a:ext>
            </a:extLst>
          </p:cNvPr>
          <p:cNvSpPr txBox="1"/>
          <p:nvPr/>
        </p:nvSpPr>
        <p:spPr>
          <a:xfrm>
            <a:off x="3478782" y="827998"/>
            <a:ext cx="4320035" cy="1044138"/>
          </a:xfrm>
          <a:prstGeom prst="rect">
            <a:avLst/>
          </a:prstGeom>
          <a:noFill/>
        </p:spPr>
        <p:txBody>
          <a:bodyPr wrap="square" rtlCol="0">
            <a:spAutoFit/>
          </a:bodyPr>
          <a:lstStyle/>
          <a:p>
            <a:r>
              <a:rPr lang="en-US" sz="6000" b="1" dirty="0">
                <a:solidFill>
                  <a:srgbClr val="4F674F"/>
                </a:solidFill>
              </a:rPr>
              <a:t>Where is it?</a:t>
            </a:r>
          </a:p>
        </p:txBody>
      </p:sp>
      <p:sp>
        <p:nvSpPr>
          <p:cNvPr id="11" name="Rectangle: Rounded Corners 10">
            <a:extLst>
              <a:ext uri="{FF2B5EF4-FFF2-40B4-BE49-F238E27FC236}">
                <a16:creationId xmlns:a16="http://schemas.microsoft.com/office/drawing/2014/main" id="{B36A70D1-823A-4417-8806-12480018057F}"/>
              </a:ext>
            </a:extLst>
          </p:cNvPr>
          <p:cNvSpPr/>
          <p:nvPr/>
        </p:nvSpPr>
        <p:spPr>
          <a:xfrm>
            <a:off x="2362200" y="655440"/>
            <a:ext cx="6172200" cy="1044138"/>
          </a:xfrm>
          <a:prstGeom prst="roundRect">
            <a:avLst/>
          </a:prstGeom>
          <a:solidFill>
            <a:srgbClr val="4F67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PHU QUOC ISLAND</a:t>
            </a:r>
          </a:p>
        </p:txBody>
      </p:sp>
      <p:sp>
        <p:nvSpPr>
          <p:cNvPr id="13" name="TextBox 12">
            <a:extLst>
              <a:ext uri="{FF2B5EF4-FFF2-40B4-BE49-F238E27FC236}">
                <a16:creationId xmlns:a16="http://schemas.microsoft.com/office/drawing/2014/main" id="{D1353AD8-648F-4285-803A-F3FF8E530CD1}"/>
              </a:ext>
            </a:extLst>
          </p:cNvPr>
          <p:cNvSpPr txBox="1"/>
          <p:nvPr/>
        </p:nvSpPr>
        <p:spPr>
          <a:xfrm>
            <a:off x="10820400" y="1945952"/>
            <a:ext cx="7254240" cy="1569660"/>
          </a:xfrm>
          <a:prstGeom prst="rect">
            <a:avLst/>
          </a:prstGeom>
          <a:noFill/>
        </p:spPr>
        <p:txBody>
          <a:bodyPr wrap="square" rtlCol="0">
            <a:spAutoFit/>
          </a:bodyPr>
          <a:lstStyle/>
          <a:p>
            <a:pPr algn="ctr"/>
            <a:r>
              <a:rPr lang="en-US" sz="4800" b="1" dirty="0">
                <a:solidFill>
                  <a:srgbClr val="4F674F"/>
                </a:solidFill>
              </a:rPr>
              <a:t>What do you know about </a:t>
            </a:r>
            <a:r>
              <a:rPr lang="en-US" sz="4800" b="1" dirty="0" err="1">
                <a:solidFill>
                  <a:srgbClr val="4F674F"/>
                </a:solidFill>
              </a:rPr>
              <a:t>Phu</a:t>
            </a:r>
            <a:r>
              <a:rPr lang="en-US" sz="4800" b="1" dirty="0">
                <a:solidFill>
                  <a:srgbClr val="4F674F"/>
                </a:solidFill>
              </a:rPr>
              <a:t> Quoc Island?</a:t>
            </a:r>
          </a:p>
        </p:txBody>
      </p:sp>
      <p:sp>
        <p:nvSpPr>
          <p:cNvPr id="12" name="Rectangle 11">
            <a:extLst>
              <a:ext uri="{FF2B5EF4-FFF2-40B4-BE49-F238E27FC236}">
                <a16:creationId xmlns:a16="http://schemas.microsoft.com/office/drawing/2014/main" id="{47BE2FD0-6A07-4475-A394-563BA4DD4EB8}"/>
              </a:ext>
            </a:extLst>
          </p:cNvPr>
          <p:cNvSpPr/>
          <p:nvPr/>
        </p:nvSpPr>
        <p:spPr>
          <a:xfrm>
            <a:off x="12024360" y="4142449"/>
            <a:ext cx="4846320" cy="1569660"/>
          </a:xfrm>
          <a:prstGeom prst="rect">
            <a:avLst/>
          </a:prstGeom>
          <a:noFill/>
          <a:ln w="38100">
            <a:solidFill>
              <a:srgbClr val="4F6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Listen and check your answers. </a:t>
            </a:r>
          </a:p>
        </p:txBody>
      </p:sp>
      <p:pic>
        <p:nvPicPr>
          <p:cNvPr id="15" name="Bản sao của B1_36">
            <a:hlinkClick r:id="" action="ppaction://media"/>
            <a:extLst>
              <a:ext uri="{FF2B5EF4-FFF2-40B4-BE49-F238E27FC236}">
                <a16:creationId xmlns:a16="http://schemas.microsoft.com/office/drawing/2014/main" id="{42FF3FF5-503E-44C6-9D30-34F3F06378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62322" y="6123707"/>
            <a:ext cx="970395" cy="970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092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bldLst>
      <p:bldP spid="11" grpId="0" animBg="1"/>
      <p:bldP spid="13"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89316" y="7272146"/>
            <a:ext cx="3733969" cy="39723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182880"/>
            <a:ext cx="2295642" cy="216207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88117" y="8494871"/>
            <a:ext cx="1599883" cy="17921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600" y="-190500"/>
            <a:ext cx="1442381" cy="1311255"/>
          </a:xfrm>
          <a:prstGeom prst="rect">
            <a:avLst/>
          </a:prstGeom>
        </p:spPr>
      </p:pic>
      <p:sp>
        <p:nvSpPr>
          <p:cNvPr id="11" name="TextBox 10">
            <a:extLst>
              <a:ext uri="{FF2B5EF4-FFF2-40B4-BE49-F238E27FC236}">
                <a16:creationId xmlns:a16="http://schemas.microsoft.com/office/drawing/2014/main" id="{D2CE523F-474A-4BC0-9034-ED11B58BD3CD}"/>
              </a:ext>
            </a:extLst>
          </p:cNvPr>
          <p:cNvSpPr txBox="1"/>
          <p:nvPr/>
        </p:nvSpPr>
        <p:spPr>
          <a:xfrm>
            <a:off x="2109016" y="289758"/>
            <a:ext cx="12268200" cy="830997"/>
          </a:xfrm>
          <a:prstGeom prst="rect">
            <a:avLst/>
          </a:prstGeom>
          <a:noFill/>
        </p:spPr>
        <p:txBody>
          <a:bodyPr wrap="square" rtlCol="0">
            <a:spAutoFit/>
          </a:bodyPr>
          <a:lstStyle/>
          <a:p>
            <a:pPr algn="ctr"/>
            <a:r>
              <a:rPr lang="en-US" sz="4800" b="1" dirty="0">
                <a:solidFill>
                  <a:srgbClr val="4F674F"/>
                </a:solidFill>
              </a:rPr>
              <a:t>2. Listen again and tick (</a:t>
            </a:r>
            <a:r>
              <a:rPr lang="en-US" sz="4800" b="1" dirty="0">
                <a:solidFill>
                  <a:srgbClr val="4F674F"/>
                </a:solidFill>
                <a:sym typeface="Wingdings 2" panose="05020102010507070707" pitchFamily="18" charset="2"/>
              </a:rPr>
              <a:t>) </a:t>
            </a:r>
            <a:r>
              <a:rPr lang="en-US" sz="4800" b="1" dirty="0">
                <a:solidFill>
                  <a:srgbClr val="4F674F"/>
                </a:solidFill>
              </a:rPr>
              <a:t>T (True) or F (False). </a:t>
            </a:r>
          </a:p>
        </p:txBody>
      </p:sp>
      <p:graphicFrame>
        <p:nvGraphicFramePr>
          <p:cNvPr id="15" name="Table 14">
            <a:extLst>
              <a:ext uri="{FF2B5EF4-FFF2-40B4-BE49-F238E27FC236}">
                <a16:creationId xmlns:a16="http://schemas.microsoft.com/office/drawing/2014/main" id="{EF4015DD-F194-4AC4-8D86-28F25FEFFD47}"/>
              </a:ext>
            </a:extLst>
          </p:cNvPr>
          <p:cNvGraphicFramePr>
            <a:graphicFrameLocks noGrp="1"/>
          </p:cNvGraphicFramePr>
          <p:nvPr>
            <p:extLst>
              <p:ext uri="{D42A27DB-BD31-4B8C-83A1-F6EECF244321}">
                <p14:modId xmlns:p14="http://schemas.microsoft.com/office/powerpoint/2010/main" val="2657144138"/>
              </p:ext>
            </p:extLst>
          </p:nvPr>
        </p:nvGraphicFramePr>
        <p:xfrm>
          <a:off x="1219200" y="1562100"/>
          <a:ext cx="16002000" cy="7955280"/>
        </p:xfrm>
        <a:graphic>
          <a:graphicData uri="http://schemas.openxmlformats.org/drawingml/2006/table">
            <a:tbl>
              <a:tblPr firstRow="1" bandRow="1">
                <a:tableStyleId>{E8B1032C-EA38-4F05-BA0D-38AFFFC7BED3}</a:tableStyleId>
              </a:tblPr>
              <a:tblGrid>
                <a:gridCol w="1298539">
                  <a:extLst>
                    <a:ext uri="{9D8B030D-6E8A-4147-A177-3AD203B41FA5}">
                      <a16:colId xmlns:a16="http://schemas.microsoft.com/office/drawing/2014/main" val="20000"/>
                    </a:ext>
                  </a:extLst>
                </a:gridCol>
                <a:gridCol w="11294224">
                  <a:extLst>
                    <a:ext uri="{9D8B030D-6E8A-4147-A177-3AD203B41FA5}">
                      <a16:colId xmlns:a16="http://schemas.microsoft.com/office/drawing/2014/main" val="20001"/>
                    </a:ext>
                  </a:extLst>
                </a:gridCol>
                <a:gridCol w="1724252">
                  <a:extLst>
                    <a:ext uri="{9D8B030D-6E8A-4147-A177-3AD203B41FA5}">
                      <a16:colId xmlns:a16="http://schemas.microsoft.com/office/drawing/2014/main" val="20002"/>
                    </a:ext>
                  </a:extLst>
                </a:gridCol>
                <a:gridCol w="1684985">
                  <a:extLst>
                    <a:ext uri="{9D8B030D-6E8A-4147-A177-3AD203B41FA5}">
                      <a16:colId xmlns:a16="http://schemas.microsoft.com/office/drawing/2014/main" val="20003"/>
                    </a:ext>
                  </a:extLst>
                </a:gridCol>
              </a:tblGrid>
              <a:tr h="835638">
                <a:tc>
                  <a:txBody>
                    <a:bodyPr/>
                    <a:lstStyle/>
                    <a:p>
                      <a:pPr algn="ctr"/>
                      <a:endParaRPr lang="en-US" sz="4400" dirty="0"/>
                    </a:p>
                  </a:txBody>
                  <a:tcPr/>
                </a:tc>
                <a:tc>
                  <a:txBody>
                    <a:bodyPr/>
                    <a:lstStyle/>
                    <a:p>
                      <a:endParaRPr lang="en-US" sz="4400" dirty="0"/>
                    </a:p>
                  </a:txBody>
                  <a:tcPr/>
                </a:tc>
                <a:tc>
                  <a:txBody>
                    <a:bodyPr/>
                    <a:lstStyle/>
                    <a:p>
                      <a:pPr algn="ctr"/>
                      <a:r>
                        <a:rPr lang="en-US" sz="4400">
                          <a:solidFill>
                            <a:srgbClr val="4F674F"/>
                          </a:solidFill>
                        </a:rPr>
                        <a:t>T</a:t>
                      </a:r>
                      <a:endParaRPr lang="en-US" sz="4400" b="1">
                        <a:solidFill>
                          <a:srgbClr val="4F674F"/>
                        </a:solidFill>
                      </a:endParaRPr>
                    </a:p>
                  </a:txBody>
                  <a:tcPr/>
                </a:tc>
                <a:tc>
                  <a:txBody>
                    <a:bodyPr/>
                    <a:lstStyle/>
                    <a:p>
                      <a:pPr algn="ctr"/>
                      <a:r>
                        <a:rPr lang="en-US" sz="4400" dirty="0">
                          <a:solidFill>
                            <a:srgbClr val="4F674F"/>
                          </a:solidFill>
                        </a:rPr>
                        <a:t>F</a:t>
                      </a:r>
                      <a:endParaRPr lang="en-US" sz="4400" b="1" dirty="0">
                        <a:solidFill>
                          <a:srgbClr val="4F674F"/>
                        </a:solidFill>
                      </a:endParaRPr>
                    </a:p>
                  </a:txBody>
                  <a:tcPr/>
                </a:tc>
                <a:extLst>
                  <a:ext uri="{0D108BD9-81ED-4DB2-BD59-A6C34878D82A}">
                    <a16:rowId xmlns:a16="http://schemas.microsoft.com/office/drawing/2014/main" val="10000"/>
                  </a:ext>
                </a:extLst>
              </a:tr>
              <a:tr h="1571001">
                <a:tc>
                  <a:txBody>
                    <a:bodyPr/>
                    <a:lstStyle/>
                    <a:p>
                      <a:pPr algn="ctr"/>
                      <a:r>
                        <a:rPr lang="en-US" sz="4000" b="1" dirty="0">
                          <a:solidFill>
                            <a:srgbClr val="4F674F"/>
                          </a:solidFill>
                        </a:rPr>
                        <a:t>1.</a:t>
                      </a:r>
                    </a:p>
                  </a:txBody>
                  <a:tcPr anchor="ctr"/>
                </a:tc>
                <a:tc>
                  <a:txBody>
                    <a:bodyPr/>
                    <a:lstStyle/>
                    <a:p>
                      <a:pPr algn="l"/>
                      <a:r>
                        <a:rPr lang="en-US" sz="4400" dirty="0" err="1"/>
                        <a:t>Phu</a:t>
                      </a:r>
                      <a:r>
                        <a:rPr lang="en-US" sz="4400" dirty="0"/>
                        <a:t> Quoc is</a:t>
                      </a:r>
                      <a:r>
                        <a:rPr lang="en-US" sz="4400" baseline="0" dirty="0"/>
                        <a:t> a very beautiful island in Viet Nam.</a:t>
                      </a:r>
                      <a:r>
                        <a:rPr lang="en-US" sz="4400" dirty="0"/>
                        <a:t> </a:t>
                      </a:r>
                    </a:p>
                  </a:txBody>
                  <a:tcPr anchor="ctr"/>
                </a:tc>
                <a:tc>
                  <a:txBody>
                    <a:bodyPr/>
                    <a:lstStyle/>
                    <a:p>
                      <a:endParaRPr lang="en-US" sz="4400" dirty="0"/>
                    </a:p>
                  </a:txBody>
                  <a:tcPr anchor="ctr"/>
                </a:tc>
                <a:tc>
                  <a:txBody>
                    <a:bodyPr/>
                    <a:lstStyle/>
                    <a:p>
                      <a:endParaRPr lang="en-US" sz="4400"/>
                    </a:p>
                  </a:txBody>
                  <a:tcPr anchor="ctr"/>
                </a:tc>
                <a:extLst>
                  <a:ext uri="{0D108BD9-81ED-4DB2-BD59-A6C34878D82A}">
                    <a16:rowId xmlns:a16="http://schemas.microsoft.com/office/drawing/2014/main" val="10001"/>
                  </a:ext>
                </a:extLst>
              </a:tr>
              <a:tr h="835638">
                <a:tc>
                  <a:txBody>
                    <a:bodyPr/>
                    <a:lstStyle/>
                    <a:p>
                      <a:pPr algn="ctr"/>
                      <a:r>
                        <a:rPr lang="en-US" sz="4000" b="1" dirty="0">
                          <a:solidFill>
                            <a:srgbClr val="4F674F"/>
                          </a:solidFill>
                        </a:rPr>
                        <a:t>2.</a:t>
                      </a:r>
                    </a:p>
                  </a:txBody>
                  <a:tcPr anchor="ctr"/>
                </a:tc>
                <a:tc>
                  <a:txBody>
                    <a:bodyPr/>
                    <a:lstStyle/>
                    <a:p>
                      <a:pPr algn="l"/>
                      <a:r>
                        <a:rPr lang="en-US" sz="4400" dirty="0"/>
                        <a:t>There are no green forests</a:t>
                      </a:r>
                      <a:r>
                        <a:rPr lang="en-US" sz="4400" baseline="0" dirty="0"/>
                        <a:t> in </a:t>
                      </a:r>
                      <a:r>
                        <a:rPr lang="en-US" sz="4400" baseline="0" dirty="0" err="1"/>
                        <a:t>Phu</a:t>
                      </a:r>
                      <a:r>
                        <a:rPr lang="en-US" sz="4400" baseline="0" dirty="0"/>
                        <a:t> Quoc.</a:t>
                      </a:r>
                      <a:endParaRPr lang="en-US" sz="4400" dirty="0"/>
                    </a:p>
                  </a:txBody>
                  <a:tcPr anchor="ctr"/>
                </a:tc>
                <a:tc>
                  <a:txBody>
                    <a:bodyPr/>
                    <a:lstStyle/>
                    <a:p>
                      <a:endParaRPr lang="en-US" sz="4400" dirty="0"/>
                    </a:p>
                  </a:txBody>
                  <a:tcPr anchor="ctr"/>
                </a:tc>
                <a:tc>
                  <a:txBody>
                    <a:bodyPr/>
                    <a:lstStyle/>
                    <a:p>
                      <a:endParaRPr lang="en-US" sz="4400" dirty="0"/>
                    </a:p>
                  </a:txBody>
                  <a:tcPr anchor="ctr"/>
                </a:tc>
                <a:extLst>
                  <a:ext uri="{0D108BD9-81ED-4DB2-BD59-A6C34878D82A}">
                    <a16:rowId xmlns:a16="http://schemas.microsoft.com/office/drawing/2014/main" val="10002"/>
                  </a:ext>
                </a:extLst>
              </a:tr>
              <a:tr h="1571001">
                <a:tc>
                  <a:txBody>
                    <a:bodyPr/>
                    <a:lstStyle/>
                    <a:p>
                      <a:pPr algn="ctr"/>
                      <a:r>
                        <a:rPr lang="en-US" sz="4000" b="1" dirty="0">
                          <a:solidFill>
                            <a:srgbClr val="4F674F"/>
                          </a:solidFill>
                        </a:rPr>
                        <a:t>3.</a:t>
                      </a:r>
                    </a:p>
                  </a:txBody>
                  <a:tcPr anchor="ctr"/>
                </a:tc>
                <a:tc>
                  <a:txBody>
                    <a:bodyPr/>
                    <a:lstStyle/>
                    <a:p>
                      <a:pPr algn="l"/>
                      <a:r>
                        <a:rPr lang="en-US" sz="4400" dirty="0"/>
                        <a:t>Tourists can visit fishing villages and national parks there.</a:t>
                      </a:r>
                    </a:p>
                  </a:txBody>
                  <a:tcPr anchor="ctr"/>
                </a:tc>
                <a:tc>
                  <a:txBody>
                    <a:bodyPr/>
                    <a:lstStyle/>
                    <a:p>
                      <a:endParaRPr lang="en-US" sz="4400"/>
                    </a:p>
                  </a:txBody>
                  <a:tcPr anchor="ctr"/>
                </a:tc>
                <a:tc>
                  <a:txBody>
                    <a:bodyPr/>
                    <a:lstStyle/>
                    <a:p>
                      <a:endParaRPr lang="en-US" sz="4400"/>
                    </a:p>
                  </a:txBody>
                  <a:tcPr anchor="ctr"/>
                </a:tc>
                <a:extLst>
                  <a:ext uri="{0D108BD9-81ED-4DB2-BD59-A6C34878D82A}">
                    <a16:rowId xmlns:a16="http://schemas.microsoft.com/office/drawing/2014/main" val="10003"/>
                  </a:ext>
                </a:extLst>
              </a:tr>
              <a:tr h="1571001">
                <a:tc>
                  <a:txBody>
                    <a:bodyPr/>
                    <a:lstStyle/>
                    <a:p>
                      <a:pPr algn="ctr"/>
                      <a:r>
                        <a:rPr lang="en-US" sz="4000" b="1" dirty="0">
                          <a:solidFill>
                            <a:srgbClr val="4F674F"/>
                          </a:solidFill>
                        </a:rPr>
                        <a:t>4.</a:t>
                      </a:r>
                    </a:p>
                  </a:txBody>
                  <a:tcPr anchor="ctr"/>
                </a:tc>
                <a:tc>
                  <a:txBody>
                    <a:bodyPr/>
                    <a:lstStyle/>
                    <a:p>
                      <a:pPr algn="l"/>
                      <a:r>
                        <a:rPr lang="en-US" sz="4400" dirty="0"/>
                        <a:t>You cannot play water</a:t>
                      </a:r>
                      <a:r>
                        <a:rPr lang="en-US" sz="4400" baseline="0" dirty="0"/>
                        <a:t> sports in </a:t>
                      </a:r>
                      <a:r>
                        <a:rPr lang="en-US" sz="4400" baseline="0" dirty="0" err="1"/>
                        <a:t>Phu</a:t>
                      </a:r>
                      <a:r>
                        <a:rPr lang="en-US" sz="4400" baseline="0" dirty="0"/>
                        <a:t> Quoc.</a:t>
                      </a:r>
                      <a:endParaRPr lang="en-US" sz="4400" dirty="0"/>
                    </a:p>
                  </a:txBody>
                  <a:tcPr anchor="ctr"/>
                </a:tc>
                <a:tc>
                  <a:txBody>
                    <a:bodyPr/>
                    <a:lstStyle/>
                    <a:p>
                      <a:endParaRPr lang="en-US" sz="4400" dirty="0"/>
                    </a:p>
                  </a:txBody>
                  <a:tcPr anchor="ctr"/>
                </a:tc>
                <a:tc>
                  <a:txBody>
                    <a:bodyPr/>
                    <a:lstStyle/>
                    <a:p>
                      <a:endParaRPr lang="en-US" sz="4400"/>
                    </a:p>
                  </a:txBody>
                  <a:tcPr anchor="ctr"/>
                </a:tc>
                <a:extLst>
                  <a:ext uri="{0D108BD9-81ED-4DB2-BD59-A6C34878D82A}">
                    <a16:rowId xmlns:a16="http://schemas.microsoft.com/office/drawing/2014/main" val="10004"/>
                  </a:ext>
                </a:extLst>
              </a:tr>
              <a:tr h="1571001">
                <a:tc>
                  <a:txBody>
                    <a:bodyPr/>
                    <a:lstStyle/>
                    <a:p>
                      <a:pPr algn="ctr"/>
                      <a:r>
                        <a:rPr lang="en-US" sz="4000" b="1" dirty="0">
                          <a:solidFill>
                            <a:srgbClr val="4F674F"/>
                          </a:solidFill>
                        </a:rPr>
                        <a:t>5.</a:t>
                      </a:r>
                    </a:p>
                  </a:txBody>
                  <a:tcPr anchor="ctr"/>
                </a:tc>
                <a:tc>
                  <a:txBody>
                    <a:bodyPr/>
                    <a:lstStyle/>
                    <a:p>
                      <a:pPr algn="l"/>
                      <a:r>
                        <a:rPr lang="en-US" sz="4400" dirty="0"/>
                        <a:t>People sell interesting things at the markets.</a:t>
                      </a:r>
                    </a:p>
                  </a:txBody>
                  <a:tcPr anchor="ctr"/>
                </a:tc>
                <a:tc>
                  <a:txBody>
                    <a:bodyPr/>
                    <a:lstStyle/>
                    <a:p>
                      <a:endParaRPr lang="en-US" sz="4400" dirty="0"/>
                    </a:p>
                  </a:txBody>
                  <a:tcPr anchor="ctr"/>
                </a:tc>
                <a:tc>
                  <a:txBody>
                    <a:bodyPr/>
                    <a:lstStyle/>
                    <a:p>
                      <a:endParaRPr lang="en-US" sz="4400" dirty="0"/>
                    </a:p>
                  </a:txBody>
                  <a:tcPr anchor="ctr"/>
                </a:tc>
                <a:extLst>
                  <a:ext uri="{0D108BD9-81ED-4DB2-BD59-A6C34878D82A}">
                    <a16:rowId xmlns:a16="http://schemas.microsoft.com/office/drawing/2014/main" val="10005"/>
                  </a:ext>
                </a:extLst>
              </a:tr>
            </a:tbl>
          </a:graphicData>
        </a:graphic>
      </p:graphicFrame>
      <p:pic>
        <p:nvPicPr>
          <p:cNvPr id="16" name="Bản sao của B1_37">
            <a:hlinkClick r:id="" action="ppaction://media"/>
            <a:extLst>
              <a:ext uri="{FF2B5EF4-FFF2-40B4-BE49-F238E27FC236}">
                <a16:creationId xmlns:a16="http://schemas.microsoft.com/office/drawing/2014/main" id="{BFBFC620-0B7F-4E6F-A2A1-5B365E42460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495390" y="327858"/>
            <a:ext cx="830997" cy="830997"/>
          </a:xfrm>
          <a:prstGeom prst="rect">
            <a:avLst/>
          </a:prstGeom>
        </p:spPr>
      </p:pic>
      <p:cxnSp>
        <p:nvCxnSpPr>
          <p:cNvPr id="18" name="Straight Connector 17">
            <a:extLst>
              <a:ext uri="{FF2B5EF4-FFF2-40B4-BE49-F238E27FC236}">
                <a16:creationId xmlns:a16="http://schemas.microsoft.com/office/drawing/2014/main" id="{6D037036-E823-4565-BDE8-5F99B32E8C5F}"/>
              </a:ext>
            </a:extLst>
          </p:cNvPr>
          <p:cNvCxnSpPr>
            <a:cxnSpLocks/>
          </p:cNvCxnSpPr>
          <p:nvPr/>
        </p:nvCxnSpPr>
        <p:spPr>
          <a:xfrm>
            <a:off x="2590800" y="3467100"/>
            <a:ext cx="2286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6B199F-5FE4-4528-82EF-28F178C81E0A}"/>
              </a:ext>
            </a:extLst>
          </p:cNvPr>
          <p:cNvCxnSpPr>
            <a:cxnSpLocks/>
          </p:cNvCxnSpPr>
          <p:nvPr/>
        </p:nvCxnSpPr>
        <p:spPr>
          <a:xfrm>
            <a:off x="6934200" y="3467100"/>
            <a:ext cx="3429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07854FE-8F8E-4DB0-8566-BD8F5F3943EC}"/>
              </a:ext>
            </a:extLst>
          </p:cNvPr>
          <p:cNvCxnSpPr>
            <a:cxnSpLocks/>
          </p:cNvCxnSpPr>
          <p:nvPr/>
        </p:nvCxnSpPr>
        <p:spPr>
          <a:xfrm>
            <a:off x="11201400" y="3467100"/>
            <a:ext cx="211621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2031EB-F3E2-4CE3-9A75-FB498C85B83A}"/>
              </a:ext>
            </a:extLst>
          </p:cNvPr>
          <p:cNvCxnSpPr>
            <a:cxnSpLocks/>
          </p:cNvCxnSpPr>
          <p:nvPr/>
        </p:nvCxnSpPr>
        <p:spPr>
          <a:xfrm>
            <a:off x="4953000" y="4686300"/>
            <a:ext cx="37338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8E63EE-1BAE-4910-9E7F-BAFAE0EF8A86}"/>
              </a:ext>
            </a:extLst>
          </p:cNvPr>
          <p:cNvCxnSpPr>
            <a:cxnSpLocks/>
          </p:cNvCxnSpPr>
          <p:nvPr/>
        </p:nvCxnSpPr>
        <p:spPr>
          <a:xfrm>
            <a:off x="2590800" y="5539740"/>
            <a:ext cx="17526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D9F8C4C-E055-4831-86C2-619B09FEF32D}"/>
              </a:ext>
            </a:extLst>
          </p:cNvPr>
          <p:cNvCxnSpPr>
            <a:cxnSpLocks/>
          </p:cNvCxnSpPr>
          <p:nvPr/>
        </p:nvCxnSpPr>
        <p:spPr>
          <a:xfrm>
            <a:off x="5486400" y="5539740"/>
            <a:ext cx="838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DDA23D-A7B6-44C3-B7C8-1DFEA30AAC49}"/>
              </a:ext>
            </a:extLst>
          </p:cNvPr>
          <p:cNvCxnSpPr>
            <a:cxnSpLocks/>
          </p:cNvCxnSpPr>
          <p:nvPr/>
        </p:nvCxnSpPr>
        <p:spPr>
          <a:xfrm>
            <a:off x="6568440" y="5539740"/>
            <a:ext cx="30327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B14F6C2-B81E-49C0-AD73-DA2B304EDD34}"/>
              </a:ext>
            </a:extLst>
          </p:cNvPr>
          <p:cNvCxnSpPr>
            <a:cxnSpLocks/>
          </p:cNvCxnSpPr>
          <p:nvPr/>
        </p:nvCxnSpPr>
        <p:spPr>
          <a:xfrm>
            <a:off x="10820400" y="5539740"/>
            <a:ext cx="1905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64336B4-8C6F-462B-802B-78EADEC3365D}"/>
              </a:ext>
            </a:extLst>
          </p:cNvPr>
          <p:cNvCxnSpPr>
            <a:cxnSpLocks/>
          </p:cNvCxnSpPr>
          <p:nvPr/>
        </p:nvCxnSpPr>
        <p:spPr>
          <a:xfrm>
            <a:off x="2590800" y="6210300"/>
            <a:ext cx="1219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4E570D8-9C86-4648-9571-38C251E8F26E}"/>
              </a:ext>
            </a:extLst>
          </p:cNvPr>
          <p:cNvCxnSpPr>
            <a:cxnSpLocks/>
          </p:cNvCxnSpPr>
          <p:nvPr/>
        </p:nvCxnSpPr>
        <p:spPr>
          <a:xfrm>
            <a:off x="3467100" y="7429500"/>
            <a:ext cx="27051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6C90241-D426-4A2D-BA93-44D121F13193}"/>
              </a:ext>
            </a:extLst>
          </p:cNvPr>
          <p:cNvCxnSpPr>
            <a:cxnSpLocks/>
          </p:cNvCxnSpPr>
          <p:nvPr/>
        </p:nvCxnSpPr>
        <p:spPr>
          <a:xfrm>
            <a:off x="4328160" y="9029700"/>
            <a:ext cx="70104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8856F3A-D9F2-4428-A66C-0E6CF6481882}"/>
              </a:ext>
            </a:extLst>
          </p:cNvPr>
          <p:cNvCxnSpPr>
            <a:cxnSpLocks/>
          </p:cNvCxnSpPr>
          <p:nvPr/>
        </p:nvCxnSpPr>
        <p:spPr>
          <a:xfrm>
            <a:off x="5204460" y="9029700"/>
            <a:ext cx="378714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3BFDC83-8B05-4BD0-A52E-536B25374DE1}"/>
              </a:ext>
            </a:extLst>
          </p:cNvPr>
          <p:cNvCxnSpPr>
            <a:cxnSpLocks/>
          </p:cNvCxnSpPr>
          <p:nvPr/>
        </p:nvCxnSpPr>
        <p:spPr>
          <a:xfrm>
            <a:off x="9879330" y="9006840"/>
            <a:ext cx="261747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96CBE4F-5B41-4E07-A163-D27E542FEAE6}"/>
              </a:ext>
            </a:extLst>
          </p:cNvPr>
          <p:cNvCxnSpPr>
            <a:cxnSpLocks/>
          </p:cNvCxnSpPr>
          <p:nvPr/>
        </p:nvCxnSpPr>
        <p:spPr>
          <a:xfrm>
            <a:off x="6376216" y="7429500"/>
            <a:ext cx="27051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par>
                                <p:cTn id="41" presetID="16" presetClass="entr" presetSubtype="21"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barn(inVertical)">
                                      <p:cBhvr>
                                        <p:cTn id="48" dur="500"/>
                                        <p:tgtEl>
                                          <p:spTgt spid="42"/>
                                        </p:tgtEl>
                                      </p:cBhvr>
                                    </p:animEffect>
                                  </p:childTnLst>
                                </p:cTn>
                              </p:par>
                              <p:par>
                                <p:cTn id="49" presetID="16" presetClass="entr" presetSubtype="21"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barn(inVertical)">
                                      <p:cBhvr>
                                        <p:cTn id="51" dur="500"/>
                                        <p:tgtEl>
                                          <p:spTgt spid="44"/>
                                        </p:tgtEl>
                                      </p:cBhvr>
                                    </p:animEffect>
                                  </p:childTnLst>
                                </p:cTn>
                              </p:par>
                              <p:par>
                                <p:cTn id="52" presetID="16" presetClass="entr" presetSubtype="21" fill="hold"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barn(inVertical)">
                                      <p:cBhvr>
                                        <p:cTn id="5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63653" fill="hold"/>
                                        <p:tgtEl>
                                          <p:spTgt spid="16"/>
                                        </p:tgtEl>
                                      </p:cBhvr>
                                    </p:cmd>
                                  </p:childTnLst>
                                </p:cTn>
                              </p:par>
                            </p:childTnLst>
                          </p:cTn>
                        </p:par>
                      </p:childTnLst>
                    </p:cTn>
                  </p:par>
                </p:childTnLst>
              </p:cTn>
              <p:nextCondLst>
                <p:cond evt="onClick" delay="0">
                  <p:tgtEl>
                    <p:spTgt spid="16"/>
                  </p:tgtEl>
                </p:cond>
              </p:nextCondLst>
            </p:seq>
            <p:audio>
              <p:cMediaNode vol="80000">
                <p:cTn id="60"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89316" y="7272146"/>
            <a:ext cx="3733969" cy="39723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182880"/>
            <a:ext cx="1981200" cy="186593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88117" y="8494871"/>
            <a:ext cx="1599883" cy="17921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600" y="-190500"/>
            <a:ext cx="1442381" cy="1311255"/>
          </a:xfrm>
          <a:prstGeom prst="rect">
            <a:avLst/>
          </a:prstGeom>
        </p:spPr>
      </p:pic>
      <p:sp>
        <p:nvSpPr>
          <p:cNvPr id="11" name="TextBox 10">
            <a:extLst>
              <a:ext uri="{FF2B5EF4-FFF2-40B4-BE49-F238E27FC236}">
                <a16:creationId xmlns:a16="http://schemas.microsoft.com/office/drawing/2014/main" id="{D2CE523F-474A-4BC0-9034-ED11B58BD3CD}"/>
              </a:ext>
            </a:extLst>
          </p:cNvPr>
          <p:cNvSpPr txBox="1"/>
          <p:nvPr/>
        </p:nvSpPr>
        <p:spPr>
          <a:xfrm>
            <a:off x="6121808" y="347971"/>
            <a:ext cx="6044384" cy="1107996"/>
          </a:xfrm>
          <a:prstGeom prst="rect">
            <a:avLst/>
          </a:prstGeom>
          <a:noFill/>
        </p:spPr>
        <p:txBody>
          <a:bodyPr wrap="square" rtlCol="0">
            <a:spAutoFit/>
          </a:bodyPr>
          <a:lstStyle/>
          <a:p>
            <a:pPr algn="ctr"/>
            <a:r>
              <a:rPr lang="en-US" sz="6600" b="1" dirty="0">
                <a:solidFill>
                  <a:srgbClr val="4F674F"/>
                </a:solidFill>
              </a:rPr>
              <a:t>Let’s check </a:t>
            </a:r>
          </a:p>
        </p:txBody>
      </p:sp>
      <p:graphicFrame>
        <p:nvGraphicFramePr>
          <p:cNvPr id="15" name="Table 14">
            <a:extLst>
              <a:ext uri="{FF2B5EF4-FFF2-40B4-BE49-F238E27FC236}">
                <a16:creationId xmlns:a16="http://schemas.microsoft.com/office/drawing/2014/main" id="{EF4015DD-F194-4AC4-8D86-28F25FEFFD47}"/>
              </a:ext>
            </a:extLst>
          </p:cNvPr>
          <p:cNvGraphicFramePr>
            <a:graphicFrameLocks noGrp="1"/>
          </p:cNvGraphicFramePr>
          <p:nvPr>
            <p:extLst>
              <p:ext uri="{D42A27DB-BD31-4B8C-83A1-F6EECF244321}">
                <p14:modId xmlns:p14="http://schemas.microsoft.com/office/powerpoint/2010/main" val="974355549"/>
              </p:ext>
            </p:extLst>
          </p:nvPr>
        </p:nvGraphicFramePr>
        <p:xfrm>
          <a:off x="609600" y="1742356"/>
          <a:ext cx="10210799" cy="7631337"/>
        </p:xfrm>
        <a:graphic>
          <a:graphicData uri="http://schemas.openxmlformats.org/drawingml/2006/table">
            <a:tbl>
              <a:tblPr firstRow="1" bandRow="1">
                <a:tableStyleId>{E8B1032C-EA38-4F05-BA0D-38AFFFC7BED3}</a:tableStyleId>
              </a:tblPr>
              <a:tblGrid>
                <a:gridCol w="772245">
                  <a:extLst>
                    <a:ext uri="{9D8B030D-6E8A-4147-A177-3AD203B41FA5}">
                      <a16:colId xmlns:a16="http://schemas.microsoft.com/office/drawing/2014/main" val="20000"/>
                    </a:ext>
                  </a:extLst>
                </a:gridCol>
                <a:gridCol w="6847755">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95399">
                  <a:extLst>
                    <a:ext uri="{9D8B030D-6E8A-4147-A177-3AD203B41FA5}">
                      <a16:colId xmlns:a16="http://schemas.microsoft.com/office/drawing/2014/main" val="20003"/>
                    </a:ext>
                  </a:extLst>
                </a:gridCol>
              </a:tblGrid>
              <a:tr h="741865">
                <a:tc>
                  <a:txBody>
                    <a:bodyPr/>
                    <a:lstStyle/>
                    <a:p>
                      <a:pPr algn="ctr"/>
                      <a:endParaRPr lang="en-US" sz="4000" dirty="0"/>
                    </a:p>
                  </a:txBody>
                  <a:tcPr/>
                </a:tc>
                <a:tc>
                  <a:txBody>
                    <a:bodyPr/>
                    <a:lstStyle/>
                    <a:p>
                      <a:endParaRPr lang="en-US" sz="4000" dirty="0"/>
                    </a:p>
                  </a:txBody>
                  <a:tcPr/>
                </a:tc>
                <a:tc>
                  <a:txBody>
                    <a:bodyPr/>
                    <a:lstStyle/>
                    <a:p>
                      <a:pPr algn="ctr"/>
                      <a:r>
                        <a:rPr lang="en-US" sz="4000">
                          <a:solidFill>
                            <a:srgbClr val="4F674F"/>
                          </a:solidFill>
                        </a:rPr>
                        <a:t>T</a:t>
                      </a:r>
                      <a:endParaRPr lang="en-US" sz="4000" b="1">
                        <a:solidFill>
                          <a:srgbClr val="4F674F"/>
                        </a:solidFill>
                      </a:endParaRPr>
                    </a:p>
                  </a:txBody>
                  <a:tcPr/>
                </a:tc>
                <a:tc>
                  <a:txBody>
                    <a:bodyPr/>
                    <a:lstStyle/>
                    <a:p>
                      <a:pPr algn="ctr"/>
                      <a:r>
                        <a:rPr lang="en-US" sz="4000" dirty="0">
                          <a:solidFill>
                            <a:srgbClr val="4F674F"/>
                          </a:solidFill>
                        </a:rPr>
                        <a:t>F</a:t>
                      </a:r>
                      <a:endParaRPr lang="en-US" sz="4000" b="1" dirty="0">
                        <a:solidFill>
                          <a:srgbClr val="4F674F"/>
                        </a:solidFill>
                      </a:endParaRPr>
                    </a:p>
                  </a:txBody>
                  <a:tcPr/>
                </a:tc>
                <a:extLst>
                  <a:ext uri="{0D108BD9-81ED-4DB2-BD59-A6C34878D82A}">
                    <a16:rowId xmlns:a16="http://schemas.microsoft.com/office/drawing/2014/main" val="10000"/>
                  </a:ext>
                </a:extLst>
              </a:tr>
              <a:tr h="1394708">
                <a:tc>
                  <a:txBody>
                    <a:bodyPr/>
                    <a:lstStyle/>
                    <a:p>
                      <a:pPr algn="ctr"/>
                      <a:r>
                        <a:rPr lang="en-US" sz="3600" b="1" dirty="0">
                          <a:solidFill>
                            <a:srgbClr val="4F674F"/>
                          </a:solidFill>
                        </a:rPr>
                        <a:t>1.</a:t>
                      </a:r>
                    </a:p>
                  </a:txBody>
                  <a:tcPr anchor="ctr"/>
                </a:tc>
                <a:tc>
                  <a:txBody>
                    <a:bodyPr/>
                    <a:lstStyle/>
                    <a:p>
                      <a:pPr algn="l"/>
                      <a:r>
                        <a:rPr lang="en-US" sz="4000" dirty="0" err="1"/>
                        <a:t>Phu</a:t>
                      </a:r>
                      <a:r>
                        <a:rPr lang="en-US" sz="4000" dirty="0"/>
                        <a:t> Quoc is</a:t>
                      </a:r>
                      <a:r>
                        <a:rPr lang="en-US" sz="4000" baseline="0" dirty="0"/>
                        <a:t> a very beautiful island in Viet Nam.</a:t>
                      </a:r>
                      <a:r>
                        <a:rPr lang="en-US" sz="4000" dirty="0"/>
                        <a:t> </a:t>
                      </a:r>
                    </a:p>
                  </a:txBody>
                  <a:tcPr anchor="ctr"/>
                </a:tc>
                <a:tc>
                  <a:txBody>
                    <a:bodyPr/>
                    <a:lstStyle/>
                    <a:p>
                      <a:endParaRPr lang="en-US" sz="4000" dirty="0"/>
                    </a:p>
                  </a:txBody>
                  <a:tcPr anchor="ctr"/>
                </a:tc>
                <a:tc>
                  <a:txBody>
                    <a:bodyPr/>
                    <a:lstStyle/>
                    <a:p>
                      <a:endParaRPr lang="en-US" sz="4000"/>
                    </a:p>
                  </a:txBody>
                  <a:tcPr anchor="ctr"/>
                </a:tc>
                <a:extLst>
                  <a:ext uri="{0D108BD9-81ED-4DB2-BD59-A6C34878D82A}">
                    <a16:rowId xmlns:a16="http://schemas.microsoft.com/office/drawing/2014/main" val="10001"/>
                  </a:ext>
                </a:extLst>
              </a:tr>
              <a:tr h="1157976">
                <a:tc>
                  <a:txBody>
                    <a:bodyPr/>
                    <a:lstStyle/>
                    <a:p>
                      <a:pPr algn="ctr"/>
                      <a:r>
                        <a:rPr lang="en-US" sz="3600" b="1" dirty="0">
                          <a:solidFill>
                            <a:srgbClr val="4F674F"/>
                          </a:solidFill>
                        </a:rPr>
                        <a:t>2.</a:t>
                      </a:r>
                    </a:p>
                  </a:txBody>
                  <a:tcPr anchor="ctr"/>
                </a:tc>
                <a:tc>
                  <a:txBody>
                    <a:bodyPr/>
                    <a:lstStyle/>
                    <a:p>
                      <a:pPr algn="l"/>
                      <a:r>
                        <a:rPr lang="en-US" sz="4000" dirty="0"/>
                        <a:t>There are no green forests</a:t>
                      </a:r>
                      <a:r>
                        <a:rPr lang="en-US" sz="4000" baseline="0" dirty="0"/>
                        <a:t> in </a:t>
                      </a:r>
                      <a:r>
                        <a:rPr lang="en-US" sz="4000" baseline="0" dirty="0" err="1"/>
                        <a:t>Phu</a:t>
                      </a:r>
                      <a:r>
                        <a:rPr lang="en-US" sz="4000" baseline="0" dirty="0"/>
                        <a:t> Quoc.</a:t>
                      </a:r>
                      <a:endParaRPr lang="en-US" sz="4000" dirty="0"/>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2"/>
                  </a:ext>
                </a:extLst>
              </a:tr>
              <a:tr h="1394708">
                <a:tc>
                  <a:txBody>
                    <a:bodyPr/>
                    <a:lstStyle/>
                    <a:p>
                      <a:pPr algn="ctr"/>
                      <a:r>
                        <a:rPr lang="en-US" sz="3600" b="1" dirty="0">
                          <a:solidFill>
                            <a:srgbClr val="4F674F"/>
                          </a:solidFill>
                        </a:rPr>
                        <a:t>3.</a:t>
                      </a:r>
                    </a:p>
                  </a:txBody>
                  <a:tcPr anchor="ctr"/>
                </a:tc>
                <a:tc>
                  <a:txBody>
                    <a:bodyPr/>
                    <a:lstStyle/>
                    <a:p>
                      <a:pPr algn="l"/>
                      <a:r>
                        <a:rPr lang="en-US" sz="4000" dirty="0"/>
                        <a:t>Tourists can visit fishing villages and national parks there.</a:t>
                      </a:r>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3"/>
                  </a:ext>
                </a:extLst>
              </a:tr>
              <a:tr h="1394708">
                <a:tc>
                  <a:txBody>
                    <a:bodyPr/>
                    <a:lstStyle/>
                    <a:p>
                      <a:pPr algn="ctr"/>
                      <a:r>
                        <a:rPr lang="en-US" sz="3600" b="1" dirty="0">
                          <a:solidFill>
                            <a:srgbClr val="4F674F"/>
                          </a:solidFill>
                        </a:rPr>
                        <a:t>4.</a:t>
                      </a:r>
                    </a:p>
                  </a:txBody>
                  <a:tcPr anchor="ctr"/>
                </a:tc>
                <a:tc>
                  <a:txBody>
                    <a:bodyPr/>
                    <a:lstStyle/>
                    <a:p>
                      <a:pPr algn="l"/>
                      <a:r>
                        <a:rPr lang="en-US" sz="4000" dirty="0"/>
                        <a:t>You cannot play water</a:t>
                      </a:r>
                      <a:r>
                        <a:rPr lang="en-US" sz="4000" baseline="0" dirty="0"/>
                        <a:t> sports in </a:t>
                      </a:r>
                      <a:r>
                        <a:rPr lang="en-US" sz="4000" baseline="0" dirty="0" err="1"/>
                        <a:t>Phu</a:t>
                      </a:r>
                      <a:r>
                        <a:rPr lang="en-US" sz="4000" baseline="0" dirty="0"/>
                        <a:t> Quoc.</a:t>
                      </a:r>
                      <a:endParaRPr lang="en-US" sz="4000" dirty="0"/>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4"/>
                  </a:ext>
                </a:extLst>
              </a:tr>
              <a:tr h="1394708">
                <a:tc>
                  <a:txBody>
                    <a:bodyPr/>
                    <a:lstStyle/>
                    <a:p>
                      <a:pPr algn="ctr"/>
                      <a:r>
                        <a:rPr lang="en-US" sz="3600" b="1" dirty="0">
                          <a:solidFill>
                            <a:srgbClr val="4F674F"/>
                          </a:solidFill>
                        </a:rPr>
                        <a:t>5.</a:t>
                      </a:r>
                    </a:p>
                  </a:txBody>
                  <a:tcPr anchor="ctr"/>
                </a:tc>
                <a:tc>
                  <a:txBody>
                    <a:bodyPr/>
                    <a:lstStyle/>
                    <a:p>
                      <a:pPr algn="l"/>
                      <a:r>
                        <a:rPr lang="en-US" sz="4000" dirty="0"/>
                        <a:t>People sell interesting things at the markets.</a:t>
                      </a:r>
                    </a:p>
                  </a:txBody>
                  <a:tcPr anchor="ctr"/>
                </a:tc>
                <a:tc>
                  <a:txBody>
                    <a:bodyPr/>
                    <a:lstStyle/>
                    <a:p>
                      <a:endParaRPr lang="en-US" sz="4000" dirty="0"/>
                    </a:p>
                  </a:txBody>
                  <a:tcPr anchor="ctr"/>
                </a:tc>
                <a:tc>
                  <a:txBody>
                    <a:bodyPr/>
                    <a:lstStyle/>
                    <a:p>
                      <a:endParaRPr lang="en-US" sz="4000" dirty="0"/>
                    </a:p>
                  </a:txBody>
                  <a:tcPr anchor="ctr"/>
                </a:tc>
                <a:extLst>
                  <a:ext uri="{0D108BD9-81ED-4DB2-BD59-A6C34878D82A}">
                    <a16:rowId xmlns:a16="http://schemas.microsoft.com/office/drawing/2014/main" val="10005"/>
                  </a:ext>
                </a:extLst>
              </a:tr>
            </a:tbl>
          </a:graphicData>
        </a:graphic>
      </p:graphicFrame>
      <p:cxnSp>
        <p:nvCxnSpPr>
          <p:cNvPr id="12" name="Straight Connector 11">
            <a:extLst>
              <a:ext uri="{FF2B5EF4-FFF2-40B4-BE49-F238E27FC236}">
                <a16:creationId xmlns:a16="http://schemas.microsoft.com/office/drawing/2014/main" id="{5DE494BE-130C-4048-A784-B14FFE89EC4A}"/>
              </a:ext>
            </a:extLst>
          </p:cNvPr>
          <p:cNvCxnSpPr>
            <a:cxnSpLocks/>
          </p:cNvCxnSpPr>
          <p:nvPr/>
        </p:nvCxnSpPr>
        <p:spPr>
          <a:xfrm>
            <a:off x="1524000" y="3086100"/>
            <a:ext cx="1905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C118A-B41A-44AA-B282-54AE3158C432}"/>
              </a:ext>
            </a:extLst>
          </p:cNvPr>
          <p:cNvCxnSpPr>
            <a:cxnSpLocks/>
          </p:cNvCxnSpPr>
          <p:nvPr/>
        </p:nvCxnSpPr>
        <p:spPr>
          <a:xfrm>
            <a:off x="5410200" y="3086100"/>
            <a:ext cx="17526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107531-0CE1-4D21-8375-4C94B45DAB29}"/>
              </a:ext>
            </a:extLst>
          </p:cNvPr>
          <p:cNvCxnSpPr>
            <a:cxnSpLocks/>
          </p:cNvCxnSpPr>
          <p:nvPr/>
        </p:nvCxnSpPr>
        <p:spPr>
          <a:xfrm>
            <a:off x="1447800" y="3695700"/>
            <a:ext cx="1219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0896FD-D837-459D-8181-80B7E1D03A10}"/>
              </a:ext>
            </a:extLst>
          </p:cNvPr>
          <p:cNvCxnSpPr>
            <a:cxnSpLocks/>
          </p:cNvCxnSpPr>
          <p:nvPr/>
        </p:nvCxnSpPr>
        <p:spPr>
          <a:xfrm>
            <a:off x="3276600" y="3695700"/>
            <a:ext cx="1981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703FCEC-C331-4108-BE4D-69A164B62489}"/>
              </a:ext>
            </a:extLst>
          </p:cNvPr>
          <p:cNvCxnSpPr>
            <a:cxnSpLocks/>
          </p:cNvCxnSpPr>
          <p:nvPr/>
        </p:nvCxnSpPr>
        <p:spPr>
          <a:xfrm>
            <a:off x="3505200" y="4457700"/>
            <a:ext cx="3429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D6B4DE-7F7E-46B1-A6FA-09C7F4F028E3}"/>
              </a:ext>
            </a:extLst>
          </p:cNvPr>
          <p:cNvCxnSpPr>
            <a:cxnSpLocks/>
          </p:cNvCxnSpPr>
          <p:nvPr/>
        </p:nvCxnSpPr>
        <p:spPr>
          <a:xfrm>
            <a:off x="1524000" y="5829300"/>
            <a:ext cx="152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5528AA-6279-45BD-99B7-43229924F136}"/>
              </a:ext>
            </a:extLst>
          </p:cNvPr>
          <p:cNvCxnSpPr>
            <a:cxnSpLocks/>
          </p:cNvCxnSpPr>
          <p:nvPr/>
        </p:nvCxnSpPr>
        <p:spPr>
          <a:xfrm>
            <a:off x="4038600" y="5829300"/>
            <a:ext cx="83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226C218-D311-46B4-83CD-7826F7316AC9}"/>
              </a:ext>
            </a:extLst>
          </p:cNvPr>
          <p:cNvCxnSpPr>
            <a:cxnSpLocks/>
          </p:cNvCxnSpPr>
          <p:nvPr/>
        </p:nvCxnSpPr>
        <p:spPr>
          <a:xfrm>
            <a:off x="4953000" y="5806440"/>
            <a:ext cx="2971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09CA49-0C7B-43F9-8D66-430E4B2FD01C}"/>
              </a:ext>
            </a:extLst>
          </p:cNvPr>
          <p:cNvCxnSpPr>
            <a:cxnSpLocks/>
          </p:cNvCxnSpPr>
          <p:nvPr/>
        </p:nvCxnSpPr>
        <p:spPr>
          <a:xfrm>
            <a:off x="2286000" y="6438900"/>
            <a:ext cx="2971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DE054E-C553-4A03-BD53-41636DDED401}"/>
              </a:ext>
            </a:extLst>
          </p:cNvPr>
          <p:cNvCxnSpPr>
            <a:cxnSpLocks/>
          </p:cNvCxnSpPr>
          <p:nvPr/>
        </p:nvCxnSpPr>
        <p:spPr>
          <a:xfrm>
            <a:off x="2286000" y="72009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06CED2-F172-493D-A819-11F5E3F86987}"/>
              </a:ext>
            </a:extLst>
          </p:cNvPr>
          <p:cNvCxnSpPr>
            <a:cxnSpLocks/>
          </p:cNvCxnSpPr>
          <p:nvPr/>
        </p:nvCxnSpPr>
        <p:spPr>
          <a:xfrm>
            <a:off x="4902608" y="72009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20071C-C40E-4A84-8D05-596B94E0CE3A}"/>
              </a:ext>
            </a:extLst>
          </p:cNvPr>
          <p:cNvCxnSpPr>
            <a:cxnSpLocks/>
          </p:cNvCxnSpPr>
          <p:nvPr/>
        </p:nvCxnSpPr>
        <p:spPr>
          <a:xfrm>
            <a:off x="2971800" y="85725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6640F9-8EB0-4C76-BAE8-E8DC2F489996}"/>
              </a:ext>
            </a:extLst>
          </p:cNvPr>
          <p:cNvCxnSpPr>
            <a:cxnSpLocks/>
          </p:cNvCxnSpPr>
          <p:nvPr/>
        </p:nvCxnSpPr>
        <p:spPr>
          <a:xfrm>
            <a:off x="3810000" y="8595360"/>
            <a:ext cx="35310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B6F427-1174-4E9E-AD89-18B8DD5755DE}"/>
              </a:ext>
            </a:extLst>
          </p:cNvPr>
          <p:cNvCxnSpPr>
            <a:cxnSpLocks/>
          </p:cNvCxnSpPr>
          <p:nvPr/>
        </p:nvCxnSpPr>
        <p:spPr>
          <a:xfrm>
            <a:off x="1447800" y="91821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E86E7CB3-19D6-4629-B249-F93C83B5B52F}"/>
              </a:ext>
            </a:extLst>
          </p:cNvPr>
          <p:cNvSpPr/>
          <p:nvPr/>
        </p:nvSpPr>
        <p:spPr>
          <a:xfrm>
            <a:off x="11353800" y="2431811"/>
            <a:ext cx="6324600" cy="2301725"/>
          </a:xfrm>
          <a:prstGeom prst="roundRect">
            <a:avLst/>
          </a:prstGeom>
          <a:solidFill>
            <a:srgbClr val="FFE0D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Phu</a:t>
            </a:r>
            <a:r>
              <a:rPr lang="en-US" sz="4000" dirty="0">
                <a:solidFill>
                  <a:schemeClr val="tx1"/>
                </a:solidFill>
              </a:rPr>
              <a:t> Quoc is a very beautiful island in Viet Nam. It is in </a:t>
            </a:r>
            <a:r>
              <a:rPr lang="en-US" sz="4000" dirty="0" err="1">
                <a:solidFill>
                  <a:schemeClr val="tx1"/>
                </a:solidFill>
              </a:rPr>
              <a:t>Kien</a:t>
            </a:r>
            <a:r>
              <a:rPr lang="en-US" sz="4000" dirty="0">
                <a:solidFill>
                  <a:schemeClr val="tx1"/>
                </a:solidFill>
              </a:rPr>
              <a:t> </a:t>
            </a:r>
            <a:r>
              <a:rPr lang="en-US" sz="4000" dirty="0" err="1">
                <a:solidFill>
                  <a:schemeClr val="tx1"/>
                </a:solidFill>
              </a:rPr>
              <a:t>Giang</a:t>
            </a:r>
            <a:r>
              <a:rPr lang="en-US" sz="4000" dirty="0">
                <a:solidFill>
                  <a:schemeClr val="tx1"/>
                </a:solidFill>
              </a:rPr>
              <a:t>. </a:t>
            </a:r>
          </a:p>
        </p:txBody>
      </p:sp>
      <p:pic>
        <p:nvPicPr>
          <p:cNvPr id="39" name="37 - 1">
            <a:hlinkClick r:id="" action="ppaction://media"/>
            <a:extLst>
              <a:ext uri="{FF2B5EF4-FFF2-40B4-BE49-F238E27FC236}">
                <a16:creationId xmlns:a16="http://schemas.microsoft.com/office/drawing/2014/main" id="{295B500E-9308-4C50-A381-64669669482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485781" y="3582673"/>
            <a:ext cx="660400" cy="660400"/>
          </a:xfrm>
          <a:prstGeom prst="rect">
            <a:avLst/>
          </a:prstGeom>
        </p:spPr>
      </p:pic>
      <p:sp>
        <p:nvSpPr>
          <p:cNvPr id="40" name="Rectangle: Rounded Corners 39">
            <a:extLst>
              <a:ext uri="{FF2B5EF4-FFF2-40B4-BE49-F238E27FC236}">
                <a16:creationId xmlns:a16="http://schemas.microsoft.com/office/drawing/2014/main" id="{E00B3C25-37B2-4CB0-BC41-A62D11FF8E16}"/>
              </a:ext>
            </a:extLst>
          </p:cNvPr>
          <p:cNvSpPr/>
          <p:nvPr/>
        </p:nvSpPr>
        <p:spPr>
          <a:xfrm>
            <a:off x="11353800" y="2431811"/>
            <a:ext cx="6324600" cy="2301725"/>
          </a:xfrm>
          <a:prstGeom prst="roundRect">
            <a:avLst/>
          </a:prstGeom>
          <a:solidFill>
            <a:srgbClr val="FFE0D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rPr>
              <a:t>Phu</a:t>
            </a:r>
            <a:r>
              <a:rPr lang="en-US" sz="4000" b="1" dirty="0">
                <a:solidFill>
                  <a:srgbClr val="C00000"/>
                </a:solidFill>
              </a:rPr>
              <a:t> Quoc is a very beautiful island in Viet Nam.</a:t>
            </a:r>
            <a:r>
              <a:rPr lang="en-US" sz="4000" dirty="0">
                <a:solidFill>
                  <a:schemeClr val="tx1"/>
                </a:solidFill>
              </a:rPr>
              <a:t> It is in </a:t>
            </a:r>
            <a:r>
              <a:rPr lang="en-US" sz="4000" dirty="0" err="1">
                <a:solidFill>
                  <a:schemeClr val="tx1"/>
                </a:solidFill>
              </a:rPr>
              <a:t>Kien</a:t>
            </a:r>
            <a:r>
              <a:rPr lang="en-US" sz="4000" dirty="0">
                <a:solidFill>
                  <a:schemeClr val="tx1"/>
                </a:solidFill>
              </a:rPr>
              <a:t> </a:t>
            </a:r>
            <a:r>
              <a:rPr lang="en-US" sz="4000" dirty="0" err="1">
                <a:solidFill>
                  <a:schemeClr val="tx1"/>
                </a:solidFill>
              </a:rPr>
              <a:t>Giang</a:t>
            </a:r>
            <a:r>
              <a:rPr lang="en-US" sz="4000" dirty="0">
                <a:solidFill>
                  <a:schemeClr val="tx1"/>
                </a:solidFill>
              </a:rPr>
              <a:t>. </a:t>
            </a:r>
          </a:p>
        </p:txBody>
      </p:sp>
      <p:sp>
        <p:nvSpPr>
          <p:cNvPr id="44" name="TextBox 43">
            <a:extLst>
              <a:ext uri="{FF2B5EF4-FFF2-40B4-BE49-F238E27FC236}">
                <a16:creationId xmlns:a16="http://schemas.microsoft.com/office/drawing/2014/main" id="{6778EF72-44AE-4D5C-9CF1-30994494777A}"/>
              </a:ext>
            </a:extLst>
          </p:cNvPr>
          <p:cNvSpPr txBox="1"/>
          <p:nvPr/>
        </p:nvSpPr>
        <p:spPr>
          <a:xfrm>
            <a:off x="8515324" y="2704924"/>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spTree>
    <p:extLst>
      <p:ext uri="{BB962C8B-B14F-4D97-AF65-F5344CB8AC3E}">
        <p14:creationId xmlns:p14="http://schemas.microsoft.com/office/powerpoint/2010/main" val="414104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 presetClass="mediacall" presetSubtype="0" fill="hold" nodeType="withEffect">
                                  <p:stCondLst>
                                    <p:cond delay="0"/>
                                  </p:stCondLst>
                                  <p:childTnLst>
                                    <p:cmd type="call" cmd="playFrom(0.0)">
                                      <p:cBhvr>
                                        <p:cTn id="9" dur="6504" fill="hold"/>
                                        <p:tgtEl>
                                          <p:spTgt spid="39"/>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9"/>
                </p:tgtEl>
              </p:cMediaNode>
            </p:audio>
          </p:childTnLst>
        </p:cTn>
      </p:par>
    </p:tnLst>
    <p:bldLst>
      <p:bldP spid="38" grpId="0" animBg="1"/>
      <p:bldP spid="40" grpId="0" animBg="1"/>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89316" y="7272146"/>
            <a:ext cx="3733969" cy="39723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182880"/>
            <a:ext cx="1981200" cy="186593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88117" y="8494871"/>
            <a:ext cx="1599883" cy="17921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600" y="-190500"/>
            <a:ext cx="1442381" cy="1311255"/>
          </a:xfrm>
          <a:prstGeom prst="rect">
            <a:avLst/>
          </a:prstGeom>
        </p:spPr>
      </p:pic>
      <p:sp>
        <p:nvSpPr>
          <p:cNvPr id="11" name="TextBox 10">
            <a:extLst>
              <a:ext uri="{FF2B5EF4-FFF2-40B4-BE49-F238E27FC236}">
                <a16:creationId xmlns:a16="http://schemas.microsoft.com/office/drawing/2014/main" id="{D2CE523F-474A-4BC0-9034-ED11B58BD3CD}"/>
              </a:ext>
            </a:extLst>
          </p:cNvPr>
          <p:cNvSpPr txBox="1"/>
          <p:nvPr/>
        </p:nvSpPr>
        <p:spPr>
          <a:xfrm>
            <a:off x="6121808" y="347971"/>
            <a:ext cx="6044384" cy="1107996"/>
          </a:xfrm>
          <a:prstGeom prst="rect">
            <a:avLst/>
          </a:prstGeom>
          <a:noFill/>
        </p:spPr>
        <p:txBody>
          <a:bodyPr wrap="square" rtlCol="0">
            <a:spAutoFit/>
          </a:bodyPr>
          <a:lstStyle/>
          <a:p>
            <a:pPr algn="ctr"/>
            <a:r>
              <a:rPr lang="en-US" sz="6600" b="1" dirty="0">
                <a:solidFill>
                  <a:srgbClr val="4F674F"/>
                </a:solidFill>
              </a:rPr>
              <a:t>Let’s check </a:t>
            </a:r>
          </a:p>
        </p:txBody>
      </p:sp>
      <p:graphicFrame>
        <p:nvGraphicFramePr>
          <p:cNvPr id="15" name="Table 14">
            <a:extLst>
              <a:ext uri="{FF2B5EF4-FFF2-40B4-BE49-F238E27FC236}">
                <a16:creationId xmlns:a16="http://schemas.microsoft.com/office/drawing/2014/main" id="{EF4015DD-F194-4AC4-8D86-28F25FEFFD47}"/>
              </a:ext>
            </a:extLst>
          </p:cNvPr>
          <p:cNvGraphicFramePr>
            <a:graphicFrameLocks noGrp="1"/>
          </p:cNvGraphicFramePr>
          <p:nvPr/>
        </p:nvGraphicFramePr>
        <p:xfrm>
          <a:off x="609600" y="1742356"/>
          <a:ext cx="10210799" cy="7631337"/>
        </p:xfrm>
        <a:graphic>
          <a:graphicData uri="http://schemas.openxmlformats.org/drawingml/2006/table">
            <a:tbl>
              <a:tblPr firstRow="1" bandRow="1">
                <a:tableStyleId>{E8B1032C-EA38-4F05-BA0D-38AFFFC7BED3}</a:tableStyleId>
              </a:tblPr>
              <a:tblGrid>
                <a:gridCol w="772245">
                  <a:extLst>
                    <a:ext uri="{9D8B030D-6E8A-4147-A177-3AD203B41FA5}">
                      <a16:colId xmlns:a16="http://schemas.microsoft.com/office/drawing/2014/main" val="20000"/>
                    </a:ext>
                  </a:extLst>
                </a:gridCol>
                <a:gridCol w="6847755">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95399">
                  <a:extLst>
                    <a:ext uri="{9D8B030D-6E8A-4147-A177-3AD203B41FA5}">
                      <a16:colId xmlns:a16="http://schemas.microsoft.com/office/drawing/2014/main" val="20003"/>
                    </a:ext>
                  </a:extLst>
                </a:gridCol>
              </a:tblGrid>
              <a:tr h="741865">
                <a:tc>
                  <a:txBody>
                    <a:bodyPr/>
                    <a:lstStyle/>
                    <a:p>
                      <a:pPr algn="ctr"/>
                      <a:endParaRPr lang="en-US" sz="4000" dirty="0"/>
                    </a:p>
                  </a:txBody>
                  <a:tcPr/>
                </a:tc>
                <a:tc>
                  <a:txBody>
                    <a:bodyPr/>
                    <a:lstStyle/>
                    <a:p>
                      <a:endParaRPr lang="en-US" sz="4000" dirty="0"/>
                    </a:p>
                  </a:txBody>
                  <a:tcPr/>
                </a:tc>
                <a:tc>
                  <a:txBody>
                    <a:bodyPr/>
                    <a:lstStyle/>
                    <a:p>
                      <a:pPr algn="ctr"/>
                      <a:r>
                        <a:rPr lang="en-US" sz="4000">
                          <a:solidFill>
                            <a:srgbClr val="4F674F"/>
                          </a:solidFill>
                        </a:rPr>
                        <a:t>T</a:t>
                      </a:r>
                      <a:endParaRPr lang="en-US" sz="4000" b="1">
                        <a:solidFill>
                          <a:srgbClr val="4F674F"/>
                        </a:solidFill>
                      </a:endParaRPr>
                    </a:p>
                  </a:txBody>
                  <a:tcPr/>
                </a:tc>
                <a:tc>
                  <a:txBody>
                    <a:bodyPr/>
                    <a:lstStyle/>
                    <a:p>
                      <a:pPr algn="ctr"/>
                      <a:r>
                        <a:rPr lang="en-US" sz="4000" dirty="0">
                          <a:solidFill>
                            <a:srgbClr val="4F674F"/>
                          </a:solidFill>
                        </a:rPr>
                        <a:t>F</a:t>
                      </a:r>
                      <a:endParaRPr lang="en-US" sz="4000" b="1" dirty="0">
                        <a:solidFill>
                          <a:srgbClr val="4F674F"/>
                        </a:solidFill>
                      </a:endParaRPr>
                    </a:p>
                  </a:txBody>
                  <a:tcPr/>
                </a:tc>
                <a:extLst>
                  <a:ext uri="{0D108BD9-81ED-4DB2-BD59-A6C34878D82A}">
                    <a16:rowId xmlns:a16="http://schemas.microsoft.com/office/drawing/2014/main" val="10000"/>
                  </a:ext>
                </a:extLst>
              </a:tr>
              <a:tr h="1394708">
                <a:tc>
                  <a:txBody>
                    <a:bodyPr/>
                    <a:lstStyle/>
                    <a:p>
                      <a:pPr algn="ctr"/>
                      <a:r>
                        <a:rPr lang="en-US" sz="3600" b="1" dirty="0">
                          <a:solidFill>
                            <a:srgbClr val="4F674F"/>
                          </a:solidFill>
                        </a:rPr>
                        <a:t>1.</a:t>
                      </a:r>
                    </a:p>
                  </a:txBody>
                  <a:tcPr anchor="ctr"/>
                </a:tc>
                <a:tc>
                  <a:txBody>
                    <a:bodyPr/>
                    <a:lstStyle/>
                    <a:p>
                      <a:pPr algn="l"/>
                      <a:r>
                        <a:rPr lang="en-US" sz="4000" dirty="0" err="1"/>
                        <a:t>Phu</a:t>
                      </a:r>
                      <a:r>
                        <a:rPr lang="en-US" sz="4000" dirty="0"/>
                        <a:t> Quoc is</a:t>
                      </a:r>
                      <a:r>
                        <a:rPr lang="en-US" sz="4000" baseline="0" dirty="0"/>
                        <a:t> a very beautiful island in Viet Nam.</a:t>
                      </a:r>
                      <a:r>
                        <a:rPr lang="en-US" sz="4000" dirty="0"/>
                        <a:t> </a:t>
                      </a:r>
                    </a:p>
                  </a:txBody>
                  <a:tcPr anchor="ctr"/>
                </a:tc>
                <a:tc>
                  <a:txBody>
                    <a:bodyPr/>
                    <a:lstStyle/>
                    <a:p>
                      <a:endParaRPr lang="en-US" sz="4000" dirty="0"/>
                    </a:p>
                  </a:txBody>
                  <a:tcPr anchor="ctr"/>
                </a:tc>
                <a:tc>
                  <a:txBody>
                    <a:bodyPr/>
                    <a:lstStyle/>
                    <a:p>
                      <a:endParaRPr lang="en-US" sz="4000"/>
                    </a:p>
                  </a:txBody>
                  <a:tcPr anchor="ctr"/>
                </a:tc>
                <a:extLst>
                  <a:ext uri="{0D108BD9-81ED-4DB2-BD59-A6C34878D82A}">
                    <a16:rowId xmlns:a16="http://schemas.microsoft.com/office/drawing/2014/main" val="10001"/>
                  </a:ext>
                </a:extLst>
              </a:tr>
              <a:tr h="1157976">
                <a:tc>
                  <a:txBody>
                    <a:bodyPr/>
                    <a:lstStyle/>
                    <a:p>
                      <a:pPr algn="ctr"/>
                      <a:r>
                        <a:rPr lang="en-US" sz="3600" b="1" dirty="0">
                          <a:solidFill>
                            <a:srgbClr val="4F674F"/>
                          </a:solidFill>
                        </a:rPr>
                        <a:t>2.</a:t>
                      </a:r>
                    </a:p>
                  </a:txBody>
                  <a:tcPr anchor="ctr"/>
                </a:tc>
                <a:tc>
                  <a:txBody>
                    <a:bodyPr/>
                    <a:lstStyle/>
                    <a:p>
                      <a:pPr algn="l"/>
                      <a:r>
                        <a:rPr lang="en-US" sz="4000" dirty="0"/>
                        <a:t>There are no green forests</a:t>
                      </a:r>
                      <a:r>
                        <a:rPr lang="en-US" sz="4000" baseline="0" dirty="0"/>
                        <a:t> in </a:t>
                      </a:r>
                      <a:r>
                        <a:rPr lang="en-US" sz="4000" baseline="0" dirty="0" err="1"/>
                        <a:t>Phu</a:t>
                      </a:r>
                      <a:r>
                        <a:rPr lang="en-US" sz="4000" baseline="0" dirty="0"/>
                        <a:t> Quoc.</a:t>
                      </a:r>
                      <a:endParaRPr lang="en-US" sz="4000" dirty="0"/>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2"/>
                  </a:ext>
                </a:extLst>
              </a:tr>
              <a:tr h="1394708">
                <a:tc>
                  <a:txBody>
                    <a:bodyPr/>
                    <a:lstStyle/>
                    <a:p>
                      <a:pPr algn="ctr"/>
                      <a:r>
                        <a:rPr lang="en-US" sz="3600" b="1" dirty="0">
                          <a:solidFill>
                            <a:srgbClr val="4F674F"/>
                          </a:solidFill>
                        </a:rPr>
                        <a:t>3.</a:t>
                      </a:r>
                    </a:p>
                  </a:txBody>
                  <a:tcPr anchor="ctr"/>
                </a:tc>
                <a:tc>
                  <a:txBody>
                    <a:bodyPr/>
                    <a:lstStyle/>
                    <a:p>
                      <a:pPr algn="l"/>
                      <a:r>
                        <a:rPr lang="en-US" sz="4000" dirty="0"/>
                        <a:t>Tourists can visit fishing villages and national parks there.</a:t>
                      </a:r>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3"/>
                  </a:ext>
                </a:extLst>
              </a:tr>
              <a:tr h="1394708">
                <a:tc>
                  <a:txBody>
                    <a:bodyPr/>
                    <a:lstStyle/>
                    <a:p>
                      <a:pPr algn="ctr"/>
                      <a:r>
                        <a:rPr lang="en-US" sz="3600" b="1" dirty="0">
                          <a:solidFill>
                            <a:srgbClr val="4F674F"/>
                          </a:solidFill>
                        </a:rPr>
                        <a:t>4.</a:t>
                      </a:r>
                    </a:p>
                  </a:txBody>
                  <a:tcPr anchor="ctr"/>
                </a:tc>
                <a:tc>
                  <a:txBody>
                    <a:bodyPr/>
                    <a:lstStyle/>
                    <a:p>
                      <a:pPr algn="l"/>
                      <a:r>
                        <a:rPr lang="en-US" sz="4000" dirty="0"/>
                        <a:t>You cannot play water</a:t>
                      </a:r>
                      <a:r>
                        <a:rPr lang="en-US" sz="4000" baseline="0" dirty="0"/>
                        <a:t> sports in </a:t>
                      </a:r>
                      <a:r>
                        <a:rPr lang="en-US" sz="4000" baseline="0" dirty="0" err="1"/>
                        <a:t>Phu</a:t>
                      </a:r>
                      <a:r>
                        <a:rPr lang="en-US" sz="4000" baseline="0" dirty="0"/>
                        <a:t> Quoc.</a:t>
                      </a:r>
                      <a:endParaRPr lang="en-US" sz="4000" dirty="0"/>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4"/>
                  </a:ext>
                </a:extLst>
              </a:tr>
              <a:tr h="1394708">
                <a:tc>
                  <a:txBody>
                    <a:bodyPr/>
                    <a:lstStyle/>
                    <a:p>
                      <a:pPr algn="ctr"/>
                      <a:r>
                        <a:rPr lang="en-US" sz="3600" b="1" dirty="0">
                          <a:solidFill>
                            <a:srgbClr val="4F674F"/>
                          </a:solidFill>
                        </a:rPr>
                        <a:t>5.</a:t>
                      </a:r>
                    </a:p>
                  </a:txBody>
                  <a:tcPr anchor="ctr"/>
                </a:tc>
                <a:tc>
                  <a:txBody>
                    <a:bodyPr/>
                    <a:lstStyle/>
                    <a:p>
                      <a:pPr algn="l"/>
                      <a:r>
                        <a:rPr lang="en-US" sz="4000" dirty="0"/>
                        <a:t>People sell interesting things at the markets.</a:t>
                      </a:r>
                    </a:p>
                  </a:txBody>
                  <a:tcPr anchor="ctr"/>
                </a:tc>
                <a:tc>
                  <a:txBody>
                    <a:bodyPr/>
                    <a:lstStyle/>
                    <a:p>
                      <a:endParaRPr lang="en-US" sz="4000" dirty="0"/>
                    </a:p>
                  </a:txBody>
                  <a:tcPr anchor="ctr"/>
                </a:tc>
                <a:tc>
                  <a:txBody>
                    <a:bodyPr/>
                    <a:lstStyle/>
                    <a:p>
                      <a:endParaRPr lang="en-US" sz="4000" dirty="0"/>
                    </a:p>
                  </a:txBody>
                  <a:tcPr anchor="ctr"/>
                </a:tc>
                <a:extLst>
                  <a:ext uri="{0D108BD9-81ED-4DB2-BD59-A6C34878D82A}">
                    <a16:rowId xmlns:a16="http://schemas.microsoft.com/office/drawing/2014/main" val="10005"/>
                  </a:ext>
                </a:extLst>
              </a:tr>
            </a:tbl>
          </a:graphicData>
        </a:graphic>
      </p:graphicFrame>
      <p:cxnSp>
        <p:nvCxnSpPr>
          <p:cNvPr id="12" name="Straight Connector 11">
            <a:extLst>
              <a:ext uri="{FF2B5EF4-FFF2-40B4-BE49-F238E27FC236}">
                <a16:creationId xmlns:a16="http://schemas.microsoft.com/office/drawing/2014/main" id="{5DE494BE-130C-4048-A784-B14FFE89EC4A}"/>
              </a:ext>
            </a:extLst>
          </p:cNvPr>
          <p:cNvCxnSpPr>
            <a:cxnSpLocks/>
          </p:cNvCxnSpPr>
          <p:nvPr/>
        </p:nvCxnSpPr>
        <p:spPr>
          <a:xfrm>
            <a:off x="1524000" y="3086100"/>
            <a:ext cx="1905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C118A-B41A-44AA-B282-54AE3158C432}"/>
              </a:ext>
            </a:extLst>
          </p:cNvPr>
          <p:cNvCxnSpPr>
            <a:cxnSpLocks/>
          </p:cNvCxnSpPr>
          <p:nvPr/>
        </p:nvCxnSpPr>
        <p:spPr>
          <a:xfrm>
            <a:off x="5410200" y="3086100"/>
            <a:ext cx="17526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107531-0CE1-4D21-8375-4C94B45DAB29}"/>
              </a:ext>
            </a:extLst>
          </p:cNvPr>
          <p:cNvCxnSpPr>
            <a:cxnSpLocks/>
          </p:cNvCxnSpPr>
          <p:nvPr/>
        </p:nvCxnSpPr>
        <p:spPr>
          <a:xfrm>
            <a:off x="1447800" y="3695700"/>
            <a:ext cx="1219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0896FD-D837-459D-8181-80B7E1D03A10}"/>
              </a:ext>
            </a:extLst>
          </p:cNvPr>
          <p:cNvCxnSpPr>
            <a:cxnSpLocks/>
          </p:cNvCxnSpPr>
          <p:nvPr/>
        </p:nvCxnSpPr>
        <p:spPr>
          <a:xfrm>
            <a:off x="3276600" y="3695700"/>
            <a:ext cx="1981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703FCEC-C331-4108-BE4D-69A164B62489}"/>
              </a:ext>
            </a:extLst>
          </p:cNvPr>
          <p:cNvCxnSpPr>
            <a:cxnSpLocks/>
          </p:cNvCxnSpPr>
          <p:nvPr/>
        </p:nvCxnSpPr>
        <p:spPr>
          <a:xfrm>
            <a:off x="3505200" y="4457700"/>
            <a:ext cx="3429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D6B4DE-7F7E-46B1-A6FA-09C7F4F028E3}"/>
              </a:ext>
            </a:extLst>
          </p:cNvPr>
          <p:cNvCxnSpPr>
            <a:cxnSpLocks/>
          </p:cNvCxnSpPr>
          <p:nvPr/>
        </p:nvCxnSpPr>
        <p:spPr>
          <a:xfrm>
            <a:off x="1524000" y="5829300"/>
            <a:ext cx="152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5528AA-6279-45BD-99B7-43229924F136}"/>
              </a:ext>
            </a:extLst>
          </p:cNvPr>
          <p:cNvCxnSpPr>
            <a:cxnSpLocks/>
          </p:cNvCxnSpPr>
          <p:nvPr/>
        </p:nvCxnSpPr>
        <p:spPr>
          <a:xfrm>
            <a:off x="4038600" y="5829300"/>
            <a:ext cx="83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226C218-D311-46B4-83CD-7826F7316AC9}"/>
              </a:ext>
            </a:extLst>
          </p:cNvPr>
          <p:cNvCxnSpPr>
            <a:cxnSpLocks/>
          </p:cNvCxnSpPr>
          <p:nvPr/>
        </p:nvCxnSpPr>
        <p:spPr>
          <a:xfrm>
            <a:off x="4953000" y="5806440"/>
            <a:ext cx="2971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09CA49-0C7B-43F9-8D66-430E4B2FD01C}"/>
              </a:ext>
            </a:extLst>
          </p:cNvPr>
          <p:cNvCxnSpPr>
            <a:cxnSpLocks/>
          </p:cNvCxnSpPr>
          <p:nvPr/>
        </p:nvCxnSpPr>
        <p:spPr>
          <a:xfrm>
            <a:off x="2286000" y="6438900"/>
            <a:ext cx="2971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DE054E-C553-4A03-BD53-41636DDED401}"/>
              </a:ext>
            </a:extLst>
          </p:cNvPr>
          <p:cNvCxnSpPr>
            <a:cxnSpLocks/>
          </p:cNvCxnSpPr>
          <p:nvPr/>
        </p:nvCxnSpPr>
        <p:spPr>
          <a:xfrm>
            <a:off x="2286000" y="72009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06CED2-F172-493D-A819-11F5E3F86987}"/>
              </a:ext>
            </a:extLst>
          </p:cNvPr>
          <p:cNvCxnSpPr>
            <a:cxnSpLocks/>
          </p:cNvCxnSpPr>
          <p:nvPr/>
        </p:nvCxnSpPr>
        <p:spPr>
          <a:xfrm>
            <a:off x="4902608" y="72009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20071C-C40E-4A84-8D05-596B94E0CE3A}"/>
              </a:ext>
            </a:extLst>
          </p:cNvPr>
          <p:cNvCxnSpPr>
            <a:cxnSpLocks/>
          </p:cNvCxnSpPr>
          <p:nvPr/>
        </p:nvCxnSpPr>
        <p:spPr>
          <a:xfrm>
            <a:off x="2971800" y="85725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6640F9-8EB0-4C76-BAE8-E8DC2F489996}"/>
              </a:ext>
            </a:extLst>
          </p:cNvPr>
          <p:cNvCxnSpPr>
            <a:cxnSpLocks/>
          </p:cNvCxnSpPr>
          <p:nvPr/>
        </p:nvCxnSpPr>
        <p:spPr>
          <a:xfrm>
            <a:off x="3810000" y="8595360"/>
            <a:ext cx="35310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B6F427-1174-4E9E-AD89-18B8DD5755DE}"/>
              </a:ext>
            </a:extLst>
          </p:cNvPr>
          <p:cNvCxnSpPr>
            <a:cxnSpLocks/>
          </p:cNvCxnSpPr>
          <p:nvPr/>
        </p:nvCxnSpPr>
        <p:spPr>
          <a:xfrm>
            <a:off x="1447800" y="91821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E86E7CB3-19D6-4629-B249-F93C83B5B52F}"/>
              </a:ext>
            </a:extLst>
          </p:cNvPr>
          <p:cNvSpPr/>
          <p:nvPr/>
        </p:nvSpPr>
        <p:spPr>
          <a:xfrm>
            <a:off x="11414758" y="3504715"/>
            <a:ext cx="6568441" cy="2301725"/>
          </a:xfrm>
          <a:prstGeom prst="roundRect">
            <a:avLst/>
          </a:prstGeom>
          <a:solidFill>
            <a:srgbClr val="FFE0D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It has beautiful beaches and green forests. It also has resorts, hotels, and bars.</a:t>
            </a:r>
          </a:p>
        </p:txBody>
      </p:sp>
      <p:sp>
        <p:nvSpPr>
          <p:cNvPr id="44" name="TextBox 43">
            <a:extLst>
              <a:ext uri="{FF2B5EF4-FFF2-40B4-BE49-F238E27FC236}">
                <a16:creationId xmlns:a16="http://schemas.microsoft.com/office/drawing/2014/main" id="{6778EF72-44AE-4D5C-9CF1-30994494777A}"/>
              </a:ext>
            </a:extLst>
          </p:cNvPr>
          <p:cNvSpPr txBox="1"/>
          <p:nvPr/>
        </p:nvSpPr>
        <p:spPr>
          <a:xfrm>
            <a:off x="8515324" y="2704924"/>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pic>
        <p:nvPicPr>
          <p:cNvPr id="2" name="37-2">
            <a:hlinkClick r:id="" action="ppaction://media"/>
            <a:extLst>
              <a:ext uri="{FF2B5EF4-FFF2-40B4-BE49-F238E27FC236}">
                <a16:creationId xmlns:a16="http://schemas.microsoft.com/office/drawing/2014/main" id="{E3B21366-9D69-4FA8-BA0A-AC55C9552DF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486118" y="4363477"/>
            <a:ext cx="584200" cy="584200"/>
          </a:xfrm>
          <a:prstGeom prst="rect">
            <a:avLst/>
          </a:prstGeom>
        </p:spPr>
      </p:pic>
      <p:sp>
        <p:nvSpPr>
          <p:cNvPr id="29" name="Rectangle: Rounded Corners 28">
            <a:extLst>
              <a:ext uri="{FF2B5EF4-FFF2-40B4-BE49-F238E27FC236}">
                <a16:creationId xmlns:a16="http://schemas.microsoft.com/office/drawing/2014/main" id="{B895B965-CED1-4E53-A818-D061E8ABFA98}"/>
              </a:ext>
            </a:extLst>
          </p:cNvPr>
          <p:cNvSpPr/>
          <p:nvPr/>
        </p:nvSpPr>
        <p:spPr>
          <a:xfrm>
            <a:off x="11429999" y="3504714"/>
            <a:ext cx="6568441" cy="2301725"/>
          </a:xfrm>
          <a:prstGeom prst="roundRect">
            <a:avLst/>
          </a:prstGeom>
          <a:solidFill>
            <a:srgbClr val="FFE0D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rPr>
              <a:t>It has</a:t>
            </a:r>
            <a:r>
              <a:rPr lang="en-US" sz="4000" dirty="0">
                <a:solidFill>
                  <a:schemeClr val="tx1"/>
                </a:solidFill>
              </a:rPr>
              <a:t> beautiful beaches and </a:t>
            </a:r>
            <a:r>
              <a:rPr lang="en-US" sz="4000" b="1" dirty="0">
                <a:solidFill>
                  <a:srgbClr val="C00000"/>
                </a:solidFill>
              </a:rPr>
              <a:t>green forests</a:t>
            </a:r>
            <a:r>
              <a:rPr lang="en-US" sz="4000" dirty="0">
                <a:solidFill>
                  <a:schemeClr val="tx1"/>
                </a:solidFill>
              </a:rPr>
              <a:t>. It also has resorts, hotels, and bars.</a:t>
            </a:r>
          </a:p>
        </p:txBody>
      </p:sp>
      <p:sp>
        <p:nvSpPr>
          <p:cNvPr id="32" name="TextBox 31">
            <a:extLst>
              <a:ext uri="{FF2B5EF4-FFF2-40B4-BE49-F238E27FC236}">
                <a16:creationId xmlns:a16="http://schemas.microsoft.com/office/drawing/2014/main" id="{B0D57D40-FE84-424F-8918-22D3E5CB1F96}"/>
              </a:ext>
            </a:extLst>
          </p:cNvPr>
          <p:cNvSpPr txBox="1"/>
          <p:nvPr/>
        </p:nvSpPr>
        <p:spPr>
          <a:xfrm>
            <a:off x="9787813" y="4055411"/>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spTree>
    <p:extLst>
      <p:ext uri="{BB962C8B-B14F-4D97-AF65-F5344CB8AC3E}">
        <p14:creationId xmlns:p14="http://schemas.microsoft.com/office/powerpoint/2010/main" val="164152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 presetClass="mediacall" presetSubtype="0" fill="hold" nodeType="withEffect">
                                  <p:stCondLst>
                                    <p:cond delay="0"/>
                                  </p:stCondLst>
                                  <p:childTnLst>
                                    <p:cmd type="call" cmd="playFrom(0.0)">
                                      <p:cBhvr>
                                        <p:cTn id="9" dur="794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38" grpId="0" animBg="1"/>
      <p:bldP spid="29" grpId="0" animBg="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89316" y="7272146"/>
            <a:ext cx="3733969" cy="39723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182880"/>
            <a:ext cx="1981200" cy="186593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88117" y="8494871"/>
            <a:ext cx="1599883" cy="17921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600" y="-190500"/>
            <a:ext cx="1442381" cy="1311255"/>
          </a:xfrm>
          <a:prstGeom prst="rect">
            <a:avLst/>
          </a:prstGeom>
        </p:spPr>
      </p:pic>
      <p:sp>
        <p:nvSpPr>
          <p:cNvPr id="11" name="TextBox 10">
            <a:extLst>
              <a:ext uri="{FF2B5EF4-FFF2-40B4-BE49-F238E27FC236}">
                <a16:creationId xmlns:a16="http://schemas.microsoft.com/office/drawing/2014/main" id="{D2CE523F-474A-4BC0-9034-ED11B58BD3CD}"/>
              </a:ext>
            </a:extLst>
          </p:cNvPr>
          <p:cNvSpPr txBox="1"/>
          <p:nvPr/>
        </p:nvSpPr>
        <p:spPr>
          <a:xfrm>
            <a:off x="6121808" y="347971"/>
            <a:ext cx="6044384" cy="1107996"/>
          </a:xfrm>
          <a:prstGeom prst="rect">
            <a:avLst/>
          </a:prstGeom>
          <a:noFill/>
        </p:spPr>
        <p:txBody>
          <a:bodyPr wrap="square" rtlCol="0">
            <a:spAutoFit/>
          </a:bodyPr>
          <a:lstStyle/>
          <a:p>
            <a:pPr algn="ctr"/>
            <a:r>
              <a:rPr lang="en-US" sz="6600" b="1" dirty="0">
                <a:solidFill>
                  <a:srgbClr val="4F674F"/>
                </a:solidFill>
              </a:rPr>
              <a:t>Let’s check </a:t>
            </a:r>
          </a:p>
        </p:txBody>
      </p:sp>
      <p:graphicFrame>
        <p:nvGraphicFramePr>
          <p:cNvPr id="15" name="Table 14">
            <a:extLst>
              <a:ext uri="{FF2B5EF4-FFF2-40B4-BE49-F238E27FC236}">
                <a16:creationId xmlns:a16="http://schemas.microsoft.com/office/drawing/2014/main" id="{EF4015DD-F194-4AC4-8D86-28F25FEFFD47}"/>
              </a:ext>
            </a:extLst>
          </p:cNvPr>
          <p:cNvGraphicFramePr>
            <a:graphicFrameLocks noGrp="1"/>
          </p:cNvGraphicFramePr>
          <p:nvPr/>
        </p:nvGraphicFramePr>
        <p:xfrm>
          <a:off x="609600" y="1742356"/>
          <a:ext cx="10210799" cy="7631337"/>
        </p:xfrm>
        <a:graphic>
          <a:graphicData uri="http://schemas.openxmlformats.org/drawingml/2006/table">
            <a:tbl>
              <a:tblPr firstRow="1" bandRow="1">
                <a:tableStyleId>{E8B1032C-EA38-4F05-BA0D-38AFFFC7BED3}</a:tableStyleId>
              </a:tblPr>
              <a:tblGrid>
                <a:gridCol w="772245">
                  <a:extLst>
                    <a:ext uri="{9D8B030D-6E8A-4147-A177-3AD203B41FA5}">
                      <a16:colId xmlns:a16="http://schemas.microsoft.com/office/drawing/2014/main" val="20000"/>
                    </a:ext>
                  </a:extLst>
                </a:gridCol>
                <a:gridCol w="6847755">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95399">
                  <a:extLst>
                    <a:ext uri="{9D8B030D-6E8A-4147-A177-3AD203B41FA5}">
                      <a16:colId xmlns:a16="http://schemas.microsoft.com/office/drawing/2014/main" val="20003"/>
                    </a:ext>
                  </a:extLst>
                </a:gridCol>
              </a:tblGrid>
              <a:tr h="741865">
                <a:tc>
                  <a:txBody>
                    <a:bodyPr/>
                    <a:lstStyle/>
                    <a:p>
                      <a:pPr algn="ctr"/>
                      <a:endParaRPr lang="en-US" sz="4000" dirty="0"/>
                    </a:p>
                  </a:txBody>
                  <a:tcPr/>
                </a:tc>
                <a:tc>
                  <a:txBody>
                    <a:bodyPr/>
                    <a:lstStyle/>
                    <a:p>
                      <a:endParaRPr lang="en-US" sz="4000" dirty="0"/>
                    </a:p>
                  </a:txBody>
                  <a:tcPr/>
                </a:tc>
                <a:tc>
                  <a:txBody>
                    <a:bodyPr/>
                    <a:lstStyle/>
                    <a:p>
                      <a:pPr algn="ctr"/>
                      <a:r>
                        <a:rPr lang="en-US" sz="4000">
                          <a:solidFill>
                            <a:srgbClr val="4F674F"/>
                          </a:solidFill>
                        </a:rPr>
                        <a:t>T</a:t>
                      </a:r>
                      <a:endParaRPr lang="en-US" sz="4000" b="1">
                        <a:solidFill>
                          <a:srgbClr val="4F674F"/>
                        </a:solidFill>
                      </a:endParaRPr>
                    </a:p>
                  </a:txBody>
                  <a:tcPr/>
                </a:tc>
                <a:tc>
                  <a:txBody>
                    <a:bodyPr/>
                    <a:lstStyle/>
                    <a:p>
                      <a:pPr algn="ctr"/>
                      <a:r>
                        <a:rPr lang="en-US" sz="4000" dirty="0">
                          <a:solidFill>
                            <a:srgbClr val="4F674F"/>
                          </a:solidFill>
                        </a:rPr>
                        <a:t>F</a:t>
                      </a:r>
                      <a:endParaRPr lang="en-US" sz="4000" b="1" dirty="0">
                        <a:solidFill>
                          <a:srgbClr val="4F674F"/>
                        </a:solidFill>
                      </a:endParaRPr>
                    </a:p>
                  </a:txBody>
                  <a:tcPr/>
                </a:tc>
                <a:extLst>
                  <a:ext uri="{0D108BD9-81ED-4DB2-BD59-A6C34878D82A}">
                    <a16:rowId xmlns:a16="http://schemas.microsoft.com/office/drawing/2014/main" val="10000"/>
                  </a:ext>
                </a:extLst>
              </a:tr>
              <a:tr h="1394708">
                <a:tc>
                  <a:txBody>
                    <a:bodyPr/>
                    <a:lstStyle/>
                    <a:p>
                      <a:pPr algn="ctr"/>
                      <a:r>
                        <a:rPr lang="en-US" sz="3600" b="1" dirty="0">
                          <a:solidFill>
                            <a:srgbClr val="4F674F"/>
                          </a:solidFill>
                        </a:rPr>
                        <a:t>1.</a:t>
                      </a:r>
                    </a:p>
                  </a:txBody>
                  <a:tcPr anchor="ctr"/>
                </a:tc>
                <a:tc>
                  <a:txBody>
                    <a:bodyPr/>
                    <a:lstStyle/>
                    <a:p>
                      <a:pPr algn="l"/>
                      <a:r>
                        <a:rPr lang="en-US" sz="4000" dirty="0" err="1"/>
                        <a:t>Phu</a:t>
                      </a:r>
                      <a:r>
                        <a:rPr lang="en-US" sz="4000" dirty="0"/>
                        <a:t> Quoc is</a:t>
                      </a:r>
                      <a:r>
                        <a:rPr lang="en-US" sz="4000" baseline="0" dirty="0"/>
                        <a:t> a very beautiful island in Viet Nam.</a:t>
                      </a:r>
                      <a:r>
                        <a:rPr lang="en-US" sz="4000" dirty="0"/>
                        <a:t> </a:t>
                      </a:r>
                    </a:p>
                  </a:txBody>
                  <a:tcPr anchor="ctr"/>
                </a:tc>
                <a:tc>
                  <a:txBody>
                    <a:bodyPr/>
                    <a:lstStyle/>
                    <a:p>
                      <a:endParaRPr lang="en-US" sz="4000" dirty="0"/>
                    </a:p>
                  </a:txBody>
                  <a:tcPr anchor="ctr"/>
                </a:tc>
                <a:tc>
                  <a:txBody>
                    <a:bodyPr/>
                    <a:lstStyle/>
                    <a:p>
                      <a:endParaRPr lang="en-US" sz="4000"/>
                    </a:p>
                  </a:txBody>
                  <a:tcPr anchor="ctr"/>
                </a:tc>
                <a:extLst>
                  <a:ext uri="{0D108BD9-81ED-4DB2-BD59-A6C34878D82A}">
                    <a16:rowId xmlns:a16="http://schemas.microsoft.com/office/drawing/2014/main" val="10001"/>
                  </a:ext>
                </a:extLst>
              </a:tr>
              <a:tr h="1157976">
                <a:tc>
                  <a:txBody>
                    <a:bodyPr/>
                    <a:lstStyle/>
                    <a:p>
                      <a:pPr algn="ctr"/>
                      <a:r>
                        <a:rPr lang="en-US" sz="3600" b="1" dirty="0">
                          <a:solidFill>
                            <a:srgbClr val="4F674F"/>
                          </a:solidFill>
                        </a:rPr>
                        <a:t>2.</a:t>
                      </a:r>
                    </a:p>
                  </a:txBody>
                  <a:tcPr anchor="ctr"/>
                </a:tc>
                <a:tc>
                  <a:txBody>
                    <a:bodyPr/>
                    <a:lstStyle/>
                    <a:p>
                      <a:pPr algn="l"/>
                      <a:r>
                        <a:rPr lang="en-US" sz="4000" dirty="0"/>
                        <a:t>There are no green forests</a:t>
                      </a:r>
                      <a:r>
                        <a:rPr lang="en-US" sz="4000" baseline="0" dirty="0"/>
                        <a:t> in </a:t>
                      </a:r>
                      <a:r>
                        <a:rPr lang="en-US" sz="4000" baseline="0" dirty="0" err="1"/>
                        <a:t>Phu</a:t>
                      </a:r>
                      <a:r>
                        <a:rPr lang="en-US" sz="4000" baseline="0" dirty="0"/>
                        <a:t> Quoc.</a:t>
                      </a:r>
                      <a:endParaRPr lang="en-US" sz="4000" dirty="0"/>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2"/>
                  </a:ext>
                </a:extLst>
              </a:tr>
              <a:tr h="1394708">
                <a:tc>
                  <a:txBody>
                    <a:bodyPr/>
                    <a:lstStyle/>
                    <a:p>
                      <a:pPr algn="ctr"/>
                      <a:r>
                        <a:rPr lang="en-US" sz="3600" b="1" dirty="0">
                          <a:solidFill>
                            <a:srgbClr val="4F674F"/>
                          </a:solidFill>
                        </a:rPr>
                        <a:t>3.</a:t>
                      </a:r>
                    </a:p>
                  </a:txBody>
                  <a:tcPr anchor="ctr"/>
                </a:tc>
                <a:tc>
                  <a:txBody>
                    <a:bodyPr/>
                    <a:lstStyle/>
                    <a:p>
                      <a:pPr algn="l"/>
                      <a:r>
                        <a:rPr lang="en-US" sz="4000" dirty="0"/>
                        <a:t>Tourists can visit fishing villages and national parks there.</a:t>
                      </a:r>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3"/>
                  </a:ext>
                </a:extLst>
              </a:tr>
              <a:tr h="1394708">
                <a:tc>
                  <a:txBody>
                    <a:bodyPr/>
                    <a:lstStyle/>
                    <a:p>
                      <a:pPr algn="ctr"/>
                      <a:r>
                        <a:rPr lang="en-US" sz="3600" b="1" dirty="0">
                          <a:solidFill>
                            <a:srgbClr val="4F674F"/>
                          </a:solidFill>
                        </a:rPr>
                        <a:t>4.</a:t>
                      </a:r>
                    </a:p>
                  </a:txBody>
                  <a:tcPr anchor="ctr"/>
                </a:tc>
                <a:tc>
                  <a:txBody>
                    <a:bodyPr/>
                    <a:lstStyle/>
                    <a:p>
                      <a:pPr algn="l"/>
                      <a:r>
                        <a:rPr lang="en-US" sz="4000" dirty="0"/>
                        <a:t>You cannot play water</a:t>
                      </a:r>
                      <a:r>
                        <a:rPr lang="en-US" sz="4000" baseline="0" dirty="0"/>
                        <a:t> sports in </a:t>
                      </a:r>
                      <a:r>
                        <a:rPr lang="en-US" sz="4000" baseline="0" dirty="0" err="1"/>
                        <a:t>Phu</a:t>
                      </a:r>
                      <a:r>
                        <a:rPr lang="en-US" sz="4000" baseline="0" dirty="0"/>
                        <a:t> Quoc.</a:t>
                      </a:r>
                      <a:endParaRPr lang="en-US" sz="4000" dirty="0"/>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4"/>
                  </a:ext>
                </a:extLst>
              </a:tr>
              <a:tr h="1394708">
                <a:tc>
                  <a:txBody>
                    <a:bodyPr/>
                    <a:lstStyle/>
                    <a:p>
                      <a:pPr algn="ctr"/>
                      <a:r>
                        <a:rPr lang="en-US" sz="3600" b="1" dirty="0">
                          <a:solidFill>
                            <a:srgbClr val="4F674F"/>
                          </a:solidFill>
                        </a:rPr>
                        <a:t>5.</a:t>
                      </a:r>
                    </a:p>
                  </a:txBody>
                  <a:tcPr anchor="ctr"/>
                </a:tc>
                <a:tc>
                  <a:txBody>
                    <a:bodyPr/>
                    <a:lstStyle/>
                    <a:p>
                      <a:pPr algn="l"/>
                      <a:r>
                        <a:rPr lang="en-US" sz="4000" dirty="0"/>
                        <a:t>People sell interesting things at the markets.</a:t>
                      </a:r>
                    </a:p>
                  </a:txBody>
                  <a:tcPr anchor="ctr"/>
                </a:tc>
                <a:tc>
                  <a:txBody>
                    <a:bodyPr/>
                    <a:lstStyle/>
                    <a:p>
                      <a:endParaRPr lang="en-US" sz="4000" dirty="0"/>
                    </a:p>
                  </a:txBody>
                  <a:tcPr anchor="ctr"/>
                </a:tc>
                <a:tc>
                  <a:txBody>
                    <a:bodyPr/>
                    <a:lstStyle/>
                    <a:p>
                      <a:endParaRPr lang="en-US" sz="4000" dirty="0"/>
                    </a:p>
                  </a:txBody>
                  <a:tcPr anchor="ctr"/>
                </a:tc>
                <a:extLst>
                  <a:ext uri="{0D108BD9-81ED-4DB2-BD59-A6C34878D82A}">
                    <a16:rowId xmlns:a16="http://schemas.microsoft.com/office/drawing/2014/main" val="10005"/>
                  </a:ext>
                </a:extLst>
              </a:tr>
            </a:tbl>
          </a:graphicData>
        </a:graphic>
      </p:graphicFrame>
      <p:cxnSp>
        <p:nvCxnSpPr>
          <p:cNvPr id="12" name="Straight Connector 11">
            <a:extLst>
              <a:ext uri="{FF2B5EF4-FFF2-40B4-BE49-F238E27FC236}">
                <a16:creationId xmlns:a16="http://schemas.microsoft.com/office/drawing/2014/main" id="{5DE494BE-130C-4048-A784-B14FFE89EC4A}"/>
              </a:ext>
            </a:extLst>
          </p:cNvPr>
          <p:cNvCxnSpPr>
            <a:cxnSpLocks/>
          </p:cNvCxnSpPr>
          <p:nvPr/>
        </p:nvCxnSpPr>
        <p:spPr>
          <a:xfrm>
            <a:off x="1524000" y="3086100"/>
            <a:ext cx="1905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C118A-B41A-44AA-B282-54AE3158C432}"/>
              </a:ext>
            </a:extLst>
          </p:cNvPr>
          <p:cNvCxnSpPr>
            <a:cxnSpLocks/>
          </p:cNvCxnSpPr>
          <p:nvPr/>
        </p:nvCxnSpPr>
        <p:spPr>
          <a:xfrm>
            <a:off x="5410200" y="3086100"/>
            <a:ext cx="17526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107531-0CE1-4D21-8375-4C94B45DAB29}"/>
              </a:ext>
            </a:extLst>
          </p:cNvPr>
          <p:cNvCxnSpPr>
            <a:cxnSpLocks/>
          </p:cNvCxnSpPr>
          <p:nvPr/>
        </p:nvCxnSpPr>
        <p:spPr>
          <a:xfrm>
            <a:off x="1447800" y="3695700"/>
            <a:ext cx="1219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0896FD-D837-459D-8181-80B7E1D03A10}"/>
              </a:ext>
            </a:extLst>
          </p:cNvPr>
          <p:cNvCxnSpPr>
            <a:cxnSpLocks/>
          </p:cNvCxnSpPr>
          <p:nvPr/>
        </p:nvCxnSpPr>
        <p:spPr>
          <a:xfrm>
            <a:off x="3276600" y="3695700"/>
            <a:ext cx="1981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703FCEC-C331-4108-BE4D-69A164B62489}"/>
              </a:ext>
            </a:extLst>
          </p:cNvPr>
          <p:cNvCxnSpPr>
            <a:cxnSpLocks/>
          </p:cNvCxnSpPr>
          <p:nvPr/>
        </p:nvCxnSpPr>
        <p:spPr>
          <a:xfrm>
            <a:off x="3505200" y="4457700"/>
            <a:ext cx="3429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D6B4DE-7F7E-46B1-A6FA-09C7F4F028E3}"/>
              </a:ext>
            </a:extLst>
          </p:cNvPr>
          <p:cNvCxnSpPr>
            <a:cxnSpLocks/>
          </p:cNvCxnSpPr>
          <p:nvPr/>
        </p:nvCxnSpPr>
        <p:spPr>
          <a:xfrm>
            <a:off x="1524000" y="5829300"/>
            <a:ext cx="152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5528AA-6279-45BD-99B7-43229924F136}"/>
              </a:ext>
            </a:extLst>
          </p:cNvPr>
          <p:cNvCxnSpPr>
            <a:cxnSpLocks/>
          </p:cNvCxnSpPr>
          <p:nvPr/>
        </p:nvCxnSpPr>
        <p:spPr>
          <a:xfrm>
            <a:off x="4038600" y="5829300"/>
            <a:ext cx="83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226C218-D311-46B4-83CD-7826F7316AC9}"/>
              </a:ext>
            </a:extLst>
          </p:cNvPr>
          <p:cNvCxnSpPr>
            <a:cxnSpLocks/>
          </p:cNvCxnSpPr>
          <p:nvPr/>
        </p:nvCxnSpPr>
        <p:spPr>
          <a:xfrm>
            <a:off x="4953000" y="5806440"/>
            <a:ext cx="2971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09CA49-0C7B-43F9-8D66-430E4B2FD01C}"/>
              </a:ext>
            </a:extLst>
          </p:cNvPr>
          <p:cNvCxnSpPr>
            <a:cxnSpLocks/>
          </p:cNvCxnSpPr>
          <p:nvPr/>
        </p:nvCxnSpPr>
        <p:spPr>
          <a:xfrm>
            <a:off x="2286000" y="6438900"/>
            <a:ext cx="2971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DE054E-C553-4A03-BD53-41636DDED401}"/>
              </a:ext>
            </a:extLst>
          </p:cNvPr>
          <p:cNvCxnSpPr>
            <a:cxnSpLocks/>
          </p:cNvCxnSpPr>
          <p:nvPr/>
        </p:nvCxnSpPr>
        <p:spPr>
          <a:xfrm>
            <a:off x="2286000" y="72009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06CED2-F172-493D-A819-11F5E3F86987}"/>
              </a:ext>
            </a:extLst>
          </p:cNvPr>
          <p:cNvCxnSpPr>
            <a:cxnSpLocks/>
          </p:cNvCxnSpPr>
          <p:nvPr/>
        </p:nvCxnSpPr>
        <p:spPr>
          <a:xfrm>
            <a:off x="4902608" y="72009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20071C-C40E-4A84-8D05-596B94E0CE3A}"/>
              </a:ext>
            </a:extLst>
          </p:cNvPr>
          <p:cNvCxnSpPr>
            <a:cxnSpLocks/>
          </p:cNvCxnSpPr>
          <p:nvPr/>
        </p:nvCxnSpPr>
        <p:spPr>
          <a:xfrm>
            <a:off x="2971800" y="85725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6640F9-8EB0-4C76-BAE8-E8DC2F489996}"/>
              </a:ext>
            </a:extLst>
          </p:cNvPr>
          <p:cNvCxnSpPr>
            <a:cxnSpLocks/>
          </p:cNvCxnSpPr>
          <p:nvPr/>
        </p:nvCxnSpPr>
        <p:spPr>
          <a:xfrm>
            <a:off x="3810000" y="8595360"/>
            <a:ext cx="35310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B6F427-1174-4E9E-AD89-18B8DD5755DE}"/>
              </a:ext>
            </a:extLst>
          </p:cNvPr>
          <p:cNvCxnSpPr>
            <a:cxnSpLocks/>
          </p:cNvCxnSpPr>
          <p:nvPr/>
        </p:nvCxnSpPr>
        <p:spPr>
          <a:xfrm>
            <a:off x="1447800" y="91821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E86E7CB3-19D6-4629-B249-F93C83B5B52F}"/>
              </a:ext>
            </a:extLst>
          </p:cNvPr>
          <p:cNvSpPr/>
          <p:nvPr/>
        </p:nvSpPr>
        <p:spPr>
          <a:xfrm>
            <a:off x="11277600" y="4605563"/>
            <a:ext cx="6553200" cy="2447473"/>
          </a:xfrm>
          <a:prstGeom prst="roundRect">
            <a:avLst/>
          </a:prstGeom>
          <a:solidFill>
            <a:srgbClr val="FFE0D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Tourists can visit fishing villages, national parks, pagodas and temples.</a:t>
            </a:r>
          </a:p>
        </p:txBody>
      </p:sp>
      <p:sp>
        <p:nvSpPr>
          <p:cNvPr id="44" name="TextBox 43">
            <a:extLst>
              <a:ext uri="{FF2B5EF4-FFF2-40B4-BE49-F238E27FC236}">
                <a16:creationId xmlns:a16="http://schemas.microsoft.com/office/drawing/2014/main" id="{6778EF72-44AE-4D5C-9CF1-30994494777A}"/>
              </a:ext>
            </a:extLst>
          </p:cNvPr>
          <p:cNvSpPr txBox="1"/>
          <p:nvPr/>
        </p:nvSpPr>
        <p:spPr>
          <a:xfrm>
            <a:off x="8515324" y="2704924"/>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sp>
        <p:nvSpPr>
          <p:cNvPr id="32" name="TextBox 31">
            <a:extLst>
              <a:ext uri="{FF2B5EF4-FFF2-40B4-BE49-F238E27FC236}">
                <a16:creationId xmlns:a16="http://schemas.microsoft.com/office/drawing/2014/main" id="{B0D57D40-FE84-424F-8918-22D3E5CB1F96}"/>
              </a:ext>
            </a:extLst>
          </p:cNvPr>
          <p:cNvSpPr txBox="1"/>
          <p:nvPr/>
        </p:nvSpPr>
        <p:spPr>
          <a:xfrm>
            <a:off x="9787813" y="4055411"/>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pic>
        <p:nvPicPr>
          <p:cNvPr id="3" name="37-3">
            <a:hlinkClick r:id="" action="ppaction://media"/>
            <a:extLst>
              <a:ext uri="{FF2B5EF4-FFF2-40B4-BE49-F238E27FC236}">
                <a16:creationId xmlns:a16="http://schemas.microsoft.com/office/drawing/2014/main" id="{DB1884D2-9993-4215-8E1E-5996274C9BC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447681" y="5183895"/>
            <a:ext cx="736600" cy="736600"/>
          </a:xfrm>
          <a:prstGeom prst="rect">
            <a:avLst/>
          </a:prstGeom>
        </p:spPr>
      </p:pic>
      <p:sp>
        <p:nvSpPr>
          <p:cNvPr id="34" name="Rectangle: Rounded Corners 33">
            <a:extLst>
              <a:ext uri="{FF2B5EF4-FFF2-40B4-BE49-F238E27FC236}">
                <a16:creationId xmlns:a16="http://schemas.microsoft.com/office/drawing/2014/main" id="{CEC5DECB-F99F-4410-9045-442234D3A7DB}"/>
              </a:ext>
            </a:extLst>
          </p:cNvPr>
          <p:cNvSpPr/>
          <p:nvPr/>
        </p:nvSpPr>
        <p:spPr>
          <a:xfrm>
            <a:off x="11277600" y="4601027"/>
            <a:ext cx="6553200" cy="2447473"/>
          </a:xfrm>
          <a:prstGeom prst="roundRect">
            <a:avLst/>
          </a:prstGeom>
          <a:solidFill>
            <a:srgbClr val="FFE0D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rPr>
              <a:t>Tourists</a:t>
            </a:r>
            <a:r>
              <a:rPr lang="en-US" sz="4000" dirty="0">
                <a:solidFill>
                  <a:srgbClr val="C00000"/>
                </a:solidFill>
              </a:rPr>
              <a:t> </a:t>
            </a:r>
            <a:r>
              <a:rPr lang="en-US" sz="4000" b="1" dirty="0">
                <a:solidFill>
                  <a:srgbClr val="C00000"/>
                </a:solidFill>
              </a:rPr>
              <a:t>can visit</a:t>
            </a:r>
            <a:r>
              <a:rPr lang="en-US" sz="4000" dirty="0">
                <a:solidFill>
                  <a:srgbClr val="C00000"/>
                </a:solidFill>
              </a:rPr>
              <a:t> </a:t>
            </a:r>
            <a:r>
              <a:rPr lang="en-US" sz="4000" b="1" dirty="0">
                <a:solidFill>
                  <a:srgbClr val="C00000"/>
                </a:solidFill>
              </a:rPr>
              <a:t>fishing villages, national parks</a:t>
            </a:r>
            <a:r>
              <a:rPr lang="en-US" sz="4000" dirty="0">
                <a:solidFill>
                  <a:schemeClr val="tx1"/>
                </a:solidFill>
              </a:rPr>
              <a:t>, pagodas and temples.</a:t>
            </a:r>
          </a:p>
        </p:txBody>
      </p:sp>
      <p:sp>
        <p:nvSpPr>
          <p:cNvPr id="36" name="TextBox 35">
            <a:extLst>
              <a:ext uri="{FF2B5EF4-FFF2-40B4-BE49-F238E27FC236}">
                <a16:creationId xmlns:a16="http://schemas.microsoft.com/office/drawing/2014/main" id="{542F4763-114F-4DF0-BF3F-9F7092052BE3}"/>
              </a:ext>
            </a:extLst>
          </p:cNvPr>
          <p:cNvSpPr txBox="1"/>
          <p:nvPr/>
        </p:nvSpPr>
        <p:spPr>
          <a:xfrm>
            <a:off x="8469603" y="5392175"/>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spTree>
    <p:extLst>
      <p:ext uri="{BB962C8B-B14F-4D97-AF65-F5344CB8AC3E}">
        <p14:creationId xmlns:p14="http://schemas.microsoft.com/office/powerpoint/2010/main" val="427813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 presetClass="mediacall" presetSubtype="0" fill="hold" nodeType="withEffect">
                                  <p:stCondLst>
                                    <p:cond delay="0"/>
                                  </p:stCondLst>
                                  <p:childTnLst>
                                    <p:cmd type="call" cmd="playFrom(0.0)">
                                      <p:cBhvr>
                                        <p:cTn id="9" dur="6844"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38" grpId="0" animBg="1"/>
      <p:bldP spid="34" grpId="0" animBg="1"/>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89316" y="7272146"/>
            <a:ext cx="3733969" cy="39723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182880"/>
            <a:ext cx="1981200" cy="186593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88117" y="8494871"/>
            <a:ext cx="1599883" cy="17921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600" y="-190500"/>
            <a:ext cx="1442381" cy="1311255"/>
          </a:xfrm>
          <a:prstGeom prst="rect">
            <a:avLst/>
          </a:prstGeom>
        </p:spPr>
      </p:pic>
      <p:sp>
        <p:nvSpPr>
          <p:cNvPr id="11" name="TextBox 10">
            <a:extLst>
              <a:ext uri="{FF2B5EF4-FFF2-40B4-BE49-F238E27FC236}">
                <a16:creationId xmlns:a16="http://schemas.microsoft.com/office/drawing/2014/main" id="{D2CE523F-474A-4BC0-9034-ED11B58BD3CD}"/>
              </a:ext>
            </a:extLst>
          </p:cNvPr>
          <p:cNvSpPr txBox="1"/>
          <p:nvPr/>
        </p:nvSpPr>
        <p:spPr>
          <a:xfrm>
            <a:off x="6121808" y="347971"/>
            <a:ext cx="6044384" cy="1107996"/>
          </a:xfrm>
          <a:prstGeom prst="rect">
            <a:avLst/>
          </a:prstGeom>
          <a:noFill/>
        </p:spPr>
        <p:txBody>
          <a:bodyPr wrap="square" rtlCol="0">
            <a:spAutoFit/>
          </a:bodyPr>
          <a:lstStyle/>
          <a:p>
            <a:pPr algn="ctr"/>
            <a:r>
              <a:rPr lang="en-US" sz="6600" b="1" dirty="0">
                <a:solidFill>
                  <a:srgbClr val="4F674F"/>
                </a:solidFill>
              </a:rPr>
              <a:t>Let’s check </a:t>
            </a:r>
          </a:p>
        </p:txBody>
      </p:sp>
      <p:graphicFrame>
        <p:nvGraphicFramePr>
          <p:cNvPr id="15" name="Table 14">
            <a:extLst>
              <a:ext uri="{FF2B5EF4-FFF2-40B4-BE49-F238E27FC236}">
                <a16:creationId xmlns:a16="http://schemas.microsoft.com/office/drawing/2014/main" id="{EF4015DD-F194-4AC4-8D86-28F25FEFFD47}"/>
              </a:ext>
            </a:extLst>
          </p:cNvPr>
          <p:cNvGraphicFramePr>
            <a:graphicFrameLocks noGrp="1"/>
          </p:cNvGraphicFramePr>
          <p:nvPr/>
        </p:nvGraphicFramePr>
        <p:xfrm>
          <a:off x="609600" y="1742356"/>
          <a:ext cx="10210799" cy="7631337"/>
        </p:xfrm>
        <a:graphic>
          <a:graphicData uri="http://schemas.openxmlformats.org/drawingml/2006/table">
            <a:tbl>
              <a:tblPr firstRow="1" bandRow="1">
                <a:tableStyleId>{E8B1032C-EA38-4F05-BA0D-38AFFFC7BED3}</a:tableStyleId>
              </a:tblPr>
              <a:tblGrid>
                <a:gridCol w="772245">
                  <a:extLst>
                    <a:ext uri="{9D8B030D-6E8A-4147-A177-3AD203B41FA5}">
                      <a16:colId xmlns:a16="http://schemas.microsoft.com/office/drawing/2014/main" val="20000"/>
                    </a:ext>
                  </a:extLst>
                </a:gridCol>
                <a:gridCol w="6847755">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95399">
                  <a:extLst>
                    <a:ext uri="{9D8B030D-6E8A-4147-A177-3AD203B41FA5}">
                      <a16:colId xmlns:a16="http://schemas.microsoft.com/office/drawing/2014/main" val="20003"/>
                    </a:ext>
                  </a:extLst>
                </a:gridCol>
              </a:tblGrid>
              <a:tr h="741865">
                <a:tc>
                  <a:txBody>
                    <a:bodyPr/>
                    <a:lstStyle/>
                    <a:p>
                      <a:pPr algn="ctr"/>
                      <a:endParaRPr lang="en-US" sz="4000" dirty="0"/>
                    </a:p>
                  </a:txBody>
                  <a:tcPr/>
                </a:tc>
                <a:tc>
                  <a:txBody>
                    <a:bodyPr/>
                    <a:lstStyle/>
                    <a:p>
                      <a:endParaRPr lang="en-US" sz="4000" dirty="0"/>
                    </a:p>
                  </a:txBody>
                  <a:tcPr/>
                </a:tc>
                <a:tc>
                  <a:txBody>
                    <a:bodyPr/>
                    <a:lstStyle/>
                    <a:p>
                      <a:pPr algn="ctr"/>
                      <a:r>
                        <a:rPr lang="en-US" sz="4000">
                          <a:solidFill>
                            <a:srgbClr val="4F674F"/>
                          </a:solidFill>
                        </a:rPr>
                        <a:t>T</a:t>
                      </a:r>
                      <a:endParaRPr lang="en-US" sz="4000" b="1">
                        <a:solidFill>
                          <a:srgbClr val="4F674F"/>
                        </a:solidFill>
                      </a:endParaRPr>
                    </a:p>
                  </a:txBody>
                  <a:tcPr/>
                </a:tc>
                <a:tc>
                  <a:txBody>
                    <a:bodyPr/>
                    <a:lstStyle/>
                    <a:p>
                      <a:pPr algn="ctr"/>
                      <a:r>
                        <a:rPr lang="en-US" sz="4000" dirty="0">
                          <a:solidFill>
                            <a:srgbClr val="4F674F"/>
                          </a:solidFill>
                        </a:rPr>
                        <a:t>F</a:t>
                      </a:r>
                      <a:endParaRPr lang="en-US" sz="4000" b="1" dirty="0">
                        <a:solidFill>
                          <a:srgbClr val="4F674F"/>
                        </a:solidFill>
                      </a:endParaRPr>
                    </a:p>
                  </a:txBody>
                  <a:tcPr/>
                </a:tc>
                <a:extLst>
                  <a:ext uri="{0D108BD9-81ED-4DB2-BD59-A6C34878D82A}">
                    <a16:rowId xmlns:a16="http://schemas.microsoft.com/office/drawing/2014/main" val="10000"/>
                  </a:ext>
                </a:extLst>
              </a:tr>
              <a:tr h="1394708">
                <a:tc>
                  <a:txBody>
                    <a:bodyPr/>
                    <a:lstStyle/>
                    <a:p>
                      <a:pPr algn="ctr"/>
                      <a:r>
                        <a:rPr lang="en-US" sz="3600" b="1" dirty="0">
                          <a:solidFill>
                            <a:srgbClr val="4F674F"/>
                          </a:solidFill>
                        </a:rPr>
                        <a:t>1.</a:t>
                      </a:r>
                    </a:p>
                  </a:txBody>
                  <a:tcPr anchor="ctr"/>
                </a:tc>
                <a:tc>
                  <a:txBody>
                    <a:bodyPr/>
                    <a:lstStyle/>
                    <a:p>
                      <a:pPr algn="l"/>
                      <a:r>
                        <a:rPr lang="en-US" sz="4000" dirty="0" err="1"/>
                        <a:t>Phu</a:t>
                      </a:r>
                      <a:r>
                        <a:rPr lang="en-US" sz="4000" dirty="0"/>
                        <a:t> Quoc is</a:t>
                      </a:r>
                      <a:r>
                        <a:rPr lang="en-US" sz="4000" baseline="0" dirty="0"/>
                        <a:t> a very beautiful island in Viet Nam.</a:t>
                      </a:r>
                      <a:r>
                        <a:rPr lang="en-US" sz="4000" dirty="0"/>
                        <a:t> </a:t>
                      </a:r>
                    </a:p>
                  </a:txBody>
                  <a:tcPr anchor="ctr"/>
                </a:tc>
                <a:tc>
                  <a:txBody>
                    <a:bodyPr/>
                    <a:lstStyle/>
                    <a:p>
                      <a:endParaRPr lang="en-US" sz="4000" dirty="0"/>
                    </a:p>
                  </a:txBody>
                  <a:tcPr anchor="ctr"/>
                </a:tc>
                <a:tc>
                  <a:txBody>
                    <a:bodyPr/>
                    <a:lstStyle/>
                    <a:p>
                      <a:endParaRPr lang="en-US" sz="4000"/>
                    </a:p>
                  </a:txBody>
                  <a:tcPr anchor="ctr"/>
                </a:tc>
                <a:extLst>
                  <a:ext uri="{0D108BD9-81ED-4DB2-BD59-A6C34878D82A}">
                    <a16:rowId xmlns:a16="http://schemas.microsoft.com/office/drawing/2014/main" val="10001"/>
                  </a:ext>
                </a:extLst>
              </a:tr>
              <a:tr h="1157976">
                <a:tc>
                  <a:txBody>
                    <a:bodyPr/>
                    <a:lstStyle/>
                    <a:p>
                      <a:pPr algn="ctr"/>
                      <a:r>
                        <a:rPr lang="en-US" sz="3600" b="1" dirty="0">
                          <a:solidFill>
                            <a:srgbClr val="4F674F"/>
                          </a:solidFill>
                        </a:rPr>
                        <a:t>2.</a:t>
                      </a:r>
                    </a:p>
                  </a:txBody>
                  <a:tcPr anchor="ctr"/>
                </a:tc>
                <a:tc>
                  <a:txBody>
                    <a:bodyPr/>
                    <a:lstStyle/>
                    <a:p>
                      <a:pPr algn="l"/>
                      <a:r>
                        <a:rPr lang="en-US" sz="4000" dirty="0"/>
                        <a:t>There are no green forests</a:t>
                      </a:r>
                      <a:r>
                        <a:rPr lang="en-US" sz="4000" baseline="0" dirty="0"/>
                        <a:t> in </a:t>
                      </a:r>
                      <a:r>
                        <a:rPr lang="en-US" sz="4000" baseline="0" dirty="0" err="1"/>
                        <a:t>Phu</a:t>
                      </a:r>
                      <a:r>
                        <a:rPr lang="en-US" sz="4000" baseline="0" dirty="0"/>
                        <a:t> Quoc.</a:t>
                      </a:r>
                      <a:endParaRPr lang="en-US" sz="4000" dirty="0"/>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2"/>
                  </a:ext>
                </a:extLst>
              </a:tr>
              <a:tr h="1394708">
                <a:tc>
                  <a:txBody>
                    <a:bodyPr/>
                    <a:lstStyle/>
                    <a:p>
                      <a:pPr algn="ctr"/>
                      <a:r>
                        <a:rPr lang="en-US" sz="3600" b="1" dirty="0">
                          <a:solidFill>
                            <a:srgbClr val="4F674F"/>
                          </a:solidFill>
                        </a:rPr>
                        <a:t>3.</a:t>
                      </a:r>
                    </a:p>
                  </a:txBody>
                  <a:tcPr anchor="ctr"/>
                </a:tc>
                <a:tc>
                  <a:txBody>
                    <a:bodyPr/>
                    <a:lstStyle/>
                    <a:p>
                      <a:pPr algn="l"/>
                      <a:r>
                        <a:rPr lang="en-US" sz="4000" dirty="0"/>
                        <a:t>Tourists can visit fishing villages and national parks there.</a:t>
                      </a:r>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3"/>
                  </a:ext>
                </a:extLst>
              </a:tr>
              <a:tr h="1394708">
                <a:tc>
                  <a:txBody>
                    <a:bodyPr/>
                    <a:lstStyle/>
                    <a:p>
                      <a:pPr algn="ctr"/>
                      <a:r>
                        <a:rPr lang="en-US" sz="3600" b="1" dirty="0">
                          <a:solidFill>
                            <a:srgbClr val="4F674F"/>
                          </a:solidFill>
                        </a:rPr>
                        <a:t>4.</a:t>
                      </a:r>
                    </a:p>
                  </a:txBody>
                  <a:tcPr anchor="ctr"/>
                </a:tc>
                <a:tc>
                  <a:txBody>
                    <a:bodyPr/>
                    <a:lstStyle/>
                    <a:p>
                      <a:pPr algn="l"/>
                      <a:r>
                        <a:rPr lang="en-US" sz="4000" dirty="0"/>
                        <a:t>You cannot play water</a:t>
                      </a:r>
                      <a:r>
                        <a:rPr lang="en-US" sz="4000" baseline="0" dirty="0"/>
                        <a:t> sports in </a:t>
                      </a:r>
                      <a:r>
                        <a:rPr lang="en-US" sz="4000" baseline="0" dirty="0" err="1"/>
                        <a:t>Phu</a:t>
                      </a:r>
                      <a:r>
                        <a:rPr lang="en-US" sz="4000" baseline="0" dirty="0"/>
                        <a:t> Quoc.</a:t>
                      </a:r>
                      <a:endParaRPr lang="en-US" sz="4000" dirty="0"/>
                    </a:p>
                  </a:txBody>
                  <a:tcPr anchor="ctr"/>
                </a:tc>
                <a:tc>
                  <a:txBody>
                    <a:bodyPr/>
                    <a:lstStyle/>
                    <a:p>
                      <a:endParaRPr lang="en-US" sz="4000"/>
                    </a:p>
                  </a:txBody>
                  <a:tcPr anchor="ctr"/>
                </a:tc>
                <a:tc>
                  <a:txBody>
                    <a:bodyPr/>
                    <a:lstStyle/>
                    <a:p>
                      <a:endParaRPr lang="en-US" sz="4000"/>
                    </a:p>
                  </a:txBody>
                  <a:tcPr anchor="ctr"/>
                </a:tc>
                <a:extLst>
                  <a:ext uri="{0D108BD9-81ED-4DB2-BD59-A6C34878D82A}">
                    <a16:rowId xmlns:a16="http://schemas.microsoft.com/office/drawing/2014/main" val="10004"/>
                  </a:ext>
                </a:extLst>
              </a:tr>
              <a:tr h="1394708">
                <a:tc>
                  <a:txBody>
                    <a:bodyPr/>
                    <a:lstStyle/>
                    <a:p>
                      <a:pPr algn="ctr"/>
                      <a:r>
                        <a:rPr lang="en-US" sz="3600" b="1" dirty="0">
                          <a:solidFill>
                            <a:srgbClr val="4F674F"/>
                          </a:solidFill>
                        </a:rPr>
                        <a:t>5.</a:t>
                      </a:r>
                    </a:p>
                  </a:txBody>
                  <a:tcPr anchor="ctr"/>
                </a:tc>
                <a:tc>
                  <a:txBody>
                    <a:bodyPr/>
                    <a:lstStyle/>
                    <a:p>
                      <a:pPr algn="l"/>
                      <a:r>
                        <a:rPr lang="en-US" sz="4000" dirty="0"/>
                        <a:t>People sell interesting things at the markets.</a:t>
                      </a:r>
                    </a:p>
                  </a:txBody>
                  <a:tcPr anchor="ctr"/>
                </a:tc>
                <a:tc>
                  <a:txBody>
                    <a:bodyPr/>
                    <a:lstStyle/>
                    <a:p>
                      <a:endParaRPr lang="en-US" sz="4000" dirty="0"/>
                    </a:p>
                  </a:txBody>
                  <a:tcPr anchor="ctr"/>
                </a:tc>
                <a:tc>
                  <a:txBody>
                    <a:bodyPr/>
                    <a:lstStyle/>
                    <a:p>
                      <a:endParaRPr lang="en-US" sz="4000" dirty="0"/>
                    </a:p>
                  </a:txBody>
                  <a:tcPr anchor="ctr"/>
                </a:tc>
                <a:extLst>
                  <a:ext uri="{0D108BD9-81ED-4DB2-BD59-A6C34878D82A}">
                    <a16:rowId xmlns:a16="http://schemas.microsoft.com/office/drawing/2014/main" val="10005"/>
                  </a:ext>
                </a:extLst>
              </a:tr>
            </a:tbl>
          </a:graphicData>
        </a:graphic>
      </p:graphicFrame>
      <p:cxnSp>
        <p:nvCxnSpPr>
          <p:cNvPr id="12" name="Straight Connector 11">
            <a:extLst>
              <a:ext uri="{FF2B5EF4-FFF2-40B4-BE49-F238E27FC236}">
                <a16:creationId xmlns:a16="http://schemas.microsoft.com/office/drawing/2014/main" id="{5DE494BE-130C-4048-A784-B14FFE89EC4A}"/>
              </a:ext>
            </a:extLst>
          </p:cNvPr>
          <p:cNvCxnSpPr>
            <a:cxnSpLocks/>
          </p:cNvCxnSpPr>
          <p:nvPr/>
        </p:nvCxnSpPr>
        <p:spPr>
          <a:xfrm>
            <a:off x="1524000" y="3086100"/>
            <a:ext cx="1905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C118A-B41A-44AA-B282-54AE3158C432}"/>
              </a:ext>
            </a:extLst>
          </p:cNvPr>
          <p:cNvCxnSpPr>
            <a:cxnSpLocks/>
          </p:cNvCxnSpPr>
          <p:nvPr/>
        </p:nvCxnSpPr>
        <p:spPr>
          <a:xfrm>
            <a:off x="5410200" y="3086100"/>
            <a:ext cx="17526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107531-0CE1-4D21-8375-4C94B45DAB29}"/>
              </a:ext>
            </a:extLst>
          </p:cNvPr>
          <p:cNvCxnSpPr>
            <a:cxnSpLocks/>
          </p:cNvCxnSpPr>
          <p:nvPr/>
        </p:nvCxnSpPr>
        <p:spPr>
          <a:xfrm>
            <a:off x="1447800" y="3695700"/>
            <a:ext cx="1219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0896FD-D837-459D-8181-80B7E1D03A10}"/>
              </a:ext>
            </a:extLst>
          </p:cNvPr>
          <p:cNvCxnSpPr>
            <a:cxnSpLocks/>
          </p:cNvCxnSpPr>
          <p:nvPr/>
        </p:nvCxnSpPr>
        <p:spPr>
          <a:xfrm>
            <a:off x="3276600" y="3695700"/>
            <a:ext cx="1981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703FCEC-C331-4108-BE4D-69A164B62489}"/>
              </a:ext>
            </a:extLst>
          </p:cNvPr>
          <p:cNvCxnSpPr>
            <a:cxnSpLocks/>
          </p:cNvCxnSpPr>
          <p:nvPr/>
        </p:nvCxnSpPr>
        <p:spPr>
          <a:xfrm>
            <a:off x="3505200" y="4457700"/>
            <a:ext cx="3429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D6B4DE-7F7E-46B1-A6FA-09C7F4F028E3}"/>
              </a:ext>
            </a:extLst>
          </p:cNvPr>
          <p:cNvCxnSpPr>
            <a:cxnSpLocks/>
          </p:cNvCxnSpPr>
          <p:nvPr/>
        </p:nvCxnSpPr>
        <p:spPr>
          <a:xfrm>
            <a:off x="1524000" y="5829300"/>
            <a:ext cx="152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5528AA-6279-45BD-99B7-43229924F136}"/>
              </a:ext>
            </a:extLst>
          </p:cNvPr>
          <p:cNvCxnSpPr>
            <a:cxnSpLocks/>
          </p:cNvCxnSpPr>
          <p:nvPr/>
        </p:nvCxnSpPr>
        <p:spPr>
          <a:xfrm>
            <a:off x="4038600" y="5829300"/>
            <a:ext cx="83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226C218-D311-46B4-83CD-7826F7316AC9}"/>
              </a:ext>
            </a:extLst>
          </p:cNvPr>
          <p:cNvCxnSpPr>
            <a:cxnSpLocks/>
          </p:cNvCxnSpPr>
          <p:nvPr/>
        </p:nvCxnSpPr>
        <p:spPr>
          <a:xfrm>
            <a:off x="4953000" y="5806440"/>
            <a:ext cx="2971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09CA49-0C7B-43F9-8D66-430E4B2FD01C}"/>
              </a:ext>
            </a:extLst>
          </p:cNvPr>
          <p:cNvCxnSpPr>
            <a:cxnSpLocks/>
          </p:cNvCxnSpPr>
          <p:nvPr/>
        </p:nvCxnSpPr>
        <p:spPr>
          <a:xfrm>
            <a:off x="2286000" y="6438900"/>
            <a:ext cx="2971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DE054E-C553-4A03-BD53-41636DDED401}"/>
              </a:ext>
            </a:extLst>
          </p:cNvPr>
          <p:cNvCxnSpPr>
            <a:cxnSpLocks/>
          </p:cNvCxnSpPr>
          <p:nvPr/>
        </p:nvCxnSpPr>
        <p:spPr>
          <a:xfrm>
            <a:off x="2286000" y="72009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06CED2-F172-493D-A819-11F5E3F86987}"/>
              </a:ext>
            </a:extLst>
          </p:cNvPr>
          <p:cNvCxnSpPr>
            <a:cxnSpLocks/>
          </p:cNvCxnSpPr>
          <p:nvPr/>
        </p:nvCxnSpPr>
        <p:spPr>
          <a:xfrm>
            <a:off x="4902608" y="72009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20071C-C40E-4A84-8D05-596B94E0CE3A}"/>
              </a:ext>
            </a:extLst>
          </p:cNvPr>
          <p:cNvCxnSpPr>
            <a:cxnSpLocks/>
          </p:cNvCxnSpPr>
          <p:nvPr/>
        </p:nvCxnSpPr>
        <p:spPr>
          <a:xfrm>
            <a:off x="2971800" y="85725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6640F9-8EB0-4C76-BAE8-E8DC2F489996}"/>
              </a:ext>
            </a:extLst>
          </p:cNvPr>
          <p:cNvCxnSpPr>
            <a:cxnSpLocks/>
          </p:cNvCxnSpPr>
          <p:nvPr/>
        </p:nvCxnSpPr>
        <p:spPr>
          <a:xfrm>
            <a:off x="3810000" y="8595360"/>
            <a:ext cx="35310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B6F427-1174-4E9E-AD89-18B8DD5755DE}"/>
              </a:ext>
            </a:extLst>
          </p:cNvPr>
          <p:cNvCxnSpPr>
            <a:cxnSpLocks/>
          </p:cNvCxnSpPr>
          <p:nvPr/>
        </p:nvCxnSpPr>
        <p:spPr>
          <a:xfrm>
            <a:off x="1447800" y="9182100"/>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E86E7CB3-19D6-4629-B249-F93C83B5B52F}"/>
              </a:ext>
            </a:extLst>
          </p:cNvPr>
          <p:cNvSpPr/>
          <p:nvPr/>
        </p:nvSpPr>
        <p:spPr>
          <a:xfrm>
            <a:off x="11236567" y="5806219"/>
            <a:ext cx="6629400" cy="2931854"/>
          </a:xfrm>
          <a:prstGeom prst="roundRect">
            <a:avLst/>
          </a:prstGeom>
          <a:solidFill>
            <a:srgbClr val="FFE0D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They also like to eat the seafood here. It is delicious. Sailing and fishing are popular water sports.</a:t>
            </a:r>
          </a:p>
        </p:txBody>
      </p:sp>
      <p:sp>
        <p:nvSpPr>
          <p:cNvPr id="44" name="TextBox 43">
            <a:extLst>
              <a:ext uri="{FF2B5EF4-FFF2-40B4-BE49-F238E27FC236}">
                <a16:creationId xmlns:a16="http://schemas.microsoft.com/office/drawing/2014/main" id="{6778EF72-44AE-4D5C-9CF1-30994494777A}"/>
              </a:ext>
            </a:extLst>
          </p:cNvPr>
          <p:cNvSpPr txBox="1"/>
          <p:nvPr/>
        </p:nvSpPr>
        <p:spPr>
          <a:xfrm>
            <a:off x="8515324" y="2704924"/>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sp>
        <p:nvSpPr>
          <p:cNvPr id="32" name="TextBox 31">
            <a:extLst>
              <a:ext uri="{FF2B5EF4-FFF2-40B4-BE49-F238E27FC236}">
                <a16:creationId xmlns:a16="http://schemas.microsoft.com/office/drawing/2014/main" id="{B0D57D40-FE84-424F-8918-22D3E5CB1F96}"/>
              </a:ext>
            </a:extLst>
          </p:cNvPr>
          <p:cNvSpPr txBox="1"/>
          <p:nvPr/>
        </p:nvSpPr>
        <p:spPr>
          <a:xfrm>
            <a:off x="9787813" y="4055411"/>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sp>
        <p:nvSpPr>
          <p:cNvPr id="36" name="TextBox 35">
            <a:extLst>
              <a:ext uri="{FF2B5EF4-FFF2-40B4-BE49-F238E27FC236}">
                <a16:creationId xmlns:a16="http://schemas.microsoft.com/office/drawing/2014/main" id="{542F4763-114F-4DF0-BF3F-9F7092052BE3}"/>
              </a:ext>
            </a:extLst>
          </p:cNvPr>
          <p:cNvSpPr txBox="1"/>
          <p:nvPr/>
        </p:nvSpPr>
        <p:spPr>
          <a:xfrm>
            <a:off x="8469603" y="5392175"/>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pic>
        <p:nvPicPr>
          <p:cNvPr id="2" name="37-4">
            <a:hlinkClick r:id="" action="ppaction://media"/>
            <a:extLst>
              <a:ext uri="{FF2B5EF4-FFF2-40B4-BE49-F238E27FC236}">
                <a16:creationId xmlns:a16="http://schemas.microsoft.com/office/drawing/2014/main" id="{265F5667-5390-426F-9042-155713B28D7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423285" y="6272238"/>
            <a:ext cx="736600" cy="736600"/>
          </a:xfrm>
          <a:prstGeom prst="rect">
            <a:avLst/>
          </a:prstGeom>
        </p:spPr>
      </p:pic>
      <p:sp>
        <p:nvSpPr>
          <p:cNvPr id="29" name="Rectangle: Rounded Corners 28">
            <a:extLst>
              <a:ext uri="{FF2B5EF4-FFF2-40B4-BE49-F238E27FC236}">
                <a16:creationId xmlns:a16="http://schemas.microsoft.com/office/drawing/2014/main" id="{CF9FDE4E-9ACC-4A6B-9EDF-BA4FF63BECCE}"/>
              </a:ext>
            </a:extLst>
          </p:cNvPr>
          <p:cNvSpPr/>
          <p:nvPr/>
        </p:nvSpPr>
        <p:spPr>
          <a:xfrm>
            <a:off x="11236567" y="5806219"/>
            <a:ext cx="6629400" cy="2931854"/>
          </a:xfrm>
          <a:prstGeom prst="roundRect">
            <a:avLst/>
          </a:prstGeom>
          <a:solidFill>
            <a:srgbClr val="FFE0D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They also like to eat the seafood here. It is delicious. </a:t>
            </a:r>
            <a:r>
              <a:rPr lang="en-US" sz="4000" b="1" dirty="0">
                <a:solidFill>
                  <a:srgbClr val="C00000"/>
                </a:solidFill>
              </a:rPr>
              <a:t>Sailing and fishing are popular water sports</a:t>
            </a:r>
            <a:r>
              <a:rPr lang="en-US" sz="4000" dirty="0">
                <a:solidFill>
                  <a:schemeClr val="tx1"/>
                </a:solidFill>
              </a:rPr>
              <a:t>.</a:t>
            </a:r>
          </a:p>
        </p:txBody>
      </p:sp>
      <p:sp>
        <p:nvSpPr>
          <p:cNvPr id="37" name="TextBox 36">
            <a:extLst>
              <a:ext uri="{FF2B5EF4-FFF2-40B4-BE49-F238E27FC236}">
                <a16:creationId xmlns:a16="http://schemas.microsoft.com/office/drawing/2014/main" id="{D353CB08-36B3-4390-80B0-736C98EDD000}"/>
              </a:ext>
            </a:extLst>
          </p:cNvPr>
          <p:cNvSpPr txBox="1"/>
          <p:nvPr/>
        </p:nvSpPr>
        <p:spPr>
          <a:xfrm>
            <a:off x="9787658" y="6793771"/>
            <a:ext cx="891591" cy="1200329"/>
          </a:xfrm>
          <a:prstGeom prst="rect">
            <a:avLst/>
          </a:prstGeom>
          <a:noFill/>
        </p:spPr>
        <p:txBody>
          <a:bodyPr wrap="none" rtlCol="0">
            <a:spAutoFit/>
          </a:bodyPr>
          <a:lstStyle/>
          <a:p>
            <a:r>
              <a:rPr lang="en-US" sz="7200" b="1" dirty="0">
                <a:solidFill>
                  <a:srgbClr val="4F674F"/>
                </a:solidFill>
                <a:sym typeface="Wingdings 2" panose="05020102010507070707" pitchFamily="18" charset="2"/>
              </a:rPr>
              <a:t></a:t>
            </a:r>
            <a:endParaRPr lang="en-US" sz="7200" b="1" dirty="0">
              <a:solidFill>
                <a:srgbClr val="4F674F"/>
              </a:solidFill>
            </a:endParaRPr>
          </a:p>
        </p:txBody>
      </p:sp>
    </p:spTree>
    <p:extLst>
      <p:ext uri="{BB962C8B-B14F-4D97-AF65-F5344CB8AC3E}">
        <p14:creationId xmlns:p14="http://schemas.microsoft.com/office/powerpoint/2010/main" val="216492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 presetClass="mediacall" presetSubtype="0" fill="hold" nodeType="withEffect">
                                  <p:stCondLst>
                                    <p:cond delay="0"/>
                                  </p:stCondLst>
                                  <p:childTnLst>
                                    <p:cmd type="call" cmd="playFrom(0.0)">
                                      <p:cBhvr>
                                        <p:cTn id="9" dur="9273"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38" grpId="0" animBg="1"/>
      <p:bldP spid="29" grpId="0" animBg="1"/>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992</Words>
  <Application>Microsoft Office PowerPoint</Application>
  <PresentationFormat>Custom</PresentationFormat>
  <Paragraphs>162</Paragraphs>
  <Slides>19</Slides>
  <Notes>2</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Comic Sans MS</vt:lpstr>
      <vt:lpstr>Arial</vt:lpstr>
      <vt:lpstr>Calibri</vt:lpstr>
      <vt:lpstr>Calistoga</vt:lpstr>
      <vt:lpstr>Public Sans</vt:lpstr>
      <vt:lpstr>Calistoga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Dung Thuy</cp:lastModifiedBy>
  <cp:revision>4</cp:revision>
  <dcterms:created xsi:type="dcterms:W3CDTF">2006-08-16T00:00:00Z</dcterms:created>
  <dcterms:modified xsi:type="dcterms:W3CDTF">2021-11-29T04:26:28Z</dcterms:modified>
  <dc:identifier>DAExCYO4F5Y</dc:identifier>
</cp:coreProperties>
</file>