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20"/>
  </p:notesMasterIdLst>
  <p:sldIdLst>
    <p:sldId id="321" r:id="rId2"/>
    <p:sldId id="256" r:id="rId3"/>
    <p:sldId id="271" r:id="rId4"/>
    <p:sldId id="261" r:id="rId5"/>
    <p:sldId id="257" r:id="rId6"/>
    <p:sldId id="314" r:id="rId7"/>
    <p:sldId id="313" r:id="rId8"/>
    <p:sldId id="315" r:id="rId9"/>
    <p:sldId id="317" r:id="rId10"/>
    <p:sldId id="260" r:id="rId11"/>
    <p:sldId id="276" r:id="rId12"/>
    <p:sldId id="316" r:id="rId13"/>
    <p:sldId id="320" r:id="rId14"/>
    <p:sldId id="318" r:id="rId15"/>
    <p:sldId id="319" r:id="rId16"/>
    <p:sldId id="323" r:id="rId17"/>
    <p:sldId id="322" r:id="rId18"/>
    <p:sldId id="291" r:id="rId19"/>
  </p:sldIdLst>
  <p:sldSz cx="9144000" cy="5143500" type="screen16x9"/>
  <p:notesSz cx="6858000" cy="9144000"/>
  <p:embeddedFontLst>
    <p:embeddedFont>
      <p:font typeface="Kirang Haerang" panose="020B0604020202020204" charset="-127"/>
      <p:regular r:id="rId21"/>
    </p:embeddedFont>
    <p:embeddedFont>
      <p:font typeface="Bebas Neue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unito" pitchFamily="2" charset="0"/>
      <p:regular r:id="rId27"/>
      <p:bold r:id="rId28"/>
      <p:italic r:id="rId29"/>
      <p:boldItalic r:id="rId30"/>
    </p:embeddedFont>
    <p:embeddedFont>
      <p:font typeface="Nunito ExtraBold" panose="020B0604020202020204" pitchFamily="2" charset="0"/>
      <p:bold r:id="rId31"/>
      <p:boldItalic r:id="rId32"/>
    </p:embeddedFont>
    <p:embeddedFont>
      <p:font typeface="Nunito Sans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29"/>
    <a:srgbClr val="363549"/>
    <a:srgbClr val="FDF7E4"/>
    <a:srgbClr val="FF9166"/>
    <a:srgbClr val="FCC276"/>
    <a:srgbClr val="299888"/>
    <a:srgbClr val="57576D"/>
    <a:srgbClr val="8585A0"/>
    <a:srgbClr val="61C0B8"/>
    <a:srgbClr val="FCB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77EBDE-8235-44B7-A366-66C76E464E76}">
  <a:tblStyle styleId="{B277EBDE-8235-44B7-A366-66C76E464E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878" autoAdjust="0"/>
  </p:normalViewPr>
  <p:slideViewPr>
    <p:cSldViewPr snapToGrid="0">
      <p:cViewPr varScale="1">
        <p:scale>
          <a:sx n="92" d="100"/>
          <a:sy n="92" d="100"/>
        </p:scale>
        <p:origin x="1142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1. What is the name of your school?</a:t>
            </a:r>
          </a:p>
          <a:p>
            <a:r>
              <a:rPr lang="en-US" sz="1100" dirty="0"/>
              <a:t>2. Where is your school?</a:t>
            </a:r>
          </a:p>
          <a:p>
            <a:r>
              <a:rPr lang="en-US" sz="1100" dirty="0"/>
              <a:t>3. How many classes does your school have?</a:t>
            </a:r>
          </a:p>
          <a:p>
            <a:r>
              <a:rPr lang="en-US" sz="1100" dirty="0"/>
              <a:t>4. What do students do at your school?</a:t>
            </a:r>
          </a:p>
          <a:p>
            <a:r>
              <a:rPr lang="en-US" sz="1100" dirty="0"/>
              <a:t>5. What do you like about your school?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307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1. What is the name of your school?</a:t>
            </a:r>
          </a:p>
          <a:p>
            <a:r>
              <a:rPr lang="en-US" sz="1100" dirty="0"/>
              <a:t>2. Where is your school?</a:t>
            </a:r>
          </a:p>
          <a:p>
            <a:r>
              <a:rPr lang="en-US" sz="1100" dirty="0"/>
              <a:t>3. How many classes does your school have?</a:t>
            </a:r>
          </a:p>
          <a:p>
            <a:r>
              <a:rPr lang="en-US" sz="1100" dirty="0"/>
              <a:t>4. What do students do at your school?</a:t>
            </a:r>
          </a:p>
          <a:p>
            <a:r>
              <a:rPr lang="en-US" sz="1100" dirty="0"/>
              <a:t>5. What do you like about your school?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982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026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6" name="Google Shape;2966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88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547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Hi. My name's Janet. I'm eleven years old. I'm now in year 6 at Palmer School. I like it here. My classmates are friendly. The teachers at my school are nice and very helpful, and my </a:t>
            </a:r>
            <a:r>
              <a:rPr lang="en-US" dirty="0" err="1"/>
              <a:t>favourite</a:t>
            </a:r>
            <a:r>
              <a:rPr lang="en-US" dirty="0"/>
              <a:t> teacher is Mrs. Smith. She teaches us </a:t>
            </a:r>
            <a:r>
              <a:rPr lang="en-US" dirty="0" err="1"/>
              <a:t>maths</a:t>
            </a:r>
            <a:r>
              <a:rPr lang="en-US" dirty="0"/>
              <a:t>. I have two hours to study Vietnamese every week. I usually do my homework in the library. We wear our uniforms every day, but today we aren't. We're going to have a biology lesson on a farm.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00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Hi. My name's Janet. I'm eleven years old. I'm now in year 6 at Palmer School. I like it here. My classmates are friendly. The teachers at my school are nice and very helpful, and my </a:t>
            </a:r>
            <a:r>
              <a:rPr lang="en-US" dirty="0" err="1"/>
              <a:t>favourite</a:t>
            </a:r>
            <a:r>
              <a:rPr lang="en-US" dirty="0"/>
              <a:t> teacher is Mrs. Smith. She teaches us </a:t>
            </a:r>
            <a:r>
              <a:rPr lang="en-US" dirty="0" err="1"/>
              <a:t>maths</a:t>
            </a:r>
            <a:r>
              <a:rPr lang="en-US" dirty="0"/>
              <a:t>. I have two hours to study Vietnamese every week. I usually do my homework in the library. We wear our uniforms every day, but today we aren't. We're going to have a biology lesson on a farm.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5" y="2578314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6865383" y="160773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6682557" y="179420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7036258" y="146295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6512019" y="194636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5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6372877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0" y="122949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6237719" y="236219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4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6110904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5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6021263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8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5950241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8" y="94265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5880736" y="3241367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7" y="91015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5847124" y="3470192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8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5819535" y="3730804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4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1998075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3000502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1" name="Google Shape;1461;p29"/>
          <p:cNvSpPr txBox="1">
            <a:spLocks noGrp="1"/>
          </p:cNvSpPr>
          <p:nvPr>
            <p:ph type="subTitle" idx="1"/>
          </p:nvPr>
        </p:nvSpPr>
        <p:spPr>
          <a:xfrm>
            <a:off x="2996925" y="1386230"/>
            <a:ext cx="3150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3" name="Google Shape;1463;p29"/>
          <p:cNvSpPr txBox="1"/>
          <p:nvPr/>
        </p:nvSpPr>
        <p:spPr>
          <a:xfrm>
            <a:off x="2369175" y="3081075"/>
            <a:ext cx="44058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6"/>
              </a:solidFill>
              <a:highlight>
                <a:srgbClr val="DFDEFC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67949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5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5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5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5"/>
          <p:cNvGrpSpPr/>
          <p:nvPr/>
        </p:nvGrpSpPr>
        <p:grpSpPr>
          <a:xfrm flipH="1">
            <a:off x="7087661" y="4271054"/>
            <a:ext cx="2892997" cy="1319713"/>
            <a:chOff x="3967525" y="3427700"/>
            <a:chExt cx="529950" cy="241750"/>
          </a:xfrm>
        </p:grpSpPr>
        <p:sp>
          <p:nvSpPr>
            <p:cNvPr id="189" name="Google Shape;189;p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5"/>
          <p:cNvSpPr/>
          <p:nvPr/>
        </p:nvSpPr>
        <p:spPr>
          <a:xfrm>
            <a:off x="9839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5"/>
          <p:cNvSpPr txBox="1">
            <a:spLocks noGrp="1"/>
          </p:cNvSpPr>
          <p:nvPr>
            <p:ph type="subTitle" idx="1"/>
          </p:nvPr>
        </p:nvSpPr>
        <p:spPr>
          <a:xfrm>
            <a:off x="1732450" y="2304374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subTitle" idx="2"/>
          </p:nvPr>
        </p:nvSpPr>
        <p:spPr>
          <a:xfrm>
            <a:off x="1241200" y="2815215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title"/>
          </p:nvPr>
        </p:nvSpPr>
        <p:spPr>
          <a:xfrm>
            <a:off x="1695225" y="368825"/>
            <a:ext cx="57537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5"/>
          <p:cNvGrpSpPr/>
          <p:nvPr/>
        </p:nvGrpSpPr>
        <p:grpSpPr>
          <a:xfrm>
            <a:off x="-929701" y="901863"/>
            <a:ext cx="1783653" cy="807744"/>
            <a:chOff x="3967525" y="3427700"/>
            <a:chExt cx="529950" cy="240000"/>
          </a:xfrm>
        </p:grpSpPr>
        <p:sp>
          <p:nvSpPr>
            <p:cNvPr id="196" name="Google Shape;196;p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5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5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00" name="Google Shape;200;p5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5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05" name="Google Shape;205;p5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5"/>
          <p:cNvSpPr/>
          <p:nvPr/>
        </p:nvSpPr>
        <p:spPr>
          <a:xfrm rot="-5222478" flipH="1">
            <a:off x="7568045" y="2118878"/>
            <a:ext cx="79226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5"/>
          <p:cNvSpPr/>
          <p:nvPr/>
        </p:nvSpPr>
        <p:spPr>
          <a:xfrm rot="-5222478" flipH="1">
            <a:off x="7770791" y="2188172"/>
            <a:ext cx="81874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5"/>
          <p:cNvSpPr/>
          <p:nvPr/>
        </p:nvSpPr>
        <p:spPr>
          <a:xfrm rot="-5222478" flipH="1">
            <a:off x="8007288" y="2292742"/>
            <a:ext cx="58045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5"/>
          <p:cNvSpPr/>
          <p:nvPr/>
        </p:nvSpPr>
        <p:spPr>
          <a:xfrm rot="-5222478" flipH="1">
            <a:off x="9151999" y="2342996"/>
            <a:ext cx="74949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5"/>
          <p:cNvSpPr/>
          <p:nvPr/>
        </p:nvSpPr>
        <p:spPr>
          <a:xfrm rot="-5222478" flipH="1">
            <a:off x="8241913" y="2342593"/>
            <a:ext cx="60896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5"/>
          <p:cNvSpPr/>
          <p:nvPr/>
        </p:nvSpPr>
        <p:spPr>
          <a:xfrm rot="-5222478" flipH="1">
            <a:off x="8945572" y="2386086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"/>
          <p:cNvSpPr/>
          <p:nvPr/>
        </p:nvSpPr>
        <p:spPr>
          <a:xfrm rot="-5222478" flipH="1">
            <a:off x="8466207" y="2370050"/>
            <a:ext cx="46843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5"/>
          <p:cNvSpPr/>
          <p:nvPr/>
        </p:nvSpPr>
        <p:spPr>
          <a:xfrm rot="-5222478" flipH="1">
            <a:off x="8706570" y="2416777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5"/>
          <p:cNvSpPr/>
          <p:nvPr/>
        </p:nvSpPr>
        <p:spPr>
          <a:xfrm>
            <a:off x="47421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5"/>
          <p:cNvSpPr txBox="1">
            <a:spLocks noGrp="1"/>
          </p:cNvSpPr>
          <p:nvPr>
            <p:ph type="subTitle" idx="3"/>
          </p:nvPr>
        </p:nvSpPr>
        <p:spPr>
          <a:xfrm>
            <a:off x="5486444" y="2304374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4"/>
          </p:nvPr>
        </p:nvSpPr>
        <p:spPr>
          <a:xfrm>
            <a:off x="4995194" y="2815215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"/>
          <p:cNvGrpSpPr/>
          <p:nvPr/>
        </p:nvGrpSpPr>
        <p:grpSpPr>
          <a:xfrm>
            <a:off x="-227630" y="-5"/>
            <a:ext cx="1528185" cy="528825"/>
            <a:chOff x="6438300" y="4207200"/>
            <a:chExt cx="2705710" cy="936305"/>
          </a:xfrm>
        </p:grpSpPr>
        <p:sp>
          <p:nvSpPr>
            <p:cNvPr id="258" name="Google Shape;258;p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7"/>
          <p:cNvSpPr/>
          <p:nvPr/>
        </p:nvSpPr>
        <p:spPr>
          <a:xfrm>
            <a:off x="2327250" y="1240525"/>
            <a:ext cx="44895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2839700" y="368825"/>
            <a:ext cx="3464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2624700" y="1678825"/>
            <a:ext cx="38097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64" name="Google Shape;264;p7"/>
          <p:cNvGrpSpPr/>
          <p:nvPr/>
        </p:nvGrpSpPr>
        <p:grpSpPr>
          <a:xfrm flipH="1">
            <a:off x="7050465" y="4297255"/>
            <a:ext cx="1976396" cy="901582"/>
            <a:chOff x="3967525" y="3427700"/>
            <a:chExt cx="529950" cy="241750"/>
          </a:xfrm>
        </p:grpSpPr>
        <p:sp>
          <p:nvSpPr>
            <p:cNvPr id="265" name="Google Shape;265;p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7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68" name="Google Shape;268;p7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7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73" name="Google Shape;273;p7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7"/>
          <p:cNvSpPr/>
          <p:nvPr/>
        </p:nvSpPr>
        <p:spPr>
          <a:xfrm rot="8291990" flipH="1">
            <a:off x="-1671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7"/>
          <p:cNvSpPr/>
          <p:nvPr/>
        </p:nvSpPr>
        <p:spPr>
          <a:xfrm rot="8291990" flipH="1">
            <a:off x="2059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7"/>
          <p:cNvSpPr/>
          <p:nvPr/>
        </p:nvSpPr>
        <p:spPr>
          <a:xfrm rot="8291990" flipH="1">
            <a:off x="2010951" y="5205619"/>
            <a:ext cx="79227" cy="170470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7"/>
          <p:cNvSpPr/>
          <p:nvPr/>
        </p:nvSpPr>
        <p:spPr>
          <a:xfrm rot="8291990" flipH="1">
            <a:off x="19213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7"/>
          <p:cNvSpPr/>
          <p:nvPr/>
        </p:nvSpPr>
        <p:spPr>
          <a:xfrm rot="8291990" flipH="1">
            <a:off x="4275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"/>
          <p:cNvSpPr/>
          <p:nvPr/>
        </p:nvSpPr>
        <p:spPr>
          <a:xfrm rot="8291990" flipH="1">
            <a:off x="18197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7"/>
          <p:cNvSpPr/>
          <p:nvPr/>
        </p:nvSpPr>
        <p:spPr>
          <a:xfrm rot="8291990" flipH="1">
            <a:off x="17303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"/>
          <p:cNvSpPr/>
          <p:nvPr/>
        </p:nvSpPr>
        <p:spPr>
          <a:xfrm rot="8291990" flipH="1">
            <a:off x="6676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7"/>
          <p:cNvSpPr/>
          <p:nvPr/>
        </p:nvSpPr>
        <p:spPr>
          <a:xfrm rot="8291990" flipH="1">
            <a:off x="16409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"/>
          <p:cNvSpPr/>
          <p:nvPr/>
        </p:nvSpPr>
        <p:spPr>
          <a:xfrm rot="8291990" flipH="1">
            <a:off x="8739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rot="8291990" flipH="1">
            <a:off x="15211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rot="8291990" flipH="1">
            <a:off x="10607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rot="8291990" flipH="1">
            <a:off x="14021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rot="8291990" flipH="1">
            <a:off x="12540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>
            <a:off x="8583700" y="2337292"/>
            <a:ext cx="39837" cy="1624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>
            <a:off x="8586370" y="2601779"/>
            <a:ext cx="41480" cy="12669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>
            <a:off x="8593557" y="2108125"/>
            <a:ext cx="51336" cy="17618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/>
          <p:nvPr/>
        </p:nvSpPr>
        <p:spPr>
          <a:xfrm>
            <a:off x="8601976" y="2814723"/>
            <a:ext cx="57086" cy="17823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7"/>
          <p:cNvSpPr/>
          <p:nvPr/>
        </p:nvSpPr>
        <p:spPr>
          <a:xfrm>
            <a:off x="8630519" y="1896824"/>
            <a:ext cx="55648" cy="12279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7"/>
          <p:cNvSpPr/>
          <p:nvPr/>
        </p:nvSpPr>
        <p:spPr>
          <a:xfrm>
            <a:off x="8637706" y="3042042"/>
            <a:ext cx="64068" cy="15708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7"/>
          <p:cNvSpPr/>
          <p:nvPr/>
        </p:nvSpPr>
        <p:spPr>
          <a:xfrm>
            <a:off x="8684525" y="1641783"/>
            <a:ext cx="74130" cy="1538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7"/>
          <p:cNvSpPr/>
          <p:nvPr/>
        </p:nvSpPr>
        <p:spPr>
          <a:xfrm>
            <a:off x="8704444" y="3300984"/>
            <a:ext cx="64068" cy="12094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7"/>
          <p:cNvSpPr/>
          <p:nvPr/>
        </p:nvSpPr>
        <p:spPr>
          <a:xfrm>
            <a:off x="8749826" y="1425758"/>
            <a:ext cx="91173" cy="16817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7"/>
          <p:cNvSpPr/>
          <p:nvPr/>
        </p:nvSpPr>
        <p:spPr>
          <a:xfrm>
            <a:off x="8772619" y="3503251"/>
            <a:ext cx="92611" cy="165713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7"/>
          <p:cNvSpPr/>
          <p:nvPr/>
        </p:nvSpPr>
        <p:spPr>
          <a:xfrm>
            <a:off x="8850856" y="1230884"/>
            <a:ext cx="75362" cy="115199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7"/>
          <p:cNvSpPr/>
          <p:nvPr/>
        </p:nvSpPr>
        <p:spPr>
          <a:xfrm>
            <a:off x="8865025" y="3714347"/>
            <a:ext cx="96717" cy="14784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7"/>
          <p:cNvSpPr/>
          <p:nvPr/>
        </p:nvSpPr>
        <p:spPr>
          <a:xfrm>
            <a:off x="8953119" y="991655"/>
            <a:ext cx="95280" cy="14784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7"/>
          <p:cNvSpPr/>
          <p:nvPr/>
        </p:nvSpPr>
        <p:spPr>
          <a:xfrm>
            <a:off x="8995626" y="3947827"/>
            <a:ext cx="87066" cy="11027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7"/>
          <p:cNvSpPr/>
          <p:nvPr/>
        </p:nvSpPr>
        <p:spPr>
          <a:xfrm>
            <a:off x="9052507" y="789389"/>
            <a:ext cx="108217" cy="161401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7"/>
          <p:cNvSpPr/>
          <p:nvPr/>
        </p:nvSpPr>
        <p:spPr>
          <a:xfrm>
            <a:off x="9116575" y="4123193"/>
            <a:ext cx="123823" cy="146822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7"/>
          <p:cNvSpPr/>
          <p:nvPr/>
        </p:nvSpPr>
        <p:spPr>
          <a:xfrm>
            <a:off x="9180438" y="602523"/>
            <a:ext cx="81317" cy="11560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8" r:id="rId7"/>
    <p:sldLayoutId id="2147483662" r:id="rId8"/>
    <p:sldLayoutId id="2147483676" r:id="rId9"/>
    <p:sldLayoutId id="2147483677" r:id="rId10"/>
    <p:sldLayoutId id="214748368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27EF98-AD96-9AC9-EAED-D02A5493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18" y="440543"/>
            <a:ext cx="7628964" cy="572700"/>
          </a:xfrm>
          <a:noFill/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  <a:highlight>
                  <a:srgbClr val="FDF7E4"/>
                </a:highlight>
                <a:latin typeface="Nunito ExtraBold" pitchFamily="2" charset="0"/>
              </a:rPr>
              <a:t>What do you love about your school?</a:t>
            </a:r>
          </a:p>
        </p:txBody>
      </p:sp>
      <p:pic>
        <p:nvPicPr>
          <p:cNvPr id="6" name="My School _ Going to School _ Children's Song">
            <a:hlinkClick r:id="" action="ppaction://media"/>
            <a:extLst>
              <a:ext uri="{FF2B5EF4-FFF2-40B4-BE49-F238E27FC236}">
                <a16:creationId xmlns:a16="http://schemas.microsoft.com/office/drawing/2014/main" id="{AE95BFA8-ED37-0B5F-5BFA-CBE13671E5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081" y="1093133"/>
            <a:ext cx="6967838" cy="39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42"/>
          <p:cNvSpPr txBox="1">
            <a:spLocks noGrp="1"/>
          </p:cNvSpPr>
          <p:nvPr>
            <p:ph type="title"/>
          </p:nvPr>
        </p:nvSpPr>
        <p:spPr>
          <a:xfrm>
            <a:off x="2095911" y="414718"/>
            <a:ext cx="52300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99888"/>
                </a:solidFill>
                <a:latin typeface="Nunito ExtraBold" pitchFamily="2" charset="0"/>
              </a:rPr>
              <a:t>What about your school?</a:t>
            </a:r>
            <a:endParaRPr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grpSp>
        <p:nvGrpSpPr>
          <p:cNvPr id="1732" name="Google Shape;1732;p42"/>
          <p:cNvGrpSpPr/>
          <p:nvPr/>
        </p:nvGrpSpPr>
        <p:grpSpPr>
          <a:xfrm rot="629065">
            <a:off x="6342756" y="2544155"/>
            <a:ext cx="2153774" cy="1561448"/>
            <a:chOff x="7205725" y="1352880"/>
            <a:chExt cx="1868057" cy="1354308"/>
          </a:xfrm>
        </p:grpSpPr>
        <p:sp>
          <p:nvSpPr>
            <p:cNvPr id="1733" name="Google Shape;1733;p42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4" name="Google Shape;1734;p42"/>
            <p:cNvGrpSpPr/>
            <p:nvPr/>
          </p:nvGrpSpPr>
          <p:grpSpPr>
            <a:xfrm rot="-730355">
              <a:off x="7338121" y="1574177"/>
              <a:ext cx="1608947" cy="907414"/>
              <a:chOff x="4917725" y="2843500"/>
              <a:chExt cx="277625" cy="156575"/>
            </a:xfrm>
          </p:grpSpPr>
          <p:sp>
            <p:nvSpPr>
              <p:cNvPr id="1735" name="Google Shape;1735;p42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42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42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42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42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42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42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42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42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42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42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42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42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42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42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50" name="Google Shape;1750;p42"/>
          <p:cNvGrpSpPr/>
          <p:nvPr/>
        </p:nvGrpSpPr>
        <p:grpSpPr>
          <a:xfrm>
            <a:off x="1030475" y="1027420"/>
            <a:ext cx="1759121" cy="1759121"/>
            <a:chOff x="2496675" y="3663908"/>
            <a:chExt cx="1759121" cy="1759121"/>
          </a:xfrm>
        </p:grpSpPr>
        <p:sp>
          <p:nvSpPr>
            <p:cNvPr id="1751" name="Google Shape;1751;p4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2" name="Google Shape;1752;p4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1753" name="Google Shape;1753;p4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38E99830-1890-D16D-59B2-753480CB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828">
            <a:off x="2682440" y="1535850"/>
            <a:ext cx="3609818" cy="27073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CD72F-81EC-37D5-28EC-DF2099C58E5C}"/>
              </a:ext>
            </a:extLst>
          </p:cNvPr>
          <p:cNvSpPr txBox="1"/>
          <p:nvPr/>
        </p:nvSpPr>
        <p:spPr>
          <a:xfrm>
            <a:off x="5045153" y="4299231"/>
            <a:ext cx="1759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Janet’s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58"/>
          <p:cNvSpPr/>
          <p:nvPr/>
        </p:nvSpPr>
        <p:spPr>
          <a:xfrm>
            <a:off x="4017600" y="1447524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47300" y="2777592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Nunito" pitchFamily="2" charset="0"/>
              </a:rPr>
              <a:t>Writing</a:t>
            </a:r>
            <a:endParaRPr b="1" dirty="0">
              <a:latin typeface="Nunito" pitchFamily="2" charset="0"/>
            </a:endParaRPr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3. Brainstorm about your school.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7D0AFF-B596-FEF3-D4A5-5525578B4ACD}"/>
              </a:ext>
            </a:extLst>
          </p:cNvPr>
          <p:cNvSpPr/>
          <p:nvPr/>
        </p:nvSpPr>
        <p:spPr>
          <a:xfrm>
            <a:off x="703731" y="1274704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name of your school?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FB49BF-C7CD-51B7-CDAB-F54B610864A0}"/>
              </a:ext>
            </a:extLst>
          </p:cNvPr>
          <p:cNvSpPr/>
          <p:nvPr/>
        </p:nvSpPr>
        <p:spPr>
          <a:xfrm>
            <a:off x="3447422" y="1592934"/>
            <a:ext cx="2352738" cy="1724865"/>
          </a:xfrm>
          <a:prstGeom prst="roundRect">
            <a:avLst/>
          </a:prstGeom>
          <a:solidFill>
            <a:srgbClr val="FF91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picture of your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AC472F-26DC-E69B-E98A-209211D557EB}"/>
              </a:ext>
            </a:extLst>
          </p:cNvPr>
          <p:cNvSpPr/>
          <p:nvPr/>
        </p:nvSpPr>
        <p:spPr>
          <a:xfrm>
            <a:off x="703730" y="2725721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your school?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9F327-3B04-456A-43A2-EF758DA0A272}"/>
              </a:ext>
            </a:extLst>
          </p:cNvPr>
          <p:cNvSpPr/>
          <p:nvPr/>
        </p:nvSpPr>
        <p:spPr>
          <a:xfrm>
            <a:off x="1862176" y="3775046"/>
            <a:ext cx="2352737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classes does your school have?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ECE711-AAFD-C5EE-D50E-D068AEF1B55F}"/>
              </a:ext>
            </a:extLst>
          </p:cNvPr>
          <p:cNvSpPr/>
          <p:nvPr/>
        </p:nvSpPr>
        <p:spPr>
          <a:xfrm>
            <a:off x="6473007" y="2723029"/>
            <a:ext cx="2352738" cy="105201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do at your school?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94A8FC-0581-665E-9B1D-B27B56049DF5}"/>
              </a:ext>
            </a:extLst>
          </p:cNvPr>
          <p:cNvSpPr/>
          <p:nvPr/>
        </p:nvSpPr>
        <p:spPr>
          <a:xfrm>
            <a:off x="6446119" y="1274706"/>
            <a:ext cx="2352738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like about your school?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4D438A-2DB8-D72D-1DE5-B44508B2B71A}"/>
              </a:ext>
            </a:extLst>
          </p:cNvPr>
          <p:cNvSpPr/>
          <p:nvPr/>
        </p:nvSpPr>
        <p:spPr>
          <a:xfrm>
            <a:off x="4525685" y="3771486"/>
            <a:ext cx="1749608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578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Example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7D0AFF-B596-FEF3-D4A5-5525578B4ACD}"/>
              </a:ext>
            </a:extLst>
          </p:cNvPr>
          <p:cNvSpPr/>
          <p:nvPr/>
        </p:nvSpPr>
        <p:spPr>
          <a:xfrm>
            <a:off x="703731" y="1274704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Vuong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Secondary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AC472F-26DC-E69B-E98A-209211D557EB}"/>
              </a:ext>
            </a:extLst>
          </p:cNvPr>
          <p:cNvSpPr/>
          <p:nvPr/>
        </p:nvSpPr>
        <p:spPr>
          <a:xfrm>
            <a:off x="703730" y="2725721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Ly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Thuong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Kiet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Street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9F327-3B04-456A-43A2-EF758DA0A272}"/>
              </a:ext>
            </a:extLst>
          </p:cNvPr>
          <p:cNvSpPr/>
          <p:nvPr/>
        </p:nvSpPr>
        <p:spPr>
          <a:xfrm>
            <a:off x="1899771" y="3758564"/>
            <a:ext cx="1749608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 classes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ECE711-AAFD-C5EE-D50E-D068AEF1B55F}"/>
              </a:ext>
            </a:extLst>
          </p:cNvPr>
          <p:cNvSpPr/>
          <p:nvPr/>
        </p:nvSpPr>
        <p:spPr>
          <a:xfrm>
            <a:off x="6145560" y="2571750"/>
            <a:ext cx="2764124" cy="2420471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study many subjects: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History, Science, and of course, English. We often play badminton during break time.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94A8FC-0581-665E-9B1D-B27B56049DF5}"/>
              </a:ext>
            </a:extLst>
          </p:cNvPr>
          <p:cNvSpPr/>
          <p:nvPr/>
        </p:nvSpPr>
        <p:spPr>
          <a:xfrm>
            <a:off x="6200582" y="1302685"/>
            <a:ext cx="2764123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teachers are friendly, and my friends are helpful.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4D438A-2DB8-D72D-1DE5-B44508B2B71A}"/>
              </a:ext>
            </a:extLst>
          </p:cNvPr>
          <p:cNvSpPr/>
          <p:nvPr/>
        </p:nvSpPr>
        <p:spPr>
          <a:xfrm>
            <a:off x="3863788" y="3755002"/>
            <a:ext cx="2026023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school is very beautiful and big.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D89E52-4579-1388-04C2-FF64645FC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r="14628"/>
          <a:stretch/>
        </p:blipFill>
        <p:spPr bwMode="auto">
          <a:xfrm>
            <a:off x="3241738" y="1318794"/>
            <a:ext cx="2648073" cy="21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3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45;p39">
            <a:extLst>
              <a:ext uri="{FF2B5EF4-FFF2-40B4-BE49-F238E27FC236}">
                <a16:creationId xmlns:a16="http://schemas.microsoft.com/office/drawing/2014/main" id="{8432F047-AD6D-880C-6926-9998E353DF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624" y="413648"/>
            <a:ext cx="7682752" cy="877269"/>
          </a:xfrm>
          <a:prstGeom prst="round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4. Use the information in ex 3 to write a paragraph (50 words) about your school.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25A51B-7826-98E9-482A-55B70B7F2F06}"/>
              </a:ext>
            </a:extLst>
          </p:cNvPr>
          <p:cNvSpPr/>
          <p:nvPr/>
        </p:nvSpPr>
        <p:spPr>
          <a:xfrm>
            <a:off x="703731" y="1458516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name of your school?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4963D8-F7AF-3C55-D869-0F5D8EE2F12A}"/>
              </a:ext>
            </a:extLst>
          </p:cNvPr>
          <p:cNvSpPr/>
          <p:nvPr/>
        </p:nvSpPr>
        <p:spPr>
          <a:xfrm>
            <a:off x="3447422" y="1695648"/>
            <a:ext cx="2352738" cy="1724865"/>
          </a:xfrm>
          <a:prstGeom prst="roundRect">
            <a:avLst/>
          </a:prstGeom>
          <a:solidFill>
            <a:srgbClr val="FF91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picture of your school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9F8073-1839-F192-5BA4-DFA7432BE29B}"/>
              </a:ext>
            </a:extLst>
          </p:cNvPr>
          <p:cNvSpPr/>
          <p:nvPr/>
        </p:nvSpPr>
        <p:spPr>
          <a:xfrm>
            <a:off x="703730" y="2858176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your school?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2EC6BB-E149-1048-E463-FFCCB626766F}"/>
              </a:ext>
            </a:extLst>
          </p:cNvPr>
          <p:cNvSpPr/>
          <p:nvPr/>
        </p:nvSpPr>
        <p:spPr>
          <a:xfrm>
            <a:off x="1862176" y="3775046"/>
            <a:ext cx="2352737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classes does your school have?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2145AC9-3BDE-1AE5-1238-7EA5322AAA5A}"/>
              </a:ext>
            </a:extLst>
          </p:cNvPr>
          <p:cNvSpPr/>
          <p:nvPr/>
        </p:nvSpPr>
        <p:spPr>
          <a:xfrm>
            <a:off x="6473007" y="2800567"/>
            <a:ext cx="2352738" cy="105201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do at your school?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0392CF4-CFE7-A2A9-414C-8B8C672C8C0E}"/>
              </a:ext>
            </a:extLst>
          </p:cNvPr>
          <p:cNvSpPr/>
          <p:nvPr/>
        </p:nvSpPr>
        <p:spPr>
          <a:xfrm>
            <a:off x="6446119" y="1458518"/>
            <a:ext cx="2352738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like about your school?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9BCFF0-15A5-4C78-7FBA-517B4C095071}"/>
              </a:ext>
            </a:extLst>
          </p:cNvPr>
          <p:cNvSpPr/>
          <p:nvPr/>
        </p:nvSpPr>
        <p:spPr>
          <a:xfrm>
            <a:off x="4525685" y="3771486"/>
            <a:ext cx="1749608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04DCD9B3-DC50-C1F6-4AAC-7789ACE2ED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4250" y="3976714"/>
            <a:ext cx="1870251" cy="10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0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45;p39">
            <a:extLst>
              <a:ext uri="{FF2B5EF4-FFF2-40B4-BE49-F238E27FC236}">
                <a16:creationId xmlns:a16="http://schemas.microsoft.com/office/drawing/2014/main" id="{AEE33144-94AF-6B83-1EBC-AF5440E86C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623" y="431578"/>
            <a:ext cx="76827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Sample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AE33A83-9765-8792-2B39-1F022B48AC83}"/>
              </a:ext>
            </a:extLst>
          </p:cNvPr>
          <p:cNvSpPr txBox="1">
            <a:spLocks/>
          </p:cNvSpPr>
          <p:nvPr/>
        </p:nvSpPr>
        <p:spPr>
          <a:xfrm>
            <a:off x="793630" y="1337094"/>
            <a:ext cx="4585194" cy="3418806"/>
          </a:xfrm>
          <a:prstGeom prst="rect">
            <a:avLst/>
          </a:prstGeom>
          <a:ln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My school is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Vuong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School. My school is very beautiful and big. It is 32 Ly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Thuong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Kiet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Street. It has 57 classes with over 2600 students. We study many subjects: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History, Science, and of course, English. We often play badminton during break time. My teachers are friendly, and my friends are helpful. I love my school. (59 words)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73895F-11FB-47EB-2077-1704F2081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r="14628"/>
          <a:stretch/>
        </p:blipFill>
        <p:spPr bwMode="auto">
          <a:xfrm>
            <a:off x="5344080" y="1685364"/>
            <a:ext cx="3006290" cy="24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35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5;p39">
            <a:extLst>
              <a:ext uri="{FF2B5EF4-FFF2-40B4-BE49-F238E27FC236}">
                <a16:creationId xmlns:a16="http://schemas.microsoft.com/office/drawing/2014/main" id="{8D31C5D6-62C2-3908-6857-3550CD8E84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152" y="431578"/>
            <a:ext cx="80596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Swap with your partner. Check.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CCBF4279-A727-9817-6DDA-059F77ED0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603797"/>
              </p:ext>
            </p:extLst>
          </p:nvPr>
        </p:nvGraphicFramePr>
        <p:xfrm>
          <a:off x="928772" y="1816456"/>
          <a:ext cx="7286451" cy="2634770"/>
        </p:xfrm>
        <a:graphic>
          <a:graphicData uri="http://schemas.openxmlformats.org/drawingml/2006/table">
            <a:tbl>
              <a:tblPr firstRow="1" bandRow="1"/>
              <a:tblGrid>
                <a:gridCol w="5408762">
                  <a:extLst>
                    <a:ext uri="{9D8B030D-6E8A-4147-A177-3AD203B41FA5}">
                      <a16:colId xmlns:a16="http://schemas.microsoft.com/office/drawing/2014/main" val="335071839"/>
                    </a:ext>
                  </a:extLst>
                </a:gridCol>
                <a:gridCol w="966158">
                  <a:extLst>
                    <a:ext uri="{9D8B030D-6E8A-4147-A177-3AD203B41FA5}">
                      <a16:colId xmlns:a16="http://schemas.microsoft.com/office/drawing/2014/main" val="3712174283"/>
                    </a:ext>
                  </a:extLst>
                </a:gridCol>
                <a:gridCol w="911531">
                  <a:extLst>
                    <a:ext uri="{9D8B030D-6E8A-4147-A177-3AD203B41FA5}">
                      <a16:colId xmlns:a16="http://schemas.microsoft.com/office/drawing/2014/main" val="703840823"/>
                    </a:ext>
                  </a:extLst>
                </a:gridCol>
              </a:tblGrid>
              <a:tr h="526954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313744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 with a capital letter (</a:t>
                      </a:r>
                      <a:r>
                        <a:rPr lang="en-US" sz="2200" b="1" dirty="0">
                          <a:solidFill>
                            <a:srgbClr val="FF532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 school ……)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869833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Have correct spelling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228335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present simple tense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833726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sentences have verbs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23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65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3"/>
          <p:cNvSpPr/>
          <p:nvPr/>
        </p:nvSpPr>
        <p:spPr>
          <a:xfrm>
            <a:off x="1781975" y="403625"/>
            <a:ext cx="55800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8" name="Google Shape;2218;p53"/>
          <p:cNvSpPr txBox="1">
            <a:spLocks noGrp="1"/>
          </p:cNvSpPr>
          <p:nvPr>
            <p:ph type="title"/>
          </p:nvPr>
        </p:nvSpPr>
        <p:spPr>
          <a:xfrm>
            <a:off x="1695125" y="381409"/>
            <a:ext cx="57537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99888"/>
                </a:solidFill>
                <a:latin typeface="Nunito ExtraBold" pitchFamily="2" charset="0"/>
              </a:rPr>
              <a:t>WRAP-UP</a:t>
            </a:r>
            <a:endParaRPr sz="3600" b="1"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sp>
        <p:nvSpPr>
          <p:cNvPr id="2219" name="Google Shape;2219;p53"/>
          <p:cNvSpPr txBox="1">
            <a:spLocks noGrp="1"/>
          </p:cNvSpPr>
          <p:nvPr>
            <p:ph type="subTitle" idx="2"/>
          </p:nvPr>
        </p:nvSpPr>
        <p:spPr>
          <a:xfrm>
            <a:off x="1241200" y="2289350"/>
            <a:ext cx="2907600" cy="11650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listened for specific information about school activities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0" name="Google Shape;2220;p53"/>
          <p:cNvSpPr txBox="1">
            <a:spLocks noGrp="1"/>
          </p:cNvSpPr>
          <p:nvPr>
            <p:ph type="subTitle" idx="4"/>
          </p:nvPr>
        </p:nvSpPr>
        <p:spPr>
          <a:xfrm>
            <a:off x="4995194" y="2093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written a paragraph about one's school.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1" name="Google Shape;2221;p53"/>
          <p:cNvSpPr txBox="1">
            <a:spLocks noGrp="1"/>
          </p:cNvSpPr>
          <p:nvPr>
            <p:ph type="subTitle" idx="1"/>
          </p:nvPr>
        </p:nvSpPr>
        <p:spPr>
          <a:xfrm>
            <a:off x="1567533" y="1672473"/>
            <a:ext cx="2254934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LISTENING</a:t>
            </a:r>
            <a:endParaRPr sz="2800" b="1" dirty="0">
              <a:latin typeface="Nunito ExtraBold" pitchFamily="2" charset="0"/>
            </a:endParaRPr>
          </a:p>
        </p:txBody>
      </p:sp>
      <p:sp>
        <p:nvSpPr>
          <p:cNvPr id="2222" name="Google Shape;2222;p53"/>
          <p:cNvSpPr txBox="1">
            <a:spLocks noGrp="1"/>
          </p:cNvSpPr>
          <p:nvPr>
            <p:ph type="subTitle" idx="3"/>
          </p:nvPr>
        </p:nvSpPr>
        <p:spPr>
          <a:xfrm>
            <a:off x="5486444" y="1679505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WRITING </a:t>
            </a:r>
            <a:endParaRPr sz="2800" b="1" dirty="0">
              <a:latin typeface="Nunito ExtraBold" pitchFamily="2" charset="0"/>
            </a:endParaRPr>
          </a:p>
        </p:txBody>
      </p:sp>
      <p:grpSp>
        <p:nvGrpSpPr>
          <p:cNvPr id="2223" name="Google Shape;2223;p53"/>
          <p:cNvGrpSpPr/>
          <p:nvPr/>
        </p:nvGrpSpPr>
        <p:grpSpPr>
          <a:xfrm rot="2700000">
            <a:off x="7414308" y="3736041"/>
            <a:ext cx="1155219" cy="1284261"/>
            <a:chOff x="1246187" y="3427400"/>
            <a:chExt cx="1155230" cy="1284274"/>
          </a:xfrm>
        </p:grpSpPr>
        <p:sp>
          <p:nvSpPr>
            <p:cNvPr id="2224" name="Google Shape;2224;p5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5" name="Google Shape;2225;p53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226" name="Google Shape;2226;p53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587;p38">
            <a:extLst>
              <a:ext uri="{FF2B5EF4-FFF2-40B4-BE49-F238E27FC236}">
                <a16:creationId xmlns:a16="http://schemas.microsoft.com/office/drawing/2014/main" id="{AD5B47FF-BF3F-816D-2DF0-97608F487BFB}"/>
              </a:ext>
            </a:extLst>
          </p:cNvPr>
          <p:cNvSpPr txBox="1">
            <a:spLocks/>
          </p:cNvSpPr>
          <p:nvPr/>
        </p:nvSpPr>
        <p:spPr>
          <a:xfrm>
            <a:off x="906905" y="1001957"/>
            <a:ext cx="7448055" cy="59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400" b="0" i="0" u="none" strike="noStrike" cap="none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b="1" dirty="0">
                <a:solidFill>
                  <a:srgbClr val="FCC2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lesson, student have </a:t>
            </a:r>
          </a:p>
        </p:txBody>
      </p:sp>
    </p:spTree>
    <p:extLst>
      <p:ext uri="{BB962C8B-B14F-4D97-AF65-F5344CB8AC3E}">
        <p14:creationId xmlns:p14="http://schemas.microsoft.com/office/powerpoint/2010/main" val="2013121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p73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keep this slide for attribution</a:t>
            </a:r>
            <a:endParaRPr/>
          </a:p>
        </p:txBody>
      </p:sp>
      <p:grpSp>
        <p:nvGrpSpPr>
          <p:cNvPr id="2971" name="Google Shape;2971;p73"/>
          <p:cNvGrpSpPr/>
          <p:nvPr/>
        </p:nvGrpSpPr>
        <p:grpSpPr>
          <a:xfrm>
            <a:off x="6607075" y="906050"/>
            <a:ext cx="1106266" cy="1079561"/>
            <a:chOff x="6891925" y="3721975"/>
            <a:chExt cx="1106266" cy="1079561"/>
          </a:xfrm>
        </p:grpSpPr>
        <p:sp>
          <p:nvSpPr>
            <p:cNvPr id="2972" name="Google Shape;2972;p73"/>
            <p:cNvSpPr/>
            <p:nvPr/>
          </p:nvSpPr>
          <p:spPr>
            <a:xfrm>
              <a:off x="6891925" y="3721975"/>
              <a:ext cx="1106266" cy="1079561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3" name="Google Shape;2973;p73"/>
            <p:cNvGrpSpPr/>
            <p:nvPr/>
          </p:nvGrpSpPr>
          <p:grpSpPr>
            <a:xfrm>
              <a:off x="6956126" y="3789247"/>
              <a:ext cx="977954" cy="944867"/>
              <a:chOff x="3734433" y="3174393"/>
              <a:chExt cx="513012" cy="495655"/>
            </a:xfrm>
          </p:grpSpPr>
          <p:sp>
            <p:nvSpPr>
              <p:cNvPr id="2974" name="Google Shape;2974;p73"/>
              <p:cNvSpPr/>
              <p:nvPr/>
            </p:nvSpPr>
            <p:spPr>
              <a:xfrm>
                <a:off x="3734433" y="3174393"/>
                <a:ext cx="51301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9" h="7077" extrusionOk="0">
                    <a:moveTo>
                      <a:pt x="3515" y="0"/>
                    </a:moveTo>
                    <a:cubicBezTo>
                      <a:pt x="3365" y="0"/>
                      <a:pt x="3216" y="9"/>
                      <a:pt x="3067" y="29"/>
                    </a:cubicBezTo>
                    <a:cubicBezTo>
                      <a:pt x="2215" y="140"/>
                      <a:pt x="1330" y="472"/>
                      <a:pt x="783" y="1178"/>
                    </a:cubicBezTo>
                    <a:cubicBezTo>
                      <a:pt x="347" y="1738"/>
                      <a:pt x="188" y="2479"/>
                      <a:pt x="98" y="3185"/>
                    </a:cubicBezTo>
                    <a:cubicBezTo>
                      <a:pt x="22" y="3780"/>
                      <a:pt x="1" y="4416"/>
                      <a:pt x="174" y="4984"/>
                    </a:cubicBezTo>
                    <a:cubicBezTo>
                      <a:pt x="444" y="5835"/>
                      <a:pt x="1136" y="6492"/>
                      <a:pt x="1925" y="6804"/>
                    </a:cubicBezTo>
                    <a:cubicBezTo>
                      <a:pt x="2406" y="6998"/>
                      <a:pt x="2922" y="7077"/>
                      <a:pt x="3439" y="7077"/>
                    </a:cubicBezTo>
                    <a:cubicBezTo>
                      <a:pt x="3769" y="7077"/>
                      <a:pt x="4100" y="7045"/>
                      <a:pt x="4423" y="6991"/>
                    </a:cubicBezTo>
                    <a:cubicBezTo>
                      <a:pt x="5911" y="6749"/>
                      <a:pt x="7143" y="5351"/>
                      <a:pt x="7219" y="3759"/>
                    </a:cubicBezTo>
                    <a:cubicBezTo>
                      <a:pt x="7328" y="1581"/>
                      <a:pt x="5446" y="0"/>
                      <a:pt x="351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73"/>
              <p:cNvSpPr/>
              <p:nvPr/>
            </p:nvSpPr>
            <p:spPr>
              <a:xfrm>
                <a:off x="3998473" y="3199173"/>
                <a:ext cx="13705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964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1" y="35"/>
                      <a:pt x="49" y="166"/>
                      <a:pt x="118" y="173"/>
                    </a:cubicBezTo>
                    <a:cubicBezTo>
                      <a:pt x="464" y="222"/>
                      <a:pt x="762" y="291"/>
                      <a:pt x="1073" y="443"/>
                    </a:cubicBezTo>
                    <a:cubicBezTo>
                      <a:pt x="1336" y="575"/>
                      <a:pt x="1516" y="817"/>
                      <a:pt x="1765" y="948"/>
                    </a:cubicBezTo>
                    <a:cubicBezTo>
                      <a:pt x="1785" y="959"/>
                      <a:pt x="1805" y="964"/>
                      <a:pt x="1823" y="964"/>
                    </a:cubicBezTo>
                    <a:cubicBezTo>
                      <a:pt x="1901" y="964"/>
                      <a:pt x="1958" y="879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73"/>
              <p:cNvSpPr/>
              <p:nvPr/>
            </p:nvSpPr>
            <p:spPr>
              <a:xfrm>
                <a:off x="4142463" y="3276663"/>
                <a:ext cx="55648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8" extrusionOk="0">
                    <a:moveTo>
                      <a:pt x="95" y="0"/>
                    </a:moveTo>
                    <a:cubicBezTo>
                      <a:pt x="18" y="0"/>
                      <a:pt x="0" y="106"/>
                      <a:pt x="40" y="153"/>
                    </a:cubicBezTo>
                    <a:cubicBezTo>
                      <a:pt x="144" y="256"/>
                      <a:pt x="255" y="333"/>
                      <a:pt x="345" y="443"/>
                    </a:cubicBezTo>
                    <a:cubicBezTo>
                      <a:pt x="435" y="568"/>
                      <a:pt x="490" y="720"/>
                      <a:pt x="587" y="845"/>
                    </a:cubicBezTo>
                    <a:cubicBezTo>
                      <a:pt x="604" y="868"/>
                      <a:pt x="625" y="877"/>
                      <a:pt x="646" y="877"/>
                    </a:cubicBezTo>
                    <a:cubicBezTo>
                      <a:pt x="697" y="877"/>
                      <a:pt x="750" y="825"/>
                      <a:pt x="760" y="762"/>
                    </a:cubicBezTo>
                    <a:cubicBezTo>
                      <a:pt x="795" y="429"/>
                      <a:pt x="414" y="49"/>
                      <a:pt x="103" y="0"/>
                    </a:cubicBezTo>
                    <a:cubicBezTo>
                      <a:pt x="100" y="0"/>
                      <a:pt x="98" y="0"/>
                      <a:pt x="9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73"/>
              <p:cNvSpPr/>
              <p:nvPr/>
            </p:nvSpPr>
            <p:spPr>
              <a:xfrm>
                <a:off x="3734433" y="3242713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6" y="1"/>
                    </a:moveTo>
                    <a:lnTo>
                      <a:pt x="956" y="1"/>
                    </a:lnTo>
                    <a:cubicBezTo>
                      <a:pt x="894" y="63"/>
                      <a:pt x="831" y="132"/>
                      <a:pt x="783" y="202"/>
                    </a:cubicBezTo>
                    <a:cubicBezTo>
                      <a:pt x="347" y="762"/>
                      <a:pt x="181" y="1496"/>
                      <a:pt x="98" y="2209"/>
                    </a:cubicBezTo>
                    <a:cubicBezTo>
                      <a:pt x="22" y="2804"/>
                      <a:pt x="1" y="3440"/>
                      <a:pt x="174" y="4008"/>
                    </a:cubicBezTo>
                    <a:cubicBezTo>
                      <a:pt x="444" y="4852"/>
                      <a:pt x="1136" y="5510"/>
                      <a:pt x="1925" y="5821"/>
                    </a:cubicBezTo>
                    <a:cubicBezTo>
                      <a:pt x="2419" y="6023"/>
                      <a:pt x="2942" y="6105"/>
                      <a:pt x="3466" y="6105"/>
                    </a:cubicBezTo>
                    <a:cubicBezTo>
                      <a:pt x="3787" y="6105"/>
                      <a:pt x="4108" y="6074"/>
                      <a:pt x="4423" y="6022"/>
                    </a:cubicBezTo>
                    <a:cubicBezTo>
                      <a:pt x="5413" y="5863"/>
                      <a:pt x="6278" y="5191"/>
                      <a:pt x="6776" y="4292"/>
                    </a:cubicBezTo>
                    <a:lnTo>
                      <a:pt x="6776" y="4292"/>
                    </a:lnTo>
                    <a:cubicBezTo>
                      <a:pt x="6119" y="4769"/>
                      <a:pt x="5350" y="5067"/>
                      <a:pt x="4555" y="5108"/>
                    </a:cubicBezTo>
                    <a:cubicBezTo>
                      <a:pt x="4496" y="5111"/>
                      <a:pt x="4437" y="5112"/>
                      <a:pt x="4379" y="5112"/>
                    </a:cubicBezTo>
                    <a:cubicBezTo>
                      <a:pt x="3170" y="5112"/>
                      <a:pt x="1961" y="4504"/>
                      <a:pt x="1274" y="3454"/>
                    </a:cubicBezTo>
                    <a:cubicBezTo>
                      <a:pt x="617" y="2458"/>
                      <a:pt x="485" y="1101"/>
                      <a:pt x="956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73"/>
              <p:cNvSpPr/>
              <p:nvPr/>
            </p:nvSpPr>
            <p:spPr>
              <a:xfrm>
                <a:off x="3814373" y="3275683"/>
                <a:ext cx="188853" cy="172054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2458" extrusionOk="0">
                    <a:moveTo>
                      <a:pt x="1241" y="0"/>
                    </a:moveTo>
                    <a:cubicBezTo>
                      <a:pt x="1229" y="0"/>
                      <a:pt x="1217" y="0"/>
                      <a:pt x="1205" y="1"/>
                    </a:cubicBezTo>
                    <a:cubicBezTo>
                      <a:pt x="174" y="35"/>
                      <a:pt x="1" y="2284"/>
                      <a:pt x="1143" y="2450"/>
                    </a:cubicBezTo>
                    <a:cubicBezTo>
                      <a:pt x="1176" y="2455"/>
                      <a:pt x="1209" y="2457"/>
                      <a:pt x="1242" y="2457"/>
                    </a:cubicBezTo>
                    <a:cubicBezTo>
                      <a:pt x="2314" y="2457"/>
                      <a:pt x="2697" y="0"/>
                      <a:pt x="1241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73"/>
              <p:cNvSpPr/>
              <p:nvPr/>
            </p:nvSpPr>
            <p:spPr>
              <a:xfrm>
                <a:off x="3859943" y="3329233"/>
                <a:ext cx="86517" cy="6040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63" extrusionOk="0">
                    <a:moveTo>
                      <a:pt x="606" y="1"/>
                    </a:moveTo>
                    <a:cubicBezTo>
                      <a:pt x="585" y="1"/>
                      <a:pt x="563" y="2"/>
                      <a:pt x="540" y="4"/>
                    </a:cubicBezTo>
                    <a:cubicBezTo>
                      <a:pt x="0" y="45"/>
                      <a:pt x="125" y="827"/>
                      <a:pt x="630" y="862"/>
                    </a:cubicBezTo>
                    <a:cubicBezTo>
                      <a:pt x="637" y="862"/>
                      <a:pt x="645" y="862"/>
                      <a:pt x="652" y="862"/>
                    </a:cubicBezTo>
                    <a:cubicBezTo>
                      <a:pt x="1129" y="862"/>
                      <a:pt x="1236" y="1"/>
                      <a:pt x="60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73"/>
              <p:cNvSpPr/>
              <p:nvPr/>
            </p:nvSpPr>
            <p:spPr>
              <a:xfrm>
                <a:off x="3882553" y="3337423"/>
                <a:ext cx="21419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14" extrusionOk="0">
                    <a:moveTo>
                      <a:pt x="162" y="0"/>
                    </a:moveTo>
                    <a:cubicBezTo>
                      <a:pt x="72" y="0"/>
                      <a:pt x="0" y="143"/>
                      <a:pt x="99" y="198"/>
                    </a:cubicBezTo>
                    <a:cubicBezTo>
                      <a:pt x="117" y="209"/>
                      <a:pt x="136" y="214"/>
                      <a:pt x="154" y="214"/>
                    </a:cubicBezTo>
                    <a:cubicBezTo>
                      <a:pt x="238" y="214"/>
                      <a:pt x="305" y="106"/>
                      <a:pt x="231" y="32"/>
                    </a:cubicBezTo>
                    <a:cubicBezTo>
                      <a:pt x="208" y="9"/>
                      <a:pt x="184" y="0"/>
                      <a:pt x="1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73"/>
              <p:cNvSpPr/>
              <p:nvPr/>
            </p:nvSpPr>
            <p:spPr>
              <a:xfrm>
                <a:off x="3993783" y="3275683"/>
                <a:ext cx="188363" cy="172054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458" extrusionOk="0">
                    <a:moveTo>
                      <a:pt x="1451" y="0"/>
                    </a:moveTo>
                    <a:cubicBezTo>
                      <a:pt x="1" y="0"/>
                      <a:pt x="384" y="2457"/>
                      <a:pt x="1450" y="2457"/>
                    </a:cubicBezTo>
                    <a:cubicBezTo>
                      <a:pt x="1482" y="2457"/>
                      <a:pt x="1515" y="2455"/>
                      <a:pt x="1548" y="2450"/>
                    </a:cubicBezTo>
                    <a:cubicBezTo>
                      <a:pt x="2690" y="2284"/>
                      <a:pt x="2517" y="35"/>
                      <a:pt x="1486" y="1"/>
                    </a:cubicBezTo>
                    <a:cubicBezTo>
                      <a:pt x="1474" y="0"/>
                      <a:pt x="1462" y="0"/>
                      <a:pt x="1451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73"/>
              <p:cNvSpPr/>
              <p:nvPr/>
            </p:nvSpPr>
            <p:spPr>
              <a:xfrm>
                <a:off x="4049363" y="3329233"/>
                <a:ext cx="87427" cy="60408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863" extrusionOk="0">
                    <a:moveTo>
                      <a:pt x="607" y="1"/>
                    </a:moveTo>
                    <a:cubicBezTo>
                      <a:pt x="585" y="1"/>
                      <a:pt x="563" y="2"/>
                      <a:pt x="540" y="4"/>
                    </a:cubicBezTo>
                    <a:cubicBezTo>
                      <a:pt x="0" y="45"/>
                      <a:pt x="125" y="827"/>
                      <a:pt x="637" y="862"/>
                    </a:cubicBezTo>
                    <a:cubicBezTo>
                      <a:pt x="644" y="862"/>
                      <a:pt x="651" y="862"/>
                      <a:pt x="658" y="862"/>
                    </a:cubicBezTo>
                    <a:cubicBezTo>
                      <a:pt x="1130" y="862"/>
                      <a:pt x="1249" y="1"/>
                      <a:pt x="60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73"/>
              <p:cNvSpPr/>
              <p:nvPr/>
            </p:nvSpPr>
            <p:spPr>
              <a:xfrm>
                <a:off x="4072043" y="3337423"/>
                <a:ext cx="21349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14" extrusionOk="0">
                    <a:moveTo>
                      <a:pt x="160" y="0"/>
                    </a:moveTo>
                    <a:cubicBezTo>
                      <a:pt x="71" y="0"/>
                      <a:pt x="1" y="143"/>
                      <a:pt x="105" y="198"/>
                    </a:cubicBezTo>
                    <a:cubicBezTo>
                      <a:pt x="123" y="209"/>
                      <a:pt x="142" y="214"/>
                      <a:pt x="159" y="214"/>
                    </a:cubicBezTo>
                    <a:cubicBezTo>
                      <a:pt x="241" y="214"/>
                      <a:pt x="304" y="106"/>
                      <a:pt x="230" y="32"/>
                    </a:cubicBezTo>
                    <a:cubicBezTo>
                      <a:pt x="207" y="9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73"/>
              <p:cNvSpPr/>
              <p:nvPr/>
            </p:nvSpPr>
            <p:spPr>
              <a:xfrm>
                <a:off x="3951503" y="3454393"/>
                <a:ext cx="114866" cy="10037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434" extrusionOk="0">
                    <a:moveTo>
                      <a:pt x="840" y="1"/>
                    </a:moveTo>
                    <a:cubicBezTo>
                      <a:pt x="835" y="1"/>
                      <a:pt x="829" y="1"/>
                      <a:pt x="824" y="1"/>
                    </a:cubicBezTo>
                    <a:cubicBezTo>
                      <a:pt x="0" y="15"/>
                      <a:pt x="42" y="1302"/>
                      <a:pt x="699" y="1427"/>
                    </a:cubicBezTo>
                    <a:cubicBezTo>
                      <a:pt x="723" y="1431"/>
                      <a:pt x="746" y="1433"/>
                      <a:pt x="769" y="1433"/>
                    </a:cubicBezTo>
                    <a:cubicBezTo>
                      <a:pt x="1374" y="1433"/>
                      <a:pt x="1640" y="1"/>
                      <a:pt x="8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73"/>
              <p:cNvSpPr/>
              <p:nvPr/>
            </p:nvSpPr>
            <p:spPr>
              <a:xfrm>
                <a:off x="3964593" y="3454883"/>
                <a:ext cx="80917" cy="5291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56" extrusionOk="0">
                    <a:moveTo>
                      <a:pt x="651" y="1"/>
                    </a:moveTo>
                    <a:cubicBezTo>
                      <a:pt x="646" y="1"/>
                      <a:pt x="641" y="1"/>
                      <a:pt x="637" y="1"/>
                    </a:cubicBezTo>
                    <a:cubicBezTo>
                      <a:pt x="194" y="8"/>
                      <a:pt x="0" y="389"/>
                      <a:pt x="21" y="755"/>
                    </a:cubicBezTo>
                    <a:cubicBezTo>
                      <a:pt x="189" y="561"/>
                      <a:pt x="448" y="451"/>
                      <a:pt x="691" y="451"/>
                    </a:cubicBezTo>
                    <a:cubicBezTo>
                      <a:pt x="698" y="451"/>
                      <a:pt x="706" y="451"/>
                      <a:pt x="713" y="451"/>
                    </a:cubicBezTo>
                    <a:cubicBezTo>
                      <a:pt x="858" y="451"/>
                      <a:pt x="1004" y="486"/>
                      <a:pt x="1156" y="534"/>
                    </a:cubicBezTo>
                    <a:cubicBezTo>
                      <a:pt x="1135" y="247"/>
                      <a:pt x="987" y="1"/>
                      <a:pt x="651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86" name="Google Shape;2986;p73"/>
          <p:cNvGrpSpPr/>
          <p:nvPr/>
        </p:nvGrpSpPr>
        <p:grpSpPr>
          <a:xfrm>
            <a:off x="1400812" y="3427400"/>
            <a:ext cx="1155230" cy="1284274"/>
            <a:chOff x="1246187" y="3427400"/>
            <a:chExt cx="1155230" cy="1284274"/>
          </a:xfrm>
        </p:grpSpPr>
        <p:sp>
          <p:nvSpPr>
            <p:cNvPr id="2987" name="Google Shape;2987;p7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73"/>
            <p:cNvGrpSpPr/>
            <p:nvPr/>
          </p:nvGrpSpPr>
          <p:grpSpPr>
            <a:xfrm>
              <a:off x="1291105" y="3480440"/>
              <a:ext cx="1049159" cy="1178208"/>
              <a:chOff x="1291105" y="3480440"/>
              <a:chExt cx="1049159" cy="1178208"/>
            </a:xfrm>
          </p:grpSpPr>
          <p:sp>
            <p:nvSpPr>
              <p:cNvPr id="2989" name="Google Shape;2989;p73"/>
              <p:cNvSpPr/>
              <p:nvPr/>
            </p:nvSpPr>
            <p:spPr>
              <a:xfrm>
                <a:off x="1291105" y="3480440"/>
                <a:ext cx="1049159" cy="1025816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73"/>
              <p:cNvSpPr/>
              <p:nvPr/>
            </p:nvSpPr>
            <p:spPr>
              <a:xfrm>
                <a:off x="1753813" y="3526479"/>
                <a:ext cx="335284" cy="317512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73"/>
              <p:cNvSpPr/>
              <p:nvPr/>
            </p:nvSpPr>
            <p:spPr>
              <a:xfrm>
                <a:off x="1792600" y="3684582"/>
                <a:ext cx="123619" cy="974067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73"/>
              <p:cNvSpPr/>
              <p:nvPr/>
            </p:nvSpPr>
            <p:spPr>
              <a:xfrm>
                <a:off x="1599855" y="3772496"/>
                <a:ext cx="215114" cy="201999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73"/>
              <p:cNvSpPr/>
              <p:nvPr/>
            </p:nvSpPr>
            <p:spPr>
              <a:xfrm>
                <a:off x="1450893" y="3968191"/>
                <a:ext cx="386207" cy="291102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73"/>
              <p:cNvSpPr/>
              <p:nvPr/>
            </p:nvSpPr>
            <p:spPr>
              <a:xfrm>
                <a:off x="1799144" y="3681489"/>
                <a:ext cx="150033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7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73"/>
              <p:cNvSpPr/>
              <p:nvPr/>
            </p:nvSpPr>
            <p:spPr>
              <a:xfrm>
                <a:off x="1347144" y="4062766"/>
                <a:ext cx="417498" cy="392934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AF37522-A39E-B05F-7157-89B41B794B6C}"/>
              </a:ext>
            </a:extLst>
          </p:cNvPr>
          <p:cNvSpPr/>
          <p:nvPr/>
        </p:nvSpPr>
        <p:spPr>
          <a:xfrm>
            <a:off x="2615784" y="3170420"/>
            <a:ext cx="3991291" cy="997800"/>
          </a:xfrm>
          <a:prstGeom prst="rect">
            <a:avLst/>
          </a:prstGeom>
          <a:solidFill>
            <a:srgbClr val="FDF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8" name="Google Shape;2968;p73"/>
          <p:cNvSpPr txBox="1">
            <a:spLocks noGrp="1"/>
          </p:cNvSpPr>
          <p:nvPr>
            <p:ph type="ctrTitle"/>
          </p:nvPr>
        </p:nvSpPr>
        <p:spPr>
          <a:xfrm>
            <a:off x="2243722" y="1875348"/>
            <a:ext cx="4777229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5329"/>
                </a:solidFill>
                <a:latin typeface="Nunito" pitchFamily="2" charset="0"/>
              </a:rPr>
              <a:t>Thanks for your attention!</a:t>
            </a:r>
            <a:endParaRPr b="1" dirty="0">
              <a:solidFill>
                <a:srgbClr val="FF5329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62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8"/>
          <p:cNvSpPr/>
          <p:nvPr/>
        </p:nvSpPr>
        <p:spPr>
          <a:xfrm>
            <a:off x="6298363" y="710850"/>
            <a:ext cx="1486800" cy="5169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1924852" y="1608381"/>
            <a:ext cx="5371082" cy="1534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dirty="0">
                <a:latin typeface="Nunito" pitchFamily="2" charset="0"/>
              </a:rPr>
              <a:t>UNIT 1 </a:t>
            </a:r>
            <a:br>
              <a:rPr lang="en-US" sz="5700" b="1" dirty="0">
                <a:latin typeface="Nunito" pitchFamily="2" charset="0"/>
              </a:rPr>
            </a:br>
            <a:r>
              <a:rPr lang="en-US" sz="5700" b="1" dirty="0">
                <a:solidFill>
                  <a:srgbClr val="FF5329"/>
                </a:solidFill>
                <a:latin typeface="Nunito" pitchFamily="2" charset="0"/>
              </a:rPr>
              <a:t>My new school</a:t>
            </a:r>
            <a:endParaRPr sz="6400" b="1" dirty="0">
              <a:solidFill>
                <a:srgbClr val="FF5329"/>
              </a:solidFill>
              <a:latin typeface="Nunito" pitchFamily="2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377650" y="3348037"/>
            <a:ext cx="4388700" cy="5951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Lesson 6: Skills 2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8" name="Google Shape;1588;p38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6th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Kirang Haerang"/>
              </a:rPr>
              <a:t> grade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  <a:sym typeface="Kirang Haerang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363250" y="3220132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157984" y="3426962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654054" y="3031226"/>
            <a:ext cx="1206947" cy="1292886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7205725" y="1352880"/>
            <a:ext cx="1868057" cy="1354308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3"/>
          <p:cNvSpPr/>
          <p:nvPr/>
        </p:nvSpPr>
        <p:spPr>
          <a:xfrm>
            <a:off x="1781975" y="403625"/>
            <a:ext cx="55800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8" name="Google Shape;2218;p53"/>
          <p:cNvSpPr txBox="1">
            <a:spLocks noGrp="1"/>
          </p:cNvSpPr>
          <p:nvPr>
            <p:ph type="title"/>
          </p:nvPr>
        </p:nvSpPr>
        <p:spPr>
          <a:xfrm>
            <a:off x="1695125" y="381409"/>
            <a:ext cx="57537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99888"/>
                </a:solidFill>
                <a:latin typeface="Nunito ExtraBold" pitchFamily="2" charset="0"/>
              </a:rPr>
              <a:t>OBJECTIVES</a:t>
            </a:r>
            <a:endParaRPr sz="3600" b="1"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sp>
        <p:nvSpPr>
          <p:cNvPr id="2219" name="Google Shape;2219;p53"/>
          <p:cNvSpPr txBox="1">
            <a:spLocks noGrp="1"/>
          </p:cNvSpPr>
          <p:nvPr>
            <p:ph type="subTitle" idx="2"/>
          </p:nvPr>
        </p:nvSpPr>
        <p:spPr>
          <a:xfrm>
            <a:off x="1241200" y="2289350"/>
            <a:ext cx="2907600" cy="11650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listen for specific information about school activities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0" name="Google Shape;2220;p53"/>
          <p:cNvSpPr txBox="1">
            <a:spLocks noGrp="1"/>
          </p:cNvSpPr>
          <p:nvPr>
            <p:ph type="subTitle" idx="4"/>
          </p:nvPr>
        </p:nvSpPr>
        <p:spPr>
          <a:xfrm>
            <a:off x="4995194" y="2093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one's school.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1" name="Google Shape;2221;p53"/>
          <p:cNvSpPr txBox="1">
            <a:spLocks noGrp="1"/>
          </p:cNvSpPr>
          <p:nvPr>
            <p:ph type="subTitle" idx="1"/>
          </p:nvPr>
        </p:nvSpPr>
        <p:spPr>
          <a:xfrm>
            <a:off x="1567533" y="1672473"/>
            <a:ext cx="2254934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LISTENING</a:t>
            </a:r>
            <a:endParaRPr sz="2800" b="1" dirty="0">
              <a:latin typeface="Nunito ExtraBold" pitchFamily="2" charset="0"/>
            </a:endParaRPr>
          </a:p>
        </p:txBody>
      </p:sp>
      <p:sp>
        <p:nvSpPr>
          <p:cNvPr id="2222" name="Google Shape;2222;p53"/>
          <p:cNvSpPr txBox="1">
            <a:spLocks noGrp="1"/>
          </p:cNvSpPr>
          <p:nvPr>
            <p:ph type="subTitle" idx="3"/>
          </p:nvPr>
        </p:nvSpPr>
        <p:spPr>
          <a:xfrm>
            <a:off x="5486444" y="1679505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WRITING </a:t>
            </a:r>
            <a:endParaRPr sz="2800" b="1" dirty="0">
              <a:latin typeface="Nunito ExtraBold" pitchFamily="2" charset="0"/>
            </a:endParaRPr>
          </a:p>
        </p:txBody>
      </p:sp>
      <p:grpSp>
        <p:nvGrpSpPr>
          <p:cNvPr id="2223" name="Google Shape;2223;p53"/>
          <p:cNvGrpSpPr/>
          <p:nvPr/>
        </p:nvGrpSpPr>
        <p:grpSpPr>
          <a:xfrm rot="2700000">
            <a:off x="7414308" y="3736041"/>
            <a:ext cx="1155219" cy="1284261"/>
            <a:chOff x="1246187" y="3427400"/>
            <a:chExt cx="1155230" cy="1284274"/>
          </a:xfrm>
        </p:grpSpPr>
        <p:sp>
          <p:nvSpPr>
            <p:cNvPr id="2224" name="Google Shape;2224;p5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5" name="Google Shape;2225;p53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226" name="Google Shape;2226;p53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587;p38">
            <a:extLst>
              <a:ext uri="{FF2B5EF4-FFF2-40B4-BE49-F238E27FC236}">
                <a16:creationId xmlns:a16="http://schemas.microsoft.com/office/drawing/2014/main" id="{AD5B47FF-BF3F-816D-2DF0-97608F487BFB}"/>
              </a:ext>
            </a:extLst>
          </p:cNvPr>
          <p:cNvSpPr txBox="1">
            <a:spLocks/>
          </p:cNvSpPr>
          <p:nvPr/>
        </p:nvSpPr>
        <p:spPr>
          <a:xfrm>
            <a:off x="906905" y="1001957"/>
            <a:ext cx="7448055" cy="59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400" b="0" i="0" u="none" strike="noStrike" cap="none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b="1" dirty="0">
                <a:solidFill>
                  <a:srgbClr val="FCC2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this lesson, students will be able to: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47300" y="2572652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latin typeface="Nunito" pitchFamily="2" charset="0"/>
              </a:rPr>
              <a:t>Listening</a:t>
            </a:r>
            <a:endParaRPr sz="6600" b="1" dirty="0">
              <a:latin typeface="Nunito" pitchFamily="2" charset="0"/>
            </a:endParaRPr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5" name="Google Shape;1645;p39"/>
          <p:cNvSpPr txBox="1">
            <a:spLocks noGrp="1"/>
          </p:cNvSpPr>
          <p:nvPr>
            <p:ph type="title"/>
          </p:nvPr>
        </p:nvSpPr>
        <p:spPr>
          <a:xfrm>
            <a:off x="1866434" y="423096"/>
            <a:ext cx="54040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99888"/>
                </a:solidFill>
                <a:latin typeface="Nunito ExtraBold" pitchFamily="2" charset="0"/>
              </a:rPr>
              <a:t>Guess</a:t>
            </a:r>
          </a:p>
        </p:txBody>
      </p:sp>
      <p:grpSp>
        <p:nvGrpSpPr>
          <p:cNvPr id="1647" name="Google Shape;1647;p39"/>
          <p:cNvGrpSpPr/>
          <p:nvPr/>
        </p:nvGrpSpPr>
        <p:grpSpPr>
          <a:xfrm>
            <a:off x="8126386" y="4133983"/>
            <a:ext cx="976632" cy="1085725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B9CE29-4BC9-FA5E-01DA-2FA690DB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828">
            <a:off x="5026713" y="1421697"/>
            <a:ext cx="3226766" cy="2420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mium Vector | Student girl with ok hand gesture cartoon illustration.">
            <a:extLst>
              <a:ext uri="{FF2B5EF4-FFF2-40B4-BE49-F238E27FC236}">
                <a16:creationId xmlns:a16="http://schemas.microsoft.com/office/drawing/2014/main" id="{B1316EC1-4C7F-3968-055E-A790BABF5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00" b="99600" l="10000" r="90000">
                        <a14:foregroundMark x1="76450" y1="92950" x2="76450" y2="92950"/>
                        <a14:foregroundMark x1="76300" y1="92950" x2="76300" y2="92950"/>
                        <a14:foregroundMark x1="54650" y1="85600" x2="56400" y2="96450"/>
                        <a14:foregroundMark x1="19450" y1="53150" x2="19450" y2="53150"/>
                        <a14:foregroundMark x1="19450" y1="53900" x2="19450" y2="53900"/>
                        <a14:foregroundMark x1="17900" y1="54900" x2="25450" y2="51400"/>
                        <a14:foregroundMark x1="47700" y1="9450" x2="47700" y2="9450"/>
                        <a14:foregroundMark x1="47700" y1="9450" x2="47700" y2="9450"/>
                        <a14:foregroundMark x1="48850" y1="9650" x2="48850" y2="9650"/>
                        <a14:foregroundMark x1="43250" y1="10800" x2="45150" y2="10450"/>
                        <a14:foregroundMark x1="44400" y1="10050" x2="47100" y2="9850"/>
                        <a14:foregroundMark x1="39000" y1="83650" x2="40950" y2="94550"/>
                        <a14:foregroundMark x1="40950" y1="94550" x2="53200" y2="95050"/>
                        <a14:foregroundMark x1="53200" y1="95050" x2="42200" y2="99600"/>
                        <a14:foregroundMark x1="42200" y1="99600" x2="38200" y2="97800"/>
                        <a14:foregroundMark x1="45500" y1="9700" x2="48500" y2="9100"/>
                        <a14:foregroundMark x1="37600" y1="79150" x2="38850" y2="79750"/>
                        <a14:foregroundMark x1="72350" y1="31050" x2="72800" y2="32300"/>
                        <a14:foregroundMark x1="67000" y1="31500" x2="70550" y2="40450"/>
                        <a14:foregroundMark x1="76350" y1="34950" x2="74450" y2="40100"/>
                        <a14:foregroundMark x1="72900" y1="34050" x2="74250" y2="39750"/>
                        <a14:foregroundMark x1="30600" y1="30050" x2="31150" y2="30950"/>
                        <a14:foregroundMark x1="30600" y1="35100" x2="30500" y2="36650"/>
                        <a14:foregroundMark x1="37300" y1="18800" x2="37200" y2="21550"/>
                        <a14:backgroundMark x1="81600" y1="77400" x2="82150" y2="78700"/>
                        <a14:backgroundMark x1="70450" y1="35200" x2="71800" y2="38300"/>
                        <a14:backgroundMark x1="35750" y1="80050" x2="36850" y2="7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13777"/>
          <a:stretch/>
        </p:blipFill>
        <p:spPr bwMode="auto">
          <a:xfrm>
            <a:off x="3366444" y="2087287"/>
            <a:ext cx="1958457" cy="26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E68F8-80B3-F7F3-D076-989ECD5EF1BE}"/>
              </a:ext>
            </a:extLst>
          </p:cNvPr>
          <p:cNvSpPr txBox="1"/>
          <p:nvPr/>
        </p:nvSpPr>
        <p:spPr>
          <a:xfrm>
            <a:off x="3913316" y="1887232"/>
            <a:ext cx="108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5B944-D605-CC55-FA46-53E16925EADD}"/>
              </a:ext>
            </a:extLst>
          </p:cNvPr>
          <p:cNvSpPr txBox="1"/>
          <p:nvPr/>
        </p:nvSpPr>
        <p:spPr>
          <a:xfrm>
            <a:off x="5434838" y="4049990"/>
            <a:ext cx="2762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Palmer School, America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FA983-6EAB-4CC2-55A9-66B1CA93D155}"/>
              </a:ext>
            </a:extLst>
          </p:cNvPr>
          <p:cNvSpPr txBox="1"/>
          <p:nvPr/>
        </p:nvSpPr>
        <p:spPr>
          <a:xfrm>
            <a:off x="783413" y="1258211"/>
            <a:ext cx="3452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Do you think the students there wear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699BD-1412-4B35-BF11-CCAF66AB0565}"/>
              </a:ext>
            </a:extLst>
          </p:cNvPr>
          <p:cNvSpPr txBox="1"/>
          <p:nvPr/>
        </p:nvSpPr>
        <p:spPr>
          <a:xfrm>
            <a:off x="783413" y="2438360"/>
            <a:ext cx="3356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Do they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as a foreign language?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0439BD-12CF-99D8-CA51-9097F358BABB}"/>
              </a:ext>
            </a:extLst>
          </p:cNvPr>
          <p:cNvSpPr/>
          <p:nvPr/>
        </p:nvSpPr>
        <p:spPr>
          <a:xfrm>
            <a:off x="898635" y="3860730"/>
            <a:ext cx="2416116" cy="49412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check.</a:t>
            </a:r>
          </a:p>
        </p:txBody>
      </p:sp>
      <p:pic>
        <p:nvPicPr>
          <p:cNvPr id="13" name="Tiếng Anh 6 Tập 1 (Chương trình GDPT 2018) - Unit 1 MY NEW SCHOOL - SKILLS 2 - 1 Janet, a student at Palmer School in America, i">
            <a:hlinkClick r:id="" action="ppaction://media"/>
            <a:extLst>
              <a:ext uri="{FF2B5EF4-FFF2-40B4-BE49-F238E27FC236}">
                <a16:creationId xmlns:a16="http://schemas.microsoft.com/office/drawing/2014/main" id="{DA650F0A-FC99-E7E2-0157-718E723B0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0526" y="3364125"/>
            <a:ext cx="496605" cy="496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83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45" grpId="0"/>
      <p:bldP spid="4" grpId="0"/>
      <p:bldP spid="5" grpId="0"/>
      <p:bldP spid="8" grpId="0"/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5" name="Google Shape;1645;p39"/>
          <p:cNvSpPr txBox="1">
            <a:spLocks noGrp="1"/>
          </p:cNvSpPr>
          <p:nvPr>
            <p:ph type="title"/>
          </p:nvPr>
        </p:nvSpPr>
        <p:spPr>
          <a:xfrm>
            <a:off x="1866434" y="423096"/>
            <a:ext cx="54040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99888"/>
                </a:solidFill>
                <a:latin typeface="Nunito ExtraBold" pitchFamily="2" charset="0"/>
              </a:rPr>
              <a:t>Guess</a:t>
            </a:r>
          </a:p>
        </p:txBody>
      </p:sp>
      <p:grpSp>
        <p:nvGrpSpPr>
          <p:cNvPr id="1647" name="Google Shape;1647;p39"/>
          <p:cNvGrpSpPr/>
          <p:nvPr/>
        </p:nvGrpSpPr>
        <p:grpSpPr>
          <a:xfrm>
            <a:off x="8126386" y="4133983"/>
            <a:ext cx="976632" cy="1085725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8" name="Picture 4" descr="Premium Vector | Student girl with ok hand gesture cartoon illustration.">
            <a:extLst>
              <a:ext uri="{FF2B5EF4-FFF2-40B4-BE49-F238E27FC236}">
                <a16:creationId xmlns:a16="http://schemas.microsoft.com/office/drawing/2014/main" id="{B1316EC1-4C7F-3968-055E-A790BABF5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0" b="99600" l="10000" r="90000">
                        <a14:foregroundMark x1="76450" y1="92950" x2="76450" y2="92950"/>
                        <a14:foregroundMark x1="76300" y1="92950" x2="76300" y2="92950"/>
                        <a14:foregroundMark x1="54650" y1="85600" x2="56400" y2="96450"/>
                        <a14:foregroundMark x1="19450" y1="53150" x2="19450" y2="53150"/>
                        <a14:foregroundMark x1="19450" y1="53900" x2="19450" y2="53900"/>
                        <a14:foregroundMark x1="17900" y1="54900" x2="25450" y2="51400"/>
                        <a14:foregroundMark x1="47700" y1="9450" x2="47700" y2="9450"/>
                        <a14:foregroundMark x1="47700" y1="9450" x2="47700" y2="9450"/>
                        <a14:foregroundMark x1="48850" y1="9650" x2="48850" y2="9650"/>
                        <a14:foregroundMark x1="43250" y1="10800" x2="45150" y2="10450"/>
                        <a14:foregroundMark x1="44400" y1="10050" x2="47100" y2="9850"/>
                        <a14:foregroundMark x1="39000" y1="83650" x2="40950" y2="94550"/>
                        <a14:foregroundMark x1="40950" y1="94550" x2="53200" y2="95050"/>
                        <a14:foregroundMark x1="53200" y1="95050" x2="42200" y2="99600"/>
                        <a14:foregroundMark x1="42200" y1="99600" x2="38200" y2="97800"/>
                        <a14:foregroundMark x1="45500" y1="9700" x2="48500" y2="9100"/>
                        <a14:foregroundMark x1="37600" y1="79150" x2="38850" y2="79750"/>
                        <a14:foregroundMark x1="72350" y1="31050" x2="72800" y2="32300"/>
                        <a14:foregroundMark x1="67000" y1="31500" x2="70550" y2="40450"/>
                        <a14:foregroundMark x1="76350" y1="34950" x2="74450" y2="40100"/>
                        <a14:foregroundMark x1="72900" y1="34050" x2="74250" y2="39750"/>
                        <a14:foregroundMark x1="30600" y1="30050" x2="31150" y2="30950"/>
                        <a14:foregroundMark x1="30600" y1="35100" x2="30500" y2="36650"/>
                        <a14:foregroundMark x1="37300" y1="18800" x2="37200" y2="21550"/>
                        <a14:backgroundMark x1="81600" y1="77400" x2="82150" y2="78700"/>
                        <a14:backgroundMark x1="70450" y1="35200" x2="71800" y2="38300"/>
                        <a14:backgroundMark x1="35750" y1="80050" x2="36850" y2="7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13777"/>
          <a:stretch/>
        </p:blipFill>
        <p:spPr bwMode="auto">
          <a:xfrm>
            <a:off x="3366444" y="2087287"/>
            <a:ext cx="1958457" cy="26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E68F8-80B3-F7F3-D076-989ECD5EF1BE}"/>
              </a:ext>
            </a:extLst>
          </p:cNvPr>
          <p:cNvSpPr txBox="1"/>
          <p:nvPr/>
        </p:nvSpPr>
        <p:spPr>
          <a:xfrm>
            <a:off x="3913316" y="1887232"/>
            <a:ext cx="108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FA983-6EAB-4CC2-55A9-66B1CA93D155}"/>
              </a:ext>
            </a:extLst>
          </p:cNvPr>
          <p:cNvSpPr txBox="1"/>
          <p:nvPr/>
        </p:nvSpPr>
        <p:spPr>
          <a:xfrm>
            <a:off x="783413" y="1258211"/>
            <a:ext cx="3432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Do you think the students there wear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699BD-1412-4B35-BF11-CCAF66AB0565}"/>
              </a:ext>
            </a:extLst>
          </p:cNvPr>
          <p:cNvSpPr txBox="1"/>
          <p:nvPr/>
        </p:nvSpPr>
        <p:spPr>
          <a:xfrm>
            <a:off x="783413" y="2438360"/>
            <a:ext cx="3297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Do they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as a foreign language?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C32BB7-8A23-9C91-B60C-56FA82A22311}"/>
              </a:ext>
            </a:extLst>
          </p:cNvPr>
          <p:cNvSpPr/>
          <p:nvPr/>
        </p:nvSpPr>
        <p:spPr>
          <a:xfrm>
            <a:off x="5193342" y="2632201"/>
            <a:ext cx="3152805" cy="70605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two hours to study 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week.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DB3D71-9EED-F050-32C9-C210950EC092}"/>
              </a:ext>
            </a:extLst>
          </p:cNvPr>
          <p:cNvSpPr/>
          <p:nvPr/>
        </p:nvSpPr>
        <p:spPr>
          <a:xfrm>
            <a:off x="5193342" y="1381231"/>
            <a:ext cx="3152805" cy="70605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wear our 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day.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B7E0B-C033-3D44-A63E-8E5D0B39B151}"/>
              </a:ext>
            </a:extLst>
          </p:cNvPr>
          <p:cNvSpPr txBox="1"/>
          <p:nvPr/>
        </p:nvSpPr>
        <p:spPr>
          <a:xfrm>
            <a:off x="783413" y="1940619"/>
            <a:ext cx="822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81B6A-9268-071C-5CAD-B67E09F7E0C3}"/>
              </a:ext>
            </a:extLst>
          </p:cNvPr>
          <p:cNvSpPr txBox="1"/>
          <p:nvPr/>
        </p:nvSpPr>
        <p:spPr>
          <a:xfrm>
            <a:off x="783413" y="3484747"/>
            <a:ext cx="822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pic>
        <p:nvPicPr>
          <p:cNvPr id="7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A2877CF2-1FD6-6127-C1BA-EB71B074BE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00" end="14504.39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7506" y="2967219"/>
            <a:ext cx="539403" cy="539403"/>
          </a:xfrm>
          <a:prstGeom prst="rect">
            <a:avLst/>
          </a:prstGeom>
        </p:spPr>
      </p:pic>
      <p:pic>
        <p:nvPicPr>
          <p:cNvPr id="10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F7C630A6-57E2-DEA1-5408-014CEE89E9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55" end="8100.39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79314" y="1258211"/>
            <a:ext cx="539403" cy="5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Before listening, </a:t>
            </a:r>
            <a:r>
              <a:rPr lang="en-US" sz="2800" u="sng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underline</a:t>
            </a: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 the key words.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212910"/>
            <a:ext cx="76553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Janet's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teacher is her ___________ teacher.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	B. science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Today Janet ___________ her uniform.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is wearing			B. isn't wearing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Janet studies ___________ for two hours a week.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English			B. Vietnamese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Janet usually does her homework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in the library			B. at home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5. Her class is going to have a biology lesson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on a farm			B. in the classroom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963271" y="1550894"/>
            <a:ext cx="195430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F69385-627B-670E-918A-75D206CA1447}"/>
              </a:ext>
            </a:extLst>
          </p:cNvPr>
          <p:cNvCxnSpPr>
            <a:cxnSpLocks/>
          </p:cNvCxnSpPr>
          <p:nvPr/>
        </p:nvCxnSpPr>
        <p:spPr>
          <a:xfrm>
            <a:off x="1156447" y="2232212"/>
            <a:ext cx="672353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6116F0-24B6-0840-D956-90B867775C5F}"/>
              </a:ext>
            </a:extLst>
          </p:cNvPr>
          <p:cNvCxnSpPr>
            <a:cxnSpLocks/>
          </p:cNvCxnSpPr>
          <p:nvPr/>
        </p:nvCxnSpPr>
        <p:spPr>
          <a:xfrm>
            <a:off x="4598894" y="2232212"/>
            <a:ext cx="941294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8D8B6F-E160-483F-B324-B7CE42E4E5FD}"/>
              </a:ext>
            </a:extLst>
          </p:cNvPr>
          <p:cNvCxnSpPr>
            <a:cxnSpLocks/>
          </p:cNvCxnSpPr>
          <p:nvPr/>
        </p:nvCxnSpPr>
        <p:spPr>
          <a:xfrm>
            <a:off x="1828800" y="2895602"/>
            <a:ext cx="75303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168BA5-C5A7-47C3-130D-4C23135F3856}"/>
              </a:ext>
            </a:extLst>
          </p:cNvPr>
          <p:cNvCxnSpPr>
            <a:cxnSpLocks/>
          </p:cNvCxnSpPr>
          <p:nvPr/>
        </p:nvCxnSpPr>
        <p:spPr>
          <a:xfrm>
            <a:off x="4715435" y="2904565"/>
            <a:ext cx="199016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798B6D-B4DB-6DBF-1F1F-2479DFCC1296}"/>
              </a:ext>
            </a:extLst>
          </p:cNvPr>
          <p:cNvCxnSpPr>
            <a:cxnSpLocks/>
          </p:cNvCxnSpPr>
          <p:nvPr/>
        </p:nvCxnSpPr>
        <p:spPr>
          <a:xfrm>
            <a:off x="2689412" y="3558991"/>
            <a:ext cx="2268070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E4B4B5-50DB-A707-D559-952913ED5E02}"/>
              </a:ext>
            </a:extLst>
          </p:cNvPr>
          <p:cNvCxnSpPr>
            <a:cxnSpLocks/>
          </p:cNvCxnSpPr>
          <p:nvPr/>
        </p:nvCxnSpPr>
        <p:spPr>
          <a:xfrm>
            <a:off x="1649506" y="4231343"/>
            <a:ext cx="555811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5540F7-EA9E-E285-B0FC-657C9CC1F886}"/>
              </a:ext>
            </a:extLst>
          </p:cNvPr>
          <p:cNvCxnSpPr>
            <a:cxnSpLocks/>
          </p:cNvCxnSpPr>
          <p:nvPr/>
        </p:nvCxnSpPr>
        <p:spPr>
          <a:xfrm>
            <a:off x="3442447" y="4222378"/>
            <a:ext cx="2384612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1645;p39">
            <a:extLst>
              <a:ext uri="{FF2B5EF4-FFF2-40B4-BE49-F238E27FC236}">
                <a16:creationId xmlns:a16="http://schemas.microsoft.com/office/drawing/2014/main" id="{FEF4DC09-752A-8E16-691E-498CB198EB69}"/>
              </a:ext>
            </a:extLst>
          </p:cNvPr>
          <p:cNvSpPr txBox="1">
            <a:spLocks/>
          </p:cNvSpPr>
          <p:nvPr/>
        </p:nvSpPr>
        <p:spPr>
          <a:xfrm>
            <a:off x="884765" y="452715"/>
            <a:ext cx="7248963" cy="572700"/>
          </a:xfrm>
          <a:prstGeom prst="rect">
            <a:avLst/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pic>
        <p:nvPicPr>
          <p:cNvPr id="23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8005E357-9957-03D0-24D5-41A5EC880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9235" y="517585"/>
            <a:ext cx="695325" cy="695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843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948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212910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Janet's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teacher is her ___________ teacher.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	B. science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963271" y="1550894"/>
            <a:ext cx="195430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2168E6-D009-1E11-6EE2-3F32968CCBDB}"/>
              </a:ext>
            </a:extLst>
          </p:cNvPr>
          <p:cNvSpPr/>
          <p:nvPr/>
        </p:nvSpPr>
        <p:spPr>
          <a:xfrm>
            <a:off x="884765" y="1983017"/>
            <a:ext cx="7380694" cy="6974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and my </a:t>
            </a:r>
            <a:r>
              <a:rPr lang="en-US" sz="2200" b="1" u="sng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teacher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Mrs. Smith. She teaches us </a:t>
            </a:r>
            <a:r>
              <a:rPr lang="en-US" sz="2200" b="1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9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B70F75D1-7364-A3AC-804A-2CDBC53254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00" end="19283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7990" y="2066343"/>
            <a:ext cx="539403" cy="53940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9E53549-6BB0-AAFC-EA35-D331B0905350}"/>
              </a:ext>
            </a:extLst>
          </p:cNvPr>
          <p:cNvSpPr/>
          <p:nvPr/>
        </p:nvSpPr>
        <p:spPr>
          <a:xfrm>
            <a:off x="792378" y="1596509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11D69-EAFF-6788-A75D-0D802DDA0BEC}"/>
              </a:ext>
            </a:extLst>
          </p:cNvPr>
          <p:cNvSpPr txBox="1"/>
          <p:nvPr/>
        </p:nvSpPr>
        <p:spPr>
          <a:xfrm>
            <a:off x="783413" y="3032521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Today Janet ___________ her uniform.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is wearing			B. isn't wearing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CD08AF-D8F5-B0AE-C95A-8732E0E28DAF}"/>
              </a:ext>
            </a:extLst>
          </p:cNvPr>
          <p:cNvCxnSpPr>
            <a:cxnSpLocks/>
          </p:cNvCxnSpPr>
          <p:nvPr/>
        </p:nvCxnSpPr>
        <p:spPr>
          <a:xfrm>
            <a:off x="1156447" y="3370505"/>
            <a:ext cx="672353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56BAA-CD77-CE0A-808B-AD5029418EA2}"/>
              </a:ext>
            </a:extLst>
          </p:cNvPr>
          <p:cNvCxnSpPr>
            <a:cxnSpLocks/>
          </p:cNvCxnSpPr>
          <p:nvPr/>
        </p:nvCxnSpPr>
        <p:spPr>
          <a:xfrm>
            <a:off x="4598894" y="3370505"/>
            <a:ext cx="941294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2AEC66-4025-AA1D-C590-2AE71E29FD3A}"/>
              </a:ext>
            </a:extLst>
          </p:cNvPr>
          <p:cNvSpPr/>
          <p:nvPr/>
        </p:nvSpPr>
        <p:spPr>
          <a:xfrm>
            <a:off x="884765" y="3852756"/>
            <a:ext cx="7380694" cy="6974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our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day, but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aren't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1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C74DB8C1-3FEA-2709-2AE5-63F3523D45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55" end="5961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1335" y="2891447"/>
            <a:ext cx="539403" cy="53940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B80A2ED-1F23-9196-5CC7-691CCAC86604}"/>
              </a:ext>
            </a:extLst>
          </p:cNvPr>
          <p:cNvSpPr/>
          <p:nvPr/>
        </p:nvSpPr>
        <p:spPr>
          <a:xfrm>
            <a:off x="4440769" y="3439354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9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3" grpId="0"/>
      <p:bldP spid="19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150155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Janet studies ___________ for two hours a week.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English			B. Vietnamese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828800" y="1488139"/>
            <a:ext cx="779929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2168E6-D009-1E11-6EE2-3F32968CCBDB}"/>
              </a:ext>
            </a:extLst>
          </p:cNvPr>
          <p:cNvSpPr/>
          <p:nvPr/>
        </p:nvSpPr>
        <p:spPr>
          <a:xfrm>
            <a:off x="884765" y="1920262"/>
            <a:ext cx="7380694" cy="40616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hours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week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E53549-6BB0-AAFC-EA35-D331B0905350}"/>
              </a:ext>
            </a:extLst>
          </p:cNvPr>
          <p:cNvSpPr/>
          <p:nvPr/>
        </p:nvSpPr>
        <p:spPr>
          <a:xfrm>
            <a:off x="4440769" y="1533754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11D69-EAFF-6788-A75D-0D802DDA0BEC}"/>
              </a:ext>
            </a:extLst>
          </p:cNvPr>
          <p:cNvSpPr txBox="1"/>
          <p:nvPr/>
        </p:nvSpPr>
        <p:spPr>
          <a:xfrm>
            <a:off x="783413" y="2328954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Janet usually does her homework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in the library			B. at home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56BAA-CD77-CE0A-808B-AD5029418EA2}"/>
              </a:ext>
            </a:extLst>
          </p:cNvPr>
          <p:cNvCxnSpPr>
            <a:cxnSpLocks/>
          </p:cNvCxnSpPr>
          <p:nvPr/>
        </p:nvCxnSpPr>
        <p:spPr>
          <a:xfrm>
            <a:off x="2680447" y="2666938"/>
            <a:ext cx="2268071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2AEC66-4025-AA1D-C590-2AE71E29FD3A}"/>
              </a:ext>
            </a:extLst>
          </p:cNvPr>
          <p:cNvSpPr/>
          <p:nvPr/>
        </p:nvSpPr>
        <p:spPr>
          <a:xfrm>
            <a:off x="884765" y="3117876"/>
            <a:ext cx="7380694" cy="38987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usually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my homework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library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80A2ED-1F23-9196-5CC7-691CCAC86604}"/>
              </a:ext>
            </a:extLst>
          </p:cNvPr>
          <p:cNvSpPr/>
          <p:nvPr/>
        </p:nvSpPr>
        <p:spPr>
          <a:xfrm>
            <a:off x="783413" y="2735787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643FE5-5F14-C6DC-A761-7A1C680EA7B3}"/>
              </a:ext>
            </a:extLst>
          </p:cNvPr>
          <p:cNvCxnSpPr>
            <a:cxnSpLocks/>
          </p:cNvCxnSpPr>
          <p:nvPr/>
        </p:nvCxnSpPr>
        <p:spPr>
          <a:xfrm>
            <a:off x="4679577" y="1488139"/>
            <a:ext cx="2052917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D0289C8-2854-37D8-A4B4-8C0C3BB74B23}"/>
              </a:ext>
            </a:extLst>
          </p:cNvPr>
          <p:cNvSpPr txBox="1"/>
          <p:nvPr/>
        </p:nvSpPr>
        <p:spPr>
          <a:xfrm>
            <a:off x="783413" y="3485401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5. Her class is going to have a biology lesson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on a farm			B. in the classroom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B383AB-6C07-2689-4541-A3B903DBFF7B}"/>
              </a:ext>
            </a:extLst>
          </p:cNvPr>
          <p:cNvSpPr/>
          <p:nvPr/>
        </p:nvSpPr>
        <p:spPr>
          <a:xfrm>
            <a:off x="884765" y="4274323"/>
            <a:ext cx="7380694" cy="38987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We're going to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biology lesson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 farm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2F0B36-EDCB-99A1-0EB8-7E3F6CDA6725}"/>
              </a:ext>
            </a:extLst>
          </p:cNvPr>
          <p:cNvCxnSpPr>
            <a:cxnSpLocks/>
          </p:cNvCxnSpPr>
          <p:nvPr/>
        </p:nvCxnSpPr>
        <p:spPr>
          <a:xfrm>
            <a:off x="3442447" y="3818967"/>
            <a:ext cx="2384612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ABB8FFB-85DE-BDBD-18C5-E752F25CC4D3}"/>
              </a:ext>
            </a:extLst>
          </p:cNvPr>
          <p:cNvSpPr/>
          <p:nvPr/>
        </p:nvSpPr>
        <p:spPr>
          <a:xfrm>
            <a:off x="4440769" y="3891472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1900E0F9-3A06-FA88-BF45-2347604BE8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00" end="14504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7" y="347269"/>
            <a:ext cx="539403" cy="539403"/>
          </a:xfrm>
          <a:prstGeom prst="rect">
            <a:avLst/>
          </a:prstGeom>
        </p:spPr>
      </p:pic>
      <p:pic>
        <p:nvPicPr>
          <p:cNvPr id="25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CD050BA8-B3EC-5DF8-B7D1-8CFAFACD42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68" end="11000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8" y="1649894"/>
            <a:ext cx="539403" cy="539403"/>
          </a:xfrm>
          <a:prstGeom prst="rect">
            <a:avLst/>
          </a:prstGeom>
        </p:spPr>
      </p:pic>
      <p:pic>
        <p:nvPicPr>
          <p:cNvPr id="26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F0393DD4-8BF2-9009-40EC-2193F7F45A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00" end="983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6" y="2968350"/>
            <a:ext cx="539403" cy="5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7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5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3" grpId="0"/>
      <p:bldP spid="19" grpId="0" animBg="1"/>
      <p:bldP spid="22" grpId="0" animBg="1"/>
      <p:bldP spid="14" grpId="0"/>
      <p:bldP spid="16" grpId="0" animBg="1"/>
      <p:bldP spid="23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1048</Words>
  <Application>Microsoft Office PowerPoint</Application>
  <PresentationFormat>On-screen Show (16:9)</PresentationFormat>
  <Paragraphs>111</Paragraphs>
  <Slides>18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Nunito Sans</vt:lpstr>
      <vt:lpstr>Darker Grotesque SemiBold</vt:lpstr>
      <vt:lpstr>Calibri</vt:lpstr>
      <vt:lpstr>Nunito ExtraBold</vt:lpstr>
      <vt:lpstr>Arial</vt:lpstr>
      <vt:lpstr>Nunito</vt:lpstr>
      <vt:lpstr>Kirang Haerang</vt:lpstr>
      <vt:lpstr>Bebas Neue</vt:lpstr>
      <vt:lpstr>Math Subject for Elementary - 1st Grade: Time by Slidesgo</vt:lpstr>
      <vt:lpstr>What do you love about your school?</vt:lpstr>
      <vt:lpstr>UNIT 1  My new school</vt:lpstr>
      <vt:lpstr>OBJECTIVES</vt:lpstr>
      <vt:lpstr>Listening</vt:lpstr>
      <vt:lpstr>Guess</vt:lpstr>
      <vt:lpstr>Guess</vt:lpstr>
      <vt:lpstr>Before listening, underline the key words.</vt:lpstr>
      <vt:lpstr>2. Listen again &amp; choose A or B. (p.13) </vt:lpstr>
      <vt:lpstr>2. Listen again &amp; choose A or B. (p.13) </vt:lpstr>
      <vt:lpstr>What about your school?</vt:lpstr>
      <vt:lpstr>Writing</vt:lpstr>
      <vt:lpstr>3. Brainstorm about your school.</vt:lpstr>
      <vt:lpstr>Example</vt:lpstr>
      <vt:lpstr>4. Use the information in ex 3 to write a paragraph (50 words) about your school.</vt:lpstr>
      <vt:lpstr>Sample</vt:lpstr>
      <vt:lpstr>Swap with your partner. Check.</vt:lpstr>
      <vt:lpstr>WRAP-UP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 For Elementary: Time</dc:title>
  <cp:lastModifiedBy>HP</cp:lastModifiedBy>
  <cp:revision>31</cp:revision>
  <dcterms:modified xsi:type="dcterms:W3CDTF">2024-09-21T02:52:52Z</dcterms:modified>
</cp:coreProperties>
</file>