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4" r:id="rId1"/>
  </p:sldMasterIdLst>
  <p:notesMasterIdLst>
    <p:notesMasterId r:id="rId16"/>
  </p:notesMasterIdLst>
  <p:sldIdLst>
    <p:sldId id="256" r:id="rId2"/>
    <p:sldId id="264" r:id="rId3"/>
    <p:sldId id="258" r:id="rId4"/>
    <p:sldId id="259" r:id="rId5"/>
    <p:sldId id="257" r:id="rId6"/>
    <p:sldId id="288" r:id="rId7"/>
    <p:sldId id="265" r:id="rId8"/>
    <p:sldId id="289" r:id="rId9"/>
    <p:sldId id="293" r:id="rId10"/>
    <p:sldId id="291" r:id="rId11"/>
    <p:sldId id="294" r:id="rId12"/>
    <p:sldId id="295" r:id="rId13"/>
    <p:sldId id="260" r:id="rId14"/>
    <p:sldId id="269" r:id="rId15"/>
  </p:sldIdLst>
  <p:sldSz cx="9144000" cy="5143500" type="screen16x9"/>
  <p:notesSz cx="6858000" cy="9144000"/>
  <p:embeddedFontLst>
    <p:embeddedFont>
      <p:font typeface="Karla" pitchFamily="2" charset="0"/>
      <p:regular r:id="rId17"/>
      <p:bold r:id="rId18"/>
    </p:embeddedFont>
    <p:embeddedFont>
      <p:font typeface="Montserrat" panose="00000500000000000000" pitchFamily="2" charset="0"/>
      <p:regular r:id="rId19"/>
      <p:bold r:id="rId20"/>
      <p:italic r:id="rId21"/>
      <p:boldItalic r:id="rId22"/>
    </p:embeddedFont>
    <p:embeddedFont>
      <p:font typeface="Nunito" pitchFamily="2" charset="0"/>
      <p:regular r:id="rId23"/>
      <p:bold r:id="rId24"/>
      <p:italic r:id="rId25"/>
      <p:boldItalic r:id="rId26"/>
    </p:embeddedFont>
    <p:embeddedFont>
      <p:font typeface="Nunito Black" pitchFamily="2" charset="0"/>
      <p:bold r:id="rId27"/>
      <p:boldItalic r:id="rId28"/>
    </p:embeddedFont>
    <p:embeddedFont>
      <p:font typeface="Roboto Condensed Light" panose="02000000000000000000" pitchFamily="2" charset="0"/>
      <p:regular r:id="rId29"/>
      <p: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6"/>
    <a:srgbClr val="E3CED6"/>
    <a:srgbClr val="F2E8EC"/>
    <a:srgbClr val="000000"/>
    <a:srgbClr val="75D4FF"/>
    <a:srgbClr val="E94876"/>
    <a:srgbClr val="FDDB74"/>
    <a:srgbClr val="1C3953"/>
    <a:srgbClr val="FFEFBF"/>
    <a:srgbClr val="FFE5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CADD2F8-31CE-4F80-8D51-8B7B066CED6B}">
  <a:tblStyle styleId="{FCADD2F8-31CE-4F80-8D51-8B7B066CED6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8f9231e11a_0_19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8f9231e11a_0_19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8f9231e11a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8f9231e11a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8f9231e11a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8f9231e11a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f9231e11a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8f9231e11a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8f9231e11a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8f9231e11a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8f9231e11a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8f9231e11a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8f9231e11a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8f9231e11a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 l="19892" t="22194" r="10333" b="17397"/>
          <a:stretch/>
        </p:blipFill>
        <p:spPr>
          <a:xfrm>
            <a:off x="-103775" y="417275"/>
            <a:ext cx="6030123" cy="3478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l="16351" t="44029" r="42229" b="7130"/>
          <a:stretch/>
        </p:blipFill>
        <p:spPr>
          <a:xfrm>
            <a:off x="6997200" y="-108325"/>
            <a:ext cx="2222999" cy="193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l="-17257" t="20186" r="39205" b="56466"/>
          <a:stretch/>
        </p:blipFill>
        <p:spPr>
          <a:xfrm flipH="1">
            <a:off x="1" y="4070675"/>
            <a:ext cx="3539899" cy="107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935500" y="684900"/>
            <a:ext cx="4263600" cy="15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910500" y="2110800"/>
            <a:ext cx="3253500" cy="9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2200">
                <a:latin typeface="Nunito"/>
                <a:ea typeface="Nunito"/>
                <a:cs typeface="Nunito"/>
                <a:sym typeface="Nunit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4"/>
          <p:cNvPicPr preferRelativeResize="0"/>
          <p:nvPr/>
        </p:nvPicPr>
        <p:blipFill rotWithShape="1">
          <a:blip r:embed="rId2">
            <a:alphaModFix/>
          </a:blip>
          <a:srcRect l="12957" t="17518" r="10689" b="16475"/>
          <a:stretch/>
        </p:blipFill>
        <p:spPr>
          <a:xfrm flipH="1">
            <a:off x="5292335" y="1142950"/>
            <a:ext cx="4471926" cy="456219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4"/>
          <p:cNvSpPr txBox="1">
            <a:spLocks noGrp="1"/>
          </p:cNvSpPr>
          <p:nvPr>
            <p:ph type="title"/>
          </p:nvPr>
        </p:nvSpPr>
        <p:spPr>
          <a:xfrm>
            <a:off x="2775338" y="2970637"/>
            <a:ext cx="2765700" cy="22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0" name="Google Shape;170;p24"/>
          <p:cNvSpPr txBox="1">
            <a:spLocks noGrp="1"/>
          </p:cNvSpPr>
          <p:nvPr>
            <p:ph type="subTitle" idx="1"/>
          </p:nvPr>
        </p:nvSpPr>
        <p:spPr>
          <a:xfrm>
            <a:off x="2775338" y="3170525"/>
            <a:ext cx="213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71" name="Google Shape;171;p24"/>
          <p:cNvSpPr txBox="1">
            <a:spLocks noGrp="1"/>
          </p:cNvSpPr>
          <p:nvPr>
            <p:ph type="title" idx="2"/>
          </p:nvPr>
        </p:nvSpPr>
        <p:spPr>
          <a:xfrm>
            <a:off x="2775338" y="2012886"/>
            <a:ext cx="2765700" cy="22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2" name="Google Shape;172;p24"/>
          <p:cNvSpPr txBox="1">
            <a:spLocks noGrp="1"/>
          </p:cNvSpPr>
          <p:nvPr>
            <p:ph type="subTitle" idx="3"/>
          </p:nvPr>
        </p:nvSpPr>
        <p:spPr>
          <a:xfrm>
            <a:off x="2775338" y="2213228"/>
            <a:ext cx="213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73" name="Google Shape;173;p24"/>
          <p:cNvSpPr txBox="1">
            <a:spLocks noGrp="1"/>
          </p:cNvSpPr>
          <p:nvPr>
            <p:ph type="title" idx="4"/>
          </p:nvPr>
        </p:nvSpPr>
        <p:spPr>
          <a:xfrm>
            <a:off x="2775338" y="1050350"/>
            <a:ext cx="2765700" cy="22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4" name="Google Shape;174;p24"/>
          <p:cNvSpPr txBox="1">
            <a:spLocks noGrp="1"/>
          </p:cNvSpPr>
          <p:nvPr>
            <p:ph type="subTitle" idx="5"/>
          </p:nvPr>
        </p:nvSpPr>
        <p:spPr>
          <a:xfrm>
            <a:off x="2775338" y="1248825"/>
            <a:ext cx="213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75" name="Google Shape;175;p24"/>
          <p:cNvSpPr txBox="1">
            <a:spLocks noGrp="1"/>
          </p:cNvSpPr>
          <p:nvPr>
            <p:ph type="title" idx="6"/>
          </p:nvPr>
        </p:nvSpPr>
        <p:spPr>
          <a:xfrm>
            <a:off x="2775338" y="3934025"/>
            <a:ext cx="2765700" cy="22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6" name="Google Shape;176;p24"/>
          <p:cNvSpPr txBox="1">
            <a:spLocks noGrp="1"/>
          </p:cNvSpPr>
          <p:nvPr>
            <p:ph type="subTitle" idx="7"/>
          </p:nvPr>
        </p:nvSpPr>
        <p:spPr>
          <a:xfrm>
            <a:off x="2775338" y="4135450"/>
            <a:ext cx="213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77" name="Google Shape;177;p24"/>
          <p:cNvSpPr txBox="1">
            <a:spLocks noGrp="1"/>
          </p:cNvSpPr>
          <p:nvPr>
            <p:ph type="title" idx="8" hasCustomPrompt="1"/>
          </p:nvPr>
        </p:nvSpPr>
        <p:spPr>
          <a:xfrm>
            <a:off x="1796250" y="1136650"/>
            <a:ext cx="1170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200" b="1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8" name="Google Shape;178;p24"/>
          <p:cNvSpPr txBox="1">
            <a:spLocks noGrp="1"/>
          </p:cNvSpPr>
          <p:nvPr>
            <p:ph type="title" idx="9" hasCustomPrompt="1"/>
          </p:nvPr>
        </p:nvSpPr>
        <p:spPr>
          <a:xfrm>
            <a:off x="1796250" y="2097000"/>
            <a:ext cx="1170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200" b="1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9" name="Google Shape;179;p24"/>
          <p:cNvSpPr txBox="1">
            <a:spLocks noGrp="1"/>
          </p:cNvSpPr>
          <p:nvPr>
            <p:ph type="title" idx="13" hasCustomPrompt="1"/>
          </p:nvPr>
        </p:nvSpPr>
        <p:spPr>
          <a:xfrm>
            <a:off x="1796250" y="4056125"/>
            <a:ext cx="1170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200" b="1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0" name="Google Shape;180;p24"/>
          <p:cNvSpPr txBox="1">
            <a:spLocks noGrp="1"/>
          </p:cNvSpPr>
          <p:nvPr>
            <p:ph type="title" idx="14" hasCustomPrompt="1"/>
          </p:nvPr>
        </p:nvSpPr>
        <p:spPr>
          <a:xfrm>
            <a:off x="1796250" y="3097475"/>
            <a:ext cx="1170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200" b="1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pic>
        <p:nvPicPr>
          <p:cNvPr id="181" name="Google Shape;181;p24"/>
          <p:cNvPicPr preferRelativeResize="0"/>
          <p:nvPr/>
        </p:nvPicPr>
        <p:blipFill rotWithShape="1">
          <a:blip r:embed="rId3">
            <a:alphaModFix/>
          </a:blip>
          <a:srcRect l="7147" t="26592" r="40375" b="53912"/>
          <a:stretch/>
        </p:blipFill>
        <p:spPr>
          <a:xfrm rot="5400000" flipH="1">
            <a:off x="-2185600" y="2092075"/>
            <a:ext cx="5997150" cy="162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4"/>
          <p:cNvPicPr preferRelativeResize="0"/>
          <p:nvPr/>
        </p:nvPicPr>
        <p:blipFill rotWithShape="1">
          <a:blip r:embed="rId4">
            <a:alphaModFix/>
          </a:blip>
          <a:srcRect l="26360" t="63994" r="19019" b="8780"/>
          <a:stretch/>
        </p:blipFill>
        <p:spPr>
          <a:xfrm flipH="1">
            <a:off x="7742575" y="-76200"/>
            <a:ext cx="1475036" cy="572699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4"/>
          <p:cNvSpPr txBox="1">
            <a:spLocks noGrp="1"/>
          </p:cNvSpPr>
          <p:nvPr>
            <p:ph type="title" idx="15"/>
          </p:nvPr>
        </p:nvSpPr>
        <p:spPr>
          <a:xfrm>
            <a:off x="1711400" y="400259"/>
            <a:ext cx="6789300" cy="7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 points">
  <p:cSld name="TITLE_AND_BODY_2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5"/>
          <p:cNvSpPr txBox="1">
            <a:spLocks noGrp="1"/>
          </p:cNvSpPr>
          <p:nvPr>
            <p:ph type="body" idx="1"/>
          </p:nvPr>
        </p:nvSpPr>
        <p:spPr>
          <a:xfrm>
            <a:off x="713850" y="1115375"/>
            <a:ext cx="7575000" cy="358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Karla"/>
              <a:buAutoNum type="arabicPeriod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pic>
        <p:nvPicPr>
          <p:cNvPr id="186" name="Google Shape;186;p25"/>
          <p:cNvPicPr preferRelativeResize="0"/>
          <p:nvPr/>
        </p:nvPicPr>
        <p:blipFill rotWithShape="1">
          <a:blip r:embed="rId2">
            <a:alphaModFix/>
          </a:blip>
          <a:srcRect l="42256" t="45359" r="26713" b="17910"/>
          <a:stretch/>
        </p:blipFill>
        <p:spPr>
          <a:xfrm>
            <a:off x="-63697" y="-90750"/>
            <a:ext cx="984276" cy="7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5"/>
          <p:cNvPicPr preferRelativeResize="0"/>
          <p:nvPr/>
        </p:nvPicPr>
        <p:blipFill rotWithShape="1">
          <a:blip r:embed="rId3">
            <a:alphaModFix/>
          </a:blip>
          <a:srcRect l="10937" t="61417" r="22493" b="9634"/>
          <a:stretch/>
        </p:blipFill>
        <p:spPr>
          <a:xfrm rot="5400000" flipH="1">
            <a:off x="5722125" y="1781675"/>
            <a:ext cx="5361900" cy="1553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5"/>
          <p:cNvPicPr preferRelativeResize="0"/>
          <p:nvPr/>
        </p:nvPicPr>
        <p:blipFill rotWithShape="1">
          <a:blip r:embed="rId4">
            <a:alphaModFix/>
          </a:blip>
          <a:srcRect l="14284" t="17956" r="33238" b="65115"/>
          <a:stretch/>
        </p:blipFill>
        <p:spPr>
          <a:xfrm flipH="1">
            <a:off x="-94146" y="4027475"/>
            <a:ext cx="4024598" cy="1188724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5"/>
          <p:cNvSpPr txBox="1">
            <a:spLocks noGrp="1"/>
          </p:cNvSpPr>
          <p:nvPr>
            <p:ph type="title"/>
          </p:nvPr>
        </p:nvSpPr>
        <p:spPr>
          <a:xfrm>
            <a:off x="625050" y="474750"/>
            <a:ext cx="6789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 rotWithShape="1">
          <a:blip r:embed="rId2">
            <a:alphaModFix/>
          </a:blip>
          <a:srcRect l="26360" t="56747" r="19019" b="16027"/>
          <a:stretch/>
        </p:blipFill>
        <p:spPr>
          <a:xfrm>
            <a:off x="-51550" y="-93525"/>
            <a:ext cx="2496699" cy="825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"/>
          <p:cNvPicPr preferRelativeResize="0"/>
          <p:nvPr/>
        </p:nvPicPr>
        <p:blipFill rotWithShape="1">
          <a:blip r:embed="rId3">
            <a:alphaModFix/>
          </a:blip>
          <a:srcRect l="-13721" t="17716" r="35669" b="58936"/>
          <a:stretch/>
        </p:blipFill>
        <p:spPr>
          <a:xfrm>
            <a:off x="4742052" y="3809425"/>
            <a:ext cx="4401948" cy="133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2691750" y="2500550"/>
            <a:ext cx="3760500" cy="4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/>
          </p:nvPr>
        </p:nvSpPr>
        <p:spPr>
          <a:xfrm>
            <a:off x="2824350" y="2983550"/>
            <a:ext cx="3495300" cy="4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3" hasCustomPrompt="1"/>
          </p:nvPr>
        </p:nvSpPr>
        <p:spPr>
          <a:xfrm>
            <a:off x="3716100" y="1438175"/>
            <a:ext cx="1711800" cy="133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pic>
        <p:nvPicPr>
          <p:cNvPr id="20" name="Google Shape;20;p3"/>
          <p:cNvPicPr preferRelativeResize="0"/>
          <p:nvPr/>
        </p:nvPicPr>
        <p:blipFill rotWithShape="1">
          <a:blip r:embed="rId4">
            <a:alphaModFix/>
          </a:blip>
          <a:srcRect l="10994" t="22428" r="42022" b="52517"/>
          <a:stretch/>
        </p:blipFill>
        <p:spPr>
          <a:xfrm flipH="1">
            <a:off x="-51551" y="3723825"/>
            <a:ext cx="2282376" cy="151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/>
          <p:cNvPicPr preferRelativeResize="0"/>
          <p:nvPr/>
        </p:nvPicPr>
        <p:blipFill rotWithShape="1">
          <a:blip r:embed="rId2">
            <a:alphaModFix/>
          </a:blip>
          <a:srcRect l="21550" t="24564" r="9178" b="37655"/>
          <a:stretch/>
        </p:blipFill>
        <p:spPr>
          <a:xfrm flipH="1">
            <a:off x="5361599" y="4150926"/>
            <a:ext cx="3782401" cy="992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4"/>
          <p:cNvPicPr preferRelativeResize="0"/>
          <p:nvPr/>
        </p:nvPicPr>
        <p:blipFill rotWithShape="1">
          <a:blip r:embed="rId3">
            <a:alphaModFix/>
          </a:blip>
          <a:srcRect l="10668" t="23532" r="36854" b="59539"/>
          <a:stretch/>
        </p:blipFill>
        <p:spPr>
          <a:xfrm rot="10800000" flipH="1">
            <a:off x="4236612" y="0"/>
            <a:ext cx="4959624" cy="146490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5353825" y="2332475"/>
            <a:ext cx="3043800" cy="140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pic>
        <p:nvPicPr>
          <p:cNvPr id="25" name="Google Shape;25;p4"/>
          <p:cNvPicPr preferRelativeResize="0"/>
          <p:nvPr/>
        </p:nvPicPr>
        <p:blipFill rotWithShape="1">
          <a:blip r:embed="rId4">
            <a:alphaModFix/>
          </a:blip>
          <a:srcRect l="26360" t="56747" r="19019" b="16027"/>
          <a:stretch/>
        </p:blipFill>
        <p:spPr>
          <a:xfrm>
            <a:off x="-51550" y="-93525"/>
            <a:ext cx="1204276" cy="467574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625050" y="474750"/>
            <a:ext cx="6789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7"/>
          <p:cNvPicPr preferRelativeResize="0"/>
          <p:nvPr/>
        </p:nvPicPr>
        <p:blipFill rotWithShape="1">
          <a:blip r:embed="rId2">
            <a:alphaModFix/>
          </a:blip>
          <a:srcRect l="33879" t="27479" r="9447" b="20790"/>
          <a:stretch/>
        </p:blipFill>
        <p:spPr>
          <a:xfrm rot="10800000" flipH="1">
            <a:off x="-69875" y="3621950"/>
            <a:ext cx="2648349" cy="16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7"/>
          <p:cNvPicPr preferRelativeResize="0"/>
          <p:nvPr/>
        </p:nvPicPr>
        <p:blipFill rotWithShape="1">
          <a:blip r:embed="rId3">
            <a:alphaModFix/>
          </a:blip>
          <a:srcRect l="8932" t="21508" r="35552" b="58641"/>
          <a:stretch/>
        </p:blipFill>
        <p:spPr>
          <a:xfrm>
            <a:off x="4105900" y="4398800"/>
            <a:ext cx="5038101" cy="74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7"/>
          <p:cNvPicPr preferRelativeResize="0"/>
          <p:nvPr/>
        </p:nvPicPr>
        <p:blipFill rotWithShape="1">
          <a:blip r:embed="rId4">
            <a:alphaModFix/>
          </a:blip>
          <a:srcRect l="19137" t="50256" r="50686" b="13553"/>
          <a:stretch/>
        </p:blipFill>
        <p:spPr>
          <a:xfrm>
            <a:off x="7761650" y="0"/>
            <a:ext cx="1382349" cy="744699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7"/>
          <p:cNvSpPr txBox="1">
            <a:spLocks noGrp="1"/>
          </p:cNvSpPr>
          <p:nvPr>
            <p:ph type="body" idx="1"/>
          </p:nvPr>
        </p:nvSpPr>
        <p:spPr>
          <a:xfrm>
            <a:off x="4160125" y="1936375"/>
            <a:ext cx="3780300" cy="22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rgbClr val="FF5AA9"/>
              </a:buClr>
              <a:buSzPts val="1400"/>
              <a:buFont typeface="Montserrat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○"/>
              <a:defRPr sz="12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■"/>
              <a:defRPr sz="12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●"/>
              <a:defRPr sz="12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○"/>
              <a:defRPr sz="12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■"/>
              <a:defRPr sz="12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●"/>
              <a:defRPr sz="12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○"/>
              <a:defRPr sz="12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■"/>
              <a:defRPr sz="1200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625050" y="474750"/>
            <a:ext cx="6789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9"/>
          <p:cNvPicPr preferRelativeResize="0"/>
          <p:nvPr/>
        </p:nvPicPr>
        <p:blipFill rotWithShape="1">
          <a:blip r:embed="rId2">
            <a:alphaModFix/>
          </a:blip>
          <a:srcRect l="26033" t="22426" r="9445" b="27593"/>
          <a:stretch/>
        </p:blipFill>
        <p:spPr>
          <a:xfrm rot="10800000">
            <a:off x="6227250" y="-147375"/>
            <a:ext cx="3015024" cy="155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9"/>
          <p:cNvPicPr preferRelativeResize="0"/>
          <p:nvPr/>
        </p:nvPicPr>
        <p:blipFill rotWithShape="1">
          <a:blip r:embed="rId3">
            <a:alphaModFix/>
          </a:blip>
          <a:srcRect l="16583" t="17103" r="34754" b="63045"/>
          <a:stretch/>
        </p:blipFill>
        <p:spPr>
          <a:xfrm>
            <a:off x="2266025" y="3988425"/>
            <a:ext cx="6849573" cy="115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9"/>
          <p:cNvPicPr preferRelativeResize="0"/>
          <p:nvPr/>
        </p:nvPicPr>
        <p:blipFill rotWithShape="1">
          <a:blip r:embed="rId4">
            <a:alphaModFix/>
          </a:blip>
          <a:srcRect l="21168" t="63809" r="48655" b="10338"/>
          <a:stretch/>
        </p:blipFill>
        <p:spPr>
          <a:xfrm rot="10800000">
            <a:off x="-128549" y="4611525"/>
            <a:ext cx="1382349" cy="53197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9"/>
          <p:cNvSpPr txBox="1">
            <a:spLocks noGrp="1"/>
          </p:cNvSpPr>
          <p:nvPr>
            <p:ph type="subTitle" idx="1"/>
          </p:nvPr>
        </p:nvSpPr>
        <p:spPr>
          <a:xfrm>
            <a:off x="713700" y="2110750"/>
            <a:ext cx="4045200" cy="10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2"/>
          </p:nvPr>
        </p:nvSpPr>
        <p:spPr>
          <a:xfrm>
            <a:off x="561300" y="3173050"/>
            <a:ext cx="3488400" cy="10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title" hasCustomPrompt="1"/>
          </p:nvPr>
        </p:nvSpPr>
        <p:spPr>
          <a:xfrm>
            <a:off x="713700" y="872100"/>
            <a:ext cx="2740200" cy="143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Section header 2">
  <p:cSld name="CUSTOM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3"/>
          <p:cNvPicPr preferRelativeResize="0"/>
          <p:nvPr/>
        </p:nvPicPr>
        <p:blipFill rotWithShape="1">
          <a:blip r:embed="rId2">
            <a:alphaModFix/>
          </a:blip>
          <a:srcRect l="26360" t="56747" r="19019" b="16027"/>
          <a:stretch/>
        </p:blipFill>
        <p:spPr>
          <a:xfrm>
            <a:off x="7550100" y="0"/>
            <a:ext cx="2496699" cy="825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3"/>
          <p:cNvPicPr preferRelativeResize="0"/>
          <p:nvPr/>
        </p:nvPicPr>
        <p:blipFill rotWithShape="1">
          <a:blip r:embed="rId3">
            <a:alphaModFix/>
          </a:blip>
          <a:srcRect l="-15602" t="17716" r="37550" b="58936"/>
          <a:stretch/>
        </p:blipFill>
        <p:spPr>
          <a:xfrm rot="5400000" flipH="1">
            <a:off x="-1057350" y="1057350"/>
            <a:ext cx="3034250" cy="919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3"/>
          <p:cNvPicPr preferRelativeResize="0"/>
          <p:nvPr/>
        </p:nvPicPr>
        <p:blipFill rotWithShape="1">
          <a:blip r:embed="rId3">
            <a:alphaModFix/>
          </a:blip>
          <a:srcRect l="16583" t="17103" r="34754" b="63045"/>
          <a:stretch/>
        </p:blipFill>
        <p:spPr>
          <a:xfrm>
            <a:off x="2294425" y="3067625"/>
            <a:ext cx="6849573" cy="207587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3"/>
          <p:cNvSpPr txBox="1">
            <a:spLocks noGrp="1"/>
          </p:cNvSpPr>
          <p:nvPr>
            <p:ph type="title"/>
          </p:nvPr>
        </p:nvSpPr>
        <p:spPr>
          <a:xfrm>
            <a:off x="1084238" y="2444913"/>
            <a:ext cx="3760500" cy="5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2"/>
          </p:nvPr>
        </p:nvSpPr>
        <p:spPr>
          <a:xfrm>
            <a:off x="1243463" y="2982392"/>
            <a:ext cx="3495300" cy="4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title" idx="3" hasCustomPrompt="1"/>
          </p:nvPr>
        </p:nvSpPr>
        <p:spPr>
          <a:xfrm>
            <a:off x="2108600" y="1386987"/>
            <a:ext cx="1711800" cy="11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Section header 3">
  <p:cSld name="TITLE_AND_BODY_1_2_1_1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9"/>
          <p:cNvPicPr preferRelativeResize="0"/>
          <p:nvPr/>
        </p:nvPicPr>
        <p:blipFill rotWithShape="1">
          <a:blip r:embed="rId2">
            <a:alphaModFix/>
          </a:blip>
          <a:srcRect l="26360" t="56747" r="19019" b="16027"/>
          <a:stretch/>
        </p:blipFill>
        <p:spPr>
          <a:xfrm flipH="1">
            <a:off x="-531375" y="0"/>
            <a:ext cx="2058650" cy="680624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9"/>
          <p:cNvSpPr txBox="1">
            <a:spLocks noGrp="1"/>
          </p:cNvSpPr>
          <p:nvPr>
            <p:ph type="title" hasCustomPrompt="1"/>
          </p:nvPr>
        </p:nvSpPr>
        <p:spPr>
          <a:xfrm>
            <a:off x="5850525" y="1488636"/>
            <a:ext cx="19077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5" name="Google Shape;125;p19"/>
          <p:cNvSpPr txBox="1">
            <a:spLocks noGrp="1"/>
          </p:cNvSpPr>
          <p:nvPr>
            <p:ph type="title" idx="2"/>
          </p:nvPr>
        </p:nvSpPr>
        <p:spPr>
          <a:xfrm>
            <a:off x="4939575" y="2463495"/>
            <a:ext cx="3729600" cy="55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subTitle" idx="1"/>
          </p:nvPr>
        </p:nvSpPr>
        <p:spPr>
          <a:xfrm>
            <a:off x="5417325" y="2857447"/>
            <a:ext cx="2774100" cy="64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127" name="Google Shape;127;p19"/>
          <p:cNvPicPr preferRelativeResize="0"/>
          <p:nvPr/>
        </p:nvPicPr>
        <p:blipFill rotWithShape="1">
          <a:blip r:embed="rId3">
            <a:alphaModFix/>
          </a:blip>
          <a:srcRect l="16582" t="28172" r="43886" b="63046"/>
          <a:stretch/>
        </p:blipFill>
        <p:spPr>
          <a:xfrm flipH="1">
            <a:off x="-55876" y="3868681"/>
            <a:ext cx="7839151" cy="1293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and credits">
  <p:cSld name="ONE_COLUMN_TEXT_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3"/>
          <p:cNvPicPr preferRelativeResize="0"/>
          <p:nvPr/>
        </p:nvPicPr>
        <p:blipFill rotWithShape="1">
          <a:blip r:embed="rId2">
            <a:alphaModFix/>
          </a:blip>
          <a:srcRect l="16802" t="15152" r="34535" b="64997"/>
          <a:stretch/>
        </p:blipFill>
        <p:spPr>
          <a:xfrm>
            <a:off x="2294425" y="3988425"/>
            <a:ext cx="6849573" cy="115507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3"/>
          <p:cNvSpPr txBox="1"/>
          <p:nvPr/>
        </p:nvSpPr>
        <p:spPr>
          <a:xfrm>
            <a:off x="4676400" y="3430950"/>
            <a:ext cx="3753900" cy="6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and infographics &amp; images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. </a:t>
            </a:r>
            <a:endParaRPr sz="11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r" rtl="0">
              <a:spcBef>
                <a:spcPts val="30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2" name="Google Shape;162;p23"/>
          <p:cNvSpPr txBox="1">
            <a:spLocks noGrp="1"/>
          </p:cNvSpPr>
          <p:nvPr>
            <p:ph type="ctrTitle"/>
          </p:nvPr>
        </p:nvSpPr>
        <p:spPr>
          <a:xfrm flipH="1">
            <a:off x="3915850" y="550750"/>
            <a:ext cx="4555200" cy="101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163" name="Google Shape;163;p23"/>
          <p:cNvSpPr txBox="1">
            <a:spLocks noGrp="1"/>
          </p:cNvSpPr>
          <p:nvPr>
            <p:ph type="subTitle" idx="1"/>
          </p:nvPr>
        </p:nvSpPr>
        <p:spPr>
          <a:xfrm flipH="1">
            <a:off x="5166713" y="1491250"/>
            <a:ext cx="3263400" cy="110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None/>
              <a:defRPr sz="1600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64" name="Google Shape;164;p23"/>
          <p:cNvSpPr txBox="1">
            <a:spLocks noGrp="1"/>
          </p:cNvSpPr>
          <p:nvPr>
            <p:ph type="subTitle" idx="2"/>
          </p:nvPr>
        </p:nvSpPr>
        <p:spPr>
          <a:xfrm>
            <a:off x="4774025" y="4126750"/>
            <a:ext cx="3656100" cy="25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 sz="1200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 sz="1200"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 sz="1200"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 sz="1200"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 sz="1200"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 sz="1200"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 sz="1200"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 sz="1200"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 sz="12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165" name="Google Shape;165;p23"/>
          <p:cNvPicPr preferRelativeResize="0"/>
          <p:nvPr/>
        </p:nvPicPr>
        <p:blipFill rotWithShape="1">
          <a:blip r:embed="rId6">
            <a:alphaModFix/>
          </a:blip>
          <a:srcRect l="25130" t="21764" r="9441" b="36510"/>
          <a:stretch/>
        </p:blipFill>
        <p:spPr>
          <a:xfrm rot="10800000" flipH="1">
            <a:off x="-83300" y="-81999"/>
            <a:ext cx="4100425" cy="129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3"/>
          <p:cNvPicPr preferRelativeResize="0"/>
          <p:nvPr/>
        </p:nvPicPr>
        <p:blipFill rotWithShape="1">
          <a:blip r:embed="rId7">
            <a:alphaModFix/>
          </a:blip>
          <a:srcRect l="14679" t="40722" r="46173" b="11221"/>
          <a:stretch/>
        </p:blipFill>
        <p:spPr>
          <a:xfrm rot="10800000">
            <a:off x="-100149" y="4335799"/>
            <a:ext cx="1464749" cy="807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37500" y="550750"/>
            <a:ext cx="7097400" cy="7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Black"/>
              <a:buNone/>
              <a:defRPr sz="3000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4775" y="2273150"/>
            <a:ext cx="6828000" cy="2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○"/>
              <a:defRPr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■"/>
              <a:defRPr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○"/>
              <a:defRPr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■"/>
              <a:defRPr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○"/>
              <a:defRPr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■"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5" r:id="rId5"/>
    <p:sldLayoutId id="2147483658" r:id="rId6"/>
    <p:sldLayoutId id="2147483659" r:id="rId7"/>
    <p:sldLayoutId id="2147483665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9"/>
          <p:cNvSpPr txBox="1">
            <a:spLocks noGrp="1"/>
          </p:cNvSpPr>
          <p:nvPr>
            <p:ph type="ctrTitle"/>
          </p:nvPr>
        </p:nvSpPr>
        <p:spPr>
          <a:xfrm>
            <a:off x="530765" y="684900"/>
            <a:ext cx="5015595" cy="15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 3 </a:t>
            </a:r>
            <a:br>
              <a:rPr lang="en" dirty="0"/>
            </a:br>
            <a:r>
              <a:rPr lang="en" dirty="0"/>
              <a:t>MY FRIENDS</a:t>
            </a:r>
            <a:endParaRPr dirty="0"/>
          </a:p>
        </p:txBody>
      </p:sp>
      <p:sp>
        <p:nvSpPr>
          <p:cNvPr id="204" name="Google Shape;204;p29"/>
          <p:cNvSpPr txBox="1">
            <a:spLocks noGrp="1"/>
          </p:cNvSpPr>
          <p:nvPr>
            <p:ph type="subTitle" idx="1"/>
          </p:nvPr>
        </p:nvSpPr>
        <p:spPr>
          <a:xfrm>
            <a:off x="530765" y="2110800"/>
            <a:ext cx="3661500" cy="4609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Lesson 4: Communication</a:t>
            </a:r>
            <a:endParaRPr dirty="0"/>
          </a:p>
        </p:txBody>
      </p:sp>
      <p:pic>
        <p:nvPicPr>
          <p:cNvPr id="205" name="Google Shape;205;p29"/>
          <p:cNvPicPr preferRelativeResize="0"/>
          <p:nvPr/>
        </p:nvPicPr>
        <p:blipFill rotWithShape="1">
          <a:blip r:embed="rId3">
            <a:alphaModFix/>
          </a:blip>
          <a:srcRect l="-2994" t="2369" r="4491" b="7880"/>
          <a:stretch/>
        </p:blipFill>
        <p:spPr>
          <a:xfrm>
            <a:off x="3669100" y="545625"/>
            <a:ext cx="5120324" cy="466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C272DB-D3E0-ED0F-0EE1-2C930EBDE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93802"/>
            <a:ext cx="4402951" cy="1377102"/>
          </a:xfrm>
        </p:spPr>
        <p:txBody>
          <a:bodyPr/>
          <a:lstStyle/>
          <a:p>
            <a:r>
              <a:rPr lang="en-US" sz="2400" dirty="0">
                <a:highlight>
                  <a:srgbClr val="F8F8F6"/>
                </a:highlight>
              </a:rPr>
              <a:t>4. Find the personalities of Vinh and John, according to their birth date.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982D828-31AE-FBC5-DC3E-768D991F57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885884"/>
              </p:ext>
            </p:extLst>
          </p:nvPr>
        </p:nvGraphicFramePr>
        <p:xfrm>
          <a:off x="4402951" y="194310"/>
          <a:ext cx="4592408" cy="47548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950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1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 dirty="0">
                          <a:latin typeface="Nunito" pitchFamily="2" charset="0"/>
                        </a:rPr>
                        <a:t>21/3 – 19/4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confident, active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 dirty="0">
                          <a:latin typeface="Nunito" pitchFamily="2" charset="0"/>
                        </a:rPr>
                        <a:t>20/4 – 20/5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loving, hard-working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>
                          <a:latin typeface="Nunito" pitchFamily="2" charset="0"/>
                        </a:rPr>
                        <a:t>21/5 – 21/6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active,</a:t>
                      </a:r>
                      <a:r>
                        <a:rPr lang="en-US" sz="2000" b="0" baseline="0" dirty="0">
                          <a:latin typeface="Nunito" pitchFamily="2" charset="0"/>
                        </a:rPr>
                        <a:t> friendly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>
                          <a:latin typeface="Nunito" pitchFamily="2" charset="0"/>
                        </a:rPr>
                        <a:t>22/6 – 22/7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caring,</a:t>
                      </a:r>
                      <a:r>
                        <a:rPr lang="en-US" sz="2000" b="0" baseline="0" dirty="0">
                          <a:latin typeface="Nunito" pitchFamily="2" charset="0"/>
                        </a:rPr>
                        <a:t> clever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>
                          <a:latin typeface="Nunito" pitchFamily="2" charset="0"/>
                        </a:rPr>
                        <a:t>23/7 – 22/8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confident, creative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>
                          <a:latin typeface="Nunito" pitchFamily="2" charset="0"/>
                        </a:rPr>
                        <a:t>23/8 – 22/9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latin typeface="Nunito" pitchFamily="2" charset="0"/>
                        </a:rPr>
                        <a:t>careful,</a:t>
                      </a:r>
                      <a:r>
                        <a:rPr lang="en-US" sz="2000" b="0" baseline="0">
                          <a:latin typeface="Nunito" pitchFamily="2" charset="0"/>
                        </a:rPr>
                        <a:t> hard-working</a:t>
                      </a:r>
                      <a:endParaRPr lang="en-US" sz="2000" b="0">
                        <a:latin typeface="Nunit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 dirty="0">
                          <a:latin typeface="Nunito" pitchFamily="2" charset="0"/>
                        </a:rPr>
                        <a:t>23/9 – 23/10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creative, friendly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 dirty="0">
                          <a:latin typeface="Nunito" pitchFamily="2" charset="0"/>
                        </a:rPr>
                        <a:t>24/10 – 21/11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latin typeface="Nunito" pitchFamily="2" charset="0"/>
                        </a:rPr>
                        <a:t>careful,</a:t>
                      </a:r>
                      <a:r>
                        <a:rPr lang="en-US" sz="2000" b="0" baseline="0">
                          <a:latin typeface="Nunito" pitchFamily="2" charset="0"/>
                        </a:rPr>
                        <a:t> funny</a:t>
                      </a:r>
                      <a:endParaRPr lang="en-US" sz="2000" b="0">
                        <a:latin typeface="Nunit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 dirty="0">
                          <a:latin typeface="Nunito" pitchFamily="2" charset="0"/>
                        </a:rPr>
                        <a:t>22/11 –</a:t>
                      </a:r>
                      <a:r>
                        <a:rPr lang="en-US" sz="2000" b="0" baseline="0" dirty="0">
                          <a:latin typeface="Nunito" pitchFamily="2" charset="0"/>
                        </a:rPr>
                        <a:t> 21/12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clever, confident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>
                          <a:latin typeface="Nunito" pitchFamily="2" charset="0"/>
                        </a:rPr>
                        <a:t>22/12 – 19/1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careful,</a:t>
                      </a:r>
                      <a:r>
                        <a:rPr lang="en-US" sz="2000" b="0" baseline="0" dirty="0">
                          <a:latin typeface="Nunito" pitchFamily="2" charset="0"/>
                        </a:rPr>
                        <a:t> hard-working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>
                          <a:latin typeface="Nunito" pitchFamily="2" charset="0"/>
                        </a:rPr>
                        <a:t>20/1 – 18/2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latin typeface="Nunito" pitchFamily="2" charset="0"/>
                        </a:rPr>
                        <a:t>friendly, clever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 dirty="0">
                          <a:latin typeface="Nunito" pitchFamily="2" charset="0"/>
                        </a:rPr>
                        <a:t>19/2 – 20/3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kind, creative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6C8609C7-CC33-BEDB-9C54-40E89FE449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"/>
          <a:stretch/>
        </p:blipFill>
        <p:spPr>
          <a:xfrm>
            <a:off x="233093" y="1446614"/>
            <a:ext cx="1629355" cy="15936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95CE73-2896-0631-63B9-9F8011DF71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8"/>
          <a:stretch/>
        </p:blipFill>
        <p:spPr>
          <a:xfrm>
            <a:off x="305606" y="3238675"/>
            <a:ext cx="1484327" cy="15936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636C61A-917B-A11E-4ED0-CBECEAFA0189}"/>
              </a:ext>
            </a:extLst>
          </p:cNvPr>
          <p:cNvSpPr txBox="1"/>
          <p:nvPr/>
        </p:nvSpPr>
        <p:spPr>
          <a:xfrm>
            <a:off x="-1" y="2985567"/>
            <a:ext cx="2425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highlight>
                  <a:srgbClr val="F8F8F6"/>
                </a:highlight>
                <a:latin typeface="Nunito" pitchFamily="2" charset="0"/>
              </a:rPr>
              <a:t>Vinh (birthday 7/12)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C5F763-7E8E-900E-1598-93463CC5511A}"/>
              </a:ext>
            </a:extLst>
          </p:cNvPr>
          <p:cNvSpPr txBox="1"/>
          <p:nvPr/>
        </p:nvSpPr>
        <p:spPr>
          <a:xfrm>
            <a:off x="0" y="4798999"/>
            <a:ext cx="2425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highlight>
                  <a:srgbClr val="F8F8F6"/>
                </a:highlight>
                <a:latin typeface="Nunito" pitchFamily="2" charset="0"/>
              </a:rPr>
              <a:t>John (birthday 26/2)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71B58FDA-606C-B1A7-67AD-0F6497C075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4171717"/>
              </p:ext>
            </p:extLst>
          </p:nvPr>
        </p:nvGraphicFramePr>
        <p:xfrm>
          <a:off x="4402950" y="3362583"/>
          <a:ext cx="4592408" cy="3962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950945">
                  <a:extLst>
                    <a:ext uri="{9D8B030D-6E8A-4147-A177-3AD203B41FA5}">
                      <a16:colId xmlns:a16="http://schemas.microsoft.com/office/drawing/2014/main" val="2387613991"/>
                    </a:ext>
                  </a:extLst>
                </a:gridCol>
                <a:gridCol w="2641463">
                  <a:extLst>
                    <a:ext uri="{9D8B030D-6E8A-4147-A177-3AD203B41FA5}">
                      <a16:colId xmlns:a16="http://schemas.microsoft.com/office/drawing/2014/main" val="29557242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Nunito" pitchFamily="2" charset="0"/>
                        </a:rPr>
                        <a:t>22/11 –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Nunito" pitchFamily="2" charset="0"/>
                        </a:rPr>
                        <a:t> 21/12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Nunito" pitchFamily="2" charset="0"/>
                        </a:rPr>
                        <a:t>clever, confident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6869878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71A577AD-37D9-A825-16C5-580307C9A2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600024"/>
              </p:ext>
            </p:extLst>
          </p:nvPr>
        </p:nvGraphicFramePr>
        <p:xfrm>
          <a:off x="4402950" y="4556425"/>
          <a:ext cx="4592408" cy="3962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950945">
                  <a:extLst>
                    <a:ext uri="{9D8B030D-6E8A-4147-A177-3AD203B41FA5}">
                      <a16:colId xmlns:a16="http://schemas.microsoft.com/office/drawing/2014/main" val="1554828182"/>
                    </a:ext>
                  </a:extLst>
                </a:gridCol>
                <a:gridCol w="2641463">
                  <a:extLst>
                    <a:ext uri="{9D8B030D-6E8A-4147-A177-3AD203B41FA5}">
                      <a16:colId xmlns:a16="http://schemas.microsoft.com/office/drawing/2014/main" val="12925405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Nunito" pitchFamily="2" charset="0"/>
                        </a:rPr>
                        <a:t>19/2 – 20/3</a:t>
                      </a:r>
                    </a:p>
                  </a:txBody>
                  <a:tcPr>
                    <a:solidFill>
                      <a:srgbClr val="E3CE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Nunito" pitchFamily="2" charset="0"/>
                        </a:rPr>
                        <a:t>kind, creative</a:t>
                      </a:r>
                    </a:p>
                  </a:txBody>
                  <a:tcPr>
                    <a:solidFill>
                      <a:srgbClr val="E3CE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5388137"/>
                  </a:ext>
                </a:extLst>
              </a:tr>
            </a:tbl>
          </a:graphicData>
        </a:graphic>
      </p:graphicFrame>
      <p:pic>
        <p:nvPicPr>
          <p:cNvPr id="31" name="Picture 30">
            <a:extLst>
              <a:ext uri="{FF2B5EF4-FFF2-40B4-BE49-F238E27FC236}">
                <a16:creationId xmlns:a16="http://schemas.microsoft.com/office/drawing/2014/main" id="{14BCAD37-FAD2-8998-846C-633612D48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507" y="1446614"/>
            <a:ext cx="1483329" cy="185017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8CDB049-3E1E-6EC5-5E83-4F199326DE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5506" y="3296787"/>
            <a:ext cx="1483329" cy="1808992"/>
          </a:xfrm>
          <a:prstGeom prst="rect">
            <a:avLst/>
          </a:prstGeom>
        </p:spPr>
      </p:pic>
      <p:sp>
        <p:nvSpPr>
          <p:cNvPr id="34" name="Title 2">
            <a:extLst>
              <a:ext uri="{FF2B5EF4-FFF2-40B4-BE49-F238E27FC236}">
                <a16:creationId xmlns:a16="http://schemas.microsoft.com/office/drawing/2014/main" id="{29BC42A1-5D95-5FF3-8489-F7CB6639DA86}"/>
              </a:ext>
            </a:extLst>
          </p:cNvPr>
          <p:cNvSpPr txBox="1">
            <a:spLocks/>
          </p:cNvSpPr>
          <p:nvPr/>
        </p:nvSpPr>
        <p:spPr>
          <a:xfrm>
            <a:off x="0" y="289532"/>
            <a:ext cx="4402951" cy="811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Black"/>
              <a:buNone/>
              <a:defRPr sz="2900" b="0" i="0" u="none" strike="noStrike" cap="none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highlight>
                  <a:srgbClr val="F8F8F6"/>
                </a:highlight>
              </a:rPr>
              <a:t>Do you think they match the friends in ex 3?</a:t>
            </a:r>
          </a:p>
        </p:txBody>
      </p:sp>
    </p:spTree>
    <p:extLst>
      <p:ext uri="{BB962C8B-B14F-4D97-AF65-F5344CB8AC3E}">
        <p14:creationId xmlns:p14="http://schemas.microsoft.com/office/powerpoint/2010/main" val="8345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90653D0-E3E1-D3BC-545A-0BA05E2C42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041445"/>
              </p:ext>
            </p:extLst>
          </p:nvPr>
        </p:nvGraphicFramePr>
        <p:xfrm>
          <a:off x="4402951" y="194310"/>
          <a:ext cx="4592408" cy="47548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950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1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 dirty="0">
                          <a:latin typeface="Nunito" pitchFamily="2" charset="0"/>
                        </a:rPr>
                        <a:t>21/3 – 19/4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confident, active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 dirty="0">
                          <a:latin typeface="Nunito" pitchFamily="2" charset="0"/>
                        </a:rPr>
                        <a:t>20/4 – 20/5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loving, hard-working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>
                          <a:latin typeface="Nunito" pitchFamily="2" charset="0"/>
                        </a:rPr>
                        <a:t>21/5 – 21/6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active,</a:t>
                      </a:r>
                      <a:r>
                        <a:rPr lang="en-US" sz="2000" b="0" baseline="0" dirty="0">
                          <a:latin typeface="Nunito" pitchFamily="2" charset="0"/>
                        </a:rPr>
                        <a:t> friendly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>
                          <a:latin typeface="Nunito" pitchFamily="2" charset="0"/>
                        </a:rPr>
                        <a:t>22/6 – 22/7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caring,</a:t>
                      </a:r>
                      <a:r>
                        <a:rPr lang="en-US" sz="2000" b="0" baseline="0" dirty="0">
                          <a:latin typeface="Nunito" pitchFamily="2" charset="0"/>
                        </a:rPr>
                        <a:t> clever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>
                          <a:latin typeface="Nunito" pitchFamily="2" charset="0"/>
                        </a:rPr>
                        <a:t>23/7 – 22/8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confident, creative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>
                          <a:latin typeface="Nunito" pitchFamily="2" charset="0"/>
                        </a:rPr>
                        <a:t>23/8 – 22/9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latin typeface="Nunito" pitchFamily="2" charset="0"/>
                        </a:rPr>
                        <a:t>careful,</a:t>
                      </a:r>
                      <a:r>
                        <a:rPr lang="en-US" sz="2000" b="0" baseline="0">
                          <a:latin typeface="Nunito" pitchFamily="2" charset="0"/>
                        </a:rPr>
                        <a:t> hard-working</a:t>
                      </a:r>
                      <a:endParaRPr lang="en-US" sz="2000" b="0">
                        <a:latin typeface="Nunit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 dirty="0">
                          <a:latin typeface="Nunito" pitchFamily="2" charset="0"/>
                        </a:rPr>
                        <a:t>23/9 – 23/10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creative, friendly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 dirty="0">
                          <a:latin typeface="Nunito" pitchFamily="2" charset="0"/>
                        </a:rPr>
                        <a:t>24/10 – 21/11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latin typeface="Nunito" pitchFamily="2" charset="0"/>
                        </a:rPr>
                        <a:t>careful,</a:t>
                      </a:r>
                      <a:r>
                        <a:rPr lang="en-US" sz="2000" b="0" baseline="0">
                          <a:latin typeface="Nunito" pitchFamily="2" charset="0"/>
                        </a:rPr>
                        <a:t> funny</a:t>
                      </a:r>
                      <a:endParaRPr lang="en-US" sz="2000" b="0">
                        <a:latin typeface="Nunit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 dirty="0">
                          <a:latin typeface="Nunito" pitchFamily="2" charset="0"/>
                        </a:rPr>
                        <a:t>22/11 –</a:t>
                      </a:r>
                      <a:r>
                        <a:rPr lang="en-US" sz="2000" b="0" baseline="0" dirty="0">
                          <a:latin typeface="Nunito" pitchFamily="2" charset="0"/>
                        </a:rPr>
                        <a:t> 21/12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clever, confident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>
                          <a:latin typeface="Nunito" pitchFamily="2" charset="0"/>
                        </a:rPr>
                        <a:t>22/12 – 19/1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careful,</a:t>
                      </a:r>
                      <a:r>
                        <a:rPr lang="en-US" sz="2000" b="0" baseline="0" dirty="0">
                          <a:latin typeface="Nunito" pitchFamily="2" charset="0"/>
                        </a:rPr>
                        <a:t> hard-working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>
                          <a:latin typeface="Nunito" pitchFamily="2" charset="0"/>
                        </a:rPr>
                        <a:t>20/1 – 18/2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latin typeface="Nunito" pitchFamily="2" charset="0"/>
                        </a:rPr>
                        <a:t>friendly, clever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 dirty="0">
                          <a:latin typeface="Nunito" pitchFamily="2" charset="0"/>
                        </a:rPr>
                        <a:t>19/2 – 20/3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kind, creative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itle 2">
            <a:extLst>
              <a:ext uri="{FF2B5EF4-FFF2-40B4-BE49-F238E27FC236}">
                <a16:creationId xmlns:a16="http://schemas.microsoft.com/office/drawing/2014/main" id="{2484EDCA-A3E3-EA1A-1814-A2BA3F348598}"/>
              </a:ext>
            </a:extLst>
          </p:cNvPr>
          <p:cNvSpPr txBox="1">
            <a:spLocks/>
          </p:cNvSpPr>
          <p:nvPr/>
        </p:nvSpPr>
        <p:spPr>
          <a:xfrm>
            <a:off x="0" y="449948"/>
            <a:ext cx="4572000" cy="102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Black"/>
              <a:buNone/>
              <a:defRPr sz="2900" b="0" i="0" u="none" strike="noStrike" cap="none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highlight>
                  <a:srgbClr val="F8F8F6"/>
                </a:highlight>
              </a:rPr>
              <a:t>5. Find the personalities according to your birth date.  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8D8BB850-D172-6AC9-C409-AA3661042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93802"/>
            <a:ext cx="4402951" cy="455422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  <a:highlight>
                  <a:srgbClr val="F8F8F6"/>
                </a:highlight>
              </a:rPr>
              <a:t>WHAT ABOUT YOU?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1D540E-3A08-15CC-6F49-1118BED1E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41" y="1334244"/>
            <a:ext cx="4065709" cy="361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5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3386BBC-8042-5E78-26FF-5C161BD11DCA}"/>
              </a:ext>
            </a:extLst>
          </p:cNvPr>
          <p:cNvSpPr txBox="1"/>
          <p:nvPr/>
        </p:nvSpPr>
        <p:spPr>
          <a:xfrm>
            <a:off x="77724" y="1197698"/>
            <a:ext cx="4046220" cy="1900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i="1" dirty="0">
                <a:solidFill>
                  <a:srgbClr val="FF0000"/>
                </a:solidFill>
                <a:latin typeface="Nunito" pitchFamily="2" charset="0"/>
              </a:rPr>
              <a:t>For example: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Nunito" pitchFamily="2" charset="0"/>
              </a:rPr>
              <a:t>My birthday is </a:t>
            </a:r>
            <a:r>
              <a:rPr lang="en-US" sz="2000" dirty="0">
                <a:latin typeface="Nunito" pitchFamily="2" charset="0"/>
              </a:rPr>
              <a:t>…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Nunito" pitchFamily="2" charset="0"/>
              </a:rPr>
              <a:t>It’s true that </a:t>
            </a:r>
            <a:r>
              <a:rPr lang="en-US" sz="2000" dirty="0">
                <a:latin typeface="Nunito" pitchFamily="2" charset="0"/>
              </a:rPr>
              <a:t>…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Nunito" pitchFamily="2" charset="0"/>
              </a:rPr>
              <a:t>It isn’t true that </a:t>
            </a:r>
            <a:r>
              <a:rPr lang="en-US" sz="2000" dirty="0">
                <a:latin typeface="Nunito" pitchFamily="2" charset="0"/>
              </a:rPr>
              <a:t>…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6628779-B3B0-4E48-37B7-DF6694A3F7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390351"/>
              </p:ext>
            </p:extLst>
          </p:nvPr>
        </p:nvGraphicFramePr>
        <p:xfrm>
          <a:off x="4402951" y="194310"/>
          <a:ext cx="4592408" cy="47548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950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1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 dirty="0">
                          <a:latin typeface="Nunito" pitchFamily="2" charset="0"/>
                        </a:rPr>
                        <a:t>21/3 – 19/4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confident, active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 dirty="0">
                          <a:latin typeface="Nunito" pitchFamily="2" charset="0"/>
                        </a:rPr>
                        <a:t>20/4 – 20/5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loving, hard-working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>
                          <a:latin typeface="Nunito" pitchFamily="2" charset="0"/>
                        </a:rPr>
                        <a:t>21/5 – 21/6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active,</a:t>
                      </a:r>
                      <a:r>
                        <a:rPr lang="en-US" sz="2000" b="0" baseline="0" dirty="0">
                          <a:latin typeface="Nunito" pitchFamily="2" charset="0"/>
                        </a:rPr>
                        <a:t> friendly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>
                          <a:latin typeface="Nunito" pitchFamily="2" charset="0"/>
                        </a:rPr>
                        <a:t>22/6 – 22/7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caring,</a:t>
                      </a:r>
                      <a:r>
                        <a:rPr lang="en-US" sz="2000" b="0" baseline="0" dirty="0">
                          <a:latin typeface="Nunito" pitchFamily="2" charset="0"/>
                        </a:rPr>
                        <a:t> clever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>
                          <a:latin typeface="Nunito" pitchFamily="2" charset="0"/>
                        </a:rPr>
                        <a:t>23/7 – 22/8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confident, creative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>
                          <a:latin typeface="Nunito" pitchFamily="2" charset="0"/>
                        </a:rPr>
                        <a:t>23/8 – 22/9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latin typeface="Nunito" pitchFamily="2" charset="0"/>
                        </a:rPr>
                        <a:t>careful,</a:t>
                      </a:r>
                      <a:r>
                        <a:rPr lang="en-US" sz="2000" b="0" baseline="0">
                          <a:latin typeface="Nunito" pitchFamily="2" charset="0"/>
                        </a:rPr>
                        <a:t> hard-working</a:t>
                      </a:r>
                      <a:endParaRPr lang="en-US" sz="2000" b="0">
                        <a:latin typeface="Nunit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 dirty="0">
                          <a:latin typeface="Nunito" pitchFamily="2" charset="0"/>
                        </a:rPr>
                        <a:t>23/9 – 23/10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creative, friendly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 dirty="0">
                          <a:latin typeface="Nunito" pitchFamily="2" charset="0"/>
                        </a:rPr>
                        <a:t>24/10 – 21/11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latin typeface="Nunito" pitchFamily="2" charset="0"/>
                        </a:rPr>
                        <a:t>careful,</a:t>
                      </a:r>
                      <a:r>
                        <a:rPr lang="en-US" sz="2000" b="0" baseline="0">
                          <a:latin typeface="Nunito" pitchFamily="2" charset="0"/>
                        </a:rPr>
                        <a:t> funny</a:t>
                      </a:r>
                      <a:endParaRPr lang="en-US" sz="2000" b="0">
                        <a:latin typeface="Nunit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 dirty="0">
                          <a:latin typeface="Nunito" pitchFamily="2" charset="0"/>
                        </a:rPr>
                        <a:t>22/11 –</a:t>
                      </a:r>
                      <a:r>
                        <a:rPr lang="en-US" sz="2000" b="0" baseline="0" dirty="0">
                          <a:latin typeface="Nunito" pitchFamily="2" charset="0"/>
                        </a:rPr>
                        <a:t> 21/12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clever, confident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>
                          <a:latin typeface="Nunito" pitchFamily="2" charset="0"/>
                        </a:rPr>
                        <a:t>22/12 – 19/1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careful,</a:t>
                      </a:r>
                      <a:r>
                        <a:rPr lang="en-US" sz="2000" b="0" baseline="0" dirty="0">
                          <a:latin typeface="Nunito" pitchFamily="2" charset="0"/>
                        </a:rPr>
                        <a:t> hard-working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>
                          <a:latin typeface="Nunito" pitchFamily="2" charset="0"/>
                        </a:rPr>
                        <a:t>20/1 – 18/2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latin typeface="Nunito" pitchFamily="2" charset="0"/>
                        </a:rPr>
                        <a:t>friendly, clever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 dirty="0">
                          <a:latin typeface="Nunito" pitchFamily="2" charset="0"/>
                        </a:rPr>
                        <a:t>19/2 – 20/3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kind, creative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7" name="Title 2">
            <a:extLst>
              <a:ext uri="{FF2B5EF4-FFF2-40B4-BE49-F238E27FC236}">
                <a16:creationId xmlns:a16="http://schemas.microsoft.com/office/drawing/2014/main" id="{3A8AC7C8-0078-05DE-FBCC-2662BBB9E6C0}"/>
              </a:ext>
            </a:extLst>
          </p:cNvPr>
          <p:cNvSpPr txBox="1">
            <a:spLocks/>
          </p:cNvSpPr>
          <p:nvPr/>
        </p:nvSpPr>
        <p:spPr>
          <a:xfrm>
            <a:off x="0" y="449948"/>
            <a:ext cx="4572000" cy="102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Black"/>
              <a:buNone/>
              <a:defRPr sz="2900" b="0" i="0" u="none" strike="noStrike" cap="none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highlight>
                  <a:srgbClr val="F8F8F6"/>
                </a:highlight>
              </a:rPr>
              <a:t>In 3 minutes, share your opinion with your group.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B4FEBAF3-DF16-28CE-D6BB-96EC1576A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93802"/>
            <a:ext cx="4402951" cy="455422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  <a:highlight>
                  <a:srgbClr val="F8F8F6"/>
                </a:highlight>
              </a:rPr>
              <a:t>WHAT ABOUT YOU? </a:t>
            </a:r>
          </a:p>
        </p:txBody>
      </p:sp>
      <p:pic>
        <p:nvPicPr>
          <p:cNvPr id="9" name="3 Minute Timer">
            <a:hlinkClick r:id="" action="ppaction://media"/>
            <a:extLst>
              <a:ext uri="{FF2B5EF4-FFF2-40B4-BE49-F238E27FC236}">
                <a16:creationId xmlns:a16="http://schemas.microsoft.com/office/drawing/2014/main" id="{FC852B6F-5B48-352A-4979-75B4B10386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1483" y="3098218"/>
            <a:ext cx="3290617" cy="185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0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50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3"/>
          <p:cNvSpPr txBox="1">
            <a:spLocks noGrp="1"/>
          </p:cNvSpPr>
          <p:nvPr>
            <p:ph type="title"/>
          </p:nvPr>
        </p:nvSpPr>
        <p:spPr>
          <a:xfrm>
            <a:off x="4572000" y="465885"/>
            <a:ext cx="218145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Wrap-up</a:t>
            </a:r>
            <a:endParaRPr dirty="0"/>
          </a:p>
        </p:txBody>
      </p:sp>
      <p:pic>
        <p:nvPicPr>
          <p:cNvPr id="249" name="Google Shape;249;p33"/>
          <p:cNvPicPr preferRelativeResize="0"/>
          <p:nvPr/>
        </p:nvPicPr>
        <p:blipFill rotWithShape="1">
          <a:blip r:embed="rId3">
            <a:alphaModFix/>
          </a:blip>
          <a:srcRect l="11919" t="16621" r="13258" b="3659"/>
          <a:stretch/>
        </p:blipFill>
        <p:spPr>
          <a:xfrm>
            <a:off x="33383" y="752235"/>
            <a:ext cx="4399832" cy="3128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6;p31">
            <a:extLst>
              <a:ext uri="{FF2B5EF4-FFF2-40B4-BE49-F238E27FC236}">
                <a16:creationId xmlns:a16="http://schemas.microsoft.com/office/drawing/2014/main" id="{8DC1D1A1-AF5D-6D7A-4319-4F14A58C196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0995" t="22427" r="9443" b="20792"/>
          <a:stretch/>
        </p:blipFill>
        <p:spPr>
          <a:xfrm>
            <a:off x="4601186" y="1938657"/>
            <a:ext cx="1096802" cy="625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17;p31">
            <a:extLst>
              <a:ext uri="{FF2B5EF4-FFF2-40B4-BE49-F238E27FC236}">
                <a16:creationId xmlns:a16="http://schemas.microsoft.com/office/drawing/2014/main" id="{69063097-7AE1-A271-2B7F-44F01369379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0995" t="22427" r="9443" b="20792"/>
          <a:stretch/>
        </p:blipFill>
        <p:spPr>
          <a:xfrm>
            <a:off x="4710786" y="2963741"/>
            <a:ext cx="1096802" cy="62598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26;p31">
            <a:extLst>
              <a:ext uri="{FF2B5EF4-FFF2-40B4-BE49-F238E27FC236}">
                <a16:creationId xmlns:a16="http://schemas.microsoft.com/office/drawing/2014/main" id="{36DAE772-E454-19EF-0E38-5CB6F2735C80}"/>
              </a:ext>
            </a:extLst>
          </p:cNvPr>
          <p:cNvSpPr txBox="1">
            <a:spLocks/>
          </p:cNvSpPr>
          <p:nvPr/>
        </p:nvSpPr>
        <p:spPr>
          <a:xfrm>
            <a:off x="5689873" y="1840914"/>
            <a:ext cx="315444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latin typeface="Nunito" pitchFamily="2" charset="0"/>
              </a:rPr>
              <a:t>Asked about appearance and personality</a:t>
            </a:r>
          </a:p>
        </p:txBody>
      </p:sp>
      <p:sp>
        <p:nvSpPr>
          <p:cNvPr id="5" name="Google Shape;229;p31">
            <a:extLst>
              <a:ext uri="{FF2B5EF4-FFF2-40B4-BE49-F238E27FC236}">
                <a16:creationId xmlns:a16="http://schemas.microsoft.com/office/drawing/2014/main" id="{FD8D086D-851C-448A-FDEE-FC6564543924}"/>
              </a:ext>
            </a:extLst>
          </p:cNvPr>
          <p:cNvSpPr txBox="1">
            <a:spLocks/>
          </p:cNvSpPr>
          <p:nvPr/>
        </p:nvSpPr>
        <p:spPr>
          <a:xfrm>
            <a:off x="4710786" y="1954532"/>
            <a:ext cx="1170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2800" dirty="0">
                <a:latin typeface="Nunito Black" pitchFamily="2" charset="0"/>
              </a:rPr>
              <a:t>01</a:t>
            </a:r>
          </a:p>
        </p:txBody>
      </p:sp>
      <p:sp>
        <p:nvSpPr>
          <p:cNvPr id="6" name="Google Shape;230;p31">
            <a:extLst>
              <a:ext uri="{FF2B5EF4-FFF2-40B4-BE49-F238E27FC236}">
                <a16:creationId xmlns:a16="http://schemas.microsoft.com/office/drawing/2014/main" id="{6DF8B8CE-782F-33EF-9B02-0B2C3C316B80}"/>
              </a:ext>
            </a:extLst>
          </p:cNvPr>
          <p:cNvSpPr txBox="1">
            <a:spLocks/>
          </p:cNvSpPr>
          <p:nvPr/>
        </p:nvSpPr>
        <p:spPr>
          <a:xfrm>
            <a:off x="4820386" y="2971682"/>
            <a:ext cx="1170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2800" b="1" dirty="0">
                <a:latin typeface="Nunito Black" pitchFamily="2" charset="0"/>
              </a:rPr>
              <a:t>02</a:t>
            </a:r>
          </a:p>
        </p:txBody>
      </p:sp>
      <p:sp>
        <p:nvSpPr>
          <p:cNvPr id="7" name="Google Shape;239;p32">
            <a:extLst>
              <a:ext uri="{FF2B5EF4-FFF2-40B4-BE49-F238E27FC236}">
                <a16:creationId xmlns:a16="http://schemas.microsoft.com/office/drawing/2014/main" id="{EE94D5CA-7876-EACB-16BA-C8816EB0BE4C}"/>
              </a:ext>
            </a:extLst>
          </p:cNvPr>
          <p:cNvSpPr txBox="1">
            <a:spLocks/>
          </p:cNvSpPr>
          <p:nvPr/>
        </p:nvSpPr>
        <p:spPr>
          <a:xfrm>
            <a:off x="4572000" y="1246386"/>
            <a:ext cx="4471109" cy="4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Black"/>
              <a:buNone/>
              <a:defRPr sz="1800" b="0" i="0" u="none" strike="noStrike" cap="none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dirty="0">
                <a:latin typeface="Nunito" pitchFamily="2" charset="0"/>
              </a:rPr>
              <a:t>In this lesson, students have:</a:t>
            </a:r>
          </a:p>
        </p:txBody>
      </p:sp>
      <p:sp>
        <p:nvSpPr>
          <p:cNvPr id="8" name="Google Shape;226;p31">
            <a:extLst>
              <a:ext uri="{FF2B5EF4-FFF2-40B4-BE49-F238E27FC236}">
                <a16:creationId xmlns:a16="http://schemas.microsoft.com/office/drawing/2014/main" id="{7AD8A5D3-2A34-9E6C-1B8D-BDE1188A935A}"/>
              </a:ext>
            </a:extLst>
          </p:cNvPr>
          <p:cNvSpPr txBox="1">
            <a:spLocks/>
          </p:cNvSpPr>
          <p:nvPr/>
        </p:nvSpPr>
        <p:spPr>
          <a:xfrm>
            <a:off x="5662727" y="2737547"/>
            <a:ext cx="3447890" cy="1419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sz="1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sz="1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sz="1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sz="1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sz="1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sz="1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sz="1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sz="1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en-US" sz="2000" dirty="0">
                <a:latin typeface="Nunito" pitchFamily="2" charset="0"/>
              </a:rPr>
              <a:t>Compared the differences between the personalities according to the birth date and the real personalities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42"/>
          <p:cNvPicPr preferRelativeResize="0"/>
          <p:nvPr/>
        </p:nvPicPr>
        <p:blipFill rotWithShape="1">
          <a:blip r:embed="rId3">
            <a:alphaModFix/>
          </a:blip>
          <a:srcRect l="10322" t="15648" r="10330" b="15655"/>
          <a:stretch/>
        </p:blipFill>
        <p:spPr>
          <a:xfrm>
            <a:off x="4825750" y="960951"/>
            <a:ext cx="4032449" cy="2343724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2"/>
          <p:cNvSpPr txBox="1">
            <a:spLocks noGrp="1"/>
          </p:cNvSpPr>
          <p:nvPr>
            <p:ph type="title" idx="2"/>
          </p:nvPr>
        </p:nvSpPr>
        <p:spPr>
          <a:xfrm>
            <a:off x="4939575" y="960951"/>
            <a:ext cx="4032448" cy="26800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Thanks for your attention!</a:t>
            </a:r>
            <a:endParaRPr sz="6000" dirty="0"/>
          </a:p>
        </p:txBody>
      </p:sp>
      <p:pic>
        <p:nvPicPr>
          <p:cNvPr id="457" name="Google Shape;457;p42"/>
          <p:cNvPicPr preferRelativeResize="0"/>
          <p:nvPr/>
        </p:nvPicPr>
        <p:blipFill rotWithShape="1">
          <a:blip r:embed="rId4">
            <a:alphaModFix/>
          </a:blip>
          <a:srcRect t="5999" r="5562" b="11471"/>
          <a:stretch/>
        </p:blipFill>
        <p:spPr>
          <a:xfrm>
            <a:off x="415725" y="850575"/>
            <a:ext cx="4410026" cy="3853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7"/>
          <p:cNvSpPr txBox="1">
            <a:spLocks noGrp="1"/>
          </p:cNvSpPr>
          <p:nvPr>
            <p:ph type="body" idx="1"/>
          </p:nvPr>
        </p:nvSpPr>
        <p:spPr>
          <a:xfrm>
            <a:off x="611089" y="290498"/>
            <a:ext cx="6480745" cy="374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</a:rPr>
              <a:t>In 2 mins, look around the class and write the names.</a:t>
            </a:r>
          </a:p>
        </p:txBody>
      </p:sp>
      <p:sp>
        <p:nvSpPr>
          <p:cNvPr id="338" name="Google Shape;338;p37"/>
          <p:cNvSpPr txBox="1">
            <a:spLocks noGrp="1"/>
          </p:cNvSpPr>
          <p:nvPr>
            <p:ph type="title"/>
          </p:nvPr>
        </p:nvSpPr>
        <p:spPr>
          <a:xfrm>
            <a:off x="2809838" y="850025"/>
            <a:ext cx="388412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Find someone who</a:t>
            </a:r>
            <a:endParaRPr dirty="0"/>
          </a:p>
        </p:txBody>
      </p:sp>
      <p:pic>
        <p:nvPicPr>
          <p:cNvPr id="339" name="Google Shape;33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5192" y="1045797"/>
            <a:ext cx="1708524" cy="32432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38;p37">
            <a:extLst>
              <a:ext uri="{FF2B5EF4-FFF2-40B4-BE49-F238E27FC236}">
                <a16:creationId xmlns:a16="http://schemas.microsoft.com/office/drawing/2014/main" id="{F3ABE7B9-7C5A-04C2-A736-277F06B9F2A6}"/>
              </a:ext>
            </a:extLst>
          </p:cNvPr>
          <p:cNvSpPr txBox="1">
            <a:spLocks/>
          </p:cNvSpPr>
          <p:nvPr/>
        </p:nvSpPr>
        <p:spPr>
          <a:xfrm>
            <a:off x="2951814" y="1330593"/>
            <a:ext cx="2876614" cy="324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Black"/>
              <a:buNone/>
              <a:defRPr sz="2900" b="0" i="0" u="none" strike="noStrike" cap="none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dirty="0">
                <a:latin typeface="Nunito" pitchFamily="2" charset="0"/>
              </a:rPr>
              <a:t>.......... has curly hair.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Nunito" pitchFamily="2" charset="0"/>
              </a:rPr>
              <a:t>……….. wears glasses.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Nunito" pitchFamily="2" charset="0"/>
              </a:rPr>
              <a:t>……….. is very tall.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Nunito" pitchFamily="2" charset="0"/>
              </a:rPr>
              <a:t>……….. is handsome.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Nunito" pitchFamily="2" charset="0"/>
              </a:rPr>
              <a:t>……….. is creative.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Nunito" pitchFamily="2" charset="0"/>
              </a:rPr>
              <a:t>……….. hard-working.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Nunito" pitchFamily="2" charset="0"/>
              </a:rPr>
              <a:t>……….. is talkative.</a:t>
            </a:r>
          </a:p>
        </p:txBody>
      </p:sp>
      <p:pic>
        <p:nvPicPr>
          <p:cNvPr id="3" name="2 Minute Timer">
            <a:hlinkClick r:id="" action="ppaction://media"/>
            <a:extLst>
              <a:ext uri="{FF2B5EF4-FFF2-40B4-BE49-F238E27FC236}">
                <a16:creationId xmlns:a16="http://schemas.microsoft.com/office/drawing/2014/main" id="{22666832-E604-E63E-A11B-2F230FEBE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8593" y="1793462"/>
            <a:ext cx="2767244" cy="1556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1"/>
          <p:cNvPicPr preferRelativeResize="0"/>
          <p:nvPr/>
        </p:nvPicPr>
        <p:blipFill rotWithShape="1">
          <a:blip r:embed="rId3">
            <a:alphaModFix/>
          </a:blip>
          <a:srcRect l="10995" t="22427" r="9443" b="20792"/>
          <a:stretch/>
        </p:blipFill>
        <p:spPr>
          <a:xfrm>
            <a:off x="1686650" y="1938657"/>
            <a:ext cx="1096802" cy="625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1"/>
          <p:cNvPicPr preferRelativeResize="0"/>
          <p:nvPr/>
        </p:nvPicPr>
        <p:blipFill rotWithShape="1">
          <a:blip r:embed="rId3">
            <a:alphaModFix/>
          </a:blip>
          <a:srcRect l="10995" t="22427" r="9443" b="20792"/>
          <a:stretch/>
        </p:blipFill>
        <p:spPr>
          <a:xfrm>
            <a:off x="1686650" y="2963741"/>
            <a:ext cx="1096802" cy="625984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1"/>
          <p:cNvSpPr txBox="1">
            <a:spLocks noGrp="1"/>
          </p:cNvSpPr>
          <p:nvPr>
            <p:ph type="title" idx="15"/>
          </p:nvPr>
        </p:nvSpPr>
        <p:spPr>
          <a:xfrm>
            <a:off x="1711400" y="573995"/>
            <a:ext cx="6789300" cy="6259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OBJECTIVES</a:t>
            </a:r>
            <a:endParaRPr sz="3600" dirty="0"/>
          </a:p>
        </p:txBody>
      </p:sp>
      <p:sp>
        <p:nvSpPr>
          <p:cNvPr id="226" name="Google Shape;226;p31"/>
          <p:cNvSpPr txBox="1">
            <a:spLocks noGrp="1"/>
          </p:cNvSpPr>
          <p:nvPr>
            <p:ph type="subTitle" idx="5"/>
          </p:nvPr>
        </p:nvSpPr>
        <p:spPr>
          <a:xfrm>
            <a:off x="2775338" y="1949349"/>
            <a:ext cx="572536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Ask about appearance and personality</a:t>
            </a:r>
          </a:p>
        </p:txBody>
      </p:sp>
      <p:sp>
        <p:nvSpPr>
          <p:cNvPr id="229" name="Google Shape;229;p31"/>
          <p:cNvSpPr txBox="1">
            <a:spLocks noGrp="1"/>
          </p:cNvSpPr>
          <p:nvPr>
            <p:ph type="title" idx="8"/>
          </p:nvPr>
        </p:nvSpPr>
        <p:spPr>
          <a:xfrm>
            <a:off x="1796250" y="1954532"/>
            <a:ext cx="1170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230" name="Google Shape;230;p31"/>
          <p:cNvSpPr txBox="1">
            <a:spLocks noGrp="1"/>
          </p:cNvSpPr>
          <p:nvPr>
            <p:ph type="title" idx="9"/>
          </p:nvPr>
        </p:nvSpPr>
        <p:spPr>
          <a:xfrm>
            <a:off x="1796250" y="2971682"/>
            <a:ext cx="1170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4" name="Google Shape;239;p32">
            <a:extLst>
              <a:ext uri="{FF2B5EF4-FFF2-40B4-BE49-F238E27FC236}">
                <a16:creationId xmlns:a16="http://schemas.microsoft.com/office/drawing/2014/main" id="{9D071767-BECE-5A30-E7CA-8EBE487B6E84}"/>
              </a:ext>
            </a:extLst>
          </p:cNvPr>
          <p:cNvSpPr txBox="1">
            <a:spLocks/>
          </p:cNvSpPr>
          <p:nvPr/>
        </p:nvSpPr>
        <p:spPr>
          <a:xfrm>
            <a:off x="1610750" y="1246386"/>
            <a:ext cx="7286362" cy="4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Black"/>
              <a:buNone/>
              <a:defRPr sz="1800" b="0" i="0" u="none" strike="noStrike" cap="none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latin typeface="Nunito Black" pitchFamily="2" charset="0"/>
              </a:rPr>
              <a:t>After this lesson, students will be able to:</a:t>
            </a:r>
          </a:p>
        </p:txBody>
      </p:sp>
      <p:sp>
        <p:nvSpPr>
          <p:cNvPr id="21" name="Google Shape;226;p31">
            <a:extLst>
              <a:ext uri="{FF2B5EF4-FFF2-40B4-BE49-F238E27FC236}">
                <a16:creationId xmlns:a16="http://schemas.microsoft.com/office/drawing/2014/main" id="{0B28A7B3-6F50-E009-BD65-7A9FB658B3CE}"/>
              </a:ext>
            </a:extLst>
          </p:cNvPr>
          <p:cNvSpPr txBox="1">
            <a:spLocks/>
          </p:cNvSpPr>
          <p:nvPr/>
        </p:nvSpPr>
        <p:spPr>
          <a:xfrm>
            <a:off x="2775338" y="2946044"/>
            <a:ext cx="5463406" cy="1086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sz="1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sz="1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sz="1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sz="1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sz="1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sz="1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sz="1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sz="1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en-US" sz="2000" dirty="0"/>
              <a:t>Compare the differences between the personalities according to the birth date and the real personalities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32"/>
          <p:cNvPicPr preferRelativeResize="0"/>
          <p:nvPr/>
        </p:nvPicPr>
        <p:blipFill rotWithShape="1">
          <a:blip r:embed="rId3">
            <a:alphaModFix/>
          </a:blip>
          <a:srcRect l="10322" t="15648" r="10330" b="15655"/>
          <a:stretch/>
        </p:blipFill>
        <p:spPr>
          <a:xfrm>
            <a:off x="2691750" y="792225"/>
            <a:ext cx="4032449" cy="2343724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2"/>
          <p:cNvSpPr txBox="1">
            <a:spLocks noGrp="1"/>
          </p:cNvSpPr>
          <p:nvPr>
            <p:ph type="title"/>
          </p:nvPr>
        </p:nvSpPr>
        <p:spPr>
          <a:xfrm>
            <a:off x="2691750" y="2772275"/>
            <a:ext cx="3760500" cy="4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Everyday English</a:t>
            </a:r>
            <a:endParaRPr sz="3200" dirty="0"/>
          </a:p>
        </p:txBody>
      </p:sp>
      <p:sp>
        <p:nvSpPr>
          <p:cNvPr id="240" name="Google Shape;240;p32"/>
          <p:cNvSpPr txBox="1">
            <a:spLocks noGrp="1"/>
          </p:cNvSpPr>
          <p:nvPr>
            <p:ph type="title" idx="3"/>
          </p:nvPr>
        </p:nvSpPr>
        <p:spPr>
          <a:xfrm>
            <a:off x="3716100" y="1438175"/>
            <a:ext cx="1711800" cy="133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pic>
        <p:nvPicPr>
          <p:cNvPr id="241" name="Google Shape;241;p32"/>
          <p:cNvPicPr preferRelativeResize="0"/>
          <p:nvPr/>
        </p:nvPicPr>
        <p:blipFill rotWithShape="1">
          <a:blip r:embed="rId4">
            <a:alphaModFix/>
          </a:blip>
          <a:srcRect l="-2214" t="-4438" r="-2224"/>
          <a:stretch/>
        </p:blipFill>
        <p:spPr>
          <a:xfrm>
            <a:off x="385100" y="550779"/>
            <a:ext cx="2022011" cy="4111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73225" y="639837"/>
            <a:ext cx="2022000" cy="4111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0"/>
          <p:cNvSpPr txBox="1">
            <a:spLocks noGrp="1"/>
          </p:cNvSpPr>
          <p:nvPr>
            <p:ph type="body" idx="1"/>
          </p:nvPr>
        </p:nvSpPr>
        <p:spPr>
          <a:xfrm>
            <a:off x="333129" y="1190492"/>
            <a:ext cx="3858150" cy="34272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</a:rPr>
              <a:t>…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</a:rPr>
              <a:t>Linda: </a:t>
            </a:r>
            <a:r>
              <a:rPr lang="en-US" sz="1800" dirty="0">
                <a:solidFill>
                  <a:schemeClr val="dk1"/>
                </a:solidFill>
                <a:highlight>
                  <a:srgbClr val="FDDB74"/>
                </a:highlight>
              </a:rPr>
              <a:t>What does your best friend look like?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</a:rPr>
              <a:t>Mi: </a:t>
            </a:r>
            <a:r>
              <a:rPr lang="en-US" sz="1800" dirty="0">
                <a:solidFill>
                  <a:schemeClr val="dk1"/>
                </a:solidFill>
              </a:rPr>
              <a:t>She’s short with long black hair. She has bright brown eyes.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</a:rPr>
              <a:t>Linda: </a:t>
            </a:r>
            <a:r>
              <a:rPr lang="en-US" sz="1800" dirty="0">
                <a:solidFill>
                  <a:schemeClr val="dk1"/>
                </a:solidFill>
                <a:highlight>
                  <a:srgbClr val="FDDB74"/>
                </a:highlight>
              </a:rPr>
              <a:t>What’s she like?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</a:rPr>
              <a:t>Mi: </a:t>
            </a:r>
            <a:r>
              <a:rPr lang="en-US" sz="1800" dirty="0">
                <a:solidFill>
                  <a:schemeClr val="dk1"/>
                </a:solidFill>
              </a:rPr>
              <a:t>She’s very kind and creative.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</a:rPr>
              <a:t>…</a:t>
            </a:r>
          </a:p>
        </p:txBody>
      </p:sp>
      <p:pic>
        <p:nvPicPr>
          <p:cNvPr id="1032" name="Picture 8" descr="Two friends talking Vectors &amp; Illustrations for Free Download | Freepik">
            <a:extLst>
              <a:ext uri="{FF2B5EF4-FFF2-40B4-BE49-F238E27FC236}">
                <a16:creationId xmlns:a16="http://schemas.microsoft.com/office/drawing/2014/main" id="{E1A2D6CD-337B-5B59-2C56-12011E6196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4" b="90508" l="1500" r="92350">
                        <a14:foregroundMark x1="21700" y1="23910" x2="26200" y2="75577"/>
                        <a14:foregroundMark x1="16300" y1="35146" x2="18500" y2="63879"/>
                        <a14:foregroundMark x1="18500" y1="63879" x2="18800" y2="64854"/>
                        <a14:foregroundMark x1="9150" y1="45716" x2="14850" y2="62032"/>
                        <a14:foregroundMark x1="89400" y1="58081" x2="92350" y2="68240"/>
                        <a14:foregroundMark x1="16050" y1="33915" x2="5050" y2="49513"/>
                        <a14:foregroundMark x1="67600" y1="25244" x2="73400" y2="77219"/>
                        <a14:foregroundMark x1="73400" y1="77219" x2="73300" y2="76809"/>
                        <a14:foregroundMark x1="72750" y1="30528" x2="79100" y2="72755"/>
                        <a14:foregroundMark x1="69850" y1="73166" x2="70700" y2="82658"/>
                        <a14:foregroundMark x1="70700" y1="82658" x2="79750" y2="83940"/>
                        <a14:foregroundMark x1="79750" y1="83940" x2="81100" y2="82914"/>
                        <a14:foregroundMark x1="78850" y1="73268" x2="82150" y2="82504"/>
                        <a14:foregroundMark x1="82150" y1="82504" x2="82150" y2="82658"/>
                        <a14:foregroundMark x1="23700" y1="90508" x2="23700" y2="90508"/>
                        <a14:foregroundMark x1="25400" y1="90251" x2="25400" y2="90251"/>
                        <a14:foregroundMark x1="67850" y1="70703" x2="67950" y2="85069"/>
                        <a14:foregroundMark x1="67950" y1="85069" x2="77750" y2="86916"/>
                        <a14:foregroundMark x1="77750" y1="86916" x2="86350" y2="83530"/>
                        <a14:foregroundMark x1="86350" y1="83530" x2="85300" y2="79682"/>
                        <a14:foregroundMark x1="72750" y1="19959" x2="81100" y2="34479"/>
                        <a14:foregroundMark x1="81100" y1="34479" x2="81100" y2="34479"/>
                        <a14:foregroundMark x1="1500" y1="47460" x2="1500" y2="47460"/>
                        <a14:foregroundMark x1="1500" y1="47460" x2="1500" y2="47460"/>
                        <a14:foregroundMark x1="1700" y1="47665" x2="2300" y2="47871"/>
                        <a14:foregroundMark x1="61550" y1="29554" x2="65050" y2="40534"/>
                        <a14:foregroundMark x1="23850" y1="18420" x2="25250" y2="33145"/>
                        <a14:foregroundMark x1="73050" y1="26629" x2="76500" y2="36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681" b="7952"/>
          <a:stretch/>
        </p:blipFill>
        <p:spPr bwMode="auto">
          <a:xfrm>
            <a:off x="5191033" y="1139012"/>
            <a:ext cx="3350902" cy="262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ản sao của B1_19">
            <a:hlinkClick r:id="" action="ppaction://media"/>
            <a:extLst>
              <a:ext uri="{FF2B5EF4-FFF2-40B4-BE49-F238E27FC236}">
                <a16:creationId xmlns:a16="http://schemas.microsoft.com/office/drawing/2014/main" id="{BA298E06-A4B5-7C4B-95DC-4414796070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19312" y="881419"/>
            <a:ext cx="487363" cy="4873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5A1775-A683-8F0F-0F46-8F265BF12957}"/>
              </a:ext>
            </a:extLst>
          </p:cNvPr>
          <p:cNvSpPr txBox="1"/>
          <p:nvPr/>
        </p:nvSpPr>
        <p:spPr>
          <a:xfrm>
            <a:off x="5519324" y="3822467"/>
            <a:ext cx="814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E94876"/>
                </a:solidFill>
              </a:rPr>
              <a:t>Linda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7F448E-820A-C339-39FE-24F030DB6A64}"/>
              </a:ext>
            </a:extLst>
          </p:cNvPr>
          <p:cNvSpPr txBox="1"/>
          <p:nvPr/>
        </p:nvSpPr>
        <p:spPr>
          <a:xfrm>
            <a:off x="7569613" y="3822467"/>
            <a:ext cx="814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E94876"/>
                </a:solidFill>
              </a:rPr>
              <a:t>Mi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53277887-1BE1-7868-3A56-8831BC120F90}"/>
              </a:ext>
            </a:extLst>
          </p:cNvPr>
          <p:cNvSpPr/>
          <p:nvPr/>
        </p:nvSpPr>
        <p:spPr>
          <a:xfrm rot="16200000">
            <a:off x="1538821" y="2195633"/>
            <a:ext cx="202425" cy="258266"/>
          </a:xfrm>
          <a:prstGeom prst="downArrow">
            <a:avLst/>
          </a:prstGeom>
          <a:solidFill>
            <a:srgbClr val="75D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ED5C309-E1DE-9394-D2FD-35CA0FCAE6CD}"/>
              </a:ext>
            </a:extLst>
          </p:cNvPr>
          <p:cNvSpPr/>
          <p:nvPr/>
        </p:nvSpPr>
        <p:spPr>
          <a:xfrm>
            <a:off x="1845947" y="2153751"/>
            <a:ext cx="2558003" cy="342030"/>
          </a:xfrm>
          <a:prstGeom prst="roundRect">
            <a:avLst/>
          </a:prstGeom>
          <a:solidFill>
            <a:srgbClr val="75D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Nunito" pitchFamily="2" charset="0"/>
              </a:rPr>
              <a:t>Ask for appearance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E0D8E77F-E7A2-0F4D-4E94-F6B3B434BF6F}"/>
              </a:ext>
            </a:extLst>
          </p:cNvPr>
          <p:cNvSpPr/>
          <p:nvPr/>
        </p:nvSpPr>
        <p:spPr>
          <a:xfrm rot="16200000">
            <a:off x="2920779" y="3463054"/>
            <a:ext cx="202425" cy="258266"/>
          </a:xfrm>
          <a:prstGeom prst="downArrow">
            <a:avLst/>
          </a:prstGeom>
          <a:solidFill>
            <a:srgbClr val="75D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E1F2E7B-38AF-5E75-2C31-86E39DDE7237}"/>
              </a:ext>
            </a:extLst>
          </p:cNvPr>
          <p:cNvSpPr/>
          <p:nvPr/>
        </p:nvSpPr>
        <p:spPr>
          <a:xfrm>
            <a:off x="3227906" y="3421172"/>
            <a:ext cx="2291418" cy="342030"/>
          </a:xfrm>
          <a:prstGeom prst="roundRect">
            <a:avLst/>
          </a:prstGeom>
          <a:solidFill>
            <a:srgbClr val="75D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Nunito" pitchFamily="2" charset="0"/>
              </a:rPr>
              <a:t>Ask for personality</a:t>
            </a:r>
          </a:p>
        </p:txBody>
      </p:sp>
      <p:sp>
        <p:nvSpPr>
          <p:cNvPr id="10" name="Google Shape;210;p30">
            <a:extLst>
              <a:ext uri="{FF2B5EF4-FFF2-40B4-BE49-F238E27FC236}">
                <a16:creationId xmlns:a16="http://schemas.microsoft.com/office/drawing/2014/main" id="{441928AC-47F4-AB58-EF72-233F5194FFC0}"/>
              </a:ext>
            </a:extLst>
          </p:cNvPr>
          <p:cNvSpPr txBox="1">
            <a:spLocks/>
          </p:cNvSpPr>
          <p:nvPr/>
        </p:nvSpPr>
        <p:spPr>
          <a:xfrm>
            <a:off x="625050" y="261258"/>
            <a:ext cx="8281625" cy="767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Black"/>
              <a:buNone/>
              <a:defRPr sz="2900" b="0" i="0" u="none" strike="noStrike" cap="none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/>
              <a:t>1. Listen and read the dialogue between Linda and Mi. Pay attention to the </a:t>
            </a:r>
            <a:r>
              <a:rPr lang="en-US" sz="2400" dirty="0">
                <a:highlight>
                  <a:srgbClr val="FDDB74"/>
                </a:highlight>
              </a:rPr>
              <a:t>highlighted</a:t>
            </a:r>
            <a:r>
              <a:rPr lang="en-US" sz="24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03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1" grpId="0" uiExpand="1" build="p"/>
      <p:bldP spid="3" grpId="0"/>
      <p:bldP spid="4" grpId="0"/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11;p30">
            <a:extLst>
              <a:ext uri="{FF2B5EF4-FFF2-40B4-BE49-F238E27FC236}">
                <a16:creationId xmlns:a16="http://schemas.microsoft.com/office/drawing/2014/main" id="{9A09DC84-ABE1-56C7-B57F-D93D6FBC68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33129" y="1688957"/>
            <a:ext cx="3416680" cy="6546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</a:rPr>
              <a:t>What does your best friend look like?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BC8C67E-F79B-8CA4-F351-016AB8572545}"/>
              </a:ext>
            </a:extLst>
          </p:cNvPr>
          <p:cNvSpPr/>
          <p:nvPr/>
        </p:nvSpPr>
        <p:spPr>
          <a:xfrm>
            <a:off x="424401" y="1346927"/>
            <a:ext cx="2558003" cy="342030"/>
          </a:xfrm>
          <a:prstGeom prst="roundRect">
            <a:avLst/>
          </a:prstGeom>
          <a:solidFill>
            <a:srgbClr val="75D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Nunito" pitchFamily="2" charset="0"/>
              </a:rPr>
              <a:t>Ask for appearance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93494C1-927A-38E2-723E-B3EE3F322759}"/>
              </a:ext>
            </a:extLst>
          </p:cNvPr>
          <p:cNvSpPr/>
          <p:nvPr/>
        </p:nvSpPr>
        <p:spPr>
          <a:xfrm>
            <a:off x="424400" y="2981405"/>
            <a:ext cx="2558003" cy="342030"/>
          </a:xfrm>
          <a:prstGeom prst="roundRect">
            <a:avLst/>
          </a:prstGeom>
          <a:solidFill>
            <a:srgbClr val="75D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Nunito" pitchFamily="2" charset="0"/>
              </a:rPr>
              <a:t>Ask for personality</a:t>
            </a:r>
          </a:p>
        </p:txBody>
      </p:sp>
      <p:sp>
        <p:nvSpPr>
          <p:cNvPr id="10" name="Google Shape;211;p30">
            <a:extLst>
              <a:ext uri="{FF2B5EF4-FFF2-40B4-BE49-F238E27FC236}">
                <a16:creationId xmlns:a16="http://schemas.microsoft.com/office/drawing/2014/main" id="{9F8D9537-AC57-8C58-176B-6AAB22E8002B}"/>
              </a:ext>
            </a:extLst>
          </p:cNvPr>
          <p:cNvSpPr txBox="1">
            <a:spLocks/>
          </p:cNvSpPr>
          <p:nvPr/>
        </p:nvSpPr>
        <p:spPr>
          <a:xfrm>
            <a:off x="333129" y="3323435"/>
            <a:ext cx="2809508" cy="649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Karla"/>
              <a:buAutoNum type="arabicPeriod"/>
              <a:defRPr sz="12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lnSpc>
                <a:spcPct val="150000"/>
              </a:lnSpc>
              <a:buFont typeface="Karla"/>
              <a:buNone/>
            </a:pPr>
            <a:r>
              <a:rPr lang="en-US" sz="2000" dirty="0">
                <a:solidFill>
                  <a:schemeClr val="dk1"/>
                </a:solidFill>
              </a:rPr>
              <a:t>What’s he/ she like?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05D7227-9192-DC19-F145-1710C701B6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" r="3486"/>
          <a:stretch/>
        </p:blipFill>
        <p:spPr bwMode="auto">
          <a:xfrm>
            <a:off x="3636308" y="1029075"/>
            <a:ext cx="4776695" cy="342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210;p30">
            <a:extLst>
              <a:ext uri="{FF2B5EF4-FFF2-40B4-BE49-F238E27FC236}">
                <a16:creationId xmlns:a16="http://schemas.microsoft.com/office/drawing/2014/main" id="{276A1531-82C8-945C-4729-61B45E545B26}"/>
              </a:ext>
            </a:extLst>
          </p:cNvPr>
          <p:cNvSpPr txBox="1">
            <a:spLocks/>
          </p:cNvSpPr>
          <p:nvPr/>
        </p:nvSpPr>
        <p:spPr>
          <a:xfrm>
            <a:off x="625050" y="261258"/>
            <a:ext cx="8281625" cy="767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Black"/>
              <a:buNone/>
              <a:defRPr sz="2900" b="0" i="0" u="none" strike="noStrike" cap="none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/>
              <a:t>2. In pair, ask and answer about best friends using the 2 questions.</a:t>
            </a:r>
          </a:p>
        </p:txBody>
      </p:sp>
    </p:spTree>
    <p:extLst>
      <p:ext uri="{BB962C8B-B14F-4D97-AF65-F5344CB8AC3E}">
        <p14:creationId xmlns:p14="http://schemas.microsoft.com/office/powerpoint/2010/main" val="702570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38"/>
          <p:cNvPicPr preferRelativeResize="0"/>
          <p:nvPr/>
        </p:nvPicPr>
        <p:blipFill rotWithShape="1">
          <a:blip r:embed="rId3">
            <a:alphaModFix/>
          </a:blip>
          <a:srcRect l="10322" t="15648" r="10330" b="15655"/>
          <a:stretch/>
        </p:blipFill>
        <p:spPr>
          <a:xfrm>
            <a:off x="1051100" y="776712"/>
            <a:ext cx="4032449" cy="2343724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8"/>
          <p:cNvSpPr txBox="1">
            <a:spLocks noGrp="1"/>
          </p:cNvSpPr>
          <p:nvPr>
            <p:ph type="title"/>
          </p:nvPr>
        </p:nvSpPr>
        <p:spPr>
          <a:xfrm>
            <a:off x="1084238" y="2751473"/>
            <a:ext cx="3760500" cy="9792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Date of birth and personality</a:t>
            </a:r>
            <a:endParaRPr sz="3200" dirty="0"/>
          </a:p>
        </p:txBody>
      </p:sp>
      <p:sp>
        <p:nvSpPr>
          <p:cNvPr id="347" name="Google Shape;347;p38"/>
          <p:cNvSpPr txBox="1">
            <a:spLocks noGrp="1"/>
          </p:cNvSpPr>
          <p:nvPr>
            <p:ph type="title" idx="3"/>
          </p:nvPr>
        </p:nvSpPr>
        <p:spPr>
          <a:xfrm>
            <a:off x="2108600" y="1386987"/>
            <a:ext cx="1711800" cy="11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pic>
        <p:nvPicPr>
          <p:cNvPr id="348" name="Google Shape;348;p38"/>
          <p:cNvPicPr preferRelativeResize="0"/>
          <p:nvPr/>
        </p:nvPicPr>
        <p:blipFill rotWithShape="1">
          <a:blip r:embed="rId4">
            <a:alphaModFix/>
          </a:blip>
          <a:srcRect r="8908" b="6576"/>
          <a:stretch/>
        </p:blipFill>
        <p:spPr>
          <a:xfrm>
            <a:off x="4851050" y="550775"/>
            <a:ext cx="3051600" cy="4363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18D9D3-3CD7-D0D7-8387-2E1A4B52C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050" y="261258"/>
            <a:ext cx="8434426" cy="678636"/>
          </a:xfrm>
        </p:spPr>
        <p:txBody>
          <a:bodyPr/>
          <a:lstStyle/>
          <a:p>
            <a:r>
              <a:rPr lang="en-US" sz="2400" dirty="0"/>
              <a:t>3. Read about these students in 4Teen magazine. Use one or two adjectives to describe them.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71834BB-2934-1F23-8199-BA07E6353354}"/>
              </a:ext>
            </a:extLst>
          </p:cNvPr>
          <p:cNvGrpSpPr/>
          <p:nvPr/>
        </p:nvGrpSpPr>
        <p:grpSpPr>
          <a:xfrm>
            <a:off x="361224" y="882353"/>
            <a:ext cx="5993472" cy="1934788"/>
            <a:chOff x="-1028424" y="1502509"/>
            <a:chExt cx="7486374" cy="2579717"/>
          </a:xfrm>
        </p:grpSpPr>
        <p:sp>
          <p:nvSpPr>
            <p:cNvPr id="6" name="Rounded Rectangle 1">
              <a:extLst>
                <a:ext uri="{FF2B5EF4-FFF2-40B4-BE49-F238E27FC236}">
                  <a16:creationId xmlns:a16="http://schemas.microsoft.com/office/drawing/2014/main" id="{53DE13F4-B19B-9A1C-A509-A91704BE3EF3}"/>
                </a:ext>
              </a:extLst>
            </p:cNvPr>
            <p:cNvSpPr/>
            <p:nvPr/>
          </p:nvSpPr>
          <p:spPr>
            <a:xfrm>
              <a:off x="80010" y="1714500"/>
              <a:ext cx="6377940" cy="229743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Nunito" pitchFamily="2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D2038D6-E0E9-0868-83D5-A8D64793A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8424" y="1502509"/>
              <a:ext cx="2369414" cy="257971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C32BE74-41D1-AE0B-B76B-E3A7A7457DD9}"/>
                </a:ext>
              </a:extLst>
            </p:cNvPr>
            <p:cNvSpPr txBox="1"/>
            <p:nvPr/>
          </p:nvSpPr>
          <p:spPr>
            <a:xfrm>
              <a:off x="1434634" y="1897008"/>
              <a:ext cx="4929670" cy="1969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800" dirty="0">
                  <a:latin typeface="Nunito" pitchFamily="2" charset="0"/>
                </a:rPr>
                <a:t>I live in Da Nang.  At home, I can do my homework without my parents’ help. At school, I like speaking English. I’m going to an English club now.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DEE7597-E764-F423-42C0-6DAD639477AE}"/>
              </a:ext>
            </a:extLst>
          </p:cNvPr>
          <p:cNvGrpSpPr/>
          <p:nvPr/>
        </p:nvGrpSpPr>
        <p:grpSpPr>
          <a:xfrm>
            <a:off x="361224" y="2898969"/>
            <a:ext cx="5993472" cy="2202990"/>
            <a:chOff x="3307551" y="2923202"/>
            <a:chExt cx="7716777" cy="2937320"/>
          </a:xfrm>
        </p:grpSpPr>
        <p:sp>
          <p:nvSpPr>
            <p:cNvPr id="10" name="Rounded Rectangle 8">
              <a:extLst>
                <a:ext uri="{FF2B5EF4-FFF2-40B4-BE49-F238E27FC236}">
                  <a16:creationId xmlns:a16="http://schemas.microsoft.com/office/drawing/2014/main" id="{489C19DB-5694-09BD-DE87-2ED92E6EAB13}"/>
                </a:ext>
              </a:extLst>
            </p:cNvPr>
            <p:cNvSpPr/>
            <p:nvPr/>
          </p:nvSpPr>
          <p:spPr>
            <a:xfrm>
              <a:off x="4549140" y="3046094"/>
              <a:ext cx="6475188" cy="2520315"/>
            </a:xfrm>
            <a:prstGeom prst="roundRect">
              <a:avLst/>
            </a:prstGeom>
            <a:noFill/>
            <a:ln w="2857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Nunito" pitchFamily="2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0E3504F-8E9D-9CB0-E8D4-268CAED074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8"/>
            <a:stretch/>
          </p:blipFill>
          <p:spPr>
            <a:xfrm>
              <a:off x="3307551" y="2923202"/>
              <a:ext cx="2497986" cy="268192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E56789A-26FE-BD33-C7FE-50E2B97B4E69}"/>
                </a:ext>
              </a:extLst>
            </p:cNvPr>
            <p:cNvSpPr txBox="1"/>
            <p:nvPr/>
          </p:nvSpPr>
          <p:spPr>
            <a:xfrm>
              <a:off x="6069247" y="3152089"/>
              <a:ext cx="4788962" cy="2708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800" dirty="0">
                  <a:latin typeface="Nunito" pitchFamily="2" charset="0"/>
                </a:rPr>
                <a:t>I come from Cambridge. In my free time, I draw pictures and play the piano. I also help some old people near my house. I usually read to them at the weekend. Now I’m drawing in my garden.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9D00278-1DEA-A29B-2893-42CA451AC666}"/>
              </a:ext>
            </a:extLst>
          </p:cNvPr>
          <p:cNvSpPr/>
          <p:nvPr/>
        </p:nvSpPr>
        <p:spPr>
          <a:xfrm>
            <a:off x="6461004" y="1041346"/>
            <a:ext cx="1213379" cy="3449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rgbClr val="FF0000"/>
                </a:solidFill>
                <a:latin typeface="Nunito" pitchFamily="2" charset="0"/>
              </a:rPr>
              <a:t>clever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64DCA35-73B6-10FB-43DC-A0F9B444316C}"/>
              </a:ext>
            </a:extLst>
          </p:cNvPr>
          <p:cNvSpPr/>
          <p:nvPr/>
        </p:nvSpPr>
        <p:spPr>
          <a:xfrm>
            <a:off x="6429666" y="1382590"/>
            <a:ext cx="2216786" cy="3449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rgbClr val="FF0000"/>
                </a:solidFill>
                <a:latin typeface="Nunito" pitchFamily="2" charset="0"/>
              </a:rPr>
              <a:t>hard-working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7796C6B-A516-5D9A-8AD7-9FDF506B14AD}"/>
              </a:ext>
            </a:extLst>
          </p:cNvPr>
          <p:cNvSpPr/>
          <p:nvPr/>
        </p:nvSpPr>
        <p:spPr>
          <a:xfrm>
            <a:off x="6485768" y="2991138"/>
            <a:ext cx="1548965" cy="3449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rgbClr val="FF0000"/>
                </a:solidFill>
                <a:latin typeface="Nunito" pitchFamily="2" charset="0"/>
              </a:rPr>
              <a:t>creative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D2841AC-A458-6EFF-F664-3373BBA75FF5}"/>
              </a:ext>
            </a:extLst>
          </p:cNvPr>
          <p:cNvSpPr/>
          <p:nvPr/>
        </p:nvSpPr>
        <p:spPr>
          <a:xfrm>
            <a:off x="6461004" y="3336098"/>
            <a:ext cx="1327253" cy="3449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rgbClr val="FF0000"/>
                </a:solidFill>
                <a:latin typeface="Nunito" pitchFamily="2" charset="0"/>
              </a:rPr>
              <a:t>kind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BB30DCC-0470-B930-C9D4-6EAA0A691D08}"/>
              </a:ext>
            </a:extLst>
          </p:cNvPr>
          <p:cNvSpPr/>
          <p:nvPr/>
        </p:nvSpPr>
        <p:spPr>
          <a:xfrm>
            <a:off x="6461004" y="1732648"/>
            <a:ext cx="1213379" cy="3449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rgbClr val="FF0000"/>
                </a:solidFill>
                <a:latin typeface="Nunito" pitchFamily="2" charset="0"/>
              </a:rPr>
              <a:t>active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AB4CD18-3283-71D0-6933-F87DDB9A60B8}"/>
              </a:ext>
            </a:extLst>
          </p:cNvPr>
          <p:cNvSpPr/>
          <p:nvPr/>
        </p:nvSpPr>
        <p:spPr>
          <a:xfrm>
            <a:off x="6429666" y="2068530"/>
            <a:ext cx="2216786" cy="3449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rgbClr val="FF0000"/>
                </a:solidFill>
                <a:latin typeface="Nunito" pitchFamily="2" charset="0"/>
              </a:rPr>
              <a:t>…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FBF0BE4-2813-42CA-27CD-7F67751DEF34}"/>
              </a:ext>
            </a:extLst>
          </p:cNvPr>
          <p:cNvSpPr/>
          <p:nvPr/>
        </p:nvSpPr>
        <p:spPr>
          <a:xfrm>
            <a:off x="6461004" y="3681058"/>
            <a:ext cx="1327253" cy="3449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rgbClr val="FF0000"/>
                </a:solidFill>
                <a:latin typeface="Nunito" pitchFamily="2" charset="0"/>
              </a:rPr>
              <a:t>helpful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9D09269-D9EC-5864-81D1-9ECB293951CA}"/>
              </a:ext>
            </a:extLst>
          </p:cNvPr>
          <p:cNvSpPr/>
          <p:nvPr/>
        </p:nvSpPr>
        <p:spPr>
          <a:xfrm>
            <a:off x="6461004" y="4018740"/>
            <a:ext cx="1327253" cy="3449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rgbClr val="FF0000"/>
                </a:solidFill>
                <a:latin typeface="Nunito" pitchFamily="2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01316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7929D09-DD9B-1798-D9CC-18B17FC18A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8697856"/>
              </p:ext>
            </p:extLst>
          </p:nvPr>
        </p:nvGraphicFramePr>
        <p:xfrm>
          <a:off x="4402951" y="225872"/>
          <a:ext cx="4592408" cy="47548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950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1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 dirty="0">
                          <a:latin typeface="Nunito" pitchFamily="2" charset="0"/>
                        </a:rPr>
                        <a:t>21/3 – 19/4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confident, active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 dirty="0">
                          <a:latin typeface="Nunito" pitchFamily="2" charset="0"/>
                        </a:rPr>
                        <a:t>20/4 – 20/5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loving, hard-working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>
                          <a:latin typeface="Nunito" pitchFamily="2" charset="0"/>
                        </a:rPr>
                        <a:t>21/5 – 21/6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active,</a:t>
                      </a:r>
                      <a:r>
                        <a:rPr lang="en-US" sz="2000" b="0" baseline="0" dirty="0">
                          <a:latin typeface="Nunito" pitchFamily="2" charset="0"/>
                        </a:rPr>
                        <a:t> friendly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>
                          <a:latin typeface="Nunito" pitchFamily="2" charset="0"/>
                        </a:rPr>
                        <a:t>22/6 – 22/7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caring,</a:t>
                      </a:r>
                      <a:r>
                        <a:rPr lang="en-US" sz="2000" b="0" baseline="0" dirty="0">
                          <a:latin typeface="Nunito" pitchFamily="2" charset="0"/>
                        </a:rPr>
                        <a:t> clever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>
                          <a:latin typeface="Nunito" pitchFamily="2" charset="0"/>
                        </a:rPr>
                        <a:t>23/7 – 22/8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confident, creative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>
                          <a:latin typeface="Nunito" pitchFamily="2" charset="0"/>
                        </a:rPr>
                        <a:t>23/8 – 22/9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latin typeface="Nunito" pitchFamily="2" charset="0"/>
                        </a:rPr>
                        <a:t>careful,</a:t>
                      </a:r>
                      <a:r>
                        <a:rPr lang="en-US" sz="2000" b="0" baseline="0">
                          <a:latin typeface="Nunito" pitchFamily="2" charset="0"/>
                        </a:rPr>
                        <a:t> hard-working</a:t>
                      </a:r>
                      <a:endParaRPr lang="en-US" sz="2000" b="0">
                        <a:latin typeface="Nunit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 dirty="0">
                          <a:latin typeface="Nunito" pitchFamily="2" charset="0"/>
                        </a:rPr>
                        <a:t>23/9 – 23/10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creative, friendly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 dirty="0">
                          <a:latin typeface="Nunito" pitchFamily="2" charset="0"/>
                        </a:rPr>
                        <a:t>24/10 – 21/11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latin typeface="Nunito" pitchFamily="2" charset="0"/>
                        </a:rPr>
                        <a:t>careful,</a:t>
                      </a:r>
                      <a:r>
                        <a:rPr lang="en-US" sz="2000" b="0" baseline="0">
                          <a:latin typeface="Nunito" pitchFamily="2" charset="0"/>
                        </a:rPr>
                        <a:t> funny</a:t>
                      </a:r>
                      <a:endParaRPr lang="en-US" sz="2000" b="0">
                        <a:latin typeface="Nunit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 dirty="0">
                          <a:latin typeface="Nunito" pitchFamily="2" charset="0"/>
                        </a:rPr>
                        <a:t>22/11 –</a:t>
                      </a:r>
                      <a:r>
                        <a:rPr lang="en-US" sz="2000" b="0" baseline="0" dirty="0">
                          <a:latin typeface="Nunito" pitchFamily="2" charset="0"/>
                        </a:rPr>
                        <a:t> 21/12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clever, confident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>
                          <a:latin typeface="Nunito" pitchFamily="2" charset="0"/>
                        </a:rPr>
                        <a:t>22/12 – 19/1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careful,</a:t>
                      </a:r>
                      <a:r>
                        <a:rPr lang="en-US" sz="2000" b="0" baseline="0" dirty="0">
                          <a:latin typeface="Nunito" pitchFamily="2" charset="0"/>
                        </a:rPr>
                        <a:t> hard-working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 dirty="0">
                          <a:latin typeface="Nunito" pitchFamily="2" charset="0"/>
                        </a:rPr>
                        <a:t>20/1 – 18/2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latin typeface="Nunito" pitchFamily="2" charset="0"/>
                        </a:rPr>
                        <a:t>friendly, clever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 dirty="0">
                          <a:latin typeface="Nunito" pitchFamily="2" charset="0"/>
                        </a:rPr>
                        <a:t>19/2 – 20/3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kind, creative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itle 2">
            <a:extLst>
              <a:ext uri="{FF2B5EF4-FFF2-40B4-BE49-F238E27FC236}">
                <a16:creationId xmlns:a16="http://schemas.microsoft.com/office/drawing/2014/main" id="{343D6B50-117A-3EF7-4849-ABCA3D8E4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4310"/>
            <a:ext cx="4402951" cy="975871"/>
          </a:xfrm>
        </p:spPr>
        <p:txBody>
          <a:bodyPr/>
          <a:lstStyle/>
          <a:p>
            <a:r>
              <a:rPr lang="en-US" sz="2400" dirty="0">
                <a:highlight>
                  <a:srgbClr val="F8F8F6"/>
                </a:highlight>
              </a:rPr>
              <a:t>We may have different personalities because we have different birthdays.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B170F8-57AC-F9D3-2A7A-EC4C79451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35" y="1170181"/>
            <a:ext cx="4283244" cy="380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8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atercolor Teacher's Newsletter by Slidesgo">
  <a:themeElements>
    <a:clrScheme name="Simple Light">
      <a:dk1>
        <a:srgbClr val="35051E"/>
      </a:dk1>
      <a:lt1>
        <a:srgbClr val="1C3953"/>
      </a:lt1>
      <a:dk2>
        <a:srgbClr val="35051E"/>
      </a:dk2>
      <a:lt2>
        <a:srgbClr val="A64D79"/>
      </a:lt2>
      <a:accent1>
        <a:srgbClr val="AF3D75"/>
      </a:accent1>
      <a:accent2>
        <a:srgbClr val="E94876"/>
      </a:accent2>
      <a:accent3>
        <a:srgbClr val="FFEFBF"/>
      </a:accent3>
      <a:accent4>
        <a:srgbClr val="FDDB74"/>
      </a:accent4>
      <a:accent5>
        <a:srgbClr val="FFD043"/>
      </a:accent5>
      <a:accent6>
        <a:srgbClr val="75D4FF"/>
      </a:accent6>
      <a:hlink>
        <a:srgbClr val="35051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1725</TotalTime>
  <Words>735</Words>
  <Application>Microsoft Office PowerPoint</Application>
  <PresentationFormat>On-screen Show (16:9)</PresentationFormat>
  <Paragraphs>168</Paragraphs>
  <Slides>14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Roboto Condensed Light</vt:lpstr>
      <vt:lpstr>Karla</vt:lpstr>
      <vt:lpstr>Nunito Black</vt:lpstr>
      <vt:lpstr>Nunito</vt:lpstr>
      <vt:lpstr>Arial</vt:lpstr>
      <vt:lpstr>Montserrat</vt:lpstr>
      <vt:lpstr>Watercolor Teacher's Newsletter by Slidesgo</vt:lpstr>
      <vt:lpstr>UNIT 3  MY FRIENDS</vt:lpstr>
      <vt:lpstr>Find someone who</vt:lpstr>
      <vt:lpstr>OBJECTIVES</vt:lpstr>
      <vt:lpstr>Everyday English</vt:lpstr>
      <vt:lpstr>PowerPoint Presentation</vt:lpstr>
      <vt:lpstr>PowerPoint Presentation</vt:lpstr>
      <vt:lpstr>Date of birth and personality</vt:lpstr>
      <vt:lpstr>3. Read about these students in 4Teen magazine. Use one or two adjectives to describe them. </vt:lpstr>
      <vt:lpstr>We may have different personalities because we have different birthdays.</vt:lpstr>
      <vt:lpstr>4. Find the personalities of Vinh and John, according to their birth date. </vt:lpstr>
      <vt:lpstr>WHAT ABOUT YOU? </vt:lpstr>
      <vt:lpstr>WHAT ABOUT YOU? </vt:lpstr>
      <vt:lpstr>Wrap-up</vt:lpstr>
      <vt:lpstr>Thanks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Teacher's Newsletter</dc:title>
  <cp:lastModifiedBy>Tran Phuong Anh</cp:lastModifiedBy>
  <cp:revision>28</cp:revision>
  <dcterms:modified xsi:type="dcterms:W3CDTF">2022-09-14T15:08:25Z</dcterms:modified>
</cp:coreProperties>
</file>