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9" r:id="rId1"/>
    <p:sldMasterId id="2147483694" r:id="rId2"/>
  </p:sldMasterIdLst>
  <p:notesMasterIdLst>
    <p:notesMasterId r:id="rId27"/>
  </p:notesMasterIdLst>
  <p:sldIdLst>
    <p:sldId id="256" r:id="rId3"/>
    <p:sldId id="308" r:id="rId4"/>
    <p:sldId id="286" r:id="rId5"/>
    <p:sldId id="288" r:id="rId6"/>
    <p:sldId id="285" r:id="rId7"/>
    <p:sldId id="287" r:id="rId8"/>
    <p:sldId id="306" r:id="rId9"/>
    <p:sldId id="289" r:id="rId10"/>
    <p:sldId id="257" r:id="rId11"/>
    <p:sldId id="258" r:id="rId12"/>
    <p:sldId id="259" r:id="rId13"/>
    <p:sldId id="313" r:id="rId14"/>
    <p:sldId id="314" r:id="rId15"/>
    <p:sldId id="315" r:id="rId16"/>
    <p:sldId id="316" r:id="rId17"/>
    <p:sldId id="290" r:id="rId18"/>
    <p:sldId id="261" r:id="rId19"/>
    <p:sldId id="297" r:id="rId20"/>
    <p:sldId id="299" r:id="rId21"/>
    <p:sldId id="310" r:id="rId22"/>
    <p:sldId id="309" r:id="rId23"/>
    <p:sldId id="317" r:id="rId24"/>
    <p:sldId id="284" r:id="rId25"/>
    <p:sldId id="305" r:id="rId26"/>
  </p:sldIdLst>
  <p:sldSz cx="9144000" cy="5143500" type="screen16x9"/>
  <p:notesSz cx="6858000" cy="9144000"/>
  <p:embeddedFontLst>
    <p:embeddedFont>
      <p:font typeface="Bebas Neu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Gill Sans MT" panose="020B0502020104020203" pitchFamily="34" charset="0"/>
      <p:regular r:id="rId37"/>
      <p:bold r:id="rId38"/>
      <p:italic r:id="rId39"/>
      <p:boldItalic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Red Hat Text" panose="020B0604020202020204" charset="0"/>
      <p:regular r:id="rId49"/>
      <p:bold r:id="rId50"/>
      <p:italic r:id="rId51"/>
      <p:boldItalic r:id="rId52"/>
    </p:embeddedFont>
    <p:embeddedFont>
      <p:font typeface="Staatliches" panose="020B0604020202020204" charset="0"/>
      <p:regular r:id="rId53"/>
    </p:embeddedFont>
    <p:embeddedFont>
      <p:font typeface="Trebuchet MS" panose="020B060302020202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3F6F9"/>
    <a:srgbClr val="D3F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F4496A-D109-4FB5-93B3-65445209B0E3}">
  <a:tblStyle styleId="{30F4496A-D109-4FB5-93B3-65445209B0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14E643-5A28-448F-9ADE-08C68D28EC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750" indent="0" eaLnBrk="1" hangingPunct="1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them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215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101777-0D7B-4298-903A-69378E6140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14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11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77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20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73b77242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73b77242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47DF7-30F6-4409-A17E-325626E429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0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97A4DB58-7BD5-489F-F477-43AD489BA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65F6249-10B7-4583-B33A-05475F1FDE6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047AF017-AB4E-D154-4D59-D48959CB8C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A0889E1-EB09-0D93-3A02-341D9E995D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A813C67-D756-5187-57B7-8BA2D26756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829EA1B-94E6-449F-858D-53832DD9A71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6C1D77D4-A9D1-0F90-A8C7-D68FF1B497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2E6D3C23-31BE-F9F3-8B27-5AF8E0416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6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7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14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82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68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050" y="1065150"/>
            <a:ext cx="7715700" cy="25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5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73850" y="3588453"/>
            <a:ext cx="33963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974637" y="1983775"/>
            <a:ext cx="3466301" cy="4031425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8162434" y="-241096"/>
            <a:ext cx="1028603" cy="957106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158887" y="2591248"/>
            <a:ext cx="785700" cy="2484295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289875" y="-692762"/>
            <a:ext cx="3089525" cy="1738738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93339" y="2023454"/>
            <a:ext cx="4157322" cy="43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02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7175183"/>
            <a:ext cx="315468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latin typeface="Arial" charset="0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63440" y="7175183"/>
            <a:ext cx="438912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latin typeface="Arial" charset="0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75521" y="7175183"/>
            <a:ext cx="315468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F21FCDD-18C8-43A9-A59A-E226F3C039C4}" type="slidenum">
              <a:rPr lang="en-US" altLang="en-US" sz="1050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14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endParaRPr sz="700"/>
          </a:p>
        </p:txBody>
      </p:sp>
      <p:sp>
        <p:nvSpPr>
          <p:cNvPr id="17" name="bk object 17"/>
          <p:cNvSpPr/>
          <p:nvPr/>
        </p:nvSpPr>
        <p:spPr>
          <a:xfrm>
            <a:off x="2467547" y="0"/>
            <a:ext cx="6676708" cy="51435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endParaRPr sz="7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176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E7742D01-F0EB-B90B-F0D3-02190CCF3745}"/>
              </a:ext>
            </a:extLst>
          </p:cNvPr>
          <p:cNvCxnSpPr/>
          <p:nvPr/>
        </p:nvCxnSpPr>
        <p:spPr>
          <a:xfrm>
            <a:off x="2395538" y="2646760"/>
            <a:ext cx="5619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20" y="601725"/>
            <a:ext cx="5618515" cy="1906073"/>
          </a:xfrm>
        </p:spPr>
        <p:txBody>
          <a:bodyPr bIns="0" anchor="b"/>
          <a:lstStyle>
            <a:lvl1pPr algn="l">
              <a:defRPr sz="40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20" y="2648404"/>
            <a:ext cx="5618515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AA2AF8-A8B9-AC68-49B4-0BBCACEE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BD9E53-C85A-56FB-6330-C413698D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5539" y="246460"/>
            <a:ext cx="3087687" cy="23217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08BF7D-EDB5-0565-09D7-319250C5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5100" y="598885"/>
            <a:ext cx="801688" cy="378619"/>
          </a:xfrm>
        </p:spPr>
        <p:txBody>
          <a:bodyPr/>
          <a:lstStyle>
            <a:lvl1pPr>
              <a:defRPr/>
            </a:lvl1pPr>
          </a:lstStyle>
          <a:p>
            <a:fld id="{F2DAE89D-A72A-4988-84A3-52E5D816AEC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8707172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F7E7FF48-DA8A-AC38-1857-D778F9D41AE6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40DC33-7785-3BD8-1B79-A505F174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D59C8F-FFBF-4D1C-7B52-29474409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1E9A5B-4169-A7FC-1686-C5946D74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C55B1-BFD8-4416-AD0F-2D5563975BB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60218234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3C65E045-D48E-D799-04CC-EE3D0E6CDFAE}"/>
              </a:ext>
            </a:extLst>
          </p:cNvPr>
          <p:cNvCxnSpPr/>
          <p:nvPr/>
        </p:nvCxnSpPr>
        <p:spPr>
          <a:xfrm>
            <a:off x="1443038" y="2853929"/>
            <a:ext cx="561816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317097"/>
            <a:ext cx="5617002" cy="1415963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2854647"/>
            <a:ext cx="5617002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BF2C44-AEC2-98D8-785E-266CEB1F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7F73D3-059A-90C9-16AA-8FB20361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0554BB-3B63-505E-B5E9-957F45D3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34B8F-02EB-4323-A4BF-E0661611C20F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64112628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2">
            <a:extLst>
              <a:ext uri="{FF2B5EF4-FFF2-40B4-BE49-F238E27FC236}">
                <a16:creationId xmlns:a16="http://schemas.microsoft.com/office/drawing/2014/main" id="{53294C27-4FB8-D393-3B56-DA2C9984EC39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2" y="603668"/>
            <a:ext cx="6571343" cy="7944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1510452"/>
            <a:ext cx="3125871" cy="257817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1510453"/>
            <a:ext cx="3125652" cy="257816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C8D412C-0701-4A35-4A3F-A31AF198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9D2026F-2E7D-0094-15DD-F769410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458BE75-C1A0-5C8F-B813-63909109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00E39-A8FB-467F-950A-91A6F2E9C79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3359477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35">
            <a:extLst>
              <a:ext uri="{FF2B5EF4-FFF2-40B4-BE49-F238E27FC236}">
                <a16:creationId xmlns:a16="http://schemas.microsoft.com/office/drawing/2014/main" id="{E190C61A-CCA3-F251-E526-22353AEC555F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603124"/>
            <a:ext cx="6571344" cy="79223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1514663"/>
            <a:ext cx="3125766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118203"/>
            <a:ext cx="3125766" cy="198334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1517253"/>
            <a:ext cx="3125652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116119"/>
            <a:ext cx="3125652" cy="197802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44358EB1-9568-45FC-3F43-84E0F2735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CB06ACBC-474A-EF16-0202-6DC78BD7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0091CDC-7D38-EDBB-DE1A-C8AD3F69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30BA0-D386-4E47-8E58-01B5016AAE0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6069173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E45F6B7B-122E-47FC-CACC-8B4842BEAF2E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EDC5EB2C-D14D-F011-0A6F-74B80999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D565A3-3535-9573-C981-4F9DFA34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DA1ABF2-2753-A3A3-A274-67EE594E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19DB7-1740-4F49-8F7A-4708E66E247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4319677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30511F-5591-DE61-AC00-9E9BFECB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8FE21A5-78CF-1924-B0A8-501F3373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FE61E1-7CDB-D3C1-032B-066EAABB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4F065-51A3-4C73-951C-B525BA659D8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4251689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DAAC2FB7-D0F2-96D0-C91B-98B59328A6AF}"/>
              </a:ext>
            </a:extLst>
          </p:cNvPr>
          <p:cNvCxnSpPr/>
          <p:nvPr/>
        </p:nvCxnSpPr>
        <p:spPr>
          <a:xfrm>
            <a:off x="1441451" y="2403872"/>
            <a:ext cx="24241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599230"/>
            <a:ext cx="2425950" cy="1685338"/>
          </a:xfrm>
        </p:spPr>
        <p:txBody>
          <a:bodyPr anchor="b"/>
          <a:lstStyle>
            <a:lvl1pPr algn="l">
              <a:defRPr sz="1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599230"/>
            <a:ext cx="3828178" cy="3494120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3" y="2404119"/>
            <a:ext cx="2427369" cy="1686136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E47D032-2053-16D9-996A-3516380C8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99E405A-2D24-9E6A-33E3-6FCD5CFE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9B4BBE8-B86E-E6FE-A353-939FBFA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4884-4CB1-4378-8CB2-DE46E5CB1F34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21255637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>
            <a:extLst>
              <a:ext uri="{FF2B5EF4-FFF2-40B4-BE49-F238E27FC236}">
                <a16:creationId xmlns:a16="http://schemas.microsoft.com/office/drawing/2014/main" id="{D59D7089-9954-1A9D-943E-9E6DE7050F57}"/>
              </a:ext>
            </a:extLst>
          </p:cNvPr>
          <p:cNvGrpSpPr>
            <a:grpSpLocks/>
          </p:cNvGrpSpPr>
          <p:nvPr/>
        </p:nvGrpSpPr>
        <p:grpSpPr bwMode="auto">
          <a:xfrm>
            <a:off x="4995863" y="361951"/>
            <a:ext cx="3511550" cy="3861197"/>
            <a:chOff x="6852919" y="583365"/>
            <a:chExt cx="4681849" cy="51819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AF73DF-B0DE-36B6-FD9D-6BDB0661D66F}"/>
                </a:ext>
              </a:extLst>
            </p:cNvPr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14450D-9CF6-B53A-D999-B0E4B98BE818}"/>
                </a:ext>
              </a:extLst>
            </p:cNvPr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07AADB72-930E-CF49-0D35-E548D087A6B3}"/>
              </a:ext>
            </a:extLst>
          </p:cNvPr>
          <p:cNvCxnSpPr/>
          <p:nvPr/>
        </p:nvCxnSpPr>
        <p:spPr>
          <a:xfrm>
            <a:off x="1441451" y="2357438"/>
            <a:ext cx="3241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9" y="847135"/>
            <a:ext cx="3244935" cy="137293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841908"/>
            <a:ext cx="223499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2359494"/>
            <a:ext cx="3240286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5C2D491-43B1-A592-667F-9D3D8B04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6689" y="4102894"/>
            <a:ext cx="3252787" cy="23931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4D5EC47-859F-90A7-7FE2-FDE4ABE46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8275" y="239317"/>
            <a:ext cx="3251200" cy="2405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CC90D8B-AF64-B384-9B05-6547793C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36C39-8808-4D61-B509-874AD968C5C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82812923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40252179-79D5-FF3E-A5CF-4177D4E54153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A90C1B-3939-850E-14D8-7D5BDBB7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DB3DC8-C422-DD49-9848-3C0B38F8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2D0807-73EA-7604-9ED2-AAEA383A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72306-43E4-491C-BB6D-3252FF8EC3BA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17678000"/>
      </p:ext>
    </p:extLst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9A5571D6-3C97-6C01-98FF-E4246D8D5437}"/>
              </a:ext>
            </a:extLst>
          </p:cNvPr>
          <p:cNvCxnSpPr/>
          <p:nvPr/>
        </p:nvCxnSpPr>
        <p:spPr>
          <a:xfrm>
            <a:off x="6918325" y="598885"/>
            <a:ext cx="0" cy="3495675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9" y="599231"/>
            <a:ext cx="110302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2" y="599231"/>
            <a:ext cx="5301095" cy="34949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0AF4E2-D8C9-DA62-5F42-7508EBD6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74C1E1-D105-10CD-3DC4-54A56CD4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C3E166-B3BC-9142-D85F-A025CC01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9EF54-DA58-4E0A-8012-5E718E792CB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19372233"/>
      </p:ext>
    </p:extLst>
  </p:cSld>
  <p:clrMapOvr>
    <a:masterClrMapping/>
  </p:clrMapOvr>
  <p:transition spd="slow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1" y="1433513"/>
            <a:ext cx="7720013" cy="10751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E0312-F633-0DFB-2E8A-36E7EB1322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09036-3B20-4363-2144-472D8DA91A1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C2165-593A-46AC-A8DC-D200BFE9110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BBA4F3D-DB81-4EBE-AE22-16AD1F4977E9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92359851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CUSTOM_8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542478" y="-875362"/>
            <a:ext cx="10314178" cy="6894225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715050" y="445475"/>
            <a:ext cx="77139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4918740" y="3448623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4918740" y="3752231"/>
            <a:ext cx="2110500" cy="8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114760" y="3448623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114765" y="3772749"/>
            <a:ext cx="2110500" cy="8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1_2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715050" y="423523"/>
            <a:ext cx="77139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3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615398" y="149760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615406" y="1768775"/>
            <a:ext cx="24642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615398" y="349165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615406" y="3762825"/>
            <a:ext cx="24642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6419902" y="149760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6185995" y="1768775"/>
            <a:ext cx="23445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6419902" y="349165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6185995" y="3762825"/>
            <a:ext cx="2344500" cy="7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CUSTOM_6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715050" y="343895"/>
            <a:ext cx="7713900" cy="5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4571925" y="783700"/>
            <a:ext cx="3307200" cy="87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4749675" y="1608250"/>
            <a:ext cx="2951700" cy="11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2652000" y="3529073"/>
            <a:ext cx="38400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_AND_TWO_COLUMNS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4287575" y="709350"/>
            <a:ext cx="3927600" cy="37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764885" y="2249854"/>
            <a:ext cx="2478300" cy="21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3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5974637" y="3284325"/>
            <a:ext cx="3466301" cy="2349875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15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7" r:id="rId3"/>
    <p:sldLayoutId id="2147483675" r:id="rId4"/>
    <p:sldLayoutId id="2147483676" r:id="rId5"/>
    <p:sldLayoutId id="2147483678" r:id="rId6"/>
    <p:sldLayoutId id="2147483680" r:id="rId7"/>
    <p:sldLayoutId id="2147483682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84843F-45EA-956A-71A5-ED7A6C75EFEB}"/>
              </a:ext>
            </a:extLst>
          </p:cNvPr>
          <p:cNvSpPr/>
          <p:nvPr/>
        </p:nvSpPr>
        <p:spPr>
          <a:xfrm>
            <a:off x="0" y="1512094"/>
            <a:ext cx="9144000" cy="305990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11">
            <a:extLst>
              <a:ext uri="{FF2B5EF4-FFF2-40B4-BE49-F238E27FC236}">
                <a16:creationId xmlns:a16="http://schemas.microsoft.com/office/drawing/2014/main" id="{4E0DB39C-A052-8630-D3FE-6D7D4521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>
            <a:fillRect/>
          </a:stretch>
        </p:blipFill>
        <p:spPr bwMode="auto">
          <a:xfrm>
            <a:off x="0" y="4572000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EE5931-4135-26BD-2A63-22B863C934B4}"/>
              </a:ext>
            </a:extLst>
          </p:cNvPr>
          <p:cNvCxnSpPr/>
          <p:nvPr/>
        </p:nvCxnSpPr>
        <p:spPr>
          <a:xfrm>
            <a:off x="0" y="4575572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F1727-604C-9EB4-6F84-EBF5D0C2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038" y="603648"/>
            <a:ext cx="6572250" cy="7870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76BB67B2-87C2-D4A0-8C18-E0B21D11A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3038" y="1512093"/>
            <a:ext cx="6572250" cy="258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93DB3-AFD9-BF2A-672B-AB652C7C8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6738" y="247651"/>
            <a:ext cx="2368550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433E1-2765-0B6A-661C-4BE5E2E51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039" y="246460"/>
            <a:ext cx="4033837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712C1-235B-30D1-6943-875E77068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7364" y="598885"/>
            <a:ext cx="795337" cy="37861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solidFill>
                  <a:schemeClr val="accent1"/>
                </a:solidFill>
              </a:defRPr>
            </a:lvl1pPr>
          </a:lstStyle>
          <a:p>
            <a:fld id="{C02726FA-954A-4FBB-98A1-D251E324A74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3991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>
    <p:circle/>
  </p:transition>
  <p:txStyles>
    <p:titleStyle>
      <a:lvl1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2pPr>
      <a:lvl3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3pPr>
      <a:lvl4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4pPr>
      <a:lvl5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171450" indent="-171450" algn="l" defTabSz="514350" rtl="0" fontAlgn="base">
        <a:lnSpc>
          <a:spcPct val="120000"/>
        </a:lnSpc>
        <a:spcBef>
          <a:spcPts val="7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6.png"/><Relationship Id="rId3" Type="http://schemas.openxmlformats.org/officeDocument/2006/relationships/audio" Target="../media/audio3.wav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5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4"/>
          <p:cNvSpPr txBox="1">
            <a:spLocks noGrp="1"/>
          </p:cNvSpPr>
          <p:nvPr>
            <p:ph type="ctrTitle"/>
          </p:nvPr>
        </p:nvSpPr>
        <p:spPr>
          <a:xfrm>
            <a:off x="525165" y="836550"/>
            <a:ext cx="8093670" cy="25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UNIT 4: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</a:rPr>
              <a:t>MY NEIGHBOURHOOD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36" name="Google Shape;636;p44"/>
          <p:cNvSpPr txBox="1">
            <a:spLocks noGrp="1"/>
          </p:cNvSpPr>
          <p:nvPr>
            <p:ph type="subTitle" idx="1"/>
          </p:nvPr>
        </p:nvSpPr>
        <p:spPr>
          <a:xfrm>
            <a:off x="1787445" y="3359850"/>
            <a:ext cx="556911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Lesson 3: A closer look 2 </a:t>
            </a:r>
            <a:endParaRPr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4B6EDE53-3548-1DE1-286B-CB8C9C619CA2}"/>
              </a:ext>
            </a:extLst>
          </p:cNvPr>
          <p:cNvGrpSpPr>
            <a:grpSpLocks/>
          </p:cNvGrpSpPr>
          <p:nvPr/>
        </p:nvGrpSpPr>
        <p:grpSpPr bwMode="auto">
          <a:xfrm>
            <a:off x="1412081" y="142875"/>
            <a:ext cx="6319838" cy="3873104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458777E-07B9-FAFD-CB65-C3E90FFED3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63316" y="1924050"/>
            <a:ext cx="5667375" cy="1200150"/>
          </a:xfrm>
        </p:spPr>
        <p:txBody>
          <a:bodyPr/>
          <a:lstStyle/>
          <a:p>
            <a:pPr marL="255985" indent="-255985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n-US" sz="1800" dirty="0">
                <a:latin typeface="Comic Sans MS" panose="030F0702030302020204" pitchFamily="66" charset="0"/>
              </a:rPr>
              <a:t>&gt; Bart has </a:t>
            </a:r>
            <a:r>
              <a:rPr lang="es-ES" altLang="en-US" sz="18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some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words</a:t>
            </a:r>
            <a:r>
              <a:rPr lang="es-ES" altLang="en-US" sz="1800" dirty="0">
                <a:latin typeface="Comic Sans MS" panose="030F0702030302020204" pitchFamily="66" charset="0"/>
              </a:rPr>
              <a:t>.</a:t>
            </a:r>
          </a:p>
          <a:p>
            <a:pPr marL="255985" indent="-255985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n-US" sz="1800" dirty="0">
                <a:latin typeface="Comic Sans MS" panose="030F0702030302020204" pitchFamily="66" charset="0"/>
              </a:rPr>
              <a:t>&gt; </a:t>
            </a:r>
            <a:r>
              <a:rPr lang="es-ES" altLang="en-US" sz="1800" dirty="0" err="1">
                <a:latin typeface="Comic Sans MS" panose="030F0702030302020204" pitchFamily="66" charset="0"/>
              </a:rPr>
              <a:t>Guess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adjective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dirty="0">
                <a:latin typeface="Comic Sans MS" panose="030F0702030302020204" pitchFamily="66" charset="0"/>
              </a:rPr>
              <a:t> time </a:t>
            </a:r>
            <a:r>
              <a:rPr lang="es-ES" altLang="en-US" sz="1800" dirty="0" err="1">
                <a:latin typeface="Comic Sans MS" panose="030F0702030302020204" pitchFamily="66" charset="0"/>
              </a:rPr>
              <a:t>limit</a:t>
            </a:r>
            <a:r>
              <a:rPr lang="es-ES" altLang="en-US" sz="1800" dirty="0">
                <a:latin typeface="Comic Sans MS" panose="030F0702030302020204" pitchFamily="66" charset="0"/>
              </a:rPr>
              <a:t> (12 </a:t>
            </a:r>
            <a:r>
              <a:rPr lang="es-ES" altLang="en-US" sz="18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1800" dirty="0"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16388" name="Text Box 22">
            <a:extLst>
              <a:ext uri="{FF2B5EF4-FFF2-40B4-BE49-F238E27FC236}">
                <a16:creationId xmlns:a16="http://schemas.microsoft.com/office/drawing/2014/main" id="{F483CFC5-8AC7-50F9-18C4-73E7AFAA3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82" y="1393031"/>
            <a:ext cx="43743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30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81E3BD89-9487-F794-185C-3CE7A09A98A7}"/>
              </a:ext>
            </a:extLst>
          </p:cNvPr>
          <p:cNvGrpSpPr>
            <a:grpSpLocks/>
          </p:cNvGrpSpPr>
          <p:nvPr/>
        </p:nvGrpSpPr>
        <p:grpSpPr bwMode="auto">
          <a:xfrm>
            <a:off x="2203848" y="529828"/>
            <a:ext cx="4768453" cy="946547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6753496A-ACA5-D9A4-F667-173B64FC1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0F681700-D3D9-8C2C-6F15-FB048073C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9A3EE67-05A4-8C8C-457C-CE4F7E833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FE028F11-1E31-9B52-6CD6-87BD1A7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3347E755-D326-5B1B-9213-A3BFD44AAE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2EC81195-9652-6D3B-8B69-E5A572F4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E3F19295-F20E-D21B-D6D0-383E4268F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D4EFFC06-4A79-8303-B38A-7925CD6F2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AF8F81CA-3B9B-7D6E-2AB1-A9ADA00E6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1A9454C3-239B-2EAB-DAFD-34B16C084E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59D2582A-8738-33A3-880C-E366788A5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A37F66F8-4B80-AB8F-471C-2A6CF3141D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90667D77-C1CA-7516-4F26-FDB67AE40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70B626A8-F32A-E416-2C3C-02F719947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B253057F-0535-A6E3-6697-E612E9BD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A24344B4-CFD4-EF6A-D3F8-39B26149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3406468A-0791-3964-B965-054A3185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5644F0A-EE80-A551-2FCB-0302BA3F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1574772B-C68A-D227-44EE-D8278D7E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8D60773A-B8C5-CD14-90B3-5E74FE30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7AB59972-CCF5-BD84-6E04-B0E80361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972FB735-F3BC-6698-24BA-8DFC0AD1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E0E77246-A4D3-A1C2-CAFF-E9F269046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9D205518-F797-6138-AD5B-ACC42E7D0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1E31961A-F676-18EB-FE86-AB06BFBF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F8E5E1BD-CC48-E227-C310-9381C7C2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7816D521-5A19-4BA2-9C69-A62C3F11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CF1B5C-5D18-4432-9EF1-9E02AA7C02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3" y="2708673"/>
            <a:ext cx="1626394" cy="2239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12131" y="2619940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This building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taller</a:t>
            </a:r>
            <a:r>
              <a:rPr lang="en-US" altLang="es-ES" sz="2100" dirty="0">
                <a:latin typeface="Comic Sans MS" panose="030F0702030302020204" pitchFamily="66" charset="0"/>
              </a:rPr>
              <a:t> than that building.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1/5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452437"/>
            <a:ext cx="21871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24" y="2577673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6FA2E2B-A7E8-43AB-5C18-6FCA7387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24" y="328969"/>
            <a:ext cx="1816282" cy="22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2909888" y="2032106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48981" y="2651131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My </a:t>
            </a:r>
            <a:r>
              <a:rPr lang="en-US" altLang="es-ES" sz="2100" dirty="0" err="1">
                <a:latin typeface="Comic Sans MS" panose="030F0702030302020204" pitchFamily="66" charset="0"/>
              </a:rPr>
              <a:t>neighbourhood</a:t>
            </a:r>
            <a:r>
              <a:rPr lang="en-US" altLang="es-ES" sz="2100" dirty="0">
                <a:latin typeface="Comic Sans MS" panose="030F0702030302020204" pitchFamily="66" charset="0"/>
              </a:rPr>
              <a:t>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noisier</a:t>
            </a:r>
            <a:r>
              <a:rPr lang="en-US" altLang="es-ES" sz="2100" dirty="0">
                <a:latin typeface="Comic Sans MS" panose="030F0702030302020204" pitchFamily="66" charset="0"/>
              </a:rPr>
              <a:t> than your </a:t>
            </a:r>
            <a:r>
              <a:rPr lang="en-US" altLang="es-ES" sz="2100" dirty="0" err="1">
                <a:latin typeface="Comic Sans MS" panose="030F0702030302020204" pitchFamily="66" charset="0"/>
              </a:rPr>
              <a:t>neighbourhood</a:t>
            </a:r>
            <a:r>
              <a:rPr lang="en-US" altLang="es-ES" sz="2100" dirty="0">
                <a:latin typeface="Comic Sans MS" panose="030F0702030302020204" pitchFamily="66" charset="0"/>
              </a:rPr>
              <a:t>. (noisy)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2" y="2591082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CB5038B-7DF7-9493-97E1-A1CB9D21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58" y="725607"/>
            <a:ext cx="3240757" cy="209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306599" y="2010965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9780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4741" y="2563102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The square in Hanoi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bigger</a:t>
            </a:r>
            <a:r>
              <a:rPr lang="en-US" altLang="es-ES" sz="2100" dirty="0">
                <a:latin typeface="Comic Sans MS" panose="030F0702030302020204" pitchFamily="66" charset="0"/>
              </a:rPr>
              <a:t> than the square in Hoi An. (big)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3/5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2" y="2591082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561B2F3-49ED-4BF7-0EFB-16F2B0C0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37" y="787286"/>
            <a:ext cx="4019525" cy="17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275856" y="202885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08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6161" y="2448128"/>
            <a:ext cx="5598318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Living in the countryside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more peaceful </a:t>
            </a:r>
            <a:r>
              <a:rPr lang="en-US" altLang="es-ES" sz="2100" dirty="0">
                <a:latin typeface="Comic Sans MS" panose="030F0702030302020204" pitchFamily="66" charset="0"/>
              </a:rPr>
              <a:t>an living in the city. (peaceful)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4/5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53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9B8FF-3A44-2B99-95B8-AB66FDAA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61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C37589-A40C-EE92-EEA9-802FC47BA537}"/>
              </a:ext>
            </a:extLst>
          </p:cNvPr>
          <p:cNvGrpSpPr/>
          <p:nvPr/>
        </p:nvGrpSpPr>
        <p:grpSpPr>
          <a:xfrm>
            <a:off x="2915219" y="318570"/>
            <a:ext cx="2532072" cy="2267405"/>
            <a:chOff x="6297524" y="-22837"/>
            <a:chExt cx="2867295" cy="2567588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C8135215-A36D-23CD-B8CC-2BDD736143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74"/>
            <a:stretch/>
          </p:blipFill>
          <p:spPr bwMode="auto">
            <a:xfrm>
              <a:off x="6297524" y="-22837"/>
              <a:ext cx="2033681" cy="135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B55747-FFD9-D9B0-EF92-2BAA8B649E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0"/>
            <a:stretch/>
          </p:blipFill>
          <p:spPr bwMode="auto">
            <a:xfrm>
              <a:off x="7131138" y="1232072"/>
              <a:ext cx="2033681" cy="13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Box 16">
            <a:extLst>
              <a:ext uri="{FF2B5EF4-FFF2-40B4-BE49-F238E27FC236}">
                <a16:creationId xmlns:a16="http://schemas.microsoft.com/office/drawing/2014/main" id="{0DD40F3D-1FF5-2145-2E93-6620296E2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452437"/>
            <a:ext cx="21871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4360069" y="203666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5584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46052" y="2448128"/>
            <a:ext cx="5598318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Is living in the city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more exciting </a:t>
            </a:r>
            <a:r>
              <a:rPr lang="en-US" altLang="es-ES" sz="2100" dirty="0">
                <a:latin typeface="Comic Sans MS" panose="030F0702030302020204" pitchFamily="66" charset="0"/>
              </a:rPr>
              <a:t>than living in the countryside? (exciting)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4/5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20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9B8FF-3A44-2B99-95B8-AB66FDAA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28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1D9D36-8025-664F-E0EE-681FF02F8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83" y="792634"/>
            <a:ext cx="3897790" cy="18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6">
            <a:extLst>
              <a:ext uri="{FF2B5EF4-FFF2-40B4-BE49-F238E27FC236}">
                <a16:creationId xmlns:a16="http://schemas.microsoft.com/office/drawing/2014/main" id="{7B322D5A-28AC-995A-0C04-9D09129DD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558711" y="203666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53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202881" y="110004"/>
            <a:ext cx="7585847" cy="507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 1: Complete the sentences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C948A-A7CD-4B38-BE7C-DDBFA0520D5E}"/>
              </a:ext>
            </a:extLst>
          </p:cNvPr>
          <p:cNvSpPr txBox="1"/>
          <p:nvPr/>
        </p:nvSpPr>
        <p:spPr>
          <a:xfrm>
            <a:off x="202881" y="716280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This building is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that building (tall)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9A0B36-B49E-4452-A30B-A075AC9F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58" y="33940"/>
            <a:ext cx="1816282" cy="22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3A30D7-BF4B-4FCF-931B-34B9E8A4D3CA}"/>
              </a:ext>
            </a:extLst>
          </p:cNvPr>
          <p:cNvSpPr txBox="1"/>
          <p:nvPr/>
        </p:nvSpPr>
        <p:spPr>
          <a:xfrm>
            <a:off x="202882" y="1470660"/>
            <a:ext cx="6261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My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____________ than your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(noisy)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ABCF1-5749-4429-961C-00531609B531}"/>
              </a:ext>
            </a:extLst>
          </p:cNvPr>
          <p:cNvSpPr txBox="1"/>
          <p:nvPr/>
        </p:nvSpPr>
        <p:spPr>
          <a:xfrm>
            <a:off x="202880" y="2429856"/>
            <a:ext cx="8811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The square in Hanoi is ____________ than the square in Hoi An.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(big)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416F8-86D4-451A-816F-4397E3996CCB}"/>
              </a:ext>
            </a:extLst>
          </p:cNvPr>
          <p:cNvSpPr txBox="1"/>
          <p:nvPr/>
        </p:nvSpPr>
        <p:spPr>
          <a:xfrm>
            <a:off x="202880" y="3373160"/>
            <a:ext cx="842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Living in the countryside is ____________ than living in the city.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(peaceful)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41F9F0-83A2-4361-9DF2-588B4EF3F3B2}"/>
              </a:ext>
            </a:extLst>
          </p:cNvPr>
          <p:cNvSpPr txBox="1"/>
          <p:nvPr/>
        </p:nvSpPr>
        <p:spPr>
          <a:xfrm>
            <a:off x="202880" y="4267570"/>
            <a:ext cx="894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Is living in the city ____________ than living in the countryside.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(exciting)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C383D-FA1A-4D30-905D-F93B844E1669}"/>
              </a:ext>
            </a:extLst>
          </p:cNvPr>
          <p:cNvSpPr txBox="1"/>
          <p:nvPr/>
        </p:nvSpPr>
        <p:spPr>
          <a:xfrm>
            <a:off x="3655059" y="1385952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D89F8E6-10FD-4DE8-ABFC-A8013F40F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71" y="434340"/>
            <a:ext cx="3105410" cy="20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8E72808-0475-4C6B-B638-62D0B4B8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99" y="1100953"/>
            <a:ext cx="3263685" cy="143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6D1FE0-FE04-4301-8F61-518036AABE69}"/>
              </a:ext>
            </a:extLst>
          </p:cNvPr>
          <p:cNvSpPr txBox="1"/>
          <p:nvPr/>
        </p:nvSpPr>
        <p:spPr>
          <a:xfrm>
            <a:off x="3778390" y="2357507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bigger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8C7719-3DE4-4673-B53B-9C237D7A3D3D}"/>
              </a:ext>
            </a:extLst>
          </p:cNvPr>
          <p:cNvGrpSpPr/>
          <p:nvPr/>
        </p:nvGrpSpPr>
        <p:grpSpPr>
          <a:xfrm>
            <a:off x="6297524" y="-22837"/>
            <a:ext cx="2867295" cy="2567588"/>
            <a:chOff x="6297524" y="-22837"/>
            <a:chExt cx="2867295" cy="2567588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50E7E8F2-1CDB-4241-9773-EB7390375A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74"/>
            <a:stretch/>
          </p:blipFill>
          <p:spPr bwMode="auto">
            <a:xfrm>
              <a:off x="6297524" y="-22837"/>
              <a:ext cx="2033681" cy="135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15AD8B9D-8B06-4F15-A2AA-397922E302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0"/>
            <a:stretch/>
          </p:blipFill>
          <p:spPr bwMode="auto">
            <a:xfrm>
              <a:off x="7131138" y="1232072"/>
              <a:ext cx="2033681" cy="13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6CDD5CB-292B-406B-88D9-E980B36A3DA1}"/>
              </a:ext>
            </a:extLst>
          </p:cNvPr>
          <p:cNvSpPr txBox="1"/>
          <p:nvPr/>
        </p:nvSpPr>
        <p:spPr>
          <a:xfrm>
            <a:off x="3857280" y="3354094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peaceful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868F6E9-08D6-4674-B1BE-EA245F0B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64" y="196080"/>
            <a:ext cx="3359717" cy="15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E4EFEB5-42AF-4C5C-A7B8-7BDA8CA8CD4F}"/>
              </a:ext>
            </a:extLst>
          </p:cNvPr>
          <p:cNvSpPr txBox="1"/>
          <p:nvPr/>
        </p:nvSpPr>
        <p:spPr>
          <a:xfrm>
            <a:off x="2855614" y="4252680"/>
            <a:ext cx="19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exciting</a:t>
            </a:r>
          </a:p>
        </p:txBody>
      </p:sp>
    </p:spTree>
    <p:extLst>
      <p:ext uri="{BB962C8B-B14F-4D97-AF65-F5344CB8AC3E}">
        <p14:creationId xmlns:p14="http://schemas.microsoft.com/office/powerpoint/2010/main" val="5177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 animBg="1"/>
      <p:bldP spid="4" grpId="0"/>
      <p:bldP spid="14" grpId="0"/>
      <p:bldP spid="15" grpId="0"/>
      <p:bldP spid="16" grpId="0"/>
      <p:bldP spid="17" grpId="0"/>
      <p:bldP spid="5" grpId="0"/>
      <p:bldP spid="22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F57215-2FE3-419E-928F-71B2BBB50498}"/>
              </a:ext>
            </a:extLst>
          </p:cNvPr>
          <p:cNvSpPr/>
          <p:nvPr/>
        </p:nvSpPr>
        <p:spPr>
          <a:xfrm>
            <a:off x="369027" y="674948"/>
            <a:ext cx="8491129" cy="4150220"/>
          </a:xfrm>
          <a:prstGeom prst="roundRect">
            <a:avLst/>
          </a:prstGeom>
          <a:solidFill>
            <a:srgbClr val="E3F6F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idx="4294967295"/>
          </p:nvPr>
        </p:nvSpPr>
        <p:spPr>
          <a:xfrm>
            <a:off x="283844" y="136682"/>
            <a:ext cx="8696870" cy="562742"/>
          </a:xfrm>
          <a:noFill/>
        </p:spPr>
        <p:txBody>
          <a:bodyPr rtlCol="0">
            <a:noAutofit/>
          </a:bodyPr>
          <a:lstStyle/>
          <a:p>
            <a:pPr>
              <a:defRPr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2. Use the correct form of the words in brackets to complete the sentences.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40107" y="906780"/>
            <a:ext cx="7755254" cy="3724096"/>
          </a:xfrm>
          <a:prstGeom prst="rect">
            <a:avLst/>
          </a:prstGeom>
          <a:solidFill>
            <a:srgbClr val="E3F6F9"/>
          </a:solidFill>
        </p:spPr>
        <p:txBody>
          <a:bodyPr wrap="square" lIns="0" tIns="0" rIns="0" bIns="0">
            <a:spAutoFit/>
          </a:bodyPr>
          <a:lstStyle>
            <a:lvl1pPr marL="0">
              <a:defRPr sz="3200" b="1" i="0">
                <a:solidFill>
                  <a:srgbClr val="36408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Dear Nick,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you?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beautiful but it is too busy for me. I’m having a great time at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Beach now. The weather is (1. hot) ________ than that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 houses and the buildings are (2. small) ________  and (3. old) ________ than those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streets are (4. wide) ________ with less traffic. The seafood here is (5. delicious) ___________ and (6. cheap) __________ than the seafood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you soon,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endParaRPr lang="en-US" alt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C73D5-EFC2-458D-9B43-A6E491EFF2C0}"/>
              </a:ext>
            </a:extLst>
          </p:cNvPr>
          <p:cNvSpPr txBox="1"/>
          <p:nvPr/>
        </p:nvSpPr>
        <p:spPr>
          <a:xfrm>
            <a:off x="6171204" y="1810103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hotter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F7D104-CC1F-409D-A6F0-C6C77C01AC4E}"/>
              </a:ext>
            </a:extLst>
          </p:cNvPr>
          <p:cNvCxnSpPr>
            <a:cxnSpLocks/>
          </p:cNvCxnSpPr>
          <p:nvPr/>
        </p:nvCxnSpPr>
        <p:spPr>
          <a:xfrm>
            <a:off x="7239000" y="220980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BF361D9-542E-4AA6-B750-A9025AC32D75}"/>
              </a:ext>
            </a:extLst>
          </p:cNvPr>
          <p:cNvSpPr/>
          <p:nvPr/>
        </p:nvSpPr>
        <p:spPr>
          <a:xfrm>
            <a:off x="3345180" y="1873632"/>
            <a:ext cx="1493520" cy="404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323651-CC05-49D9-8F57-5520ED5BFC62}"/>
              </a:ext>
            </a:extLst>
          </p:cNvPr>
          <p:cNvSpPr/>
          <p:nvPr/>
        </p:nvSpPr>
        <p:spPr>
          <a:xfrm>
            <a:off x="7846013" y="1880243"/>
            <a:ext cx="533400" cy="391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E90DAB-A28D-4AA8-B04A-A4933D64D31D}"/>
              </a:ext>
            </a:extLst>
          </p:cNvPr>
          <p:cNvSpPr/>
          <p:nvPr/>
        </p:nvSpPr>
        <p:spPr>
          <a:xfrm>
            <a:off x="4953001" y="906780"/>
            <a:ext cx="3159712" cy="562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2 things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7B096A-422A-42DE-B43A-92457F0D3FF0}"/>
              </a:ext>
            </a:extLst>
          </p:cNvPr>
          <p:cNvCxnSpPr>
            <a:cxnSpLocks/>
          </p:cNvCxnSpPr>
          <p:nvPr/>
        </p:nvCxnSpPr>
        <p:spPr>
          <a:xfrm>
            <a:off x="2903220" y="288798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B0C4F65-F687-4BE6-9EE8-586BFDBF40B2}"/>
              </a:ext>
            </a:extLst>
          </p:cNvPr>
          <p:cNvSpPr txBox="1"/>
          <p:nvPr/>
        </p:nvSpPr>
        <p:spPr>
          <a:xfrm>
            <a:off x="6926421" y="218905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5A8814-FB1B-4B3F-830E-A4B22767F81F}"/>
              </a:ext>
            </a:extLst>
          </p:cNvPr>
          <p:cNvSpPr txBox="1"/>
          <p:nvPr/>
        </p:nvSpPr>
        <p:spPr>
          <a:xfrm>
            <a:off x="1920618" y="2519225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8F41A5-2B32-4714-8843-101BA5703AC4}"/>
              </a:ext>
            </a:extLst>
          </p:cNvPr>
          <p:cNvSpPr txBox="1"/>
          <p:nvPr/>
        </p:nvSpPr>
        <p:spPr>
          <a:xfrm>
            <a:off x="4022168" y="28471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261DD3-74AE-40A0-A41C-E166EBDF5F52}"/>
              </a:ext>
            </a:extLst>
          </p:cNvPr>
          <p:cNvSpPr txBox="1"/>
          <p:nvPr/>
        </p:nvSpPr>
        <p:spPr>
          <a:xfrm>
            <a:off x="3146768" y="3226192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delicious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863C57-736B-4FA8-B17B-2C5710FD4C8B}"/>
              </a:ext>
            </a:extLst>
          </p:cNvPr>
          <p:cNvCxnSpPr>
            <a:cxnSpLocks/>
          </p:cNvCxnSpPr>
          <p:nvPr/>
        </p:nvCxnSpPr>
        <p:spPr>
          <a:xfrm>
            <a:off x="8061961" y="356616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64350F0-256D-4A61-8C28-E80418138FCE}"/>
              </a:ext>
            </a:extLst>
          </p:cNvPr>
          <p:cNvSpPr txBox="1"/>
          <p:nvPr/>
        </p:nvSpPr>
        <p:spPr>
          <a:xfrm>
            <a:off x="6703146" y="3179618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cheaper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61B9AA4-C000-4FAB-853F-00A5A0ED9E30}"/>
              </a:ext>
            </a:extLst>
          </p:cNvPr>
          <p:cNvSpPr/>
          <p:nvPr/>
        </p:nvSpPr>
        <p:spPr>
          <a:xfrm>
            <a:off x="4953001" y="906780"/>
            <a:ext cx="3159712" cy="562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5" grpId="0" animBg="1"/>
      <p:bldP spid="9" grpId="0" animBg="1"/>
      <p:bldP spid="27" grpId="0"/>
      <p:bldP spid="28" grpId="0"/>
      <p:bldP spid="31" grpId="0"/>
      <p:bldP spid="32" grpId="0"/>
      <p:bldP spid="34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67631" y="4488840"/>
            <a:ext cx="6686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is </a:t>
            </a:r>
            <a:r>
              <a:rPr lang="en-US" altLang="en-US" sz="2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</a:t>
            </a:r>
            <a:r>
              <a:rPr lang="en-US" alt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Long Son.</a:t>
            </a: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236764" y="55562"/>
            <a:ext cx="7665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Ex 3: Compare 2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neighbourhoods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. Write full sentences.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A53F7D-601C-42C7-84FA-43EFF8E0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3" y="1137895"/>
            <a:ext cx="3697698" cy="29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8F5A80-9178-4BE2-BA13-159D9ABD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44" y="1155302"/>
            <a:ext cx="3778025" cy="29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922C3-FF22-4A8F-B089-E879737CFF95}"/>
              </a:ext>
            </a:extLst>
          </p:cNvPr>
          <p:cNvSpPr txBox="1"/>
          <p:nvPr/>
        </p:nvSpPr>
        <p:spPr>
          <a:xfrm>
            <a:off x="1614506" y="3922447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1E9C35-533C-4B1A-93AC-44D72794740D}"/>
              </a:ext>
            </a:extLst>
          </p:cNvPr>
          <p:cNvSpPr txBox="1"/>
          <p:nvPr/>
        </p:nvSpPr>
        <p:spPr>
          <a:xfrm>
            <a:off x="6119545" y="3939215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Long Son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F1D9D6-54A8-4AF6-AD63-7FF1BBD2909A}"/>
              </a:ext>
            </a:extLst>
          </p:cNvPr>
          <p:cNvSpPr/>
          <p:nvPr/>
        </p:nvSpPr>
        <p:spPr>
          <a:xfrm>
            <a:off x="467631" y="594360"/>
            <a:ext cx="8208738" cy="483454"/>
          </a:xfrm>
          <a:prstGeom prst="roundRect">
            <a:avLst/>
          </a:prstGeom>
          <a:solidFill>
            <a:srgbClr val="E3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 	 crowded         quiet          peaceful         modern        busy           boring	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6DFB0F-F396-425A-9199-9949A758A229}"/>
              </a:ext>
            </a:extLst>
          </p:cNvPr>
          <p:cNvSpPr/>
          <p:nvPr/>
        </p:nvSpPr>
        <p:spPr>
          <a:xfrm>
            <a:off x="4655820" y="53617"/>
            <a:ext cx="2799347" cy="450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/>
      <p:bldP spid="2" grpId="0"/>
      <p:bldP spid="14" grpId="0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616267" y="3175811"/>
            <a:ext cx="7911465" cy="18912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r>
              <a:rPr lang="en-US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A: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Son?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3C97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is.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2. A: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Son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modern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Minh?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3C97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it isn’t. </a:t>
            </a:r>
            <a:r>
              <a:rPr lang="en-US" alt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modern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Son.</a:t>
            </a: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7863" y="76402"/>
            <a:ext cx="6210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Ex 4: Work in pairs. Ask and answer.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F7A1D2-7BA4-4C55-9CC8-50838871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8" y="459638"/>
            <a:ext cx="3173730" cy="25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D83F7E6-F09F-43A8-B3EC-DF58D0C7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17" y="483398"/>
            <a:ext cx="3232943" cy="24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E11D47-5758-492D-A725-A9FF3C0809BA}"/>
              </a:ext>
            </a:extLst>
          </p:cNvPr>
          <p:cNvSpPr txBox="1"/>
          <p:nvPr/>
        </p:nvSpPr>
        <p:spPr>
          <a:xfrm>
            <a:off x="1756276" y="2829019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CF2FA-C140-4105-B1E2-1A2179F8901B}"/>
              </a:ext>
            </a:extLst>
          </p:cNvPr>
          <p:cNvSpPr txBox="1"/>
          <p:nvPr/>
        </p:nvSpPr>
        <p:spPr>
          <a:xfrm>
            <a:off x="6137782" y="2829019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Long Son</a:t>
            </a:r>
          </a:p>
        </p:txBody>
      </p:sp>
    </p:spTree>
    <p:extLst>
      <p:ext uri="{BB962C8B-B14F-4D97-AF65-F5344CB8AC3E}">
        <p14:creationId xmlns:p14="http://schemas.microsoft.com/office/powerpoint/2010/main" val="367477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B5A7-33B3-4BDC-A58E-731A69A9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lesson, we will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56A4C-15D2-49BE-B454-C7B2ED6A1A37}"/>
              </a:ext>
            </a:extLst>
          </p:cNvPr>
          <p:cNvSpPr txBox="1"/>
          <p:nvPr/>
        </p:nvSpPr>
        <p:spPr>
          <a:xfrm>
            <a:off x="1009650" y="1617643"/>
            <a:ext cx="7124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Use comparative adjectives to compare two people or things </a:t>
            </a:r>
          </a:p>
        </p:txBody>
      </p:sp>
    </p:spTree>
    <p:extLst>
      <p:ext uri="{BB962C8B-B14F-4D97-AF65-F5344CB8AC3E}">
        <p14:creationId xmlns:p14="http://schemas.microsoft.com/office/powerpoint/2010/main" val="1310671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0243" y="7240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Activity: Mine is more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5E8312-A997-41EB-A50A-4EEFF15C899F}"/>
              </a:ext>
            </a:extLst>
          </p:cNvPr>
          <p:cNvSpPr txBox="1"/>
          <p:nvPr/>
        </p:nvSpPr>
        <p:spPr>
          <a:xfrm>
            <a:off x="386442" y="530460"/>
            <a:ext cx="506947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 in pairs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 minutes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Describe your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B5E7EA17-1159-4556-91D1-E6684B0A7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0274" y="2395757"/>
            <a:ext cx="4546210" cy="25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0243" y="7240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Activity: Mine is more …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B5E7EA17-1159-4556-91D1-E6684B0A7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6114" y="155477"/>
            <a:ext cx="3825257" cy="2151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62AB4-F9B1-4845-A45A-498EEF47639A}"/>
              </a:ext>
            </a:extLst>
          </p:cNvPr>
          <p:cNvSpPr txBox="1"/>
          <p:nvPr/>
        </p:nvSpPr>
        <p:spPr>
          <a:xfrm>
            <a:off x="563880" y="1484798"/>
            <a:ext cx="4312920" cy="147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 minutes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Compare 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 comparative adjectives.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52975C-1FC5-42D2-ACB8-C1055FC3571C}"/>
              </a:ext>
            </a:extLst>
          </p:cNvPr>
          <p:cNvSpPr/>
          <p:nvPr/>
        </p:nvSpPr>
        <p:spPr>
          <a:xfrm>
            <a:off x="1204687" y="749052"/>
            <a:ext cx="2743200" cy="5791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9D2672-750E-4BBB-A9B5-936D225D0730}"/>
              </a:ext>
            </a:extLst>
          </p:cNvPr>
          <p:cNvSpPr/>
          <p:nvPr/>
        </p:nvSpPr>
        <p:spPr>
          <a:xfrm>
            <a:off x="1204687" y="3347596"/>
            <a:ext cx="2743200" cy="5791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 </a:t>
            </a:r>
          </a:p>
        </p:txBody>
      </p:sp>
    </p:spTree>
    <p:extLst>
      <p:ext uri="{BB962C8B-B14F-4D97-AF65-F5344CB8AC3E}">
        <p14:creationId xmlns:p14="http://schemas.microsoft.com/office/powerpoint/2010/main" val="258269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754DE3B-566A-31A8-C41A-F40977DAF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3" y="84081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Wrap 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081FD-0CA4-8792-26EA-BFC3D2382CC8}"/>
              </a:ext>
            </a:extLst>
          </p:cNvPr>
          <p:cNvSpPr txBox="1"/>
          <p:nvPr/>
        </p:nvSpPr>
        <p:spPr>
          <a:xfrm>
            <a:off x="2037261" y="4160"/>
            <a:ext cx="50694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Complete the tables.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4561F-0438-B5E2-BF11-E9289D8507A1}"/>
              </a:ext>
            </a:extLst>
          </p:cNvPr>
          <p:cNvSpPr txBox="1"/>
          <p:nvPr/>
        </p:nvSpPr>
        <p:spPr>
          <a:xfrm>
            <a:off x="2037260" y="454920"/>
            <a:ext cx="50694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COMPARATIVE FORM OF ADJECTIVES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B615C6-3671-17A2-04D7-36CD4BCBE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79983"/>
              </p:ext>
            </p:extLst>
          </p:nvPr>
        </p:nvGraphicFramePr>
        <p:xfrm>
          <a:off x="310243" y="1111849"/>
          <a:ext cx="8657024" cy="38443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{30F4496A-D109-4FB5-93B3-65445209B0E3}</a:tableStyleId>
              </a:tblPr>
              <a:tblGrid>
                <a:gridCol w="2863942">
                  <a:extLst>
                    <a:ext uri="{9D8B030D-6E8A-4147-A177-3AD203B41FA5}">
                      <a16:colId xmlns:a16="http://schemas.microsoft.com/office/drawing/2014/main" val="3557304769"/>
                    </a:ext>
                  </a:extLst>
                </a:gridCol>
                <a:gridCol w="1501145">
                  <a:extLst>
                    <a:ext uri="{9D8B030D-6E8A-4147-A177-3AD203B41FA5}">
                      <a16:colId xmlns:a16="http://schemas.microsoft.com/office/drawing/2014/main" val="3553022420"/>
                    </a:ext>
                  </a:extLst>
                </a:gridCol>
                <a:gridCol w="2218322">
                  <a:extLst>
                    <a:ext uri="{9D8B030D-6E8A-4147-A177-3AD203B41FA5}">
                      <a16:colId xmlns:a16="http://schemas.microsoft.com/office/drawing/2014/main" val="3197747630"/>
                    </a:ext>
                  </a:extLst>
                </a:gridCol>
                <a:gridCol w="2073615">
                  <a:extLst>
                    <a:ext uri="{9D8B030D-6E8A-4147-A177-3AD203B41FA5}">
                      <a16:colId xmlns:a16="http://schemas.microsoft.com/office/drawing/2014/main" val="3610768292"/>
                    </a:ext>
                  </a:extLst>
                </a:gridCol>
              </a:tblGrid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Positive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Comparative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807911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 syllable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59268044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large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3274519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 syllables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noisy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22121485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modern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1659901"/>
                  </a:ext>
                </a:extLst>
              </a:tr>
              <a:tr h="860995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Three or more syllables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expensive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24399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beautiful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45311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16A6A4-EFCF-2A0E-985E-1A9D01EC433F}"/>
              </a:ext>
            </a:extLst>
          </p:cNvPr>
          <p:cNvSpPr txBox="1"/>
          <p:nvPr/>
        </p:nvSpPr>
        <p:spPr>
          <a:xfrm>
            <a:off x="4702629" y="1620445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63481-332F-4641-5799-AA5F80A8FF62}"/>
              </a:ext>
            </a:extLst>
          </p:cNvPr>
          <p:cNvSpPr txBox="1"/>
          <p:nvPr/>
        </p:nvSpPr>
        <p:spPr>
          <a:xfrm>
            <a:off x="6954050" y="1620445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95B03-F61A-CDDC-1577-C0B8A88EA92C}"/>
              </a:ext>
            </a:extLst>
          </p:cNvPr>
          <p:cNvSpPr txBox="1"/>
          <p:nvPr/>
        </p:nvSpPr>
        <p:spPr>
          <a:xfrm>
            <a:off x="4702629" y="212759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00E8D-7286-D70A-7D7F-E3455769533D}"/>
              </a:ext>
            </a:extLst>
          </p:cNvPr>
          <p:cNvSpPr txBox="1"/>
          <p:nvPr/>
        </p:nvSpPr>
        <p:spPr>
          <a:xfrm>
            <a:off x="6954050" y="212759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4DCB5C-EFE3-0EC3-26E5-2436029FE2E1}"/>
              </a:ext>
            </a:extLst>
          </p:cNvPr>
          <p:cNvSpPr txBox="1"/>
          <p:nvPr/>
        </p:nvSpPr>
        <p:spPr>
          <a:xfrm>
            <a:off x="4702629" y="2627053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482A81-6BC3-E8E5-4C68-80BBA56BEF6A}"/>
              </a:ext>
            </a:extLst>
          </p:cNvPr>
          <p:cNvSpPr txBox="1"/>
          <p:nvPr/>
        </p:nvSpPr>
        <p:spPr>
          <a:xfrm>
            <a:off x="6954050" y="264242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→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8039C7-B723-1CDA-18B2-80ED357E2234}"/>
              </a:ext>
            </a:extLst>
          </p:cNvPr>
          <p:cNvSpPr txBox="1"/>
          <p:nvPr/>
        </p:nvSpPr>
        <p:spPr>
          <a:xfrm>
            <a:off x="4702628" y="3126515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7D986-74D7-8FB1-5BFD-11C9F6170D5D}"/>
              </a:ext>
            </a:extLst>
          </p:cNvPr>
          <p:cNvSpPr txBox="1"/>
          <p:nvPr/>
        </p:nvSpPr>
        <p:spPr>
          <a:xfrm>
            <a:off x="4702628" y="3771974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FDDCC-B8C2-606F-8A92-42E0E8EF7582}"/>
              </a:ext>
            </a:extLst>
          </p:cNvPr>
          <p:cNvSpPr txBox="1"/>
          <p:nvPr/>
        </p:nvSpPr>
        <p:spPr>
          <a:xfrm>
            <a:off x="4702628" y="4463537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7A260-34C4-295E-E983-052749FB9CCC}"/>
              </a:ext>
            </a:extLst>
          </p:cNvPr>
          <p:cNvSpPr txBox="1"/>
          <p:nvPr/>
        </p:nvSpPr>
        <p:spPr>
          <a:xfrm>
            <a:off x="6954050" y="3749598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+ ADJ</a:t>
            </a:r>
          </a:p>
        </p:txBody>
      </p:sp>
    </p:spTree>
    <p:extLst>
      <p:ext uri="{BB962C8B-B14F-4D97-AF65-F5344CB8AC3E}">
        <p14:creationId xmlns:p14="http://schemas.microsoft.com/office/powerpoint/2010/main" val="78586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72"/>
          <p:cNvSpPr txBox="1">
            <a:spLocks noGrp="1"/>
          </p:cNvSpPr>
          <p:nvPr>
            <p:ph type="ctrTitle"/>
          </p:nvPr>
        </p:nvSpPr>
        <p:spPr>
          <a:xfrm>
            <a:off x="937647" y="1374492"/>
            <a:ext cx="7694909" cy="2033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THANKS FOR YOUR ATTENTION!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1224" name="Google Shape;1224;p72"/>
          <p:cNvSpPr txBox="1"/>
          <p:nvPr/>
        </p:nvSpPr>
        <p:spPr>
          <a:xfrm>
            <a:off x="3029550" y="4248135"/>
            <a:ext cx="30849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Please keep this slide for attribution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D52D023-ED74-4133-BE65-B83864988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9" y="0"/>
            <a:ext cx="86835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E005C0B-0439-4A6F-B4C5-11C53426C742}"/>
              </a:ext>
            </a:extLst>
          </p:cNvPr>
          <p:cNvSpPr/>
          <p:nvPr/>
        </p:nvSpPr>
        <p:spPr>
          <a:xfrm>
            <a:off x="566590" y="969495"/>
            <a:ext cx="975360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15085E8-9F8B-4453-A3B1-F58A3FD85043}"/>
              </a:ext>
            </a:extLst>
          </p:cNvPr>
          <p:cNvSpPr/>
          <p:nvPr/>
        </p:nvSpPr>
        <p:spPr>
          <a:xfrm>
            <a:off x="1625770" y="969495"/>
            <a:ext cx="975360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694E4A3-DF54-4DFF-A01F-95922DD7BA99}"/>
              </a:ext>
            </a:extLst>
          </p:cNvPr>
          <p:cNvSpPr/>
          <p:nvPr/>
        </p:nvSpPr>
        <p:spPr>
          <a:xfrm>
            <a:off x="2684949" y="969495"/>
            <a:ext cx="975361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98228613-F1C7-47B0-B41D-9B533BCE24E1}"/>
              </a:ext>
            </a:extLst>
          </p:cNvPr>
          <p:cNvSpPr/>
          <p:nvPr/>
        </p:nvSpPr>
        <p:spPr>
          <a:xfrm>
            <a:off x="4800452" y="969495"/>
            <a:ext cx="975360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7B989B44-A227-4A3A-A722-1A0DC4B3494B}"/>
              </a:ext>
            </a:extLst>
          </p:cNvPr>
          <p:cNvSpPr/>
          <p:nvPr/>
        </p:nvSpPr>
        <p:spPr>
          <a:xfrm>
            <a:off x="2684949" y="1839404"/>
            <a:ext cx="1569720" cy="523220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 + 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vi-VN" sz="32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CBA1DCB-94D0-4DFA-BB68-0F0DC8EBE483}"/>
              </a:ext>
            </a:extLst>
          </p:cNvPr>
          <p:cNvSpPr txBox="1"/>
          <p:nvPr/>
        </p:nvSpPr>
        <p:spPr>
          <a:xfrm>
            <a:off x="653726" y="1839404"/>
            <a:ext cx="177644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DF9DA4F-F80F-4924-8450-3178E726A86E}"/>
              </a:ext>
            </a:extLst>
          </p:cNvPr>
          <p:cNvSpPr txBox="1"/>
          <p:nvPr/>
        </p:nvSpPr>
        <p:spPr>
          <a:xfrm>
            <a:off x="1910044" y="2807547"/>
            <a:ext cx="3084499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Short adjective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9DA4165-5DD4-4BC5-AAFB-D9DD1D18A690}"/>
              </a:ext>
            </a:extLst>
          </p:cNvPr>
          <p:cNvSpPr txBox="1"/>
          <p:nvPr/>
        </p:nvSpPr>
        <p:spPr>
          <a:xfrm>
            <a:off x="478661" y="210160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people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1A15E660-4B62-441C-B141-CE30BEC88E9B}"/>
              </a:ext>
            </a:extLst>
          </p:cNvPr>
          <p:cNvSpPr/>
          <p:nvPr/>
        </p:nvSpPr>
        <p:spPr>
          <a:xfrm>
            <a:off x="3744129" y="969495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8FC250EA-F360-4364-9F37-1205BFDD04FC}"/>
              </a:ext>
            </a:extLst>
          </p:cNvPr>
          <p:cNvSpPr/>
          <p:nvPr/>
        </p:nvSpPr>
        <p:spPr>
          <a:xfrm>
            <a:off x="7325529" y="210160"/>
            <a:ext cx="975361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F11D4B-6EE3-48DE-8949-31CD8F48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42" y="805548"/>
            <a:ext cx="2878790" cy="36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ộp Văn bản 4">
            <a:extLst>
              <a:ext uri="{FF2B5EF4-FFF2-40B4-BE49-F238E27FC236}">
                <a16:creationId xmlns:a16="http://schemas.microsoft.com/office/drawing/2014/main" id="{0EBE8E79-DF68-409F-B21E-181B49057433}"/>
              </a:ext>
            </a:extLst>
          </p:cNvPr>
          <p:cNvSpPr txBox="1"/>
          <p:nvPr/>
        </p:nvSpPr>
        <p:spPr>
          <a:xfrm>
            <a:off x="6654106" y="433795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Tom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Hộp Văn bản 4">
            <a:extLst>
              <a:ext uri="{FF2B5EF4-FFF2-40B4-BE49-F238E27FC236}">
                <a16:creationId xmlns:a16="http://schemas.microsoft.com/office/drawing/2014/main" id="{CAE134B6-EC9E-4F73-A313-DFA15C184EB1}"/>
              </a:ext>
            </a:extLst>
          </p:cNvPr>
          <p:cNvSpPr txBox="1"/>
          <p:nvPr/>
        </p:nvSpPr>
        <p:spPr>
          <a:xfrm>
            <a:off x="7895405" y="433795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Mary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Hộp Văn bản 12">
            <a:extLst>
              <a:ext uri="{FF2B5EF4-FFF2-40B4-BE49-F238E27FC236}">
                <a16:creationId xmlns:a16="http://schemas.microsoft.com/office/drawing/2014/main" id="{9D58BB14-7E42-4C60-93AD-7AE8884947EB}"/>
              </a:ext>
            </a:extLst>
          </p:cNvPr>
          <p:cNvSpPr txBox="1"/>
          <p:nvPr/>
        </p:nvSpPr>
        <p:spPr>
          <a:xfrm>
            <a:off x="444770" y="1827148"/>
            <a:ext cx="215636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adjective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D43FACAC-0DC3-4C43-8E48-3503DA684751}"/>
              </a:ext>
            </a:extLst>
          </p:cNvPr>
          <p:cNvSpPr/>
          <p:nvPr/>
        </p:nvSpPr>
        <p:spPr>
          <a:xfrm>
            <a:off x="3266523" y="3543875"/>
            <a:ext cx="406569" cy="58674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15">
            <a:extLst>
              <a:ext uri="{FF2B5EF4-FFF2-40B4-BE49-F238E27FC236}">
                <a16:creationId xmlns:a16="http://schemas.microsoft.com/office/drawing/2014/main" id="{63D7DD5F-8EA6-4CA7-B953-F37570602C79}"/>
              </a:ext>
            </a:extLst>
          </p:cNvPr>
          <p:cNvSpPr txBox="1"/>
          <p:nvPr/>
        </p:nvSpPr>
        <p:spPr>
          <a:xfrm>
            <a:off x="1699932" y="4159693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  <a:endParaRPr lang="vi-VN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5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1" grpId="0" animBg="1"/>
      <p:bldP spid="12" grpId="0" animBg="1"/>
      <p:bldP spid="13" grpId="0" animBg="1"/>
      <p:bldP spid="15" grpId="0" animBg="1"/>
      <p:bldP spid="16" grpId="0"/>
      <p:bldP spid="18" grpId="0" animBg="1"/>
      <p:bldP spid="14" grpId="0" animBg="1"/>
      <p:bldP spid="20" grpId="0" animBg="1"/>
      <p:bldP spid="4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452061-39D0-4A21-B033-B5B371CE2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347" y="97971"/>
            <a:ext cx="5640503" cy="214876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98F9FEA-551E-476C-A89D-CAC09E052EB0}"/>
              </a:ext>
            </a:extLst>
          </p:cNvPr>
          <p:cNvSpPr txBox="1"/>
          <p:nvPr/>
        </p:nvSpPr>
        <p:spPr>
          <a:xfrm>
            <a:off x="4039809" y="2112806"/>
            <a:ext cx="161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House in the city</a:t>
            </a:r>
            <a:endParaRPr lang="vi-VN" b="1" i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47EF4AD-412C-4668-881B-CAF05855F671}"/>
              </a:ext>
            </a:extLst>
          </p:cNvPr>
          <p:cNvSpPr txBox="1"/>
          <p:nvPr/>
        </p:nvSpPr>
        <p:spPr>
          <a:xfrm>
            <a:off x="6525093" y="2092845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House in the countryside</a:t>
            </a:r>
            <a:endParaRPr lang="vi-VN" b="1" i="1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ED01431-D325-4AA4-AC4B-B9DBF2628E32}"/>
              </a:ext>
            </a:extLst>
          </p:cNvPr>
          <p:cNvSpPr txBox="1"/>
          <p:nvPr/>
        </p:nvSpPr>
        <p:spPr>
          <a:xfrm>
            <a:off x="396525" y="97971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things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A8E9EEC-DA98-401F-8953-EA287E007873}"/>
              </a:ext>
            </a:extLst>
          </p:cNvPr>
          <p:cNvSpPr/>
          <p:nvPr/>
        </p:nvSpPr>
        <p:spPr>
          <a:xfrm>
            <a:off x="396525" y="2571750"/>
            <a:ext cx="1691903" cy="81014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house in the city </a:t>
            </a: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503DFF16-CF99-4DD7-89BC-4FD8E991A289}"/>
              </a:ext>
            </a:extLst>
          </p:cNvPr>
          <p:cNvSpPr/>
          <p:nvPr/>
        </p:nvSpPr>
        <p:spPr>
          <a:xfrm>
            <a:off x="2210616" y="2571750"/>
            <a:ext cx="678179" cy="81014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EF3C4DB-0944-4D03-9EB0-547D16DD64B8}"/>
              </a:ext>
            </a:extLst>
          </p:cNvPr>
          <p:cNvSpPr/>
          <p:nvPr/>
        </p:nvSpPr>
        <p:spPr>
          <a:xfrm>
            <a:off x="3010983" y="2571750"/>
            <a:ext cx="2482197" cy="8101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expensive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445AFCF-0CCC-400A-8218-1AE6E93364F3}"/>
              </a:ext>
            </a:extLst>
          </p:cNvPr>
          <p:cNvSpPr/>
          <p:nvPr/>
        </p:nvSpPr>
        <p:spPr>
          <a:xfrm>
            <a:off x="6737365" y="2571751"/>
            <a:ext cx="2003517" cy="81014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house in the countryside </a:t>
            </a: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62F9B079-B8CF-495F-B94C-3633C8330CB0}"/>
              </a:ext>
            </a:extLst>
          </p:cNvPr>
          <p:cNvSpPr/>
          <p:nvPr/>
        </p:nvSpPr>
        <p:spPr>
          <a:xfrm>
            <a:off x="5615368" y="2571750"/>
            <a:ext cx="975360" cy="8101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F9AB8C36-5C66-4A25-960D-C874B669E8CC}"/>
              </a:ext>
            </a:extLst>
          </p:cNvPr>
          <p:cNvSpPr/>
          <p:nvPr/>
        </p:nvSpPr>
        <p:spPr>
          <a:xfrm>
            <a:off x="3354035" y="3821134"/>
            <a:ext cx="2986092" cy="622375"/>
          </a:xfrm>
          <a:prstGeom prst="wedgeRoundRectCallout">
            <a:avLst>
              <a:gd name="adj1" fmla="val -25121"/>
              <a:gd name="adj2" fmla="val -112662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vi-VN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09C5785-14A5-4A14-92EB-14FF0E0ADCEE}"/>
              </a:ext>
            </a:extLst>
          </p:cNvPr>
          <p:cNvSpPr txBox="1"/>
          <p:nvPr/>
        </p:nvSpPr>
        <p:spPr>
          <a:xfrm>
            <a:off x="6464418" y="3901488"/>
            <a:ext cx="215155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syllables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E9534B4-E151-4505-9921-716BDC56F33E}"/>
              </a:ext>
            </a:extLst>
          </p:cNvPr>
          <p:cNvSpPr txBox="1"/>
          <p:nvPr/>
        </p:nvSpPr>
        <p:spPr>
          <a:xfrm>
            <a:off x="174943" y="3845875"/>
            <a:ext cx="2972542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+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long adj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E31596B-0E46-4D4B-80AE-3BA969FD9007}"/>
              </a:ext>
            </a:extLst>
          </p:cNvPr>
          <p:cNvSpPr/>
          <p:nvPr/>
        </p:nvSpPr>
        <p:spPr>
          <a:xfrm>
            <a:off x="1147732" y="1091902"/>
            <a:ext cx="1741063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ộp Văn bản 13">
            <a:extLst>
              <a:ext uri="{FF2B5EF4-FFF2-40B4-BE49-F238E27FC236}">
                <a16:creationId xmlns:a16="http://schemas.microsoft.com/office/drawing/2014/main" id="{2D3E45B9-F722-45D1-B91C-B9B14968E453}"/>
              </a:ext>
            </a:extLst>
          </p:cNvPr>
          <p:cNvSpPr txBox="1"/>
          <p:nvPr/>
        </p:nvSpPr>
        <p:spPr>
          <a:xfrm>
            <a:off x="6525093" y="3901488"/>
            <a:ext cx="203773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adjective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E401D8AA-6ABC-471C-87B4-DC14D1F0C3A9}"/>
              </a:ext>
            </a:extLst>
          </p:cNvPr>
          <p:cNvSpPr/>
          <p:nvPr/>
        </p:nvSpPr>
        <p:spPr>
          <a:xfrm rot="16200000">
            <a:off x="2445482" y="4468821"/>
            <a:ext cx="406569" cy="58674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06B0DF19-3CB1-4B5E-88D4-72ADBEA22154}"/>
              </a:ext>
            </a:extLst>
          </p:cNvPr>
          <p:cNvSpPr txBox="1"/>
          <p:nvPr/>
        </p:nvSpPr>
        <p:spPr>
          <a:xfrm>
            <a:off x="3050976" y="4509555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  <a:endParaRPr lang="vi-VN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6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418810"/>
              </p:ext>
            </p:extLst>
          </p:nvPr>
        </p:nvGraphicFramePr>
        <p:xfrm>
          <a:off x="406384" y="712105"/>
          <a:ext cx="8449492" cy="429840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5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4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3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</a:t>
                      </a: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85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9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9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9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4178708362"/>
                  </a:ext>
                </a:extLst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584409" y="1606893"/>
            <a:ext cx="22728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</a:t>
            </a: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3799285" y="1509853"/>
            <a:ext cx="1468211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6743700" y="1499171"/>
            <a:ext cx="1573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3997405" y="2433039"/>
            <a:ext cx="8318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743700" y="2367882"/>
            <a:ext cx="21417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7BC30FDC-1F92-4595-B86F-2B8B63946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91" y="3312710"/>
            <a:ext cx="2447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TWO syllables</a:t>
            </a:r>
          </a:p>
        </p:txBody>
      </p:sp>
      <p:sp>
        <p:nvSpPr>
          <p:cNvPr id="14" name="Rectangle 56">
            <a:extLst>
              <a:ext uri="{FF2B5EF4-FFF2-40B4-BE49-F238E27FC236}">
                <a16:creationId xmlns:a16="http://schemas.microsoft.com/office/drawing/2014/main" id="{4EE2C083-C3E1-4860-A98F-6144E09CB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6451" y="3364229"/>
            <a:ext cx="1923029" cy="58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endParaRPr lang="en-US" altLang="en-US" sz="32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57">
            <a:extLst>
              <a:ext uri="{FF2B5EF4-FFF2-40B4-BE49-F238E27FC236}">
                <a16:creationId xmlns:a16="http://schemas.microsoft.com/office/drawing/2014/main" id="{46A46B72-6A4C-435E-8DE0-2BF6A39B6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597" y="3387130"/>
            <a:ext cx="2787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modern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59">
            <a:extLst>
              <a:ext uri="{FF2B5EF4-FFF2-40B4-BE49-F238E27FC236}">
                <a16:creationId xmlns:a16="http://schemas.microsoft.com/office/drawing/2014/main" id="{0EF5AA3D-F33A-47B0-9C99-054B269B4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473" y="4283268"/>
            <a:ext cx="2787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19" name="Rectangle 60">
            <a:extLst>
              <a:ext uri="{FF2B5EF4-FFF2-40B4-BE49-F238E27FC236}">
                <a16:creationId xmlns:a16="http://schemas.microsoft.com/office/drawing/2014/main" id="{904CE191-AF96-43A6-A6A7-C5FDF12D9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730" y="4283268"/>
            <a:ext cx="2997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AADF4-B29D-4A3B-B78F-6ED6C9FC8945}"/>
              </a:ext>
            </a:extLst>
          </p:cNvPr>
          <p:cNvSpPr txBox="1"/>
          <p:nvPr/>
        </p:nvSpPr>
        <p:spPr>
          <a:xfrm>
            <a:off x="304485" y="132530"/>
            <a:ext cx="4267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TWO people or things </a:t>
            </a:r>
          </a:p>
        </p:txBody>
      </p:sp>
    </p:spTree>
    <p:extLst>
      <p:ext uri="{BB962C8B-B14F-4D97-AF65-F5344CB8AC3E}">
        <p14:creationId xmlns:p14="http://schemas.microsoft.com/office/powerpoint/2010/main" val="10905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2" grpId="0"/>
      <p:bldP spid="13" grpId="0"/>
      <p:bldP spid="11" grpId="0"/>
      <p:bldP spid="14" grpId="0" animBg="1"/>
      <p:bldP spid="1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4DF42EE-340A-4892-B8A1-A0548233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497" y="613663"/>
            <a:ext cx="2647950" cy="180975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760B6DB-20B5-4597-AB3C-6729FD684D67}"/>
              </a:ext>
            </a:extLst>
          </p:cNvPr>
          <p:cNvSpPr txBox="1"/>
          <p:nvPr/>
        </p:nvSpPr>
        <p:spPr>
          <a:xfrm>
            <a:off x="6667500" y="211097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my bag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FA0D1E9-C33C-4F13-87EB-447168A5C28C}"/>
              </a:ext>
            </a:extLst>
          </p:cNvPr>
          <p:cNvSpPr txBox="1"/>
          <p:nvPr/>
        </p:nvSpPr>
        <p:spPr>
          <a:xfrm>
            <a:off x="7789645" y="1957089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your bag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B88C159-2AEE-44A8-874A-69FA49849792}"/>
              </a:ext>
            </a:extLst>
          </p:cNvPr>
          <p:cNvSpPr/>
          <p:nvPr/>
        </p:nvSpPr>
        <p:spPr>
          <a:xfrm>
            <a:off x="457200" y="869862"/>
            <a:ext cx="1356361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bag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79A27BC-7877-434F-8F04-608C6BEFA88B}"/>
              </a:ext>
            </a:extLst>
          </p:cNvPr>
          <p:cNvSpPr/>
          <p:nvPr/>
        </p:nvSpPr>
        <p:spPr>
          <a:xfrm>
            <a:off x="1897381" y="869862"/>
            <a:ext cx="678179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323662A-6142-422D-B752-8880425F94C9}"/>
              </a:ext>
            </a:extLst>
          </p:cNvPr>
          <p:cNvSpPr/>
          <p:nvPr/>
        </p:nvSpPr>
        <p:spPr>
          <a:xfrm>
            <a:off x="2661303" y="878753"/>
            <a:ext cx="1313955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heavier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4B22D85D-9147-4829-8DDB-65A849723030}"/>
              </a:ext>
            </a:extLst>
          </p:cNvPr>
          <p:cNvSpPr/>
          <p:nvPr/>
        </p:nvSpPr>
        <p:spPr>
          <a:xfrm>
            <a:off x="5122104" y="878753"/>
            <a:ext cx="1034856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939C09D-E5DD-4586-AC72-5BCE887933A6}"/>
              </a:ext>
            </a:extLst>
          </p:cNvPr>
          <p:cNvSpPr/>
          <p:nvPr/>
        </p:nvSpPr>
        <p:spPr>
          <a:xfrm>
            <a:off x="4061001" y="878753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ong bóng Lời nói: Hình chữ nhật với Góc Tròn 18">
            <a:extLst>
              <a:ext uri="{FF2B5EF4-FFF2-40B4-BE49-F238E27FC236}">
                <a16:creationId xmlns:a16="http://schemas.microsoft.com/office/drawing/2014/main" id="{4D88EA65-3835-4DBC-B21A-A7E98C2A3D90}"/>
              </a:ext>
            </a:extLst>
          </p:cNvPr>
          <p:cNvSpPr/>
          <p:nvPr/>
        </p:nvSpPr>
        <p:spPr>
          <a:xfrm>
            <a:off x="2634747" y="1764036"/>
            <a:ext cx="2040105" cy="523220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vi-VN" sz="32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5ACC7AC-8F8A-41F9-AC1E-9C64A5E054DA}"/>
              </a:ext>
            </a:extLst>
          </p:cNvPr>
          <p:cNvSpPr txBox="1"/>
          <p:nvPr/>
        </p:nvSpPr>
        <p:spPr>
          <a:xfrm>
            <a:off x="638486" y="1764036"/>
            <a:ext cx="191590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syllables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004BCFE-7889-4841-A441-A887BD61FF38}"/>
              </a:ext>
            </a:extLst>
          </p:cNvPr>
          <p:cNvSpPr txBox="1"/>
          <p:nvPr/>
        </p:nvSpPr>
        <p:spPr>
          <a:xfrm>
            <a:off x="3271362" y="2701205"/>
            <a:ext cx="1579278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1963A8AF-5AB9-4BC3-AE57-D0A351EE63FD}"/>
              </a:ext>
            </a:extLst>
          </p:cNvPr>
          <p:cNvSpPr txBox="1"/>
          <p:nvPr/>
        </p:nvSpPr>
        <p:spPr>
          <a:xfrm>
            <a:off x="457200" y="119140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things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F9149BF1-73EC-4CF9-9964-706009D8AC81}"/>
              </a:ext>
            </a:extLst>
          </p:cNvPr>
          <p:cNvSpPr txBox="1"/>
          <p:nvPr/>
        </p:nvSpPr>
        <p:spPr>
          <a:xfrm>
            <a:off x="190299" y="2793537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Special situations </a:t>
            </a:r>
            <a:endParaRPr lang="vi-VN" sz="2400" i="1" dirty="0">
              <a:solidFill>
                <a:srgbClr val="C00000"/>
              </a:solidFill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2B9A720E-535C-4D8E-A29C-0AFB0D2647DB}"/>
              </a:ext>
            </a:extLst>
          </p:cNvPr>
          <p:cNvSpPr/>
          <p:nvPr/>
        </p:nvSpPr>
        <p:spPr>
          <a:xfrm>
            <a:off x="7207445" y="2761479"/>
            <a:ext cx="1164400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5" grpId="0" animBg="1"/>
      <p:bldP spid="27" grpId="0"/>
      <p:bldP spid="29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179867"/>
              </p:ext>
            </p:extLst>
          </p:nvPr>
        </p:nvGraphicFramePr>
        <p:xfrm>
          <a:off x="485775" y="435769"/>
          <a:ext cx="8029576" cy="407571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21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NOTE:</a:t>
                      </a: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 </a:t>
                      </a:r>
                      <a:r>
                        <a:rPr kumimoji="0" 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Adj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Comparative adj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2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628649" y="1535238"/>
            <a:ext cx="22624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 </a:t>
            </a: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3677841" y="1473683"/>
            <a:ext cx="1645443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6219842" y="1502979"/>
            <a:ext cx="20738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6" name="Rectangle 63"/>
          <p:cNvSpPr>
            <a:spLocks noChangeArrowheads="1"/>
          </p:cNvSpPr>
          <p:nvPr/>
        </p:nvSpPr>
        <p:spPr bwMode="auto">
          <a:xfrm>
            <a:off x="3677841" y="2561477"/>
            <a:ext cx="2132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6305074" y="2549670"/>
            <a:ext cx="2395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5" name="Rectangle 63">
            <a:extLst>
              <a:ext uri="{FF2B5EF4-FFF2-40B4-BE49-F238E27FC236}">
                <a16:creationId xmlns:a16="http://schemas.microsoft.com/office/drawing/2014/main" id="{4B9E0FEB-C758-47B0-A06D-53C68077B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841" y="3607813"/>
            <a:ext cx="2132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8" name="Rectangle 64">
            <a:extLst>
              <a:ext uri="{FF2B5EF4-FFF2-40B4-BE49-F238E27FC236}">
                <a16:creationId xmlns:a16="http://schemas.microsoft.com/office/drawing/2014/main" id="{605F53BF-69D3-4604-8311-C480A9217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074" y="3616880"/>
            <a:ext cx="2395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</p:spTree>
    <p:extLst>
      <p:ext uri="{BB962C8B-B14F-4D97-AF65-F5344CB8AC3E}">
        <p14:creationId xmlns:p14="http://schemas.microsoft.com/office/powerpoint/2010/main" val="426403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6" grpId="0"/>
      <p:bldP spid="17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6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925828"/>
              </p:ext>
            </p:extLst>
          </p:nvPr>
        </p:nvGraphicFramePr>
        <p:xfrm>
          <a:off x="367393" y="661307"/>
          <a:ext cx="8278585" cy="4286252"/>
        </p:xfrm>
        <a:graphic>
          <a:graphicData uri="http://schemas.openxmlformats.org/drawingml/2006/table">
            <a:tbl>
              <a:tblPr/>
              <a:tblGrid>
                <a:gridCol w="249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9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</a:t>
                      </a:r>
                    </a:p>
                  </a:txBody>
                  <a:tcPr marL="68580" marR="68580" marT="34288" marB="3428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Positive 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1918" name="Rectangle 62"/>
          <p:cNvSpPr>
            <a:spLocks noChangeArrowheads="1"/>
          </p:cNvSpPr>
          <p:nvPr/>
        </p:nvSpPr>
        <p:spPr bwMode="auto">
          <a:xfrm>
            <a:off x="363822" y="1462598"/>
            <a:ext cx="28039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two syllables</a:t>
            </a:r>
          </a:p>
        </p:txBody>
      </p:sp>
      <p:sp>
        <p:nvSpPr>
          <p:cNvPr id="31779" name="Text Box 74"/>
          <p:cNvSpPr txBox="1">
            <a:spLocks noChangeArrowheads="1"/>
          </p:cNvSpPr>
          <p:nvPr/>
        </p:nvSpPr>
        <p:spPr bwMode="auto">
          <a:xfrm>
            <a:off x="1204404" y="1155586"/>
            <a:ext cx="21193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7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167744" y="1379424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891259" y="1357992"/>
            <a:ext cx="3983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991186" y="2853079"/>
            <a:ext cx="347254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gentl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gentle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991186" y="2106896"/>
            <a:ext cx="365479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clever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clever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170634" y="2821612"/>
            <a:ext cx="14013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167744" y="2106896"/>
            <a:ext cx="14894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167744" y="3597220"/>
            <a:ext cx="1314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991186" y="3597220"/>
            <a:ext cx="329292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quiet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quiet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5771F760-FB28-43B5-9F9A-BB9624718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913" y="4339064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</a:p>
        </p:txBody>
      </p:sp>
      <p:sp>
        <p:nvSpPr>
          <p:cNvPr id="16" name="TextBox 42">
            <a:extLst>
              <a:ext uri="{FF2B5EF4-FFF2-40B4-BE49-F238E27FC236}">
                <a16:creationId xmlns:a16="http://schemas.microsoft.com/office/drawing/2014/main" id="{EDFA75D0-3EEA-4FF5-908F-753A5DF72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0" y="4370531"/>
            <a:ext cx="398314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friendli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friendly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0F921D3-DA85-4723-A731-72B42C266501}"/>
              </a:ext>
            </a:extLst>
          </p:cNvPr>
          <p:cNvSpPr txBox="1"/>
          <p:nvPr/>
        </p:nvSpPr>
        <p:spPr>
          <a:xfrm>
            <a:off x="363822" y="158055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situations</a:t>
            </a:r>
            <a:endParaRPr lang="vi-VN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39" grpId="0"/>
      <p:bldP spid="42" grpId="0"/>
      <p:bldP spid="4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143125" y="729854"/>
            <a:ext cx="5322094" cy="3487340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s-ES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9311F6B2-CC8A-4868-AFA0-8DB712AB144E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1919288" y="1162050"/>
            <a:ext cx="5175647" cy="2408635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18A56748-BCE9-F3EB-FF79-C082BA3A77D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F395E2D1-F7F2-E869-9C27-9D38E38BA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AAB73B4F-F1C8-8947-6ED1-83F47679D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C8BA078F-6A7B-73C7-ACAC-445D78D032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74B6553B-420D-384D-9970-489B3AAF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04C05ABF-0BEF-B4D8-FF47-AA65962F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22437263-03CD-C67E-B569-BF8523F92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5777E678-2948-3361-5574-131218491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16B16DFD-EAB3-8AC2-9391-DE5D4A6F95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E0C59D2-BF7D-003F-7F76-9ED32A6CF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EEB2F937-00BC-9157-0200-95C0E98A4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4428BC23-8BEF-A0D8-F697-DB0AC538B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ECACDC48-5400-3AB6-7C08-2E773B15D5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4340" name="Text Box 22">
            <a:extLst>
              <a:ext uri="{FF2B5EF4-FFF2-40B4-BE49-F238E27FC236}">
                <a16:creationId xmlns:a16="http://schemas.microsoft.com/office/drawing/2014/main" id="{B13C2CC1-CC6A-C149-413B-FE1835A1B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782" y="410766"/>
            <a:ext cx="27741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>
                <a:solidFill>
                  <a:srgbClr val="000066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51D809-EE3A-E5B1-B4EB-88D23ED5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4089797" y="2303860"/>
            <a:ext cx="3248025" cy="8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2" y="1781175"/>
            <a:ext cx="2394347" cy="309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9 Imagen">
            <a:extLst>
              <a:ext uri="{FF2B5EF4-FFF2-40B4-BE49-F238E27FC236}">
                <a16:creationId xmlns:a16="http://schemas.microsoft.com/office/drawing/2014/main" id="{811418C7-24B1-ED76-331F-9476A1941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>
            <a:fillRect/>
          </a:stretch>
        </p:blipFill>
        <p:spPr bwMode="auto">
          <a:xfrm>
            <a:off x="1381125" y="4516041"/>
            <a:ext cx="1751410" cy="6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4772025" y="2789635"/>
            <a:ext cx="787004" cy="46434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s-ES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Pelvic Inflammatory Disease by Slidesgo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757</Words>
  <Application>Microsoft Office PowerPoint</Application>
  <PresentationFormat>On-screen Show (16:9)</PresentationFormat>
  <Paragraphs>210</Paragraphs>
  <Slides>24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Montserrat</vt:lpstr>
      <vt:lpstr>Red Hat Text</vt:lpstr>
      <vt:lpstr>Lato</vt:lpstr>
      <vt:lpstr>Comic Sans MS</vt:lpstr>
      <vt:lpstr>Calibri</vt:lpstr>
      <vt:lpstr>Bebas Neue</vt:lpstr>
      <vt:lpstr>Trebuchet MS</vt:lpstr>
      <vt:lpstr>Staatliches</vt:lpstr>
      <vt:lpstr>Arial</vt:lpstr>
      <vt:lpstr>Times New Roman</vt:lpstr>
      <vt:lpstr>Wingdings</vt:lpstr>
      <vt:lpstr>Gill Sans MT</vt:lpstr>
      <vt:lpstr>Pelvic Inflammatory Disease by Slidesgo</vt:lpstr>
      <vt:lpstr>Galería</vt:lpstr>
      <vt:lpstr>UNIT 4: MY NEIGHBOURHOOD</vt:lpstr>
      <vt:lpstr>This lesson, we will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2. Use the correct form of the words in brackets to complete the sentences.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MY NEIGHBOURHOOD</dc:title>
  <cp:lastModifiedBy>HP</cp:lastModifiedBy>
  <cp:revision>59</cp:revision>
  <dcterms:modified xsi:type="dcterms:W3CDTF">2024-11-14T03:42:03Z</dcterms:modified>
</cp:coreProperties>
</file>