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31" r:id="rId2"/>
    <p:sldId id="625" r:id="rId3"/>
    <p:sldId id="258" r:id="rId4"/>
    <p:sldId id="264" r:id="rId5"/>
    <p:sldId id="266" r:id="rId6"/>
    <p:sldId id="263" r:id="rId7"/>
    <p:sldId id="262" r:id="rId8"/>
    <p:sldId id="634" r:id="rId9"/>
    <p:sldId id="626" r:id="rId10"/>
    <p:sldId id="628" r:id="rId11"/>
    <p:sldId id="629" r:id="rId12"/>
    <p:sldId id="630" r:id="rId13"/>
    <p:sldId id="627" r:id="rId14"/>
    <p:sldId id="640" r:id="rId15"/>
    <p:sldId id="336" r:id="rId16"/>
    <p:sldId id="632" r:id="rId17"/>
    <p:sldId id="631" r:id="rId18"/>
    <p:sldId id="635" r:id="rId19"/>
    <p:sldId id="642" r:id="rId20"/>
    <p:sldId id="636" r:id="rId21"/>
    <p:sldId id="641" r:id="rId22"/>
    <p:sldId id="637" r:id="rId23"/>
    <p:sldId id="639" r:id="rId24"/>
    <p:sldId id="633" r:id="rId25"/>
    <p:sldId id="357" r:id="rId26"/>
    <p:sldId id="3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Kiểu Sáng 2 - Màu chủ đề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43" autoAdjust="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FC085-1452-487F-9C6D-08799F91D140}" type="datetimeFigureOut">
              <a:rPr lang="en-US" smtClean="0"/>
              <a:t>11/17/2023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890ED-D8E8-49F3-B89D-BDEE88D6D597}" type="slidenum">
              <a:rPr lang="en-US" smtClean="0"/>
              <a:t>‹#›</a:t>
            </a:fld>
            <a:endParaRPr lang="en-US"/>
          </a:p>
        </p:txBody>
      </p:sp>
    </p:spTree>
    <p:extLst>
      <p:ext uri="{BB962C8B-B14F-4D97-AF65-F5344CB8AC3E}">
        <p14:creationId xmlns:p14="http://schemas.microsoft.com/office/powerpoint/2010/main" val="65088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B4B890ED-D8E8-49F3-B89D-BDEE88D6D597}" type="slidenum">
              <a:rPr lang="en-US" smtClean="0"/>
              <a:t>18</a:t>
            </a:fld>
            <a:endParaRPr lang="en-US"/>
          </a:p>
        </p:txBody>
      </p:sp>
    </p:spTree>
    <p:extLst>
      <p:ext uri="{BB962C8B-B14F-4D97-AF65-F5344CB8AC3E}">
        <p14:creationId xmlns:p14="http://schemas.microsoft.com/office/powerpoint/2010/main" val="11439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ED750F-215D-957C-899E-CC3E7A4B5E2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195F044-E3D3-B6C5-5BB7-9C0B53431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002C56C-BC61-4EAF-9568-2863C68306D1}"/>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C069D65C-C7DE-4301-264B-312B20F33D0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475735C-310E-3E07-5E00-1F41D82BF320}"/>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345163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AA7CAF-1ACF-4F42-E25A-6F99DC735FA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4009893-871F-68EE-4685-5E8E3D515E0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9A95FC5-C739-9A70-E4F5-35CC5B1EF8B8}"/>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AA62CDFD-AF69-8A54-B4C3-23B76D8D1DF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8C5C859-1DD1-F6B0-919E-EE2C622796AC}"/>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178998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4FC3E9D-9EEE-D4DC-FEE2-9CA498D0083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7167301-FD9B-57EE-24E1-FE12CDBD93F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1FFA590-D8AE-1211-DC79-B8409FCF75BB}"/>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50737282-76AF-8975-2625-AE2D7B2124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43BDB1B-2F16-1AB7-B017-C24138D2A588}"/>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5981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FCFD49-9BEE-BA64-C721-8C0C7B28E38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F384F5D-C0A8-DA04-5E27-FFE2873DD02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0AE613C-86B3-576B-9DD6-F8DC7E4D983D}"/>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FD1AEE7D-D0AE-6430-C8BF-F9B16548787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BF2FA3A-431D-D29E-7AE8-42E412EDD1B4}"/>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26202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F876DA-AFB1-F0F2-1ED4-02A884E013B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7ABD4D3-8810-3B35-C207-A85F3CBD29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2D4F964-F598-72E7-B5D8-9276EB7BD080}"/>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B64A4BCF-AF4E-94BD-202E-4310016DCE1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D3E07C2-2713-19F3-F9ED-4DD8A54A6601}"/>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09460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A232A-E991-F116-1BC0-ABE162697DC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D41262A-360C-0B19-B8B6-5652E45AA81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A9FE6F-EA4E-F854-0E57-A9966E1D0C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78817FC-F852-324E-E3E5-A401E1DC928E}"/>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6" name="Chỗ dành sẵn cho Chân trang 5">
            <a:extLst>
              <a:ext uri="{FF2B5EF4-FFF2-40B4-BE49-F238E27FC236}">
                <a16:creationId xmlns:a16="http://schemas.microsoft.com/office/drawing/2014/main" id="{87520A8B-CFDD-7686-80CE-184844EBE9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AE86D60-84B1-F4E1-12C4-62797B1814F3}"/>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175583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3FA349-872A-7871-7641-9C20CC9F482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9757A6B-F699-2E27-6F90-1F6D21E61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85A1B3-46D8-8328-54C3-A09370091DE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48C76EF-D778-EEBD-A548-A8BBC0867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586DD0B-E807-60D5-A886-DDE9478EA39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D5C2ED20-9B46-FD88-B276-78AA4CF14F2E}"/>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8" name="Chỗ dành sẵn cho Chân trang 7">
            <a:extLst>
              <a:ext uri="{FF2B5EF4-FFF2-40B4-BE49-F238E27FC236}">
                <a16:creationId xmlns:a16="http://schemas.microsoft.com/office/drawing/2014/main" id="{AD7D2F6D-2F81-25B6-DE2B-D5AA6A2557B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40892EF4-60F3-1622-1A58-C9FB8A2429FF}"/>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38181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5F4A67-C88B-0556-6527-BEB5360B5A2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37E424F-DF9B-4C6F-8C2C-59E18BF9B006}"/>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4" name="Chỗ dành sẵn cho Chân trang 3">
            <a:extLst>
              <a:ext uri="{FF2B5EF4-FFF2-40B4-BE49-F238E27FC236}">
                <a16:creationId xmlns:a16="http://schemas.microsoft.com/office/drawing/2014/main" id="{3EA7AFD9-4FA4-F0EC-FB9B-1288BE098A3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149DB79-D525-BFBF-7246-B96E57052D53}"/>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06599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C4268A-794C-F188-D255-5AD83B056641}"/>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3" name="Chỗ dành sẵn cho Chân trang 2">
            <a:extLst>
              <a:ext uri="{FF2B5EF4-FFF2-40B4-BE49-F238E27FC236}">
                <a16:creationId xmlns:a16="http://schemas.microsoft.com/office/drawing/2014/main" id="{4F326457-DBAD-717D-E5C1-EA3B604A263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F3C5B8D-81CD-3CA6-FF75-CA0EA65502EE}"/>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261782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57623-BFAC-F6FD-BE0C-531CA7440E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BF040C7-2DD2-2A5C-39FF-C01514EC9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6DF401C-7A6F-E982-90C4-3DEDB1C48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71146E-9A4D-4278-C065-474A906BE30E}"/>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6" name="Chỗ dành sẵn cho Chân trang 5">
            <a:extLst>
              <a:ext uri="{FF2B5EF4-FFF2-40B4-BE49-F238E27FC236}">
                <a16:creationId xmlns:a16="http://schemas.microsoft.com/office/drawing/2014/main" id="{D28A3E31-086D-16AD-94EF-C0F4B71D16C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9FAB016-33D2-703B-7606-5C6516AEC736}"/>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335541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2D4124-05A8-6AC8-FF3B-459FCF36D89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87393A8-3609-9C57-7C1C-4BD696FDC6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1F366BF-7C86-4D77-8101-48B6BEE8E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8A001B9-A222-69EC-AE33-1B54DCD6DB2F}"/>
              </a:ext>
            </a:extLst>
          </p:cNvPr>
          <p:cNvSpPr>
            <a:spLocks noGrp="1"/>
          </p:cNvSpPr>
          <p:nvPr>
            <p:ph type="dt" sz="half" idx="10"/>
          </p:nvPr>
        </p:nvSpPr>
        <p:spPr/>
        <p:txBody>
          <a:bodyPr/>
          <a:lstStyle/>
          <a:p>
            <a:fld id="{3F76819E-F6C1-436B-8520-1598B4BC6CB8}" type="datetimeFigureOut">
              <a:rPr lang="en-US" smtClean="0"/>
              <a:t>11/17/2023</a:t>
            </a:fld>
            <a:endParaRPr lang="en-US"/>
          </a:p>
        </p:txBody>
      </p:sp>
      <p:sp>
        <p:nvSpPr>
          <p:cNvPr id="6" name="Chỗ dành sẵn cho Chân trang 5">
            <a:extLst>
              <a:ext uri="{FF2B5EF4-FFF2-40B4-BE49-F238E27FC236}">
                <a16:creationId xmlns:a16="http://schemas.microsoft.com/office/drawing/2014/main" id="{B61C707B-7702-03DF-4BC1-7EBF7197595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240BFA3-4461-441F-C123-7BCAEFEB326A}"/>
              </a:ext>
            </a:extLst>
          </p:cNvPr>
          <p:cNvSpPr>
            <a:spLocks noGrp="1"/>
          </p:cNvSpPr>
          <p:nvPr>
            <p:ph type="sldNum" sz="quarter" idx="12"/>
          </p:nvPr>
        </p:nvSpPr>
        <p:spPr/>
        <p:txBody>
          <a:bodyPr/>
          <a:lstStyle/>
          <a:p>
            <a:fld id="{0110FC8C-08AF-4295-AD34-2E9F72150014}" type="slidenum">
              <a:rPr lang="en-US" smtClean="0"/>
              <a:t>‹#›</a:t>
            </a:fld>
            <a:endParaRPr lang="en-US"/>
          </a:p>
        </p:txBody>
      </p:sp>
    </p:spTree>
    <p:extLst>
      <p:ext uri="{BB962C8B-B14F-4D97-AF65-F5344CB8AC3E}">
        <p14:creationId xmlns:p14="http://schemas.microsoft.com/office/powerpoint/2010/main" val="346095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A3CF89F-5E1F-F5CA-6D6D-D3BB941F2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D96A021-B37F-5820-C0E6-AC6538376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5E62C9D-50FC-C538-BB2A-3CA71AE18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6819E-F6C1-436B-8520-1598B4BC6CB8}" type="datetimeFigureOut">
              <a:rPr lang="en-US" smtClean="0"/>
              <a:t>11/17/2023</a:t>
            </a:fld>
            <a:endParaRPr lang="en-US"/>
          </a:p>
        </p:txBody>
      </p:sp>
      <p:sp>
        <p:nvSpPr>
          <p:cNvPr id="5" name="Chỗ dành sẵn cho Chân trang 4">
            <a:extLst>
              <a:ext uri="{FF2B5EF4-FFF2-40B4-BE49-F238E27FC236}">
                <a16:creationId xmlns:a16="http://schemas.microsoft.com/office/drawing/2014/main" id="{064BF51F-EC9C-84CD-AC3F-13825D00A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D87D170-5C1D-BF16-F594-8790D6958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FC8C-08AF-4295-AD34-2E9F72150014}" type="slidenum">
              <a:rPr lang="en-US" smtClean="0"/>
              <a:t>‹#›</a:t>
            </a:fld>
            <a:endParaRPr lang="en-US"/>
          </a:p>
        </p:txBody>
      </p:sp>
    </p:spTree>
    <p:extLst>
      <p:ext uri="{BB962C8B-B14F-4D97-AF65-F5344CB8AC3E}">
        <p14:creationId xmlns:p14="http://schemas.microsoft.com/office/powerpoint/2010/main" val="1583388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5.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7.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4.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46.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26.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Ảnh có chứa cỏ, thực vật, ngoài trời, cánh đồng&#10;&#10;Mô tả được tạo tự động">
            <a:extLst>
              <a:ext uri="{FF2B5EF4-FFF2-40B4-BE49-F238E27FC236}">
                <a16:creationId xmlns:a16="http://schemas.microsoft.com/office/drawing/2014/main" id="{F0E68D05-1D5C-72EB-1BDC-3EDEC1A07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E04FDF5-4E2F-41DC-B60E-59F72BEB772E}"/>
              </a:ext>
            </a:extLst>
          </p:cNvPr>
          <p:cNvSpPr>
            <a:spLocks noGrp="1"/>
          </p:cNvSpPr>
          <p:nvPr>
            <p:ph type="subTitle" idx="1"/>
          </p:nvPr>
        </p:nvSpPr>
        <p:spPr>
          <a:xfrm>
            <a:off x="-3046" y="517101"/>
            <a:ext cx="12195046" cy="2206837"/>
          </a:xfrm>
          <a:effectLst>
            <a:outerShdw blurRad="50800" dist="38100" dir="2700000" algn="tl" rotWithShape="0">
              <a:prstClr val="black">
                <a:alpha val="40000"/>
              </a:prstClr>
            </a:outerShdw>
          </a:effectLst>
        </p:spPr>
        <p:txBody>
          <a:bodyPr>
            <a:normAutofit fontScale="92500" lnSpcReduction="10000"/>
          </a:bodyPr>
          <a:lstStyle/>
          <a:p>
            <a:pPr>
              <a:lnSpc>
                <a:spcPct val="130000"/>
              </a:lnSpc>
              <a:spcBef>
                <a:spcPts val="0"/>
              </a:spcBef>
            </a:pPr>
            <a:r>
              <a:rPr lang="en-US" sz="6000" dirty="0" err="1">
                <a:solidFill>
                  <a:srgbClr val="FFFFFF"/>
                </a:solidFill>
                <a:latin typeface="#9Slide07 SVNDessert Menu Scrip" panose="00000500000000000000" pitchFamily="2" charset="0"/>
              </a:rPr>
              <a:t>Chào</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mừng</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thầy</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cô</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và</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các</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em</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tham</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gia</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tiết</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học</a:t>
            </a:r>
            <a:r>
              <a:rPr lang="en-US" sz="6000" dirty="0">
                <a:solidFill>
                  <a:srgbClr val="FFFFFF"/>
                </a:solidFill>
                <a:latin typeface="#9Slide07 SVNDessert Menu Scrip" panose="00000500000000000000" pitchFamily="2" charset="0"/>
              </a:rPr>
              <a:t> </a:t>
            </a:r>
            <a:r>
              <a:rPr lang="en-US" sz="6000" dirty="0" err="1">
                <a:solidFill>
                  <a:srgbClr val="FFFFFF"/>
                </a:solidFill>
                <a:latin typeface="#9Slide07 SVNDessert Menu Scrip" panose="00000500000000000000" pitchFamily="2" charset="0"/>
              </a:rPr>
              <a:t>Địa</a:t>
            </a:r>
            <a:r>
              <a:rPr lang="en-US" sz="6000" dirty="0">
                <a:solidFill>
                  <a:srgbClr val="FFFFFF"/>
                </a:solidFill>
                <a:latin typeface="#9Slide07 SVNDessert Menu Scrip" panose="00000500000000000000" pitchFamily="2" charset="0"/>
              </a:rPr>
              <a:t> </a:t>
            </a:r>
            <a:r>
              <a:rPr lang="en-US" sz="6000" err="1">
                <a:solidFill>
                  <a:srgbClr val="FFFFFF"/>
                </a:solidFill>
                <a:latin typeface="#9Slide07 SVNDessert Menu Scrip" panose="00000500000000000000" pitchFamily="2" charset="0"/>
              </a:rPr>
              <a:t>lí</a:t>
            </a:r>
            <a:r>
              <a:rPr lang="en-US" sz="6000">
                <a:solidFill>
                  <a:srgbClr val="FFFFFF"/>
                </a:solidFill>
                <a:latin typeface="#9Slide07 SVNDessert Menu Scrip" panose="00000500000000000000" pitchFamily="2" charset="0"/>
              </a:rPr>
              <a:t> 8</a:t>
            </a:r>
            <a:endParaRPr lang="en-US" sz="6000" dirty="0">
              <a:solidFill>
                <a:srgbClr val="FFFFFF"/>
              </a:solidFill>
              <a:latin typeface="#9Slide07 SVNDessert Menu Scrip" panose="00000500000000000000" pitchFamily="2" charset="0"/>
            </a:endParaRPr>
          </a:p>
        </p:txBody>
      </p:sp>
      <p:pic>
        <p:nvPicPr>
          <p:cNvPr id="2" name="2- Tu hao -Here Comes The King">
            <a:hlinkClick r:id="" action="ppaction://media"/>
            <a:extLst>
              <a:ext uri="{FF2B5EF4-FFF2-40B4-BE49-F238E27FC236}">
                <a16:creationId xmlns:a16="http://schemas.microsoft.com/office/drawing/2014/main" id="{C24A504A-3806-44F2-8D12-3804CB2CA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11069" y="5814887"/>
            <a:ext cx="1043113" cy="1043113"/>
          </a:xfrm>
          <a:prstGeom prst="rect">
            <a:avLst/>
          </a:prstGeom>
        </p:spPr>
      </p:pic>
    </p:spTree>
    <p:extLst>
      <p:ext uri="{BB962C8B-B14F-4D97-AF65-F5344CB8AC3E}">
        <p14:creationId xmlns:p14="http://schemas.microsoft.com/office/powerpoint/2010/main" val="204420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0" end="0"/>
                                            </p:txEl>
                                          </p:spTgt>
                                        </p:tgtEl>
                                        <p:attrNameLst>
                                          <p:attrName>ppt_x</p:attrName>
                                          <p:attrName>ppt_y</p:attrName>
                                        </p:attrNameLst>
                                      </p:cBhvr>
                                    </p:animMotion>
                                    <p:animRot by="1500000">
                                      <p:cBhvr>
                                        <p:cTn id="11" dur="125" fill="hold">
                                          <p:stCondLst>
                                            <p:cond delay="0"/>
                                          </p:stCondLst>
                                        </p:cTn>
                                        <p:tgtEl>
                                          <p:spTgt spid="3">
                                            <p:txEl>
                                              <p:pRg st="0" end="0"/>
                                            </p:txEl>
                                          </p:spTgt>
                                        </p:tgtEl>
                                        <p:attrNameLst>
                                          <p:attrName>r</p:attrName>
                                        </p:attrNameLst>
                                      </p:cBhvr>
                                    </p:animRot>
                                    <p:animRot by="-1500000">
                                      <p:cBhvr>
                                        <p:cTn id="12" dur="125" fill="hold">
                                          <p:stCondLst>
                                            <p:cond delay="125"/>
                                          </p:stCondLst>
                                        </p:cTn>
                                        <p:tgtEl>
                                          <p:spTgt spid="3">
                                            <p:txEl>
                                              <p:pRg st="0" end="0"/>
                                            </p:txEl>
                                          </p:spTgt>
                                        </p:tgtEl>
                                        <p:attrNameLst>
                                          <p:attrName>r</p:attrName>
                                        </p:attrNameLst>
                                      </p:cBhvr>
                                    </p:animRot>
                                    <p:animRot by="-1500000">
                                      <p:cBhvr>
                                        <p:cTn id="13" dur="125" fill="hold">
                                          <p:stCondLst>
                                            <p:cond delay="250"/>
                                          </p:stCondLst>
                                        </p:cTn>
                                        <p:tgtEl>
                                          <p:spTgt spid="3">
                                            <p:txEl>
                                              <p:pRg st="0" end="0"/>
                                            </p:txEl>
                                          </p:spTgt>
                                        </p:tgtEl>
                                        <p:attrNameLst>
                                          <p:attrName>r</p:attrName>
                                        </p:attrNameLst>
                                      </p:cBhvr>
                                    </p:animRot>
                                    <p:animRot by="1500000">
                                      <p:cBhvr>
                                        <p:cTn id="14"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1429">
                <p:cTn id="1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AAF4-7C4F-46BB-9AEF-32191808652C}"/>
              </a:ext>
            </a:extLst>
          </p:cNvPr>
          <p:cNvSpPr>
            <a:spLocks noGrp="1"/>
          </p:cNvSpPr>
          <p:nvPr>
            <p:ph type="title"/>
          </p:nvPr>
        </p:nvSpPr>
        <p:spPr>
          <a:xfrm>
            <a:off x="4933599" y="282059"/>
            <a:ext cx="6953600" cy="963945"/>
          </a:xfrm>
        </p:spPr>
        <p:txBody>
          <a:bodyPr>
            <a:normAutofit/>
          </a:bodyPr>
          <a:lstStyle/>
          <a:p>
            <a:pPr algn="ctr"/>
            <a:r>
              <a:rPr lang="en-US" sz="4800">
                <a:solidFill>
                  <a:srgbClr val="FF0000"/>
                </a:solidFill>
                <a:latin typeface="#9Slide07 IcielBC Cubano Normal" panose="00000500000000000000" pitchFamily="2" charset="0"/>
              </a:rPr>
              <a:t>HỎI NHANH ĐÁP GỌN</a:t>
            </a:r>
            <a:endParaRPr lang="en-US" sz="4800" dirty="0">
              <a:solidFill>
                <a:srgbClr val="FF000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F7470508-ECA7-4E38-A0CD-D74B8532E337}"/>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School Girl Clipart School Clipart #LkDQiY - Clipart Suggest">
            <a:extLst>
              <a:ext uri="{FF2B5EF4-FFF2-40B4-BE49-F238E27FC236}">
                <a16:creationId xmlns:a16="http://schemas.microsoft.com/office/drawing/2014/main" id="{4F5F9D44-6632-41DC-A8A8-2020CC87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376" y="4169512"/>
            <a:ext cx="2582615" cy="237027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7584A99-BBB5-4489-A33B-13D8BA37928D}"/>
              </a:ext>
            </a:extLst>
          </p:cNvPr>
          <p:cNvSpPr/>
          <p:nvPr/>
        </p:nvSpPr>
        <p:spPr>
          <a:xfrm>
            <a:off x="7575726" y="3952962"/>
            <a:ext cx="1841406" cy="1086964"/>
          </a:xfrm>
          <a:prstGeom prst="wedgeRoundRectCallout">
            <a:avLst>
              <a:gd name="adj1" fmla="val 79117"/>
              <a:gd name="adj2" fmla="val 3516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Em xong rồi ạ!</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artoon Teacher Png - Teacher Clipart Png - Free Transparent PNG Download -  PNGkey">
            <a:extLst>
              <a:ext uri="{FF2B5EF4-FFF2-40B4-BE49-F238E27FC236}">
                <a16:creationId xmlns:a16="http://schemas.microsoft.com/office/drawing/2014/main" id="{A9819A60-F4FF-4BC0-956B-2A0E1681C4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49" b="92785" l="10000" r="90000">
                        <a14:foregroundMark x1="38171" y1="14286" x2="38537" y2="14286"/>
                        <a14:foregroundMark x1="45854" y1="92785" x2="45854" y2="92785"/>
                        <a14:foregroundMark x1="41707" y1="6349" x2="41707" y2="6349"/>
                      </a14:backgroundRemoval>
                    </a14:imgEffect>
                  </a14:imgLayer>
                </a14:imgProps>
              </a:ext>
              <a:ext uri="{28A0092B-C50C-407E-A947-70E740481C1C}">
                <a14:useLocalDpi xmlns:a14="http://schemas.microsoft.com/office/drawing/2010/main" val="0"/>
              </a:ext>
            </a:extLst>
          </a:blip>
          <a:srcRect l="28818" t="4818" r="32711"/>
          <a:stretch/>
        </p:blipFill>
        <p:spPr bwMode="auto">
          <a:xfrm>
            <a:off x="181554" y="1111174"/>
            <a:ext cx="2699069" cy="5635676"/>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B2C8286-0DCB-4B86-B85F-AE2A2EE34D6A}"/>
              </a:ext>
            </a:extLst>
          </p:cNvPr>
          <p:cNvSpPr/>
          <p:nvPr/>
        </p:nvSpPr>
        <p:spPr>
          <a:xfrm>
            <a:off x="1706686" y="295875"/>
            <a:ext cx="3589709" cy="1134854"/>
          </a:xfrm>
          <a:prstGeom prst="wedgeRoundRectCallout">
            <a:avLst>
              <a:gd name="adj1" fmla="val -55644"/>
              <a:gd name="adj2" fmla="val 112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SFU Futura_07" panose="00000900000000000000" pitchFamily="2" charset="0"/>
              </a:rPr>
              <a:t>Em hãy viết lại công thức hóa học của Oxit sắt và Oxit nhôm</a:t>
            </a:r>
            <a:endParaRPr lang="en-US" sz="5400" b="1" dirty="0">
              <a:solidFill>
                <a:schemeClr val="tx1"/>
              </a:solidFill>
              <a:latin typeface="#9Slide03 SFU Futura_07" panose="000009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C5C2833D-CB99-405C-B984-348941323EBC}"/>
              </a:ext>
            </a:extLst>
          </p:cNvPr>
          <p:cNvSpPr txBox="1"/>
          <p:nvPr/>
        </p:nvSpPr>
        <p:spPr>
          <a:xfrm>
            <a:off x="2557530" y="5452826"/>
            <a:ext cx="6103088" cy="1086964"/>
          </a:xfrm>
          <a:prstGeom prst="rect">
            <a:avLst/>
          </a:prstGeom>
          <a:noFill/>
        </p:spPr>
        <p:txBody>
          <a:bodyPr wrap="square">
            <a:spAutoFit/>
          </a:bodyPr>
          <a:lstStyle/>
          <a:p>
            <a:pPr algn="ctr">
              <a:lnSpc>
                <a:spcPct val="120000"/>
              </a:lnSpc>
            </a:pP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Các thành viên cùng lắng nghe và tự hoàn thành vào vở ghi của mình nhé!</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6">
            <a:extLst>
              <a:ext uri="{FF2B5EF4-FFF2-40B4-BE49-F238E27FC236}">
                <a16:creationId xmlns:a16="http://schemas.microsoft.com/office/drawing/2014/main" id="{CDBBD77E-2D15-78A3-1654-AB3A4E902B43}"/>
              </a:ext>
            </a:extLst>
          </p:cNvPr>
          <p:cNvSpPr txBox="1"/>
          <p:nvPr/>
        </p:nvSpPr>
        <p:spPr>
          <a:xfrm>
            <a:off x="7468300" y="2125398"/>
            <a:ext cx="3895800" cy="687496"/>
          </a:xfrm>
          <a:prstGeom prst="rect">
            <a:avLst/>
          </a:prstGeom>
          <a:solidFill>
            <a:schemeClr val="accent5">
              <a:lumMod val="20000"/>
              <a:lumOff val="80000"/>
            </a:schemeClr>
          </a:solidFill>
        </p:spPr>
        <p:txBody>
          <a:bodyPr wrap="square">
            <a:spAutoFit/>
          </a:bodyPr>
          <a:lstStyle/>
          <a:p>
            <a:pPr algn="ctr">
              <a:lnSpc>
                <a:spcPct val="115000"/>
              </a:lnSpc>
            </a:pPr>
            <a:r>
              <a:rPr lang="en-US" sz="3600">
                <a:latin typeface="#9Slide03 SFU Futura_07" panose="00000900000000000000" pitchFamily="2" charset="0"/>
              </a:rPr>
              <a:t>Fe</a:t>
            </a:r>
            <a:r>
              <a:rPr lang="en-US" sz="3600" baseline="-25000">
                <a:latin typeface="#9Slide03 SFU Futura_07" panose="00000900000000000000" pitchFamily="2" charset="0"/>
              </a:rPr>
              <a:t>2</a:t>
            </a:r>
            <a:r>
              <a:rPr lang="en-US" sz="3600">
                <a:latin typeface="#9Slide03 SFU Futura_07" panose="00000900000000000000" pitchFamily="2" charset="0"/>
              </a:rPr>
              <a:t>O</a:t>
            </a:r>
            <a:r>
              <a:rPr lang="en-US" sz="3600" baseline="-25000">
                <a:latin typeface="#9Slide03 SFU Futura_07" panose="00000900000000000000" pitchFamily="2" charset="0"/>
              </a:rPr>
              <a:t>3 </a:t>
            </a:r>
            <a:r>
              <a:rPr lang="en-US" sz="3600">
                <a:latin typeface="#9Slide03 SFU Futura_07" panose="00000900000000000000" pitchFamily="2" charset="0"/>
              </a:rPr>
              <a:t>và Al</a:t>
            </a:r>
            <a:r>
              <a:rPr lang="en-US" sz="3600" baseline="-25000">
                <a:latin typeface="#9Slide03 SFU Futura_07" panose="00000900000000000000" pitchFamily="2" charset="0"/>
              </a:rPr>
              <a:t>2</a:t>
            </a:r>
            <a:r>
              <a:rPr lang="en-US" sz="3600">
                <a:latin typeface="#9Slide03 SFU Futura_07" panose="00000900000000000000" pitchFamily="2" charset="0"/>
              </a:rPr>
              <a:t>O</a:t>
            </a:r>
            <a:r>
              <a:rPr lang="en-US" sz="3600" baseline="-25000">
                <a:latin typeface="#9Slide03 SFU Futura_07" panose="00000900000000000000" pitchFamily="2" charset="0"/>
              </a:rPr>
              <a:t>3</a:t>
            </a:r>
            <a:endParaRPr lang="en-US" sz="16600" dirty="0">
              <a:solidFill>
                <a:srgbClr val="0070C0"/>
              </a:solidFill>
              <a:effectLst/>
              <a:latin typeface="#9Slide03 SFU Futura_07" panose="00000900000000000000" pitchFamily="2" charset="0"/>
              <a:ea typeface="Tahoma" panose="020B0604030504040204" pitchFamily="34" charset="0"/>
            </a:endParaRPr>
          </a:p>
        </p:txBody>
      </p:sp>
      <p:pic>
        <p:nvPicPr>
          <p:cNvPr id="5124" name="Picture 4" descr="Báo giá bột màu oxit sắt Fe2O3&gt;95% màu đỏ loại Y101 giá rẻ toàn quốc">
            <a:extLst>
              <a:ext uri="{FF2B5EF4-FFF2-40B4-BE49-F238E27FC236}">
                <a16:creationId xmlns:a16="http://schemas.microsoft.com/office/drawing/2014/main" id="{13BFADAE-E52D-45E9-FFDE-B4CE2F903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860" y="2102550"/>
            <a:ext cx="3759777" cy="281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8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7"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AAF4-7C4F-46BB-9AEF-32191808652C}"/>
              </a:ext>
            </a:extLst>
          </p:cNvPr>
          <p:cNvSpPr>
            <a:spLocks noGrp="1"/>
          </p:cNvSpPr>
          <p:nvPr>
            <p:ph type="title"/>
          </p:nvPr>
        </p:nvSpPr>
        <p:spPr>
          <a:xfrm>
            <a:off x="4933599" y="282059"/>
            <a:ext cx="6953600" cy="963945"/>
          </a:xfrm>
        </p:spPr>
        <p:txBody>
          <a:bodyPr>
            <a:normAutofit/>
          </a:bodyPr>
          <a:lstStyle/>
          <a:p>
            <a:pPr algn="ctr"/>
            <a:r>
              <a:rPr lang="en-US" sz="4800">
                <a:solidFill>
                  <a:srgbClr val="FF0000"/>
                </a:solidFill>
                <a:latin typeface="#9Slide07 IcielBC Cubano Normal" panose="00000500000000000000" pitchFamily="2" charset="0"/>
              </a:rPr>
              <a:t>HỎI NHANH ĐÁP GỌN</a:t>
            </a:r>
            <a:endParaRPr lang="en-US" sz="4800" dirty="0">
              <a:solidFill>
                <a:srgbClr val="FF000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F7470508-ECA7-4E38-A0CD-D74B8532E337}"/>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School Girl Clipart School Clipart #LkDQiY - Clipart Suggest">
            <a:extLst>
              <a:ext uri="{FF2B5EF4-FFF2-40B4-BE49-F238E27FC236}">
                <a16:creationId xmlns:a16="http://schemas.microsoft.com/office/drawing/2014/main" id="{4F5F9D44-6632-41DC-A8A8-2020CC87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376" y="4169512"/>
            <a:ext cx="2582615" cy="237027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7584A99-BBB5-4489-A33B-13D8BA37928D}"/>
              </a:ext>
            </a:extLst>
          </p:cNvPr>
          <p:cNvSpPr/>
          <p:nvPr/>
        </p:nvSpPr>
        <p:spPr>
          <a:xfrm>
            <a:off x="7575726" y="3952962"/>
            <a:ext cx="1735650" cy="1086964"/>
          </a:xfrm>
          <a:prstGeom prst="wedgeRoundRectCallout">
            <a:avLst>
              <a:gd name="adj1" fmla="val 79117"/>
              <a:gd name="adj2" fmla="val 3516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Em xong rồi ạ!</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artoon Teacher Png - Teacher Clipart Png - Free Transparent PNG Download -  PNGkey">
            <a:extLst>
              <a:ext uri="{FF2B5EF4-FFF2-40B4-BE49-F238E27FC236}">
                <a16:creationId xmlns:a16="http://schemas.microsoft.com/office/drawing/2014/main" id="{A9819A60-F4FF-4BC0-956B-2A0E1681C4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49" b="92785" l="10000" r="90000">
                        <a14:foregroundMark x1="38171" y1="14286" x2="38537" y2="14286"/>
                        <a14:foregroundMark x1="45854" y1="92785" x2="45854" y2="92785"/>
                        <a14:foregroundMark x1="41707" y1="6349" x2="41707" y2="6349"/>
                      </a14:backgroundRemoval>
                    </a14:imgEffect>
                  </a14:imgLayer>
                </a14:imgProps>
              </a:ext>
              <a:ext uri="{28A0092B-C50C-407E-A947-70E740481C1C}">
                <a14:useLocalDpi xmlns:a14="http://schemas.microsoft.com/office/drawing/2010/main" val="0"/>
              </a:ext>
            </a:extLst>
          </a:blip>
          <a:srcRect l="28818" t="4818" r="32711"/>
          <a:stretch/>
        </p:blipFill>
        <p:spPr bwMode="auto">
          <a:xfrm>
            <a:off x="181554" y="1111174"/>
            <a:ext cx="2699069" cy="5635676"/>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B2C8286-0DCB-4B86-B85F-AE2A2EE34D6A}"/>
              </a:ext>
            </a:extLst>
          </p:cNvPr>
          <p:cNvSpPr/>
          <p:nvPr/>
        </p:nvSpPr>
        <p:spPr>
          <a:xfrm>
            <a:off x="1706686" y="295874"/>
            <a:ext cx="3577833" cy="1154505"/>
          </a:xfrm>
          <a:prstGeom prst="wedgeRoundRectCallout">
            <a:avLst>
              <a:gd name="adj1" fmla="val -55644"/>
              <a:gd name="adj2" fmla="val 112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SFU Futura_07" panose="00000900000000000000" pitchFamily="2" charset="0"/>
              </a:rPr>
              <a:t>Đất feralit bị rửa trôi, xói mòn mạnh hiện nay là do đâu? Hậu quả?</a:t>
            </a:r>
            <a:endParaRPr lang="en-US" sz="5400" b="1" dirty="0">
              <a:solidFill>
                <a:schemeClr val="tx1"/>
              </a:solidFill>
              <a:latin typeface="#9Slide03 SFU Futura_07" panose="00000900000000000000" pitchFamily="2" charset="0"/>
              <a:ea typeface="Roboto" panose="02000000000000000000" pitchFamily="2" charset="0"/>
              <a:cs typeface="Roboto" panose="02000000000000000000" pitchFamily="2" charset="0"/>
            </a:endParaRPr>
          </a:p>
        </p:txBody>
      </p:sp>
      <p:sp>
        <p:nvSpPr>
          <p:cNvPr id="6" name="TextBox 6">
            <a:extLst>
              <a:ext uri="{FF2B5EF4-FFF2-40B4-BE49-F238E27FC236}">
                <a16:creationId xmlns:a16="http://schemas.microsoft.com/office/drawing/2014/main" id="{CDBBD77E-2D15-78A3-1654-AB3A4E902B43}"/>
              </a:ext>
            </a:extLst>
          </p:cNvPr>
          <p:cNvSpPr txBox="1"/>
          <p:nvPr/>
        </p:nvSpPr>
        <p:spPr>
          <a:xfrm>
            <a:off x="3861310" y="1587703"/>
            <a:ext cx="7968234" cy="1377941"/>
          </a:xfrm>
          <a:prstGeom prst="rect">
            <a:avLst/>
          </a:prstGeom>
          <a:solidFill>
            <a:schemeClr val="accent5">
              <a:lumMod val="20000"/>
              <a:lumOff val="80000"/>
            </a:schemeClr>
          </a:solidFill>
        </p:spPr>
        <p:txBody>
          <a:bodyPr wrap="square">
            <a:spAutoFit/>
          </a:bodyPr>
          <a:lstStyle/>
          <a:p>
            <a:pPr algn="just">
              <a:lnSpc>
                <a:spcPct val="120000"/>
              </a:lnSpc>
            </a:pPr>
            <a:r>
              <a:rPr lang="en-US" sz="2400">
                <a:latin typeface="#9Slide03 SFU Futura_07" panose="00000900000000000000" pitchFamily="2" charset="0"/>
              </a:rPr>
              <a:t>Con người khai thác tự nhiên, phá rừng &gt;&gt;Mất lớp phủ thực vật &gt;&gt; Mưa lớn, đất ngấm nước, không giữ được</a:t>
            </a:r>
          </a:p>
          <a:p>
            <a:pPr algn="just">
              <a:lnSpc>
                <a:spcPct val="120000"/>
              </a:lnSpc>
            </a:pPr>
            <a:r>
              <a:rPr lang="en-US" sz="2400">
                <a:latin typeface="#9Slide03 SFU Futura_07" panose="00000900000000000000" pitchFamily="2" charset="0"/>
              </a:rPr>
              <a:t>Hậu quả: Mất đất, bạc màu, nguy hiểm, khó canh tác.</a:t>
            </a:r>
            <a:endParaRPr lang="en-US" sz="9600" dirty="0">
              <a:solidFill>
                <a:srgbClr val="0070C0"/>
              </a:solidFill>
              <a:effectLst/>
              <a:latin typeface="#9Slide03 SFU Futura_07" panose="00000900000000000000" pitchFamily="2" charset="0"/>
              <a:ea typeface="Tahoma" panose="020B0604030504040204" pitchFamily="34" charset="0"/>
            </a:endParaRPr>
          </a:p>
        </p:txBody>
      </p:sp>
      <p:pic>
        <p:nvPicPr>
          <p:cNvPr id="6146" name="Picture 2" descr="Ám ảnh những ngọn núi trọc nơi thượng nguồn lũ quét">
            <a:extLst>
              <a:ext uri="{FF2B5EF4-FFF2-40B4-BE49-F238E27FC236}">
                <a16:creationId xmlns:a16="http://schemas.microsoft.com/office/drawing/2014/main" id="{6B4EBF4E-A4EC-B9ED-1FDF-AC56297EB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550" y="3226381"/>
            <a:ext cx="4784097" cy="3144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68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AAF4-7C4F-46BB-9AEF-32191808652C}"/>
              </a:ext>
            </a:extLst>
          </p:cNvPr>
          <p:cNvSpPr>
            <a:spLocks noGrp="1"/>
          </p:cNvSpPr>
          <p:nvPr>
            <p:ph type="title"/>
          </p:nvPr>
        </p:nvSpPr>
        <p:spPr>
          <a:xfrm>
            <a:off x="4933599" y="282059"/>
            <a:ext cx="6953600" cy="963945"/>
          </a:xfrm>
        </p:spPr>
        <p:txBody>
          <a:bodyPr>
            <a:normAutofit/>
          </a:bodyPr>
          <a:lstStyle/>
          <a:p>
            <a:pPr algn="ctr"/>
            <a:r>
              <a:rPr lang="en-US" sz="4800">
                <a:solidFill>
                  <a:srgbClr val="FF0000"/>
                </a:solidFill>
                <a:latin typeface="#9Slide07 IcielBC Cubano Normal" panose="00000500000000000000" pitchFamily="2" charset="0"/>
              </a:rPr>
              <a:t>HỎI NHANH ĐÁP GỌN</a:t>
            </a:r>
            <a:endParaRPr lang="en-US" sz="4800" dirty="0">
              <a:solidFill>
                <a:srgbClr val="FF000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F7470508-ECA7-4E38-A0CD-D74B8532E337}"/>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School Girl Clipart School Clipart #LkDQiY - Clipart Suggest">
            <a:extLst>
              <a:ext uri="{FF2B5EF4-FFF2-40B4-BE49-F238E27FC236}">
                <a16:creationId xmlns:a16="http://schemas.microsoft.com/office/drawing/2014/main" id="{4F5F9D44-6632-41DC-A8A8-2020CC87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584" y="4085158"/>
            <a:ext cx="2582615" cy="237027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7584A99-BBB5-4489-A33B-13D8BA37928D}"/>
              </a:ext>
            </a:extLst>
          </p:cNvPr>
          <p:cNvSpPr/>
          <p:nvPr/>
        </p:nvSpPr>
        <p:spPr>
          <a:xfrm>
            <a:off x="7575726" y="3952962"/>
            <a:ext cx="1877032" cy="1086964"/>
          </a:xfrm>
          <a:prstGeom prst="wedgeRoundRectCallout">
            <a:avLst>
              <a:gd name="adj1" fmla="val 79117"/>
              <a:gd name="adj2" fmla="val 3516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Em xong rồi ạ!</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artoon Teacher Png - Teacher Clipart Png - Free Transparent PNG Download -  PNGkey">
            <a:extLst>
              <a:ext uri="{FF2B5EF4-FFF2-40B4-BE49-F238E27FC236}">
                <a16:creationId xmlns:a16="http://schemas.microsoft.com/office/drawing/2014/main" id="{A9819A60-F4FF-4BC0-956B-2A0E1681C4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49" b="92785" l="10000" r="90000">
                        <a14:foregroundMark x1="38171" y1="14286" x2="38537" y2="14286"/>
                        <a14:foregroundMark x1="45854" y1="92785" x2="45854" y2="92785"/>
                        <a14:foregroundMark x1="41707" y1="6349" x2="41707" y2="6349"/>
                      </a14:backgroundRemoval>
                    </a14:imgEffect>
                  </a14:imgLayer>
                </a14:imgProps>
              </a:ext>
              <a:ext uri="{28A0092B-C50C-407E-A947-70E740481C1C}">
                <a14:useLocalDpi xmlns:a14="http://schemas.microsoft.com/office/drawing/2010/main" val="0"/>
              </a:ext>
            </a:extLst>
          </a:blip>
          <a:srcRect l="28818" t="4818" r="32711"/>
          <a:stretch/>
        </p:blipFill>
        <p:spPr bwMode="auto">
          <a:xfrm>
            <a:off x="181554" y="1111174"/>
            <a:ext cx="2699069" cy="5635676"/>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B2C8286-0DCB-4B86-B85F-AE2A2EE34D6A}"/>
              </a:ext>
            </a:extLst>
          </p:cNvPr>
          <p:cNvSpPr/>
          <p:nvPr/>
        </p:nvSpPr>
        <p:spPr>
          <a:xfrm>
            <a:off x="1706686" y="295874"/>
            <a:ext cx="3565957" cy="1154505"/>
          </a:xfrm>
          <a:prstGeom prst="wedgeRoundRectCallout">
            <a:avLst>
              <a:gd name="adj1" fmla="val -55644"/>
              <a:gd name="adj2" fmla="val 112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SFU Futura_07" panose="00000900000000000000" pitchFamily="2" charset="0"/>
              </a:rPr>
              <a:t>Cần làm gì để khắc phục hiện tượng rửa trôi, xói mòn?</a:t>
            </a:r>
            <a:endParaRPr lang="en-US" sz="6600" b="1" dirty="0">
              <a:solidFill>
                <a:schemeClr val="tx1"/>
              </a:solidFill>
              <a:latin typeface="#9Slide03 SFU Futura_07" panose="00000900000000000000" pitchFamily="2" charset="0"/>
              <a:ea typeface="Roboto" panose="02000000000000000000" pitchFamily="2" charset="0"/>
              <a:cs typeface="Roboto" panose="02000000000000000000" pitchFamily="2" charset="0"/>
            </a:endParaRPr>
          </a:p>
        </p:txBody>
      </p:sp>
      <p:sp>
        <p:nvSpPr>
          <p:cNvPr id="6" name="TextBox 6">
            <a:extLst>
              <a:ext uri="{FF2B5EF4-FFF2-40B4-BE49-F238E27FC236}">
                <a16:creationId xmlns:a16="http://schemas.microsoft.com/office/drawing/2014/main" id="{CDBBD77E-2D15-78A3-1654-AB3A4E902B43}"/>
              </a:ext>
            </a:extLst>
          </p:cNvPr>
          <p:cNvSpPr txBox="1"/>
          <p:nvPr/>
        </p:nvSpPr>
        <p:spPr>
          <a:xfrm>
            <a:off x="3861310" y="1587703"/>
            <a:ext cx="7968234" cy="1230722"/>
          </a:xfrm>
          <a:prstGeom prst="rect">
            <a:avLst/>
          </a:prstGeom>
          <a:solidFill>
            <a:schemeClr val="accent5">
              <a:lumMod val="20000"/>
              <a:lumOff val="80000"/>
            </a:schemeClr>
          </a:solidFill>
        </p:spPr>
        <p:txBody>
          <a:bodyPr wrap="square">
            <a:spAutoFit/>
          </a:bodyPr>
          <a:lstStyle/>
          <a:p>
            <a:pPr algn="just">
              <a:lnSpc>
                <a:spcPct val="120000"/>
              </a:lnSpc>
            </a:pPr>
            <a:r>
              <a:rPr lang="en-US" sz="3200">
                <a:latin typeface="#9Slide03 SFU Futura_07" panose="00000900000000000000" pitchFamily="2" charset="0"/>
              </a:rPr>
              <a:t>Canh tác hợp lí. Trồng rừng &gt;&gt; Bảo vệ vùng đất dốc.</a:t>
            </a:r>
            <a:endParaRPr lang="en-US" sz="19900" dirty="0">
              <a:solidFill>
                <a:srgbClr val="0070C0"/>
              </a:solidFill>
              <a:effectLst/>
              <a:latin typeface="#9Slide03 SFU Futura_07" panose="00000900000000000000" pitchFamily="2" charset="0"/>
              <a:ea typeface="Tahoma" panose="020B0604030504040204" pitchFamily="34" charset="0"/>
            </a:endParaRPr>
          </a:p>
        </p:txBody>
      </p:sp>
      <p:pic>
        <p:nvPicPr>
          <p:cNvPr id="7170" name="Picture 2">
            <a:extLst>
              <a:ext uri="{FF2B5EF4-FFF2-40B4-BE49-F238E27FC236}">
                <a16:creationId xmlns:a16="http://schemas.microsoft.com/office/drawing/2014/main" id="{8482CAEC-7A11-CF79-D950-98A6BCC63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0811" y="2955749"/>
            <a:ext cx="4885575" cy="3452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24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barn(inVertical)">
                                      <p:cBhvr>
                                        <p:cTn id="3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AAF4-7C4F-46BB-9AEF-32191808652C}"/>
              </a:ext>
            </a:extLst>
          </p:cNvPr>
          <p:cNvSpPr>
            <a:spLocks noGrp="1"/>
          </p:cNvSpPr>
          <p:nvPr>
            <p:ph type="title"/>
          </p:nvPr>
        </p:nvSpPr>
        <p:spPr>
          <a:xfrm>
            <a:off x="4933599" y="282059"/>
            <a:ext cx="6953600" cy="963945"/>
          </a:xfrm>
        </p:spPr>
        <p:txBody>
          <a:bodyPr>
            <a:normAutofit/>
          </a:bodyPr>
          <a:lstStyle/>
          <a:p>
            <a:pPr algn="ctr"/>
            <a:r>
              <a:rPr lang="en-US" sz="4800">
                <a:solidFill>
                  <a:srgbClr val="FF0000"/>
                </a:solidFill>
                <a:latin typeface="#9Slide07 IcielBC Cubano Normal" panose="00000500000000000000" pitchFamily="2" charset="0"/>
              </a:rPr>
              <a:t>EM CÓ BIẾT ĐÁ ONG?</a:t>
            </a:r>
            <a:endParaRPr lang="en-US" sz="4800" dirty="0">
              <a:solidFill>
                <a:srgbClr val="FF000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F7470508-ECA7-4E38-A0CD-D74B8532E337}"/>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School Girl Clipart School Clipart #LkDQiY - Clipart Suggest">
            <a:extLst>
              <a:ext uri="{FF2B5EF4-FFF2-40B4-BE49-F238E27FC236}">
                <a16:creationId xmlns:a16="http://schemas.microsoft.com/office/drawing/2014/main" id="{4F5F9D44-6632-41DC-A8A8-2020CC87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376" y="4169512"/>
            <a:ext cx="2582615" cy="237027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7584A99-BBB5-4489-A33B-13D8BA37928D}"/>
              </a:ext>
            </a:extLst>
          </p:cNvPr>
          <p:cNvSpPr/>
          <p:nvPr/>
        </p:nvSpPr>
        <p:spPr>
          <a:xfrm>
            <a:off x="7991362" y="3239656"/>
            <a:ext cx="1669345" cy="1086964"/>
          </a:xfrm>
          <a:prstGeom prst="wedgeRoundRectCallout">
            <a:avLst>
              <a:gd name="adj1" fmla="val 39991"/>
              <a:gd name="adj2" fmla="val 930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Em xong rồi ạ!</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artoon Teacher Png - Teacher Clipart Png - Free Transparent PNG Download -  PNGkey">
            <a:extLst>
              <a:ext uri="{FF2B5EF4-FFF2-40B4-BE49-F238E27FC236}">
                <a16:creationId xmlns:a16="http://schemas.microsoft.com/office/drawing/2014/main" id="{A9819A60-F4FF-4BC0-956B-2A0E1681C4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49" b="92785" l="10000" r="90000">
                        <a14:foregroundMark x1="38171" y1="14286" x2="38537" y2="14286"/>
                        <a14:foregroundMark x1="45854" y1="92785" x2="45854" y2="92785"/>
                        <a14:foregroundMark x1="41707" y1="6349" x2="41707" y2="6349"/>
                      </a14:backgroundRemoval>
                    </a14:imgEffect>
                  </a14:imgLayer>
                </a14:imgProps>
              </a:ext>
              <a:ext uri="{28A0092B-C50C-407E-A947-70E740481C1C}">
                <a14:useLocalDpi xmlns:a14="http://schemas.microsoft.com/office/drawing/2010/main" val="0"/>
              </a:ext>
            </a:extLst>
          </a:blip>
          <a:srcRect l="28818" t="4818" r="32711"/>
          <a:stretch/>
        </p:blipFill>
        <p:spPr bwMode="auto">
          <a:xfrm>
            <a:off x="181554" y="1111174"/>
            <a:ext cx="2699069" cy="5635676"/>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B2C8286-0DCB-4B86-B85F-AE2A2EE34D6A}"/>
              </a:ext>
            </a:extLst>
          </p:cNvPr>
          <p:cNvSpPr/>
          <p:nvPr/>
        </p:nvSpPr>
        <p:spPr>
          <a:xfrm>
            <a:off x="1706686" y="295875"/>
            <a:ext cx="3226913" cy="950130"/>
          </a:xfrm>
          <a:prstGeom prst="wedgeRoundRectCallout">
            <a:avLst>
              <a:gd name="adj1" fmla="val -55644"/>
              <a:gd name="adj2" fmla="val 112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9Slide03 SFU Futura_07" panose="00000900000000000000" pitchFamily="2" charset="0"/>
              </a:rPr>
              <a:t>Đá ong được hình thành như thế nào?</a:t>
            </a:r>
            <a:endParaRPr lang="en-US" sz="4400" b="1" dirty="0">
              <a:solidFill>
                <a:schemeClr val="tx1"/>
              </a:solidFill>
              <a:latin typeface="#9Slide03 SFU Futura_07" panose="00000900000000000000" pitchFamily="2" charset="0"/>
              <a:ea typeface="Roboto" panose="02000000000000000000" pitchFamily="2" charset="0"/>
              <a:cs typeface="Roboto" panose="02000000000000000000" pitchFamily="2" charset="0"/>
            </a:endParaRPr>
          </a:p>
        </p:txBody>
      </p:sp>
      <p:sp>
        <p:nvSpPr>
          <p:cNvPr id="6" name="TextBox 6">
            <a:extLst>
              <a:ext uri="{FF2B5EF4-FFF2-40B4-BE49-F238E27FC236}">
                <a16:creationId xmlns:a16="http://schemas.microsoft.com/office/drawing/2014/main" id="{CDBBD77E-2D15-78A3-1654-AB3A4E902B43}"/>
              </a:ext>
            </a:extLst>
          </p:cNvPr>
          <p:cNvSpPr txBox="1"/>
          <p:nvPr/>
        </p:nvSpPr>
        <p:spPr>
          <a:xfrm>
            <a:off x="3455026" y="1541879"/>
            <a:ext cx="7968234" cy="1532984"/>
          </a:xfrm>
          <a:prstGeom prst="rect">
            <a:avLst/>
          </a:prstGeom>
          <a:solidFill>
            <a:schemeClr val="accent5">
              <a:lumMod val="20000"/>
              <a:lumOff val="80000"/>
            </a:schemeClr>
          </a:solidFill>
        </p:spPr>
        <p:txBody>
          <a:bodyPr wrap="square">
            <a:spAutoFit/>
          </a:bodyPr>
          <a:lstStyle/>
          <a:p>
            <a:pPr algn="just">
              <a:lnSpc>
                <a:spcPct val="115000"/>
              </a:lnSpc>
            </a:pPr>
            <a:r>
              <a:rPr lang="vi-VN" sz="2800">
                <a:latin typeface="#9Slide03 SFU Futura_07" panose="00000900000000000000" pitchFamily="2" charset="0"/>
              </a:rPr>
              <a:t>Ở trung du và miền núi, 2 mùa mưa-khô sâu sắc nên làm tăng cường tích lũy oxit sắt và oxit nhôm &gt;&gt; đá ong hóa</a:t>
            </a:r>
            <a:endParaRPr lang="en-US" sz="8000" dirty="0">
              <a:solidFill>
                <a:srgbClr val="0070C0"/>
              </a:solidFill>
              <a:effectLst/>
              <a:latin typeface="#9Slide03 SFU Futura_07" panose="00000900000000000000" pitchFamily="2" charset="0"/>
              <a:ea typeface="Tahoma" panose="020B0604030504040204" pitchFamily="34" charset="0"/>
            </a:endParaRPr>
          </a:p>
        </p:txBody>
      </p:sp>
      <p:pic>
        <p:nvPicPr>
          <p:cNvPr id="4098" name="Picture 2" descr="Đá ong&quot; – 17.208 Ảnh, vector, đối tượng 3D và hình chụp có sẵn |  Shutterstock">
            <a:extLst>
              <a:ext uri="{FF2B5EF4-FFF2-40B4-BE49-F238E27FC236}">
                <a16:creationId xmlns:a16="http://schemas.microsoft.com/office/drawing/2014/main" id="{930E5139-4B63-C3E1-55AE-76114EBD27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500"/>
          <a:stretch/>
        </p:blipFill>
        <p:spPr bwMode="auto">
          <a:xfrm>
            <a:off x="2758899" y="3370737"/>
            <a:ext cx="5016141" cy="293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36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barn(inVertical)">
                                      <p:cBhvr>
                                        <p:cTn id="3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1681AE-7786-50E5-A519-3E2467313B0C}"/>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A68786B5-5AA8-0115-8DAF-7EC80B46D3C8}"/>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99CB4667-4526-3D36-302B-EAC04CADE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9E46E49-5028-E025-2E0C-A5509B241661}"/>
              </a:ext>
            </a:extLst>
          </p:cNvPr>
          <p:cNvSpPr txBox="1"/>
          <p:nvPr/>
        </p:nvSpPr>
        <p:spPr>
          <a:xfrm>
            <a:off x="650173" y="5398025"/>
            <a:ext cx="11177649" cy="1200329"/>
          </a:xfrm>
          <a:prstGeom prst="rect">
            <a:avLst/>
          </a:prstGeom>
          <a:noFill/>
        </p:spPr>
        <p:txBody>
          <a:bodyPr wrap="square">
            <a:spAutoFit/>
          </a:bodyPr>
          <a:lstStyle/>
          <a:p>
            <a:r>
              <a:rPr lang="vi-VN" sz="2400" b="1" i="0">
                <a:effectLst/>
                <a:highlight>
                  <a:srgbClr val="FFFF00"/>
                </a:highlight>
                <a:latin typeface="arial" panose="020B0604020202020204" pitchFamily="34" charset="0"/>
              </a:rPr>
              <a:t>Đá ong hình thành từ đất giàu sắt và nhôm, thường có màu đỏ nâu vì hàm lượng oxit sắt cao. Đặc điểm nổi trội là hấp thụ nhiệt kém, tỏa nhiệt nhanh nên nhà xây từ đá ong thường mát vào mùa hè, ấm vào mùa đông.</a:t>
            </a:r>
            <a:endParaRPr lang="en-US" sz="2400" b="1">
              <a:highlight>
                <a:srgbClr val="FFFF00"/>
              </a:highlight>
            </a:endParaRPr>
          </a:p>
        </p:txBody>
      </p:sp>
    </p:spTree>
    <p:extLst>
      <p:ext uri="{BB962C8B-B14F-4D97-AF65-F5344CB8AC3E}">
        <p14:creationId xmlns:p14="http://schemas.microsoft.com/office/powerpoint/2010/main" val="175456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18414A56-2035-4848-84D5-C5D72FC84F4A}"/>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B3E671E-FD05-4A3F-A744-23D12BBC92D9}"/>
              </a:ext>
            </a:extLst>
          </p:cNvPr>
          <p:cNvSpPr/>
          <p:nvPr/>
        </p:nvSpPr>
        <p:spPr>
          <a:xfrm>
            <a:off x="478169" y="282788"/>
            <a:ext cx="6020933"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dirty="0" err="1">
                <a:solidFill>
                  <a:srgbClr val="C00000"/>
                </a:solidFill>
                <a:effectLst/>
                <a:latin typeface="#9Slide07 IcielBC Cubano Normal" panose="00000500000000000000" pitchFamily="2" charset="0"/>
                <a:ea typeface="Tahoma" panose="020B0604030504040204" pitchFamily="34" charset="0"/>
              </a:rPr>
              <a:t>Chuyên</a:t>
            </a:r>
            <a:r>
              <a:rPr lang="en-US" sz="4800" dirty="0">
                <a:solidFill>
                  <a:srgbClr val="C00000"/>
                </a:solidFill>
                <a:effectLst/>
                <a:latin typeface="#9Slide07 IcielBC Cubano Normal" panose="00000500000000000000" pitchFamily="2" charset="0"/>
                <a:ea typeface="Tahoma" panose="020B0604030504040204" pitchFamily="34" charset="0"/>
              </a:rPr>
              <a:t> </a:t>
            </a:r>
            <a:r>
              <a:rPr lang="en-US" sz="4800" err="1">
                <a:solidFill>
                  <a:srgbClr val="C00000"/>
                </a:solidFill>
                <a:effectLst/>
                <a:latin typeface="#9Slide07 IcielBC Cubano Normal" panose="00000500000000000000" pitchFamily="2" charset="0"/>
                <a:ea typeface="Tahoma" panose="020B0604030504040204" pitchFamily="34" charset="0"/>
              </a:rPr>
              <a:t>gia</a:t>
            </a:r>
            <a:r>
              <a:rPr lang="en-US" sz="4800">
                <a:solidFill>
                  <a:srgbClr val="C00000"/>
                </a:solidFill>
                <a:effectLst/>
                <a:latin typeface="#9Slide07 IcielBC Cubano Normal" panose="00000500000000000000" pitchFamily="2" charset="0"/>
                <a:ea typeface="Tahoma" panose="020B0604030504040204" pitchFamily="34" charset="0"/>
              </a:rPr>
              <a:t> </a:t>
            </a:r>
            <a:r>
              <a:rPr lang="en-US" sz="4800">
                <a:solidFill>
                  <a:srgbClr val="C00000"/>
                </a:solidFill>
                <a:latin typeface="#9Slide07 IcielBC Cubano Normal" panose="00000500000000000000" pitchFamily="2" charset="0"/>
                <a:ea typeface="Tahoma" panose="020B0604030504040204" pitchFamily="34" charset="0"/>
              </a:rPr>
              <a:t>ĐẤT ĐAI</a:t>
            </a:r>
            <a:endParaRPr lang="en-US" sz="4800" dirty="0">
              <a:solidFill>
                <a:srgbClr val="C00000"/>
              </a:solidFill>
              <a:effectLst/>
              <a:latin typeface="#9Slide07 IcielBC Cubano Normal" panose="00000500000000000000" pitchFamily="2" charset="0"/>
              <a:ea typeface="Tahoma" panose="020B0604030504040204" pitchFamily="34" charset="0"/>
            </a:endParaRPr>
          </a:p>
        </p:txBody>
      </p:sp>
      <p:pic>
        <p:nvPicPr>
          <p:cNvPr id="10" name="5 Minute Timer (Nho)">
            <a:hlinkClick r:id="" action="ppaction://media"/>
            <a:extLst>
              <a:ext uri="{FF2B5EF4-FFF2-40B4-BE49-F238E27FC236}">
                <a16:creationId xmlns:a16="http://schemas.microsoft.com/office/drawing/2014/main" id="{A4E14BF4-0C15-4559-82B8-F9543C7E5F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0665" y="367346"/>
            <a:ext cx="1556958" cy="875105"/>
          </a:xfrm>
          <a:prstGeom prst="rect">
            <a:avLst/>
          </a:prstGeom>
        </p:spPr>
      </p:pic>
      <p:sp>
        <p:nvSpPr>
          <p:cNvPr id="13" name="TextBox 12">
            <a:extLst>
              <a:ext uri="{FF2B5EF4-FFF2-40B4-BE49-F238E27FC236}">
                <a16:creationId xmlns:a16="http://schemas.microsoft.com/office/drawing/2014/main" id="{E9A7DF65-3952-4A94-9E3E-F6A28D8D6B1F}"/>
              </a:ext>
            </a:extLst>
          </p:cNvPr>
          <p:cNvSpPr txBox="1"/>
          <p:nvPr/>
        </p:nvSpPr>
        <p:spPr>
          <a:xfrm>
            <a:off x="4512896" y="1508370"/>
            <a:ext cx="3972413" cy="4896020"/>
          </a:xfrm>
          <a:prstGeom prst="rect">
            <a:avLst/>
          </a:prstGeom>
          <a:solidFill>
            <a:schemeClr val="bg1"/>
          </a:solidFill>
        </p:spPr>
        <p:txBody>
          <a:bodyPr wrap="square">
            <a:spAutoFit/>
          </a:bodyPr>
          <a:lstStyle/>
          <a:p>
            <a:pPr algn="just">
              <a:lnSpc>
                <a:spcPct val="110000"/>
              </a:lnSpc>
            </a:pPr>
            <a:r>
              <a:rPr lang="en-US" sz="2600">
                <a:latin typeface="#9Slide03 SFU Futura_07" panose="00000900000000000000" pitchFamily="2" charset="0"/>
              </a:rPr>
              <a:t>+ Thời gian 20 phút</a:t>
            </a:r>
          </a:p>
          <a:p>
            <a:pPr algn="just">
              <a:lnSpc>
                <a:spcPct val="110000"/>
              </a:lnSpc>
            </a:pPr>
            <a:r>
              <a:rPr lang="en-US" sz="2600">
                <a:latin typeface="#9Slide03 SFU Futura_07" panose="00000900000000000000" pitchFamily="2" charset="0"/>
              </a:rPr>
              <a:t>+ Thực hiện bảng tóm tắt kiến thức/sơ đồ tư duy về các nhóm đất chính trên giấy A3.</a:t>
            </a:r>
          </a:p>
          <a:p>
            <a:pPr algn="just">
              <a:lnSpc>
                <a:spcPct val="110000"/>
              </a:lnSpc>
            </a:pPr>
            <a:r>
              <a:rPr lang="en-US" sz="2600">
                <a:latin typeface="#9Slide03 SFU Futura_07" panose="00000900000000000000" pitchFamily="2" charset="0"/>
              </a:rPr>
              <a:t>+ Trưng bày sản phẩm ở các vị trí/để trên bàn </a:t>
            </a:r>
          </a:p>
          <a:p>
            <a:pPr algn="just">
              <a:lnSpc>
                <a:spcPct val="110000"/>
              </a:lnSpc>
            </a:pPr>
            <a:r>
              <a:rPr lang="en-US" sz="2600">
                <a:latin typeface="#9Slide03 SFU Futura_07" panose="00000900000000000000" pitchFamily="2" charset="0"/>
              </a:rPr>
              <a:t>+ Di chuyển quan sát sản phẩm và bổ sung </a:t>
            </a:r>
          </a:p>
          <a:p>
            <a:pPr algn="just">
              <a:lnSpc>
                <a:spcPct val="110000"/>
              </a:lnSpc>
            </a:pPr>
            <a:r>
              <a:rPr lang="en-US" sz="2600">
                <a:latin typeface="#9Slide03 SFU Futura_07" panose="00000900000000000000" pitchFamily="2" charset="0"/>
              </a:rPr>
              <a:t>+ Đặt câu hỏi mở rộng nhằm khai thác thông tin.</a:t>
            </a:r>
          </a:p>
        </p:txBody>
      </p:sp>
      <p:pic>
        <p:nvPicPr>
          <p:cNvPr id="5122" name="Picture 2" descr="Teamwork Clipart PNG, Vector, PSD, and Clipart With Transparent Background  for Free Download | Pngtree">
            <a:extLst>
              <a:ext uri="{FF2B5EF4-FFF2-40B4-BE49-F238E27FC236}">
                <a16:creationId xmlns:a16="http://schemas.microsoft.com/office/drawing/2014/main" id="{803C4789-C033-1E01-C3E8-207146EDA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1438" y="240472"/>
            <a:ext cx="3429000" cy="3429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Bảng 3">
            <a:extLst>
              <a:ext uri="{FF2B5EF4-FFF2-40B4-BE49-F238E27FC236}">
                <a16:creationId xmlns:a16="http://schemas.microsoft.com/office/drawing/2014/main" id="{D86682E5-4ED1-7A29-AA31-07486FA4A5DA}"/>
              </a:ext>
            </a:extLst>
          </p:cNvPr>
          <p:cNvGraphicFramePr>
            <a:graphicFrameLocks noGrp="1"/>
          </p:cNvGraphicFramePr>
          <p:nvPr/>
        </p:nvGraphicFramePr>
        <p:xfrm>
          <a:off x="8729260" y="3657516"/>
          <a:ext cx="2881458" cy="2629868"/>
        </p:xfrm>
        <a:graphic>
          <a:graphicData uri="http://schemas.openxmlformats.org/drawingml/2006/table">
            <a:tbl>
              <a:tblPr firstRow="1" bandRow="1">
                <a:tableStyleId>{21E4AEA4-8DFA-4A89-87EB-49C32662AFE0}</a:tableStyleId>
              </a:tblPr>
              <a:tblGrid>
                <a:gridCol w="1440729">
                  <a:extLst>
                    <a:ext uri="{9D8B030D-6E8A-4147-A177-3AD203B41FA5}">
                      <a16:colId xmlns:a16="http://schemas.microsoft.com/office/drawing/2014/main" val="1059622644"/>
                    </a:ext>
                  </a:extLst>
                </a:gridCol>
                <a:gridCol w="1440729">
                  <a:extLst>
                    <a:ext uri="{9D8B030D-6E8A-4147-A177-3AD203B41FA5}">
                      <a16:colId xmlns:a16="http://schemas.microsoft.com/office/drawing/2014/main" val="3712262200"/>
                    </a:ext>
                  </a:extLst>
                </a:gridCol>
              </a:tblGrid>
              <a:tr h="1314934">
                <a:tc>
                  <a:txBody>
                    <a:bodyPr/>
                    <a:lstStyle/>
                    <a:p>
                      <a:pPr algn="ctr"/>
                      <a:r>
                        <a:rPr lang="en-US" sz="2400" b="1">
                          <a:solidFill>
                            <a:schemeClr val="tx1"/>
                          </a:solidFill>
                          <a:latin typeface="#9Slide07 SVNBango" panose="02000000000000000000" pitchFamily="2" charset="0"/>
                        </a:rPr>
                        <a:t>1</a:t>
                      </a:r>
                    </a:p>
                    <a:p>
                      <a:pPr algn="ctr"/>
                      <a:r>
                        <a:rPr lang="en-US" sz="2400" b="1">
                          <a:solidFill>
                            <a:schemeClr val="tx1"/>
                          </a:solidFill>
                          <a:latin typeface="#9Slide07 SVNBango" panose="02000000000000000000" pitchFamily="2" charset="0"/>
                        </a:rPr>
                        <a:t>Thư kí</a:t>
                      </a:r>
                    </a:p>
                  </a:txBody>
                  <a:tcPr anchor="ctr">
                    <a:solidFill>
                      <a:schemeClr val="accent4">
                        <a:lumMod val="40000"/>
                        <a:lumOff val="60000"/>
                      </a:schemeClr>
                    </a:solidFill>
                  </a:tcPr>
                </a:tc>
                <a:tc>
                  <a:txBody>
                    <a:bodyPr/>
                    <a:lstStyle/>
                    <a:p>
                      <a:pPr algn="ctr"/>
                      <a:r>
                        <a:rPr lang="en-US" sz="2400" b="1">
                          <a:solidFill>
                            <a:schemeClr val="tx1"/>
                          </a:solidFill>
                          <a:latin typeface="#9Slide07 SVNBango" panose="02000000000000000000" pitchFamily="2" charset="0"/>
                        </a:rPr>
                        <a:t>2</a:t>
                      </a:r>
                    </a:p>
                    <a:p>
                      <a:pPr algn="ctr"/>
                      <a:r>
                        <a:rPr lang="en-US" sz="2400" b="1">
                          <a:solidFill>
                            <a:schemeClr val="tx1"/>
                          </a:solidFill>
                          <a:latin typeface="#9Slide07 SVNBango" panose="02000000000000000000" pitchFamily="2" charset="0"/>
                        </a:rPr>
                        <a:t>Điều hành</a:t>
                      </a:r>
                    </a:p>
                  </a:txBody>
                  <a:tcPr anchor="ctr">
                    <a:solidFill>
                      <a:schemeClr val="accent4">
                        <a:lumMod val="40000"/>
                        <a:lumOff val="60000"/>
                      </a:schemeClr>
                    </a:solidFill>
                  </a:tcPr>
                </a:tc>
                <a:extLst>
                  <a:ext uri="{0D108BD9-81ED-4DB2-BD59-A6C34878D82A}">
                    <a16:rowId xmlns:a16="http://schemas.microsoft.com/office/drawing/2014/main" val="2615096026"/>
                  </a:ext>
                </a:extLst>
              </a:tr>
              <a:tr h="1314934">
                <a:tc>
                  <a:txBody>
                    <a:bodyPr/>
                    <a:lstStyle/>
                    <a:p>
                      <a:pPr algn="ctr"/>
                      <a:r>
                        <a:rPr lang="en-US" sz="2400" b="1">
                          <a:solidFill>
                            <a:schemeClr val="tx1"/>
                          </a:solidFill>
                          <a:latin typeface="#9Slide07 SVNBango" panose="02000000000000000000" pitchFamily="2" charset="0"/>
                        </a:rPr>
                        <a:t>4</a:t>
                      </a:r>
                    </a:p>
                    <a:p>
                      <a:pPr algn="ctr"/>
                      <a:r>
                        <a:rPr lang="en-US" sz="2400" b="1">
                          <a:solidFill>
                            <a:schemeClr val="tx1"/>
                          </a:solidFill>
                          <a:latin typeface="#9Slide07 SVNBango" panose="02000000000000000000" pitchFamily="2" charset="0"/>
                        </a:rPr>
                        <a:t>Nhắc việc</a:t>
                      </a:r>
                    </a:p>
                  </a:txBody>
                  <a:tcPr anchor="ctr">
                    <a:solidFill>
                      <a:schemeClr val="accent4">
                        <a:lumMod val="40000"/>
                        <a:lumOff val="60000"/>
                      </a:schemeClr>
                    </a:solidFill>
                  </a:tcPr>
                </a:tc>
                <a:tc>
                  <a:txBody>
                    <a:bodyPr/>
                    <a:lstStyle/>
                    <a:p>
                      <a:pPr algn="ctr"/>
                      <a:r>
                        <a:rPr lang="en-US" sz="2400" b="1">
                          <a:solidFill>
                            <a:schemeClr val="tx1"/>
                          </a:solidFill>
                          <a:latin typeface="#9Slide07 SVNBango" panose="02000000000000000000" pitchFamily="2" charset="0"/>
                        </a:rPr>
                        <a:t>3</a:t>
                      </a:r>
                    </a:p>
                    <a:p>
                      <a:pPr algn="ctr"/>
                      <a:r>
                        <a:rPr lang="en-US" sz="2400" b="1">
                          <a:solidFill>
                            <a:schemeClr val="tx1"/>
                          </a:solidFill>
                          <a:latin typeface="#9Slide07 SVNBango" panose="02000000000000000000" pitchFamily="2" charset="0"/>
                        </a:rPr>
                        <a:t>Chạy việc</a:t>
                      </a:r>
                    </a:p>
                  </a:txBody>
                  <a:tcPr anchor="ctr">
                    <a:solidFill>
                      <a:schemeClr val="accent4">
                        <a:lumMod val="40000"/>
                        <a:lumOff val="60000"/>
                      </a:schemeClr>
                    </a:solidFill>
                  </a:tcPr>
                </a:tc>
                <a:extLst>
                  <a:ext uri="{0D108BD9-81ED-4DB2-BD59-A6C34878D82A}">
                    <a16:rowId xmlns:a16="http://schemas.microsoft.com/office/drawing/2014/main" val="2189646963"/>
                  </a:ext>
                </a:extLst>
              </a:tr>
            </a:tbl>
          </a:graphicData>
        </a:graphic>
      </p:graphicFrame>
      <p:pic>
        <p:nvPicPr>
          <p:cNvPr id="8194" name="Picture 2" descr="Cách học từ vựng tiếng Anh hiệu quả với sơ đồ tư duy mind map">
            <a:extLst>
              <a:ext uri="{FF2B5EF4-FFF2-40B4-BE49-F238E27FC236}">
                <a16:creationId xmlns:a16="http://schemas.microsoft.com/office/drawing/2014/main" id="{20DD89FF-3DE5-89DB-ED8D-AEE70E189C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67" r="4932"/>
          <a:stretch/>
        </p:blipFill>
        <p:spPr bwMode="auto">
          <a:xfrm>
            <a:off x="333460" y="1349852"/>
            <a:ext cx="4175565" cy="3012803"/>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5C32AC11-DD2B-F05F-4D8D-859E97A51143}"/>
              </a:ext>
            </a:extLst>
          </p:cNvPr>
          <p:cNvSpPr txBox="1"/>
          <p:nvPr/>
        </p:nvSpPr>
        <p:spPr>
          <a:xfrm>
            <a:off x="492447" y="4529876"/>
            <a:ext cx="3776498" cy="1182631"/>
          </a:xfrm>
          <a:prstGeom prst="rect">
            <a:avLst/>
          </a:prstGeom>
          <a:noFill/>
          <a:effectLst>
            <a:reflection blurRad="6350" stA="50000" endA="300" endPos="38500" dist="50800" dir="5400000" sy="-100000" algn="bl" rotWithShape="0"/>
          </a:effectLst>
        </p:spPr>
        <p:txBody>
          <a:bodyPr wrap="square">
            <a:spAutoFit/>
          </a:bodyPr>
          <a:lstStyle/>
          <a:p>
            <a:pPr algn="ctr">
              <a:lnSpc>
                <a:spcPct val="120000"/>
              </a:lnSpc>
            </a:pPr>
            <a:r>
              <a:rPr lang="en-US" sz="3200">
                <a:solidFill>
                  <a:srgbClr val="00B050"/>
                </a:solidFill>
                <a:effectLst/>
                <a:latin typeface="#9Slide07 IcielStormtrooper" panose="020B0500000000000000" pitchFamily="34" charset="0"/>
                <a:ea typeface="Times New Roman" panose="02020603050405020304" pitchFamily="18" charset="0"/>
              </a:rPr>
              <a:t>CHUYÊN MỤC</a:t>
            </a:r>
          </a:p>
          <a:p>
            <a:pPr algn="ctr">
              <a:lnSpc>
                <a:spcPct val="120000"/>
              </a:lnSpc>
            </a:pPr>
            <a:r>
              <a:rPr lang="en-US" sz="3200">
                <a:solidFill>
                  <a:srgbClr val="00B050"/>
                </a:solidFill>
                <a:effectLst/>
                <a:latin typeface="#9Slide07 IcielStormtrooper" panose="020B0500000000000000" pitchFamily="34" charset="0"/>
                <a:ea typeface="Times New Roman" panose="02020603050405020304" pitchFamily="18" charset="0"/>
              </a:rPr>
              <a:t>CHUYỆN CỦA ĐẤT </a:t>
            </a:r>
            <a:endParaRPr lang="en-US" sz="3200">
              <a:solidFill>
                <a:srgbClr val="00B050"/>
              </a:solidFill>
              <a:latin typeface="#9Slide07 IcielStormtrooper" panose="020B0500000000000000" pitchFamily="34" charset="0"/>
            </a:endParaRPr>
          </a:p>
        </p:txBody>
      </p:sp>
    </p:spTree>
    <p:extLst>
      <p:ext uri="{BB962C8B-B14F-4D97-AF65-F5344CB8AC3E}">
        <p14:creationId xmlns:p14="http://schemas.microsoft.com/office/powerpoint/2010/main" val="161934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arn(inVertical)">
                                      <p:cBhvr>
                                        <p:cTn id="15" dur="500"/>
                                        <p:tgtEl>
                                          <p:spTgt spid="819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barn(inVertical)">
                                      <p:cBhvr>
                                        <p:cTn id="2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childTnLst>
        </p:cTn>
      </p:par>
    </p:tnLst>
    <p:bldLst>
      <p:bldP spid="1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583DF64-273D-6099-3141-286EF876E65A}"/>
              </a:ext>
            </a:extLst>
          </p:cNvPr>
          <p:cNvPicPr>
            <a:picLocks noChangeAspect="1"/>
          </p:cNvPicPr>
          <p:nvPr/>
        </p:nvPicPr>
        <p:blipFill>
          <a:blip r:embed="rId2"/>
          <a:stretch>
            <a:fillRect/>
          </a:stretch>
        </p:blipFill>
        <p:spPr>
          <a:xfrm>
            <a:off x="400316" y="2165986"/>
            <a:ext cx="11648857" cy="4362474"/>
          </a:xfrm>
          <a:prstGeom prst="rect">
            <a:avLst/>
          </a:prstGeom>
        </p:spPr>
      </p:pic>
      <p:sp>
        <p:nvSpPr>
          <p:cNvPr id="5" name="Frame 4">
            <a:extLst>
              <a:ext uri="{FF2B5EF4-FFF2-40B4-BE49-F238E27FC236}">
                <a16:creationId xmlns:a16="http://schemas.microsoft.com/office/drawing/2014/main" id="{D66944D6-C9DD-A95B-8D08-F9181ED3F48B}"/>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Teamwork Clipart PNG, Vector, PSD, and Clipart With Transparent Background  for Free Download | Pngtree">
            <a:extLst>
              <a:ext uri="{FF2B5EF4-FFF2-40B4-BE49-F238E27FC236}">
                <a16:creationId xmlns:a16="http://schemas.microsoft.com/office/drawing/2014/main" id="{A1AA03FE-B1DF-9E34-81D1-15B1BECDB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1527" y="186289"/>
            <a:ext cx="1650157" cy="1650157"/>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90074E5E-55C3-AA99-0A55-65AA62369B59}"/>
              </a:ext>
            </a:extLst>
          </p:cNvPr>
          <p:cNvSpPr txBox="1"/>
          <p:nvPr/>
        </p:nvSpPr>
        <p:spPr>
          <a:xfrm>
            <a:off x="1041582" y="297576"/>
            <a:ext cx="8585860" cy="716543"/>
          </a:xfrm>
          <a:prstGeom prst="rect">
            <a:avLst/>
          </a:prstGeom>
          <a:noFill/>
          <a:effectLst>
            <a:reflection blurRad="6350" stA="50000" endA="300" endPos="38500" dist="50800" dir="5400000" sy="-100000" algn="bl" rotWithShape="0"/>
          </a:effectLst>
        </p:spPr>
        <p:txBody>
          <a:bodyPr wrap="square">
            <a:spAutoFit/>
          </a:bodyPr>
          <a:lstStyle/>
          <a:p>
            <a:pPr algn="ctr">
              <a:lnSpc>
                <a:spcPct val="120000"/>
              </a:lnSpc>
            </a:pPr>
            <a:r>
              <a:rPr lang="en-US" sz="4000">
                <a:solidFill>
                  <a:srgbClr val="00B050"/>
                </a:solidFill>
                <a:effectLst/>
                <a:latin typeface="#9Slide07 IcielStormtrooper" panose="020B0500000000000000" pitchFamily="34" charset="0"/>
                <a:ea typeface="Times New Roman" panose="02020603050405020304" pitchFamily="18" charset="0"/>
              </a:rPr>
              <a:t>CHUYÊN MỤC CHUYỆN CỦA ĐẤT </a:t>
            </a:r>
            <a:endParaRPr lang="en-US" sz="4000">
              <a:solidFill>
                <a:srgbClr val="00B050"/>
              </a:solidFill>
              <a:latin typeface="#9Slide07 IcielStormtrooper" panose="020B0500000000000000" pitchFamily="34" charset="0"/>
            </a:endParaRPr>
          </a:p>
        </p:txBody>
      </p:sp>
      <p:sp>
        <p:nvSpPr>
          <p:cNvPr id="10" name="Hộp Văn bản 9">
            <a:extLst>
              <a:ext uri="{FF2B5EF4-FFF2-40B4-BE49-F238E27FC236}">
                <a16:creationId xmlns:a16="http://schemas.microsoft.com/office/drawing/2014/main" id="{6E1CE6C3-0293-FD19-5D3D-4EBF1CC14AAB}"/>
              </a:ext>
            </a:extLst>
          </p:cNvPr>
          <p:cNvSpPr txBox="1"/>
          <p:nvPr/>
        </p:nvSpPr>
        <p:spPr>
          <a:xfrm>
            <a:off x="498764" y="1170219"/>
            <a:ext cx="9242447" cy="954107"/>
          </a:xfrm>
          <a:prstGeom prst="rect">
            <a:avLst/>
          </a:prstGeom>
          <a:noFill/>
        </p:spPr>
        <p:txBody>
          <a:bodyPr wrap="square">
            <a:spAutoFit/>
          </a:bodyPr>
          <a:lstStyle/>
          <a:p>
            <a:pPr algn="just"/>
            <a:r>
              <a:rPr lang="en-US" sz="2800">
                <a:solidFill>
                  <a:srgbClr val="C00000"/>
                </a:solidFill>
                <a:latin typeface="#9Slide03 SFU Futura_07" panose="00000900000000000000" pitchFamily="2" charset="0"/>
              </a:rPr>
              <a:t>Hoàn thành sản phẩm và chuyển để trình bày với các thành viên nhóm khác trong 2 phút/lượt</a:t>
            </a:r>
            <a:endParaRPr lang="en-US" sz="2800">
              <a:solidFill>
                <a:srgbClr val="C00000"/>
              </a:solidFill>
            </a:endParaRPr>
          </a:p>
        </p:txBody>
      </p:sp>
    </p:spTree>
    <p:extLst>
      <p:ext uri="{BB962C8B-B14F-4D97-AF65-F5344CB8AC3E}">
        <p14:creationId xmlns:p14="http://schemas.microsoft.com/office/powerpoint/2010/main" val="299451597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18414A56-2035-4848-84D5-C5D72FC84F4A}"/>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B3E671E-FD05-4A3F-A744-23D12BBC92D9}"/>
              </a:ext>
            </a:extLst>
          </p:cNvPr>
          <p:cNvSpPr/>
          <p:nvPr/>
        </p:nvSpPr>
        <p:spPr>
          <a:xfrm>
            <a:off x="478169" y="282788"/>
            <a:ext cx="6020933"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C00000"/>
                </a:solidFill>
                <a:effectLst/>
                <a:latin typeface="#9Slide07 IcielBC Cubano Normal" panose="00000500000000000000" pitchFamily="2" charset="0"/>
                <a:ea typeface="Tahoma" panose="020B0604030504040204" pitchFamily="34" charset="0"/>
              </a:rPr>
              <a:t>CHUYỆN CỦA ĐẤT</a:t>
            </a:r>
            <a:endParaRPr lang="en-US" sz="4800" dirty="0">
              <a:solidFill>
                <a:srgbClr val="C00000"/>
              </a:solidFill>
              <a:effectLst/>
              <a:latin typeface="#9Slide07 IcielBC Cubano Normal" panose="00000500000000000000" pitchFamily="2" charset="0"/>
              <a:ea typeface="Tahoma" panose="020B0604030504040204" pitchFamily="34" charset="0"/>
            </a:endParaRPr>
          </a:p>
        </p:txBody>
      </p:sp>
      <p:sp>
        <p:nvSpPr>
          <p:cNvPr id="7" name="Hộp Văn bản 6">
            <a:extLst>
              <a:ext uri="{FF2B5EF4-FFF2-40B4-BE49-F238E27FC236}">
                <a16:creationId xmlns:a16="http://schemas.microsoft.com/office/drawing/2014/main" id="{1212D503-DD4B-9F79-A140-48DD54E948A5}"/>
              </a:ext>
            </a:extLst>
          </p:cNvPr>
          <p:cNvSpPr txBox="1"/>
          <p:nvPr/>
        </p:nvSpPr>
        <p:spPr>
          <a:xfrm>
            <a:off x="581282" y="1287258"/>
            <a:ext cx="6103916" cy="5085495"/>
          </a:xfrm>
          <a:prstGeom prst="rect">
            <a:avLst/>
          </a:prstGeom>
          <a:noFill/>
        </p:spPr>
        <p:txBody>
          <a:bodyPr wrap="square">
            <a:spAutoFit/>
          </a:bodyPr>
          <a:lstStyle/>
          <a:p>
            <a:pPr marL="635" indent="-1905" algn="just">
              <a:lnSpc>
                <a:spcPct val="120000"/>
              </a:lnSpc>
              <a:spcAft>
                <a:spcPts val="600"/>
              </a:spcAft>
            </a:pPr>
            <a:r>
              <a:rPr lang="en-US" sz="2800">
                <a:effectLst/>
                <a:latin typeface="#9Slide03 SFU Futura_07" panose="00000900000000000000" pitchFamily="2" charset="0"/>
                <a:ea typeface="Times New Roman" panose="02020603050405020304" pitchFamily="18" charset="0"/>
              </a:rPr>
              <a:t>HS đóng vai làm các nhóm đất, kể lại câu chuyện của mình trong thời gian 2 phút/lượt.</a:t>
            </a:r>
            <a:endParaRPr lang="en-US" sz="2400">
              <a:effectLst/>
              <a:latin typeface="#9Slide03 SFU Futura_07" panose="00000900000000000000" pitchFamily="2" charset="0"/>
              <a:ea typeface="Times New Roman" panose="02020603050405020304" pitchFamily="18" charset="0"/>
            </a:endParaRPr>
          </a:p>
          <a:p>
            <a:pPr marL="635" indent="-1905" algn="just">
              <a:lnSpc>
                <a:spcPct val="120000"/>
              </a:lnSpc>
              <a:spcAft>
                <a:spcPts val="600"/>
              </a:spcAft>
            </a:pPr>
            <a:r>
              <a:rPr lang="en-US" sz="2800">
                <a:effectLst/>
                <a:latin typeface="#9Slide03 SFU Futura_07" panose="00000900000000000000" pitchFamily="2" charset="0"/>
                <a:ea typeface="Times New Roman" panose="02020603050405020304" pitchFamily="18" charset="0"/>
              </a:rPr>
              <a:t>Nội dung cần thông tin:</a:t>
            </a:r>
            <a:endParaRPr lang="en-US" sz="2400">
              <a:effectLst/>
              <a:latin typeface="#9Slide03 SFU Futura_07" panose="00000900000000000000" pitchFamily="2" charset="0"/>
              <a:ea typeface="Times New Roman" panose="02020603050405020304" pitchFamily="18" charset="0"/>
            </a:endParaRPr>
          </a:p>
          <a:p>
            <a:pPr marL="269875" indent="-1905" algn="just">
              <a:lnSpc>
                <a:spcPct val="120000"/>
              </a:lnSpc>
              <a:spcAft>
                <a:spcPts val="600"/>
              </a:spcAft>
            </a:pPr>
            <a:r>
              <a:rPr lang="en-US" sz="2800">
                <a:solidFill>
                  <a:srgbClr val="0070C0"/>
                </a:solidFill>
                <a:effectLst/>
                <a:latin typeface="#9Slide03 SFU Futura_07" panose="00000900000000000000" pitchFamily="2" charset="0"/>
                <a:ea typeface="Times New Roman" panose="02020603050405020304" pitchFamily="18" charset="0"/>
              </a:rPr>
              <a:t>+ Nhà tớ ở (Nói về phân bố)</a:t>
            </a:r>
            <a:endParaRPr lang="en-US" sz="2400">
              <a:solidFill>
                <a:srgbClr val="0070C0"/>
              </a:solidFill>
              <a:effectLst/>
              <a:latin typeface="#9Slide03 SFU Futura_07" panose="00000900000000000000" pitchFamily="2" charset="0"/>
              <a:ea typeface="Times New Roman" panose="02020603050405020304" pitchFamily="18" charset="0"/>
            </a:endParaRPr>
          </a:p>
          <a:p>
            <a:pPr marL="269875" indent="-1905" algn="just">
              <a:lnSpc>
                <a:spcPct val="120000"/>
              </a:lnSpc>
              <a:spcAft>
                <a:spcPts val="600"/>
              </a:spcAft>
            </a:pPr>
            <a:r>
              <a:rPr lang="en-US" sz="2800">
                <a:solidFill>
                  <a:srgbClr val="0070C0"/>
                </a:solidFill>
                <a:effectLst/>
                <a:latin typeface="#9Slide03 SFU Futura_07" panose="00000900000000000000" pitchFamily="2" charset="0"/>
                <a:ea typeface="Times New Roman" panose="02020603050405020304" pitchFamily="18" charset="0"/>
              </a:rPr>
              <a:t>+ Tớ có (Nói về đặc điểm)</a:t>
            </a:r>
            <a:endParaRPr lang="en-US" sz="2400">
              <a:solidFill>
                <a:srgbClr val="0070C0"/>
              </a:solidFill>
              <a:effectLst/>
              <a:latin typeface="#9Slide03 SFU Futura_07" panose="00000900000000000000" pitchFamily="2" charset="0"/>
              <a:ea typeface="Times New Roman" panose="02020603050405020304" pitchFamily="18" charset="0"/>
            </a:endParaRPr>
          </a:p>
          <a:p>
            <a:pPr marL="269875" indent="-1905" algn="just">
              <a:lnSpc>
                <a:spcPct val="120000"/>
              </a:lnSpc>
              <a:spcAft>
                <a:spcPts val="600"/>
              </a:spcAft>
            </a:pPr>
            <a:r>
              <a:rPr lang="en-US" sz="2800">
                <a:solidFill>
                  <a:srgbClr val="0070C0"/>
                </a:solidFill>
                <a:effectLst/>
                <a:latin typeface="#9Slide03 SFU Futura_07" panose="00000900000000000000" pitchFamily="2" charset="0"/>
                <a:ea typeface="Times New Roman" panose="02020603050405020304" pitchFamily="18" charset="0"/>
              </a:rPr>
              <a:t>+ Ưu điểm của tớ (Nói về giá trị) </a:t>
            </a:r>
            <a:endParaRPr lang="en-US" sz="2400">
              <a:solidFill>
                <a:srgbClr val="0070C0"/>
              </a:solidFill>
              <a:effectLst/>
              <a:latin typeface="#9Slide03 SFU Futura_07" panose="00000900000000000000" pitchFamily="2" charset="0"/>
              <a:ea typeface="Times New Roman" panose="02020603050405020304" pitchFamily="18" charset="0"/>
            </a:endParaRPr>
          </a:p>
          <a:p>
            <a:pPr marL="635" indent="-1905" algn="just">
              <a:lnSpc>
                <a:spcPct val="120000"/>
              </a:lnSpc>
              <a:spcAft>
                <a:spcPts val="600"/>
              </a:spcAft>
            </a:pPr>
            <a:r>
              <a:rPr lang="en-US" sz="2800">
                <a:effectLst/>
                <a:latin typeface="#9Slide03 SFU Futura_07" panose="00000900000000000000" pitchFamily="2" charset="0"/>
                <a:ea typeface="Times New Roman" panose="02020603050405020304" pitchFamily="18" charset="0"/>
              </a:rPr>
              <a:t>HS làm giám khảo, đánh giá qua bảng kiểm.</a:t>
            </a:r>
            <a:endParaRPr lang="en-US" sz="2400">
              <a:effectLst/>
              <a:latin typeface="#9Slide03 SFU Futura_07" panose="00000900000000000000" pitchFamily="2" charset="0"/>
              <a:ea typeface="Times New Roman" panose="02020603050405020304" pitchFamily="18" charset="0"/>
            </a:endParaRPr>
          </a:p>
        </p:txBody>
      </p:sp>
      <p:pic>
        <p:nvPicPr>
          <p:cNvPr id="2" name="Picture 2" descr="Nature Clipart Kid Png - Student Cartoon Clip Art | Full Size PNG Download  | SeekPNG">
            <a:extLst>
              <a:ext uri="{FF2B5EF4-FFF2-40B4-BE49-F238E27FC236}">
                <a16:creationId xmlns:a16="http://schemas.microsoft.com/office/drawing/2014/main" id="{FC1D2381-80E0-D51F-BBE8-8DDA443A1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1924" y="282788"/>
            <a:ext cx="1958961" cy="1469221"/>
          </a:xfrm>
          <a:prstGeom prst="rect">
            <a:avLst/>
          </a:prstGeom>
          <a:noFill/>
          <a:extLst>
            <a:ext uri="{909E8E84-426E-40DD-AFC4-6F175D3DCCD1}">
              <a14:hiddenFill xmlns:a14="http://schemas.microsoft.com/office/drawing/2010/main">
                <a:solidFill>
                  <a:srgbClr val="FFFFFF"/>
                </a:solidFill>
              </a14:hiddenFill>
            </a:ext>
          </a:extLst>
        </p:spPr>
      </p:pic>
      <p:pic>
        <p:nvPicPr>
          <p:cNvPr id="3" name="2 Minute Timer (Nho)">
            <a:hlinkClick r:id="" action="ppaction://media"/>
            <a:extLst>
              <a:ext uri="{FF2B5EF4-FFF2-40B4-BE49-F238E27FC236}">
                <a16:creationId xmlns:a16="http://schemas.microsoft.com/office/drawing/2014/main" id="{7F59415E-24F5-27D3-EABB-702D62DF5F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80384" y="429074"/>
            <a:ext cx="2093451" cy="1176647"/>
          </a:xfrm>
          <a:prstGeom prst="rect">
            <a:avLst/>
          </a:prstGeom>
        </p:spPr>
      </p:pic>
      <p:graphicFrame>
        <p:nvGraphicFramePr>
          <p:cNvPr id="9" name="Bảng 8">
            <a:extLst>
              <a:ext uri="{FF2B5EF4-FFF2-40B4-BE49-F238E27FC236}">
                <a16:creationId xmlns:a16="http://schemas.microsoft.com/office/drawing/2014/main" id="{8249593F-738F-F082-8E4D-E10038FA5693}"/>
              </a:ext>
            </a:extLst>
          </p:cNvPr>
          <p:cNvGraphicFramePr>
            <a:graphicFrameLocks noGrp="1"/>
          </p:cNvGraphicFramePr>
          <p:nvPr>
            <p:extLst>
              <p:ext uri="{D42A27DB-BD31-4B8C-83A1-F6EECF244321}">
                <p14:modId xmlns:p14="http://schemas.microsoft.com/office/powerpoint/2010/main" val="3862140028"/>
              </p:ext>
            </p:extLst>
          </p:nvPr>
        </p:nvGraphicFramePr>
        <p:xfrm>
          <a:off x="6898905" y="1792724"/>
          <a:ext cx="5000169" cy="4548795"/>
        </p:xfrm>
        <a:graphic>
          <a:graphicData uri="http://schemas.openxmlformats.org/drawingml/2006/table">
            <a:tbl>
              <a:tblPr firstRow="1" firstCol="1" bandRow="1">
                <a:tableStyleId>{93296810-A885-4BE3-A3E7-6D5BEEA58F35}</a:tableStyleId>
              </a:tblPr>
              <a:tblGrid>
                <a:gridCol w="3978634">
                  <a:extLst>
                    <a:ext uri="{9D8B030D-6E8A-4147-A177-3AD203B41FA5}">
                      <a16:colId xmlns:a16="http://schemas.microsoft.com/office/drawing/2014/main" val="93977669"/>
                    </a:ext>
                  </a:extLst>
                </a:gridCol>
                <a:gridCol w="263872">
                  <a:extLst>
                    <a:ext uri="{9D8B030D-6E8A-4147-A177-3AD203B41FA5}">
                      <a16:colId xmlns:a16="http://schemas.microsoft.com/office/drawing/2014/main" val="1864031443"/>
                    </a:ext>
                  </a:extLst>
                </a:gridCol>
                <a:gridCol w="247925">
                  <a:extLst>
                    <a:ext uri="{9D8B030D-6E8A-4147-A177-3AD203B41FA5}">
                      <a16:colId xmlns:a16="http://schemas.microsoft.com/office/drawing/2014/main" val="1235176829"/>
                    </a:ext>
                  </a:extLst>
                </a:gridCol>
                <a:gridCol w="231980">
                  <a:extLst>
                    <a:ext uri="{9D8B030D-6E8A-4147-A177-3AD203B41FA5}">
                      <a16:colId xmlns:a16="http://schemas.microsoft.com/office/drawing/2014/main" val="3443134685"/>
                    </a:ext>
                  </a:extLst>
                </a:gridCol>
                <a:gridCol w="277758">
                  <a:extLst>
                    <a:ext uri="{9D8B030D-6E8A-4147-A177-3AD203B41FA5}">
                      <a16:colId xmlns:a16="http://schemas.microsoft.com/office/drawing/2014/main" val="211827441"/>
                    </a:ext>
                  </a:extLst>
                </a:gridCol>
              </a:tblGrid>
              <a:tr h="537228">
                <a:tc>
                  <a:txBody>
                    <a:bodyPr/>
                    <a:lstStyle/>
                    <a:p>
                      <a:pPr marL="635" indent="-1905" algn="ctr">
                        <a:lnSpc>
                          <a:spcPct val="120000"/>
                        </a:lnSpc>
                      </a:pPr>
                      <a:r>
                        <a:rPr lang="en-US" sz="2500">
                          <a:solidFill>
                            <a:schemeClr val="tx1"/>
                          </a:solidFill>
                          <a:effectLst/>
                        </a:rPr>
                        <a:t>Tiêu chí</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635" indent="-1905" algn="ctr">
                        <a:lnSpc>
                          <a:spcPct val="120000"/>
                        </a:lnSpc>
                      </a:pPr>
                      <a:r>
                        <a:rPr lang="en-US" sz="2500">
                          <a:solidFill>
                            <a:schemeClr val="tx1"/>
                          </a:solidFill>
                          <a:effectLst/>
                        </a:rPr>
                        <a:t>1</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635" indent="-1905" algn="ctr">
                        <a:lnSpc>
                          <a:spcPct val="120000"/>
                        </a:lnSpc>
                      </a:pPr>
                      <a:r>
                        <a:rPr lang="en-US" sz="2500">
                          <a:solidFill>
                            <a:schemeClr val="tx1"/>
                          </a:solidFill>
                          <a:effectLst/>
                        </a:rPr>
                        <a:t>2</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635" indent="-1905" algn="ctr">
                        <a:lnSpc>
                          <a:spcPct val="120000"/>
                        </a:lnSpc>
                      </a:pPr>
                      <a:r>
                        <a:rPr lang="en-US" sz="2500">
                          <a:solidFill>
                            <a:schemeClr val="tx1"/>
                          </a:solidFill>
                          <a:effectLst/>
                        </a:rPr>
                        <a:t>3</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635" indent="-1905" algn="ctr">
                        <a:lnSpc>
                          <a:spcPct val="120000"/>
                        </a:lnSpc>
                      </a:pPr>
                      <a:r>
                        <a:rPr lang="en-US" sz="2500">
                          <a:solidFill>
                            <a:schemeClr val="tx1"/>
                          </a:solidFill>
                          <a:effectLst/>
                        </a:rPr>
                        <a:t>4</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5524386"/>
                  </a:ext>
                </a:extLst>
              </a:tr>
              <a:tr h="537228">
                <a:tc>
                  <a:txBody>
                    <a:bodyPr/>
                    <a:lstStyle/>
                    <a:p>
                      <a:pPr marL="635" indent="-1905" algn="just">
                        <a:lnSpc>
                          <a:spcPct val="120000"/>
                        </a:lnSpc>
                      </a:pPr>
                      <a:r>
                        <a:rPr lang="en-US" sz="2500">
                          <a:solidFill>
                            <a:schemeClr val="tx1"/>
                          </a:solidFill>
                          <a:effectLst/>
                        </a:rPr>
                        <a:t>Nêu tên nhóm đất thể hiện</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59323882"/>
                  </a:ext>
                </a:extLst>
              </a:tr>
              <a:tr h="1517995">
                <a:tc>
                  <a:txBody>
                    <a:bodyPr/>
                    <a:lstStyle/>
                    <a:p>
                      <a:pPr marL="635" indent="-1905" algn="just">
                        <a:lnSpc>
                          <a:spcPct val="120000"/>
                        </a:lnSpc>
                      </a:pPr>
                      <a:r>
                        <a:rPr lang="en-US" sz="2500">
                          <a:solidFill>
                            <a:schemeClr val="tx1"/>
                          </a:solidFill>
                          <a:effectLst/>
                        </a:rPr>
                        <a:t>Mô tả được tỉ lệ, phân bố, đặc điểm và giá trị một cách rành mạch, đầy đủ</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49337525"/>
                  </a:ext>
                </a:extLst>
              </a:tr>
              <a:tr h="537228">
                <a:tc>
                  <a:txBody>
                    <a:bodyPr/>
                    <a:lstStyle/>
                    <a:p>
                      <a:pPr marL="635" indent="-1905" algn="just">
                        <a:lnSpc>
                          <a:spcPct val="120000"/>
                        </a:lnSpc>
                      </a:pPr>
                      <a:r>
                        <a:rPr lang="en-US" sz="2500">
                          <a:solidFill>
                            <a:schemeClr val="tx1"/>
                          </a:solidFill>
                          <a:effectLst/>
                        </a:rPr>
                        <a:t>Trình bày đúng giờ, 2 phút</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59226451"/>
                  </a:ext>
                </a:extLst>
              </a:tr>
              <a:tr h="537228">
                <a:tc>
                  <a:txBody>
                    <a:bodyPr/>
                    <a:lstStyle/>
                    <a:p>
                      <a:pPr marL="635" indent="-1905" algn="just">
                        <a:lnSpc>
                          <a:spcPct val="120000"/>
                        </a:lnSpc>
                      </a:pPr>
                      <a:r>
                        <a:rPr lang="en-US" sz="2500">
                          <a:solidFill>
                            <a:schemeClr val="tx1"/>
                          </a:solidFill>
                          <a:effectLst/>
                        </a:rPr>
                        <a:t>Biểu cảm, ngữ điệu thu hút</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8144795"/>
                  </a:ext>
                </a:extLst>
              </a:tr>
              <a:tr h="881792">
                <a:tc>
                  <a:txBody>
                    <a:bodyPr/>
                    <a:lstStyle/>
                    <a:p>
                      <a:pPr marL="635" indent="-1905" algn="just">
                        <a:lnSpc>
                          <a:spcPct val="120000"/>
                        </a:lnSpc>
                      </a:pPr>
                      <a:r>
                        <a:rPr lang="en-US" sz="2500">
                          <a:solidFill>
                            <a:schemeClr val="tx1"/>
                          </a:solidFill>
                          <a:effectLst/>
                        </a:rPr>
                        <a:t>Tương tác tốt với khán giả bằng mắt, ngôn ngữ cơ thể</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635" indent="-1905" algn="just">
                        <a:lnSpc>
                          <a:spcPct val="120000"/>
                        </a:lnSpc>
                      </a:pPr>
                      <a:r>
                        <a:rPr lang="en-US" sz="2500">
                          <a:solidFill>
                            <a:schemeClr val="tx1"/>
                          </a:solidFill>
                          <a:effectLst/>
                        </a:rPr>
                        <a:t> </a:t>
                      </a:r>
                      <a:endParaRPr lang="en-US" sz="25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29717160"/>
                  </a:ext>
                </a:extLst>
              </a:tr>
            </a:tbl>
          </a:graphicData>
        </a:graphic>
      </p:graphicFrame>
    </p:spTree>
    <p:extLst>
      <p:ext uri="{BB962C8B-B14F-4D97-AF65-F5344CB8AC3E}">
        <p14:creationId xmlns:p14="http://schemas.microsoft.com/office/powerpoint/2010/main" val="35649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3B1EA89-2428-1435-045C-D97C35258DBC}"/>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6">
            <a:extLst>
              <a:ext uri="{FF2B5EF4-FFF2-40B4-BE49-F238E27FC236}">
                <a16:creationId xmlns:a16="http://schemas.microsoft.com/office/drawing/2014/main" id="{0207FDCE-A488-9015-E54F-0B75565A7FFF}"/>
              </a:ext>
            </a:extLst>
          </p:cNvPr>
          <p:cNvSpPr/>
          <p:nvPr/>
        </p:nvSpPr>
        <p:spPr>
          <a:xfrm>
            <a:off x="684079" y="322574"/>
            <a:ext cx="9873085" cy="102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FF0000"/>
                </a:solidFill>
                <a:latin typeface="#9Slide07 IcielBC Cubano Normal" panose="00000500000000000000" pitchFamily="2" charset="0"/>
                <a:ea typeface="Tahoma" panose="020B0604030504040204" pitchFamily="34" charset="0"/>
              </a:rPr>
              <a:t>2. Ba nhóm ĐẤT chính</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7" name="Hộp Văn bản 6">
            <a:extLst>
              <a:ext uri="{FF2B5EF4-FFF2-40B4-BE49-F238E27FC236}">
                <a16:creationId xmlns:a16="http://schemas.microsoft.com/office/drawing/2014/main" id="{9352E2BA-EC74-C9E9-E445-E22D6836E731}"/>
              </a:ext>
            </a:extLst>
          </p:cNvPr>
          <p:cNvSpPr txBox="1"/>
          <p:nvPr/>
        </p:nvSpPr>
        <p:spPr>
          <a:xfrm>
            <a:off x="237507" y="1276701"/>
            <a:ext cx="6103916" cy="558102"/>
          </a:xfrm>
          <a:prstGeom prst="rect">
            <a:avLst/>
          </a:prstGeom>
          <a:noFill/>
        </p:spPr>
        <p:txBody>
          <a:bodyPr wrap="square">
            <a:spAutoFit/>
          </a:bodyPr>
          <a:lstStyle/>
          <a:p>
            <a:pPr marL="269875" indent="-1905" algn="just">
              <a:lnSpc>
                <a:spcPct val="120000"/>
              </a:lnSpc>
              <a:spcAft>
                <a:spcPts val="600"/>
              </a:spcAft>
            </a:pPr>
            <a:r>
              <a:rPr lang="en-US" sz="2800">
                <a:solidFill>
                  <a:srgbClr val="0070C0"/>
                </a:solidFill>
                <a:effectLst/>
                <a:latin typeface="#9Slide03 SFU Futura_07" panose="00000900000000000000" pitchFamily="2" charset="0"/>
                <a:ea typeface="Times New Roman" panose="02020603050405020304" pitchFamily="18" charset="0"/>
              </a:rPr>
              <a:t>a) Nhóm đất feralit</a:t>
            </a:r>
            <a:endParaRPr lang="en-US" sz="2400">
              <a:solidFill>
                <a:srgbClr val="0070C0"/>
              </a:solidFill>
              <a:effectLst/>
              <a:latin typeface="#9Slide03 SFU Futura_07" panose="00000900000000000000" pitchFamily="2" charset="0"/>
              <a:ea typeface="Times New Roman" panose="02020603050405020304" pitchFamily="18" charset="0"/>
            </a:endParaRPr>
          </a:p>
        </p:txBody>
      </p:sp>
      <p:sp>
        <p:nvSpPr>
          <p:cNvPr id="13" name="Hộp Văn bản 12">
            <a:extLst>
              <a:ext uri="{FF2B5EF4-FFF2-40B4-BE49-F238E27FC236}">
                <a16:creationId xmlns:a16="http://schemas.microsoft.com/office/drawing/2014/main" id="{A2725F95-4990-88FD-A359-2A48C7439197}"/>
              </a:ext>
            </a:extLst>
          </p:cNvPr>
          <p:cNvSpPr txBox="1"/>
          <p:nvPr/>
        </p:nvSpPr>
        <p:spPr>
          <a:xfrm>
            <a:off x="3865537" y="1455239"/>
            <a:ext cx="4883174" cy="4804392"/>
          </a:xfrm>
          <a:prstGeom prst="rect">
            <a:avLst/>
          </a:prstGeom>
          <a:solidFill>
            <a:schemeClr val="accent2">
              <a:lumMod val="20000"/>
              <a:lumOff val="80000"/>
            </a:schemeClr>
          </a:solidFill>
        </p:spPr>
        <p:txBody>
          <a:bodyPr wrap="square">
            <a:spAutoFit/>
          </a:bodyPr>
          <a:lstStyle/>
          <a:p>
            <a:pPr marL="342900" indent="-342900" algn="just">
              <a:lnSpc>
                <a:spcPct val="120000"/>
              </a:lnSpc>
              <a:buFont typeface="Wingdings" panose="05000000000000000000" pitchFamily="2" charset="2"/>
              <a:buChar char=""/>
            </a:pPr>
            <a:r>
              <a:rPr lang="en-US" sz="2800">
                <a:effectLst/>
                <a:latin typeface="#9Slide03 SFU Futura_07" panose="00000900000000000000" pitchFamily="2" charset="0"/>
                <a:ea typeface="Times New Roman" panose="02020603050405020304" pitchFamily="18" charset="0"/>
              </a:rPr>
              <a:t>Đồi núi; </a:t>
            </a:r>
            <a:r>
              <a:rPr lang="en-US" sz="2800">
                <a:latin typeface="#9Slide03 SFU Futura_07" panose="00000900000000000000" pitchFamily="2" charset="0"/>
              </a:rPr>
              <a:t>Độ cao &lt;1700m</a:t>
            </a:r>
            <a:endParaRPr lang="en-US" sz="2800">
              <a:effectLst/>
              <a:latin typeface="#9Slide03 SFU Futura_07" panose="00000900000000000000" pitchFamily="2" charset="0"/>
              <a:ea typeface="Times New Roman" panose="02020603050405020304" pitchFamily="18" charset="0"/>
            </a:endParaRPr>
          </a:p>
          <a:p>
            <a:pPr marL="342900" lvl="0" indent="-342900" algn="just">
              <a:lnSpc>
                <a:spcPct val="120000"/>
              </a:lnSpc>
              <a:spcAft>
                <a:spcPts val="600"/>
              </a:spcAft>
              <a:buFont typeface="Wingdings" panose="05000000000000000000" pitchFamily="2" charset="2"/>
              <a:buChar char=""/>
            </a:pPr>
            <a:r>
              <a:rPr lang="en-US" sz="2800">
                <a:effectLst/>
                <a:latin typeface="#9Slide03 SFU Futura_07" panose="00000900000000000000" pitchFamily="2" charset="0"/>
                <a:ea typeface="Times New Roman" panose="02020603050405020304" pitchFamily="18" charset="0"/>
              </a:rPr>
              <a:t>Trên đá ba dan: Tây Nguyên, Đông Nam Bộ</a:t>
            </a:r>
          </a:p>
          <a:p>
            <a:pPr marL="342900" indent="-342900" algn="just">
              <a:lnSpc>
                <a:spcPct val="120000"/>
              </a:lnSpc>
              <a:spcAft>
                <a:spcPts val="600"/>
              </a:spcAft>
              <a:buFont typeface="Wingdings" panose="05000000000000000000" pitchFamily="2" charset="2"/>
              <a:buChar char=""/>
            </a:pPr>
            <a:r>
              <a:rPr lang="en-US" sz="2800">
                <a:latin typeface="#9Slide03 SFU Futura_07" panose="00000900000000000000" pitchFamily="2" charset="0"/>
                <a:ea typeface="Times New Roman" panose="02020603050405020304" pitchFamily="18" charset="0"/>
              </a:rPr>
              <a:t>Trên đá vôi: Đông Bắc, Tây Bắc, Bắc Trung Bộ</a:t>
            </a:r>
            <a:endParaRPr lang="en-US" sz="2800">
              <a:effectLst/>
              <a:latin typeface="#9Slide03 SFU Futura_07" panose="00000900000000000000" pitchFamily="2" charset="0"/>
              <a:ea typeface="Times New Roman" panose="02020603050405020304" pitchFamily="18" charset="0"/>
            </a:endParaRPr>
          </a:p>
          <a:p>
            <a:pPr marL="342900" indent="-342900" algn="just">
              <a:lnSpc>
                <a:spcPct val="120000"/>
              </a:lnSpc>
              <a:spcAft>
                <a:spcPts val="600"/>
              </a:spcAft>
              <a:buFont typeface="Wingdings" panose="05000000000000000000" pitchFamily="2" charset="2"/>
              <a:buChar char=""/>
            </a:pPr>
            <a:r>
              <a:rPr lang="en-US" sz="2800">
                <a:latin typeface="#9Slide03 SFU Futura_07" panose="00000900000000000000" pitchFamily="2" charset="0"/>
                <a:ea typeface="Times New Roman" panose="02020603050405020304" pitchFamily="18" charset="0"/>
              </a:rPr>
              <a:t>Trên đá vôi: Tây Bắc, Đông Bắc, Bắc Trung Bộ</a:t>
            </a:r>
            <a:endParaRPr lang="en-US" sz="2800">
              <a:effectLst/>
              <a:latin typeface="#9Slide03 SFU Futura_07" panose="00000900000000000000" pitchFamily="2" charset="0"/>
              <a:ea typeface="Times New Roman" panose="02020603050405020304" pitchFamily="18" charset="0"/>
            </a:endParaRPr>
          </a:p>
          <a:p>
            <a:pPr marL="457200" indent="-457200">
              <a:buFont typeface="Wingdings" panose="05000000000000000000" pitchFamily="2" charset="2"/>
              <a:buChar char="ü"/>
            </a:pPr>
            <a:r>
              <a:rPr lang="en-US" sz="2800">
                <a:latin typeface="#9Slide03 SFU Futura_07" panose="00000900000000000000" pitchFamily="2" charset="0"/>
              </a:rPr>
              <a:t>Trên đá khác: Lớn nhất, rộng khắp</a:t>
            </a:r>
          </a:p>
        </p:txBody>
      </p:sp>
      <p:pic>
        <p:nvPicPr>
          <p:cNvPr id="3074" name="Picture 2" descr="Brunswick's 2022 Digital Investor Survey | Brunswick Group">
            <a:extLst>
              <a:ext uri="{FF2B5EF4-FFF2-40B4-BE49-F238E27FC236}">
                <a16:creationId xmlns:a16="http://schemas.microsoft.com/office/drawing/2014/main" id="{29C3EEBF-87D6-D257-A735-349D2D9FC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43" r="12403"/>
          <a:stretch/>
        </p:blipFill>
        <p:spPr bwMode="auto">
          <a:xfrm>
            <a:off x="278666" y="1894133"/>
            <a:ext cx="3417677" cy="36871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ffee plant Icons &amp; Symbols">
            <a:extLst>
              <a:ext uri="{FF2B5EF4-FFF2-40B4-BE49-F238E27FC236}">
                <a16:creationId xmlns:a16="http://schemas.microsoft.com/office/drawing/2014/main" id="{B1D34D5C-1A26-0ABF-F554-E503C6BC4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951" y="4206104"/>
            <a:ext cx="2171363" cy="21713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ree Raise Hand Cliparts, Download Free Raise Hand Cliparts png images,  Free ClipArts on Clipart Library">
            <a:extLst>
              <a:ext uri="{FF2B5EF4-FFF2-40B4-BE49-F238E27FC236}">
                <a16:creationId xmlns:a16="http://schemas.microsoft.com/office/drawing/2014/main" id="{4EFF5145-D2A2-3E32-33F2-336C996BE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79" y="248923"/>
            <a:ext cx="1679785" cy="10695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đặc điểm của tầng đất - WAO Nông nghiệp thuận thiên">
            <a:extLst>
              <a:ext uri="{FF2B5EF4-FFF2-40B4-BE49-F238E27FC236}">
                <a16:creationId xmlns:a16="http://schemas.microsoft.com/office/drawing/2014/main" id="{4FBE97D3-41AF-8B13-2896-784FF804C8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94" r="25357"/>
          <a:stretch/>
        </p:blipFill>
        <p:spPr bwMode="auto">
          <a:xfrm>
            <a:off x="9087098" y="296347"/>
            <a:ext cx="2766514"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lant - Free nature icons">
            <a:extLst>
              <a:ext uri="{FF2B5EF4-FFF2-40B4-BE49-F238E27FC236}">
                <a16:creationId xmlns:a16="http://schemas.microsoft.com/office/drawing/2014/main" id="{DC5CA922-C117-1D57-2D74-7A0DADAD7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44" y="5548659"/>
            <a:ext cx="1035883" cy="10358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lant - Free nature icons">
            <a:extLst>
              <a:ext uri="{FF2B5EF4-FFF2-40B4-BE49-F238E27FC236}">
                <a16:creationId xmlns:a16="http://schemas.microsoft.com/office/drawing/2014/main" id="{D5D537BA-3248-7EE9-20DE-8A00ADCC27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8244" y="5517253"/>
            <a:ext cx="1035883" cy="103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4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E1D82-3469-2AA2-322E-F4428043A8D4}"/>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3E09ED47-4AB0-C900-03DC-BDF0516F8540}"/>
              </a:ext>
            </a:extLst>
          </p:cNvPr>
          <p:cNvSpPr>
            <a:spLocks noGrp="1"/>
          </p:cNvSpPr>
          <p:nvPr>
            <p:ph idx="1"/>
          </p:nvPr>
        </p:nvSpPr>
        <p:spPr/>
        <p:txBody>
          <a:bodyPr/>
          <a:lstStyle/>
          <a:p>
            <a:endParaRPr lang="en-US"/>
          </a:p>
        </p:txBody>
      </p:sp>
      <p:pic>
        <p:nvPicPr>
          <p:cNvPr id="4" name="Hình ảnh 3" descr="Dấu tích núi lửa, giá trị địa chất vô giá trên đất Tây Nguyên - VOV Du lịch  - Trang tin tức của Truyền hình VOVTV">
            <a:extLst>
              <a:ext uri="{FF2B5EF4-FFF2-40B4-BE49-F238E27FC236}">
                <a16:creationId xmlns:a16="http://schemas.microsoft.com/office/drawing/2014/main" id="{07947A11-AA47-03D0-43DB-46BCDB806108}"/>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79095"/>
          </a:xfrm>
          <a:prstGeom prst="rect">
            <a:avLst/>
          </a:prstGeom>
          <a:noFill/>
          <a:ln>
            <a:noFill/>
          </a:ln>
        </p:spPr>
      </p:pic>
      <p:sp>
        <p:nvSpPr>
          <p:cNvPr id="5" name="矩形 49">
            <a:extLst>
              <a:ext uri="{FF2B5EF4-FFF2-40B4-BE49-F238E27FC236}">
                <a16:creationId xmlns:a16="http://schemas.microsoft.com/office/drawing/2014/main" id="{DB782EAC-33B9-E5DC-D925-AF99B3DFB683}"/>
              </a:ext>
            </a:extLst>
          </p:cNvPr>
          <p:cNvSpPr/>
          <p:nvPr/>
        </p:nvSpPr>
        <p:spPr>
          <a:xfrm>
            <a:off x="187678" y="142330"/>
            <a:ext cx="11806400" cy="1077218"/>
          </a:xfrm>
          <a:prstGeom prst="rect">
            <a:avLst/>
          </a:prstGeom>
        </p:spPr>
        <p:txBody>
          <a:bodyPr wrap="square">
            <a:spAutoFit/>
          </a:bodyPr>
          <a:lstStyle/>
          <a:p>
            <a:pPr algn="ctr"/>
            <a:r>
              <a:rPr lang="en-US" altLang="zh-CN" sz="3200">
                <a:latin typeface="#9Slide07 Stormtrooper" panose="020B0500000000000000" pitchFamily="34" charset="0"/>
                <a:ea typeface="方正粗谭黑简体" panose="02000000000000000000" pitchFamily="2" charset="-122"/>
                <a:sym typeface="+mn-lt"/>
              </a:rPr>
              <a:t>Đất feralit trên đá badan khu vực núi lửa </a:t>
            </a:r>
          </a:p>
          <a:p>
            <a:pPr algn="ctr"/>
            <a:r>
              <a:rPr lang="en-US" altLang="zh-CN" sz="3200">
                <a:latin typeface="#9Slide07 Stormtrooper" panose="020B0500000000000000" pitchFamily="34" charset="0"/>
                <a:ea typeface="方正粗谭黑简体" panose="02000000000000000000" pitchFamily="2" charset="-122"/>
                <a:sym typeface="+mn-lt"/>
              </a:rPr>
              <a:t>chư đăng ya</a:t>
            </a:r>
            <a:endParaRPr lang="zh-CN" altLang="en-US" sz="3200" dirty="0">
              <a:latin typeface="#9Slide03 SFU Futura_07" panose="00000900000000000000" pitchFamily="2" charset="0"/>
              <a:ea typeface="方正粗谭黑简体" panose="02000000000000000000" pitchFamily="2" charset="-122"/>
              <a:sym typeface="+mn-lt"/>
            </a:endParaRPr>
          </a:p>
        </p:txBody>
      </p:sp>
    </p:spTree>
    <p:extLst>
      <p:ext uri="{BB962C8B-B14F-4D97-AF65-F5344CB8AC3E}">
        <p14:creationId xmlns:p14="http://schemas.microsoft.com/office/powerpoint/2010/main" val="14613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18414A56-2035-4848-84D5-C5D72FC84F4A}"/>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B3E671E-FD05-4A3F-A744-23D12BBC92D9}"/>
              </a:ext>
            </a:extLst>
          </p:cNvPr>
          <p:cNvSpPr/>
          <p:nvPr/>
        </p:nvSpPr>
        <p:spPr>
          <a:xfrm>
            <a:off x="279783" y="210286"/>
            <a:ext cx="4695978"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C00000"/>
                </a:solidFill>
                <a:effectLst/>
                <a:latin typeface="#9Slide07 IcielBC Cubano Normal" panose="00000500000000000000" pitchFamily="2" charset="0"/>
                <a:ea typeface="Tahoma" panose="020B0604030504040204" pitchFamily="34" charset="0"/>
              </a:rPr>
              <a:t>TÔI THÔNG THÁI</a:t>
            </a:r>
            <a:endParaRPr lang="en-US" sz="4800" dirty="0">
              <a:solidFill>
                <a:srgbClr val="C00000"/>
              </a:solidFill>
              <a:effectLst/>
              <a:latin typeface="#9Slide07 IcielBC Cubano Normal" panose="00000500000000000000" pitchFamily="2" charset="0"/>
              <a:ea typeface="Tahoma" panose="020B0604030504040204" pitchFamily="34" charset="0"/>
            </a:endParaRPr>
          </a:p>
        </p:txBody>
      </p:sp>
      <p:sp>
        <p:nvSpPr>
          <p:cNvPr id="13" name="TextBox 12">
            <a:extLst>
              <a:ext uri="{FF2B5EF4-FFF2-40B4-BE49-F238E27FC236}">
                <a16:creationId xmlns:a16="http://schemas.microsoft.com/office/drawing/2014/main" id="{E9A7DF65-3952-4A94-9E3E-F6A28D8D6B1F}"/>
              </a:ext>
            </a:extLst>
          </p:cNvPr>
          <p:cNvSpPr txBox="1"/>
          <p:nvPr/>
        </p:nvSpPr>
        <p:spPr>
          <a:xfrm>
            <a:off x="6492300" y="402022"/>
            <a:ext cx="5419917" cy="3584186"/>
          </a:xfrm>
          <a:prstGeom prst="rect">
            <a:avLst/>
          </a:prstGeom>
          <a:solidFill>
            <a:schemeClr val="bg1"/>
          </a:solidFill>
        </p:spPr>
        <p:txBody>
          <a:bodyPr wrap="square">
            <a:spAutoFit/>
          </a:bodyPr>
          <a:lstStyle/>
          <a:p>
            <a:pPr marL="285750" marR="0" indent="-285750" algn="just">
              <a:lnSpc>
                <a:spcPct val="120000"/>
              </a:lnSpc>
              <a:spcBef>
                <a:spcPts val="0"/>
              </a:spcBef>
              <a:spcAft>
                <a:spcPts val="0"/>
              </a:spcAft>
              <a:buFont typeface="Wingdings" panose="05000000000000000000" pitchFamily="2" charset="2"/>
              <a:buChar char="§"/>
            </a:pPr>
            <a:r>
              <a:rPr lang="en-US" sz="3200">
                <a:solidFill>
                  <a:srgbClr val="00B050"/>
                </a:solidFill>
                <a:latin typeface="#9Slide07 IcielBaliho Script" pitchFamily="2" charset="0"/>
                <a:ea typeface="Roboto" panose="02000000000000000000" pitchFamily="2" charset="0"/>
                <a:cs typeface="Roboto" panose="02000000000000000000" pitchFamily="2" charset="0"/>
              </a:rPr>
              <a:t>Sắp xếp các chữ cái sau thành từ có nghĩa</a:t>
            </a:r>
          </a:p>
          <a:p>
            <a:pPr marL="285750" marR="0" indent="-285750" algn="just">
              <a:lnSpc>
                <a:spcPct val="120000"/>
              </a:lnSpc>
              <a:spcBef>
                <a:spcPts val="0"/>
              </a:spcBef>
              <a:spcAft>
                <a:spcPts val="0"/>
              </a:spcAft>
              <a:buFont typeface="Wingdings" panose="05000000000000000000" pitchFamily="2" charset="2"/>
              <a:buChar char="§"/>
            </a:pPr>
            <a:r>
              <a:rPr lang="en-US" sz="3200">
                <a:solidFill>
                  <a:srgbClr val="00B050"/>
                </a:solidFill>
                <a:latin typeface="#9Slide07 IcielBaliho Script" pitchFamily="2" charset="0"/>
                <a:ea typeface="Roboto" panose="02000000000000000000" pitchFamily="2" charset="0"/>
                <a:cs typeface="Roboto" panose="02000000000000000000" pitchFamily="2" charset="0"/>
              </a:rPr>
              <a:t>Thời gian 1 phút. 10đ nhóm nhanh nhất và giảm dần</a:t>
            </a:r>
          </a:p>
          <a:p>
            <a:pPr marL="285750" marR="0" indent="-285750" algn="just">
              <a:lnSpc>
                <a:spcPct val="120000"/>
              </a:lnSpc>
              <a:spcBef>
                <a:spcPts val="0"/>
              </a:spcBef>
              <a:spcAft>
                <a:spcPts val="0"/>
              </a:spcAft>
              <a:buFont typeface="Wingdings" panose="05000000000000000000" pitchFamily="2" charset="2"/>
              <a:buChar char="§"/>
            </a:pPr>
            <a:r>
              <a:rPr lang="en-US" sz="3200">
                <a:solidFill>
                  <a:srgbClr val="00B050"/>
                </a:solidFill>
                <a:effectLst/>
                <a:latin typeface="#9Slide07 IcielBaliho Script" pitchFamily="2" charset="0"/>
                <a:ea typeface="Roboto" panose="02000000000000000000" pitchFamily="2" charset="0"/>
                <a:cs typeface="Roboto" panose="02000000000000000000" pitchFamily="2" charset="0"/>
              </a:rPr>
              <a:t>Cùng đọc to đáp án để ghi them điểm</a:t>
            </a:r>
            <a:endParaRPr lang="en-US" sz="3200" dirty="0">
              <a:solidFill>
                <a:srgbClr val="00B050"/>
              </a:solidFill>
              <a:effectLst/>
              <a:latin typeface="#9Slide07 IcielBaliho Script" pitchFamily="2" charset="0"/>
              <a:ea typeface="Roboto" panose="02000000000000000000" pitchFamily="2" charset="0"/>
              <a:cs typeface="Roboto" panose="02000000000000000000" pitchFamily="2" charset="0"/>
            </a:endParaRPr>
          </a:p>
        </p:txBody>
      </p:sp>
      <p:pic>
        <p:nvPicPr>
          <p:cNvPr id="8" name="Picture 12" descr="Marriage requirement is very high in Igboland” – Lady says her brother  spent less than N50K on traditional marriage items to marry his wife from  Benue – G9IJA.com">
            <a:extLst>
              <a:ext uri="{FF2B5EF4-FFF2-40B4-BE49-F238E27FC236}">
                <a16:creationId xmlns:a16="http://schemas.microsoft.com/office/drawing/2014/main" id="{44DC9577-2C44-33D3-852E-D3E5DC865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98757" y="4209092"/>
            <a:ext cx="1842160" cy="2165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oil Quality Vector Icons free download in SVG, PNG Format">
            <a:extLst>
              <a:ext uri="{FF2B5EF4-FFF2-40B4-BE49-F238E27FC236}">
                <a16:creationId xmlns:a16="http://schemas.microsoft.com/office/drawing/2014/main" id="{AC184337-F60F-B463-7628-15E4C35B1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552" y="4209092"/>
            <a:ext cx="2013882" cy="20138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Bảng 3">
            <a:extLst>
              <a:ext uri="{FF2B5EF4-FFF2-40B4-BE49-F238E27FC236}">
                <a16:creationId xmlns:a16="http://schemas.microsoft.com/office/drawing/2014/main" id="{C48A1AD9-E1D3-0AA6-1953-8A759EC9018B}"/>
              </a:ext>
            </a:extLst>
          </p:cNvPr>
          <p:cNvGraphicFramePr>
            <a:graphicFrameLocks noGrp="1"/>
          </p:cNvGraphicFramePr>
          <p:nvPr>
            <p:extLst>
              <p:ext uri="{D42A27DB-BD31-4B8C-83A1-F6EECF244321}">
                <p14:modId xmlns:p14="http://schemas.microsoft.com/office/powerpoint/2010/main" val="1287367645"/>
              </p:ext>
            </p:extLst>
          </p:nvPr>
        </p:nvGraphicFramePr>
        <p:xfrm>
          <a:off x="580926" y="1345616"/>
          <a:ext cx="5771305" cy="679514"/>
        </p:xfrm>
        <a:graphic>
          <a:graphicData uri="http://schemas.openxmlformats.org/drawingml/2006/table">
            <a:tbl>
              <a:tblPr firstRow="1" firstCol="1" bandRow="1">
                <a:tableStyleId>{5C22544A-7EE6-4342-B048-85BDC9FD1C3A}</a:tableStyleId>
              </a:tblPr>
              <a:tblGrid>
                <a:gridCol w="1153760">
                  <a:extLst>
                    <a:ext uri="{9D8B030D-6E8A-4147-A177-3AD203B41FA5}">
                      <a16:colId xmlns:a16="http://schemas.microsoft.com/office/drawing/2014/main" val="2623461197"/>
                    </a:ext>
                  </a:extLst>
                </a:gridCol>
                <a:gridCol w="1153760">
                  <a:extLst>
                    <a:ext uri="{9D8B030D-6E8A-4147-A177-3AD203B41FA5}">
                      <a16:colId xmlns:a16="http://schemas.microsoft.com/office/drawing/2014/main" val="1538177458"/>
                    </a:ext>
                  </a:extLst>
                </a:gridCol>
                <a:gridCol w="1154595">
                  <a:extLst>
                    <a:ext uri="{9D8B030D-6E8A-4147-A177-3AD203B41FA5}">
                      <a16:colId xmlns:a16="http://schemas.microsoft.com/office/drawing/2014/main" val="779207768"/>
                    </a:ext>
                  </a:extLst>
                </a:gridCol>
                <a:gridCol w="1154595">
                  <a:extLst>
                    <a:ext uri="{9D8B030D-6E8A-4147-A177-3AD203B41FA5}">
                      <a16:colId xmlns:a16="http://schemas.microsoft.com/office/drawing/2014/main" val="2075002433"/>
                    </a:ext>
                  </a:extLst>
                </a:gridCol>
                <a:gridCol w="1154595">
                  <a:extLst>
                    <a:ext uri="{9D8B030D-6E8A-4147-A177-3AD203B41FA5}">
                      <a16:colId xmlns:a16="http://schemas.microsoft.com/office/drawing/2014/main" val="2338145780"/>
                    </a:ext>
                  </a:extLst>
                </a:gridCol>
              </a:tblGrid>
              <a:tr h="503150">
                <a:tc>
                  <a:txBody>
                    <a:bodyPr/>
                    <a:lstStyle/>
                    <a:p>
                      <a:pPr indent="-635" algn="ctr">
                        <a:lnSpc>
                          <a:spcPct val="120000"/>
                        </a:lnSpc>
                        <a:spcAft>
                          <a:spcPts val="600"/>
                        </a:spcAft>
                      </a:pPr>
                      <a:r>
                        <a:rPr lang="en-US" sz="4000">
                          <a:effectLst/>
                        </a:rPr>
                        <a:t>H</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P</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S</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U</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A</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74996104"/>
                  </a:ext>
                </a:extLst>
              </a:tr>
            </a:tbl>
          </a:graphicData>
        </a:graphic>
      </p:graphicFrame>
      <p:graphicFrame>
        <p:nvGraphicFramePr>
          <p:cNvPr id="12" name="Bảng 11">
            <a:extLst>
              <a:ext uri="{FF2B5EF4-FFF2-40B4-BE49-F238E27FC236}">
                <a16:creationId xmlns:a16="http://schemas.microsoft.com/office/drawing/2014/main" id="{3B1AB3DE-D025-6675-0F4D-8E74AB7D987B}"/>
              </a:ext>
            </a:extLst>
          </p:cNvPr>
          <p:cNvGraphicFramePr>
            <a:graphicFrameLocks noGrp="1"/>
          </p:cNvGraphicFramePr>
          <p:nvPr>
            <p:extLst>
              <p:ext uri="{D42A27DB-BD31-4B8C-83A1-F6EECF244321}">
                <p14:modId xmlns:p14="http://schemas.microsoft.com/office/powerpoint/2010/main" val="2431665885"/>
              </p:ext>
            </p:extLst>
          </p:nvPr>
        </p:nvGraphicFramePr>
        <p:xfrm>
          <a:off x="580923" y="4209092"/>
          <a:ext cx="5771306" cy="679514"/>
        </p:xfrm>
        <a:graphic>
          <a:graphicData uri="http://schemas.openxmlformats.org/drawingml/2006/table">
            <a:tbl>
              <a:tblPr firstRow="1" firstCol="1" bandRow="1">
                <a:tableStyleId>{5C22544A-7EE6-4342-B048-85BDC9FD1C3A}</a:tableStyleId>
              </a:tblPr>
              <a:tblGrid>
                <a:gridCol w="823796">
                  <a:extLst>
                    <a:ext uri="{9D8B030D-6E8A-4147-A177-3AD203B41FA5}">
                      <a16:colId xmlns:a16="http://schemas.microsoft.com/office/drawing/2014/main" val="3660524236"/>
                    </a:ext>
                  </a:extLst>
                </a:gridCol>
                <a:gridCol w="824585">
                  <a:extLst>
                    <a:ext uri="{9D8B030D-6E8A-4147-A177-3AD203B41FA5}">
                      <a16:colId xmlns:a16="http://schemas.microsoft.com/office/drawing/2014/main" val="1009381400"/>
                    </a:ext>
                  </a:extLst>
                </a:gridCol>
                <a:gridCol w="824585">
                  <a:extLst>
                    <a:ext uri="{9D8B030D-6E8A-4147-A177-3AD203B41FA5}">
                      <a16:colId xmlns:a16="http://schemas.microsoft.com/office/drawing/2014/main" val="3800467470"/>
                    </a:ext>
                  </a:extLst>
                </a:gridCol>
                <a:gridCol w="824585">
                  <a:extLst>
                    <a:ext uri="{9D8B030D-6E8A-4147-A177-3AD203B41FA5}">
                      <a16:colId xmlns:a16="http://schemas.microsoft.com/office/drawing/2014/main" val="712636304"/>
                    </a:ext>
                  </a:extLst>
                </a:gridCol>
                <a:gridCol w="824585">
                  <a:extLst>
                    <a:ext uri="{9D8B030D-6E8A-4147-A177-3AD203B41FA5}">
                      <a16:colId xmlns:a16="http://schemas.microsoft.com/office/drawing/2014/main" val="461230426"/>
                    </a:ext>
                  </a:extLst>
                </a:gridCol>
                <a:gridCol w="824585">
                  <a:extLst>
                    <a:ext uri="{9D8B030D-6E8A-4147-A177-3AD203B41FA5}">
                      <a16:colId xmlns:a16="http://schemas.microsoft.com/office/drawing/2014/main" val="2387469721"/>
                    </a:ext>
                  </a:extLst>
                </a:gridCol>
                <a:gridCol w="824585">
                  <a:extLst>
                    <a:ext uri="{9D8B030D-6E8A-4147-A177-3AD203B41FA5}">
                      <a16:colId xmlns:a16="http://schemas.microsoft.com/office/drawing/2014/main" val="3880205167"/>
                    </a:ext>
                  </a:extLst>
                </a:gridCol>
              </a:tblGrid>
              <a:tr h="580368">
                <a:tc>
                  <a:txBody>
                    <a:bodyPr/>
                    <a:lstStyle/>
                    <a:p>
                      <a:pPr indent="-635" algn="ctr">
                        <a:lnSpc>
                          <a:spcPct val="120000"/>
                        </a:lnSpc>
                        <a:spcAft>
                          <a:spcPts val="600"/>
                        </a:spcAft>
                      </a:pPr>
                      <a:r>
                        <a:rPr lang="en-US" sz="4000">
                          <a:effectLst/>
                        </a:rPr>
                        <a:t>L</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F</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A</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R</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E</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T</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a:lnSpc>
                          <a:spcPct val="120000"/>
                        </a:lnSpc>
                        <a:spcAft>
                          <a:spcPts val="600"/>
                        </a:spcAft>
                      </a:pPr>
                      <a:r>
                        <a:rPr lang="en-US" sz="4000">
                          <a:effectLst/>
                        </a:rPr>
                        <a:t>I</a:t>
                      </a:r>
                      <a:endParaRPr lang="en-US" sz="4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68496335"/>
                  </a:ext>
                </a:extLst>
              </a:tr>
            </a:tbl>
          </a:graphicData>
        </a:graphic>
      </p:graphicFrame>
      <p:graphicFrame>
        <p:nvGraphicFramePr>
          <p:cNvPr id="14" name="Bảng 13">
            <a:extLst>
              <a:ext uri="{FF2B5EF4-FFF2-40B4-BE49-F238E27FC236}">
                <a16:creationId xmlns:a16="http://schemas.microsoft.com/office/drawing/2014/main" id="{FC3368BA-5B92-A35B-41F6-0530B33B1A93}"/>
              </a:ext>
            </a:extLst>
          </p:cNvPr>
          <p:cNvGraphicFramePr>
            <a:graphicFrameLocks noGrp="1"/>
          </p:cNvGraphicFramePr>
          <p:nvPr>
            <p:extLst>
              <p:ext uri="{D42A27DB-BD31-4B8C-83A1-F6EECF244321}">
                <p14:modId xmlns:p14="http://schemas.microsoft.com/office/powerpoint/2010/main" val="609551264"/>
              </p:ext>
            </p:extLst>
          </p:nvPr>
        </p:nvGraphicFramePr>
        <p:xfrm>
          <a:off x="580925" y="2792008"/>
          <a:ext cx="5771305" cy="679514"/>
        </p:xfrm>
        <a:graphic>
          <a:graphicData uri="http://schemas.openxmlformats.org/drawingml/2006/table">
            <a:tbl>
              <a:tblPr firstRow="1" firstCol="1" bandRow="1">
                <a:tableStyleId>{5C22544A-7EE6-4342-B048-85BDC9FD1C3A}</a:tableStyleId>
              </a:tblPr>
              <a:tblGrid>
                <a:gridCol w="1153760">
                  <a:extLst>
                    <a:ext uri="{9D8B030D-6E8A-4147-A177-3AD203B41FA5}">
                      <a16:colId xmlns:a16="http://schemas.microsoft.com/office/drawing/2014/main" val="2623461197"/>
                    </a:ext>
                  </a:extLst>
                </a:gridCol>
                <a:gridCol w="1153760">
                  <a:extLst>
                    <a:ext uri="{9D8B030D-6E8A-4147-A177-3AD203B41FA5}">
                      <a16:colId xmlns:a16="http://schemas.microsoft.com/office/drawing/2014/main" val="1538177458"/>
                    </a:ext>
                  </a:extLst>
                </a:gridCol>
                <a:gridCol w="1154595">
                  <a:extLst>
                    <a:ext uri="{9D8B030D-6E8A-4147-A177-3AD203B41FA5}">
                      <a16:colId xmlns:a16="http://schemas.microsoft.com/office/drawing/2014/main" val="779207768"/>
                    </a:ext>
                  </a:extLst>
                </a:gridCol>
                <a:gridCol w="1154595">
                  <a:extLst>
                    <a:ext uri="{9D8B030D-6E8A-4147-A177-3AD203B41FA5}">
                      <a16:colId xmlns:a16="http://schemas.microsoft.com/office/drawing/2014/main" val="2075002433"/>
                    </a:ext>
                  </a:extLst>
                </a:gridCol>
                <a:gridCol w="1154595">
                  <a:extLst>
                    <a:ext uri="{9D8B030D-6E8A-4147-A177-3AD203B41FA5}">
                      <a16:colId xmlns:a16="http://schemas.microsoft.com/office/drawing/2014/main" val="2338145780"/>
                    </a:ext>
                  </a:extLst>
                </a:gridCol>
              </a:tblGrid>
              <a:tr h="503150">
                <a:tc>
                  <a:txBody>
                    <a:bodyPr/>
                    <a:lstStyle/>
                    <a:p>
                      <a:pPr indent="-635" algn="ctr">
                        <a:lnSpc>
                          <a:spcPct val="120000"/>
                        </a:lnSpc>
                        <a:spcAft>
                          <a:spcPts val="600"/>
                        </a:spcAft>
                      </a:pPr>
                      <a:r>
                        <a:rPr lang="en-US" sz="4000">
                          <a:effectLst/>
                        </a:rPr>
                        <a:t>H</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P</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S</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U</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A</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74996104"/>
                  </a:ext>
                </a:extLst>
              </a:tr>
            </a:tbl>
          </a:graphicData>
        </a:graphic>
      </p:graphicFrame>
      <p:graphicFrame>
        <p:nvGraphicFramePr>
          <p:cNvPr id="15" name="Bảng 14">
            <a:extLst>
              <a:ext uri="{FF2B5EF4-FFF2-40B4-BE49-F238E27FC236}">
                <a16:creationId xmlns:a16="http://schemas.microsoft.com/office/drawing/2014/main" id="{EB4D259D-9EB2-A4D9-FD49-FC042048594F}"/>
              </a:ext>
            </a:extLst>
          </p:cNvPr>
          <p:cNvGraphicFramePr>
            <a:graphicFrameLocks noGrp="1"/>
          </p:cNvGraphicFramePr>
          <p:nvPr>
            <p:extLst>
              <p:ext uri="{D42A27DB-BD31-4B8C-83A1-F6EECF244321}">
                <p14:modId xmlns:p14="http://schemas.microsoft.com/office/powerpoint/2010/main" val="2721264944"/>
              </p:ext>
            </p:extLst>
          </p:nvPr>
        </p:nvGraphicFramePr>
        <p:xfrm>
          <a:off x="580923" y="5695571"/>
          <a:ext cx="5771306" cy="679514"/>
        </p:xfrm>
        <a:graphic>
          <a:graphicData uri="http://schemas.openxmlformats.org/drawingml/2006/table">
            <a:tbl>
              <a:tblPr firstRow="1" firstCol="1" bandRow="1">
                <a:tableStyleId>{5C22544A-7EE6-4342-B048-85BDC9FD1C3A}</a:tableStyleId>
              </a:tblPr>
              <a:tblGrid>
                <a:gridCol w="823796">
                  <a:extLst>
                    <a:ext uri="{9D8B030D-6E8A-4147-A177-3AD203B41FA5}">
                      <a16:colId xmlns:a16="http://schemas.microsoft.com/office/drawing/2014/main" val="3660524236"/>
                    </a:ext>
                  </a:extLst>
                </a:gridCol>
                <a:gridCol w="824585">
                  <a:extLst>
                    <a:ext uri="{9D8B030D-6E8A-4147-A177-3AD203B41FA5}">
                      <a16:colId xmlns:a16="http://schemas.microsoft.com/office/drawing/2014/main" val="1009381400"/>
                    </a:ext>
                  </a:extLst>
                </a:gridCol>
                <a:gridCol w="824585">
                  <a:extLst>
                    <a:ext uri="{9D8B030D-6E8A-4147-A177-3AD203B41FA5}">
                      <a16:colId xmlns:a16="http://schemas.microsoft.com/office/drawing/2014/main" val="3800467470"/>
                    </a:ext>
                  </a:extLst>
                </a:gridCol>
                <a:gridCol w="824585">
                  <a:extLst>
                    <a:ext uri="{9D8B030D-6E8A-4147-A177-3AD203B41FA5}">
                      <a16:colId xmlns:a16="http://schemas.microsoft.com/office/drawing/2014/main" val="712636304"/>
                    </a:ext>
                  </a:extLst>
                </a:gridCol>
                <a:gridCol w="824585">
                  <a:extLst>
                    <a:ext uri="{9D8B030D-6E8A-4147-A177-3AD203B41FA5}">
                      <a16:colId xmlns:a16="http://schemas.microsoft.com/office/drawing/2014/main" val="461230426"/>
                    </a:ext>
                  </a:extLst>
                </a:gridCol>
                <a:gridCol w="824585">
                  <a:extLst>
                    <a:ext uri="{9D8B030D-6E8A-4147-A177-3AD203B41FA5}">
                      <a16:colId xmlns:a16="http://schemas.microsoft.com/office/drawing/2014/main" val="2387469721"/>
                    </a:ext>
                  </a:extLst>
                </a:gridCol>
                <a:gridCol w="824585">
                  <a:extLst>
                    <a:ext uri="{9D8B030D-6E8A-4147-A177-3AD203B41FA5}">
                      <a16:colId xmlns:a16="http://schemas.microsoft.com/office/drawing/2014/main" val="3880205167"/>
                    </a:ext>
                  </a:extLst>
                </a:gridCol>
              </a:tblGrid>
              <a:tr h="659629">
                <a:tc>
                  <a:txBody>
                    <a:bodyPr/>
                    <a:lstStyle/>
                    <a:p>
                      <a:pPr indent="-635" algn="ctr">
                        <a:lnSpc>
                          <a:spcPct val="120000"/>
                        </a:lnSpc>
                        <a:spcAft>
                          <a:spcPts val="600"/>
                        </a:spcAft>
                      </a:pPr>
                      <a:r>
                        <a:rPr lang="en-US" sz="4000">
                          <a:effectLst/>
                        </a:rPr>
                        <a:t>L</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F</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A</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R</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E</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T</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tc>
                  <a:txBody>
                    <a:bodyPr/>
                    <a:lstStyle/>
                    <a:p>
                      <a:pPr indent="-635" algn="ctr">
                        <a:lnSpc>
                          <a:spcPct val="120000"/>
                        </a:lnSpc>
                        <a:spcAft>
                          <a:spcPts val="600"/>
                        </a:spcAft>
                      </a:pPr>
                      <a:r>
                        <a:rPr lang="en-US" sz="4000">
                          <a:effectLst/>
                        </a:rPr>
                        <a:t>I</a:t>
                      </a:r>
                      <a:endParaRPr lang="en-US" sz="4000">
                        <a:effectLst/>
                        <a:latin typeface="Times New Roman" panose="02020603050405020304" pitchFamily="18" charset="0"/>
                        <a:ea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4168496335"/>
                  </a:ext>
                </a:extLst>
              </a:tr>
            </a:tbl>
          </a:graphicData>
        </a:graphic>
      </p:graphicFrame>
      <p:sp>
        <p:nvSpPr>
          <p:cNvPr id="16" name="Mũi tên: Xuống 15">
            <a:extLst>
              <a:ext uri="{FF2B5EF4-FFF2-40B4-BE49-F238E27FC236}">
                <a16:creationId xmlns:a16="http://schemas.microsoft.com/office/drawing/2014/main" id="{85FD274E-4E6F-8EDE-6B15-27EBF5F0E018}"/>
              </a:ext>
            </a:extLst>
          </p:cNvPr>
          <p:cNvSpPr/>
          <p:nvPr/>
        </p:nvSpPr>
        <p:spPr>
          <a:xfrm>
            <a:off x="1460665" y="2194115"/>
            <a:ext cx="1068779" cy="3452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i tên: Xuống 16">
            <a:extLst>
              <a:ext uri="{FF2B5EF4-FFF2-40B4-BE49-F238E27FC236}">
                <a16:creationId xmlns:a16="http://schemas.microsoft.com/office/drawing/2014/main" id="{DF836D36-6041-4B1E-57DC-C2250A42D7A4}"/>
              </a:ext>
            </a:extLst>
          </p:cNvPr>
          <p:cNvSpPr/>
          <p:nvPr/>
        </p:nvSpPr>
        <p:spPr>
          <a:xfrm>
            <a:off x="4294909" y="2194115"/>
            <a:ext cx="1068779" cy="3452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i tên: Xuống 17">
            <a:extLst>
              <a:ext uri="{FF2B5EF4-FFF2-40B4-BE49-F238E27FC236}">
                <a16:creationId xmlns:a16="http://schemas.microsoft.com/office/drawing/2014/main" id="{9AD3DB4D-550F-0F6F-B6DB-170AAC123F95}"/>
              </a:ext>
            </a:extLst>
          </p:cNvPr>
          <p:cNvSpPr/>
          <p:nvPr/>
        </p:nvSpPr>
        <p:spPr>
          <a:xfrm>
            <a:off x="1460665" y="5119468"/>
            <a:ext cx="1068779" cy="3452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i tên: Xuống 18">
            <a:extLst>
              <a:ext uri="{FF2B5EF4-FFF2-40B4-BE49-F238E27FC236}">
                <a16:creationId xmlns:a16="http://schemas.microsoft.com/office/drawing/2014/main" id="{71245000-790E-EAB9-BD70-20B251E24754}"/>
              </a:ext>
            </a:extLst>
          </p:cNvPr>
          <p:cNvSpPr/>
          <p:nvPr/>
        </p:nvSpPr>
        <p:spPr>
          <a:xfrm>
            <a:off x="4294909" y="5119468"/>
            <a:ext cx="1068779" cy="3452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1 Minute Timer- Nho">
            <a:hlinkClick r:id="" action="ppaction://media"/>
            <a:extLst>
              <a:ext uri="{FF2B5EF4-FFF2-40B4-BE49-F238E27FC236}">
                <a16:creationId xmlns:a16="http://schemas.microsoft.com/office/drawing/2014/main" id="{61AB95D8-6482-088F-D8FE-59AE7FED2C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3177" y="374505"/>
            <a:ext cx="1409123" cy="792013"/>
          </a:xfrm>
          <a:prstGeom prst="rect">
            <a:avLst/>
          </a:prstGeom>
        </p:spPr>
      </p:pic>
    </p:spTree>
    <p:extLst>
      <p:ext uri="{BB962C8B-B14F-4D97-AF65-F5344CB8AC3E}">
        <p14:creationId xmlns:p14="http://schemas.microsoft.com/office/powerpoint/2010/main" val="5326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094"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0"/>
                                        </p:tgtEl>
                                      </p:cBhvr>
                                    </p:cmd>
                                  </p:childTnLst>
                                </p:cTn>
                              </p:par>
                            </p:childTnLst>
                          </p:cTn>
                        </p:par>
                      </p:childTnLst>
                    </p:cTn>
                  </p:par>
                </p:childTnLst>
              </p:cTn>
              <p:nextCondLst>
                <p:cond evt="onClick" delay="0">
                  <p:tgtEl>
                    <p:spTgt spid="20"/>
                  </p:tgtEl>
                </p:cond>
              </p:nextCondLst>
            </p:seq>
          </p:childTnLst>
        </p:cTn>
      </p:par>
    </p:tnLst>
    <p:bldLst>
      <p:bldP spid="6" grpId="0"/>
      <p:bldP spid="13"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3B1EA89-2428-1435-045C-D97C35258DBC}"/>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6">
            <a:extLst>
              <a:ext uri="{FF2B5EF4-FFF2-40B4-BE49-F238E27FC236}">
                <a16:creationId xmlns:a16="http://schemas.microsoft.com/office/drawing/2014/main" id="{0207FDCE-A488-9015-E54F-0B75565A7FFF}"/>
              </a:ext>
            </a:extLst>
          </p:cNvPr>
          <p:cNvSpPr/>
          <p:nvPr/>
        </p:nvSpPr>
        <p:spPr>
          <a:xfrm>
            <a:off x="769372" y="120638"/>
            <a:ext cx="9873085" cy="102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FF0000"/>
                </a:solidFill>
                <a:latin typeface="#9Slide07 IcielBC Cubano Normal" panose="00000500000000000000" pitchFamily="2" charset="0"/>
                <a:ea typeface="Tahoma" panose="020B0604030504040204" pitchFamily="34" charset="0"/>
              </a:rPr>
              <a:t>2. Ba nhóm ĐẤT chính</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7" name="Hộp Văn bản 6">
            <a:extLst>
              <a:ext uri="{FF2B5EF4-FFF2-40B4-BE49-F238E27FC236}">
                <a16:creationId xmlns:a16="http://schemas.microsoft.com/office/drawing/2014/main" id="{9352E2BA-EC74-C9E9-E445-E22D6836E731}"/>
              </a:ext>
            </a:extLst>
          </p:cNvPr>
          <p:cNvSpPr txBox="1"/>
          <p:nvPr/>
        </p:nvSpPr>
        <p:spPr>
          <a:xfrm>
            <a:off x="237507" y="1276701"/>
            <a:ext cx="6103916" cy="558102"/>
          </a:xfrm>
          <a:prstGeom prst="rect">
            <a:avLst/>
          </a:prstGeom>
          <a:noFill/>
        </p:spPr>
        <p:txBody>
          <a:bodyPr wrap="square">
            <a:spAutoFit/>
          </a:bodyPr>
          <a:lstStyle/>
          <a:p>
            <a:pPr marL="269875" indent="-1905" algn="just">
              <a:lnSpc>
                <a:spcPct val="120000"/>
              </a:lnSpc>
              <a:spcAft>
                <a:spcPts val="600"/>
              </a:spcAft>
            </a:pPr>
            <a:r>
              <a:rPr lang="en-US" sz="2800">
                <a:solidFill>
                  <a:srgbClr val="0070C0"/>
                </a:solidFill>
                <a:latin typeface="#9Slide03 SFU Futura_07" panose="00000900000000000000" pitchFamily="2" charset="0"/>
                <a:ea typeface="Times New Roman" panose="02020603050405020304" pitchFamily="18" charset="0"/>
              </a:rPr>
              <a:t>b</a:t>
            </a:r>
            <a:r>
              <a:rPr lang="en-US" sz="2800">
                <a:solidFill>
                  <a:srgbClr val="0070C0"/>
                </a:solidFill>
                <a:effectLst/>
                <a:latin typeface="#9Slide03 SFU Futura_07" panose="00000900000000000000" pitchFamily="2" charset="0"/>
                <a:ea typeface="Times New Roman" panose="02020603050405020304" pitchFamily="18" charset="0"/>
              </a:rPr>
              <a:t>) Nhóm đất phù sa</a:t>
            </a:r>
            <a:endParaRPr lang="en-US" sz="2400">
              <a:solidFill>
                <a:srgbClr val="0070C0"/>
              </a:solidFill>
              <a:effectLst/>
              <a:latin typeface="#9Slide03 SFU Futura_07" panose="00000900000000000000" pitchFamily="2" charset="0"/>
              <a:ea typeface="Times New Roman" panose="02020603050405020304" pitchFamily="18" charset="0"/>
            </a:endParaRPr>
          </a:p>
        </p:txBody>
      </p:sp>
      <p:sp>
        <p:nvSpPr>
          <p:cNvPr id="13" name="Hộp Văn bản 12">
            <a:extLst>
              <a:ext uri="{FF2B5EF4-FFF2-40B4-BE49-F238E27FC236}">
                <a16:creationId xmlns:a16="http://schemas.microsoft.com/office/drawing/2014/main" id="{A2725F95-4990-88FD-A359-2A48C7439197}"/>
              </a:ext>
            </a:extLst>
          </p:cNvPr>
          <p:cNvSpPr txBox="1"/>
          <p:nvPr/>
        </p:nvSpPr>
        <p:spPr>
          <a:xfrm>
            <a:off x="3948691" y="1815475"/>
            <a:ext cx="4695485" cy="1592231"/>
          </a:xfrm>
          <a:prstGeom prst="rect">
            <a:avLst/>
          </a:prstGeom>
          <a:solidFill>
            <a:schemeClr val="accent2">
              <a:lumMod val="20000"/>
              <a:lumOff val="80000"/>
            </a:schemeClr>
          </a:solidFill>
        </p:spPr>
        <p:txBody>
          <a:bodyPr wrap="square">
            <a:spAutoFit/>
          </a:bodyPr>
          <a:lstStyle/>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ea typeface="Times New Roman" panose="02020603050405020304" pitchFamily="18" charset="0"/>
              </a:rPr>
              <a:t>Đồng bằng sông Hồng</a:t>
            </a:r>
          </a:p>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Đồng bằng sông Cửu Long</a:t>
            </a:r>
          </a:p>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Đồng bằng duyên hải</a:t>
            </a:r>
          </a:p>
        </p:txBody>
      </p:sp>
      <p:pic>
        <p:nvPicPr>
          <p:cNvPr id="27" name="Picture 4" descr="Free Raise Hand Cliparts, Download Free Raise Hand Cliparts png images,  Free ClipArts on Clipart Library">
            <a:extLst>
              <a:ext uri="{FF2B5EF4-FFF2-40B4-BE49-F238E27FC236}">
                <a16:creationId xmlns:a16="http://schemas.microsoft.com/office/drawing/2014/main" id="{4EFF5145-D2A2-3E32-33F2-336C996BE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79" y="248923"/>
            <a:ext cx="1679785" cy="10695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to Pay for Grad School | Sallie Mae">
            <a:extLst>
              <a:ext uri="{FF2B5EF4-FFF2-40B4-BE49-F238E27FC236}">
                <a16:creationId xmlns:a16="http://schemas.microsoft.com/office/drawing/2014/main" id="{26922D9B-CB2C-0697-4902-3961E2435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51" y="1834803"/>
            <a:ext cx="3374896" cy="337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ice Icon PNG, Vector, PSD, and Clipart With Transparent Background for  Free Download | Pngtree">
            <a:extLst>
              <a:ext uri="{FF2B5EF4-FFF2-40B4-BE49-F238E27FC236}">
                <a16:creationId xmlns:a16="http://schemas.microsoft.com/office/drawing/2014/main" id="{B5797E07-4E03-E504-BF1B-5F0692B8A6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17" t="11311" r="21457" b="9934"/>
          <a:stretch/>
        </p:blipFill>
        <p:spPr bwMode="auto">
          <a:xfrm>
            <a:off x="9595706" y="2658369"/>
            <a:ext cx="1358579" cy="1727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ree corn Vector File | FreeImages">
            <a:extLst>
              <a:ext uri="{FF2B5EF4-FFF2-40B4-BE49-F238E27FC236}">
                <a16:creationId xmlns:a16="http://schemas.microsoft.com/office/drawing/2014/main" id="{8CB46652-268E-49B2-C17A-A7DC72A024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1" r="17091"/>
          <a:stretch/>
        </p:blipFill>
        <p:spPr bwMode="auto">
          <a:xfrm>
            <a:off x="9595706" y="4746843"/>
            <a:ext cx="1592271" cy="17504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D94082E5-534E-6C32-F1F4-64BF5AE7E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9714" y="1080741"/>
            <a:ext cx="2938935" cy="1469468"/>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02932C3C-D515-4047-050C-0E6344F4C48D}"/>
              </a:ext>
            </a:extLst>
          </p:cNvPr>
          <p:cNvSpPr txBox="1"/>
          <p:nvPr/>
        </p:nvSpPr>
        <p:spPr>
          <a:xfrm>
            <a:off x="3930878" y="3688654"/>
            <a:ext cx="4695484" cy="2626360"/>
          </a:xfrm>
          <a:prstGeom prst="rect">
            <a:avLst/>
          </a:prstGeom>
          <a:solidFill>
            <a:schemeClr val="accent2">
              <a:lumMod val="20000"/>
              <a:lumOff val="80000"/>
            </a:schemeClr>
          </a:solidFill>
        </p:spPr>
        <p:txBody>
          <a:bodyPr wrap="square">
            <a:spAutoFit/>
          </a:bodyPr>
          <a:lstStyle/>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Đất phèn: ĐBSH, ĐBSCL</a:t>
            </a:r>
          </a:p>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Đất xám: ĐBSH, Đông Nam Bộ</a:t>
            </a:r>
          </a:p>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Đất cát ven biển: ĐBDH</a:t>
            </a:r>
          </a:p>
          <a:p>
            <a:pPr marL="342900" lvl="0" indent="-342900" algn="just">
              <a:lnSpc>
                <a:spcPct val="120000"/>
              </a:lnSpc>
              <a:buFont typeface="Wingdings" panose="05000000000000000000" pitchFamily="2" charset="2"/>
              <a:buChar char=""/>
            </a:pPr>
            <a:r>
              <a:rPr lang="en-US" sz="2800">
                <a:latin typeface="#9Slide03 SFU Futura_07" panose="00000900000000000000" pitchFamily="2" charset="0"/>
              </a:rPr>
              <a:t>Đất mặn; ven biển</a:t>
            </a:r>
          </a:p>
        </p:txBody>
      </p:sp>
      <p:pic>
        <p:nvPicPr>
          <p:cNvPr id="10" name="Picture 4" descr="Plant - Free nature icons">
            <a:extLst>
              <a:ext uri="{FF2B5EF4-FFF2-40B4-BE49-F238E27FC236}">
                <a16:creationId xmlns:a16="http://schemas.microsoft.com/office/drawing/2014/main" id="{42B38FA5-861E-DEB6-C0C3-53850871A6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44" y="5548659"/>
            <a:ext cx="1035883" cy="10358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lant - Free nature icons">
            <a:extLst>
              <a:ext uri="{FF2B5EF4-FFF2-40B4-BE49-F238E27FC236}">
                <a16:creationId xmlns:a16="http://schemas.microsoft.com/office/drawing/2014/main" id="{F207CCD9-DF4C-28E6-A8EA-2F0E34787C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8244" y="5517253"/>
            <a:ext cx="1035883" cy="103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18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58ABA6-43C6-437E-E963-53A23BA4314A}"/>
              </a:ext>
            </a:extLst>
          </p:cNvPr>
          <p:cNvSpPr>
            <a:spLocks noGrp="1"/>
          </p:cNvSpPr>
          <p:nvPr>
            <p:ph type="title"/>
          </p:nvPr>
        </p:nvSpPr>
        <p:spPr/>
        <p:txBody>
          <a:bodyPr/>
          <a:lstStyle/>
          <a:p>
            <a:endParaRPr lang="en-US"/>
          </a:p>
        </p:txBody>
      </p:sp>
      <p:graphicFrame>
        <p:nvGraphicFramePr>
          <p:cNvPr id="7" name="Chỗ dành sẵn cho Nội dung 6">
            <a:extLst>
              <a:ext uri="{FF2B5EF4-FFF2-40B4-BE49-F238E27FC236}">
                <a16:creationId xmlns:a16="http://schemas.microsoft.com/office/drawing/2014/main" id="{E3D2240A-9AB0-D8E2-8D03-7FC903F0AF86}"/>
              </a:ext>
            </a:extLst>
          </p:cNvPr>
          <p:cNvGraphicFramePr>
            <a:graphicFrameLocks noGrp="1"/>
          </p:cNvGraphicFramePr>
          <p:nvPr>
            <p:ph idx="1"/>
          </p:nvPr>
        </p:nvGraphicFramePr>
        <p:xfrm>
          <a:off x="3937000" y="3901154"/>
          <a:ext cx="4318000" cy="203899"/>
        </p:xfrm>
        <a:graphic>
          <a:graphicData uri="http://schemas.openxmlformats.org/drawingml/2006/table">
            <a:tbl>
              <a:tblPr bandRow="1">
                <a:tableStyleId>{5C22544A-7EE6-4342-B048-85BDC9FD1C3A}</a:tableStyleId>
              </a:tblPr>
              <a:tblGrid>
                <a:gridCol w="4318000">
                  <a:extLst>
                    <a:ext uri="{9D8B030D-6E8A-4147-A177-3AD203B41FA5}">
                      <a16:colId xmlns:a16="http://schemas.microsoft.com/office/drawing/2014/main" val="2006816351"/>
                    </a:ext>
                  </a:extLst>
                </a:gridCol>
              </a:tblGrid>
              <a:tr h="0">
                <a:tc>
                  <a:txBody>
                    <a:bodyPr/>
                    <a:lstStyle/>
                    <a:p>
                      <a:pPr indent="-1270" algn="ctr">
                        <a:lnSpc>
                          <a:spcPct val="120000"/>
                        </a:lnSpc>
                        <a:spcAft>
                          <a:spcPts val="600"/>
                        </a:spcAft>
                      </a:pPr>
                      <a:r>
                        <a:rPr lang="en-US" sz="1200">
                          <a:effectLst/>
                        </a:rPr>
                        <a:t>Bãi triều nơi bồi tụ phù sa của Thái Bình</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2010425"/>
                  </a:ext>
                </a:extLst>
              </a:tr>
            </a:tbl>
          </a:graphicData>
        </a:graphic>
      </p:graphicFrame>
      <p:pic>
        <p:nvPicPr>
          <p:cNvPr id="4" name="Hình ảnh 3" descr="Cần sớm làm rõ nguyên nhân gây ngao chết hàng loạt tại huyện Thái Thụy -  Báo Thái Bình điện tử">
            <a:extLst>
              <a:ext uri="{FF2B5EF4-FFF2-40B4-BE49-F238E27FC236}">
                <a16:creationId xmlns:a16="http://schemas.microsoft.com/office/drawing/2014/main" id="{7E7AF7F9-AE57-C79D-770B-8069980CBC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989"/>
            <a:ext cx="12192000" cy="6876524"/>
          </a:xfrm>
          <a:prstGeom prst="rect">
            <a:avLst/>
          </a:prstGeom>
          <a:noFill/>
          <a:ln>
            <a:noFill/>
          </a:ln>
        </p:spPr>
      </p:pic>
      <p:sp>
        <p:nvSpPr>
          <p:cNvPr id="5" name="矩形 49">
            <a:extLst>
              <a:ext uri="{FF2B5EF4-FFF2-40B4-BE49-F238E27FC236}">
                <a16:creationId xmlns:a16="http://schemas.microsoft.com/office/drawing/2014/main" id="{F924793A-037B-BD3A-D67C-CBE6BC2F4654}"/>
              </a:ext>
            </a:extLst>
          </p:cNvPr>
          <p:cNvSpPr/>
          <p:nvPr/>
        </p:nvSpPr>
        <p:spPr>
          <a:xfrm>
            <a:off x="1054577" y="5586067"/>
            <a:ext cx="10048852" cy="1077218"/>
          </a:xfrm>
          <a:prstGeom prst="rect">
            <a:avLst/>
          </a:prstGeom>
        </p:spPr>
        <p:txBody>
          <a:bodyPr wrap="square">
            <a:spAutoFit/>
          </a:bodyPr>
          <a:lstStyle/>
          <a:p>
            <a:pPr algn="ctr"/>
            <a:r>
              <a:rPr lang="en-US" altLang="zh-CN" sz="3200">
                <a:solidFill>
                  <a:srgbClr val="FFFF00"/>
                </a:solidFill>
                <a:latin typeface="#9Slide07 Stormtrooper" panose="020B0500000000000000" pitchFamily="34" charset="0"/>
                <a:ea typeface="方正粗谭黑简体" panose="02000000000000000000" pitchFamily="2" charset="-122"/>
                <a:sym typeface="+mn-lt"/>
              </a:rPr>
              <a:t>Bãi triều nơi bồi tụ phù sa của sông thái bình</a:t>
            </a:r>
            <a:endParaRPr lang="zh-CN" altLang="en-US" sz="3200" dirty="0">
              <a:solidFill>
                <a:srgbClr val="FFFF00"/>
              </a:solidFill>
              <a:latin typeface="#9Slide03 SFU Futura_07" panose="00000900000000000000" pitchFamily="2" charset="0"/>
              <a:ea typeface="方正粗谭黑简体" panose="02000000000000000000" pitchFamily="2" charset="-122"/>
              <a:sym typeface="+mn-lt"/>
            </a:endParaRPr>
          </a:p>
        </p:txBody>
      </p:sp>
    </p:spTree>
    <p:extLst>
      <p:ext uri="{BB962C8B-B14F-4D97-AF65-F5344CB8AC3E}">
        <p14:creationId xmlns:p14="http://schemas.microsoft.com/office/powerpoint/2010/main" val="38695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6">
            <a:extLst>
              <a:ext uri="{FF2B5EF4-FFF2-40B4-BE49-F238E27FC236}">
                <a16:creationId xmlns:a16="http://schemas.microsoft.com/office/drawing/2014/main" id="{AA23565F-A976-D8D3-63FC-EC760F3AD078}"/>
              </a:ext>
            </a:extLst>
          </p:cNvPr>
          <p:cNvSpPr/>
          <p:nvPr/>
        </p:nvSpPr>
        <p:spPr>
          <a:xfrm>
            <a:off x="5507628" y="0"/>
            <a:ext cx="5726430" cy="102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FF0000"/>
                </a:solidFill>
                <a:latin typeface="#9Slide07 IcielBC Cubano Normal" panose="00000500000000000000" pitchFamily="2" charset="0"/>
                <a:ea typeface="Tahoma" panose="020B0604030504040204" pitchFamily="34" charset="0"/>
              </a:rPr>
              <a:t>Em có biết?</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6" name="Hộp Văn bản 5">
            <a:extLst>
              <a:ext uri="{FF2B5EF4-FFF2-40B4-BE49-F238E27FC236}">
                <a16:creationId xmlns:a16="http://schemas.microsoft.com/office/drawing/2014/main" id="{1AC329C0-931D-8FB4-7CF1-35B6357DBE2C}"/>
              </a:ext>
            </a:extLst>
          </p:cNvPr>
          <p:cNvSpPr txBox="1"/>
          <p:nvPr/>
        </p:nvSpPr>
        <p:spPr>
          <a:xfrm>
            <a:off x="4785309" y="1023263"/>
            <a:ext cx="2663923" cy="1965218"/>
          </a:xfrm>
          <a:prstGeom prst="rect">
            <a:avLst/>
          </a:prstGeom>
          <a:solidFill>
            <a:schemeClr val="accent4">
              <a:lumMod val="20000"/>
              <a:lumOff val="80000"/>
            </a:schemeClr>
          </a:solidFill>
        </p:spPr>
        <p:txBody>
          <a:bodyPr wrap="square">
            <a:spAutoFit/>
          </a:bodyPr>
          <a:lstStyle/>
          <a:p>
            <a:pPr lvl="0" algn="just">
              <a:lnSpc>
                <a:spcPct val="120000"/>
              </a:lnSpc>
              <a:spcAft>
                <a:spcPts val="600"/>
              </a:spcAft>
            </a:pPr>
            <a:r>
              <a:rPr lang="en-US" sz="2600">
                <a:latin typeface="#9Slide03 SFU Futura_07" panose="00000900000000000000" pitchFamily="2" charset="0"/>
              </a:rPr>
              <a:t>Đất feralit trên đá badan tập trung lớn nhất ở Tây Nguyên</a:t>
            </a:r>
          </a:p>
        </p:txBody>
      </p:sp>
      <p:sp>
        <p:nvSpPr>
          <p:cNvPr id="7" name="Hộp Văn bản 6">
            <a:extLst>
              <a:ext uri="{FF2B5EF4-FFF2-40B4-BE49-F238E27FC236}">
                <a16:creationId xmlns:a16="http://schemas.microsoft.com/office/drawing/2014/main" id="{BB7DCB0A-6792-54B3-6CFF-91B204A91A98}"/>
              </a:ext>
            </a:extLst>
          </p:cNvPr>
          <p:cNvSpPr txBox="1"/>
          <p:nvPr/>
        </p:nvSpPr>
        <p:spPr>
          <a:xfrm>
            <a:off x="9249007" y="1023263"/>
            <a:ext cx="2920679" cy="1965218"/>
          </a:xfrm>
          <a:prstGeom prst="rect">
            <a:avLst/>
          </a:prstGeom>
          <a:solidFill>
            <a:schemeClr val="accent4">
              <a:lumMod val="20000"/>
              <a:lumOff val="80000"/>
            </a:schemeClr>
          </a:solidFill>
        </p:spPr>
        <p:txBody>
          <a:bodyPr wrap="square">
            <a:spAutoFit/>
          </a:bodyPr>
          <a:lstStyle/>
          <a:p>
            <a:pPr lvl="0" algn="just">
              <a:lnSpc>
                <a:spcPct val="120000"/>
              </a:lnSpc>
              <a:spcAft>
                <a:spcPts val="600"/>
              </a:spcAft>
            </a:pPr>
            <a:r>
              <a:rPr lang="en-US" sz="2600">
                <a:latin typeface="#9Slide03 SFU Futura_07" panose="00000900000000000000" pitchFamily="2" charset="0"/>
              </a:rPr>
              <a:t>Hình thành vùng sản xuất cây công nghiệp lâu năm lớn nhất nước</a:t>
            </a:r>
          </a:p>
        </p:txBody>
      </p:sp>
      <p:sp>
        <p:nvSpPr>
          <p:cNvPr id="8" name="Hộp Văn bản 7">
            <a:extLst>
              <a:ext uri="{FF2B5EF4-FFF2-40B4-BE49-F238E27FC236}">
                <a16:creationId xmlns:a16="http://schemas.microsoft.com/office/drawing/2014/main" id="{67C84B5E-9AC2-DB75-1E46-A981FF6C73DD}"/>
              </a:ext>
            </a:extLst>
          </p:cNvPr>
          <p:cNvSpPr txBox="1"/>
          <p:nvPr/>
        </p:nvSpPr>
        <p:spPr>
          <a:xfrm>
            <a:off x="4764038" y="4310748"/>
            <a:ext cx="2663923" cy="2445349"/>
          </a:xfrm>
          <a:prstGeom prst="rect">
            <a:avLst/>
          </a:prstGeom>
          <a:solidFill>
            <a:schemeClr val="accent6">
              <a:lumMod val="20000"/>
              <a:lumOff val="80000"/>
            </a:schemeClr>
          </a:solidFill>
        </p:spPr>
        <p:txBody>
          <a:bodyPr wrap="square">
            <a:spAutoFit/>
          </a:bodyPr>
          <a:lstStyle/>
          <a:p>
            <a:pPr lvl="0" algn="just">
              <a:lnSpc>
                <a:spcPct val="120000"/>
              </a:lnSpc>
              <a:spcAft>
                <a:spcPts val="600"/>
              </a:spcAft>
            </a:pPr>
            <a:r>
              <a:rPr lang="en-US" sz="2600">
                <a:latin typeface="#9Slide03 SFU Futura_07" panose="00000900000000000000" pitchFamily="2" charset="0"/>
              </a:rPr>
              <a:t>Đồng bằng sông Cửu Long lớn nhất nước, đất phù sa ven sông màu mỡ</a:t>
            </a:r>
          </a:p>
        </p:txBody>
      </p:sp>
      <p:sp>
        <p:nvSpPr>
          <p:cNvPr id="9" name="Hộp Văn bản 8">
            <a:extLst>
              <a:ext uri="{FF2B5EF4-FFF2-40B4-BE49-F238E27FC236}">
                <a16:creationId xmlns:a16="http://schemas.microsoft.com/office/drawing/2014/main" id="{3D002D00-7A3A-61A8-D529-C86B470C46C1}"/>
              </a:ext>
            </a:extLst>
          </p:cNvPr>
          <p:cNvSpPr txBox="1"/>
          <p:nvPr/>
        </p:nvSpPr>
        <p:spPr>
          <a:xfrm>
            <a:off x="9227736" y="4310748"/>
            <a:ext cx="2920679" cy="2445349"/>
          </a:xfrm>
          <a:prstGeom prst="rect">
            <a:avLst/>
          </a:prstGeom>
          <a:solidFill>
            <a:schemeClr val="accent6">
              <a:lumMod val="20000"/>
              <a:lumOff val="80000"/>
            </a:schemeClr>
          </a:solidFill>
        </p:spPr>
        <p:txBody>
          <a:bodyPr wrap="square">
            <a:spAutoFit/>
          </a:bodyPr>
          <a:lstStyle/>
          <a:p>
            <a:pPr lvl="0" algn="just">
              <a:lnSpc>
                <a:spcPct val="120000"/>
              </a:lnSpc>
              <a:spcAft>
                <a:spcPts val="600"/>
              </a:spcAft>
            </a:pPr>
            <a:r>
              <a:rPr lang="en-US" sz="2600">
                <a:latin typeface="#9Slide03 SFU Futura_07" panose="00000900000000000000" pitchFamily="2" charset="0"/>
              </a:rPr>
              <a:t>Hình thành vùng sản xuất lương thực thực phẩm có quy mô lớn nhất nước</a:t>
            </a:r>
          </a:p>
        </p:txBody>
      </p:sp>
      <p:sp>
        <p:nvSpPr>
          <p:cNvPr id="10" name="Mũi tên: Phải 9">
            <a:extLst>
              <a:ext uri="{FF2B5EF4-FFF2-40B4-BE49-F238E27FC236}">
                <a16:creationId xmlns:a16="http://schemas.microsoft.com/office/drawing/2014/main" id="{5C4D6A3B-150E-26FD-7CBF-FEDB8DAA4384}"/>
              </a:ext>
            </a:extLst>
          </p:cNvPr>
          <p:cNvSpPr/>
          <p:nvPr/>
        </p:nvSpPr>
        <p:spPr>
          <a:xfrm>
            <a:off x="7671460" y="1520042"/>
            <a:ext cx="1318161" cy="1023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i tên: Phải 10">
            <a:extLst>
              <a:ext uri="{FF2B5EF4-FFF2-40B4-BE49-F238E27FC236}">
                <a16:creationId xmlns:a16="http://schemas.microsoft.com/office/drawing/2014/main" id="{FE2946C2-ED50-124D-A506-D21900A36B93}"/>
              </a:ext>
            </a:extLst>
          </p:cNvPr>
          <p:cNvSpPr/>
          <p:nvPr/>
        </p:nvSpPr>
        <p:spPr>
          <a:xfrm>
            <a:off x="7619999" y="5185558"/>
            <a:ext cx="1318161" cy="1023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Rice Icon PNG, Vector, PSD, and Clipart With Transparent Background for  Free Download | Pngtree">
            <a:extLst>
              <a:ext uri="{FF2B5EF4-FFF2-40B4-BE49-F238E27FC236}">
                <a16:creationId xmlns:a16="http://schemas.microsoft.com/office/drawing/2014/main" id="{7877B48C-E682-7869-286E-999D2F75D4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7" t="11311" r="21457" b="9934"/>
          <a:stretch/>
        </p:blipFill>
        <p:spPr bwMode="auto">
          <a:xfrm>
            <a:off x="7575810" y="2868599"/>
            <a:ext cx="1432905" cy="182228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30" descr="Fish">
            <a:extLst>
              <a:ext uri="{FF2B5EF4-FFF2-40B4-BE49-F238E27FC236}">
                <a16:creationId xmlns:a16="http://schemas.microsoft.com/office/drawing/2014/main" id="{C28DB8CD-F34D-6AFE-D7C7-3785854224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3042" y="2868599"/>
            <a:ext cx="1562031" cy="1562031"/>
          </a:xfrm>
          <a:prstGeom prst="rect">
            <a:avLst/>
          </a:prstGeom>
        </p:spPr>
      </p:pic>
      <p:pic>
        <p:nvPicPr>
          <p:cNvPr id="15" name="Picture 4" descr="Coffee plant Icons &amp; Symbols">
            <a:extLst>
              <a:ext uri="{FF2B5EF4-FFF2-40B4-BE49-F238E27FC236}">
                <a16:creationId xmlns:a16="http://schemas.microsoft.com/office/drawing/2014/main" id="{CC48C449-2E75-CC8D-455C-871666362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399" y="309154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văn bản, bản đồ, tập bản đồ, biểu đồ&#10;&#10;Mô tả được tạo tự động">
            <a:extLst>
              <a:ext uri="{FF2B5EF4-FFF2-40B4-BE49-F238E27FC236}">
                <a16:creationId xmlns:a16="http://schemas.microsoft.com/office/drawing/2014/main" id="{61B38DDA-C7A6-08A7-7652-5995E1BBF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98" y="0"/>
            <a:ext cx="4535714" cy="6858000"/>
          </a:xfrm>
          <a:prstGeom prst="rect">
            <a:avLst/>
          </a:prstGeom>
        </p:spPr>
      </p:pic>
    </p:spTree>
    <p:extLst>
      <p:ext uri="{BB962C8B-B14F-4D97-AF65-F5344CB8AC3E}">
        <p14:creationId xmlns:p14="http://schemas.microsoft.com/office/powerpoint/2010/main" val="68010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3B1EA89-2428-1435-045C-D97C35258DBC}"/>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6">
            <a:extLst>
              <a:ext uri="{FF2B5EF4-FFF2-40B4-BE49-F238E27FC236}">
                <a16:creationId xmlns:a16="http://schemas.microsoft.com/office/drawing/2014/main" id="{0207FDCE-A488-9015-E54F-0B75565A7FFF}"/>
              </a:ext>
            </a:extLst>
          </p:cNvPr>
          <p:cNvSpPr/>
          <p:nvPr/>
        </p:nvSpPr>
        <p:spPr>
          <a:xfrm>
            <a:off x="769372" y="120638"/>
            <a:ext cx="10738549" cy="102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FF0000"/>
                </a:solidFill>
                <a:latin typeface="#9Slide07 IcielBC Cubano Normal" panose="00000500000000000000" pitchFamily="2" charset="0"/>
                <a:ea typeface="Tahoma" panose="020B0604030504040204" pitchFamily="34" charset="0"/>
              </a:rPr>
              <a:t>2. BA nhóm ĐẤT chính</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7" name="Hộp Văn bản 6">
            <a:extLst>
              <a:ext uri="{FF2B5EF4-FFF2-40B4-BE49-F238E27FC236}">
                <a16:creationId xmlns:a16="http://schemas.microsoft.com/office/drawing/2014/main" id="{9352E2BA-EC74-C9E9-E445-E22D6836E731}"/>
              </a:ext>
            </a:extLst>
          </p:cNvPr>
          <p:cNvSpPr txBox="1"/>
          <p:nvPr/>
        </p:nvSpPr>
        <p:spPr>
          <a:xfrm>
            <a:off x="330777" y="1318474"/>
            <a:ext cx="6096000" cy="558102"/>
          </a:xfrm>
          <a:prstGeom prst="rect">
            <a:avLst/>
          </a:prstGeom>
          <a:noFill/>
        </p:spPr>
        <p:txBody>
          <a:bodyPr wrap="square">
            <a:spAutoFit/>
          </a:bodyPr>
          <a:lstStyle/>
          <a:p>
            <a:pPr marL="269875" indent="-1905" algn="just">
              <a:lnSpc>
                <a:spcPct val="120000"/>
              </a:lnSpc>
              <a:spcAft>
                <a:spcPts val="600"/>
              </a:spcAft>
            </a:pPr>
            <a:r>
              <a:rPr lang="en-US" sz="2800">
                <a:solidFill>
                  <a:srgbClr val="0070C0"/>
                </a:solidFill>
                <a:latin typeface="#9Slide03 SFU Futura_07" panose="00000900000000000000" pitchFamily="2" charset="0"/>
                <a:ea typeface="Times New Roman" panose="02020603050405020304" pitchFamily="18" charset="0"/>
              </a:rPr>
              <a:t>c</a:t>
            </a:r>
            <a:r>
              <a:rPr lang="en-US" sz="2800">
                <a:solidFill>
                  <a:srgbClr val="0070C0"/>
                </a:solidFill>
                <a:effectLst/>
                <a:latin typeface="#9Slide03 SFU Futura_07" panose="00000900000000000000" pitchFamily="2" charset="0"/>
                <a:ea typeface="Times New Roman" panose="02020603050405020304" pitchFamily="18" charset="0"/>
              </a:rPr>
              <a:t>) Nhóm đất mùn trên núi</a:t>
            </a:r>
            <a:endParaRPr lang="en-US" sz="2400">
              <a:solidFill>
                <a:srgbClr val="0070C0"/>
              </a:solidFill>
              <a:effectLst/>
              <a:latin typeface="#9Slide03 SFU Futura_07" panose="00000900000000000000" pitchFamily="2" charset="0"/>
              <a:ea typeface="Times New Roman" panose="02020603050405020304" pitchFamily="18" charset="0"/>
            </a:endParaRPr>
          </a:p>
        </p:txBody>
      </p:sp>
      <p:sp>
        <p:nvSpPr>
          <p:cNvPr id="13" name="Hộp Văn bản 12">
            <a:extLst>
              <a:ext uri="{FF2B5EF4-FFF2-40B4-BE49-F238E27FC236}">
                <a16:creationId xmlns:a16="http://schemas.microsoft.com/office/drawing/2014/main" id="{A2725F95-4990-88FD-A359-2A48C7439197}"/>
              </a:ext>
            </a:extLst>
          </p:cNvPr>
          <p:cNvSpPr txBox="1"/>
          <p:nvPr/>
        </p:nvSpPr>
        <p:spPr>
          <a:xfrm>
            <a:off x="3596981" y="2121325"/>
            <a:ext cx="3547916" cy="2445349"/>
          </a:xfrm>
          <a:prstGeom prst="rect">
            <a:avLst/>
          </a:prstGeom>
          <a:solidFill>
            <a:schemeClr val="accent2">
              <a:lumMod val="20000"/>
              <a:lumOff val="80000"/>
            </a:schemeClr>
          </a:solidFill>
          <a:ln w="28575">
            <a:solidFill>
              <a:schemeClr val="tx1"/>
            </a:solidFill>
            <a:prstDash val="sysDash"/>
          </a:ln>
        </p:spPr>
        <p:txBody>
          <a:bodyPr wrap="square">
            <a:spAutoFit/>
          </a:bodyPr>
          <a:lstStyle/>
          <a:p>
            <a:pPr marL="342900" lvl="0" indent="-342900" algn="just">
              <a:lnSpc>
                <a:spcPct val="120000"/>
              </a:lnSpc>
              <a:buFont typeface="Wingdings" panose="05000000000000000000" pitchFamily="2" charset="2"/>
              <a:buChar char=""/>
            </a:pPr>
            <a:r>
              <a:rPr lang="en-US" sz="2600">
                <a:latin typeface="#9Slide03 SFU Futura_07" panose="00000900000000000000" pitchFamily="2" charset="0"/>
                <a:ea typeface="Times New Roman" panose="02020603050405020304" pitchFamily="18" charset="0"/>
              </a:rPr>
              <a:t>Vùng núi cao</a:t>
            </a:r>
          </a:p>
          <a:p>
            <a:pPr marL="342900" lvl="0" indent="-342900" algn="just">
              <a:lnSpc>
                <a:spcPct val="120000"/>
              </a:lnSpc>
              <a:buFont typeface="Wingdings" panose="05000000000000000000" pitchFamily="2" charset="2"/>
              <a:buChar char=""/>
            </a:pPr>
            <a:r>
              <a:rPr lang="en-US" sz="2600">
                <a:latin typeface="#9Slide03 SFU Futura_07" panose="00000900000000000000" pitchFamily="2" charset="0"/>
              </a:rPr>
              <a:t>Độ cao từ 1600-1700m trở lên</a:t>
            </a:r>
          </a:p>
          <a:p>
            <a:pPr marL="342900" lvl="0" indent="-342900" algn="just">
              <a:lnSpc>
                <a:spcPct val="120000"/>
              </a:lnSpc>
              <a:buFont typeface="Wingdings" panose="05000000000000000000" pitchFamily="2" charset="2"/>
              <a:buChar char=""/>
            </a:pPr>
            <a:r>
              <a:rPr lang="en-US" sz="2600">
                <a:latin typeface="#9Slide03 SFU Futura_07" panose="00000900000000000000" pitchFamily="2" charset="0"/>
              </a:rPr>
              <a:t>Dưới thảm rừng cận nhiệt, ôn đới</a:t>
            </a:r>
          </a:p>
        </p:txBody>
      </p:sp>
      <p:pic>
        <p:nvPicPr>
          <p:cNvPr id="27" name="Picture 4" descr="Free Raise Hand Cliparts, Download Free Raise Hand Cliparts png images,  Free ClipArts on Clipart Library">
            <a:extLst>
              <a:ext uri="{FF2B5EF4-FFF2-40B4-BE49-F238E27FC236}">
                <a16:creationId xmlns:a16="http://schemas.microsoft.com/office/drawing/2014/main" id="{4EFF5145-D2A2-3E32-33F2-336C996BE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79" y="248923"/>
            <a:ext cx="1679785" cy="1069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1% - Nothing - W5oqxNeweT | OpenSea">
            <a:extLst>
              <a:ext uri="{FF2B5EF4-FFF2-40B4-BE49-F238E27FC236}">
                <a16:creationId xmlns:a16="http://schemas.microsoft.com/office/drawing/2014/main" id="{7A7BF859-1AF4-C085-EEEA-2A7606319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21" y="2053358"/>
            <a:ext cx="2751283" cy="2751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ways – Roanoke Valley">
            <a:extLst>
              <a:ext uri="{FF2B5EF4-FFF2-40B4-BE49-F238E27FC236}">
                <a16:creationId xmlns:a16="http://schemas.microsoft.com/office/drawing/2014/main" id="{FFAA5D7A-C752-580D-2AD7-D28711E05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77" y="4981423"/>
            <a:ext cx="11477653" cy="16318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3,185 Tree Png Stock Photos - Free &amp; Royalty-Free Stock Photos from  Dreamstime">
            <a:extLst>
              <a:ext uri="{FF2B5EF4-FFF2-40B4-BE49-F238E27FC236}">
                <a16:creationId xmlns:a16="http://schemas.microsoft.com/office/drawing/2014/main" id="{44A0EFD0-A1DD-CCF1-E05C-880445565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101" y="1014478"/>
            <a:ext cx="4498122" cy="372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87893598-53CF-5D1B-C1DB-9107131C7276}"/>
              </a:ext>
            </a:extLst>
          </p:cNvPr>
          <p:cNvSpPr>
            <a:spLocks noGrp="1"/>
          </p:cNvSpPr>
          <p:nvPr>
            <p:ph type="title"/>
          </p:nvPr>
        </p:nvSpPr>
        <p:spPr>
          <a:xfrm>
            <a:off x="841248" y="251312"/>
            <a:ext cx="10915322" cy="1010264"/>
          </a:xfrm>
        </p:spPr>
        <p:txBody>
          <a:bodyPr anchor="ctr">
            <a:noAutofit/>
          </a:bodyPr>
          <a:lstStyle/>
          <a:p>
            <a:pPr algn="ctr"/>
            <a:r>
              <a:rPr lang="en-US" sz="3600">
                <a:solidFill>
                  <a:srgbClr val="C00000"/>
                </a:solidFill>
                <a:latin typeface="#9Slide07 SVNNexa Rust Slab Bla" panose="020B0606040200020203" pitchFamily="34" charset="0"/>
              </a:rPr>
              <a:t>TÔI YÊU ĐẤT – GHÉP NỐI SIÊU TỐC </a:t>
            </a:r>
          </a:p>
        </p:txBody>
      </p:sp>
      <p:sp>
        <p:nvSpPr>
          <p:cNvPr id="12" name="Rectangle 11">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hỗ dành sẵn cho Nội dung 4">
            <a:extLst>
              <a:ext uri="{FF2B5EF4-FFF2-40B4-BE49-F238E27FC236}">
                <a16:creationId xmlns:a16="http://schemas.microsoft.com/office/drawing/2014/main" id="{379366A6-4EFA-6575-56FB-80B11DE2EFBE}"/>
              </a:ext>
            </a:extLst>
          </p:cNvPr>
          <p:cNvGraphicFramePr>
            <a:graphicFrameLocks noGrp="1"/>
          </p:cNvGraphicFramePr>
          <p:nvPr>
            <p:ph idx="1"/>
            <p:extLst>
              <p:ext uri="{D42A27DB-BD31-4B8C-83A1-F6EECF244321}">
                <p14:modId xmlns:p14="http://schemas.microsoft.com/office/powerpoint/2010/main" val="1457981639"/>
              </p:ext>
            </p:extLst>
          </p:nvPr>
        </p:nvGraphicFramePr>
        <p:xfrm>
          <a:off x="841248" y="1399152"/>
          <a:ext cx="10915323" cy="5108524"/>
        </p:xfrm>
        <a:graphic>
          <a:graphicData uri="http://schemas.openxmlformats.org/drawingml/2006/table">
            <a:tbl>
              <a:tblPr firstRow="1" firstCol="1" bandRow="1"/>
              <a:tblGrid>
                <a:gridCol w="3464758">
                  <a:extLst>
                    <a:ext uri="{9D8B030D-6E8A-4147-A177-3AD203B41FA5}">
                      <a16:colId xmlns:a16="http://schemas.microsoft.com/office/drawing/2014/main" val="2447751038"/>
                    </a:ext>
                  </a:extLst>
                </a:gridCol>
                <a:gridCol w="7450565">
                  <a:extLst>
                    <a:ext uri="{9D8B030D-6E8A-4147-A177-3AD203B41FA5}">
                      <a16:colId xmlns:a16="http://schemas.microsoft.com/office/drawing/2014/main" val="2609508290"/>
                    </a:ext>
                  </a:extLst>
                </a:gridCol>
              </a:tblGrid>
              <a:tr h="465671">
                <a:tc rowSpan="3">
                  <a:txBody>
                    <a:bodyPr/>
                    <a:lstStyle/>
                    <a:p>
                      <a:pPr indent="0" algn="l" fontAlgn="ctr">
                        <a:lnSpc>
                          <a:spcPct val="120000"/>
                        </a:lnSpc>
                        <a:spcBef>
                          <a:spcPts val="0"/>
                        </a:spcBef>
                        <a:spcAft>
                          <a:spcPts val="600"/>
                        </a:spcAft>
                      </a:pPr>
                      <a:r>
                        <a:rPr lang="en-US" sz="2800" b="1" i="0" u="none" strike="noStrike">
                          <a:solidFill>
                            <a:srgbClr val="0070C0"/>
                          </a:solidFill>
                          <a:effectLst/>
                          <a:latin typeface="#9Slide03 SFU Futura_07" panose="00000900000000000000" pitchFamily="2" charset="0"/>
                          <a:ea typeface="Times New Roman" panose="02020603050405020304" pitchFamily="18" charset="0"/>
                        </a:rPr>
                        <a:t>1/ Nhóm đất feralit</a:t>
                      </a:r>
                      <a:endParaRPr lang="en-US" sz="2800" b="0" i="0" u="none" strike="noStrike">
                        <a:solidFill>
                          <a:srgbClr val="0070C0"/>
                        </a:solidFill>
                        <a:effectLst/>
                        <a:latin typeface="#9Slide03 SFU Futura_07" panose="00000900000000000000" pitchFamily="2" charset="0"/>
                      </a:endParaRPr>
                    </a:p>
                  </a:txBody>
                  <a:tcPr marL="118462" marR="118462" marT="59231" marB="592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a/ Chiếm 24% diện tích</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438587"/>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b/ Tập trung độ cao 1600 – 1700m trở lên</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68498"/>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c/ Tập trung ở đồng bằng</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881631"/>
                  </a:ext>
                </a:extLst>
              </a:tr>
              <a:tr h="465671">
                <a:tc rowSpan="3">
                  <a:txBody>
                    <a:bodyPr/>
                    <a:lstStyle/>
                    <a:p>
                      <a:pPr indent="0" algn="l" fontAlgn="ctr">
                        <a:lnSpc>
                          <a:spcPct val="120000"/>
                        </a:lnSpc>
                        <a:spcBef>
                          <a:spcPts val="0"/>
                        </a:spcBef>
                        <a:spcAft>
                          <a:spcPts val="600"/>
                        </a:spcAft>
                      </a:pPr>
                      <a:r>
                        <a:rPr lang="en-US" sz="2800" b="1" i="0" u="none" strike="noStrike">
                          <a:solidFill>
                            <a:srgbClr val="0070C0"/>
                          </a:solidFill>
                          <a:effectLst/>
                          <a:latin typeface="#9Slide03 SFU Futura_07" panose="00000900000000000000" pitchFamily="2" charset="0"/>
                          <a:ea typeface="Times New Roman" panose="02020603050405020304" pitchFamily="18" charset="0"/>
                        </a:rPr>
                        <a:t>2/ Nhóm đất phù sa</a:t>
                      </a:r>
                      <a:endParaRPr lang="en-US" sz="2800" b="0" i="0" u="none" strike="noStrike">
                        <a:solidFill>
                          <a:srgbClr val="0070C0"/>
                        </a:solidFill>
                        <a:effectLst/>
                        <a:latin typeface="#9Slide03 SFU Futura_07" panose="00000900000000000000" pitchFamily="2" charset="0"/>
                      </a:endParaRPr>
                    </a:p>
                  </a:txBody>
                  <a:tcPr marL="118462" marR="118462" marT="59231" marB="592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d/ Chiếm 11% diện tích</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613665"/>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e/ Ở ĐBSH và ĐBSCL</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282024"/>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f/ Tập trung ở đồi núi</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777841"/>
                  </a:ext>
                </a:extLst>
              </a:tr>
              <a:tr h="465671">
                <a:tc rowSpan="4">
                  <a:txBody>
                    <a:bodyPr/>
                    <a:lstStyle/>
                    <a:p>
                      <a:pPr indent="0" algn="l" fontAlgn="ctr">
                        <a:lnSpc>
                          <a:spcPct val="120000"/>
                        </a:lnSpc>
                        <a:spcBef>
                          <a:spcPts val="0"/>
                        </a:spcBef>
                        <a:spcAft>
                          <a:spcPts val="600"/>
                        </a:spcAft>
                      </a:pPr>
                      <a:r>
                        <a:rPr lang="en-US" sz="2800" b="1" i="0" u="none" strike="noStrike">
                          <a:solidFill>
                            <a:srgbClr val="0070C0"/>
                          </a:solidFill>
                          <a:effectLst/>
                          <a:latin typeface="#9Slide03 SFU Futura_07" panose="00000900000000000000" pitchFamily="2" charset="0"/>
                          <a:ea typeface="Times New Roman" panose="02020603050405020304" pitchFamily="18" charset="0"/>
                        </a:rPr>
                        <a:t>3/ Nhóm đất mùn núi cao</a:t>
                      </a:r>
                      <a:endParaRPr lang="en-US" sz="2800" b="0" i="0" u="none" strike="noStrike">
                        <a:solidFill>
                          <a:srgbClr val="0070C0"/>
                        </a:solidFill>
                        <a:effectLst/>
                        <a:latin typeface="#9Slide03 SFU Futura_07" panose="00000900000000000000" pitchFamily="2" charset="0"/>
                      </a:endParaRPr>
                    </a:p>
                  </a:txBody>
                  <a:tcPr marL="118462" marR="118462" marT="59231" marB="592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g/ Có 2 nhóm chính, hình thành trên đá badan và đá vôi</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734887"/>
                  </a:ext>
                </a:extLst>
              </a:tr>
              <a:tr h="917485">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h/ Chủ yếu ở Đông Bắc, Tây Bắc, Tây Nguyên, Bắc Trung Bộ, Đông Nam Bộ</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444504"/>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i/ Đa dạng: đất phèn, đất mặn, đất xám, đất cát ven biển</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7919835"/>
                  </a:ext>
                </a:extLst>
              </a:tr>
              <a:tr h="465671">
                <a:tc vMerge="1">
                  <a:txBody>
                    <a:bodyPr/>
                    <a:lstStyle/>
                    <a:p>
                      <a:endParaRPr lang="en-US"/>
                    </a:p>
                  </a:txBody>
                  <a:tcPr/>
                </a:tc>
                <a:tc>
                  <a:txBody>
                    <a:bodyPr/>
                    <a:lstStyle/>
                    <a:p>
                      <a:pPr indent="0" algn="just" fontAlgn="t">
                        <a:lnSpc>
                          <a:spcPct val="100000"/>
                        </a:lnSpc>
                        <a:spcBef>
                          <a:spcPts val="0"/>
                        </a:spcBef>
                        <a:spcAft>
                          <a:spcPts val="600"/>
                        </a:spcAft>
                      </a:pPr>
                      <a:r>
                        <a:rPr lang="en-US" sz="2200" b="0" i="0" u="none" strike="noStrike">
                          <a:effectLst/>
                          <a:latin typeface="#9Slide03 SFU Futura_07" panose="00000900000000000000" pitchFamily="2" charset="0"/>
                          <a:ea typeface="Times New Roman" panose="02020603050405020304" pitchFamily="18" charset="0"/>
                        </a:rPr>
                        <a:t>k/ Chiếm 65% diện tích</a:t>
                      </a:r>
                      <a:endParaRPr lang="en-US" sz="2200" b="0" i="0" u="none" strike="noStrike">
                        <a:effectLst/>
                        <a:latin typeface="#9Slide03 SFU Futura_07" panose="00000900000000000000" pitchFamily="2" charset="0"/>
                      </a:endParaRPr>
                    </a:p>
                  </a:txBody>
                  <a:tcPr marL="88846" marR="88846" marT="123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2344"/>
                  </a:ext>
                </a:extLst>
              </a:tr>
            </a:tbl>
          </a:graphicData>
        </a:graphic>
      </p:graphicFrame>
      <p:sp>
        <p:nvSpPr>
          <p:cNvPr id="16" name="Hộp Văn bản 15">
            <a:extLst>
              <a:ext uri="{FF2B5EF4-FFF2-40B4-BE49-F238E27FC236}">
                <a16:creationId xmlns:a16="http://schemas.microsoft.com/office/drawing/2014/main" id="{238039C1-0657-DEB1-5BBF-4D570BBE0832}"/>
              </a:ext>
            </a:extLst>
          </p:cNvPr>
          <p:cNvSpPr txBox="1"/>
          <p:nvPr/>
        </p:nvSpPr>
        <p:spPr>
          <a:xfrm>
            <a:off x="1327068" y="2363190"/>
            <a:ext cx="2401784" cy="461665"/>
          </a:xfrm>
          <a:prstGeom prst="rect">
            <a:avLst/>
          </a:prstGeom>
          <a:noFill/>
        </p:spPr>
        <p:txBody>
          <a:bodyPr wrap="square">
            <a:spAutoFit/>
          </a:bodyPr>
          <a:lstStyle/>
          <a:p>
            <a:pPr algn="ctr"/>
            <a:r>
              <a:rPr lang="en-US" sz="2400" b="1" i="0" u="none" strike="noStrike">
                <a:solidFill>
                  <a:srgbClr val="00B050"/>
                </a:solidFill>
                <a:effectLst/>
                <a:latin typeface="#9Slide03 SFU Futura_07" panose="00000900000000000000" pitchFamily="2" charset="0"/>
                <a:ea typeface="Times New Roman" panose="02020603050405020304" pitchFamily="18" charset="0"/>
              </a:rPr>
              <a:t> f – g – h - k</a:t>
            </a:r>
            <a:endParaRPr lang="en-US" sz="2400" b="1">
              <a:solidFill>
                <a:srgbClr val="00B050"/>
              </a:solidFill>
            </a:endParaRPr>
          </a:p>
        </p:txBody>
      </p:sp>
      <p:sp>
        <p:nvSpPr>
          <p:cNvPr id="17" name="Hộp Văn bản 16">
            <a:extLst>
              <a:ext uri="{FF2B5EF4-FFF2-40B4-BE49-F238E27FC236}">
                <a16:creationId xmlns:a16="http://schemas.microsoft.com/office/drawing/2014/main" id="{B0EC9F6F-DA95-8FAF-2D70-BEE75201FA43}"/>
              </a:ext>
            </a:extLst>
          </p:cNvPr>
          <p:cNvSpPr txBox="1"/>
          <p:nvPr/>
        </p:nvSpPr>
        <p:spPr>
          <a:xfrm>
            <a:off x="1327068" y="3756071"/>
            <a:ext cx="2401784" cy="461665"/>
          </a:xfrm>
          <a:prstGeom prst="rect">
            <a:avLst/>
          </a:prstGeom>
          <a:noFill/>
        </p:spPr>
        <p:txBody>
          <a:bodyPr wrap="square">
            <a:spAutoFit/>
          </a:bodyPr>
          <a:lstStyle/>
          <a:p>
            <a:pPr algn="ctr"/>
            <a:r>
              <a:rPr lang="en-US" sz="2400" b="1" i="0" u="none" strike="noStrike">
                <a:solidFill>
                  <a:srgbClr val="00B050"/>
                </a:solidFill>
                <a:effectLst/>
                <a:latin typeface="#9Slide03 SFU Futura_07" panose="00000900000000000000" pitchFamily="2" charset="0"/>
                <a:ea typeface="Times New Roman" panose="02020603050405020304" pitchFamily="18" charset="0"/>
              </a:rPr>
              <a:t> a – c – e - i</a:t>
            </a:r>
            <a:endParaRPr lang="en-US" sz="2400" b="1">
              <a:solidFill>
                <a:srgbClr val="00B050"/>
              </a:solidFill>
            </a:endParaRPr>
          </a:p>
        </p:txBody>
      </p:sp>
      <p:sp>
        <p:nvSpPr>
          <p:cNvPr id="18" name="Hộp Văn bản 17">
            <a:extLst>
              <a:ext uri="{FF2B5EF4-FFF2-40B4-BE49-F238E27FC236}">
                <a16:creationId xmlns:a16="http://schemas.microsoft.com/office/drawing/2014/main" id="{AE9085E6-4B3E-AE64-EF0D-494DFAEB7411}"/>
              </a:ext>
            </a:extLst>
          </p:cNvPr>
          <p:cNvSpPr txBox="1"/>
          <p:nvPr/>
        </p:nvSpPr>
        <p:spPr>
          <a:xfrm>
            <a:off x="1327068" y="5939908"/>
            <a:ext cx="2401784" cy="461665"/>
          </a:xfrm>
          <a:prstGeom prst="rect">
            <a:avLst/>
          </a:prstGeom>
          <a:noFill/>
        </p:spPr>
        <p:txBody>
          <a:bodyPr wrap="square">
            <a:spAutoFit/>
          </a:bodyPr>
          <a:lstStyle/>
          <a:p>
            <a:pPr algn="ctr"/>
            <a:r>
              <a:rPr lang="en-US" sz="2400" b="1" i="0" u="none" strike="noStrike">
                <a:solidFill>
                  <a:srgbClr val="00B050"/>
                </a:solidFill>
                <a:effectLst/>
                <a:latin typeface="#9Slide03 SFU Futura_07" panose="00000900000000000000" pitchFamily="2" charset="0"/>
                <a:ea typeface="Times New Roman" panose="02020603050405020304" pitchFamily="18" charset="0"/>
              </a:rPr>
              <a:t> b – d</a:t>
            </a:r>
            <a:endParaRPr lang="en-US" sz="2400" b="1">
              <a:solidFill>
                <a:srgbClr val="00B050"/>
              </a:solidFill>
            </a:endParaRPr>
          </a:p>
        </p:txBody>
      </p:sp>
      <p:pic>
        <p:nvPicPr>
          <p:cNvPr id="19" name="1 Minute Timer- Nho">
            <a:hlinkClick r:id="" action="ppaction://media"/>
            <a:extLst>
              <a:ext uri="{FF2B5EF4-FFF2-40B4-BE49-F238E27FC236}">
                <a16:creationId xmlns:a16="http://schemas.microsoft.com/office/drawing/2014/main" id="{FA9A06C7-D1FB-D1C7-E6C5-202A395AB0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19594" y="2426558"/>
            <a:ext cx="1966682" cy="1105395"/>
          </a:xfrm>
          <a:prstGeom prst="rect">
            <a:avLst/>
          </a:prstGeom>
        </p:spPr>
      </p:pic>
    </p:spTree>
    <p:extLst>
      <p:ext uri="{BB962C8B-B14F-4D97-AF65-F5344CB8AC3E}">
        <p14:creationId xmlns:p14="http://schemas.microsoft.com/office/powerpoint/2010/main" val="6776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9"/>
                </p:tgtEl>
              </p:cMediaNode>
            </p:video>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9"/>
                                        </p:tgtEl>
                                      </p:cBhvr>
                                    </p:cmd>
                                  </p:childTnLst>
                                </p:cTn>
                              </p:par>
                            </p:childTnLst>
                          </p:cTn>
                        </p:par>
                      </p:childTnLst>
                    </p:cTn>
                  </p:par>
                </p:childTnLst>
              </p:cTn>
              <p:nextCondLst>
                <p:cond evt="onClick" delay="0">
                  <p:tgtEl>
                    <p:spTgt spid="19"/>
                  </p:tgtEl>
                </p:cond>
              </p:nextCondLst>
            </p:seq>
          </p:childTnLst>
        </p:cTn>
      </p:par>
    </p:tnLst>
    <p:bldLst>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42155D-61A7-83FC-CD12-32C9F3B95EAA}"/>
              </a:ext>
            </a:extLst>
          </p:cNvPr>
          <p:cNvSpPr txBox="1">
            <a:spLocks/>
          </p:cNvSpPr>
          <p:nvPr/>
        </p:nvSpPr>
        <p:spPr>
          <a:xfrm>
            <a:off x="336616" y="138279"/>
            <a:ext cx="11566358" cy="108696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0000"/>
              </a:lnSpc>
            </a:pPr>
            <a:r>
              <a:rPr lang="en-US" sz="6600">
                <a:solidFill>
                  <a:srgbClr val="C00000"/>
                </a:solidFill>
                <a:latin typeface="#9Slide05 SVNClementine" panose="020F0502020204030203" pitchFamily="34" charset="0"/>
              </a:rPr>
              <a:t>Em yêu thổ nhưỡng quê em</a:t>
            </a:r>
            <a:endParaRPr lang="en-US" sz="6600" dirty="0">
              <a:solidFill>
                <a:srgbClr val="C00000"/>
              </a:solidFill>
              <a:latin typeface="#9Slide05 SVNClementine" panose="020F0502020204030203" pitchFamily="34" charset="0"/>
            </a:endParaRPr>
          </a:p>
        </p:txBody>
      </p:sp>
      <p:sp>
        <p:nvSpPr>
          <p:cNvPr id="5" name="Rectangle 4">
            <a:extLst>
              <a:ext uri="{FF2B5EF4-FFF2-40B4-BE49-F238E27FC236}">
                <a16:creationId xmlns:a16="http://schemas.microsoft.com/office/drawing/2014/main" id="{3CA7C68E-1638-D2FE-64A4-9518A0B8D5FB}"/>
              </a:ext>
            </a:extLst>
          </p:cNvPr>
          <p:cNvSpPr/>
          <p:nvPr/>
        </p:nvSpPr>
        <p:spPr>
          <a:xfrm>
            <a:off x="111760" y="110998"/>
            <a:ext cx="120396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C71B730-3FD9-6D6F-7939-66DF3D2AEDE2}"/>
              </a:ext>
            </a:extLst>
          </p:cNvPr>
          <p:cNvSpPr txBox="1"/>
          <p:nvPr/>
        </p:nvSpPr>
        <p:spPr>
          <a:xfrm>
            <a:off x="368565" y="1225244"/>
            <a:ext cx="7772401" cy="1592231"/>
          </a:xfrm>
          <a:prstGeom prst="rect">
            <a:avLst/>
          </a:prstGeom>
          <a:solidFill>
            <a:schemeClr val="accent6">
              <a:lumMod val="40000"/>
              <a:lumOff val="60000"/>
            </a:schemeClr>
          </a:solidFill>
        </p:spPr>
        <p:txBody>
          <a:bodyPr wrap="square">
            <a:spAutoFit/>
          </a:bodyPr>
          <a:lstStyle/>
          <a:p>
            <a:pPr marL="457200" marR="0" indent="-457200" algn="just">
              <a:lnSpc>
                <a:spcPct val="120000"/>
              </a:lnSpc>
              <a:spcBef>
                <a:spcPts val="0"/>
              </a:spcBef>
              <a:spcAft>
                <a:spcPts val="0"/>
              </a:spcAft>
              <a:buFont typeface="Wingdings" panose="05000000000000000000" pitchFamily="2" charset="2"/>
              <a:buChar char="q"/>
            </a:pPr>
            <a:r>
              <a:rPr lang="en-US" sz="2800">
                <a:solidFill>
                  <a:srgbClr val="000000"/>
                </a:solidFill>
                <a:latin typeface="#9Slide03 SFU Futura_07" panose="00000900000000000000" pitchFamily="2" charset="0"/>
                <a:ea typeface="Times New Roman" panose="02020603050405020304" pitchFamily="18" charset="0"/>
              </a:rPr>
              <a:t>T</a:t>
            </a:r>
            <a:r>
              <a:rPr lang="en-US" sz="2800">
                <a:solidFill>
                  <a:srgbClr val="000000"/>
                </a:solidFill>
                <a:effectLst/>
                <a:latin typeface="#9Slide03 SFU Futura_07" panose="00000900000000000000" pitchFamily="2" charset="0"/>
                <a:ea typeface="Times New Roman" panose="02020603050405020304" pitchFamily="18" charset="0"/>
              </a:rPr>
              <a:t>hu thập thông tin về đặc điểm nhóm đất tại địa phương </a:t>
            </a:r>
          </a:p>
          <a:p>
            <a:pPr marL="457200" marR="0" indent="-457200" algn="just">
              <a:lnSpc>
                <a:spcPct val="120000"/>
              </a:lnSpc>
              <a:spcBef>
                <a:spcPts val="0"/>
              </a:spcBef>
              <a:spcAft>
                <a:spcPts val="0"/>
              </a:spcAft>
              <a:buFont typeface="Wingdings" panose="05000000000000000000" pitchFamily="2" charset="2"/>
              <a:buChar char="q"/>
            </a:pPr>
            <a:r>
              <a:rPr lang="en-US" sz="2800">
                <a:solidFill>
                  <a:srgbClr val="000000"/>
                </a:solidFill>
                <a:effectLst/>
                <a:latin typeface="#9Slide03 SFU Futura_07" panose="00000900000000000000" pitchFamily="2" charset="0"/>
                <a:ea typeface="Times New Roman" panose="02020603050405020304" pitchFamily="18" charset="0"/>
              </a:rPr>
              <a:t>Hoàn thành sản phẩm trên giấy A4, 1 tuần</a:t>
            </a:r>
            <a:endParaRPr lang="en-US" sz="2800" dirty="0">
              <a:effectLst/>
              <a:latin typeface="#9Slide03 SFU Futura_07" panose="00000900000000000000" pitchFamily="2" charset="0"/>
              <a:ea typeface="#9Slide03 Roboto Bold" panose="02000000000000000000" pitchFamily="2" charset="0"/>
            </a:endParaRPr>
          </a:p>
        </p:txBody>
      </p:sp>
      <p:pic>
        <p:nvPicPr>
          <p:cNvPr id="7170" name="Picture 2" descr="Nature Clipart Kid Png - Student Cartoon Clip Art | Full Size PNG Download  | SeekPNG">
            <a:extLst>
              <a:ext uri="{FF2B5EF4-FFF2-40B4-BE49-F238E27FC236}">
                <a16:creationId xmlns:a16="http://schemas.microsoft.com/office/drawing/2014/main" id="{8809291F-3DDC-0621-3A54-9472D6CCF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090" y="1128938"/>
            <a:ext cx="3541294" cy="26559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Vector | Tropical forest landscape with dense forest">
            <a:extLst>
              <a:ext uri="{FF2B5EF4-FFF2-40B4-BE49-F238E27FC236}">
                <a16:creationId xmlns:a16="http://schemas.microsoft.com/office/drawing/2014/main" id="{F66C4608-568A-1F4A-2293-C7F0865F73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83" b="6712"/>
          <a:stretch/>
        </p:blipFill>
        <p:spPr bwMode="auto">
          <a:xfrm>
            <a:off x="368566" y="3077266"/>
            <a:ext cx="7772400" cy="36764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Environmental protection - Free ecology and environment icons">
            <a:extLst>
              <a:ext uri="{FF2B5EF4-FFF2-40B4-BE49-F238E27FC236}">
                <a16:creationId xmlns:a16="http://schemas.microsoft.com/office/drawing/2014/main" id="{BE579C65-9F03-A0D6-C377-8E9922E9B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368" y="3956442"/>
            <a:ext cx="2790560" cy="279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5664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Write a Genuine Thank You Note - Sugar and Spice">
            <a:extLst>
              <a:ext uri="{FF2B5EF4-FFF2-40B4-BE49-F238E27FC236}">
                <a16:creationId xmlns:a16="http://schemas.microsoft.com/office/drawing/2014/main" id="{471A2CD5-40CF-4C54-8194-170E2C94D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643467" y="552893"/>
            <a:ext cx="10905066" cy="5661640"/>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FF2B5EF4-FFF2-40B4-BE49-F238E27FC236}">
                <a16:creationId xmlns:a16="http://schemas.microsoft.com/office/drawing/2014/main" id="{8A9597E5-03F3-41B7-B1E0-D2C0245C3B2D}"/>
              </a:ext>
            </a:extLst>
          </p:cNvPr>
          <p:cNvSpPr/>
          <p:nvPr/>
        </p:nvSpPr>
        <p:spPr>
          <a:xfrm>
            <a:off x="0" y="0"/>
            <a:ext cx="12192000" cy="6858000"/>
          </a:xfrm>
          <a:prstGeom prst="frame">
            <a:avLst>
              <a:gd name="adj1" fmla="val 611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19103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Quả địa cầu 3D">
            <a:hlinkClick r:id="" action="ppaction://media"/>
            <a:extLst>
              <a:ext uri="{FF2B5EF4-FFF2-40B4-BE49-F238E27FC236}">
                <a16:creationId xmlns:a16="http://schemas.microsoft.com/office/drawing/2014/main" id="{415ECF95-6176-0DA9-F42C-35053B596B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Subtitle 2">
            <a:extLst>
              <a:ext uri="{FF2B5EF4-FFF2-40B4-BE49-F238E27FC236}">
                <a16:creationId xmlns:a16="http://schemas.microsoft.com/office/drawing/2014/main" id="{03E0D778-8D3C-468B-AFD6-60A4F06E32FF}"/>
              </a:ext>
            </a:extLst>
          </p:cNvPr>
          <p:cNvSpPr txBox="1">
            <a:spLocks/>
          </p:cNvSpPr>
          <p:nvPr/>
        </p:nvSpPr>
        <p:spPr>
          <a:xfrm>
            <a:off x="96263" y="1389792"/>
            <a:ext cx="12195046" cy="50110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sz="7200">
                <a:latin typeface="#9Slide07 SVNDessert Menu Scrip" panose="00000500000000000000" pitchFamily="2" charset="0"/>
              </a:rPr>
              <a:t>BÀI 11</a:t>
            </a:r>
            <a:endParaRPr lang="en-US" sz="7200" dirty="0">
              <a:latin typeface="#9Slide07 SVNDessert Menu Scrip" panose="00000500000000000000" pitchFamily="2" charset="0"/>
            </a:endParaRPr>
          </a:p>
          <a:p>
            <a:pPr marL="0" indent="0" algn="ctr">
              <a:lnSpc>
                <a:spcPct val="130000"/>
              </a:lnSpc>
              <a:spcBef>
                <a:spcPts val="0"/>
              </a:spcBef>
              <a:buNone/>
            </a:pPr>
            <a:r>
              <a:rPr lang="en-US" sz="5400" cap="small">
                <a:latin typeface="#9Slide07 SVNBango" panose="02000000000000000000" pitchFamily="2" charset="0"/>
              </a:rPr>
              <a:t>ĐẶC ĐIỂM CHUNG VÀ SỰ PHÂN BỐ LỚP PHỦ THỔ NHƯỠNG</a:t>
            </a:r>
            <a:endParaRPr lang="en-US" sz="16600" dirty="0">
              <a:latin typeface="#9Slide07 SVNBango" panose="02000000000000000000" pitchFamily="2" charset="0"/>
            </a:endParaRPr>
          </a:p>
        </p:txBody>
      </p:sp>
    </p:spTree>
    <p:extLst>
      <p:ext uri="{BB962C8B-B14F-4D97-AF65-F5344CB8AC3E}">
        <p14:creationId xmlns:p14="http://schemas.microsoft.com/office/powerpoint/2010/main" val="2310176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0" end="0"/>
                                            </p:txEl>
                                          </p:spTgt>
                                        </p:tgtEl>
                                        <p:attrNameLst>
                                          <p:attrName>ppt_x</p:attrName>
                                          <p:attrName>ppt_y</p:attrName>
                                        </p:attrNameLst>
                                      </p:cBhvr>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p:nvPr/>
        </p:nvSpPr>
        <p:spPr>
          <a:xfrm flipH="1">
            <a:off x="9965261" y="-383141"/>
            <a:ext cx="2653443" cy="2484588"/>
          </a:xfrm>
          <a:custGeom>
            <a:avLst/>
            <a:gdLst/>
            <a:ahLst/>
            <a:cxnLst/>
            <a:rect l="l" t="t" r="r" b="b"/>
            <a:pathLst>
              <a:path w="3980165" h="3726882" extrusionOk="0">
                <a:moveTo>
                  <a:pt x="3980165" y="0"/>
                </a:moveTo>
                <a:lnTo>
                  <a:pt x="0" y="0"/>
                </a:lnTo>
                <a:lnTo>
                  <a:pt x="0" y="3726882"/>
                </a:lnTo>
                <a:lnTo>
                  <a:pt x="3980165" y="3726882"/>
                </a:lnTo>
                <a:lnTo>
                  <a:pt x="3980165" y="0"/>
                </a:lnTo>
                <a:close/>
              </a:path>
            </a:pathLst>
          </a:custGeom>
          <a:blipFill rotWithShape="1">
            <a:blip r:embed="rId3">
              <a:alphaModFix/>
            </a:blip>
            <a:stretch>
              <a:fillRect/>
            </a:stretch>
          </a:blipFill>
          <a:ln>
            <a:noFill/>
          </a:ln>
        </p:spPr>
        <p:txBody>
          <a:bodyPr/>
          <a:lstStyle/>
          <a:p>
            <a:endParaRPr lang="en-US" sz="1200"/>
          </a:p>
        </p:txBody>
      </p:sp>
      <p:pic>
        <p:nvPicPr>
          <p:cNvPr id="240" name="Google Shape;240;p21"/>
          <p:cNvPicPr preferRelativeResize="0"/>
          <p:nvPr/>
        </p:nvPicPr>
        <p:blipFill rotWithShape="1">
          <a:blip r:embed="rId4">
            <a:alphaModFix/>
          </a:blip>
          <a:srcRect l="51083" t="11609" r="4684" b="71641"/>
          <a:stretch/>
        </p:blipFill>
        <p:spPr>
          <a:xfrm>
            <a:off x="4937638" y="2012947"/>
            <a:ext cx="5863560" cy="1148683"/>
          </a:xfrm>
          <a:prstGeom prst="rect">
            <a:avLst/>
          </a:prstGeom>
          <a:noFill/>
          <a:ln>
            <a:noFill/>
          </a:ln>
        </p:spPr>
      </p:pic>
      <p:pic>
        <p:nvPicPr>
          <p:cNvPr id="241" name="Google Shape;241;p21"/>
          <p:cNvPicPr preferRelativeResize="0"/>
          <p:nvPr/>
        </p:nvPicPr>
        <p:blipFill rotWithShape="1">
          <a:blip r:embed="rId4">
            <a:alphaModFix/>
          </a:blip>
          <a:srcRect l="51083" t="11609" r="4684" b="71641"/>
          <a:stretch/>
        </p:blipFill>
        <p:spPr>
          <a:xfrm>
            <a:off x="4887180" y="730630"/>
            <a:ext cx="5863559" cy="1148683"/>
          </a:xfrm>
          <a:prstGeom prst="rect">
            <a:avLst/>
          </a:prstGeom>
          <a:noFill/>
          <a:ln>
            <a:noFill/>
          </a:ln>
        </p:spPr>
      </p:pic>
      <p:sp>
        <p:nvSpPr>
          <p:cNvPr id="242" name="Google Shape;242;p21"/>
          <p:cNvSpPr/>
          <p:nvPr/>
        </p:nvSpPr>
        <p:spPr>
          <a:xfrm>
            <a:off x="5301578" y="998327"/>
            <a:ext cx="676683" cy="671762"/>
          </a:xfrm>
          <a:custGeom>
            <a:avLst/>
            <a:gdLst/>
            <a:ahLst/>
            <a:cxnLst/>
            <a:rect l="l" t="t" r="r" b="b"/>
            <a:pathLst>
              <a:path w="1015025" h="1007643" extrusionOk="0">
                <a:moveTo>
                  <a:pt x="0" y="0"/>
                </a:moveTo>
                <a:lnTo>
                  <a:pt x="1015025" y="0"/>
                </a:lnTo>
                <a:lnTo>
                  <a:pt x="1015025" y="1007643"/>
                </a:lnTo>
                <a:lnTo>
                  <a:pt x="0" y="1007643"/>
                </a:lnTo>
                <a:lnTo>
                  <a:pt x="0" y="0"/>
                </a:lnTo>
                <a:close/>
              </a:path>
            </a:pathLst>
          </a:custGeom>
          <a:blipFill rotWithShape="1">
            <a:blip r:embed="rId5">
              <a:alphaModFix/>
            </a:blip>
            <a:stretch>
              <a:fillRect/>
            </a:stretch>
          </a:blipFill>
          <a:ln>
            <a:noFill/>
          </a:ln>
        </p:spPr>
        <p:txBody>
          <a:bodyPr/>
          <a:lstStyle/>
          <a:p>
            <a:endParaRPr lang="en-US" sz="1200"/>
          </a:p>
        </p:txBody>
      </p:sp>
      <p:sp>
        <p:nvSpPr>
          <p:cNvPr id="243" name="Google Shape;243;p21"/>
          <p:cNvSpPr/>
          <p:nvPr/>
        </p:nvSpPr>
        <p:spPr>
          <a:xfrm>
            <a:off x="5301578" y="2254040"/>
            <a:ext cx="676683" cy="671762"/>
          </a:xfrm>
          <a:custGeom>
            <a:avLst/>
            <a:gdLst/>
            <a:ahLst/>
            <a:cxnLst/>
            <a:rect l="l" t="t" r="r" b="b"/>
            <a:pathLst>
              <a:path w="1015025" h="1007643" extrusionOk="0">
                <a:moveTo>
                  <a:pt x="0" y="0"/>
                </a:moveTo>
                <a:lnTo>
                  <a:pt x="1015025" y="0"/>
                </a:lnTo>
                <a:lnTo>
                  <a:pt x="1015025" y="1007643"/>
                </a:lnTo>
                <a:lnTo>
                  <a:pt x="0" y="1007643"/>
                </a:lnTo>
                <a:lnTo>
                  <a:pt x="0" y="0"/>
                </a:lnTo>
                <a:close/>
              </a:path>
            </a:pathLst>
          </a:custGeom>
          <a:blipFill rotWithShape="1">
            <a:blip r:embed="rId5">
              <a:alphaModFix/>
            </a:blip>
            <a:stretch>
              <a:fillRect/>
            </a:stretch>
          </a:blipFill>
          <a:ln>
            <a:noFill/>
          </a:ln>
        </p:spPr>
        <p:txBody>
          <a:bodyPr/>
          <a:lstStyle/>
          <a:p>
            <a:endParaRPr lang="en-US" sz="1200"/>
          </a:p>
        </p:txBody>
      </p:sp>
      <p:sp>
        <p:nvSpPr>
          <p:cNvPr id="246" name="Google Shape;246;p21"/>
          <p:cNvSpPr/>
          <p:nvPr/>
        </p:nvSpPr>
        <p:spPr>
          <a:xfrm rot="-707995" flipH="1">
            <a:off x="3456381" y="2253415"/>
            <a:ext cx="1074651" cy="1182116"/>
          </a:xfrm>
          <a:custGeom>
            <a:avLst/>
            <a:gdLst/>
            <a:ahLst/>
            <a:cxnLst/>
            <a:rect l="l" t="t" r="r" b="b"/>
            <a:pathLst>
              <a:path w="1611976" h="1773174" extrusionOk="0">
                <a:moveTo>
                  <a:pt x="1611976" y="0"/>
                </a:moveTo>
                <a:lnTo>
                  <a:pt x="0" y="0"/>
                </a:lnTo>
                <a:lnTo>
                  <a:pt x="0" y="1773175"/>
                </a:lnTo>
                <a:lnTo>
                  <a:pt x="1611976" y="1773175"/>
                </a:lnTo>
                <a:lnTo>
                  <a:pt x="1611976" y="0"/>
                </a:lnTo>
                <a:close/>
              </a:path>
            </a:pathLst>
          </a:custGeom>
          <a:blipFill rotWithShape="1">
            <a:blip r:embed="rId6">
              <a:alphaModFix/>
            </a:blip>
            <a:stretch>
              <a:fillRect/>
            </a:stretch>
          </a:blipFill>
          <a:ln>
            <a:noFill/>
          </a:ln>
        </p:spPr>
        <p:txBody>
          <a:bodyPr/>
          <a:lstStyle/>
          <a:p>
            <a:endParaRPr lang="en-US" sz="1200"/>
          </a:p>
        </p:txBody>
      </p:sp>
      <p:sp>
        <p:nvSpPr>
          <p:cNvPr id="247" name="Google Shape;247;p21"/>
          <p:cNvSpPr/>
          <p:nvPr/>
        </p:nvSpPr>
        <p:spPr>
          <a:xfrm>
            <a:off x="211361" y="4050854"/>
            <a:ext cx="4429185" cy="2325323"/>
          </a:xfrm>
          <a:custGeom>
            <a:avLst/>
            <a:gdLst/>
            <a:ahLst/>
            <a:cxnLst/>
            <a:rect l="l" t="t" r="r" b="b"/>
            <a:pathLst>
              <a:path w="6643778" h="3487984" extrusionOk="0">
                <a:moveTo>
                  <a:pt x="0" y="0"/>
                </a:moveTo>
                <a:lnTo>
                  <a:pt x="6643778" y="0"/>
                </a:lnTo>
                <a:lnTo>
                  <a:pt x="6643778" y="3487984"/>
                </a:lnTo>
                <a:lnTo>
                  <a:pt x="0" y="3487984"/>
                </a:lnTo>
                <a:lnTo>
                  <a:pt x="0" y="0"/>
                </a:lnTo>
                <a:close/>
              </a:path>
            </a:pathLst>
          </a:custGeom>
          <a:blipFill rotWithShape="1">
            <a:blip r:embed="rId7">
              <a:alphaModFix/>
            </a:blip>
            <a:stretch>
              <a:fillRect/>
            </a:stretch>
          </a:blipFill>
          <a:ln>
            <a:noFill/>
          </a:ln>
        </p:spPr>
        <p:txBody>
          <a:bodyPr/>
          <a:lstStyle/>
          <a:p>
            <a:endParaRPr lang="en-US" sz="1200"/>
          </a:p>
        </p:txBody>
      </p:sp>
      <p:sp>
        <p:nvSpPr>
          <p:cNvPr id="248" name="Google Shape;248;p21"/>
          <p:cNvSpPr/>
          <p:nvPr/>
        </p:nvSpPr>
        <p:spPr>
          <a:xfrm flipH="1">
            <a:off x="1054916" y="2344287"/>
            <a:ext cx="2653731" cy="2169425"/>
          </a:xfrm>
          <a:custGeom>
            <a:avLst/>
            <a:gdLst/>
            <a:ahLst/>
            <a:cxnLst/>
            <a:rect l="l" t="t" r="r" b="b"/>
            <a:pathLst>
              <a:path w="3980597" h="3254138" extrusionOk="0">
                <a:moveTo>
                  <a:pt x="3980597" y="0"/>
                </a:moveTo>
                <a:lnTo>
                  <a:pt x="0" y="0"/>
                </a:lnTo>
                <a:lnTo>
                  <a:pt x="0" y="3254138"/>
                </a:lnTo>
                <a:lnTo>
                  <a:pt x="3980597" y="3254138"/>
                </a:lnTo>
                <a:lnTo>
                  <a:pt x="3980597" y="0"/>
                </a:lnTo>
                <a:close/>
              </a:path>
            </a:pathLst>
          </a:custGeom>
          <a:blipFill rotWithShape="1">
            <a:blip r:embed="rId8">
              <a:alphaModFix/>
            </a:blip>
            <a:stretch>
              <a:fillRect/>
            </a:stretch>
          </a:blipFill>
          <a:ln>
            <a:noFill/>
          </a:ln>
        </p:spPr>
        <p:txBody>
          <a:bodyPr/>
          <a:lstStyle/>
          <a:p>
            <a:endParaRPr lang="en-US" sz="1200"/>
          </a:p>
        </p:txBody>
      </p:sp>
      <p:sp>
        <p:nvSpPr>
          <p:cNvPr id="249" name="Google Shape;249;p21"/>
          <p:cNvSpPr txBox="1"/>
          <p:nvPr/>
        </p:nvSpPr>
        <p:spPr>
          <a:xfrm>
            <a:off x="547438" y="467260"/>
            <a:ext cx="4390200" cy="1329595"/>
          </a:xfrm>
          <a:prstGeom prst="rect">
            <a:avLst/>
          </a:prstGeom>
          <a:noFill/>
          <a:ln>
            <a:noFill/>
          </a:ln>
        </p:spPr>
        <p:txBody>
          <a:bodyPr spcFirstLastPara="1" wrap="square" lIns="0" tIns="0" rIns="0" bIns="0" anchor="t" anchorCtr="0">
            <a:spAutoFit/>
          </a:bodyPr>
          <a:lstStyle/>
          <a:p>
            <a:pPr>
              <a:lnSpc>
                <a:spcPct val="90000"/>
              </a:lnSpc>
            </a:pPr>
            <a:r>
              <a:rPr lang="en-US" sz="9600">
                <a:solidFill>
                  <a:srgbClr val="804E45"/>
                </a:solidFill>
                <a:latin typeface="#9Slide05 Fourth Medium" panose="00000600000000000000" pitchFamily="2" charset="0"/>
                <a:ea typeface="Lobster Two"/>
                <a:cs typeface="Lobster Two"/>
                <a:sym typeface="Lobster Two"/>
              </a:rPr>
              <a:t>Mục tiêu</a:t>
            </a:r>
            <a:endParaRPr sz="2000">
              <a:latin typeface="#9Slide05 Fourth Medium" panose="00000600000000000000" pitchFamily="2" charset="0"/>
            </a:endParaRPr>
          </a:p>
        </p:txBody>
      </p:sp>
      <p:sp>
        <p:nvSpPr>
          <p:cNvPr id="250" name="Google Shape;250;p21"/>
          <p:cNvSpPr txBox="1"/>
          <p:nvPr/>
        </p:nvSpPr>
        <p:spPr>
          <a:xfrm>
            <a:off x="6249975" y="851259"/>
            <a:ext cx="4232979" cy="861774"/>
          </a:xfrm>
          <a:prstGeom prst="rect">
            <a:avLst/>
          </a:prstGeom>
          <a:noFill/>
          <a:ln>
            <a:noFill/>
          </a:ln>
        </p:spPr>
        <p:txBody>
          <a:bodyPr spcFirstLastPara="1" wrap="square" lIns="0" tIns="0" rIns="0" bIns="0" anchor="t" anchorCtr="0">
            <a:spAutoFit/>
          </a:bodyPr>
          <a:lstStyle/>
          <a:p>
            <a:pPr algn="just">
              <a:lnSpc>
                <a:spcPct val="139958"/>
              </a:lnSpc>
            </a:pPr>
            <a:r>
              <a:rPr lang="en-US" sz="2000">
                <a:solidFill>
                  <a:srgbClr val="000000"/>
                </a:solidFill>
                <a:effectLst/>
                <a:latin typeface="#9Slide03 SFU Futura_07" panose="00000900000000000000" pitchFamily="2" charset="0"/>
                <a:ea typeface="Times New Roman" panose="02020603050405020304" pitchFamily="18" charset="0"/>
              </a:rPr>
              <a:t>Nêu được tính chất nhiệt đới gió mùa của lớp phủ thổ nhưỡng</a:t>
            </a:r>
            <a:endParaRPr sz="2000">
              <a:latin typeface="#9Slide03 SFU Futura_07" panose="00000900000000000000" pitchFamily="2" charset="0"/>
            </a:endParaRPr>
          </a:p>
        </p:txBody>
      </p:sp>
      <p:sp>
        <p:nvSpPr>
          <p:cNvPr id="251" name="Google Shape;251;p21"/>
          <p:cNvSpPr txBox="1"/>
          <p:nvPr/>
        </p:nvSpPr>
        <p:spPr>
          <a:xfrm>
            <a:off x="6292057" y="2186412"/>
            <a:ext cx="3890306" cy="861774"/>
          </a:xfrm>
          <a:prstGeom prst="rect">
            <a:avLst/>
          </a:prstGeom>
          <a:noFill/>
          <a:ln>
            <a:noFill/>
          </a:ln>
        </p:spPr>
        <p:txBody>
          <a:bodyPr spcFirstLastPara="1" wrap="square" lIns="0" tIns="0" rIns="0" bIns="0" anchor="t" anchorCtr="0">
            <a:spAutoFit/>
          </a:bodyPr>
          <a:lstStyle/>
          <a:p>
            <a:pPr algn="just">
              <a:lnSpc>
                <a:spcPct val="139958"/>
              </a:lnSpc>
            </a:pPr>
            <a:r>
              <a:rPr lang="en-US" sz="2000">
                <a:solidFill>
                  <a:srgbClr val="000000"/>
                </a:solidFill>
                <a:effectLst/>
                <a:latin typeface="#9Slide03 SFU Futura_07" panose="00000900000000000000" pitchFamily="2" charset="0"/>
                <a:ea typeface="Times New Roman" panose="02020603050405020304" pitchFamily="18" charset="0"/>
              </a:rPr>
              <a:t>Trình bày được đặc điểm phân bố của 3 nhóm đất chính.</a:t>
            </a:r>
            <a:endParaRPr sz="2000">
              <a:latin typeface="#9Slide03 SFU Futura_07" panose="00000900000000000000" pitchFamily="2" charset="0"/>
            </a:endParaRPr>
          </a:p>
        </p:txBody>
      </p:sp>
      <p:sp>
        <p:nvSpPr>
          <p:cNvPr id="258" name="Google Shape;258;p21"/>
          <p:cNvSpPr txBox="1"/>
          <p:nvPr/>
        </p:nvSpPr>
        <p:spPr>
          <a:xfrm>
            <a:off x="5301578" y="1070675"/>
            <a:ext cx="676683" cy="615681"/>
          </a:xfrm>
          <a:prstGeom prst="rect">
            <a:avLst/>
          </a:prstGeom>
          <a:noFill/>
          <a:ln>
            <a:noFill/>
          </a:ln>
        </p:spPr>
        <p:txBody>
          <a:bodyPr spcFirstLastPara="1" wrap="square" lIns="0" tIns="0" rIns="0" bIns="0" anchor="t" anchorCtr="0">
            <a:spAutoFit/>
          </a:bodyPr>
          <a:lstStyle/>
          <a:p>
            <a:pPr algn="ctr">
              <a:lnSpc>
                <a:spcPct val="120000"/>
              </a:lnSpc>
            </a:pPr>
            <a:r>
              <a:rPr lang="en-US" sz="3334">
                <a:solidFill>
                  <a:srgbClr val="FF0000"/>
                </a:solidFill>
                <a:latin typeface="#9Slide07 Stormtrooper" panose="020B0500000000000000" pitchFamily="34" charset="0"/>
                <a:ea typeface="Lobster"/>
                <a:cs typeface="Lobster"/>
                <a:sym typeface="Lobster"/>
              </a:rPr>
              <a:t>01</a:t>
            </a:r>
            <a:endParaRPr sz="1200">
              <a:solidFill>
                <a:srgbClr val="FF0000"/>
              </a:solidFill>
              <a:latin typeface="#9Slide07 Stormtrooper" panose="020B0500000000000000" pitchFamily="34" charset="0"/>
            </a:endParaRPr>
          </a:p>
        </p:txBody>
      </p:sp>
      <p:sp>
        <p:nvSpPr>
          <p:cNvPr id="259" name="Google Shape;259;p21"/>
          <p:cNvSpPr txBox="1"/>
          <p:nvPr/>
        </p:nvSpPr>
        <p:spPr>
          <a:xfrm>
            <a:off x="5301578" y="2336005"/>
            <a:ext cx="676683" cy="615681"/>
          </a:xfrm>
          <a:prstGeom prst="rect">
            <a:avLst/>
          </a:prstGeom>
          <a:noFill/>
          <a:ln>
            <a:noFill/>
          </a:ln>
        </p:spPr>
        <p:txBody>
          <a:bodyPr spcFirstLastPara="1" wrap="square" lIns="0" tIns="0" rIns="0" bIns="0" anchor="t" anchorCtr="0">
            <a:spAutoFit/>
          </a:bodyPr>
          <a:lstStyle/>
          <a:p>
            <a:pPr algn="ctr">
              <a:lnSpc>
                <a:spcPct val="120000"/>
              </a:lnSpc>
            </a:pPr>
            <a:r>
              <a:rPr lang="en-US" sz="3334">
                <a:solidFill>
                  <a:srgbClr val="FF0000"/>
                </a:solidFill>
                <a:latin typeface="#9Slide07 Stormtrooper" panose="020B0500000000000000" pitchFamily="34" charset="0"/>
                <a:ea typeface="Lobster"/>
                <a:cs typeface="Lobster"/>
                <a:sym typeface="Lobster"/>
              </a:rPr>
              <a:t>02</a:t>
            </a:r>
            <a:endParaRPr sz="1200">
              <a:solidFill>
                <a:srgbClr val="FF0000"/>
              </a:solidFill>
              <a:latin typeface="#9Slide07 Stormtrooper" panose="020B0500000000000000" pitchFamily="34" charset="0"/>
            </a:endParaRPr>
          </a:p>
        </p:txBody>
      </p:sp>
      <p:pic>
        <p:nvPicPr>
          <p:cNvPr id="11" name="Picture 10" descr="Mục tiêu kinh doanh là gì? 5 yếu tố cơ bản khi xây dựng mục tiêu">
            <a:extLst>
              <a:ext uri="{FF2B5EF4-FFF2-40B4-BE49-F238E27FC236}">
                <a16:creationId xmlns:a16="http://schemas.microsoft.com/office/drawing/2014/main" id="{7ADD3C78-7CAD-6984-EF06-E83D48DEB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980" y="1706161"/>
            <a:ext cx="1391370" cy="7905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nt - Free nature icons">
            <a:extLst>
              <a:ext uri="{FF2B5EF4-FFF2-40B4-BE49-F238E27FC236}">
                <a16:creationId xmlns:a16="http://schemas.microsoft.com/office/drawing/2014/main" id="{E057F766-7BBB-ED21-F54F-26C373E3B2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7902" y="3591985"/>
            <a:ext cx="611878" cy="611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lant - Free nature icons">
            <a:extLst>
              <a:ext uri="{FF2B5EF4-FFF2-40B4-BE49-F238E27FC236}">
                <a16:creationId xmlns:a16="http://schemas.microsoft.com/office/drawing/2014/main" id="{F3323B49-A5F4-9FC3-603B-35DCA31457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6665" y="3591985"/>
            <a:ext cx="611878" cy="61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nt - Free nature icons">
            <a:extLst>
              <a:ext uri="{FF2B5EF4-FFF2-40B4-BE49-F238E27FC236}">
                <a16:creationId xmlns:a16="http://schemas.microsoft.com/office/drawing/2014/main" id="{6E78AB4E-8804-FBCF-0008-8D8D1502F2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9139" y="3663523"/>
            <a:ext cx="611878" cy="611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lant - Free nature icons">
            <a:extLst>
              <a:ext uri="{FF2B5EF4-FFF2-40B4-BE49-F238E27FC236}">
                <a16:creationId xmlns:a16="http://schemas.microsoft.com/office/drawing/2014/main" id="{3ECD032A-54EE-9FF4-409D-98CF362B14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1198" y="3663523"/>
            <a:ext cx="611878" cy="611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arriage requirement is very high in Igboland” – Lady says her brother  spent less than N50K on traditional marriage items to marry his wife from  Benue – G9IJA.com">
            <a:extLst>
              <a:ext uri="{FF2B5EF4-FFF2-40B4-BE49-F238E27FC236}">
                <a16:creationId xmlns:a16="http://schemas.microsoft.com/office/drawing/2014/main" id="{57ADBEC1-6269-3CF7-AA43-27C14EE29E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483998" y="4550777"/>
            <a:ext cx="1842160" cy="2165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oil Quality Vector Icons free download in SVG, PNG Format">
            <a:extLst>
              <a:ext uri="{FF2B5EF4-FFF2-40B4-BE49-F238E27FC236}">
                <a16:creationId xmlns:a16="http://schemas.microsoft.com/office/drawing/2014/main" id="{07A163E7-6609-8923-7E78-29FA8441A9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8261" y="4550777"/>
            <a:ext cx="2013882" cy="201388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37;p21">
            <a:extLst>
              <a:ext uri="{FF2B5EF4-FFF2-40B4-BE49-F238E27FC236}">
                <a16:creationId xmlns:a16="http://schemas.microsoft.com/office/drawing/2014/main" id="{45EF2D93-F853-7765-FDEC-DA9865AD5011}"/>
              </a:ext>
            </a:extLst>
          </p:cNvPr>
          <p:cNvSpPr/>
          <p:nvPr/>
        </p:nvSpPr>
        <p:spPr>
          <a:xfrm flipH="1">
            <a:off x="10653917" y="5041904"/>
            <a:ext cx="2653443" cy="2484588"/>
          </a:xfrm>
          <a:custGeom>
            <a:avLst/>
            <a:gdLst/>
            <a:ahLst/>
            <a:cxnLst/>
            <a:rect l="l" t="t" r="r" b="b"/>
            <a:pathLst>
              <a:path w="3980165" h="3726882" extrusionOk="0">
                <a:moveTo>
                  <a:pt x="3980165" y="0"/>
                </a:moveTo>
                <a:lnTo>
                  <a:pt x="0" y="0"/>
                </a:lnTo>
                <a:lnTo>
                  <a:pt x="0" y="3726882"/>
                </a:lnTo>
                <a:lnTo>
                  <a:pt x="3980165" y="3726882"/>
                </a:lnTo>
                <a:lnTo>
                  <a:pt x="3980165" y="0"/>
                </a:lnTo>
                <a:close/>
              </a:path>
            </a:pathLst>
          </a:custGeom>
          <a:blipFill rotWithShape="1">
            <a:blip r:embed="rId3">
              <a:alphaModFix/>
            </a:blip>
            <a:stretch>
              <a:fillRect/>
            </a:stretch>
          </a:blipFill>
          <a:ln>
            <a:noFill/>
          </a:ln>
        </p:spPr>
        <p:txBody>
          <a:bodyPr/>
          <a:lstStyle/>
          <a:p>
            <a:endParaRPr lang="en-US" sz="1200"/>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a:extLst>
              <a:ext uri="{FF2B5EF4-FFF2-40B4-BE49-F238E27FC236}">
                <a16:creationId xmlns:a16="http://schemas.microsoft.com/office/drawing/2014/main" id="{44BCEE14-BDBA-4B1A-AE85-3C91604DEC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5" name="图片 15">
            <a:extLst>
              <a:ext uri="{FF2B5EF4-FFF2-40B4-BE49-F238E27FC236}">
                <a16:creationId xmlns:a16="http://schemas.microsoft.com/office/drawing/2014/main" id="{1BB125CC-2910-48BD-8DD6-2357D4B8F4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6" name="Picture 159" descr="10004015438746072987">
            <a:extLst>
              <a:ext uri="{FF2B5EF4-FFF2-40B4-BE49-F238E27FC236}">
                <a16:creationId xmlns:a16="http://schemas.microsoft.com/office/drawing/2014/main" id="{5A350152-37CD-4830-BFC9-C688A4148923}"/>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flipH="1">
            <a:off x="10691527" y="1795097"/>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7EED300-F3D7-4B37-974A-C5A6DDD5B6AA}"/>
              </a:ext>
            </a:extLst>
          </p:cNvPr>
          <p:cNvSpPr txBox="1"/>
          <p:nvPr/>
        </p:nvSpPr>
        <p:spPr>
          <a:xfrm>
            <a:off x="2778761" y="151465"/>
            <a:ext cx="6634479" cy="1015663"/>
          </a:xfrm>
          <a:prstGeom prst="rect">
            <a:avLst/>
          </a:prstGeom>
          <a:noFill/>
        </p:spPr>
        <p:txBody>
          <a:bodyPr wrap="square">
            <a:spAutoFit/>
          </a:bodyPr>
          <a:lstStyle/>
          <a:p>
            <a:pPr algn="ctr"/>
            <a:r>
              <a:rPr lang="en-US" sz="6000">
                <a:solidFill>
                  <a:srgbClr val="FF0000"/>
                </a:solidFill>
                <a:latin typeface="#9Slide07 IcielBC Cubano Normal" panose="00000500000000000000" pitchFamily="2" charset="0"/>
              </a:rPr>
              <a:t>NỘI DUNG bài học</a:t>
            </a:r>
          </a:p>
        </p:txBody>
      </p:sp>
      <p:grpSp>
        <p:nvGrpSpPr>
          <p:cNvPr id="29" name="Group 28">
            <a:extLst>
              <a:ext uri="{FF2B5EF4-FFF2-40B4-BE49-F238E27FC236}">
                <a16:creationId xmlns:a16="http://schemas.microsoft.com/office/drawing/2014/main" id="{6E7D6F92-BEC5-475E-AFA7-552ED3CD709A}"/>
              </a:ext>
            </a:extLst>
          </p:cNvPr>
          <p:cNvGrpSpPr/>
          <p:nvPr/>
        </p:nvGrpSpPr>
        <p:grpSpPr>
          <a:xfrm>
            <a:off x="0" y="0"/>
            <a:ext cx="12192000" cy="6858000"/>
            <a:chOff x="0" y="0"/>
            <a:chExt cx="12192000" cy="6858000"/>
          </a:xfrm>
        </p:grpSpPr>
        <p:cxnSp>
          <p:nvCxnSpPr>
            <p:cNvPr id="30" name="Straight Connector 29">
              <a:extLst>
                <a:ext uri="{FF2B5EF4-FFF2-40B4-BE49-F238E27FC236}">
                  <a16:creationId xmlns:a16="http://schemas.microsoft.com/office/drawing/2014/main" id="{A36632E2-AAD3-41BD-8074-953DEDC218F3}"/>
                </a:ext>
              </a:extLst>
            </p:cNvPr>
            <p:cNvCxnSpPr/>
            <p:nvPr/>
          </p:nvCxnSpPr>
          <p:spPr>
            <a:xfrm>
              <a:off x="0" y="0"/>
              <a:ext cx="12192000" cy="0"/>
            </a:xfrm>
            <a:prstGeom prst="line">
              <a:avLst/>
            </a:prstGeom>
            <a:ln w="38100">
              <a:solidFill>
                <a:srgbClr val="518D8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BEAB4A-3661-4EDA-9877-937ACFC74254}"/>
                </a:ext>
              </a:extLst>
            </p:cNvPr>
            <p:cNvCxnSpPr/>
            <p:nvPr/>
          </p:nvCxnSpPr>
          <p:spPr>
            <a:xfrm>
              <a:off x="0" y="0"/>
              <a:ext cx="0" cy="6858000"/>
            </a:xfrm>
            <a:prstGeom prst="line">
              <a:avLst/>
            </a:prstGeom>
            <a:ln w="38100">
              <a:solidFill>
                <a:srgbClr val="518D8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45DA660-C439-44B4-A026-CAFF7379CC82}"/>
                </a:ext>
              </a:extLst>
            </p:cNvPr>
            <p:cNvCxnSpPr/>
            <p:nvPr/>
          </p:nvCxnSpPr>
          <p:spPr>
            <a:xfrm>
              <a:off x="0" y="6858000"/>
              <a:ext cx="12192000" cy="0"/>
            </a:xfrm>
            <a:prstGeom prst="line">
              <a:avLst/>
            </a:prstGeom>
            <a:ln w="38100">
              <a:solidFill>
                <a:srgbClr val="518D8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400541-F46E-4F86-BFD4-86FB0ED7519D}"/>
                </a:ext>
              </a:extLst>
            </p:cNvPr>
            <p:cNvCxnSpPr/>
            <p:nvPr/>
          </p:nvCxnSpPr>
          <p:spPr>
            <a:xfrm>
              <a:off x="12192000" y="0"/>
              <a:ext cx="0" cy="6858000"/>
            </a:xfrm>
            <a:prstGeom prst="line">
              <a:avLst/>
            </a:prstGeom>
            <a:ln w="38100">
              <a:solidFill>
                <a:srgbClr val="518D8C"/>
              </a:solidFill>
            </a:ln>
          </p:spPr>
          <p:style>
            <a:lnRef idx="1">
              <a:schemeClr val="accent1"/>
            </a:lnRef>
            <a:fillRef idx="0">
              <a:schemeClr val="accent1"/>
            </a:fillRef>
            <a:effectRef idx="0">
              <a:schemeClr val="accent1"/>
            </a:effectRef>
            <a:fontRef idx="minor">
              <a:schemeClr val="tx1"/>
            </a:fontRef>
          </p:style>
        </p:cxnSp>
      </p:grpSp>
      <p:pic>
        <p:nvPicPr>
          <p:cNvPr id="34" name="图片 64">
            <a:extLst>
              <a:ext uri="{FF2B5EF4-FFF2-40B4-BE49-F238E27FC236}">
                <a16:creationId xmlns:a16="http://schemas.microsoft.com/office/drawing/2014/main" id="{DAE82659-11FC-4963-97F1-953E4F3E30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8992226" y="2887054"/>
            <a:ext cx="3511291" cy="4246208"/>
          </a:xfrm>
          <a:prstGeom prst="rect">
            <a:avLst/>
          </a:prstGeom>
        </p:spPr>
      </p:pic>
      <p:sp>
        <p:nvSpPr>
          <p:cNvPr id="2" name="Hình chữ nhật: Góc Tròn 1">
            <a:extLst>
              <a:ext uri="{FF2B5EF4-FFF2-40B4-BE49-F238E27FC236}">
                <a16:creationId xmlns:a16="http://schemas.microsoft.com/office/drawing/2014/main" id="{DF3E3038-050B-270A-4F41-8037F302DD69}"/>
              </a:ext>
            </a:extLst>
          </p:cNvPr>
          <p:cNvSpPr/>
          <p:nvPr/>
        </p:nvSpPr>
        <p:spPr>
          <a:xfrm>
            <a:off x="2002342" y="1731132"/>
            <a:ext cx="8376921" cy="10154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esion1">
            <a:extLst>
              <a:ext uri="{FF2B5EF4-FFF2-40B4-BE49-F238E27FC236}">
                <a16:creationId xmlns:a16="http://schemas.microsoft.com/office/drawing/2014/main" id="{425A0CF7-6734-4F1C-80D6-CE37C98F10B0}"/>
              </a:ext>
            </a:extLst>
          </p:cNvPr>
          <p:cNvSpPr txBox="1"/>
          <p:nvPr/>
        </p:nvSpPr>
        <p:spPr>
          <a:xfrm>
            <a:off x="2508708" y="1985751"/>
            <a:ext cx="7675186"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a:solidFill>
                  <a:schemeClr val="bg1"/>
                </a:solidFill>
                <a:latin typeface="Averta Std ExtraBold" panose="00000900000000000000" pitchFamily="50" charset="0"/>
              </a:rPr>
              <a:t>Tính chất nhiệt đới gió mùa của lớp phủ thổ nhưỡng</a:t>
            </a:r>
            <a:endParaRPr kumimoji="0" lang="vi-VN" sz="2700" b="0" i="0" u="none" strike="noStrike" kern="1200" cap="none" spc="0" normalizeH="0" baseline="0" noProof="0">
              <a:ln>
                <a:noFill/>
              </a:ln>
              <a:solidFill>
                <a:schemeClr val="bg1"/>
              </a:solidFill>
              <a:effectLst/>
              <a:uLnTx/>
              <a:uFillTx/>
              <a:latin typeface="Averta Std ExtraBold" panose="00000900000000000000" pitchFamily="50" charset="0"/>
              <a:ea typeface="+mn-ea"/>
              <a:cs typeface="+mn-cs"/>
            </a:endParaRPr>
          </a:p>
        </p:txBody>
      </p:sp>
      <p:sp>
        <p:nvSpPr>
          <p:cNvPr id="3" name="Hình chữ nhật: Góc Tròn 2">
            <a:extLst>
              <a:ext uri="{FF2B5EF4-FFF2-40B4-BE49-F238E27FC236}">
                <a16:creationId xmlns:a16="http://schemas.microsoft.com/office/drawing/2014/main" id="{443D0514-38FC-BD16-D3D0-6F0F01A02841}"/>
              </a:ext>
            </a:extLst>
          </p:cNvPr>
          <p:cNvSpPr/>
          <p:nvPr/>
        </p:nvSpPr>
        <p:spPr>
          <a:xfrm>
            <a:off x="1030214" y="3499880"/>
            <a:ext cx="7752714" cy="1015481"/>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esion1">
            <a:extLst>
              <a:ext uri="{FF2B5EF4-FFF2-40B4-BE49-F238E27FC236}">
                <a16:creationId xmlns:a16="http://schemas.microsoft.com/office/drawing/2014/main" id="{7FCD0079-29D7-86C6-2D2C-22DF767F9A5B}"/>
              </a:ext>
            </a:extLst>
          </p:cNvPr>
          <p:cNvSpPr txBox="1"/>
          <p:nvPr/>
        </p:nvSpPr>
        <p:spPr>
          <a:xfrm>
            <a:off x="1818026" y="3766674"/>
            <a:ext cx="6537545" cy="5078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700">
                <a:solidFill>
                  <a:schemeClr val="bg1"/>
                </a:solidFill>
                <a:latin typeface="Averta Std ExtraBold" panose="00000900000000000000" pitchFamily="50" charset="0"/>
              </a:rPr>
              <a:t>Phân bố của ba nhóm đất chính</a:t>
            </a:r>
            <a:endParaRPr kumimoji="0" lang="vi-VN" sz="2700" b="0" i="0" u="none" strike="noStrike" kern="1200" cap="none" spc="0" normalizeH="0" baseline="0" noProof="0">
              <a:ln>
                <a:noFill/>
              </a:ln>
              <a:solidFill>
                <a:schemeClr val="bg1"/>
              </a:solidFill>
              <a:effectLst/>
              <a:uLnTx/>
              <a:uFillTx/>
              <a:latin typeface="Averta Std ExtraBold" panose="00000900000000000000" pitchFamily="50" charset="0"/>
              <a:ea typeface="+mn-ea"/>
              <a:cs typeface="+mn-cs"/>
            </a:endParaRPr>
          </a:p>
        </p:txBody>
      </p:sp>
      <p:sp>
        <p:nvSpPr>
          <p:cNvPr id="6" name="!!Quesion1">
            <a:extLst>
              <a:ext uri="{FF2B5EF4-FFF2-40B4-BE49-F238E27FC236}">
                <a16:creationId xmlns:a16="http://schemas.microsoft.com/office/drawing/2014/main" id="{A6F25294-08D1-75E2-4F04-FE01A28E4489}"/>
              </a:ext>
            </a:extLst>
          </p:cNvPr>
          <p:cNvSpPr txBox="1"/>
          <p:nvPr/>
        </p:nvSpPr>
        <p:spPr>
          <a:xfrm>
            <a:off x="655754" y="5010158"/>
            <a:ext cx="7898963"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a:solidFill>
                  <a:schemeClr val="bg1"/>
                </a:solidFill>
                <a:latin typeface="Averta Std ExtraBold" panose="00000900000000000000" pitchFamily="50" charset="0"/>
              </a:rPr>
              <a:t>Tính cấp thiết của vấn đề chống thoái hóa đất</a:t>
            </a:r>
            <a:endParaRPr kumimoji="0" lang="vi-VN" sz="2700" b="0" i="0" u="none" strike="noStrike" kern="1200" cap="none" spc="0" normalizeH="0" baseline="0" noProof="0">
              <a:ln>
                <a:noFill/>
              </a:ln>
              <a:solidFill>
                <a:schemeClr val="bg1"/>
              </a:solidFill>
              <a:effectLst/>
              <a:uLnTx/>
              <a:uFillTx/>
              <a:latin typeface="Averta Std ExtraBold" panose="00000900000000000000" pitchFamily="50" charset="0"/>
              <a:ea typeface="+mn-ea"/>
              <a:cs typeface="+mn-cs"/>
            </a:endParaRPr>
          </a:p>
        </p:txBody>
      </p:sp>
      <p:sp>
        <p:nvSpPr>
          <p:cNvPr id="7" name="Hình Bầu dục 6">
            <a:extLst>
              <a:ext uri="{FF2B5EF4-FFF2-40B4-BE49-F238E27FC236}">
                <a16:creationId xmlns:a16="http://schemas.microsoft.com/office/drawing/2014/main" id="{E3F864B0-193D-5FB9-ECBE-6B32A8D38125}"/>
              </a:ext>
            </a:extLst>
          </p:cNvPr>
          <p:cNvSpPr/>
          <p:nvPr/>
        </p:nvSpPr>
        <p:spPr>
          <a:xfrm>
            <a:off x="1445737" y="1652564"/>
            <a:ext cx="1113211" cy="111321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latin typeface="#9Slide07 Stormtrooper" panose="020B0500000000000000" pitchFamily="34" charset="0"/>
              </a:rPr>
              <a:t>1</a:t>
            </a:r>
          </a:p>
        </p:txBody>
      </p:sp>
      <p:sp>
        <p:nvSpPr>
          <p:cNvPr id="8" name="Hình Bầu dục 7">
            <a:extLst>
              <a:ext uri="{FF2B5EF4-FFF2-40B4-BE49-F238E27FC236}">
                <a16:creationId xmlns:a16="http://schemas.microsoft.com/office/drawing/2014/main" id="{B8CA789B-4392-4BC3-3CB7-0AD711AECF36}"/>
              </a:ext>
            </a:extLst>
          </p:cNvPr>
          <p:cNvSpPr/>
          <p:nvPr/>
        </p:nvSpPr>
        <p:spPr>
          <a:xfrm>
            <a:off x="393298" y="3442507"/>
            <a:ext cx="1113211" cy="111321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latin typeface="#9Slide07 Stormtrooper" panose="020B0500000000000000" pitchFamily="34" charset="0"/>
              </a:rPr>
              <a:t>2</a:t>
            </a:r>
          </a:p>
        </p:txBody>
      </p:sp>
      <p:pic>
        <p:nvPicPr>
          <p:cNvPr id="10" name="Picture 4" descr="Plant - Free nature icons">
            <a:extLst>
              <a:ext uri="{FF2B5EF4-FFF2-40B4-BE49-F238E27FC236}">
                <a16:creationId xmlns:a16="http://schemas.microsoft.com/office/drawing/2014/main" id="{29B5E264-083B-9343-4F56-5FAE25DE0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1560" y="5540904"/>
            <a:ext cx="1035883" cy="10358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lant - Free nature icons">
            <a:extLst>
              <a:ext uri="{FF2B5EF4-FFF2-40B4-BE49-F238E27FC236}">
                <a16:creationId xmlns:a16="http://schemas.microsoft.com/office/drawing/2014/main" id="{3F9F0ECD-26A3-B3D8-E238-6F493FF38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23" y="5540903"/>
            <a:ext cx="1035883" cy="10358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ant - Free nature icons">
            <a:extLst>
              <a:ext uri="{FF2B5EF4-FFF2-40B4-BE49-F238E27FC236}">
                <a16:creationId xmlns:a16="http://schemas.microsoft.com/office/drawing/2014/main" id="{F0E9B9F7-05A3-E37E-CF52-101C5B4571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668" y="5540904"/>
            <a:ext cx="1035883" cy="1035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lant - Free nature icons">
            <a:extLst>
              <a:ext uri="{FF2B5EF4-FFF2-40B4-BE49-F238E27FC236}">
                <a16:creationId xmlns:a16="http://schemas.microsoft.com/office/drawing/2014/main" id="{2026C0D3-DF60-9135-4328-0F6CA50C4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776" y="5494844"/>
            <a:ext cx="1035883" cy="103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095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0"/>
          <p:cNvPicPr preferRelativeResize="0"/>
          <p:nvPr/>
        </p:nvPicPr>
        <p:blipFill rotWithShape="1">
          <a:blip r:embed="rId3">
            <a:alphaModFix/>
          </a:blip>
          <a:srcRect l="9974" t="16336" r="9974" b="26383"/>
          <a:stretch/>
        </p:blipFill>
        <p:spPr>
          <a:xfrm>
            <a:off x="1216151" y="1120251"/>
            <a:ext cx="9759699" cy="3928399"/>
          </a:xfrm>
          <a:prstGeom prst="rect">
            <a:avLst/>
          </a:prstGeom>
          <a:noFill/>
          <a:ln>
            <a:noFill/>
          </a:ln>
        </p:spPr>
      </p:pic>
      <p:sp>
        <p:nvSpPr>
          <p:cNvPr id="222" name="Google Shape;222;p20"/>
          <p:cNvSpPr/>
          <p:nvPr/>
        </p:nvSpPr>
        <p:spPr>
          <a:xfrm rot="633098">
            <a:off x="9209500" y="4166934"/>
            <a:ext cx="3315726" cy="2984153"/>
          </a:xfrm>
          <a:custGeom>
            <a:avLst/>
            <a:gdLst/>
            <a:ahLst/>
            <a:cxnLst/>
            <a:rect l="l" t="t" r="r" b="b"/>
            <a:pathLst>
              <a:path w="4973589" h="4476230" extrusionOk="0">
                <a:moveTo>
                  <a:pt x="0" y="0"/>
                </a:moveTo>
                <a:lnTo>
                  <a:pt x="4973589" y="0"/>
                </a:lnTo>
                <a:lnTo>
                  <a:pt x="4973589" y="4476230"/>
                </a:lnTo>
                <a:lnTo>
                  <a:pt x="0" y="4476230"/>
                </a:lnTo>
                <a:lnTo>
                  <a:pt x="0" y="0"/>
                </a:lnTo>
                <a:close/>
              </a:path>
            </a:pathLst>
          </a:custGeom>
          <a:blipFill rotWithShape="1">
            <a:blip r:embed="rId4">
              <a:alphaModFix/>
            </a:blip>
            <a:stretch>
              <a:fillRect/>
            </a:stretch>
          </a:blipFill>
          <a:ln>
            <a:noFill/>
          </a:ln>
        </p:spPr>
        <p:txBody>
          <a:bodyPr/>
          <a:lstStyle/>
          <a:p>
            <a:endParaRPr lang="en-US" sz="1200"/>
          </a:p>
        </p:txBody>
      </p:sp>
      <p:sp>
        <p:nvSpPr>
          <p:cNvPr id="223" name="Google Shape;223;p20"/>
          <p:cNvSpPr txBox="1"/>
          <p:nvPr/>
        </p:nvSpPr>
        <p:spPr>
          <a:xfrm>
            <a:off x="2141249" y="2975823"/>
            <a:ext cx="7909600" cy="1418209"/>
          </a:xfrm>
          <a:prstGeom prst="rect">
            <a:avLst/>
          </a:prstGeom>
          <a:noFill/>
          <a:ln>
            <a:noFill/>
          </a:ln>
        </p:spPr>
        <p:txBody>
          <a:bodyPr spcFirstLastPara="1" wrap="square" lIns="0" tIns="0" rIns="0" bIns="0" anchor="t" anchorCtr="0">
            <a:spAutoFit/>
          </a:bodyPr>
          <a:lstStyle/>
          <a:p>
            <a:pPr algn="ctr">
              <a:lnSpc>
                <a:spcPct val="95998"/>
              </a:lnSpc>
            </a:pPr>
            <a:r>
              <a:rPr lang="en-US" sz="9600">
                <a:solidFill>
                  <a:srgbClr val="804E45"/>
                </a:solidFill>
                <a:latin typeface="#9Slide07 IcielStormtrooper" panose="020B0500000000000000" pitchFamily="34" charset="0"/>
                <a:ea typeface="Lobster Two"/>
                <a:cs typeface="Lobster Two"/>
                <a:sym typeface="Lobster Two"/>
              </a:rPr>
              <a:t>LỜI CỦA ĐẤT</a:t>
            </a:r>
            <a:endParaRPr sz="1050">
              <a:latin typeface="#9Slide07 IcielStormtrooper" panose="020B0500000000000000" pitchFamily="34" charset="0"/>
            </a:endParaRPr>
          </a:p>
        </p:txBody>
      </p:sp>
      <p:sp>
        <p:nvSpPr>
          <p:cNvPr id="224" name="Google Shape;224;p20"/>
          <p:cNvSpPr/>
          <p:nvPr/>
        </p:nvSpPr>
        <p:spPr>
          <a:xfrm rot="379675">
            <a:off x="-430097" y="4430353"/>
            <a:ext cx="3190907" cy="2867828"/>
          </a:xfrm>
          <a:custGeom>
            <a:avLst/>
            <a:gdLst/>
            <a:ahLst/>
            <a:cxnLst/>
            <a:rect l="l" t="t" r="r" b="b"/>
            <a:pathLst>
              <a:path w="4786361" h="4301742" extrusionOk="0">
                <a:moveTo>
                  <a:pt x="0" y="0"/>
                </a:moveTo>
                <a:lnTo>
                  <a:pt x="4786361" y="0"/>
                </a:lnTo>
                <a:lnTo>
                  <a:pt x="4786361" y="4301742"/>
                </a:lnTo>
                <a:lnTo>
                  <a:pt x="0" y="4301742"/>
                </a:lnTo>
                <a:lnTo>
                  <a:pt x="0" y="0"/>
                </a:lnTo>
                <a:close/>
              </a:path>
            </a:pathLst>
          </a:custGeom>
          <a:blipFill rotWithShape="1">
            <a:blip r:embed="rId5">
              <a:alphaModFix/>
            </a:blip>
            <a:stretch>
              <a:fillRect/>
            </a:stretch>
          </a:blipFill>
          <a:ln>
            <a:noFill/>
          </a:ln>
        </p:spPr>
        <p:txBody>
          <a:bodyPr/>
          <a:lstStyle/>
          <a:p>
            <a:endParaRPr lang="en-US" sz="1200"/>
          </a:p>
        </p:txBody>
      </p:sp>
      <p:sp>
        <p:nvSpPr>
          <p:cNvPr id="226" name="Google Shape;226;p20"/>
          <p:cNvSpPr/>
          <p:nvPr/>
        </p:nvSpPr>
        <p:spPr>
          <a:xfrm rot="2405516">
            <a:off x="599918" y="1551075"/>
            <a:ext cx="1130878" cy="1352137"/>
          </a:xfrm>
          <a:custGeom>
            <a:avLst/>
            <a:gdLst/>
            <a:ahLst/>
            <a:cxnLst/>
            <a:rect l="l" t="t" r="r" b="b"/>
            <a:pathLst>
              <a:path w="1696317" h="2028206" extrusionOk="0">
                <a:moveTo>
                  <a:pt x="0" y="0"/>
                </a:moveTo>
                <a:lnTo>
                  <a:pt x="1696317" y="0"/>
                </a:lnTo>
                <a:lnTo>
                  <a:pt x="1696317" y="2028205"/>
                </a:lnTo>
                <a:lnTo>
                  <a:pt x="0" y="2028205"/>
                </a:lnTo>
                <a:lnTo>
                  <a:pt x="0" y="0"/>
                </a:lnTo>
                <a:close/>
              </a:path>
            </a:pathLst>
          </a:custGeom>
          <a:blipFill rotWithShape="1">
            <a:blip r:embed="rId6">
              <a:alphaModFix/>
            </a:blip>
            <a:stretch>
              <a:fillRect/>
            </a:stretch>
          </a:blipFill>
          <a:ln>
            <a:noFill/>
          </a:ln>
        </p:spPr>
        <p:txBody>
          <a:bodyPr/>
          <a:lstStyle/>
          <a:p>
            <a:endParaRPr lang="en-US" sz="1200"/>
          </a:p>
        </p:txBody>
      </p:sp>
      <p:sp>
        <p:nvSpPr>
          <p:cNvPr id="227" name="Google Shape;227;p20"/>
          <p:cNvSpPr/>
          <p:nvPr/>
        </p:nvSpPr>
        <p:spPr>
          <a:xfrm rot="567987" flipH="1">
            <a:off x="8461404" y="621767"/>
            <a:ext cx="1480346" cy="1448047"/>
          </a:xfrm>
          <a:custGeom>
            <a:avLst/>
            <a:gdLst/>
            <a:ahLst/>
            <a:cxnLst/>
            <a:rect l="l" t="t" r="r" b="b"/>
            <a:pathLst>
              <a:path w="2220519" h="2172071" extrusionOk="0">
                <a:moveTo>
                  <a:pt x="2220519" y="0"/>
                </a:moveTo>
                <a:lnTo>
                  <a:pt x="0" y="0"/>
                </a:lnTo>
                <a:lnTo>
                  <a:pt x="0" y="2172071"/>
                </a:lnTo>
                <a:lnTo>
                  <a:pt x="2220519" y="2172071"/>
                </a:lnTo>
                <a:lnTo>
                  <a:pt x="2220519" y="0"/>
                </a:lnTo>
                <a:close/>
              </a:path>
            </a:pathLst>
          </a:custGeom>
          <a:blipFill rotWithShape="1">
            <a:blip r:embed="rId7">
              <a:alphaModFix/>
            </a:blip>
            <a:stretch>
              <a:fillRect/>
            </a:stretch>
          </a:blipFill>
          <a:ln>
            <a:noFill/>
          </a:ln>
        </p:spPr>
        <p:txBody>
          <a:bodyPr/>
          <a:lstStyle/>
          <a:p>
            <a:endParaRPr lang="en-US" sz="1200"/>
          </a:p>
        </p:txBody>
      </p:sp>
      <p:sp>
        <p:nvSpPr>
          <p:cNvPr id="228" name="Google Shape;228;p20"/>
          <p:cNvSpPr/>
          <p:nvPr/>
        </p:nvSpPr>
        <p:spPr>
          <a:xfrm>
            <a:off x="2909134" y="5891637"/>
            <a:ext cx="1662145" cy="1932727"/>
          </a:xfrm>
          <a:custGeom>
            <a:avLst/>
            <a:gdLst/>
            <a:ahLst/>
            <a:cxnLst/>
            <a:rect l="l" t="t" r="r" b="b"/>
            <a:pathLst>
              <a:path w="2493218" h="2899091" extrusionOk="0">
                <a:moveTo>
                  <a:pt x="0" y="0"/>
                </a:moveTo>
                <a:lnTo>
                  <a:pt x="2493219" y="0"/>
                </a:lnTo>
                <a:lnTo>
                  <a:pt x="2493219" y="2899090"/>
                </a:lnTo>
                <a:lnTo>
                  <a:pt x="0" y="2899090"/>
                </a:lnTo>
                <a:lnTo>
                  <a:pt x="0" y="0"/>
                </a:lnTo>
                <a:close/>
              </a:path>
            </a:pathLst>
          </a:custGeom>
          <a:blipFill rotWithShape="1">
            <a:blip r:embed="rId8">
              <a:alphaModFix/>
            </a:blip>
            <a:stretch>
              <a:fillRect/>
            </a:stretch>
          </a:blipFill>
          <a:ln>
            <a:noFill/>
          </a:ln>
        </p:spPr>
        <p:txBody>
          <a:bodyPr/>
          <a:lstStyle/>
          <a:p>
            <a:endParaRPr lang="en-US" sz="1200"/>
          </a:p>
        </p:txBody>
      </p:sp>
      <p:sp>
        <p:nvSpPr>
          <p:cNvPr id="229" name="Google Shape;229;p20"/>
          <p:cNvSpPr/>
          <p:nvPr/>
        </p:nvSpPr>
        <p:spPr>
          <a:xfrm rot="-4691886">
            <a:off x="11473326" y="1629279"/>
            <a:ext cx="1662145" cy="1932727"/>
          </a:xfrm>
          <a:custGeom>
            <a:avLst/>
            <a:gdLst/>
            <a:ahLst/>
            <a:cxnLst/>
            <a:rect l="l" t="t" r="r" b="b"/>
            <a:pathLst>
              <a:path w="2493218" h="2899091" extrusionOk="0">
                <a:moveTo>
                  <a:pt x="0" y="0"/>
                </a:moveTo>
                <a:lnTo>
                  <a:pt x="2493218" y="0"/>
                </a:lnTo>
                <a:lnTo>
                  <a:pt x="2493218" y="2899091"/>
                </a:lnTo>
                <a:lnTo>
                  <a:pt x="0" y="2899091"/>
                </a:lnTo>
                <a:lnTo>
                  <a:pt x="0" y="0"/>
                </a:lnTo>
                <a:close/>
              </a:path>
            </a:pathLst>
          </a:custGeom>
          <a:blipFill rotWithShape="1">
            <a:blip r:embed="rId8">
              <a:alphaModFix/>
            </a:blip>
            <a:stretch>
              <a:fillRect/>
            </a:stretch>
          </a:blipFill>
          <a:ln>
            <a:noFill/>
          </a:ln>
        </p:spPr>
        <p:txBody>
          <a:bodyPr/>
          <a:lstStyle/>
          <a:p>
            <a:endParaRPr lang="en-US" sz="1200"/>
          </a:p>
        </p:txBody>
      </p:sp>
      <p:sp>
        <p:nvSpPr>
          <p:cNvPr id="230" name="Google Shape;230;p20"/>
          <p:cNvSpPr/>
          <p:nvPr/>
        </p:nvSpPr>
        <p:spPr>
          <a:xfrm rot="-2700000">
            <a:off x="2613779" y="592031"/>
            <a:ext cx="827484" cy="1188293"/>
          </a:xfrm>
          <a:custGeom>
            <a:avLst/>
            <a:gdLst/>
            <a:ahLst/>
            <a:cxnLst/>
            <a:rect l="l" t="t" r="r" b="b"/>
            <a:pathLst>
              <a:path w="1241226" h="1782440" extrusionOk="0">
                <a:moveTo>
                  <a:pt x="0" y="0"/>
                </a:moveTo>
                <a:lnTo>
                  <a:pt x="1241226" y="0"/>
                </a:lnTo>
                <a:lnTo>
                  <a:pt x="1241226" y="1782440"/>
                </a:lnTo>
                <a:lnTo>
                  <a:pt x="0" y="1782440"/>
                </a:lnTo>
                <a:lnTo>
                  <a:pt x="0" y="0"/>
                </a:lnTo>
                <a:close/>
              </a:path>
            </a:pathLst>
          </a:custGeom>
          <a:blipFill rotWithShape="1">
            <a:blip r:embed="rId9">
              <a:alphaModFix/>
            </a:blip>
            <a:stretch>
              <a:fillRect/>
            </a:stretch>
          </a:blipFill>
          <a:ln>
            <a:noFill/>
          </a:ln>
        </p:spPr>
        <p:txBody>
          <a:bodyPr/>
          <a:lstStyle/>
          <a:p>
            <a:endParaRPr lang="en-US" sz="1200"/>
          </a:p>
        </p:txBody>
      </p:sp>
      <p:sp>
        <p:nvSpPr>
          <p:cNvPr id="232" name="Google Shape;232;p20"/>
          <p:cNvSpPr txBox="1"/>
          <p:nvPr/>
        </p:nvSpPr>
        <p:spPr>
          <a:xfrm>
            <a:off x="2797698" y="4977526"/>
            <a:ext cx="6166604" cy="960263"/>
          </a:xfrm>
          <a:prstGeom prst="rect">
            <a:avLst/>
          </a:prstGeom>
          <a:noFill/>
          <a:ln>
            <a:noFill/>
          </a:ln>
        </p:spPr>
        <p:txBody>
          <a:bodyPr spcFirstLastPara="1" wrap="square" lIns="0" tIns="0" rIns="0" bIns="0" anchor="t" anchorCtr="0">
            <a:spAutoFit/>
          </a:bodyPr>
          <a:lstStyle/>
          <a:p>
            <a:pPr algn="ctr">
              <a:lnSpc>
                <a:spcPct val="130000"/>
              </a:lnSpc>
            </a:pPr>
            <a:r>
              <a:rPr lang="en-US" sz="2400" b="1">
                <a:solidFill>
                  <a:srgbClr val="0070C0"/>
                </a:solidFill>
                <a:latin typeface="#9Slide03 SFU Futura_07" panose="00000900000000000000" pitchFamily="2" charset="0"/>
                <a:ea typeface="Barlow Semi Condensed"/>
                <a:cs typeface="Barlow Semi Condensed"/>
                <a:sym typeface="Barlow Semi Condensed"/>
              </a:rPr>
              <a:t>Tìm hiểu về đặc điểm nhiệt đới ẩm gió mùa của lớp phủ thổ nhưỡng. </a:t>
            </a:r>
            <a:endParaRPr b="1">
              <a:solidFill>
                <a:srgbClr val="0070C0"/>
              </a:solidFill>
              <a:latin typeface="#9Slide03 SFU Futura_07" panose="00000900000000000000" pitchFamily="2" charset="0"/>
            </a:endParaRPr>
          </a:p>
        </p:txBody>
      </p:sp>
      <p:sp>
        <p:nvSpPr>
          <p:cNvPr id="2" name="Google Shape;229;p20">
            <a:extLst>
              <a:ext uri="{FF2B5EF4-FFF2-40B4-BE49-F238E27FC236}">
                <a16:creationId xmlns:a16="http://schemas.microsoft.com/office/drawing/2014/main" id="{B6DF63D7-AE0E-3DC7-57AD-A4737E39749B}"/>
              </a:ext>
            </a:extLst>
          </p:cNvPr>
          <p:cNvSpPr/>
          <p:nvPr/>
        </p:nvSpPr>
        <p:spPr>
          <a:xfrm rot="-4691886">
            <a:off x="7586997" y="5676934"/>
            <a:ext cx="1662145" cy="1932727"/>
          </a:xfrm>
          <a:custGeom>
            <a:avLst/>
            <a:gdLst/>
            <a:ahLst/>
            <a:cxnLst/>
            <a:rect l="l" t="t" r="r" b="b"/>
            <a:pathLst>
              <a:path w="2493218" h="2899091" extrusionOk="0">
                <a:moveTo>
                  <a:pt x="0" y="0"/>
                </a:moveTo>
                <a:lnTo>
                  <a:pt x="2493218" y="0"/>
                </a:lnTo>
                <a:lnTo>
                  <a:pt x="2493218" y="2899091"/>
                </a:lnTo>
                <a:lnTo>
                  <a:pt x="0" y="2899091"/>
                </a:lnTo>
                <a:lnTo>
                  <a:pt x="0" y="0"/>
                </a:lnTo>
                <a:close/>
              </a:path>
            </a:pathLst>
          </a:custGeom>
          <a:blipFill rotWithShape="1">
            <a:blip r:embed="rId8">
              <a:alphaModFix/>
            </a:blip>
            <a:stretch>
              <a:fillRect/>
            </a:stretch>
          </a:blipFill>
          <a:ln>
            <a:noFill/>
          </a:ln>
        </p:spPr>
        <p:txBody>
          <a:bodyPr/>
          <a:lstStyle/>
          <a:p>
            <a:endParaRPr lang="en-US" sz="1200"/>
          </a:p>
        </p:txBody>
      </p:sp>
      <p:pic>
        <p:nvPicPr>
          <p:cNvPr id="3" name="Picture 4" descr="Plant - Free nature icons">
            <a:extLst>
              <a:ext uri="{FF2B5EF4-FFF2-40B4-BE49-F238E27FC236}">
                <a16:creationId xmlns:a16="http://schemas.microsoft.com/office/drawing/2014/main" id="{D317552E-DA49-F985-8140-1E819242D4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6770" y="1345790"/>
            <a:ext cx="1241542" cy="1241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026" name="Picture 2" descr="The three stages of soil cultivation - Bertolini">
            <a:extLst>
              <a:ext uri="{FF2B5EF4-FFF2-40B4-BE49-F238E27FC236}">
                <a16:creationId xmlns:a16="http://schemas.microsoft.com/office/drawing/2014/main" id="{F550A29F-7C64-2D69-1B0B-FBDC952ABC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689" b="24393"/>
          <a:stretch/>
        </p:blipFill>
        <p:spPr bwMode="auto">
          <a:xfrm>
            <a:off x="0" y="1524000"/>
            <a:ext cx="9547707" cy="2516849"/>
          </a:xfrm>
          <a:prstGeom prst="rect">
            <a:avLst/>
          </a:prstGeom>
          <a:noFill/>
          <a:extLst>
            <a:ext uri="{909E8E84-426E-40DD-AFC4-6F175D3DCCD1}">
              <a14:hiddenFill xmlns:a14="http://schemas.microsoft.com/office/drawing/2010/main">
                <a:solidFill>
                  <a:srgbClr val="FFFFFF"/>
                </a:solidFill>
              </a14:hiddenFill>
            </a:ext>
          </a:extLst>
        </p:spPr>
      </p:pic>
      <p:sp>
        <p:nvSpPr>
          <p:cNvPr id="200" name="Google Shape;200;p19"/>
          <p:cNvSpPr/>
          <p:nvPr/>
        </p:nvSpPr>
        <p:spPr>
          <a:xfrm rot="-1318401">
            <a:off x="230061" y="338135"/>
            <a:ext cx="1070516" cy="1559951"/>
          </a:xfrm>
          <a:custGeom>
            <a:avLst/>
            <a:gdLst/>
            <a:ahLst/>
            <a:cxnLst/>
            <a:rect l="l" t="t" r="r" b="b"/>
            <a:pathLst>
              <a:path w="1605774" h="2339926" extrusionOk="0">
                <a:moveTo>
                  <a:pt x="0" y="0"/>
                </a:moveTo>
                <a:lnTo>
                  <a:pt x="1605774" y="0"/>
                </a:lnTo>
                <a:lnTo>
                  <a:pt x="1605774" y="2339926"/>
                </a:lnTo>
                <a:lnTo>
                  <a:pt x="0" y="2339926"/>
                </a:lnTo>
                <a:lnTo>
                  <a:pt x="0" y="0"/>
                </a:lnTo>
                <a:close/>
              </a:path>
            </a:pathLst>
          </a:custGeom>
          <a:blipFill rotWithShape="1">
            <a:blip r:embed="rId6">
              <a:alphaModFix/>
            </a:blip>
            <a:stretch>
              <a:fillRect/>
            </a:stretch>
          </a:blipFill>
          <a:ln>
            <a:noFill/>
          </a:ln>
        </p:spPr>
        <p:txBody>
          <a:bodyPr/>
          <a:lstStyle/>
          <a:p>
            <a:endParaRPr lang="en-US" sz="1200"/>
          </a:p>
        </p:txBody>
      </p:sp>
      <p:sp>
        <p:nvSpPr>
          <p:cNvPr id="202" name="Google Shape;202;p19"/>
          <p:cNvSpPr/>
          <p:nvPr/>
        </p:nvSpPr>
        <p:spPr>
          <a:xfrm rot="5400000">
            <a:off x="-843907" y="4911945"/>
            <a:ext cx="1687814" cy="1677265"/>
          </a:xfrm>
          <a:custGeom>
            <a:avLst/>
            <a:gdLst/>
            <a:ahLst/>
            <a:cxnLst/>
            <a:rect l="l" t="t" r="r" b="b"/>
            <a:pathLst>
              <a:path w="2531721" h="2515898" extrusionOk="0">
                <a:moveTo>
                  <a:pt x="0" y="0"/>
                </a:moveTo>
                <a:lnTo>
                  <a:pt x="2531722" y="0"/>
                </a:lnTo>
                <a:lnTo>
                  <a:pt x="2531722" y="2515898"/>
                </a:lnTo>
                <a:lnTo>
                  <a:pt x="0" y="2515898"/>
                </a:lnTo>
                <a:lnTo>
                  <a:pt x="0" y="0"/>
                </a:lnTo>
                <a:close/>
              </a:path>
            </a:pathLst>
          </a:custGeom>
          <a:blipFill rotWithShape="1">
            <a:blip r:embed="rId7">
              <a:alphaModFix/>
            </a:blip>
            <a:stretch>
              <a:fillRect/>
            </a:stretch>
          </a:blipFill>
          <a:ln>
            <a:noFill/>
          </a:ln>
        </p:spPr>
        <p:txBody>
          <a:bodyPr/>
          <a:lstStyle/>
          <a:p>
            <a:endParaRPr lang="en-US" sz="1200"/>
          </a:p>
        </p:txBody>
      </p:sp>
      <p:sp>
        <p:nvSpPr>
          <p:cNvPr id="215" name="Google Shape;215;p19"/>
          <p:cNvSpPr txBox="1"/>
          <p:nvPr/>
        </p:nvSpPr>
        <p:spPr>
          <a:xfrm>
            <a:off x="1322147" y="313438"/>
            <a:ext cx="9547707" cy="1230978"/>
          </a:xfrm>
          <a:prstGeom prst="rect">
            <a:avLst/>
          </a:prstGeom>
          <a:noFill/>
          <a:ln>
            <a:noFill/>
          </a:ln>
        </p:spPr>
        <p:txBody>
          <a:bodyPr spcFirstLastPara="1" wrap="square" lIns="0" tIns="0" rIns="0" bIns="0" anchor="t" anchorCtr="0">
            <a:spAutoFit/>
          </a:bodyPr>
          <a:lstStyle/>
          <a:p>
            <a:pPr algn="ctr">
              <a:lnSpc>
                <a:spcPct val="120002"/>
              </a:lnSpc>
            </a:pPr>
            <a:r>
              <a:rPr lang="en-US" sz="6666">
                <a:solidFill>
                  <a:srgbClr val="804E45"/>
                </a:solidFill>
                <a:latin typeface="#9Slide07 IcielStormtrooper" panose="020B0500000000000000" pitchFamily="34" charset="0"/>
                <a:ea typeface="Lobster Two"/>
                <a:cs typeface="Lobster Two"/>
                <a:sym typeface="Lobster Two"/>
              </a:rPr>
              <a:t>Lời của đất</a:t>
            </a:r>
            <a:endParaRPr sz="1200">
              <a:latin typeface="#9Slide07 IcielStormtrooper" panose="020B0500000000000000" pitchFamily="34" charset="0"/>
            </a:endParaRPr>
          </a:p>
        </p:txBody>
      </p:sp>
      <p:pic>
        <p:nvPicPr>
          <p:cNvPr id="3" name="3 Minute Timer (Nho)">
            <a:hlinkClick r:id="" action="ppaction://media"/>
            <a:extLst>
              <a:ext uri="{FF2B5EF4-FFF2-40B4-BE49-F238E27FC236}">
                <a16:creationId xmlns:a16="http://schemas.microsoft.com/office/drawing/2014/main" id="{9D374981-ED55-1EFF-5713-4EF451C4723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53543" y="403998"/>
            <a:ext cx="1373320" cy="771889"/>
          </a:xfrm>
          <a:prstGeom prst="rect">
            <a:avLst/>
          </a:prstGeom>
        </p:spPr>
      </p:pic>
      <p:graphicFrame>
        <p:nvGraphicFramePr>
          <p:cNvPr id="5" name="Bảng 4">
            <a:extLst>
              <a:ext uri="{FF2B5EF4-FFF2-40B4-BE49-F238E27FC236}">
                <a16:creationId xmlns:a16="http://schemas.microsoft.com/office/drawing/2014/main" id="{E1A2A66F-9AB7-1D33-6CDE-48ECA5A82562}"/>
              </a:ext>
            </a:extLst>
          </p:cNvPr>
          <p:cNvGraphicFramePr>
            <a:graphicFrameLocks noGrp="1"/>
          </p:cNvGraphicFramePr>
          <p:nvPr>
            <p:extLst>
              <p:ext uri="{D42A27DB-BD31-4B8C-83A1-F6EECF244321}">
                <p14:modId xmlns:p14="http://schemas.microsoft.com/office/powerpoint/2010/main" val="216655378"/>
              </p:ext>
            </p:extLst>
          </p:nvPr>
        </p:nvGraphicFramePr>
        <p:xfrm>
          <a:off x="6456211" y="4280947"/>
          <a:ext cx="5304945" cy="2348657"/>
        </p:xfrm>
        <a:graphic>
          <a:graphicData uri="http://schemas.openxmlformats.org/drawingml/2006/table">
            <a:tbl>
              <a:tblPr firstRow="1" firstCol="1" bandRow="1">
                <a:tableStyleId>{5C22544A-7EE6-4342-B048-85BDC9FD1C3A}</a:tableStyleId>
              </a:tblPr>
              <a:tblGrid>
                <a:gridCol w="3645384">
                  <a:extLst>
                    <a:ext uri="{9D8B030D-6E8A-4147-A177-3AD203B41FA5}">
                      <a16:colId xmlns:a16="http://schemas.microsoft.com/office/drawing/2014/main" val="4014287907"/>
                    </a:ext>
                  </a:extLst>
                </a:gridCol>
                <a:gridCol w="1659561">
                  <a:extLst>
                    <a:ext uri="{9D8B030D-6E8A-4147-A177-3AD203B41FA5}">
                      <a16:colId xmlns:a16="http://schemas.microsoft.com/office/drawing/2014/main" val="3114184480"/>
                    </a:ext>
                  </a:extLst>
                </a:gridCol>
              </a:tblGrid>
              <a:tr h="449614">
                <a:tc>
                  <a:txBody>
                    <a:bodyPr/>
                    <a:lstStyle/>
                    <a:p>
                      <a:pPr indent="-635" algn="ctr">
                        <a:lnSpc>
                          <a:spcPct val="120000"/>
                        </a:lnSpc>
                        <a:spcAft>
                          <a:spcPts val="600"/>
                        </a:spcAft>
                      </a:pPr>
                      <a:r>
                        <a:rPr lang="en-US" sz="2400">
                          <a:effectLst/>
                        </a:rPr>
                        <a:t>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635" algn="ctr">
                        <a:lnSpc>
                          <a:spcPct val="120000"/>
                        </a:lnSpc>
                        <a:spcAft>
                          <a:spcPts val="600"/>
                        </a:spcAft>
                      </a:pPr>
                      <a:r>
                        <a:rPr lang="en-US" sz="2400">
                          <a:effectLst/>
                        </a:rPr>
                        <a:t>Nội dung</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887707115"/>
                  </a:ext>
                </a:extLst>
              </a:tr>
              <a:tr h="483143">
                <a:tc>
                  <a:txBody>
                    <a:bodyPr/>
                    <a:lstStyle/>
                    <a:p>
                      <a:pPr indent="-635" algn="just">
                        <a:lnSpc>
                          <a:spcPct val="120000"/>
                        </a:lnSpc>
                        <a:spcAft>
                          <a:spcPts val="600"/>
                        </a:spcAft>
                      </a:pPr>
                      <a:r>
                        <a:rPr lang="en-US" sz="2400">
                          <a:solidFill>
                            <a:schemeClr val="tx1"/>
                          </a:solidFill>
                          <a:effectLst/>
                        </a:rPr>
                        <a:t>Màu sắc của phẫu diện đất</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indent="-635" algn="just">
                        <a:lnSpc>
                          <a:spcPct val="120000"/>
                        </a:lnSpc>
                        <a:spcAft>
                          <a:spcPts val="600"/>
                        </a:spcAft>
                      </a:pPr>
                      <a:r>
                        <a:rPr lang="en-US" sz="2400">
                          <a:solidFill>
                            <a:schemeClr val="tx1"/>
                          </a:solidFill>
                          <a:effectLst/>
                        </a:rPr>
                        <a:t> </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1408492"/>
                  </a:ext>
                </a:extLst>
              </a:tr>
              <a:tr h="483143">
                <a:tc>
                  <a:txBody>
                    <a:bodyPr/>
                    <a:lstStyle/>
                    <a:p>
                      <a:pPr indent="-635" algn="just">
                        <a:lnSpc>
                          <a:spcPct val="120000"/>
                        </a:lnSpc>
                        <a:spcAft>
                          <a:spcPts val="600"/>
                        </a:spcAft>
                      </a:pPr>
                      <a:r>
                        <a:rPr lang="en-US" sz="2400">
                          <a:solidFill>
                            <a:schemeClr val="tx1"/>
                          </a:solidFill>
                          <a:effectLst/>
                        </a:rPr>
                        <a:t>Số tầng đất (dự đoán)</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indent="-635" algn="just">
                        <a:lnSpc>
                          <a:spcPct val="120000"/>
                        </a:lnSpc>
                        <a:spcAft>
                          <a:spcPts val="600"/>
                        </a:spcAft>
                      </a:pPr>
                      <a:r>
                        <a:rPr lang="en-US" sz="2400">
                          <a:solidFill>
                            <a:schemeClr val="tx1"/>
                          </a:solidFill>
                          <a:effectLst/>
                        </a:rPr>
                        <a:t> </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46455039"/>
                  </a:ext>
                </a:extLst>
              </a:tr>
              <a:tr h="483143">
                <a:tc>
                  <a:txBody>
                    <a:bodyPr/>
                    <a:lstStyle/>
                    <a:p>
                      <a:pPr indent="-635" algn="just">
                        <a:lnSpc>
                          <a:spcPct val="120000"/>
                        </a:lnSpc>
                        <a:spcAft>
                          <a:spcPts val="600"/>
                        </a:spcAft>
                      </a:pPr>
                      <a:r>
                        <a:rPr lang="en-US" sz="2400">
                          <a:solidFill>
                            <a:schemeClr val="tx1"/>
                          </a:solidFill>
                          <a:effectLst/>
                        </a:rPr>
                        <a:t>Biểu hiện của tính chất</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indent="-635" algn="just">
                        <a:lnSpc>
                          <a:spcPct val="120000"/>
                        </a:lnSpc>
                        <a:spcAft>
                          <a:spcPts val="600"/>
                        </a:spcAft>
                      </a:pPr>
                      <a:r>
                        <a:rPr lang="en-US" sz="2400">
                          <a:solidFill>
                            <a:schemeClr val="tx1"/>
                          </a:solidFill>
                          <a:effectLst/>
                        </a:rPr>
                        <a:t> </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63092965"/>
                  </a:ext>
                </a:extLst>
              </a:tr>
              <a:tr h="449614">
                <a:tc>
                  <a:txBody>
                    <a:bodyPr/>
                    <a:lstStyle/>
                    <a:p>
                      <a:pPr indent="-635" algn="just">
                        <a:lnSpc>
                          <a:spcPct val="120000"/>
                        </a:lnSpc>
                        <a:spcAft>
                          <a:spcPts val="600"/>
                        </a:spcAft>
                      </a:pPr>
                      <a:r>
                        <a:rPr lang="en-US" sz="2400">
                          <a:solidFill>
                            <a:schemeClr val="tx1"/>
                          </a:solidFill>
                          <a:effectLst/>
                        </a:rPr>
                        <a:t>Hệ quả </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indent="-635" algn="just">
                        <a:lnSpc>
                          <a:spcPct val="120000"/>
                        </a:lnSpc>
                        <a:spcAft>
                          <a:spcPts val="600"/>
                        </a:spcAft>
                      </a:pPr>
                      <a:r>
                        <a:rPr lang="en-US" sz="2400">
                          <a:solidFill>
                            <a:schemeClr val="tx1"/>
                          </a:solidFill>
                          <a:effectLst/>
                        </a:rPr>
                        <a:t> </a:t>
                      </a:r>
                      <a:endParaRPr lang="en-US" sz="24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44075553"/>
                  </a:ext>
                </a:extLst>
              </a:tr>
            </a:tbl>
          </a:graphicData>
        </a:graphic>
      </p:graphicFrame>
      <p:sp>
        <p:nvSpPr>
          <p:cNvPr id="12" name="Hộp Văn bản 11">
            <a:extLst>
              <a:ext uri="{FF2B5EF4-FFF2-40B4-BE49-F238E27FC236}">
                <a16:creationId xmlns:a16="http://schemas.microsoft.com/office/drawing/2014/main" id="{3B7A6865-13DC-D020-4ABF-375670D491D5}"/>
              </a:ext>
            </a:extLst>
          </p:cNvPr>
          <p:cNvSpPr txBox="1"/>
          <p:nvPr/>
        </p:nvSpPr>
        <p:spPr>
          <a:xfrm>
            <a:off x="1092462" y="4280948"/>
            <a:ext cx="4944170" cy="2348656"/>
          </a:xfrm>
          <a:prstGeom prst="rect">
            <a:avLst/>
          </a:prstGeom>
          <a:solidFill>
            <a:schemeClr val="accent4">
              <a:lumMod val="20000"/>
              <a:lumOff val="80000"/>
            </a:schemeClr>
          </a:solidFill>
          <a:ln w="38100">
            <a:solidFill>
              <a:schemeClr val="tx1"/>
            </a:solidFill>
            <a:prstDash val="sysDash"/>
          </a:ln>
        </p:spPr>
        <p:txBody>
          <a:bodyPr wrap="square">
            <a:spAutoFit/>
          </a:bodyPr>
          <a:lstStyle/>
          <a:p>
            <a:pPr marL="635" indent="-1905" algn="just">
              <a:lnSpc>
                <a:spcPct val="120000"/>
              </a:lnSpc>
              <a:spcAft>
                <a:spcPts val="600"/>
              </a:spcAft>
            </a:pPr>
            <a:r>
              <a:rPr lang="en-US" sz="2000">
                <a:effectLst/>
                <a:latin typeface="#9Slide03 SFU Futura_07" panose="00000900000000000000" pitchFamily="2" charset="0"/>
                <a:ea typeface="Times New Roman" panose="02020603050405020304" pitchFamily="18" charset="0"/>
              </a:rPr>
              <a:t>+ Thời gian 3 phút, đọc tài liệu SGK, quan sát hình 11.1 và hoàn thành PHT cá nhân về thổ nhưỡng.</a:t>
            </a:r>
          </a:p>
          <a:p>
            <a:pPr marL="635" indent="-1905" algn="just">
              <a:lnSpc>
                <a:spcPct val="120000"/>
              </a:lnSpc>
              <a:spcAft>
                <a:spcPts val="600"/>
              </a:spcAft>
            </a:pPr>
            <a:r>
              <a:rPr lang="en-US" sz="2000">
                <a:effectLst/>
                <a:latin typeface="#9Slide03 SFU Futura_07" panose="00000900000000000000" pitchFamily="2" charset="0"/>
                <a:ea typeface="Times New Roman" panose="02020603050405020304" pitchFamily="18" charset="0"/>
              </a:rPr>
              <a:t>+ Chia sẻ theo cặp với thành viên trong bàn về nội dung. Bổ sung và hoàn thiện thông tin trên PHT cá nhân của mình</a:t>
            </a:r>
            <a:endParaRPr lang="en-US">
              <a:effectLst/>
              <a:latin typeface="#9Slide03 SFU Futura_07" panose="00000900000000000000" pitchFamily="2" charset="0"/>
              <a:ea typeface="Times New Roman" panose="02020603050405020304" pitchFamily="18" charset="0"/>
            </a:endParaRPr>
          </a:p>
        </p:txBody>
      </p:sp>
      <p:pic>
        <p:nvPicPr>
          <p:cNvPr id="14" name="Hình ảnh 13">
            <a:extLst>
              <a:ext uri="{FF2B5EF4-FFF2-40B4-BE49-F238E27FC236}">
                <a16:creationId xmlns:a16="http://schemas.microsoft.com/office/drawing/2014/main" id="{546A7C5F-C953-A5D0-172F-4B032FFF555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9677653" y="313438"/>
            <a:ext cx="2384400" cy="3758269"/>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DB7079DF-BF23-2AC6-AA34-B03BC3434469}"/>
              </a:ext>
            </a:extLst>
          </p:cNvPr>
          <p:cNvSpPr>
            <a:spLocks noGrp="1"/>
          </p:cNvSpPr>
          <p:nvPr>
            <p:ph idx="1"/>
          </p:nvPr>
        </p:nvSpPr>
        <p:spPr>
          <a:xfrm>
            <a:off x="446314" y="1172483"/>
            <a:ext cx="2866902" cy="680068"/>
          </a:xfrm>
          <a:solidFill>
            <a:srgbClr val="002060"/>
          </a:solidFill>
        </p:spPr>
        <p:txBody>
          <a:bodyPr anchor="ctr"/>
          <a:lstStyle/>
          <a:p>
            <a:pPr marL="0" indent="0" algn="ctr">
              <a:buNone/>
            </a:pPr>
            <a:r>
              <a:rPr lang="en-US" b="1">
                <a:solidFill>
                  <a:srgbClr val="FFFF00"/>
                </a:solidFill>
                <a:latin typeface="#9Slide03 SFU Futura_07" panose="00000900000000000000" pitchFamily="2" charset="0"/>
              </a:rPr>
              <a:t>Khí hậu nóng ẩm</a:t>
            </a:r>
          </a:p>
        </p:txBody>
      </p:sp>
      <p:sp>
        <p:nvSpPr>
          <p:cNvPr id="4" name="Title 1">
            <a:extLst>
              <a:ext uri="{FF2B5EF4-FFF2-40B4-BE49-F238E27FC236}">
                <a16:creationId xmlns:a16="http://schemas.microsoft.com/office/drawing/2014/main" id="{CD176810-1F91-DA5F-4FD0-B8E335CA204B}"/>
              </a:ext>
            </a:extLst>
          </p:cNvPr>
          <p:cNvSpPr txBox="1">
            <a:spLocks/>
          </p:cNvSpPr>
          <p:nvPr/>
        </p:nvSpPr>
        <p:spPr>
          <a:xfrm>
            <a:off x="344384" y="282060"/>
            <a:ext cx="11542815" cy="786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FF0000"/>
                </a:solidFill>
                <a:latin typeface="#9Slide07 IcielBC Cubano Normal" panose="00000500000000000000" pitchFamily="2" charset="0"/>
              </a:rPr>
              <a:t>1. Tính chất nhiệt đới gió mùa của lớp phủ thổ nhưỡng</a:t>
            </a:r>
            <a:endParaRPr lang="en-US" sz="3200" dirty="0">
              <a:solidFill>
                <a:srgbClr val="FF0000"/>
              </a:solidFill>
              <a:latin typeface="#9Slide07 IcielBC Cubano Normal" panose="00000500000000000000" pitchFamily="2" charset="0"/>
            </a:endParaRPr>
          </a:p>
        </p:txBody>
      </p:sp>
      <p:sp>
        <p:nvSpPr>
          <p:cNvPr id="5" name="Frame 3">
            <a:extLst>
              <a:ext uri="{FF2B5EF4-FFF2-40B4-BE49-F238E27FC236}">
                <a16:creationId xmlns:a16="http://schemas.microsoft.com/office/drawing/2014/main" id="{4462AEF9-CC05-01CC-B9CC-E0B48D88C1ED}"/>
              </a:ext>
            </a:extLst>
          </p:cNvPr>
          <p:cNvSpPr/>
          <p:nvPr/>
        </p:nvSpPr>
        <p:spPr>
          <a:xfrm>
            <a:off x="19791"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ỗ dành sẵn cho Nội dung 2">
            <a:extLst>
              <a:ext uri="{FF2B5EF4-FFF2-40B4-BE49-F238E27FC236}">
                <a16:creationId xmlns:a16="http://schemas.microsoft.com/office/drawing/2014/main" id="{60A75314-09C7-85CA-E7C9-01A7E6BB129A}"/>
              </a:ext>
            </a:extLst>
          </p:cNvPr>
          <p:cNvSpPr txBox="1">
            <a:spLocks/>
          </p:cNvSpPr>
          <p:nvPr/>
        </p:nvSpPr>
        <p:spPr>
          <a:xfrm>
            <a:off x="4424547" y="1172483"/>
            <a:ext cx="3175660" cy="680068"/>
          </a:xfrm>
          <a:prstGeom prst="rect">
            <a:avLst/>
          </a:prstGeom>
          <a:solidFill>
            <a:schemeClr val="accent6">
              <a:lumMod val="60000"/>
              <a:lumOff val="40000"/>
            </a:schemeClr>
          </a:solid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latin typeface="#9Slide03 SFU Futura_07" panose="00000900000000000000" pitchFamily="2" charset="0"/>
              </a:rPr>
              <a:t>Phong hóa đá mạnh</a:t>
            </a:r>
          </a:p>
        </p:txBody>
      </p:sp>
      <p:sp>
        <p:nvSpPr>
          <p:cNvPr id="7" name="Chỗ dành sẵn cho Nội dung 2">
            <a:extLst>
              <a:ext uri="{FF2B5EF4-FFF2-40B4-BE49-F238E27FC236}">
                <a16:creationId xmlns:a16="http://schemas.microsoft.com/office/drawing/2014/main" id="{3957B5A9-D596-F156-D80F-B8DDBAF67229}"/>
              </a:ext>
            </a:extLst>
          </p:cNvPr>
          <p:cNvSpPr txBox="1">
            <a:spLocks/>
          </p:cNvSpPr>
          <p:nvPr/>
        </p:nvSpPr>
        <p:spPr>
          <a:xfrm>
            <a:off x="8671956" y="1020318"/>
            <a:ext cx="3073730" cy="1143205"/>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latin typeface="#9Slide03 SFU Futura_07" panose="00000900000000000000" pitchFamily="2" charset="0"/>
              </a:rPr>
              <a:t>Lớp phủ thổ nhưỡng dày</a:t>
            </a:r>
          </a:p>
        </p:txBody>
      </p:sp>
      <p:sp>
        <p:nvSpPr>
          <p:cNvPr id="8" name="Chỗ dành sẵn cho Nội dung 2">
            <a:extLst>
              <a:ext uri="{FF2B5EF4-FFF2-40B4-BE49-F238E27FC236}">
                <a16:creationId xmlns:a16="http://schemas.microsoft.com/office/drawing/2014/main" id="{5C0B505F-7289-0F5B-316A-505E9F179BA0}"/>
              </a:ext>
            </a:extLst>
          </p:cNvPr>
          <p:cNvSpPr txBox="1">
            <a:spLocks/>
          </p:cNvSpPr>
          <p:nvPr/>
        </p:nvSpPr>
        <p:spPr>
          <a:xfrm>
            <a:off x="446314" y="2551402"/>
            <a:ext cx="2866902" cy="877598"/>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latin typeface="#9Slide03 SFU Futura_07" panose="00000900000000000000" pitchFamily="2" charset="0"/>
              </a:rPr>
              <a:t>Mưa lớn và tập trung theo mùa</a:t>
            </a:r>
          </a:p>
        </p:txBody>
      </p:sp>
      <p:sp>
        <p:nvSpPr>
          <p:cNvPr id="9" name="Chỗ dành sẵn cho Nội dung 2">
            <a:extLst>
              <a:ext uri="{FF2B5EF4-FFF2-40B4-BE49-F238E27FC236}">
                <a16:creationId xmlns:a16="http://schemas.microsoft.com/office/drawing/2014/main" id="{682EF83B-117B-747B-A397-ADEBF918811D}"/>
              </a:ext>
            </a:extLst>
          </p:cNvPr>
          <p:cNvSpPr txBox="1">
            <a:spLocks/>
          </p:cNvSpPr>
          <p:nvPr/>
        </p:nvSpPr>
        <p:spPr>
          <a:xfrm>
            <a:off x="446314" y="4127851"/>
            <a:ext cx="6742211" cy="877598"/>
          </a:xfrm>
          <a:prstGeom prst="rect">
            <a:avLst/>
          </a:prstGeom>
          <a:solidFill>
            <a:schemeClr val="accent2">
              <a:lumMod val="20000"/>
              <a:lumOff val="8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latin typeface="#9Slide03 SFU Futura_07" panose="00000900000000000000" pitchFamily="2" charset="0"/>
              </a:rPr>
              <a:t>Rửa trôi các chất badơ dễ hòa tan, tích lũy ôxít sắt và ôxít nhôm</a:t>
            </a:r>
          </a:p>
        </p:txBody>
      </p:sp>
      <p:sp>
        <p:nvSpPr>
          <p:cNvPr id="10" name="Chỗ dành sẵn cho Nội dung 2">
            <a:extLst>
              <a:ext uri="{FF2B5EF4-FFF2-40B4-BE49-F238E27FC236}">
                <a16:creationId xmlns:a16="http://schemas.microsoft.com/office/drawing/2014/main" id="{072BF2FD-24D2-6114-29E1-7EA8E5610531}"/>
              </a:ext>
            </a:extLst>
          </p:cNvPr>
          <p:cNvSpPr txBox="1">
            <a:spLocks/>
          </p:cNvSpPr>
          <p:nvPr/>
        </p:nvSpPr>
        <p:spPr>
          <a:xfrm>
            <a:off x="2628766" y="5321228"/>
            <a:ext cx="4124401" cy="877598"/>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a:latin typeface="#9Slide03 SFU Futura_07" panose="00000900000000000000" pitchFamily="2" charset="0"/>
              </a:rPr>
              <a:t>Hình thành đất fearlit</a:t>
            </a:r>
          </a:p>
        </p:txBody>
      </p:sp>
      <p:sp>
        <p:nvSpPr>
          <p:cNvPr id="11" name="Chỗ dành sẵn cho Nội dung 2">
            <a:extLst>
              <a:ext uri="{FF2B5EF4-FFF2-40B4-BE49-F238E27FC236}">
                <a16:creationId xmlns:a16="http://schemas.microsoft.com/office/drawing/2014/main" id="{82758D96-883A-ABC7-7117-1704F50BC601}"/>
              </a:ext>
            </a:extLst>
          </p:cNvPr>
          <p:cNvSpPr txBox="1">
            <a:spLocks/>
          </p:cNvSpPr>
          <p:nvPr/>
        </p:nvSpPr>
        <p:spPr>
          <a:xfrm>
            <a:off x="4424547" y="2605252"/>
            <a:ext cx="3175660" cy="680068"/>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latin typeface="#9Slide03 SFU Futura_07" panose="00000900000000000000" pitchFamily="2" charset="0"/>
              </a:rPr>
              <a:t>Xói mòn miền núi</a:t>
            </a:r>
          </a:p>
        </p:txBody>
      </p:sp>
      <p:sp>
        <p:nvSpPr>
          <p:cNvPr id="12" name="Chỗ dành sẵn cho Nội dung 2">
            <a:extLst>
              <a:ext uri="{FF2B5EF4-FFF2-40B4-BE49-F238E27FC236}">
                <a16:creationId xmlns:a16="http://schemas.microsoft.com/office/drawing/2014/main" id="{BE7C8275-00C0-A947-D4FA-89DA637B4ADC}"/>
              </a:ext>
            </a:extLst>
          </p:cNvPr>
          <p:cNvSpPr txBox="1">
            <a:spLocks/>
          </p:cNvSpPr>
          <p:nvPr/>
        </p:nvSpPr>
        <p:spPr>
          <a:xfrm>
            <a:off x="7438117" y="3884688"/>
            <a:ext cx="1643392" cy="1771728"/>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b="1">
                <a:latin typeface="#9Slide03 SFU Futura_07" panose="00000900000000000000" pitchFamily="2" charset="0"/>
              </a:rPr>
              <a:t>Bồi tụ đồng bằng</a:t>
            </a:r>
          </a:p>
        </p:txBody>
      </p:sp>
      <p:sp>
        <p:nvSpPr>
          <p:cNvPr id="15" name="Mũi tên: Phải 14">
            <a:extLst>
              <a:ext uri="{FF2B5EF4-FFF2-40B4-BE49-F238E27FC236}">
                <a16:creationId xmlns:a16="http://schemas.microsoft.com/office/drawing/2014/main" id="{A3658F9C-D7A7-1C24-9491-83F79FA3BF63}"/>
              </a:ext>
            </a:extLst>
          </p:cNvPr>
          <p:cNvSpPr/>
          <p:nvPr/>
        </p:nvSpPr>
        <p:spPr>
          <a:xfrm>
            <a:off x="3491345" y="1330036"/>
            <a:ext cx="736271" cy="4375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i tên: Phải 15">
            <a:extLst>
              <a:ext uri="{FF2B5EF4-FFF2-40B4-BE49-F238E27FC236}">
                <a16:creationId xmlns:a16="http://schemas.microsoft.com/office/drawing/2014/main" id="{09E3C251-3A8F-45CA-766E-F3C2E473DA6A}"/>
              </a:ext>
            </a:extLst>
          </p:cNvPr>
          <p:cNvSpPr/>
          <p:nvPr/>
        </p:nvSpPr>
        <p:spPr>
          <a:xfrm>
            <a:off x="7837712" y="1273721"/>
            <a:ext cx="736271" cy="4375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i tên: Xuống 16">
            <a:extLst>
              <a:ext uri="{FF2B5EF4-FFF2-40B4-BE49-F238E27FC236}">
                <a16:creationId xmlns:a16="http://schemas.microsoft.com/office/drawing/2014/main" id="{C7CBEEC7-4080-246E-422E-464708B55C34}"/>
              </a:ext>
            </a:extLst>
          </p:cNvPr>
          <p:cNvSpPr/>
          <p:nvPr/>
        </p:nvSpPr>
        <p:spPr>
          <a:xfrm>
            <a:off x="1377042" y="1924391"/>
            <a:ext cx="1152402" cy="5161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i tên: Xuống 17">
            <a:extLst>
              <a:ext uri="{FF2B5EF4-FFF2-40B4-BE49-F238E27FC236}">
                <a16:creationId xmlns:a16="http://schemas.microsoft.com/office/drawing/2014/main" id="{EFEC0191-C315-9159-1B75-0B4C772CBB53}"/>
              </a:ext>
            </a:extLst>
          </p:cNvPr>
          <p:cNvSpPr/>
          <p:nvPr/>
        </p:nvSpPr>
        <p:spPr>
          <a:xfrm>
            <a:off x="1377042" y="3515580"/>
            <a:ext cx="1152402" cy="5161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i tên: Phải 21">
            <a:extLst>
              <a:ext uri="{FF2B5EF4-FFF2-40B4-BE49-F238E27FC236}">
                <a16:creationId xmlns:a16="http://schemas.microsoft.com/office/drawing/2014/main" id="{0E9FC273-D69A-7346-4163-2B2D3AD62A74}"/>
              </a:ext>
            </a:extLst>
          </p:cNvPr>
          <p:cNvSpPr/>
          <p:nvPr/>
        </p:nvSpPr>
        <p:spPr>
          <a:xfrm>
            <a:off x="3534397" y="2809009"/>
            <a:ext cx="736271" cy="4375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i tên: Xuống 23">
            <a:extLst>
              <a:ext uri="{FF2B5EF4-FFF2-40B4-BE49-F238E27FC236}">
                <a16:creationId xmlns:a16="http://schemas.microsoft.com/office/drawing/2014/main" id="{43E2D785-DA61-1554-20D7-8FE90DA9AE11}"/>
              </a:ext>
            </a:extLst>
          </p:cNvPr>
          <p:cNvSpPr/>
          <p:nvPr/>
        </p:nvSpPr>
        <p:spPr>
          <a:xfrm>
            <a:off x="5369628" y="3429000"/>
            <a:ext cx="1152402" cy="5161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1A0B6F3B-BAEC-67BA-32DC-5B96FB766E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558008" y="2440557"/>
            <a:ext cx="2384400" cy="3758269"/>
          </a:xfrm>
          <a:prstGeom prst="rect">
            <a:avLst/>
          </a:prstGeom>
        </p:spPr>
      </p:pic>
      <p:sp>
        <p:nvSpPr>
          <p:cNvPr id="25" name="Mũi tên: Cong 24">
            <a:extLst>
              <a:ext uri="{FF2B5EF4-FFF2-40B4-BE49-F238E27FC236}">
                <a16:creationId xmlns:a16="http://schemas.microsoft.com/office/drawing/2014/main" id="{E7201843-54FD-B4F2-39AC-E0DE546C1A89}"/>
              </a:ext>
            </a:extLst>
          </p:cNvPr>
          <p:cNvSpPr/>
          <p:nvPr/>
        </p:nvSpPr>
        <p:spPr>
          <a:xfrm rot="5400000">
            <a:off x="7736524" y="2886660"/>
            <a:ext cx="877598" cy="79732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Mũi tên: Cong Hướng lên 25">
            <a:extLst>
              <a:ext uri="{FF2B5EF4-FFF2-40B4-BE49-F238E27FC236}">
                <a16:creationId xmlns:a16="http://schemas.microsoft.com/office/drawing/2014/main" id="{3025EBE7-3E6F-7141-8758-D0D53FCF37BA}"/>
              </a:ext>
            </a:extLst>
          </p:cNvPr>
          <p:cNvSpPr/>
          <p:nvPr/>
        </p:nvSpPr>
        <p:spPr>
          <a:xfrm rot="16200000" flipH="1" flipV="1">
            <a:off x="1400485" y="5101609"/>
            <a:ext cx="978744" cy="978634"/>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0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AAF4-7C4F-46BB-9AEF-32191808652C}"/>
              </a:ext>
            </a:extLst>
          </p:cNvPr>
          <p:cNvSpPr>
            <a:spLocks noGrp="1"/>
          </p:cNvSpPr>
          <p:nvPr>
            <p:ph type="title"/>
          </p:nvPr>
        </p:nvSpPr>
        <p:spPr>
          <a:xfrm>
            <a:off x="4933599" y="282059"/>
            <a:ext cx="6953600" cy="963945"/>
          </a:xfrm>
        </p:spPr>
        <p:txBody>
          <a:bodyPr>
            <a:normAutofit/>
          </a:bodyPr>
          <a:lstStyle/>
          <a:p>
            <a:pPr algn="ctr"/>
            <a:r>
              <a:rPr lang="en-US" sz="4800">
                <a:solidFill>
                  <a:srgbClr val="FF0000"/>
                </a:solidFill>
                <a:latin typeface="#9Slide07 IcielBC Cubano Normal" panose="00000500000000000000" pitchFamily="2" charset="0"/>
              </a:rPr>
              <a:t>HỎI NHANH ĐÁP GỌN</a:t>
            </a:r>
            <a:endParaRPr lang="en-US" sz="4800" dirty="0">
              <a:solidFill>
                <a:srgbClr val="FF000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F7470508-ECA7-4E38-A0CD-D74B8532E337}"/>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School Girl Clipart School Clipart #LkDQiY - Clipart Suggest">
            <a:extLst>
              <a:ext uri="{FF2B5EF4-FFF2-40B4-BE49-F238E27FC236}">
                <a16:creationId xmlns:a16="http://schemas.microsoft.com/office/drawing/2014/main" id="{4F5F9D44-6632-41DC-A8A8-2020CC87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376" y="4169512"/>
            <a:ext cx="2582615" cy="237027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7584A99-BBB5-4489-A33B-13D8BA37928D}"/>
              </a:ext>
            </a:extLst>
          </p:cNvPr>
          <p:cNvSpPr/>
          <p:nvPr/>
        </p:nvSpPr>
        <p:spPr>
          <a:xfrm>
            <a:off x="7575726" y="3952962"/>
            <a:ext cx="1853282" cy="1086964"/>
          </a:xfrm>
          <a:prstGeom prst="wedgeRoundRectCallout">
            <a:avLst>
              <a:gd name="adj1" fmla="val 79117"/>
              <a:gd name="adj2" fmla="val 3516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Em xong rồi ạ!</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pic>
        <p:nvPicPr>
          <p:cNvPr id="5122" name="Picture 2" descr="Cartoon Teacher Png - Teacher Clipart Png - Free Transparent PNG Download -  PNGkey">
            <a:extLst>
              <a:ext uri="{FF2B5EF4-FFF2-40B4-BE49-F238E27FC236}">
                <a16:creationId xmlns:a16="http://schemas.microsoft.com/office/drawing/2014/main" id="{A9819A60-F4FF-4BC0-956B-2A0E1681C4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49" b="92785" l="10000" r="90000">
                        <a14:foregroundMark x1="38171" y1="14286" x2="38537" y2="14286"/>
                        <a14:foregroundMark x1="45854" y1="92785" x2="45854" y2="92785"/>
                        <a14:foregroundMark x1="41707" y1="6349" x2="41707" y2="6349"/>
                      </a14:backgroundRemoval>
                    </a14:imgEffect>
                  </a14:imgLayer>
                </a14:imgProps>
              </a:ext>
              <a:ext uri="{28A0092B-C50C-407E-A947-70E740481C1C}">
                <a14:useLocalDpi xmlns:a14="http://schemas.microsoft.com/office/drawing/2010/main" val="0"/>
              </a:ext>
            </a:extLst>
          </a:blip>
          <a:srcRect l="28818" t="4818" r="32711"/>
          <a:stretch/>
        </p:blipFill>
        <p:spPr bwMode="auto">
          <a:xfrm>
            <a:off x="181554" y="1111174"/>
            <a:ext cx="2699069" cy="5635676"/>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BB2C8286-0DCB-4B86-B85F-AE2A2EE34D6A}"/>
              </a:ext>
            </a:extLst>
          </p:cNvPr>
          <p:cNvSpPr/>
          <p:nvPr/>
        </p:nvSpPr>
        <p:spPr>
          <a:xfrm>
            <a:off x="1706686" y="295874"/>
            <a:ext cx="3226913" cy="1239625"/>
          </a:xfrm>
          <a:prstGeom prst="wedgeRoundRectCallout">
            <a:avLst>
              <a:gd name="adj1" fmla="val -55644"/>
              <a:gd name="adj2" fmla="val 1128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3 SFU Futura_07" panose="00000900000000000000" pitchFamily="2" charset="0"/>
              </a:rPr>
              <a:t>Vì sao ở nước ta phổ biến quá trình feralit hóa?</a:t>
            </a:r>
            <a:endParaRPr lang="en-US" sz="3600" b="1" dirty="0">
              <a:solidFill>
                <a:schemeClr val="tx1"/>
              </a:solidFill>
              <a:latin typeface="#9Slide03 SFU Futura_07" panose="000009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C5C2833D-CB99-405C-B984-348941323EBC}"/>
              </a:ext>
            </a:extLst>
          </p:cNvPr>
          <p:cNvSpPr txBox="1"/>
          <p:nvPr/>
        </p:nvSpPr>
        <p:spPr>
          <a:xfrm>
            <a:off x="2557530" y="5452826"/>
            <a:ext cx="6103088" cy="1086964"/>
          </a:xfrm>
          <a:prstGeom prst="rect">
            <a:avLst/>
          </a:prstGeom>
          <a:noFill/>
        </p:spPr>
        <p:txBody>
          <a:bodyPr wrap="square">
            <a:spAutoFit/>
          </a:bodyPr>
          <a:lstStyle/>
          <a:p>
            <a:pPr algn="ctr">
              <a:lnSpc>
                <a:spcPct val="120000"/>
              </a:lnSpc>
            </a:pPr>
            <a:r>
              <a:rPr lang="en-US" sz="2800" b="1">
                <a:solidFill>
                  <a:srgbClr val="C00000"/>
                </a:solidFill>
                <a:latin typeface="Roboto" panose="02000000000000000000" pitchFamily="2" charset="0"/>
                <a:ea typeface="Roboto" panose="02000000000000000000" pitchFamily="2" charset="0"/>
                <a:cs typeface="Roboto" panose="02000000000000000000" pitchFamily="2" charset="0"/>
              </a:rPr>
              <a:t>Các thành viên cùng lắng nghe và tự hoàn thành vào vở ghi của mình nhé!</a:t>
            </a:r>
            <a:endPar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6">
            <a:extLst>
              <a:ext uri="{FF2B5EF4-FFF2-40B4-BE49-F238E27FC236}">
                <a16:creationId xmlns:a16="http://schemas.microsoft.com/office/drawing/2014/main" id="{CDBBD77E-2D15-78A3-1654-AB3A4E902B43}"/>
              </a:ext>
            </a:extLst>
          </p:cNvPr>
          <p:cNvSpPr txBox="1"/>
          <p:nvPr/>
        </p:nvSpPr>
        <p:spPr>
          <a:xfrm>
            <a:off x="3531381" y="1808468"/>
            <a:ext cx="7968234" cy="1532984"/>
          </a:xfrm>
          <a:prstGeom prst="rect">
            <a:avLst/>
          </a:prstGeom>
          <a:solidFill>
            <a:schemeClr val="accent5">
              <a:lumMod val="20000"/>
              <a:lumOff val="80000"/>
            </a:schemeClr>
          </a:solidFill>
        </p:spPr>
        <p:txBody>
          <a:bodyPr wrap="square">
            <a:spAutoFit/>
          </a:bodyPr>
          <a:lstStyle/>
          <a:p>
            <a:pPr algn="just">
              <a:lnSpc>
                <a:spcPct val="115000"/>
              </a:lnSpc>
            </a:pPr>
            <a:r>
              <a:rPr lang="en-US" sz="2800">
                <a:latin typeface="#9Slide03 SFU Futura_07" panose="00000900000000000000" pitchFamily="2" charset="0"/>
              </a:rPr>
              <a:t>Vì nước ta có khí hậu nhiệt đới ẩm gió mùa, phong hóa mạnh. Mưa nhiều &gt;&gt;&gt; rửa trôi chất hòa tan + Tích tự Oxit sắt và Oxit nhôm</a:t>
            </a:r>
            <a:endParaRPr lang="en-US" sz="6000" dirty="0">
              <a:solidFill>
                <a:srgbClr val="0070C0"/>
              </a:solidFill>
              <a:effectLst/>
              <a:latin typeface="#9Slide03 SFU Futura_07" panose="00000900000000000000" pitchFamily="2" charset="0"/>
              <a:ea typeface="Tahoma" panose="020B0604030504040204" pitchFamily="34" charset="0"/>
            </a:endParaRPr>
          </a:p>
        </p:txBody>
      </p:sp>
      <p:pic>
        <p:nvPicPr>
          <p:cNvPr id="3076" name="Picture 4" descr="Tổng hợp Đất Đỏ Bazan giá rẻ, bán chạy tháng 10/2023 - Mua Thông Minh">
            <a:extLst>
              <a:ext uri="{FF2B5EF4-FFF2-40B4-BE49-F238E27FC236}">
                <a16:creationId xmlns:a16="http://schemas.microsoft.com/office/drawing/2014/main" id="{DA7BD829-1FAB-D703-8B95-7FB4CD5179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8523"/>
          <a:stretch/>
        </p:blipFill>
        <p:spPr bwMode="auto">
          <a:xfrm>
            <a:off x="2946928" y="3429000"/>
            <a:ext cx="4603892" cy="190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barn(inVertical)">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7" grpId="0"/>
      <p:bldP spid="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1309</Words>
  <Application>Microsoft Office PowerPoint</Application>
  <PresentationFormat>Màn hình rộng</PresentationFormat>
  <Paragraphs>196</Paragraphs>
  <Slides>26</Slides>
  <Notes>4</Notes>
  <HiddenSlides>0</HiddenSlides>
  <MMClips>7</MMClips>
  <ScaleCrop>false</ScaleCrop>
  <HeadingPairs>
    <vt:vector size="6" baseType="variant">
      <vt:variant>
        <vt:lpstr>Phông được Dùng</vt:lpstr>
      </vt:variant>
      <vt:variant>
        <vt:i4>18</vt:i4>
      </vt:variant>
      <vt:variant>
        <vt:lpstr>Chủ đề</vt:lpstr>
      </vt:variant>
      <vt:variant>
        <vt:i4>1</vt:i4>
      </vt:variant>
      <vt:variant>
        <vt:lpstr>Tiêu đề Bản chiếu</vt:lpstr>
      </vt:variant>
      <vt:variant>
        <vt:i4>26</vt:i4>
      </vt:variant>
    </vt:vector>
  </HeadingPairs>
  <TitlesOfParts>
    <vt:vector size="45" baseType="lpstr">
      <vt:lpstr>#9Slide03 SFU Futura_07</vt:lpstr>
      <vt:lpstr>#9Slide05 Fourth Medium</vt:lpstr>
      <vt:lpstr>#9Slide05 SVNClementine</vt:lpstr>
      <vt:lpstr>#9Slide07 IcielBaliho Script</vt:lpstr>
      <vt:lpstr>#9Slide07 IcielBC Cubano Normal</vt:lpstr>
      <vt:lpstr>#9Slide07 IcielStormtrooper</vt:lpstr>
      <vt:lpstr>#9Slide07 Stormtrooper</vt:lpstr>
      <vt:lpstr>#9Slide07 SVNBango</vt:lpstr>
      <vt:lpstr>#9Slide07 SVNDessert Menu Scrip</vt:lpstr>
      <vt:lpstr>#9Slide07 SVNNexa Rust Slab Bla</vt:lpstr>
      <vt:lpstr>Arial</vt:lpstr>
      <vt:lpstr>Arial</vt:lpstr>
      <vt:lpstr>Averta Std ExtraBold</vt:lpstr>
      <vt:lpstr>Calibri</vt:lpstr>
      <vt:lpstr>Calibri Light</vt:lpstr>
      <vt:lpstr>Roboto</vt:lpstr>
      <vt:lpstr>Times New Roman</vt:lpstr>
      <vt:lpstr>Wingdings</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HỎI NHANH ĐÁP GỌN</vt:lpstr>
      <vt:lpstr>HỎI NHANH ĐÁP GỌN</vt:lpstr>
      <vt:lpstr>HỎI NHANH ĐÁP GỌN</vt:lpstr>
      <vt:lpstr>HỎI NHANH ĐÁP GỌN</vt:lpstr>
      <vt:lpstr>EM CÓ BIẾT ĐÁ ONG?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TÔI YÊU ĐẤT – GHÉP NỐI SIÊU TỐC </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Chí Tuấn Nguyễn</dc:creator>
  <cp:lastModifiedBy>Chí Tuấn Nguyễn</cp:lastModifiedBy>
  <cp:revision>72</cp:revision>
  <dcterms:created xsi:type="dcterms:W3CDTF">2023-10-23T22:26:05Z</dcterms:created>
  <dcterms:modified xsi:type="dcterms:W3CDTF">2023-11-16T22:41:05Z</dcterms:modified>
</cp:coreProperties>
</file>