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media/image7.jpg" ContentType="image/pn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4">
  <p:sldMasterIdLst>
    <p:sldMasterId id="2147483648" r:id="rId1"/>
  </p:sldMasterIdLst>
  <p:notesMasterIdLst>
    <p:notesMasterId r:id="rId39"/>
  </p:notesMasterIdLst>
  <p:sldIdLst>
    <p:sldId id="256" r:id="rId2"/>
    <p:sldId id="283" r:id="rId3"/>
    <p:sldId id="3081" r:id="rId4"/>
    <p:sldId id="3140" r:id="rId5"/>
    <p:sldId id="295" r:id="rId6"/>
    <p:sldId id="3082" r:id="rId7"/>
    <p:sldId id="3124" r:id="rId8"/>
    <p:sldId id="3125" r:id="rId9"/>
    <p:sldId id="3087" r:id="rId10"/>
    <p:sldId id="3126" r:id="rId11"/>
    <p:sldId id="3142" r:id="rId12"/>
    <p:sldId id="3127" r:id="rId13"/>
    <p:sldId id="3130" r:id="rId14"/>
    <p:sldId id="361" r:id="rId15"/>
    <p:sldId id="3131" r:id="rId16"/>
    <p:sldId id="363" r:id="rId17"/>
    <p:sldId id="257" r:id="rId18"/>
    <p:sldId id="3141" r:id="rId19"/>
    <p:sldId id="258" r:id="rId20"/>
    <p:sldId id="259" r:id="rId21"/>
    <p:sldId id="260" r:id="rId22"/>
    <p:sldId id="261" r:id="rId23"/>
    <p:sldId id="349" r:id="rId24"/>
    <p:sldId id="276" r:id="rId25"/>
    <p:sldId id="341" r:id="rId26"/>
    <p:sldId id="3089" r:id="rId27"/>
    <p:sldId id="3133" r:id="rId28"/>
    <p:sldId id="3107" r:id="rId29"/>
    <p:sldId id="3134" r:id="rId30"/>
    <p:sldId id="3135" r:id="rId31"/>
    <p:sldId id="3136" r:id="rId32"/>
    <p:sldId id="3137" r:id="rId33"/>
    <p:sldId id="3139" r:id="rId34"/>
    <p:sldId id="3138" r:id="rId35"/>
    <p:sldId id="3095" r:id="rId36"/>
    <p:sldId id="3083" r:id="rId37"/>
    <p:sldId id="3123" r:id="rId38"/>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Segoe Print" panose="02000600000000000000" pitchFamily="2" charset="0"/>
      <p:regular r:id="rId44"/>
      <p:bold r:id="rId45"/>
    </p:embeddedFont>
    <p:embeddedFont>
      <p:font typeface="Tahoma" panose="020B0604030504040204" pitchFamily="34" charset="0"/>
      <p:regular r:id="rId46"/>
      <p:bold r:id="rId4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FF6600"/>
    <a:srgbClr val="E07235"/>
    <a:srgbClr val="FFFBCD"/>
    <a:srgbClr val="FDDEEB"/>
    <a:srgbClr val="FFF789"/>
    <a:srgbClr val="EB54E9"/>
    <a:srgbClr val="D34CD6"/>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15" autoAdjust="0"/>
    <p:restoredTop sz="94660"/>
  </p:normalViewPr>
  <p:slideViewPr>
    <p:cSldViewPr snapToGrid="0">
      <p:cViewPr varScale="1">
        <p:scale>
          <a:sx n="66" d="100"/>
          <a:sy n="66" d="100"/>
        </p:scale>
        <p:origin x="72"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23</a:t>
            </a:fld>
            <a:endParaRPr lang="en-US" altLang="zh-CN"/>
          </a:p>
        </p:txBody>
      </p:sp>
    </p:spTree>
    <p:extLst>
      <p:ext uri="{BB962C8B-B14F-4D97-AF65-F5344CB8AC3E}">
        <p14:creationId xmlns:p14="http://schemas.microsoft.com/office/powerpoint/2010/main" val="3799766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defTabSz="914621"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914621"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914621" fontAlgn="base">
              <a:spcBef>
                <a:spcPct val="0"/>
              </a:spcBef>
              <a:spcAft>
                <a:spcPct val="0"/>
              </a:spcAft>
            </a:pPr>
            <a:fld id="{F3126CBF-05AE-4D1B-A885-F12C21F73B7D}" type="slidenum">
              <a:rPr lang="en-US" altLang="en-US" smtClean="0">
                <a:solidFill>
                  <a:srgbClr val="000000"/>
                </a:solidFill>
              </a:rPr>
              <a:pPr defTabSz="914621"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9075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999"/>
            </a:lvl1pPr>
          </a:lstStyle>
          <a:p>
            <a:r>
              <a:rPr lang="vi-VN"/>
              <a:t>Bấm để sửa kiểu tiêu đề Bản cái</a:t>
            </a:r>
            <a:endParaRPr lang="en-US" dirty="0"/>
          </a:p>
        </p:txBody>
      </p:sp>
      <p:sp>
        <p:nvSpPr>
          <p:cNvPr id="3" name="Subtitle 2"/>
          <p:cNvSpPr>
            <a:spLocks noGrp="1"/>
          </p:cNvSpPr>
          <p:nvPr>
            <p:ph type="subTitle" idx="1"/>
          </p:nvPr>
        </p:nvSpPr>
        <p:spPr>
          <a:xfrm>
            <a:off x="1524001" y="3602039"/>
            <a:ext cx="9144000" cy="1655762"/>
          </a:xfrm>
        </p:spPr>
        <p:txBody>
          <a:bodyPr/>
          <a:lstStyle>
            <a:lvl1pPr marL="0" indent="0" algn="ctr">
              <a:buNone/>
              <a:defRPr sz="2399"/>
            </a:lvl1pPr>
            <a:lvl2pPr marL="457173" indent="0" algn="ctr">
              <a:buNone/>
              <a:defRPr sz="1999"/>
            </a:lvl2pPr>
            <a:lvl3pPr marL="914347" indent="0" algn="ctr">
              <a:buNone/>
              <a:defRPr sz="1799"/>
            </a:lvl3pPr>
            <a:lvl4pPr marL="1371519" indent="0" algn="ctr">
              <a:buNone/>
              <a:defRPr sz="1599"/>
            </a:lvl4pPr>
            <a:lvl5pPr marL="1828693" indent="0" algn="ctr">
              <a:buNone/>
              <a:defRPr sz="1599"/>
            </a:lvl5pPr>
            <a:lvl6pPr marL="2285866" indent="0" algn="ctr">
              <a:buNone/>
              <a:defRPr sz="1599"/>
            </a:lvl6pPr>
            <a:lvl7pPr marL="2743040" indent="0" algn="ctr">
              <a:buNone/>
              <a:defRPr sz="1599"/>
            </a:lvl7pPr>
            <a:lvl8pPr marL="3200213" indent="0" algn="ctr">
              <a:buNone/>
              <a:defRPr sz="1599"/>
            </a:lvl8pPr>
            <a:lvl9pPr marL="3657387" indent="0" algn="ctr">
              <a:buNone/>
              <a:defRPr sz="1599"/>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pPr defTabSz="914621"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914621"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914621" fontAlgn="base">
              <a:spcBef>
                <a:spcPct val="0"/>
              </a:spcBef>
              <a:spcAft>
                <a:spcPct val="0"/>
              </a:spcAft>
            </a:pPr>
            <a:fld id="{F3126CBF-05AE-4D1B-A885-F12C21F73B7D}" type="slidenum">
              <a:rPr lang="en-US" altLang="en-US" smtClean="0">
                <a:solidFill>
                  <a:srgbClr val="000000"/>
                </a:solidFill>
              </a:rPr>
              <a:pPr defTabSz="914621"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45721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1" y="6356353"/>
            <a:ext cx="2844800" cy="365126"/>
          </a:xfrm>
          <a:prstGeom prst="rect">
            <a:avLst/>
          </a:prstGeom>
        </p:spPr>
        <p:txBody>
          <a:bodyPr/>
          <a:lstStyle/>
          <a:p>
            <a:endParaRPr lang="zh-CN" altLang="en-US"/>
          </a:p>
        </p:txBody>
      </p:sp>
      <p:sp>
        <p:nvSpPr>
          <p:cNvPr id="5" name="页脚占位符 4"/>
          <p:cNvSpPr>
            <a:spLocks noGrp="1"/>
          </p:cNvSpPr>
          <p:nvPr>
            <p:ph type="ftr" sz="quarter" idx="11"/>
          </p:nvPr>
        </p:nvSpPr>
        <p:spPr>
          <a:xfrm>
            <a:off x="4165601" y="6356353"/>
            <a:ext cx="3860799" cy="36512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48160" y="6382170"/>
            <a:ext cx="547804" cy="365126"/>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706429378"/>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621"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defTabSz="914621"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914621" fontAlgn="base">
              <a:spcBef>
                <a:spcPct val="0"/>
              </a:spcBef>
              <a:spcAft>
                <a:spcPct val="0"/>
              </a:spcAft>
            </a:pPr>
            <a:fld id="{F3126CBF-05AE-4D1B-A885-F12C21F73B7D}" type="slidenum">
              <a:rPr lang="en-US" altLang="en-US" smtClean="0">
                <a:solidFill>
                  <a:srgbClr val="000000"/>
                </a:solidFill>
              </a:rPr>
              <a:pPr defTabSz="914621"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703935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7.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18" Type="http://schemas.openxmlformats.org/officeDocument/2006/relationships/image" Target="../media/image28.gif"/><Relationship Id="rId3" Type="http://schemas.openxmlformats.org/officeDocument/2006/relationships/slide" Target="slide18.xml"/><Relationship Id="rId7" Type="http://schemas.openxmlformats.org/officeDocument/2006/relationships/image" Target="../media/image20.png"/><Relationship Id="rId12" Type="http://schemas.openxmlformats.org/officeDocument/2006/relationships/slide" Target="slide21.xml"/><Relationship Id="rId17" Type="http://schemas.openxmlformats.org/officeDocument/2006/relationships/image" Target="../media/image27.png"/><Relationship Id="rId2" Type="http://schemas.openxmlformats.org/officeDocument/2006/relationships/image" Target="../media/image17.jpeg"/><Relationship Id="rId16" Type="http://schemas.openxmlformats.org/officeDocument/2006/relationships/image" Target="../media/image26.png"/><Relationship Id="rId1" Type="http://schemas.openxmlformats.org/officeDocument/2006/relationships/slideLayout" Target="../slideLayouts/slideLayout27.xml"/><Relationship Id="rId6" Type="http://schemas.openxmlformats.org/officeDocument/2006/relationships/slide" Target="slide19.xml"/><Relationship Id="rId11" Type="http://schemas.openxmlformats.org/officeDocument/2006/relationships/image" Target="../media/image23.png"/><Relationship Id="rId5" Type="http://schemas.openxmlformats.org/officeDocument/2006/relationships/image" Target="../media/image19.png"/><Relationship Id="rId15" Type="http://schemas.openxmlformats.org/officeDocument/2006/relationships/slide" Target="slide22.xml"/><Relationship Id="rId10" Type="http://schemas.openxmlformats.org/officeDocument/2006/relationships/image" Target="../media/image22.png"/><Relationship Id="rId19" Type="http://schemas.openxmlformats.org/officeDocument/2006/relationships/slide" Target="slide23.xml"/><Relationship Id="rId4" Type="http://schemas.openxmlformats.org/officeDocument/2006/relationships/image" Target="../media/image18.png"/><Relationship Id="rId9" Type="http://schemas.openxmlformats.org/officeDocument/2006/relationships/slide" Target="slide20.xml"/><Relationship Id="rId1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35.gif"/><Relationship Id="rId3" Type="http://schemas.openxmlformats.org/officeDocument/2006/relationships/audio" Target="../media/audio2.wav"/><Relationship Id="rId7" Type="http://schemas.openxmlformats.org/officeDocument/2006/relationships/image" Target="../media/image30.jpeg"/><Relationship Id="rId12" Type="http://schemas.openxmlformats.org/officeDocument/2006/relationships/image" Target="../media/image34.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19.png"/><Relationship Id="rId11" Type="http://schemas.openxmlformats.org/officeDocument/2006/relationships/image" Target="../media/image33.gif"/><Relationship Id="rId5" Type="http://schemas.openxmlformats.org/officeDocument/2006/relationships/image" Target="../media/image18.png"/><Relationship Id="rId10" Type="http://schemas.openxmlformats.org/officeDocument/2006/relationships/image" Target="../media/image32.gif"/><Relationship Id="rId4" Type="http://schemas.openxmlformats.org/officeDocument/2006/relationships/image" Target="../media/image29.gif"/><Relationship Id="rId9" Type="http://schemas.openxmlformats.org/officeDocument/2006/relationships/image" Target="../media/image31.gif"/><Relationship Id="rId14" Type="http://schemas.openxmlformats.org/officeDocument/2006/relationships/image" Target="../media/image36.gif"/></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35.gif"/><Relationship Id="rId3" Type="http://schemas.openxmlformats.org/officeDocument/2006/relationships/audio" Target="../media/audio2.wav"/><Relationship Id="rId7" Type="http://schemas.openxmlformats.org/officeDocument/2006/relationships/image" Target="../media/image30.jpeg"/><Relationship Id="rId12" Type="http://schemas.openxmlformats.org/officeDocument/2006/relationships/image" Target="../media/image34.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1.png"/><Relationship Id="rId11" Type="http://schemas.openxmlformats.org/officeDocument/2006/relationships/image" Target="../media/image33.gif"/><Relationship Id="rId5" Type="http://schemas.openxmlformats.org/officeDocument/2006/relationships/image" Target="../media/image20.png"/><Relationship Id="rId10" Type="http://schemas.openxmlformats.org/officeDocument/2006/relationships/image" Target="../media/image32.gif"/><Relationship Id="rId4" Type="http://schemas.openxmlformats.org/officeDocument/2006/relationships/image" Target="../media/image29.gif"/><Relationship Id="rId9" Type="http://schemas.openxmlformats.org/officeDocument/2006/relationships/image" Target="../media/image31.gif"/><Relationship Id="rId14" Type="http://schemas.openxmlformats.org/officeDocument/2006/relationships/image" Target="../media/image3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35.gif"/><Relationship Id="rId3" Type="http://schemas.openxmlformats.org/officeDocument/2006/relationships/audio" Target="../media/audio2.wav"/><Relationship Id="rId7" Type="http://schemas.openxmlformats.org/officeDocument/2006/relationships/image" Target="../media/image30.jpeg"/><Relationship Id="rId12" Type="http://schemas.openxmlformats.org/officeDocument/2006/relationships/image" Target="../media/image34.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3.png"/><Relationship Id="rId11" Type="http://schemas.openxmlformats.org/officeDocument/2006/relationships/image" Target="../media/image33.gif"/><Relationship Id="rId5" Type="http://schemas.openxmlformats.org/officeDocument/2006/relationships/image" Target="../media/image22.png"/><Relationship Id="rId10" Type="http://schemas.openxmlformats.org/officeDocument/2006/relationships/image" Target="../media/image32.gif"/><Relationship Id="rId4" Type="http://schemas.openxmlformats.org/officeDocument/2006/relationships/image" Target="../media/image29.gif"/><Relationship Id="rId9" Type="http://schemas.openxmlformats.org/officeDocument/2006/relationships/image" Target="../media/image31.gif"/><Relationship Id="rId14" Type="http://schemas.openxmlformats.org/officeDocument/2006/relationships/image" Target="../media/image36.gif"/></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35.gif"/><Relationship Id="rId3" Type="http://schemas.openxmlformats.org/officeDocument/2006/relationships/audio" Target="../media/audio2.wav"/><Relationship Id="rId7" Type="http://schemas.openxmlformats.org/officeDocument/2006/relationships/image" Target="../media/image30.jpeg"/><Relationship Id="rId12" Type="http://schemas.openxmlformats.org/officeDocument/2006/relationships/image" Target="../media/image34.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5.png"/><Relationship Id="rId11" Type="http://schemas.openxmlformats.org/officeDocument/2006/relationships/image" Target="../media/image33.gif"/><Relationship Id="rId5" Type="http://schemas.openxmlformats.org/officeDocument/2006/relationships/image" Target="../media/image24.png"/><Relationship Id="rId10" Type="http://schemas.openxmlformats.org/officeDocument/2006/relationships/image" Target="../media/image32.gif"/><Relationship Id="rId4" Type="http://schemas.openxmlformats.org/officeDocument/2006/relationships/image" Target="../media/image29.gif"/><Relationship Id="rId9" Type="http://schemas.openxmlformats.org/officeDocument/2006/relationships/image" Target="../media/image31.gif"/><Relationship Id="rId14" Type="http://schemas.openxmlformats.org/officeDocument/2006/relationships/image" Target="../media/image36.gif"/></Relationships>
</file>

<file path=ppt/slides/_rels/slide22.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35.gif"/><Relationship Id="rId3" Type="http://schemas.openxmlformats.org/officeDocument/2006/relationships/audio" Target="../media/audio2.wav"/><Relationship Id="rId7" Type="http://schemas.openxmlformats.org/officeDocument/2006/relationships/image" Target="../media/image30.jpeg"/><Relationship Id="rId12" Type="http://schemas.openxmlformats.org/officeDocument/2006/relationships/image" Target="../media/image34.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7.png"/><Relationship Id="rId11" Type="http://schemas.openxmlformats.org/officeDocument/2006/relationships/image" Target="../media/image33.gif"/><Relationship Id="rId5" Type="http://schemas.openxmlformats.org/officeDocument/2006/relationships/image" Target="../media/image26.png"/><Relationship Id="rId10" Type="http://schemas.openxmlformats.org/officeDocument/2006/relationships/image" Target="../media/image32.gif"/><Relationship Id="rId4" Type="http://schemas.openxmlformats.org/officeDocument/2006/relationships/image" Target="../media/image29.gif"/><Relationship Id="rId9" Type="http://schemas.openxmlformats.org/officeDocument/2006/relationships/image" Target="../media/image31.gif"/><Relationship Id="rId14" Type="http://schemas.openxmlformats.org/officeDocument/2006/relationships/image" Target="../media/image36.gif"/></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49.jfif"/></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2.jfif"/><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2</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3199297" y="251340"/>
            <a:ext cx="6888595" cy="1323439"/>
          </a:xfrm>
          <a:prstGeom prst="rect">
            <a:avLst/>
          </a:prstGeom>
          <a:noFill/>
        </p:spPr>
        <p:txBody>
          <a:bodyPr wrap="square" rtlCol="0">
            <a:spAutoFit/>
          </a:bodyPr>
          <a:lstStyle/>
          <a:p>
            <a:pPr algn="ctr"/>
            <a:r>
              <a:rPr lang="vi-VN" sz="4000">
                <a:solidFill>
                  <a:schemeClr val="accent6">
                    <a:lumMod val="75000"/>
                  </a:schemeClr>
                </a:solidFill>
                <a:latin typeface="+mj-lt"/>
              </a:rPr>
              <a:t>T</a:t>
            </a:r>
            <a:r>
              <a:rPr lang="en-US" sz="4000">
                <a:solidFill>
                  <a:schemeClr val="accent6">
                    <a:lumMod val="75000"/>
                  </a:schemeClr>
                </a:solidFill>
                <a:latin typeface="+mj-lt"/>
              </a:rPr>
              <a:t>Ổ</a:t>
            </a:r>
            <a:r>
              <a:rPr lang="vi-VN" sz="4000">
                <a:solidFill>
                  <a:schemeClr val="accent6">
                    <a:lumMod val="75000"/>
                  </a:schemeClr>
                </a:solidFill>
                <a:latin typeface="+mj-lt"/>
              </a:rPr>
              <a:t> CHỨC LƯU TRỮ, TÌM K</a:t>
            </a:r>
            <a:r>
              <a:rPr lang="en-US" sz="4000">
                <a:solidFill>
                  <a:schemeClr val="accent6">
                    <a:lumMod val="75000"/>
                  </a:schemeClr>
                </a:solidFill>
                <a:latin typeface="+mj-lt"/>
              </a:rPr>
              <a:t>IẾM VÀ TRAO ĐỔI THÔNG TIN</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518869" y="2191642"/>
            <a:ext cx="10665099" cy="2060564"/>
          </a:xfrm>
          <a:prstGeom prst="rect">
            <a:avLst/>
          </a:prstGeom>
          <a:noFill/>
          <a:ln>
            <a:noFill/>
          </a:ln>
        </p:spPr>
        <p:txBody>
          <a:bodyPr wrap="none" rtlCol="0">
            <a:spAutoFit/>
          </a:bodyPr>
          <a:lstStyle/>
          <a:p>
            <a:pPr algn="ctr">
              <a:lnSpc>
                <a:spcPct val="120000"/>
              </a:lnSpc>
            </a:pPr>
            <a:r>
              <a:rPr lang="vi-VN" sz="6000">
                <a:ln w="19050">
                  <a:solidFill>
                    <a:schemeClr val="bg1"/>
                  </a:solidFill>
                </a:ln>
                <a:latin typeface="+mj-lt"/>
              </a:rPr>
              <a:t>BÀI </a:t>
            </a:r>
            <a:r>
              <a:rPr lang="en-US" sz="6000">
                <a:ln w="19050">
                  <a:solidFill>
                    <a:schemeClr val="bg1"/>
                  </a:solidFill>
                </a:ln>
                <a:latin typeface="+mj-lt"/>
              </a:rPr>
              <a:t>2</a:t>
            </a:r>
            <a:endParaRPr lang="vi-VN" sz="6000" dirty="0">
              <a:ln w="19050">
                <a:solidFill>
                  <a:schemeClr val="bg1"/>
                </a:solidFill>
              </a:ln>
              <a:latin typeface="+mj-lt"/>
            </a:endParaRPr>
          </a:p>
          <a:p>
            <a:pPr algn="ctr">
              <a:lnSpc>
                <a:spcPct val="120000"/>
              </a:lnSpc>
            </a:pPr>
            <a:r>
              <a:rPr lang="vi-VN" sz="5400">
                <a:ln w="19050">
                  <a:solidFill>
                    <a:schemeClr val="bg1"/>
                  </a:solidFill>
                </a:ln>
                <a:latin typeface="+mj-lt"/>
              </a:rPr>
              <a:t>THÔNG TIN TRONG MÔI TRƯỜNG số</a:t>
            </a:r>
            <a:endParaRPr lang="vi-VN" sz="5400" dirty="0">
              <a:ln w="19050">
                <a:solidFill>
                  <a:schemeClr val="bg1"/>
                </a:solidFill>
              </a:ln>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3" y="1095022"/>
            <a:ext cx="10567281" cy="5293890"/>
            <a:chOff x="1117599" y="3488775"/>
            <a:chExt cx="10824275" cy="2830332"/>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2819480"/>
              <a:chOff x="1493519" y="3862639"/>
              <a:chExt cx="10824275" cy="2819480"/>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7612324"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2474431"/>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24129"/>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2</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494052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4940530" cy="32412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lang="en-US" sz="2800" b="1">
                  <a:solidFill>
                    <a:srgbClr val="000000"/>
                  </a:solidFill>
                  <a:latin typeface="UTM Avo" panose="02040603050506020204" pitchFamily="18" charset="0"/>
                  <a:cs typeface="Times New Roman" panose="02020603050405020304" pitchFamily="18" charset="0"/>
                </a:rPr>
                <a:t>Thông tin số</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1" y="1797702"/>
            <a:ext cx="10121247" cy="4515082"/>
          </a:xfrm>
          <a:prstGeom prst="rect">
            <a:avLst/>
          </a:prstGeom>
        </p:spPr>
        <p:txBody>
          <a:bodyPr wrap="square">
            <a:spAutoFit/>
          </a:bodyPr>
          <a:lstStyle/>
          <a:p>
            <a:pPr lvl="0" algn="just" defTabSz="342900">
              <a:lnSpc>
                <a:spcPct val="135000"/>
              </a:lnSpc>
            </a:pPr>
            <a:r>
              <a:rPr lang="vi-VN" sz="2400" dirty="0">
                <a:solidFill>
                  <a:srgbClr val="000000"/>
                </a:solidFill>
                <a:latin typeface="UTM Avo" panose="02040603050506020204" pitchFamily="18" charset="0"/>
                <a:cs typeface="Times New Roman" panose="02020603050405020304" pitchFamily="18" charset="0"/>
              </a:rPr>
              <a:t>Khoa gửi cho An bức ảnh ruộng bậc thang qua thư điện tử. Nhận được, An chỉnh sửa lại ảnh cho đẹp hơn và sử dụng nó làm nền cho ảnh của mình rồi đưa lên trang cá nhân trên mạng xã hội. Em hãy cho biết:</a:t>
            </a:r>
          </a:p>
          <a:p>
            <a:pPr lvl="0" algn="just" defTabSz="342900">
              <a:lnSpc>
                <a:spcPct val="135000"/>
              </a:lnSpc>
            </a:pPr>
            <a:r>
              <a:rPr lang="vi-VN" sz="2400" dirty="0">
                <a:solidFill>
                  <a:srgbClr val="000000"/>
                </a:solidFill>
                <a:latin typeface="UTM Avo" panose="02040603050506020204" pitchFamily="18" charset="0"/>
                <a:cs typeface="Times New Roman" panose="02020603050405020304" pitchFamily="18" charset="0"/>
              </a:rPr>
              <a:t>1.	Máy chủ của dịch vụ thư điện tử có lưu trữ bức ảnh Khoa gửi không?</a:t>
            </a:r>
          </a:p>
          <a:p>
            <a:pPr lvl="0" algn="just" defTabSz="342900">
              <a:lnSpc>
                <a:spcPct val="135000"/>
              </a:lnSpc>
            </a:pPr>
            <a:r>
              <a:rPr lang="vi-VN" sz="2400" dirty="0">
                <a:solidFill>
                  <a:srgbClr val="000000"/>
                </a:solidFill>
                <a:latin typeface="UTM Avo" panose="02040603050506020204" pitchFamily="18" charset="0"/>
                <a:cs typeface="Times New Roman" panose="02020603050405020304" pitchFamily="18" charset="0"/>
              </a:rPr>
              <a:t>2.	Những ai có thể xem được bức ảnh An đưa lên mạng xã hội?</a:t>
            </a:r>
          </a:p>
          <a:p>
            <a:pPr lvl="0" algn="just" defTabSz="342900">
              <a:lnSpc>
                <a:spcPct val="135000"/>
              </a:lnSpc>
            </a:pPr>
            <a:r>
              <a:rPr lang="vi-VN" sz="2400" dirty="0">
                <a:solidFill>
                  <a:srgbClr val="000000"/>
                </a:solidFill>
                <a:latin typeface="UTM Avo" panose="02040603050506020204" pitchFamily="18" charset="0"/>
                <a:cs typeface="Times New Roman" panose="02020603050405020304" pitchFamily="18" charset="0"/>
              </a:rPr>
              <a:t>3.	An có thể gửi ảnh sau khi chình sửa cho Khoa hoặc các bạn khác được không?</a:t>
            </a:r>
          </a:p>
        </p:txBody>
      </p:sp>
      <p:pic>
        <p:nvPicPr>
          <p:cNvPr id="12" name="Picture 11">
            <a:extLst>
              <a:ext uri="{FF2B5EF4-FFF2-40B4-BE49-F238E27FC236}">
                <a16:creationId xmlns:a16="http://schemas.microsoft.com/office/drawing/2014/main" id="{951DD341-7948-4E0E-8328-AFA8331B5C31}"/>
              </a:ext>
            </a:extLst>
          </p:cNvPr>
          <p:cNvPicPr>
            <a:picLocks noChangeAspect="1"/>
          </p:cNvPicPr>
          <p:nvPr/>
        </p:nvPicPr>
        <p:blipFill>
          <a:blip r:embed="rId2"/>
          <a:stretch>
            <a:fillRect/>
          </a:stretch>
        </p:blipFill>
        <p:spPr>
          <a:xfrm>
            <a:off x="533495" y="230527"/>
            <a:ext cx="888648" cy="903074"/>
          </a:xfrm>
          <a:prstGeom prst="rect">
            <a:avLst/>
          </a:prstGeom>
        </p:spPr>
      </p:pic>
    </p:spTree>
    <p:extLst>
      <p:ext uri="{BB962C8B-B14F-4D97-AF65-F5344CB8AC3E}">
        <p14:creationId xmlns:p14="http://schemas.microsoft.com/office/powerpoint/2010/main" val="7992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398865-3512-017E-3506-F64A92868F0A}"/>
              </a:ext>
            </a:extLst>
          </p:cNvPr>
          <p:cNvSpPr txBox="1"/>
          <p:nvPr/>
        </p:nvSpPr>
        <p:spPr>
          <a:xfrm>
            <a:off x="638628" y="478972"/>
            <a:ext cx="10450285" cy="5621219"/>
          </a:xfrm>
          <a:prstGeom prst="rect">
            <a:avLst/>
          </a:prstGeom>
          <a:noFill/>
        </p:spPr>
        <p:txBody>
          <a:bodyPr wrap="square">
            <a:spAutoFit/>
          </a:bodyPr>
          <a:lstStyle/>
          <a:p>
            <a:pPr algn="just">
              <a:lnSpc>
                <a:spcPct val="120000"/>
              </a:lnSpc>
              <a:spcBef>
                <a:spcPts val="600"/>
              </a:spcBef>
              <a:spcAft>
                <a:spcPts val="600"/>
              </a:spcAft>
              <a:tabLst>
                <a:tab pos="180340" algn="l"/>
                <a:tab pos="1710690" algn="l"/>
                <a:tab pos="3330575" algn="l"/>
                <a:tab pos="4951095" algn="l"/>
              </a:tabLst>
            </a:pP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vi-VN" sz="2600" dirty="0">
                <a:solidFill>
                  <a:srgbClr val="000000"/>
                </a:solidFill>
                <a:latin typeface="Times New Roman" panose="02020603050405020304" pitchFamily="18" charset="0"/>
                <a:cs typeface="Times New Roman" panose="02020603050405020304" pitchFamily="18" charset="0"/>
              </a:rPr>
              <a:t>Máy chủ của dịch vụ thư điện tử có lưu trữ bức ảnh Khoa gửi không?</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TL: </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Khoa gửi ảnh cho An qua dịch vụ thư điện tử, máy chủ sẽ lưu trữ bức ảnh mà Khoa gửi.</a:t>
            </a:r>
            <a:endPar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vi-VN" sz="2600" dirty="0">
                <a:solidFill>
                  <a:srgbClr val="000000"/>
                </a:solidFill>
                <a:latin typeface="Times New Roman" panose="02020603050405020304" pitchFamily="18" charset="0"/>
                <a:cs typeface="Times New Roman" panose="02020603050405020304" pitchFamily="18" charset="0"/>
              </a:rPr>
              <a:t>Những ai có thể xem được bức ảnh An đưa lên mạng xã hội?</a:t>
            </a:r>
          </a:p>
          <a:p>
            <a:pPr algn="just">
              <a:lnSpc>
                <a:spcPct val="120000"/>
              </a:lnSpc>
              <a:spcBef>
                <a:spcPts val="600"/>
              </a:spcBef>
              <a:spcAft>
                <a:spcPts val="600"/>
              </a:spcAft>
              <a:tabLst>
                <a:tab pos="180340" algn="l"/>
                <a:tab pos="1710690" algn="l"/>
                <a:tab pos="3330575" algn="l"/>
                <a:tab pos="4951095" algn="l"/>
              </a:tabLs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TL:</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 theo lựa chọn của An khi chia sẻ bức ảnh lên mạng xã hội, chỉ những ai được cho phép mới có thể xem được bức ảnh. </a:t>
            </a:r>
            <a:endPar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solidFill>
                  <a:srgbClr val="000000"/>
                </a:solidFill>
                <a:latin typeface="Times New Roman" panose="02020603050405020304" pitchFamily="18" charset="0"/>
                <a:cs typeface="Times New Roman" panose="02020603050405020304" pitchFamily="18" charset="0"/>
              </a:rPr>
              <a:t>An có thể gửi ảnh sau khi chình sửa cho Khoa hoặc các bạn khác được không? </a:t>
            </a:r>
            <a:endParaRPr lang="en-US" sz="2600" dirty="0">
              <a:solidFill>
                <a:srgbClr val="000000"/>
              </a:solidFill>
              <a:latin typeface="Times New Roman" panose="02020603050405020304" pitchFamily="18" charset="0"/>
              <a:cs typeface="Times New Roman" panose="02020603050405020304" pitchFamily="18" charset="0"/>
            </a:endParaRPr>
          </a:p>
          <a:p>
            <a:pPr algn="just">
              <a:lnSpc>
                <a:spcPct val="120000"/>
              </a:lnSpc>
              <a:spcBef>
                <a:spcPts val="600"/>
              </a:spcBef>
              <a:spcAft>
                <a:spcPts val="6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TL:</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 cũng có thể gửi lại bức ảnh đã chỉnh sửa cho Khoa hoặc cho các bạn khác và họ có thể tiếp tục xem, tải về máy của mình, chỉnh sửa và chia sẻ</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893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additive="base">
                                        <p:cTn id="2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b) Thông tin số trong xã hội</a:t>
            </a: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0" name="Picture 19">
            <a:extLst>
              <a:ext uri="{FF2B5EF4-FFF2-40B4-BE49-F238E27FC236}">
                <a16:creationId xmlns:a16="http://schemas.microsoft.com/office/drawing/2014/main" id="{E82AFC5C-D6FE-43A2-A43E-372B2A7BEE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9182" y="3429000"/>
            <a:ext cx="4139933" cy="2726442"/>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308453"/>
            <a:ext cx="10488903" cy="2520690"/>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Khi bức ảnh đã được chia sẻ qua một ứng dụng, ví dụ thư điện tử, mạng xã hội, nó sẽ được ứng dụng đó lưu trữ lại và cho phép một số người được tiếp cận hay tiếp tục chia sẻ. Thông tin số có thể được lưu trữ với dung lượng rất lớn bởi nhiều cá nhân, tổ chức và được cấp quyền truy cập khác nhau.</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71367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20"/>
                                        </p:tgtEl>
                                        <p:attrNameLst>
                                          <p:attrName>r</p:attrName>
                                        </p:attrNameLst>
                                      </p:cBhvr>
                                    </p:animRot>
                                    <p:animRot by="-240000">
                                      <p:cBhvr>
                                        <p:cTn id="19" dur="200" fill="hold">
                                          <p:stCondLst>
                                            <p:cond delay="200"/>
                                          </p:stCondLst>
                                        </p:cTn>
                                        <p:tgtEl>
                                          <p:spTgt spid="20"/>
                                        </p:tgtEl>
                                        <p:attrNameLst>
                                          <p:attrName>r</p:attrName>
                                        </p:attrNameLst>
                                      </p:cBhvr>
                                    </p:animRot>
                                    <p:animRot by="240000">
                                      <p:cBhvr>
                                        <p:cTn id="20" dur="200" fill="hold">
                                          <p:stCondLst>
                                            <p:cond delay="400"/>
                                          </p:stCondLst>
                                        </p:cTn>
                                        <p:tgtEl>
                                          <p:spTgt spid="20"/>
                                        </p:tgtEl>
                                        <p:attrNameLst>
                                          <p:attrName>r</p:attrName>
                                        </p:attrNameLst>
                                      </p:cBhvr>
                                    </p:animRot>
                                    <p:animRot by="-240000">
                                      <p:cBhvr>
                                        <p:cTn id="21" dur="200" fill="hold">
                                          <p:stCondLst>
                                            <p:cond delay="600"/>
                                          </p:stCondLst>
                                        </p:cTn>
                                        <p:tgtEl>
                                          <p:spTgt spid="20"/>
                                        </p:tgtEl>
                                        <p:attrNameLst>
                                          <p:attrName>r</p:attrName>
                                        </p:attrNameLst>
                                      </p:cBhvr>
                                    </p:animRot>
                                    <p:animRot by="120000">
                                      <p:cBhvr>
                                        <p:cTn id="22"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b) Thông tin số trong xã hội</a:t>
            </a: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0" name="Picture 19">
            <a:extLst>
              <a:ext uri="{FF2B5EF4-FFF2-40B4-BE49-F238E27FC236}">
                <a16:creationId xmlns:a16="http://schemas.microsoft.com/office/drawing/2014/main" id="{E82AFC5C-D6FE-43A2-A43E-372B2A7BEE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85029" y="4030195"/>
            <a:ext cx="5443047" cy="2366541"/>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308453"/>
            <a:ext cx="10488903" cy="2541914"/>
          </a:xfrm>
          <a:prstGeom prst="rect">
            <a:avLst/>
          </a:prstGeom>
          <a:noFill/>
        </p:spPr>
        <p:txBody>
          <a:bodyPr wrap="square">
            <a:spAutoFit/>
          </a:bodyPr>
          <a:lstStyle/>
          <a:p>
            <a:pPr lvl="0" algn="just" defTabSz="342900">
              <a:lnSpc>
                <a:spcPct val="135000"/>
              </a:lnSpc>
              <a:defRPr/>
            </a:pPr>
            <a:r>
              <a:rPr lang="vi-VN" sz="2400" dirty="0">
                <a:solidFill>
                  <a:srgbClr val="000000"/>
                </a:solidFill>
                <a:latin typeface="UTM Avo" panose="02040603050506020204" pitchFamily="18" charset="0"/>
                <a:cs typeface="Times New Roman" panose="02020603050405020304" pitchFamily="18" charset="0"/>
              </a:rPr>
              <a:t>Không phải mọi thông tin trên mạng đều chân thực. An có thể lấy bức ảnh ruộng bậc thang nhận được làm nền cho ảnh của mình, nhưng không có nghĩa là An đã tới Yên Bái, nơi có ruộng bậc thang. Thông tin số dễ dàng được ch</a:t>
            </a:r>
            <a:r>
              <a:rPr lang="en-US" sz="2400" dirty="0">
                <a:solidFill>
                  <a:srgbClr val="000000"/>
                </a:solidFill>
                <a:latin typeface="UTM Avo" panose="02040603050506020204" pitchFamily="18" charset="0"/>
                <a:cs typeface="Times New Roman" panose="02020603050405020304" pitchFamily="18" charset="0"/>
              </a:rPr>
              <a:t>ỉ</a:t>
            </a:r>
            <a:r>
              <a:rPr lang="vi-VN" sz="2400" dirty="0">
                <a:solidFill>
                  <a:srgbClr val="000000"/>
                </a:solidFill>
                <a:latin typeface="UTM Avo" panose="02040603050506020204" pitchFamily="18" charset="0"/>
                <a:cs typeface="Times New Roman" panose="02020603050405020304" pitchFamily="18" charset="0"/>
              </a:rPr>
              <a:t>nh sửa và lại tiếp tục được lan truyền trên mạng. Thông tin số có độ tin cậy rất khác nhau, phụ thuộc vào nguồn gốc và mục tiêu thông tin.</a:t>
            </a:r>
            <a:endParaRPr kumimoji="0" lang="en-US" sz="2400" b="0" i="0" u="none" strike="noStrike" kern="1200" cap="none" spc="0" normalizeH="0" baseline="0" noProof="0" dirty="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9830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20"/>
                                        </p:tgtEl>
                                        <p:attrNameLst>
                                          <p:attrName>r</p:attrName>
                                        </p:attrNameLst>
                                      </p:cBhvr>
                                    </p:animRot>
                                    <p:animRot by="-240000">
                                      <p:cBhvr>
                                        <p:cTn id="19" dur="200" fill="hold">
                                          <p:stCondLst>
                                            <p:cond delay="200"/>
                                          </p:stCondLst>
                                        </p:cTn>
                                        <p:tgtEl>
                                          <p:spTgt spid="20"/>
                                        </p:tgtEl>
                                        <p:attrNameLst>
                                          <p:attrName>r</p:attrName>
                                        </p:attrNameLst>
                                      </p:cBhvr>
                                    </p:animRot>
                                    <p:animRot by="240000">
                                      <p:cBhvr>
                                        <p:cTn id="20" dur="200" fill="hold">
                                          <p:stCondLst>
                                            <p:cond delay="400"/>
                                          </p:stCondLst>
                                        </p:cTn>
                                        <p:tgtEl>
                                          <p:spTgt spid="20"/>
                                        </p:tgtEl>
                                        <p:attrNameLst>
                                          <p:attrName>r</p:attrName>
                                        </p:attrNameLst>
                                      </p:cBhvr>
                                    </p:animRot>
                                    <p:animRot by="-240000">
                                      <p:cBhvr>
                                        <p:cTn id="21" dur="200" fill="hold">
                                          <p:stCondLst>
                                            <p:cond delay="600"/>
                                          </p:stCondLst>
                                        </p:cTn>
                                        <p:tgtEl>
                                          <p:spTgt spid="20"/>
                                        </p:tgtEl>
                                        <p:attrNameLst>
                                          <p:attrName>r</p:attrName>
                                        </p:attrNameLst>
                                      </p:cBhvr>
                                    </p:animRot>
                                    <p:animRot by="120000">
                                      <p:cBhvr>
                                        <p:cTn id="22"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141" y="88813"/>
            <a:ext cx="10515600" cy="1325563"/>
          </a:xfrm>
        </p:spPr>
        <p:txBody>
          <a:bodyPr>
            <a:normAutofit/>
          </a:bodyPr>
          <a:lstStyle/>
          <a:p>
            <a:r>
              <a:rPr lang="en-US" sz="3732" b="1" dirty="0">
                <a:latin typeface="Times New Roman" panose="02020603050405020304" pitchFamily="18" charset="0"/>
                <a:cs typeface="Times New Roman" panose="02020603050405020304" pitchFamily="18" charset="0"/>
              </a:rPr>
              <a:t>b) </a:t>
            </a:r>
            <a:r>
              <a:rPr lang="en-US" sz="3732" b="1" dirty="0" err="1">
                <a:latin typeface="Times New Roman" panose="02020603050405020304" pitchFamily="18" charset="0"/>
                <a:cs typeface="Times New Roman" panose="02020603050405020304" pitchFamily="18" charset="0"/>
              </a:rPr>
              <a:t>Thông</a:t>
            </a:r>
            <a:r>
              <a:rPr lang="en-US" sz="3732" b="1" dirty="0">
                <a:latin typeface="Times New Roman" panose="02020603050405020304" pitchFamily="18" charset="0"/>
                <a:cs typeface="Times New Roman" panose="02020603050405020304" pitchFamily="18" charset="0"/>
              </a:rPr>
              <a:t> tin </a:t>
            </a:r>
            <a:r>
              <a:rPr lang="en-US" sz="3732" b="1" dirty="0" err="1">
                <a:latin typeface="Times New Roman" panose="02020603050405020304" pitchFamily="18" charset="0"/>
                <a:cs typeface="Times New Roman" panose="02020603050405020304" pitchFamily="18" charset="0"/>
              </a:rPr>
              <a:t>trong</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môi</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trường</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sô</a:t>
            </a:r>
            <a:r>
              <a:rPr lang="en-US" sz="3732" b="1" dirty="0">
                <a:latin typeface="Times New Roman" panose="02020603050405020304" pitchFamily="18" charset="0"/>
                <a:cs typeface="Times New Roman" panose="02020603050405020304" pitchFamily="18" charset="0"/>
              </a:rPr>
              <a:t>́</a:t>
            </a:r>
          </a:p>
        </p:txBody>
      </p:sp>
      <p:grpSp>
        <p:nvGrpSpPr>
          <p:cNvPr id="4" name="组合 7"/>
          <p:cNvGrpSpPr/>
          <p:nvPr/>
        </p:nvGrpSpPr>
        <p:grpSpPr>
          <a:xfrm>
            <a:off x="653402" y="2219744"/>
            <a:ext cx="2803221" cy="2547070"/>
            <a:chOff x="2067313" y="1810432"/>
            <a:chExt cx="2488841" cy="2293271"/>
          </a:xfrm>
          <a:effectLst>
            <a:outerShdw blurRad="139700" dist="63500" dir="2700000" algn="tl" rotWithShape="0">
              <a:prstClr val="black">
                <a:alpha val="40000"/>
              </a:prstClr>
            </a:outerShdw>
          </a:effectLst>
        </p:grpSpPr>
        <p:sp>
          <p:nvSpPr>
            <p:cNvPr id="5" name="圆角矩形 8"/>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a:defRPr/>
              </a:pPr>
              <a:endParaRPr lang="zh-CN" altLang="en-US" sz="1999"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6" name="圆角矩形 9"/>
            <p:cNvSpPr/>
            <p:nvPr/>
          </p:nvSpPr>
          <p:spPr>
            <a:xfrm rot="2700000">
              <a:off x="2067311" y="1810443"/>
              <a:ext cx="2293262"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r>
                <a:rPr lang="en-US" altLang="zh-CN" sz="1999" kern="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rPr>
                <a:t> </a:t>
              </a:r>
              <a:endParaRPr lang="zh-CN" altLang="en-US" sz="1999"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pic>
        <p:nvPicPr>
          <p:cNvPr id="7" name="Picture 10" descr="Trẻ Em, Mầm Non, Đọc Sách, Học Tập, Cô Bé, Tải hình PNG 342 -  Free.Vector6.c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972" y="1932969"/>
            <a:ext cx="3118992" cy="31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4145313" y="1667776"/>
            <a:ext cx="7085474" cy="414888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vi-VN" sz="5332" dirty="0">
                <a:latin typeface="+mj-lt"/>
              </a:rPr>
              <a:t>Em hãy nêu các đặc điểm của thông tin trong môi trường số</a:t>
            </a:r>
            <a:r>
              <a:rPr lang="en-US" sz="5332" dirty="0">
                <a:latin typeface="+mj-lt"/>
              </a:rPr>
              <a:t>?</a:t>
            </a:r>
            <a:endParaRPr lang="en-US" sz="5332" dirty="0">
              <a:latin typeface="+mj-lt"/>
              <a:cs typeface="Times New Roman" panose="02020603050405020304" pitchFamily="18" charset="0"/>
            </a:endParaRPr>
          </a:p>
        </p:txBody>
      </p:sp>
      <p:pic>
        <p:nvPicPr>
          <p:cNvPr id="9" name="Picture 2" descr="Hình ảnh dấu chấm hỏi đẹp, ấn tượng và độc đáo nhấ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3124" y="1845374"/>
            <a:ext cx="1258574" cy="727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34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944406"/>
            <a:ext cx="10602359" cy="5215450"/>
            <a:chOff x="541427" y="4113329"/>
            <a:chExt cx="10602359" cy="5215450"/>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113329"/>
              <a:ext cx="10602359" cy="5215449"/>
              <a:chOff x="541575" y="4165283"/>
              <a:chExt cx="10451856" cy="5215449"/>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541575" y="4165283"/>
                <a:ext cx="10451856" cy="5215449"/>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93476" y="4644163"/>
              <a:ext cx="9598058" cy="4684616"/>
            </a:xfrm>
            <a:prstGeom prst="rect">
              <a:avLst/>
            </a:prstGeom>
          </p:spPr>
          <p:txBody>
            <a:bodyPr wrap="square">
              <a:spAutoFit/>
            </a:bodyPr>
            <a:lstStyle/>
            <a:p>
              <a:pPr algn="just" defTabSz="342900">
                <a:lnSpc>
                  <a:spcPct val="135000"/>
                </a:lnSpc>
              </a:pPr>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Thông tin số đa dạng, được thu thập nhanh, được lưu trữ với dung lượng rất lớn bởi nhiều tổ chức và cá nhân.</a:t>
              </a:r>
            </a:p>
            <a:p>
              <a:pPr algn="just" defTabSz="342900">
                <a:lnSpc>
                  <a:spcPct val="135000"/>
                </a:lnSpc>
              </a:pPr>
              <a:r>
                <a:rPr lang="vi-VN" sz="2800" dirty="0">
                  <a:latin typeface="Times New Roman" panose="02020603050405020304" pitchFamily="18" charset="0"/>
                  <a:cs typeface="Times New Roman" panose="02020603050405020304" pitchFamily="18" charset="0"/>
                </a:rPr>
                <a:t>•	Có nhiều công cụ hỗ trợ tìm kiếm, truy cập, lưu trữ, xử lí và chia sẻ thông tin số.</a:t>
              </a:r>
            </a:p>
            <a:p>
              <a:pPr algn="just" defTabSz="342900">
                <a:lnSpc>
                  <a:spcPct val="135000"/>
                </a:lnSpc>
              </a:pPr>
              <a:r>
                <a:rPr lang="vi-VN" sz="2800" dirty="0">
                  <a:latin typeface="Times New Roman" panose="02020603050405020304" pitchFamily="18" charset="0"/>
                  <a:cs typeface="Times New Roman" panose="02020603050405020304" pitchFamily="18" charset="0"/>
                </a:rPr>
                <a:t>•	Quyền tác giả của thông tin số được pháp luật bảo hộ.</a:t>
              </a:r>
            </a:p>
            <a:p>
              <a:pPr algn="just" defTabSz="342900">
                <a:lnSpc>
                  <a:spcPct val="135000"/>
                </a:lnSpc>
              </a:pPr>
              <a:r>
                <a:rPr lang="vi-VN" sz="2800" dirty="0">
                  <a:latin typeface="Times New Roman" panose="02020603050405020304" pitchFamily="18" charset="0"/>
                  <a:cs typeface="Times New Roman" panose="02020603050405020304" pitchFamily="18" charset="0"/>
                </a:rPr>
                <a:t>•	Thông tin số có mức độ tin cậy khác nhau.</a:t>
              </a:r>
            </a:p>
            <a:p>
              <a:pPr algn="just" defTabSz="342900">
                <a:lnSpc>
                  <a:spcPct val="135000"/>
                </a:lnSpc>
              </a:pPr>
              <a:r>
                <a:rPr lang="vi-VN" sz="2800" dirty="0">
                  <a:latin typeface="Times New Roman" panose="02020603050405020304" pitchFamily="18" charset="0"/>
                  <a:cs typeface="Times New Roman" panose="02020603050405020304" pitchFamily="18" charset="0"/>
                </a:rPr>
                <a:t>•	Thông tin số cần được quản lí, khai thác an toàn và có trách nhiệm.</a:t>
              </a:r>
            </a:p>
          </p:txBody>
        </p:sp>
      </p:grpSp>
    </p:spTree>
    <p:extLst>
      <p:ext uri="{BB962C8B-B14F-4D97-AF65-F5344CB8AC3E}">
        <p14:creationId xmlns:p14="http://schemas.microsoft.com/office/powerpoint/2010/main" val="236834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 y="-72939"/>
            <a:ext cx="12187768" cy="6957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3181464" y="132"/>
            <a:ext cx="5829072" cy="4301163"/>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3885306" y="4057302"/>
            <a:ext cx="4421394" cy="646329"/>
          </a:xfrm>
          <a:prstGeom prst="rect">
            <a:avLst/>
          </a:prstGeom>
          <a:noFill/>
        </p:spPr>
        <p:txBody>
          <a:bodyPr wrap="none" lIns="91436" tIns="45719" rIns="91436" bIns="45719">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ĐỐ VUI</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45316" y="-800069"/>
            <a:ext cx="457183" cy="609576"/>
          </a:xfrm>
          <a:prstGeom prst="rect">
            <a:avLst/>
          </a:prstGeom>
        </p:spPr>
      </p:pic>
      <p:sp>
        <p:nvSpPr>
          <p:cNvPr id="2" name="Rectangle 1"/>
          <p:cNvSpPr/>
          <p:nvPr/>
        </p:nvSpPr>
        <p:spPr>
          <a:xfrm>
            <a:off x="1968976" y="4797689"/>
            <a:ext cx="8543139" cy="1815305"/>
          </a:xfrm>
          <a:prstGeom prst="rect">
            <a:avLst/>
          </a:prstGeom>
        </p:spPr>
        <p:txBody>
          <a:bodyPr wrap="square">
            <a:spAutoFit/>
          </a:bodyPr>
          <a:lstStyle/>
          <a:p>
            <a:pPr algn="ctr"/>
            <a:r>
              <a:rPr lang="en-US" sz="3732" dirty="0">
                <a:latin typeface="Times New Roman" pitchFamily="18" charset="0"/>
                <a:cs typeface="Times New Roman" pitchFamily="18" charset="0"/>
              </a:rPr>
              <a:t>Chia </a:t>
            </a:r>
            <a:r>
              <a:rPr lang="en-US" sz="3732" dirty="0" err="1">
                <a:latin typeface="Times New Roman" pitchFamily="18" charset="0"/>
                <a:cs typeface="Times New Roman" pitchFamily="18" charset="0"/>
              </a:rPr>
              <a:t>làm</a:t>
            </a:r>
            <a:r>
              <a:rPr lang="en-US" sz="3732" dirty="0">
                <a:latin typeface="Times New Roman" pitchFamily="18" charset="0"/>
                <a:cs typeface="Times New Roman" pitchFamily="18" charset="0"/>
              </a:rPr>
              <a:t> 4 </a:t>
            </a:r>
            <a:r>
              <a:rPr lang="en-US" sz="3732" dirty="0" err="1">
                <a:latin typeface="Times New Roman" pitchFamily="18" charset="0"/>
                <a:cs typeface="Times New Roman" pitchFamily="18" charset="0"/>
              </a:rPr>
              <a:t>nhóm</a:t>
            </a:r>
            <a:r>
              <a:rPr lang="en-US" sz="3732" dirty="0">
                <a:latin typeface="Times New Roman" pitchFamily="18" charset="0"/>
                <a:cs typeface="Times New Roman" pitchFamily="18" charset="0"/>
              </a:rPr>
              <a:t>: </a:t>
            </a:r>
            <a:r>
              <a:rPr lang="en-US" sz="3732" dirty="0" err="1">
                <a:latin typeface="Times New Roman" pitchFamily="18" charset="0"/>
                <a:cs typeface="Times New Roman" pitchFamily="18" charset="0"/>
              </a:rPr>
              <a:t>Mỗi</a:t>
            </a:r>
            <a:r>
              <a:rPr lang="en-US" sz="3732" dirty="0">
                <a:latin typeface="Times New Roman" pitchFamily="18" charset="0"/>
                <a:cs typeface="Times New Roman" pitchFamily="18" charset="0"/>
              </a:rPr>
              <a:t> </a:t>
            </a:r>
            <a:r>
              <a:rPr lang="en-US" sz="3732" dirty="0" err="1">
                <a:latin typeface="Times New Roman" pitchFamily="18" charset="0"/>
                <a:cs typeface="Times New Roman" pitchFamily="18" charset="0"/>
              </a:rPr>
              <a:t>nhóm</a:t>
            </a:r>
            <a:r>
              <a:rPr lang="en-US" sz="3732" dirty="0">
                <a:latin typeface="Times New Roman" pitchFamily="18" charset="0"/>
                <a:cs typeface="Times New Roman" pitchFamily="18" charset="0"/>
              </a:rPr>
              <a:t>: </a:t>
            </a:r>
            <a:r>
              <a:rPr lang="en-US" sz="3732" dirty="0" err="1">
                <a:latin typeface="Times New Roman" pitchFamily="18" charset="0"/>
                <a:cs typeface="Times New Roman" pitchFamily="18" charset="0"/>
              </a:rPr>
              <a:t>có</a:t>
            </a:r>
            <a:r>
              <a:rPr lang="en-US" sz="3732" dirty="0">
                <a:latin typeface="Times New Roman" pitchFamily="18" charset="0"/>
                <a:cs typeface="Times New Roman" pitchFamily="18" charset="0"/>
              </a:rPr>
              <a:t> 1 </a:t>
            </a:r>
            <a:r>
              <a:rPr lang="en-US" sz="3732" dirty="0" err="1">
                <a:latin typeface="Times New Roman" pitchFamily="18" charset="0"/>
                <a:cs typeface="Times New Roman" pitchFamily="18" charset="0"/>
              </a:rPr>
              <a:t>nhóm</a:t>
            </a:r>
            <a:r>
              <a:rPr lang="en-US" sz="3732" dirty="0">
                <a:latin typeface="Times New Roman" pitchFamily="18" charset="0"/>
                <a:cs typeface="Times New Roman" pitchFamily="18" charset="0"/>
              </a:rPr>
              <a:t> </a:t>
            </a:r>
            <a:r>
              <a:rPr lang="en-US" sz="3732" dirty="0" err="1">
                <a:latin typeface="Times New Roman" pitchFamily="18" charset="0"/>
                <a:cs typeface="Times New Roman" pitchFamily="18" charset="0"/>
              </a:rPr>
              <a:t>trưởng</a:t>
            </a:r>
            <a:r>
              <a:rPr lang="en-US" sz="3732" dirty="0">
                <a:latin typeface="Times New Roman" pitchFamily="18" charset="0"/>
                <a:cs typeface="Times New Roman" pitchFamily="18" charset="0"/>
              </a:rPr>
              <a:t> </a:t>
            </a:r>
            <a:r>
              <a:rPr lang="en-US" sz="3732" dirty="0" err="1">
                <a:latin typeface="Times New Roman" pitchFamily="18" charset="0"/>
                <a:cs typeface="Times New Roman" pitchFamily="18" charset="0"/>
              </a:rPr>
              <a:t>làm</a:t>
            </a:r>
            <a:r>
              <a:rPr lang="en-US" sz="3732" dirty="0">
                <a:latin typeface="Times New Roman" pitchFamily="18" charset="0"/>
                <a:cs typeface="Times New Roman" pitchFamily="18" charset="0"/>
              </a:rPr>
              <a:t> </a:t>
            </a:r>
            <a:r>
              <a:rPr lang="en-US" sz="3732" dirty="0" err="1">
                <a:latin typeface="Times New Roman" pitchFamily="18" charset="0"/>
                <a:cs typeface="Times New Roman" pitchFamily="18" charset="0"/>
              </a:rPr>
              <a:t>trọng</a:t>
            </a:r>
            <a:r>
              <a:rPr lang="en-US" sz="3732" dirty="0">
                <a:latin typeface="Times New Roman" pitchFamily="18" charset="0"/>
                <a:cs typeface="Times New Roman" pitchFamily="18" charset="0"/>
              </a:rPr>
              <a:t> </a:t>
            </a:r>
            <a:r>
              <a:rPr lang="en-US" sz="3732" dirty="0" err="1">
                <a:latin typeface="Times New Roman" pitchFamily="18" charset="0"/>
                <a:cs typeface="Times New Roman" pitchFamily="18" charset="0"/>
              </a:rPr>
              <a:t>tài</a:t>
            </a:r>
            <a:r>
              <a:rPr lang="en-US" sz="3732" dirty="0">
                <a:latin typeface="Times New Roman" pitchFamily="18" charset="0"/>
                <a:cs typeface="Times New Roman" pitchFamily="18" charset="0"/>
              </a:rPr>
              <a:t> </a:t>
            </a:r>
            <a:r>
              <a:rPr lang="en-US" sz="3732" dirty="0" err="1">
                <a:latin typeface="Times New Roman" pitchFamily="18" charset="0"/>
                <a:cs typeface="Times New Roman" pitchFamily="18" charset="0"/>
              </a:rPr>
              <a:t>và</a:t>
            </a:r>
            <a:r>
              <a:rPr lang="en-US" sz="3732" dirty="0">
                <a:latin typeface="Times New Roman" pitchFamily="18" charset="0"/>
                <a:cs typeface="Times New Roman" pitchFamily="18" charset="0"/>
              </a:rPr>
              <a:t> </a:t>
            </a:r>
            <a:r>
              <a:rPr lang="en-US" sz="3732" dirty="0" err="1">
                <a:latin typeface="Times New Roman" pitchFamily="18" charset="0"/>
                <a:cs typeface="Times New Roman" pitchFamily="18" charset="0"/>
              </a:rPr>
              <a:t>theo</a:t>
            </a:r>
            <a:r>
              <a:rPr lang="en-US" sz="3732" dirty="0">
                <a:latin typeface="Times New Roman" pitchFamily="18" charset="0"/>
                <a:cs typeface="Times New Roman" pitchFamily="18" charset="0"/>
              </a:rPr>
              <a:t> </a:t>
            </a:r>
            <a:r>
              <a:rPr lang="en-US" sz="3732" dirty="0" err="1">
                <a:latin typeface="Times New Roman" pitchFamily="18" charset="0"/>
                <a:cs typeface="Times New Roman" pitchFamily="18" charset="0"/>
              </a:rPr>
              <a:t>dõi</a:t>
            </a:r>
            <a:r>
              <a:rPr lang="en-US" sz="3732" dirty="0">
                <a:latin typeface="Times New Roman" pitchFamily="18" charset="0"/>
                <a:cs typeface="Times New Roman" pitchFamily="18" charset="0"/>
              </a:rPr>
              <a:t> </a:t>
            </a:r>
            <a:r>
              <a:rPr lang="en-US" sz="3732" dirty="0" err="1">
                <a:latin typeface="Times New Roman" pitchFamily="18" charset="0"/>
                <a:cs typeface="Times New Roman" pitchFamily="18" charset="0"/>
              </a:rPr>
              <a:t>chéo</a:t>
            </a:r>
            <a:r>
              <a:rPr lang="en-US" sz="3732" dirty="0">
                <a:latin typeface="Times New Roman" pitchFamily="18" charset="0"/>
                <a:cs typeface="Times New Roman" pitchFamily="18" charset="0"/>
              </a:rPr>
              <a:t>, 1 </a:t>
            </a:r>
            <a:r>
              <a:rPr lang="en-US" sz="3732" dirty="0" err="1">
                <a:latin typeface="Times New Roman" pitchFamily="18" charset="0"/>
                <a:cs typeface="Times New Roman" pitchFamily="18" charset="0"/>
              </a:rPr>
              <a:t>thư</a:t>
            </a:r>
            <a:r>
              <a:rPr lang="en-US" sz="3732" dirty="0">
                <a:latin typeface="Times New Roman" pitchFamily="18" charset="0"/>
                <a:cs typeface="Times New Roman" pitchFamily="18" charset="0"/>
              </a:rPr>
              <a:t> </a:t>
            </a:r>
            <a:r>
              <a:rPr lang="en-US" sz="3732" dirty="0" err="1">
                <a:latin typeface="Times New Roman" pitchFamily="18" charset="0"/>
                <a:cs typeface="Times New Roman" pitchFamily="18" charset="0"/>
              </a:rPr>
              <a:t>ký</a:t>
            </a:r>
            <a:r>
              <a:rPr lang="en-US" sz="3732" dirty="0">
                <a:latin typeface="Times New Roman" pitchFamily="18" charset="0"/>
                <a:cs typeface="Times New Roman" pitchFamily="18" charset="0"/>
              </a:rPr>
              <a:t> </a:t>
            </a:r>
            <a:r>
              <a:rPr lang="en-US" sz="3732" dirty="0" err="1">
                <a:latin typeface="Times New Roman" pitchFamily="18" charset="0"/>
                <a:cs typeface="Times New Roman" pitchFamily="18" charset="0"/>
              </a:rPr>
              <a:t>ghi</a:t>
            </a:r>
            <a:r>
              <a:rPr lang="en-US" sz="3732" dirty="0">
                <a:latin typeface="Times New Roman" pitchFamily="18" charset="0"/>
                <a:cs typeface="Times New Roman" pitchFamily="18" charset="0"/>
              </a:rPr>
              <a:t> </a:t>
            </a:r>
            <a:r>
              <a:rPr lang="en-US" sz="3732" dirty="0" err="1">
                <a:latin typeface="Times New Roman" pitchFamily="18" charset="0"/>
                <a:cs typeface="Times New Roman" pitchFamily="18" charset="0"/>
              </a:rPr>
              <a:t>kết</a:t>
            </a:r>
            <a:r>
              <a:rPr lang="en-US" sz="3732" dirty="0">
                <a:latin typeface="Times New Roman" pitchFamily="18" charset="0"/>
                <a:cs typeface="Times New Roman" pitchFamily="18" charset="0"/>
              </a:rPr>
              <a:t> </a:t>
            </a:r>
            <a:r>
              <a:rPr lang="en-US" sz="3732" dirty="0" err="1">
                <a:latin typeface="Times New Roman" pitchFamily="18" charset="0"/>
                <a:cs typeface="Times New Roman" pitchFamily="18" charset="0"/>
              </a:rPr>
              <a:t>quả</a:t>
            </a:r>
            <a:r>
              <a:rPr lang="en-US" sz="3732" dirty="0">
                <a:latin typeface="Times New Roman" pitchFamily="18" charset="0"/>
                <a:cs typeface="Times New Roman" pitchFamily="18" charset="0"/>
              </a:rPr>
              <a:t> (</a:t>
            </a:r>
            <a:r>
              <a:rPr lang="en-US" sz="3732" dirty="0" err="1">
                <a:latin typeface="Times New Roman" pitchFamily="18" charset="0"/>
                <a:cs typeface="Times New Roman" pitchFamily="18" charset="0"/>
              </a:rPr>
              <a:t>Sử</a:t>
            </a:r>
            <a:r>
              <a:rPr lang="en-US" sz="3732" dirty="0">
                <a:latin typeface="Times New Roman" pitchFamily="18" charset="0"/>
                <a:cs typeface="Times New Roman" pitchFamily="18" charset="0"/>
              </a:rPr>
              <a:t> </a:t>
            </a:r>
            <a:r>
              <a:rPr lang="en-US" sz="3732" dirty="0" err="1">
                <a:latin typeface="Times New Roman" pitchFamily="18" charset="0"/>
                <a:cs typeface="Times New Roman" pitchFamily="18" charset="0"/>
              </a:rPr>
              <a:t>dụng</a:t>
            </a:r>
            <a:r>
              <a:rPr lang="en-US" sz="3732" dirty="0">
                <a:latin typeface="Times New Roman" pitchFamily="18" charset="0"/>
                <a:cs typeface="Times New Roman" pitchFamily="18" charset="0"/>
              </a:rPr>
              <a:t> </a:t>
            </a:r>
            <a:r>
              <a:rPr lang="en-US" sz="3732" dirty="0" err="1">
                <a:latin typeface="Times New Roman" pitchFamily="18" charset="0"/>
                <a:cs typeface="Times New Roman" pitchFamily="18" charset="0"/>
              </a:rPr>
              <a:t>bảng</a:t>
            </a:r>
            <a:r>
              <a:rPr lang="en-US" sz="3732" dirty="0">
                <a:latin typeface="Times New Roman" pitchFamily="18" charset="0"/>
                <a:cs typeface="Times New Roman" pitchFamily="18" charset="0"/>
              </a:rPr>
              <a:t> </a:t>
            </a:r>
            <a:r>
              <a:rPr lang="en-US" sz="3732" dirty="0" err="1">
                <a:latin typeface="Times New Roman" pitchFamily="18" charset="0"/>
                <a:cs typeface="Times New Roman" pitchFamily="18" charset="0"/>
              </a:rPr>
              <a:t>phụ</a:t>
            </a:r>
            <a:r>
              <a:rPr lang="en-US" sz="3732" dirty="0">
                <a:latin typeface="Times New Roman" pitchFamily="18" charset="0"/>
                <a:cs typeface="Times New Roman" pitchFamily="18" charset="0"/>
              </a:rPr>
              <a:t>).</a:t>
            </a:r>
          </a:p>
        </p:txBody>
      </p:sp>
      <p:grpSp>
        <p:nvGrpSpPr>
          <p:cNvPr id="3" name="Group 2">
            <a:extLst>
              <a:ext uri="{FF2B5EF4-FFF2-40B4-BE49-F238E27FC236}">
                <a16:creationId xmlns:a16="http://schemas.microsoft.com/office/drawing/2014/main" id="{071C91C3-BA08-E06B-C0B9-D2FB37529799}"/>
              </a:ext>
            </a:extLst>
          </p:cNvPr>
          <p:cNvGrpSpPr/>
          <p:nvPr/>
        </p:nvGrpSpPr>
        <p:grpSpPr>
          <a:xfrm>
            <a:off x="2118" y="-78213"/>
            <a:ext cx="2700138" cy="2303456"/>
            <a:chOff x="1178402" y="317454"/>
            <a:chExt cx="2578679" cy="2579126"/>
          </a:xfrm>
        </p:grpSpPr>
        <p:pic>
          <p:nvPicPr>
            <p:cNvPr id="8" name="Picture 3" descr="C:\Users\Administrator\Desktop\微立体创业计划\002.png">
              <a:extLst>
                <a:ext uri="{FF2B5EF4-FFF2-40B4-BE49-F238E27FC236}">
                  <a16:creationId xmlns:a16="http://schemas.microsoft.com/office/drawing/2014/main" id="{4DC52703-CF33-DEF4-5407-2F721860547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78402" y="317454"/>
              <a:ext cx="2578679" cy="2579126"/>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CE5B20B-77E3-58E2-2DF7-714C796B3D0E}"/>
                </a:ext>
              </a:extLst>
            </p:cNvPr>
            <p:cNvSpPr txBox="1"/>
            <p:nvPr/>
          </p:nvSpPr>
          <p:spPr>
            <a:xfrm>
              <a:off x="1592415" y="1190182"/>
              <a:ext cx="1970691" cy="516772"/>
            </a:xfrm>
            <a:prstGeom prst="rect">
              <a:avLst/>
            </a:prstGeom>
            <a:noFill/>
          </p:spPr>
          <p:txBody>
            <a:bodyPr wrap="square" rtlCol="0">
              <a:spAutoFit/>
            </a:bodyPr>
            <a:lstStyle/>
            <a:p>
              <a:r>
                <a:rPr lang="en-US" sz="2399" b="1" dirty="0" err="1">
                  <a:solidFill>
                    <a:srgbClr val="C00000"/>
                  </a:solidFill>
                  <a:latin typeface="Times New Roman" panose="02020603050405020304" pitchFamily="18" charset="0"/>
                  <a:cs typeface="Times New Roman" panose="02020603050405020304" pitchFamily="18" charset="0"/>
                </a:rPr>
                <a:t>LUYỆN</a:t>
              </a:r>
              <a:r>
                <a:rPr lang="en-US" sz="2399" b="1" dirty="0">
                  <a:solidFill>
                    <a:srgbClr val="C00000"/>
                  </a:solidFill>
                  <a:latin typeface="Times New Roman" panose="02020603050405020304" pitchFamily="18" charset="0"/>
                  <a:cs typeface="Times New Roman" panose="02020603050405020304" pitchFamily="18" charset="0"/>
                </a:rPr>
                <a:t> </a:t>
              </a:r>
              <a:r>
                <a:rPr lang="en-US" sz="2399" b="1" dirty="0" err="1">
                  <a:solidFill>
                    <a:srgbClr val="C00000"/>
                  </a:solidFill>
                  <a:latin typeface="Times New Roman" panose="02020603050405020304" pitchFamily="18" charset="0"/>
                  <a:cs typeface="Times New Roman" panose="02020603050405020304" pitchFamily="18" charset="0"/>
                </a:rPr>
                <a:t>TẬP</a:t>
              </a:r>
              <a:endParaRPr lang="en-US" sz="2399" b="1"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76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18448" y="3892786"/>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799">
              <a:solidFill>
                <a:prstClr val="white"/>
              </a:solidFill>
              <a:latin typeface="Calibri" panose="020F0502020204030204"/>
            </a:endParaRPr>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209" y="2984087"/>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485" y="2471977"/>
            <a:ext cx="2060627" cy="1383911"/>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4951" y="2984086"/>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9225" y="2471975"/>
            <a:ext cx="2060627" cy="1383911"/>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93693" y="2984086"/>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47969" y="2471975"/>
            <a:ext cx="2060627" cy="1383911"/>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18158" y="2984086"/>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72432" y="2471974"/>
            <a:ext cx="2060627" cy="1383911"/>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51176" y="2984084"/>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05450" y="2471974"/>
            <a:ext cx="2060627" cy="1383911"/>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 y="6308766"/>
            <a:ext cx="6095998" cy="334818"/>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96003" y="6308766"/>
            <a:ext cx="6095998" cy="334818"/>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448" y="5028066"/>
            <a:ext cx="6095998" cy="334818"/>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77553" y="5028066"/>
            <a:ext cx="6095998" cy="334818"/>
          </a:xfrm>
          <a:prstGeom prst="rect">
            <a:avLst/>
          </a:prstGeom>
        </p:spPr>
      </p:pic>
      <p:sp>
        <p:nvSpPr>
          <p:cNvPr id="42" name="Flowchart: Summing Junction 41">
            <a:hlinkClick r:id="rId19" action="ppaction://hlinksldjump"/>
            <a:extLst>
              <a:ext uri="{FF2B5EF4-FFF2-40B4-BE49-F238E27FC236}">
                <a16:creationId xmlns:a16="http://schemas.microsoft.com/office/drawing/2014/main" id="{E51D645D-F5EB-48AD-9720-05E0BE57DF46}"/>
              </a:ext>
            </a:extLst>
          </p:cNvPr>
          <p:cNvSpPr/>
          <p:nvPr/>
        </p:nvSpPr>
        <p:spPr>
          <a:xfrm>
            <a:off x="11398689" y="6114929"/>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799" dirty="0">
              <a:solidFill>
                <a:prstClr val="white"/>
              </a:solidFill>
              <a:latin typeface="Calibri" panose="020F0502020204030204"/>
            </a:endParaRPr>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2" y="-50426"/>
            <a:ext cx="1941430" cy="1856599"/>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8" y="4860842"/>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3" y="4348733"/>
            <a:ext cx="2060627" cy="1383911"/>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427133" y="145143"/>
            <a:ext cx="11104272" cy="426115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solidFill>
                <a:schemeClr val="tx1"/>
              </a:solidFill>
              <a:latin typeface="Times New Roman" panose="02020603050405020304" pitchFamily="18" charset="0"/>
              <a:cs typeface="Times New Roman" panose="02020603050405020304" pitchFamily="18" charset="0"/>
            </a:endParaRPr>
          </a:p>
          <a:p>
            <a:r>
              <a:rPr lang="vi-VN" sz="3000" b="1" dirty="0">
                <a:solidFill>
                  <a:schemeClr val="tx1"/>
                </a:solidFill>
                <a:latin typeface="Times New Roman" panose="02020603050405020304" pitchFamily="18" charset="0"/>
                <a:cs typeface="Times New Roman" panose="02020603050405020304" pitchFamily="18" charset="0"/>
              </a:rPr>
              <a:t>Câu 1: </a:t>
            </a:r>
            <a:r>
              <a:rPr lang="en-US" sz="3000" dirty="0" err="1">
                <a:solidFill>
                  <a:schemeClr val="tx1"/>
                </a:solidFill>
                <a:latin typeface="Times New Roman" panose="02020603050405020304" pitchFamily="18" charset="0"/>
                <a:cs typeface="Times New Roman" panose="02020603050405020304" pitchFamily="18" charset="0"/>
              </a:rPr>
              <a:t>Phát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biểu</a:t>
            </a:r>
            <a:r>
              <a:rPr lang="en-US" sz="3000" dirty="0">
                <a:solidFill>
                  <a:schemeClr val="tx1"/>
                </a:solidFill>
                <a:latin typeface="Times New Roman" panose="02020603050405020304" pitchFamily="18" charset="0"/>
                <a:cs typeface="Times New Roman" panose="02020603050405020304" pitchFamily="18" charset="0"/>
              </a:rPr>
              <a:t> “ Thông tin </a:t>
            </a:r>
            <a:r>
              <a:rPr lang="en-US" sz="3000" dirty="0" err="1">
                <a:solidFill>
                  <a:schemeClr val="tx1"/>
                </a:solidFill>
                <a:latin typeface="Times New Roman" panose="02020603050405020304" pitchFamily="18" charset="0"/>
                <a:cs typeface="Times New Roman" panose="02020603050405020304" pitchFamily="18" charset="0"/>
              </a:rPr>
              <a:t>số</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khó</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bị</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xóa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bỏ</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hoàn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toàn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có</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đúng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không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Tại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sao</a:t>
            </a:r>
            <a:r>
              <a:rPr lang="en-US" sz="3000" dirty="0">
                <a:solidFill>
                  <a:schemeClr val="tx1"/>
                </a:solidFill>
                <a:latin typeface="Times New Roman" panose="02020603050405020304" pitchFamily="18" charset="0"/>
                <a:cs typeface="Times New Roman" panose="02020603050405020304" pitchFamily="18" charset="0"/>
              </a:rPr>
              <a:t>? </a:t>
            </a:r>
          </a:p>
          <a:p>
            <a:r>
              <a:rPr lang="vi-VN" sz="3000" dirty="0">
                <a:solidFill>
                  <a:schemeClr val="tx1"/>
                </a:solidFill>
                <a:latin typeface="Times New Roman" panose="02020603050405020304" pitchFamily="18" charset="0"/>
                <a:cs typeface="Times New Roman" panose="02020603050405020304" pitchFamily="18" charset="0"/>
              </a:rPr>
              <a:t>A. Đúng! Vì sau khi xóa, tệp và thư mục vẫn còn được lưu trữ trong thùng rác.</a:t>
            </a:r>
          </a:p>
          <a:p>
            <a:r>
              <a:rPr lang="vi-VN" sz="3000" dirty="0">
                <a:solidFill>
                  <a:schemeClr val="tx1"/>
                </a:solidFill>
                <a:latin typeface="Times New Roman" panose="02020603050405020304" pitchFamily="18" charset="0"/>
                <a:cs typeface="Times New Roman" panose="02020603050405020304" pitchFamily="18" charset="0"/>
              </a:rPr>
              <a:t>B. Đúng! Vì không xác định được tất cả những nơi nó được sao chép và lưu trữ.</a:t>
            </a:r>
          </a:p>
          <a:p>
            <a:r>
              <a:rPr lang="vi-VN" sz="3000" dirty="0">
                <a:solidFill>
                  <a:schemeClr val="tx1"/>
                </a:solidFill>
                <a:latin typeface="Times New Roman" panose="02020603050405020304" pitchFamily="18" charset="0"/>
                <a:cs typeface="Times New Roman" panose="02020603050405020304" pitchFamily="18" charset="0"/>
              </a:rPr>
              <a:t>C. Sai! Vì các tệp và thư mục dễ dàng bị xoá khỏi nơi nó được lưu trữ..</a:t>
            </a:r>
          </a:p>
          <a:p>
            <a:r>
              <a:rPr lang="vi-VN" sz="3000" dirty="0">
                <a:solidFill>
                  <a:schemeClr val="tx1"/>
                </a:solidFill>
                <a:latin typeface="Times New Roman" panose="02020603050405020304" pitchFamily="18" charset="0"/>
                <a:cs typeface="Times New Roman" panose="02020603050405020304" pitchFamily="18" charset="0"/>
              </a:rPr>
              <a:t>D. Sai! Vì thông tin số không giống như một tờ giấy để xé hay đốt đi được</a:t>
            </a:r>
            <a:r>
              <a:rPr lang="vi-VN" sz="2800" dirty="0">
                <a:solidFill>
                  <a:schemeClr val="tx1"/>
                </a:solidFill>
                <a:latin typeface="Times New Roman" panose="02020603050405020304" pitchFamily="18"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6034038" y="4893734"/>
            <a:ext cx="3120347" cy="1127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800"/>
              </a:spcBef>
              <a:spcAft>
                <a:spcPts val="800"/>
              </a:spcAft>
            </a:pPr>
            <a:r>
              <a:rPr lang="en-US" sz="3733"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Đáp</a:t>
            </a:r>
            <a:r>
              <a:rPr lang="en-US" sz="3733"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án</a:t>
            </a:r>
            <a:r>
              <a:rPr lang="en-US" sz="3733"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785549" y="5472169"/>
            <a:ext cx="2438331" cy="25097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799">
              <a:solidFill>
                <a:prstClr val="white"/>
              </a:solidFill>
              <a:latin typeface="Times New Roman" panose="02020603050405020304" pitchFamily="18" charset="0"/>
              <a:cs typeface="Times New Roman" panose="02020603050405020304" pitchFamily="18" charset="0"/>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829707" y="4374308"/>
            <a:ext cx="23109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2" y="5457468"/>
            <a:ext cx="952500" cy="1019174"/>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2" y="4194327"/>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799">
              <a:solidFill>
                <a:prstClr val="white"/>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9" y="5154121"/>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3972261"/>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02817" y="4300830"/>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182311" y="4280393"/>
            <a:ext cx="880161" cy="843195"/>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2" y="3919038"/>
            <a:ext cx="495300" cy="438151"/>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5" y="3822036"/>
            <a:ext cx="714375" cy="1190625"/>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840546" y="4903290"/>
            <a:ext cx="1470660" cy="98469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799"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Phần</a:t>
            </a:r>
            <a:r>
              <a:rPr lang="en-US" sz="1799"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799"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thưởng</a:t>
            </a:r>
            <a:r>
              <a:rPr lang="en-US" sz="1799"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799"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799"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799"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em</a:t>
            </a:r>
            <a:r>
              <a:rPr lang="en-US" sz="1799"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799"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a:t>
            </a:r>
            <a:r>
              <a:rPr lang="en-US" sz="1799"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5 </a:t>
            </a:r>
            <a:r>
              <a:rPr lang="en-US" sz="1799"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r>
              <a:rPr lang="en-US" sz="1799"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799"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cộng</a:t>
            </a:r>
            <a:endParaRPr lang="en-US" sz="1799"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27" grpId="0" animBg="1"/>
      <p:bldP spid="28" grpId="0"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2" y="-50426"/>
            <a:ext cx="1941430" cy="1856599"/>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8" y="4860842"/>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3" y="4348733"/>
            <a:ext cx="2060627" cy="1383911"/>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1" y="3920236"/>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thưởng</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là</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1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tràng</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pháo</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tay</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cả</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lớp</a:t>
            </a:r>
            <a:endPar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1" y="275771"/>
            <a:ext cx="11060606" cy="359166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732" b="1"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vi-VN" sz="3732" b="1" dirty="0">
                <a:solidFill>
                  <a:schemeClr val="bg2">
                    <a:lumMod val="25000"/>
                  </a:schemeClr>
                </a:solidFill>
                <a:latin typeface="Times New Roman" panose="02020603050405020304" pitchFamily="18" charset="0"/>
                <a:cs typeface="Times New Roman" panose="02020603050405020304" pitchFamily="18" charset="0"/>
              </a:rPr>
              <a:t>Câu 2:</a:t>
            </a:r>
            <a:r>
              <a:rPr lang="vi-VN" sz="3732" dirty="0">
                <a:solidFill>
                  <a:schemeClr val="bg2">
                    <a:lumMod val="25000"/>
                  </a:schemeClr>
                </a:solidFill>
                <a:latin typeface="Times New Roman" panose="02020603050405020304" pitchFamily="18" charset="0"/>
                <a:cs typeface="Times New Roman" panose="02020603050405020304" pitchFamily="18" charset="0"/>
              </a:rPr>
              <a:t> Em hãy kể tên 3 ứng dụng thu thập nhiều thông tin từ người sử dụng mà e biết?</a:t>
            </a:r>
            <a:endParaRPr lang="en-US" sz="3732"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978484" y="4664648"/>
            <a:ext cx="3925194" cy="1127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800"/>
              </a:spcBef>
              <a:spcAft>
                <a:spcPts val="800"/>
              </a:spcAft>
            </a:pPr>
            <a:r>
              <a:rPr lang="en-US" sz="2666" dirty="0" err="1">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rPr>
              <a:t>Đáp</a:t>
            </a:r>
            <a:r>
              <a:rPr lang="en-US" sz="2666"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6" dirty="0" err="1">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rPr>
              <a:t>án</a:t>
            </a:r>
            <a:r>
              <a:rPr lang="en-US" sz="2666"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2666" dirty="0">
                <a:solidFill>
                  <a:schemeClr val="bg2">
                    <a:lumMod val="25000"/>
                  </a:schemeClr>
                </a:solidFill>
                <a:latin typeface="Times New Roman" panose="02020603050405020304" pitchFamily="18" charset="0"/>
                <a:cs typeface="Times New Roman" panose="02020603050405020304" pitchFamily="18" charset="0"/>
              </a:rPr>
              <a:t>Ví dụ</a:t>
            </a:r>
            <a:r>
              <a:rPr lang="en-US" sz="2666" dirty="0">
                <a:solidFill>
                  <a:schemeClr val="bg2">
                    <a:lumMod val="25000"/>
                  </a:schemeClr>
                </a:solidFill>
                <a:latin typeface="Times New Roman" panose="02020603050405020304" pitchFamily="18" charset="0"/>
                <a:cs typeface="Times New Roman" panose="02020603050405020304" pitchFamily="18" charset="0"/>
              </a:rPr>
              <a:t>: Facebook, </a:t>
            </a:r>
            <a:r>
              <a:rPr lang="en-US" sz="2666" dirty="0" err="1">
                <a:solidFill>
                  <a:schemeClr val="bg2">
                    <a:lumMod val="25000"/>
                  </a:schemeClr>
                </a:solidFill>
                <a:latin typeface="Times New Roman" panose="02020603050405020304" pitchFamily="18" charset="0"/>
                <a:cs typeface="Times New Roman" panose="02020603050405020304" pitchFamily="18" charset="0"/>
              </a:rPr>
              <a:t>Zalo</a:t>
            </a:r>
            <a:r>
              <a:rPr lang="en-US" sz="2666" dirty="0">
                <a:solidFill>
                  <a:schemeClr val="bg2">
                    <a:lumMod val="25000"/>
                  </a:schemeClr>
                </a:solidFill>
                <a:latin typeface="Times New Roman" panose="02020603050405020304" pitchFamily="18" charset="0"/>
                <a:cs typeface="Times New Roman" panose="02020603050405020304" pitchFamily="18" charset="0"/>
              </a:rPr>
              <a:t>, Instagram…</a:t>
            </a:r>
            <a:endParaRPr lang="en-US" sz="2666"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6" y="4994115"/>
            <a:ext cx="2438331" cy="25097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799">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801407" y="4069022"/>
            <a:ext cx="23109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2" y="5457468"/>
            <a:ext cx="952500" cy="1019174"/>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2" y="4194327"/>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799">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9" y="5154121"/>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3972261"/>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6" y="3437713"/>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895" y="3664878"/>
            <a:ext cx="880161" cy="843195"/>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2" y="3919038"/>
            <a:ext cx="495300" cy="438151"/>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5" y="3822036"/>
            <a:ext cx="714375" cy="1190625"/>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11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2" y="-50426"/>
            <a:ext cx="1941430" cy="1856599"/>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8" y="4860842"/>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3" y="4348733"/>
            <a:ext cx="2060627" cy="1383911"/>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461012" y="4597675"/>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Chúc</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em</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may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mắn</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lần</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sau</a:t>
            </a:r>
            <a:endPar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43082" y="117754"/>
            <a:ext cx="10684553" cy="446791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3: </a:t>
            </a:r>
            <a:r>
              <a:rPr lang="vi-VN" sz="3200" b="1" dirty="0">
                <a:solidFill>
                  <a:schemeClr val="tx1"/>
                </a:solidFill>
                <a:latin typeface="Times New Roman" panose="02020603050405020304" pitchFamily="18" charset="0"/>
                <a:cs typeface="Times New Roman" panose="02020603050405020304" pitchFamily="18" charset="0"/>
              </a:rPr>
              <a:t>Trong môi trường kĩ thuật số, thông tin được thu thập và lưu trữ như thế nào?</a:t>
            </a:r>
            <a:endParaRPr lang="vi-VN" sz="3200" dirty="0">
              <a:solidFill>
                <a:schemeClr val="tx1"/>
              </a:solidFill>
              <a:latin typeface="Times New Roman" panose="02020603050405020304" pitchFamily="18" charset="0"/>
              <a:cs typeface="Times New Roman" panose="02020603050405020304" pitchFamily="18" charset="0"/>
            </a:endParaRPr>
          </a:p>
          <a:p>
            <a:r>
              <a:rPr lang="vi-VN" sz="3200" dirty="0">
                <a:solidFill>
                  <a:schemeClr val="tx1"/>
                </a:solidFill>
                <a:latin typeface="Times New Roman" panose="02020603050405020304" pitchFamily="18" charset="0"/>
                <a:cs typeface="Times New Roman" panose="02020603050405020304" pitchFamily="18" charset="0"/>
              </a:rPr>
              <a:t>A. Tuy thu thập chậm nhưng lưu trữ với dung lượng lớn.</a:t>
            </a:r>
          </a:p>
          <a:p>
            <a:r>
              <a:rPr lang="vi-VN" sz="3200" dirty="0">
                <a:solidFill>
                  <a:schemeClr val="tx1"/>
                </a:solidFill>
                <a:latin typeface="Times New Roman" panose="02020603050405020304" pitchFamily="18" charset="0"/>
                <a:cs typeface="Times New Roman" panose="02020603050405020304" pitchFamily="18" charset="0"/>
              </a:rPr>
              <a:t>B. Thu thập nhanh nhưng chỉ lưu trữ với dung lượng nhỏ.</a:t>
            </a:r>
          </a:p>
          <a:p>
            <a:r>
              <a:rPr lang="vi-VN" sz="3200" dirty="0">
                <a:solidFill>
                  <a:schemeClr val="tx1"/>
                </a:solidFill>
                <a:latin typeface="Times New Roman" panose="02020603050405020304" pitchFamily="18" charset="0"/>
                <a:cs typeface="Times New Roman" panose="02020603050405020304" pitchFamily="18" charset="0"/>
              </a:rPr>
              <a:t>C. Thu thập chậm và được cân nhắc kĩ trước khi lưu trữ.</a:t>
            </a:r>
          </a:p>
          <a:p>
            <a:r>
              <a:rPr lang="vi-VN" sz="3200" dirty="0">
                <a:solidFill>
                  <a:schemeClr val="tx1"/>
                </a:solidFill>
                <a:latin typeface="Times New Roman" panose="02020603050405020304" pitchFamily="18" charset="0"/>
                <a:cs typeface="Times New Roman" panose="02020603050405020304" pitchFamily="18" charset="0"/>
              </a:rPr>
              <a:t>D. Thu thập nhanh và lưu trữ với dung lượng lớn.</a:t>
            </a:r>
          </a:p>
          <a:p>
            <a:pPr lvl="0"/>
            <a:endParaRPr lang="en-US" sz="3732"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988755" y="4957324"/>
            <a:ext cx="3517900" cy="1127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800"/>
              </a:spcBef>
              <a:spcAft>
                <a:spcPts val="800"/>
              </a:spcAft>
            </a:pPr>
            <a:r>
              <a:rPr lang="en-US" sz="4267" dirty="0" err="1">
                <a:solidFill>
                  <a:srgbClr val="000000"/>
                </a:solidFill>
                <a:latin typeface="Times New Roman" panose="02020603050405020304" pitchFamily="18" charset="0"/>
                <a:ea typeface="Calibri" panose="020F0502020204030204" pitchFamily="34" charset="0"/>
              </a:rPr>
              <a:t>Đáp</a:t>
            </a:r>
            <a:r>
              <a:rPr lang="en-US" sz="4267" dirty="0">
                <a:solidFill>
                  <a:srgbClr val="000000"/>
                </a:solidFill>
                <a:latin typeface="Times New Roman" panose="02020603050405020304" pitchFamily="18" charset="0"/>
                <a:ea typeface="Calibri" panose="020F0502020204030204" pitchFamily="34" charset="0"/>
              </a:rPr>
              <a:t> </a:t>
            </a:r>
            <a:r>
              <a:rPr lang="en-US" sz="4267" dirty="0" err="1">
                <a:solidFill>
                  <a:srgbClr val="000000"/>
                </a:solidFill>
                <a:latin typeface="Times New Roman" panose="02020603050405020304" pitchFamily="18" charset="0"/>
                <a:ea typeface="Calibri" panose="020F0502020204030204" pitchFamily="34" charset="0"/>
              </a:rPr>
              <a:t>án</a:t>
            </a:r>
            <a:r>
              <a:rPr lang="en-US" sz="4267" dirty="0">
                <a:solidFill>
                  <a:srgbClr val="000000"/>
                </a:solidFill>
                <a:latin typeface="Times New Roman" panose="02020603050405020304" pitchFamily="18" charset="0"/>
                <a:ea typeface="Calibri" panose="020F0502020204030204" pitchFamily="34" charset="0"/>
              </a:rPr>
              <a:t> D</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6" y="4994115"/>
            <a:ext cx="2438331" cy="25097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799">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801407" y="4069022"/>
            <a:ext cx="23109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2" y="5457468"/>
            <a:ext cx="952500" cy="1019174"/>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2" y="4194327"/>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799">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9" y="5154121"/>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992" y="416117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6" y="3437713"/>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895" y="3664878"/>
            <a:ext cx="880161" cy="843195"/>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2" y="3919038"/>
            <a:ext cx="495300" cy="438151"/>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5" y="3822036"/>
            <a:ext cx="714375" cy="1190625"/>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2" y="-50426"/>
            <a:ext cx="1941430" cy="1856599"/>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8" y="4860842"/>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3" y="4348733"/>
            <a:ext cx="2060627" cy="1383911"/>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1" y="3920236"/>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Chúc</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em</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may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mắn</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lần</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sau</a:t>
            </a:r>
            <a:endPar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427132" y="-39813"/>
            <a:ext cx="11360598" cy="439395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466" b="1"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4: </a:t>
            </a:r>
            <a:r>
              <a:rPr lang="vi-VN" sz="3200" b="1" dirty="0">
                <a:solidFill>
                  <a:schemeClr val="tx1"/>
                </a:solidFill>
                <a:latin typeface="Times New Roman" panose="02020603050405020304" pitchFamily="18" charset="0"/>
                <a:cs typeface="Times New Roman" panose="02020603050405020304" pitchFamily="18" charset="0"/>
              </a:rPr>
              <a:t>Chọn phương án nêu ba đặc điểm của thông tin số.</a:t>
            </a:r>
            <a:endParaRPr lang="vi-VN" sz="3200" dirty="0">
              <a:solidFill>
                <a:schemeClr val="tx1"/>
              </a:solidFill>
              <a:latin typeface="Times New Roman" panose="02020603050405020304" pitchFamily="18" charset="0"/>
              <a:cs typeface="Times New Roman" panose="02020603050405020304" pitchFamily="18" charset="0"/>
            </a:endParaRPr>
          </a:p>
          <a:p>
            <a:r>
              <a:rPr lang="vi-VN" sz="3200" dirty="0">
                <a:solidFill>
                  <a:schemeClr val="tx1"/>
                </a:solidFill>
                <a:latin typeface="Times New Roman" panose="02020603050405020304" pitchFamily="18" charset="0"/>
                <a:cs typeface="Times New Roman" panose="02020603050405020304" pitchFamily="18" charset="0"/>
              </a:rPr>
              <a:t>A. Sao chép chậm, khó lan truyền, khó xoá bỏ hoàn toàn.</a:t>
            </a:r>
          </a:p>
          <a:p>
            <a:r>
              <a:rPr lang="vi-VN" sz="3200" dirty="0">
                <a:solidFill>
                  <a:schemeClr val="tx1"/>
                </a:solidFill>
                <a:latin typeface="Times New Roman" panose="02020603050405020304" pitchFamily="18" charset="0"/>
                <a:cs typeface="Times New Roman" panose="02020603050405020304" pitchFamily="18" charset="0"/>
              </a:rPr>
              <a:t>B. Sao chép chậm, dễ lan truyền, dễ xoá bỏ hoàn toàn.</a:t>
            </a:r>
          </a:p>
          <a:p>
            <a:r>
              <a:rPr lang="vi-VN" sz="3200" dirty="0">
                <a:solidFill>
                  <a:schemeClr val="tx1"/>
                </a:solidFill>
                <a:latin typeface="Times New Roman" panose="02020603050405020304" pitchFamily="18" charset="0"/>
                <a:cs typeface="Times New Roman" panose="02020603050405020304" pitchFamily="18" charset="0"/>
              </a:rPr>
              <a:t>C. Sao chép nhanh, dễ lan truyền, khó xoá bỏ hoàn toàn.</a:t>
            </a:r>
          </a:p>
          <a:p>
            <a:r>
              <a:rPr lang="vi-VN" sz="3200" dirty="0">
                <a:solidFill>
                  <a:schemeClr val="tx1"/>
                </a:solidFill>
                <a:latin typeface="Times New Roman" panose="02020603050405020304" pitchFamily="18" charset="0"/>
                <a:cs typeface="Times New Roman" panose="02020603050405020304" pitchFamily="18" charset="0"/>
              </a:rPr>
              <a:t>D. Sao chép nhanh, khó lan truyền, dễ xoá bỏ hoàn toàn.</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6123803" y="4590387"/>
            <a:ext cx="3326410" cy="1127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800"/>
              </a:spcBef>
              <a:spcAft>
                <a:spcPts val="800"/>
              </a:spcAft>
            </a:pPr>
            <a:r>
              <a:rPr lang="en-US" sz="3733" dirty="0" err="1">
                <a:solidFill>
                  <a:srgbClr val="000000"/>
                </a:solidFill>
                <a:latin typeface="Times New Roman" panose="02020603050405020304" pitchFamily="18" charset="0"/>
                <a:ea typeface="Calibri" panose="020F0502020204030204" pitchFamily="34" charset="0"/>
              </a:rPr>
              <a:t>Đáp</a:t>
            </a:r>
            <a:r>
              <a:rPr lang="en-US" sz="3733" dirty="0">
                <a:solidFill>
                  <a:srgbClr val="000000"/>
                </a:solidFill>
                <a:latin typeface="Times New Roman" panose="02020603050405020304" pitchFamily="18" charset="0"/>
                <a:ea typeface="Calibri" panose="020F0502020204030204" pitchFamily="34" charset="0"/>
              </a:rPr>
              <a:t> </a:t>
            </a:r>
            <a:r>
              <a:rPr lang="en-US" sz="3733" dirty="0" err="1">
                <a:solidFill>
                  <a:srgbClr val="000000"/>
                </a:solidFill>
                <a:latin typeface="Times New Roman" panose="02020603050405020304" pitchFamily="18" charset="0"/>
                <a:ea typeface="Calibri" panose="020F0502020204030204" pitchFamily="34" charset="0"/>
              </a:rPr>
              <a:t>án</a:t>
            </a:r>
            <a:r>
              <a:rPr lang="en-US" sz="3733" dirty="0">
                <a:solidFill>
                  <a:srgbClr val="000000"/>
                </a:solidFill>
                <a:latin typeface="Times New Roman" panose="02020603050405020304" pitchFamily="18" charset="0"/>
                <a:ea typeface="Calibri" panose="020F0502020204030204" pitchFamily="34" charset="0"/>
              </a:rPr>
              <a:t> C</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764651" y="6024490"/>
            <a:ext cx="2438331" cy="25097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799">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899934" y="4660591"/>
            <a:ext cx="23109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2" y="5457468"/>
            <a:ext cx="952500" cy="1019174"/>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2" y="4194327"/>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799">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9" y="5154121"/>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3972261"/>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00537" y="3841612"/>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5114971" y="3910937"/>
            <a:ext cx="880161" cy="843195"/>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2" y="3919038"/>
            <a:ext cx="495300" cy="438151"/>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5" y="3822036"/>
            <a:ext cx="714375" cy="1190625"/>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2" y="-50426"/>
            <a:ext cx="1941430" cy="1856599"/>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8" y="4860842"/>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3" y="4348733"/>
            <a:ext cx="2060627" cy="1383911"/>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1" y="3920236"/>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Chúc</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mừng</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em</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nhận</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5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điểm</a:t>
            </a:r>
            <a:r>
              <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799" b="1" dirty="0" err="1">
                <a:solidFill>
                  <a:prstClr val="black"/>
                </a:solidFill>
                <a:latin typeface="Tahoma" panose="020B0604030504040204" pitchFamily="34" charset="0"/>
                <a:ea typeface="Tahoma" panose="020B0604030504040204" pitchFamily="34" charset="0"/>
                <a:cs typeface="Tahoma" panose="020B0604030504040204" pitchFamily="34" charset="0"/>
              </a:rPr>
              <a:t>cộng</a:t>
            </a:r>
            <a:endParaRPr lang="en-US" sz="1799"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38360" y="253552"/>
            <a:ext cx="11060606" cy="344922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798" b="1"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5: </a:t>
            </a:r>
            <a:r>
              <a:rPr lang="vi-VN" sz="3200" b="1" dirty="0">
                <a:solidFill>
                  <a:schemeClr val="tx1"/>
                </a:solidFill>
                <a:latin typeface="Times New Roman" panose="02020603050405020304" pitchFamily="18" charset="0"/>
                <a:cs typeface="Times New Roman" panose="02020603050405020304" pitchFamily="18" charset="0"/>
              </a:rPr>
              <a:t>Thông tin số có thể được truy cập như thế nào?</a:t>
            </a:r>
            <a:endParaRPr lang="vi-VN" sz="3200" dirty="0">
              <a:solidFill>
                <a:schemeClr val="tx1"/>
              </a:solidFill>
              <a:latin typeface="Times New Roman" panose="02020603050405020304" pitchFamily="18" charset="0"/>
              <a:cs typeface="Times New Roman" panose="02020603050405020304" pitchFamily="18" charset="0"/>
            </a:endParaRPr>
          </a:p>
          <a:p>
            <a:r>
              <a:rPr lang="vi-VN" sz="3200" dirty="0">
                <a:solidFill>
                  <a:schemeClr val="tx1"/>
                </a:solidFill>
                <a:latin typeface="Times New Roman" panose="02020603050405020304" pitchFamily="18" charset="0"/>
                <a:cs typeface="Times New Roman" panose="02020603050405020304" pitchFamily="18" charset="0"/>
              </a:rPr>
              <a:t>A. Không thể truy cập từ xa dù được sự đồng ý của người quản lí.</a:t>
            </a:r>
          </a:p>
          <a:p>
            <a:r>
              <a:rPr lang="vi-VN" sz="3200" dirty="0">
                <a:solidFill>
                  <a:schemeClr val="tx1"/>
                </a:solidFill>
                <a:latin typeface="Times New Roman" panose="02020603050405020304" pitchFamily="18" charset="0"/>
                <a:cs typeface="Times New Roman" panose="02020603050405020304" pitchFamily="18" charset="0"/>
              </a:rPr>
              <a:t>B. Có thể truy cập từ xa mà không cần sự đồng ý của người quản lí.</a:t>
            </a:r>
          </a:p>
          <a:p>
            <a:r>
              <a:rPr lang="vi-VN" sz="3200" dirty="0">
                <a:solidFill>
                  <a:schemeClr val="tx1"/>
                </a:solidFill>
                <a:latin typeface="Times New Roman" panose="02020603050405020304" pitchFamily="18" charset="0"/>
                <a:cs typeface="Times New Roman" panose="02020603050405020304" pitchFamily="18" charset="0"/>
              </a:rPr>
              <a:t>C. Có thể truy cập từ xa nếu được sự đồng ý của người quản lí.</a:t>
            </a:r>
          </a:p>
          <a:p>
            <a:r>
              <a:rPr lang="vi-VN" sz="3200" dirty="0">
                <a:solidFill>
                  <a:schemeClr val="tx1"/>
                </a:solidFill>
                <a:latin typeface="Times New Roman" panose="02020603050405020304" pitchFamily="18" charset="0"/>
                <a:cs typeface="Times New Roman" panose="02020603050405020304" pitchFamily="18" charset="0"/>
              </a:rPr>
              <a:t>D. Không thể truy cập từ xa nên không cần sự đồng ý của người quản lí.</a:t>
            </a:r>
          </a:p>
          <a:p>
            <a:endParaRPr lang="en-US" sz="4798"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6068663" y="3947463"/>
            <a:ext cx="3424404" cy="259769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r>
              <a:rPr lang="en-US" sz="3600" dirty="0" err="1">
                <a:solidFill>
                  <a:schemeClr val="tx1"/>
                </a:solidFill>
                <a:latin typeface="Times New Roman" panose="02020603050405020304" pitchFamily="18" charset="0"/>
                <a:cs typeface="Times New Roman" panose="02020603050405020304" pitchFamily="18" charset="0"/>
              </a:rPr>
              <a:t>Đáp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án</a:t>
            </a:r>
            <a:r>
              <a:rPr lang="en-US" sz="3600" dirty="0">
                <a:solidFill>
                  <a:schemeClr val="tx1"/>
                </a:solidFill>
                <a:latin typeface="Times New Roman" panose="02020603050405020304" pitchFamily="18" charset="0"/>
                <a:cs typeface="Times New Roman" panose="02020603050405020304" pitchFamily="18" charset="0"/>
              </a:rPr>
              <a:t> C</a:t>
            </a:r>
            <a:endParaRPr lang="en-US" sz="3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6" y="4994115"/>
            <a:ext cx="2438331" cy="25097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799">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801407" y="4069022"/>
            <a:ext cx="23109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2" y="5457468"/>
            <a:ext cx="952500" cy="1019174"/>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2" y="4194327"/>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799">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9" y="5154121"/>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3972261"/>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6" y="3437713"/>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895" y="3664878"/>
            <a:ext cx="880161" cy="843195"/>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2" y="3919038"/>
            <a:ext cx="495300" cy="438151"/>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40013" y="3761876"/>
            <a:ext cx="714375" cy="1190625"/>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27" y="-18314"/>
            <a:ext cx="12334528" cy="8635608"/>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141" y="2236214"/>
            <a:ext cx="2622992" cy="262344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493" y="1521601"/>
            <a:ext cx="3656261" cy="3656896"/>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8757921" y="5854474"/>
            <a:ext cx="1368030" cy="1368268"/>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69">
                <a:defRPr/>
              </a:pPr>
              <a:endParaRPr lang="zh-CN" altLang="en-US" sz="3334" kern="0" dirty="0">
                <a:solidFill>
                  <a:sysClr val="windowText" lastClr="000000"/>
                </a:solidFill>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1219169">
                <a:defRPr/>
              </a:pPr>
              <a:r>
                <a:rPr lang="en-US" altLang="zh-CN" sz="3334" kern="0">
                  <a:solidFill>
                    <a:sysClr val="window" lastClr="FFFFFF"/>
                  </a:solidFill>
                  <a:ea typeface="微软雅黑" panose="020B0503020204020204" pitchFamily="34" charset="-122"/>
                  <a:cs typeface="+mn-ea"/>
                  <a:sym typeface="+mn-lt"/>
                </a:rPr>
                <a:t> </a:t>
              </a:r>
              <a:endParaRPr lang="zh-CN" altLang="en-US" sz="3334" kern="0" dirty="0">
                <a:solidFill>
                  <a:sysClr val="window" lastClr="FFFFFF"/>
                </a:solidFill>
                <a:ea typeface="微软雅黑" panose="020B0503020204020204" pitchFamily="34" charset="-122"/>
                <a:cs typeface="+mn-ea"/>
                <a:sym typeface="+mn-lt"/>
              </a:endParaRPr>
            </a:p>
          </p:txBody>
        </p:sp>
      </p:grpSp>
      <p:grpSp>
        <p:nvGrpSpPr>
          <p:cNvPr id="3" name="组合 127"/>
          <p:cNvGrpSpPr/>
          <p:nvPr/>
        </p:nvGrpSpPr>
        <p:grpSpPr>
          <a:xfrm>
            <a:off x="6308064" y="6202326"/>
            <a:ext cx="717801" cy="717925"/>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69">
                <a:defRPr/>
              </a:pPr>
              <a:endParaRPr lang="zh-CN" altLang="en-US" sz="3334" kern="0" dirty="0">
                <a:solidFill>
                  <a:sysClr val="windowText" lastClr="000000"/>
                </a:solidFill>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1219169">
                <a:defRPr/>
              </a:pPr>
              <a:r>
                <a:rPr lang="en-US" altLang="zh-CN" sz="3334" kern="0">
                  <a:solidFill>
                    <a:sysClr val="windowText" lastClr="000000"/>
                  </a:solidFill>
                  <a:ea typeface="微软雅黑" panose="020B0503020204020204" pitchFamily="34" charset="-122"/>
                  <a:cs typeface="+mn-ea"/>
                  <a:sym typeface="+mn-lt"/>
                </a:rPr>
                <a:t> </a:t>
              </a:r>
              <a:endParaRPr lang="zh-CN" altLang="en-US" sz="3334" kern="0" dirty="0">
                <a:solidFill>
                  <a:sysClr val="windowText" lastClr="000000"/>
                </a:solidFill>
                <a:ea typeface="微软雅黑" panose="020B0503020204020204" pitchFamily="34" charset="-122"/>
                <a:cs typeface="+mn-ea"/>
                <a:sym typeface="+mn-lt"/>
              </a:endParaRPr>
            </a:p>
          </p:txBody>
        </p:sp>
      </p:grpSp>
      <p:grpSp>
        <p:nvGrpSpPr>
          <p:cNvPr id="4" name="组合 130"/>
          <p:cNvGrpSpPr/>
          <p:nvPr/>
        </p:nvGrpSpPr>
        <p:grpSpPr>
          <a:xfrm>
            <a:off x="7248919" y="6561290"/>
            <a:ext cx="995997" cy="996170"/>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69">
                <a:defRPr/>
              </a:pPr>
              <a:endParaRPr lang="zh-CN" altLang="en-US" sz="3334"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69">
                <a:defRPr/>
              </a:pPr>
              <a:r>
                <a:rPr lang="en-US" altLang="zh-CN" sz="3334" kern="0">
                  <a:solidFill>
                    <a:sysClr val="windowText" lastClr="000000"/>
                  </a:solidFill>
                  <a:ea typeface="微软雅黑" panose="020B0503020204020204" pitchFamily="34" charset="-122"/>
                  <a:cs typeface="+mn-ea"/>
                  <a:sym typeface="+mn-lt"/>
                </a:rPr>
                <a:t> </a:t>
              </a:r>
              <a:endParaRPr lang="zh-CN" altLang="en-US" sz="3334"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10345051" y="6308118"/>
            <a:ext cx="721158" cy="721283"/>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69">
                <a:defRPr/>
              </a:pPr>
              <a:endParaRPr lang="zh-CN" altLang="en-US" sz="3334"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69">
                <a:defRPr/>
              </a:pPr>
              <a:r>
                <a:rPr lang="en-US" altLang="zh-CN" sz="3334" kern="0">
                  <a:solidFill>
                    <a:sysClr val="window" lastClr="FFFFFF"/>
                  </a:solidFill>
                  <a:ea typeface="微软雅黑" panose="020B0503020204020204" pitchFamily="34" charset="-122"/>
                  <a:cs typeface="+mn-ea"/>
                  <a:sym typeface="+mn-lt"/>
                </a:rPr>
                <a:t> </a:t>
              </a:r>
              <a:endParaRPr lang="zh-CN" altLang="en-US" sz="3334" kern="0" dirty="0">
                <a:solidFill>
                  <a:sysClr val="window" lastClr="FFFFFF"/>
                </a:solidFill>
                <a:ea typeface="微软雅黑" panose="020B0503020204020204" pitchFamily="34" charset="-122"/>
                <a:cs typeface="+mn-ea"/>
                <a:sym typeface="+mn-lt"/>
              </a:endParaRPr>
            </a:p>
          </p:txBody>
        </p:sp>
      </p:grpSp>
      <p:grpSp>
        <p:nvGrpSpPr>
          <p:cNvPr id="6" name="组合 136"/>
          <p:cNvGrpSpPr/>
          <p:nvPr/>
        </p:nvGrpSpPr>
        <p:grpSpPr>
          <a:xfrm>
            <a:off x="1021920" y="6719595"/>
            <a:ext cx="785006" cy="785142"/>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69">
                <a:defRPr/>
              </a:pPr>
              <a:endParaRPr lang="zh-CN" altLang="en-US" sz="3334" kern="0" dirty="0">
                <a:solidFill>
                  <a:sysClr val="windowText" lastClr="000000"/>
                </a:solidFill>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1219169">
                <a:defRPr/>
              </a:pPr>
              <a:r>
                <a:rPr lang="en-US" altLang="zh-CN" sz="3334" kern="0">
                  <a:solidFill>
                    <a:sysClr val="windowText" lastClr="000000"/>
                  </a:solidFill>
                  <a:ea typeface="微软雅黑" panose="020B0503020204020204" pitchFamily="34" charset="-122"/>
                  <a:cs typeface="+mn-ea"/>
                  <a:sym typeface="+mn-lt"/>
                </a:rPr>
                <a:t> </a:t>
              </a:r>
              <a:endParaRPr lang="zh-CN" altLang="en-US" sz="3334" kern="0" dirty="0">
                <a:solidFill>
                  <a:sysClr val="windowText" lastClr="000000"/>
                </a:solidFill>
                <a:ea typeface="微软雅黑" panose="020B0503020204020204" pitchFamily="34" charset="-122"/>
                <a:cs typeface="+mn-ea"/>
                <a:sym typeface="+mn-lt"/>
              </a:endParaRPr>
            </a:p>
          </p:txBody>
        </p:sp>
      </p:grpSp>
      <p:grpSp>
        <p:nvGrpSpPr>
          <p:cNvPr id="7" name="组合 139"/>
          <p:cNvGrpSpPr/>
          <p:nvPr/>
        </p:nvGrpSpPr>
        <p:grpSpPr>
          <a:xfrm>
            <a:off x="1082576" y="5441071"/>
            <a:ext cx="336596" cy="336655"/>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69">
                <a:defRPr/>
              </a:pPr>
              <a:endParaRPr lang="zh-CN" altLang="en-US" sz="3334"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69">
                <a:defRPr/>
              </a:pPr>
              <a:r>
                <a:rPr lang="en-US" altLang="zh-CN" sz="3334" kern="0">
                  <a:solidFill>
                    <a:sysClr val="windowText" lastClr="000000"/>
                  </a:solidFill>
                  <a:ea typeface="微软雅黑" panose="020B0503020204020204" pitchFamily="34" charset="-122"/>
                  <a:cs typeface="+mn-ea"/>
                  <a:sym typeface="+mn-lt"/>
                </a:rPr>
                <a:t> </a:t>
              </a:r>
              <a:endParaRPr lang="zh-CN" altLang="en-US" sz="3334" kern="0" dirty="0">
                <a:solidFill>
                  <a:sysClr val="windowText" lastClr="000000"/>
                </a:solidFill>
                <a:ea typeface="微软雅黑" panose="020B0503020204020204" pitchFamily="34" charset="-122"/>
                <a:cs typeface="+mn-ea"/>
                <a:sym typeface="+mn-lt"/>
              </a:endParaRPr>
            </a:p>
          </p:txBody>
        </p:sp>
      </p:grpSp>
      <p:grpSp>
        <p:nvGrpSpPr>
          <p:cNvPr id="8" name="组合 142"/>
          <p:cNvGrpSpPr/>
          <p:nvPr/>
        </p:nvGrpSpPr>
        <p:grpSpPr>
          <a:xfrm>
            <a:off x="40903" y="5170670"/>
            <a:ext cx="705311" cy="705434"/>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69">
                <a:defRPr/>
              </a:pPr>
              <a:endParaRPr lang="zh-CN" altLang="en-US" sz="3334" kern="0" dirty="0">
                <a:solidFill>
                  <a:sysClr val="windowText" lastClr="000000"/>
                </a:solidFill>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1219169">
                <a:defRPr/>
              </a:pPr>
              <a:r>
                <a:rPr lang="en-US" altLang="zh-CN" sz="3334" kern="0">
                  <a:solidFill>
                    <a:sysClr val="windowText" lastClr="000000"/>
                  </a:solidFill>
                  <a:ea typeface="微软雅黑" panose="020B0503020204020204" pitchFamily="34" charset="-122"/>
                  <a:cs typeface="+mn-ea"/>
                  <a:sym typeface="+mn-lt"/>
                </a:rPr>
                <a:t> </a:t>
              </a:r>
              <a:endParaRPr lang="zh-CN" altLang="en-US" sz="3334"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11285312" y="5107828"/>
            <a:ext cx="1393272" cy="1393515"/>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69">
                <a:defRPr/>
              </a:pPr>
              <a:endParaRPr lang="zh-CN" altLang="en-US" sz="3334"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69">
                <a:defRPr/>
              </a:pPr>
              <a:r>
                <a:rPr lang="en-US" altLang="zh-CN" sz="3334" kern="0">
                  <a:solidFill>
                    <a:sysClr val="window" lastClr="FFFFFF"/>
                  </a:solidFill>
                  <a:ea typeface="微软雅黑" panose="020B0503020204020204" pitchFamily="34" charset="-122"/>
                  <a:cs typeface="+mn-ea"/>
                  <a:sym typeface="+mn-lt"/>
                </a:rPr>
                <a:t> </a:t>
              </a:r>
              <a:endParaRPr lang="zh-CN" altLang="en-US" sz="3334"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1692071" y="5168126"/>
            <a:ext cx="297387" cy="297439"/>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69">
                <a:defRPr/>
              </a:pPr>
              <a:endParaRPr lang="zh-CN" altLang="en-US" sz="3334"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1219169">
                <a:defRPr/>
              </a:pPr>
              <a:r>
                <a:rPr lang="en-US" altLang="zh-CN" sz="3334" kern="0">
                  <a:solidFill>
                    <a:sysClr val="windowText" lastClr="000000"/>
                  </a:solidFill>
                  <a:ea typeface="微软雅黑" panose="020B0503020204020204" pitchFamily="34" charset="-122"/>
                  <a:cs typeface="+mn-ea"/>
                  <a:sym typeface="+mn-lt"/>
                </a:rPr>
                <a:t> </a:t>
              </a:r>
              <a:endParaRPr lang="zh-CN" altLang="en-US" sz="3334" kern="0" dirty="0">
                <a:solidFill>
                  <a:sysClr val="windowText" lastClr="000000"/>
                </a:solidFill>
                <a:ea typeface="微软雅黑" panose="020B0503020204020204" pitchFamily="34" charset="-122"/>
                <a:cs typeface="+mn-ea"/>
                <a:sym typeface="+mn-lt"/>
              </a:endParaRPr>
            </a:p>
          </p:txBody>
        </p:sp>
      </p:grpSp>
      <p:grpSp>
        <p:nvGrpSpPr>
          <p:cNvPr id="11" name="组合 151"/>
          <p:cNvGrpSpPr/>
          <p:nvPr/>
        </p:nvGrpSpPr>
        <p:grpSpPr>
          <a:xfrm>
            <a:off x="2590851" y="6273802"/>
            <a:ext cx="1283434" cy="1283657"/>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69">
                <a:defRPr/>
              </a:pPr>
              <a:endParaRPr lang="zh-CN" altLang="en-US" sz="3334" kern="0" dirty="0">
                <a:solidFill>
                  <a:sysClr val="windowText" lastClr="000000"/>
                </a:solidFill>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69">
                <a:defRPr/>
              </a:pPr>
              <a:r>
                <a:rPr lang="en-US" altLang="zh-CN" sz="3334" kern="0">
                  <a:solidFill>
                    <a:sysClr val="window" lastClr="FFFFFF"/>
                  </a:solidFill>
                  <a:ea typeface="微软雅黑" panose="020B0503020204020204" pitchFamily="34" charset="-122"/>
                  <a:cs typeface="+mn-ea"/>
                  <a:sym typeface="+mn-lt"/>
                </a:rPr>
                <a:t> </a:t>
              </a:r>
              <a:endParaRPr lang="zh-CN" altLang="en-US" sz="3334" kern="0" dirty="0">
                <a:solidFill>
                  <a:sysClr val="window" lastClr="FFFFFF"/>
                </a:solidFill>
                <a:ea typeface="微软雅黑" panose="020B0503020204020204" pitchFamily="34" charset="-122"/>
                <a:cs typeface="+mn-ea"/>
                <a:sym typeface="+mn-lt"/>
              </a:endParaRPr>
            </a:p>
          </p:txBody>
        </p:sp>
      </p:grpSp>
      <p:grpSp>
        <p:nvGrpSpPr>
          <p:cNvPr id="12" name="组合 154"/>
          <p:cNvGrpSpPr/>
          <p:nvPr/>
        </p:nvGrpSpPr>
        <p:grpSpPr>
          <a:xfrm>
            <a:off x="1700259" y="6141135"/>
            <a:ext cx="693470" cy="693590"/>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69">
                <a:defRPr/>
              </a:pPr>
              <a:endParaRPr lang="zh-CN" altLang="en-US" sz="3334" kern="0" dirty="0">
                <a:solidFill>
                  <a:sysClr val="windowText" lastClr="000000"/>
                </a:solidFill>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1219169">
                <a:defRPr/>
              </a:pPr>
              <a:r>
                <a:rPr lang="en-US" altLang="zh-CN" sz="3334" kern="0">
                  <a:solidFill>
                    <a:sysClr val="windowText" lastClr="000000"/>
                  </a:solidFill>
                  <a:ea typeface="微软雅黑" panose="020B0503020204020204" pitchFamily="34" charset="-122"/>
                  <a:cs typeface="+mn-ea"/>
                  <a:sym typeface="+mn-lt"/>
                </a:rPr>
                <a:t> </a:t>
              </a:r>
              <a:endParaRPr lang="zh-CN" altLang="en-US" sz="3334"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388105" y="6561289"/>
            <a:ext cx="422429" cy="422503"/>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69">
                <a:defRPr/>
              </a:pPr>
              <a:endParaRPr lang="zh-CN" altLang="en-US" sz="3334"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69">
                <a:defRPr/>
              </a:pPr>
              <a:r>
                <a:rPr lang="en-US" altLang="zh-CN" sz="3334" kern="0">
                  <a:solidFill>
                    <a:sysClr val="windowText" lastClr="000000"/>
                  </a:solidFill>
                  <a:ea typeface="微软雅黑" panose="020B0503020204020204" pitchFamily="34" charset="-122"/>
                  <a:cs typeface="+mn-ea"/>
                  <a:sym typeface="+mn-lt"/>
                </a:rPr>
                <a:t> </a:t>
              </a:r>
              <a:endParaRPr lang="zh-CN" altLang="en-US" sz="3334"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4044574" y="5719203"/>
            <a:ext cx="211213" cy="211251"/>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69">
                <a:defRPr/>
              </a:pPr>
              <a:endParaRPr lang="zh-CN" altLang="en-US" sz="3334"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69">
                <a:defRPr/>
              </a:pPr>
              <a:r>
                <a:rPr lang="en-US" altLang="zh-CN" sz="3334" kern="0">
                  <a:solidFill>
                    <a:sysClr val="windowText" lastClr="000000"/>
                  </a:solidFill>
                  <a:ea typeface="微软雅黑" panose="020B0503020204020204" pitchFamily="34" charset="-122"/>
                  <a:cs typeface="+mn-ea"/>
                  <a:sym typeface="+mn-lt"/>
                </a:rPr>
                <a:t> </a:t>
              </a:r>
              <a:endParaRPr lang="zh-CN" altLang="en-US" sz="3334" kern="0" dirty="0">
                <a:solidFill>
                  <a:sysClr val="windowText" lastClr="000000"/>
                </a:solidFill>
                <a:ea typeface="微软雅黑" panose="020B0503020204020204" pitchFamily="34" charset="-122"/>
                <a:cs typeface="+mn-ea"/>
                <a:sym typeface="+mn-lt"/>
              </a:endParaRPr>
            </a:p>
          </p:txBody>
        </p:sp>
      </p:grpSp>
      <p:sp>
        <p:nvSpPr>
          <p:cNvPr id="19" name="Rectangle 2"/>
          <p:cNvSpPr>
            <a:spLocks noChangeArrowheads="1"/>
          </p:cNvSpPr>
          <p:nvPr/>
        </p:nvSpPr>
        <p:spPr bwMode="auto">
          <a:xfrm flipV="1">
            <a:off x="1262103" y="429437"/>
            <a:ext cx="19202134" cy="492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endParaRPr lang="en-US" sz="2401"/>
          </a:p>
        </p:txBody>
      </p:sp>
      <p:sp>
        <p:nvSpPr>
          <p:cNvPr id="27" name="Rectangle 8"/>
          <p:cNvSpPr>
            <a:spLocks noChangeArrowheads="1"/>
          </p:cNvSpPr>
          <p:nvPr/>
        </p:nvSpPr>
        <p:spPr bwMode="auto">
          <a:xfrm>
            <a:off x="6359689" y="4261989"/>
            <a:ext cx="246286" cy="492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1"/>
          </a:p>
        </p:txBody>
      </p:sp>
      <p:sp>
        <p:nvSpPr>
          <p:cNvPr id="18" name="TextBox 17"/>
          <p:cNvSpPr txBox="1"/>
          <p:nvPr/>
        </p:nvSpPr>
        <p:spPr>
          <a:xfrm>
            <a:off x="1180637" y="2908409"/>
            <a:ext cx="3219750" cy="748988"/>
          </a:xfrm>
          <a:prstGeom prst="rect">
            <a:avLst/>
          </a:prstGeom>
          <a:noFill/>
        </p:spPr>
        <p:txBody>
          <a:bodyPr wrap="square" rtlCol="0">
            <a:spAutoFit/>
          </a:bodyPr>
          <a:lstStyle/>
          <a:p>
            <a:r>
              <a:rPr lang="en-US" sz="4267" dirty="0" err="1">
                <a:solidFill>
                  <a:srgbClr val="0000FF"/>
                </a:solidFill>
                <a:latin typeface="Times New Roman" panose="02020603050405020304" pitchFamily="18" charset="0"/>
                <a:cs typeface="Times New Roman" panose="02020603050405020304" pitchFamily="18" charset="0"/>
              </a:rPr>
              <a:t>Vận</a:t>
            </a:r>
            <a:r>
              <a:rPr lang="en-US" sz="4267" dirty="0">
                <a:solidFill>
                  <a:srgbClr val="0000FF"/>
                </a:solidFill>
                <a:latin typeface="Times New Roman" panose="02020603050405020304" pitchFamily="18" charset="0"/>
                <a:cs typeface="Times New Roman" panose="02020603050405020304" pitchFamily="18" charset="0"/>
              </a:rPr>
              <a:t> </a:t>
            </a:r>
            <a:r>
              <a:rPr lang="en-US" sz="4267" dirty="0" err="1">
                <a:solidFill>
                  <a:srgbClr val="0000FF"/>
                </a:solidFill>
                <a:latin typeface="Times New Roman" panose="02020603050405020304" pitchFamily="18" charset="0"/>
                <a:cs typeface="Times New Roman" panose="02020603050405020304" pitchFamily="18" charset="0"/>
              </a:rPr>
              <a:t>dụng</a:t>
            </a:r>
            <a:endParaRPr lang="en-US" sz="4267" dirty="0">
              <a:solidFill>
                <a:srgbClr val="0000FF"/>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A9EE896E-B576-D2FC-D037-0578BE2DB1F6}"/>
              </a:ext>
            </a:extLst>
          </p:cNvPr>
          <p:cNvSpPr/>
          <p:nvPr/>
        </p:nvSpPr>
        <p:spPr>
          <a:xfrm>
            <a:off x="1887017" y="305446"/>
            <a:ext cx="9697077" cy="210933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5" b="1" dirty="0" err="1">
                <a:solidFill>
                  <a:schemeClr val="tx1"/>
                </a:solidFill>
                <a:latin typeface="Times New Roman" panose="02020603050405020304" pitchFamily="18" charset="0"/>
                <a:cs typeface="Times New Roman" panose="02020603050405020304" pitchFamily="18" charset="0"/>
              </a:rPr>
              <a:t>Bài</a:t>
            </a:r>
            <a:r>
              <a:rPr lang="en-US" sz="4265" b="1" dirty="0">
                <a:solidFill>
                  <a:schemeClr val="tx1"/>
                </a:solidFill>
                <a:latin typeface="Times New Roman" panose="02020603050405020304" pitchFamily="18" charset="0"/>
                <a:cs typeface="Times New Roman" panose="02020603050405020304" pitchFamily="18" charset="0"/>
              </a:rPr>
              <a:t> 2: </a:t>
            </a:r>
          </a:p>
          <a:p>
            <a:pPr algn="ctr"/>
            <a:r>
              <a:rPr lang="vi-VN" sz="4265" b="1" dirty="0">
                <a:solidFill>
                  <a:schemeClr val="tx1"/>
                </a:solidFill>
                <a:latin typeface="Times New Roman" panose="02020603050405020304" pitchFamily="18" charset="0"/>
                <a:ea typeface="Calibri" panose="020F0502020204030204" pitchFamily="34" charset="0"/>
              </a:rPr>
              <a:t>THÔNG TIN TRONG MÔI TRƯỜNG SỐ</a:t>
            </a:r>
            <a:r>
              <a:rPr lang="en-US" sz="4265" b="1" dirty="0">
                <a:solidFill>
                  <a:schemeClr val="tx1"/>
                </a:solidFill>
                <a:latin typeface="Times New Roman" panose="02020603050405020304" pitchFamily="18" charset="0"/>
                <a:ea typeface="Calibri" panose="020F0502020204030204" pitchFamily="34" charset="0"/>
              </a:rPr>
              <a:t>(T1)</a:t>
            </a:r>
            <a:endParaRPr lang="en-US" sz="4265" dirty="0">
              <a:solidFill>
                <a:schemeClr val="tx1"/>
              </a:solidFill>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26E4D503-B8FB-2500-6713-A24C46905362}"/>
              </a:ext>
            </a:extLst>
          </p:cNvPr>
          <p:cNvSpPr txBox="1"/>
          <p:nvPr/>
        </p:nvSpPr>
        <p:spPr>
          <a:xfrm>
            <a:off x="4136995" y="3126820"/>
            <a:ext cx="6915335" cy="2099742"/>
          </a:xfrm>
          <a:prstGeom prst="rect">
            <a:avLst/>
          </a:prstGeom>
          <a:noFill/>
        </p:spPr>
        <p:txBody>
          <a:bodyPr wrap="square">
            <a:spAutoFit/>
          </a:bodyPr>
          <a:lstStyle/>
          <a:p>
            <a:pPr algn="just">
              <a:lnSpc>
                <a:spcPct val="120000"/>
              </a:lnSpc>
              <a:spcBef>
                <a:spcPts val="800"/>
              </a:spcBef>
              <a:spcAft>
                <a:spcPts val="800"/>
              </a:spcAft>
            </a:pPr>
            <a:r>
              <a:rPr lang="en-US" sz="3732" dirty="0">
                <a:solidFill>
                  <a:srgbClr val="FF0000"/>
                </a:solidFill>
                <a:latin typeface="Times New Roman" panose="02020603050405020304" pitchFamily="18" charset="0"/>
                <a:ea typeface="Calibri" panose="020F0502020204030204" pitchFamily="34" charset="0"/>
              </a:rPr>
              <a:t>Em </a:t>
            </a:r>
            <a:r>
              <a:rPr lang="en-US" sz="3732" dirty="0" err="1">
                <a:solidFill>
                  <a:srgbClr val="FF0000"/>
                </a:solidFill>
                <a:latin typeface="Times New Roman" panose="02020603050405020304" pitchFamily="18" charset="0"/>
                <a:ea typeface="Calibri" panose="020F0502020204030204" pitchFamily="34" charset="0"/>
              </a:rPr>
              <a:t>hãy</a:t>
            </a:r>
            <a:r>
              <a:rPr lang="en-US" sz="3732" dirty="0">
                <a:solidFill>
                  <a:srgbClr val="FF0000"/>
                </a:solidFill>
                <a:latin typeface="Times New Roman" panose="02020603050405020304" pitchFamily="18" charset="0"/>
                <a:ea typeface="Calibri" panose="020F0502020204030204" pitchFamily="34" charset="0"/>
              </a:rPr>
              <a:t> </a:t>
            </a:r>
            <a:r>
              <a:rPr lang="en-US" sz="3732" dirty="0" err="1">
                <a:solidFill>
                  <a:srgbClr val="FF0000"/>
                </a:solidFill>
                <a:latin typeface="Times New Roman" panose="02020603050405020304" pitchFamily="18" charset="0"/>
                <a:ea typeface="Calibri" panose="020F0502020204030204" pitchFamily="34" charset="0"/>
              </a:rPr>
              <a:t>tìm</a:t>
            </a:r>
            <a:r>
              <a:rPr lang="en-US" sz="3732" dirty="0">
                <a:solidFill>
                  <a:srgbClr val="FF0000"/>
                </a:solidFill>
                <a:latin typeface="Times New Roman" panose="02020603050405020304" pitchFamily="18" charset="0"/>
                <a:ea typeface="Calibri" panose="020F0502020204030204" pitchFamily="34" charset="0"/>
              </a:rPr>
              <a:t> </a:t>
            </a:r>
            <a:r>
              <a:rPr lang="en-US" sz="3732" dirty="0" err="1">
                <a:solidFill>
                  <a:srgbClr val="FF0000"/>
                </a:solidFill>
                <a:latin typeface="Times New Roman" panose="02020603050405020304" pitchFamily="18" charset="0"/>
                <a:ea typeface="Calibri" panose="020F0502020204030204" pitchFamily="34" charset="0"/>
              </a:rPr>
              <a:t>kiếm</a:t>
            </a:r>
            <a:r>
              <a:rPr lang="en-US" sz="3732" dirty="0">
                <a:solidFill>
                  <a:srgbClr val="FF0000"/>
                </a:solidFill>
                <a:latin typeface="Times New Roman" panose="02020603050405020304" pitchFamily="18" charset="0"/>
                <a:ea typeface="Calibri" panose="020F0502020204030204" pitchFamily="34" charset="0"/>
              </a:rPr>
              <a:t> </a:t>
            </a:r>
            <a:r>
              <a:rPr lang="en-US" sz="3732" dirty="0" err="1">
                <a:solidFill>
                  <a:srgbClr val="FF0000"/>
                </a:solidFill>
                <a:latin typeface="Times New Roman" panose="02020603050405020304" pitchFamily="18" charset="0"/>
                <a:ea typeface="Calibri" panose="020F0502020204030204" pitchFamily="34" charset="0"/>
              </a:rPr>
              <a:t>trên</a:t>
            </a:r>
            <a:r>
              <a:rPr lang="en-US" sz="3732" dirty="0">
                <a:solidFill>
                  <a:srgbClr val="FF0000"/>
                </a:solidFill>
                <a:latin typeface="Times New Roman" panose="02020603050405020304" pitchFamily="18" charset="0"/>
                <a:ea typeface="Calibri" panose="020F0502020204030204" pitchFamily="34" charset="0"/>
              </a:rPr>
              <a:t> Internet </a:t>
            </a:r>
            <a:r>
              <a:rPr lang="en-US" sz="3732" dirty="0" err="1">
                <a:solidFill>
                  <a:srgbClr val="FF0000"/>
                </a:solidFill>
                <a:latin typeface="Times New Roman" panose="02020603050405020304" pitchFamily="18" charset="0"/>
                <a:ea typeface="Calibri" panose="020F0502020204030204" pitchFamily="34" charset="0"/>
              </a:rPr>
              <a:t>vê</a:t>
            </a:r>
            <a:r>
              <a:rPr lang="en-US" sz="3732" dirty="0">
                <a:solidFill>
                  <a:srgbClr val="FF0000"/>
                </a:solidFill>
                <a:latin typeface="Times New Roman" panose="02020603050405020304" pitchFamily="18" charset="0"/>
                <a:ea typeface="Calibri" panose="020F0502020204030204" pitchFamily="34" charset="0"/>
              </a:rPr>
              <a:t>̀ </a:t>
            </a:r>
            <a:r>
              <a:rPr lang="en-US" sz="3732" dirty="0" err="1">
                <a:solidFill>
                  <a:srgbClr val="FF0000"/>
                </a:solidFill>
                <a:latin typeface="Times New Roman" panose="02020603050405020304" pitchFamily="18" charset="0"/>
                <a:ea typeface="Calibri" panose="020F0502020204030204" pitchFamily="34" charset="0"/>
              </a:rPr>
              <a:t>thông</a:t>
            </a:r>
            <a:r>
              <a:rPr lang="en-US" sz="3732" dirty="0">
                <a:solidFill>
                  <a:srgbClr val="FF0000"/>
                </a:solidFill>
                <a:latin typeface="Times New Roman" panose="02020603050405020304" pitchFamily="18" charset="0"/>
                <a:ea typeface="Calibri" panose="020F0502020204030204" pitchFamily="34" charset="0"/>
              </a:rPr>
              <a:t> tin 1 </a:t>
            </a:r>
            <a:r>
              <a:rPr lang="en-US" sz="3732" dirty="0" err="1">
                <a:solidFill>
                  <a:srgbClr val="FF0000"/>
                </a:solidFill>
                <a:latin typeface="Times New Roman" panose="02020603050405020304" pitchFamily="18" charset="0"/>
                <a:ea typeface="Calibri" panose="020F0502020204030204" pitchFamily="34" charset="0"/>
              </a:rPr>
              <a:t>đội</a:t>
            </a:r>
            <a:r>
              <a:rPr lang="en-US" sz="3732" dirty="0">
                <a:solidFill>
                  <a:srgbClr val="FF0000"/>
                </a:solidFill>
                <a:latin typeface="Times New Roman" panose="02020603050405020304" pitchFamily="18" charset="0"/>
                <a:ea typeface="Calibri" panose="020F0502020204030204" pitchFamily="34" charset="0"/>
              </a:rPr>
              <a:t> </a:t>
            </a:r>
            <a:r>
              <a:rPr lang="en-US" sz="3732" dirty="0" err="1">
                <a:solidFill>
                  <a:srgbClr val="FF0000"/>
                </a:solidFill>
                <a:latin typeface="Times New Roman" panose="02020603050405020304" pitchFamily="18" charset="0"/>
                <a:ea typeface="Calibri" panose="020F0502020204030204" pitchFamily="34" charset="0"/>
              </a:rPr>
              <a:t>bóng</a:t>
            </a:r>
            <a:r>
              <a:rPr lang="en-US" sz="3732" dirty="0">
                <a:solidFill>
                  <a:srgbClr val="FF0000"/>
                </a:solidFill>
                <a:latin typeface="Times New Roman" panose="02020603050405020304" pitchFamily="18" charset="0"/>
                <a:ea typeface="Calibri" panose="020F0502020204030204" pitchFamily="34" charset="0"/>
              </a:rPr>
              <a:t> </a:t>
            </a:r>
            <a:r>
              <a:rPr lang="en-US" sz="3732" dirty="0" err="1">
                <a:solidFill>
                  <a:srgbClr val="FF0000"/>
                </a:solidFill>
                <a:latin typeface="Times New Roman" panose="02020603050405020304" pitchFamily="18" charset="0"/>
                <a:ea typeface="Calibri" panose="020F0502020204030204" pitchFamily="34" charset="0"/>
              </a:rPr>
              <a:t>hoặc</a:t>
            </a:r>
            <a:r>
              <a:rPr lang="en-US" sz="3732" dirty="0">
                <a:solidFill>
                  <a:srgbClr val="FF0000"/>
                </a:solidFill>
                <a:latin typeface="Times New Roman" panose="02020603050405020304" pitchFamily="18" charset="0"/>
                <a:ea typeface="Calibri" panose="020F0502020204030204" pitchFamily="34" charset="0"/>
              </a:rPr>
              <a:t> 1 </a:t>
            </a:r>
            <a:r>
              <a:rPr lang="en-US" sz="3732" dirty="0" err="1">
                <a:solidFill>
                  <a:srgbClr val="FF0000"/>
                </a:solidFill>
                <a:latin typeface="Times New Roman" panose="02020603050405020304" pitchFamily="18" charset="0"/>
                <a:ea typeface="Calibri" panose="020F0502020204030204" pitchFamily="34" charset="0"/>
              </a:rPr>
              <a:t>cầu</a:t>
            </a:r>
            <a:r>
              <a:rPr lang="en-US" sz="3732" dirty="0">
                <a:solidFill>
                  <a:srgbClr val="FF0000"/>
                </a:solidFill>
                <a:latin typeface="Times New Roman" panose="02020603050405020304" pitchFamily="18" charset="0"/>
                <a:ea typeface="Calibri" panose="020F0502020204030204" pitchFamily="34" charset="0"/>
              </a:rPr>
              <a:t> </a:t>
            </a:r>
            <a:r>
              <a:rPr lang="en-US" sz="3732" dirty="0" err="1">
                <a:solidFill>
                  <a:srgbClr val="FF0000"/>
                </a:solidFill>
                <a:latin typeface="Times New Roman" panose="02020603050405020304" pitchFamily="18" charset="0"/>
                <a:ea typeface="Calibri" panose="020F0502020204030204" pitchFamily="34" charset="0"/>
              </a:rPr>
              <a:t>thu</a:t>
            </a:r>
            <a:r>
              <a:rPr lang="en-US" sz="3732" dirty="0">
                <a:solidFill>
                  <a:srgbClr val="FF0000"/>
                </a:solidFill>
                <a:latin typeface="Times New Roman" panose="02020603050405020304" pitchFamily="18" charset="0"/>
                <a:ea typeface="Calibri" panose="020F0502020204030204" pitchFamily="34" charset="0"/>
              </a:rPr>
              <a:t>̉ mà </a:t>
            </a:r>
            <a:r>
              <a:rPr lang="en-US" sz="3732" dirty="0" err="1">
                <a:solidFill>
                  <a:srgbClr val="FF0000"/>
                </a:solidFill>
                <a:latin typeface="Times New Roman" panose="02020603050405020304" pitchFamily="18" charset="0"/>
                <a:ea typeface="Calibri" panose="020F0502020204030204" pitchFamily="34" charset="0"/>
              </a:rPr>
              <a:t>em</a:t>
            </a:r>
            <a:r>
              <a:rPr lang="en-US" sz="3732" dirty="0">
                <a:solidFill>
                  <a:srgbClr val="FF0000"/>
                </a:solidFill>
                <a:latin typeface="Times New Roman" panose="02020603050405020304" pitchFamily="18" charset="0"/>
                <a:ea typeface="Calibri" panose="020F0502020204030204" pitchFamily="34" charset="0"/>
              </a:rPr>
              <a:t> </a:t>
            </a:r>
            <a:r>
              <a:rPr lang="en-US" sz="3732" dirty="0" err="1">
                <a:solidFill>
                  <a:srgbClr val="FF0000"/>
                </a:solidFill>
                <a:latin typeface="Times New Roman" panose="02020603050405020304" pitchFamily="18" charset="0"/>
                <a:ea typeface="Calibri" panose="020F0502020204030204" pitchFamily="34" charset="0"/>
              </a:rPr>
              <a:t>yêu</a:t>
            </a:r>
            <a:r>
              <a:rPr lang="en-US" sz="3732" dirty="0">
                <a:solidFill>
                  <a:srgbClr val="FF0000"/>
                </a:solidFill>
                <a:latin typeface="Times New Roman" panose="02020603050405020304" pitchFamily="18" charset="0"/>
                <a:ea typeface="Calibri" panose="020F0502020204030204" pitchFamily="34" charset="0"/>
              </a:rPr>
              <a:t> </a:t>
            </a:r>
            <a:r>
              <a:rPr lang="en-US" sz="3732" dirty="0" err="1">
                <a:solidFill>
                  <a:srgbClr val="FF0000"/>
                </a:solidFill>
                <a:latin typeface="Times New Roman" panose="02020603050405020304" pitchFamily="18" charset="0"/>
                <a:ea typeface="Calibri" panose="020F0502020204030204" pitchFamily="34" charset="0"/>
              </a:rPr>
              <a:t>thích</a:t>
            </a:r>
            <a:r>
              <a:rPr lang="en-US" sz="3732" dirty="0">
                <a:solidFill>
                  <a:srgbClr val="FF0000"/>
                </a:solidFill>
                <a:latin typeface="Times New Roman" panose="02020603050405020304" pitchFamily="18" charset="0"/>
                <a:ea typeface="Calibri" panose="020F0502020204030204" pitchFamily="34" charset="0"/>
              </a:rPr>
              <a:t>?</a:t>
            </a:r>
            <a:endParaRPr lang="en-US" sz="3733" dirty="0">
              <a:solidFill>
                <a:srgbClr val="FF0000"/>
              </a:solidFill>
              <a:latin typeface="Times New Roman" panose="02020603050405020304" pitchFamily="18" charset="0"/>
              <a:ea typeface="Calibri" panose="020F0502020204030204" pitchFamily="34" charset="0"/>
            </a:endParaRPr>
          </a:p>
        </p:txBody>
      </p:sp>
      <p:grpSp>
        <p:nvGrpSpPr>
          <p:cNvPr id="50" name="组合 7">
            <a:extLst>
              <a:ext uri="{FF2B5EF4-FFF2-40B4-BE49-F238E27FC236}">
                <a16:creationId xmlns:a16="http://schemas.microsoft.com/office/drawing/2014/main" id="{892B5713-01C7-C37F-E16C-968E2B974BC2}"/>
              </a:ext>
            </a:extLst>
          </p:cNvPr>
          <p:cNvGrpSpPr/>
          <p:nvPr/>
        </p:nvGrpSpPr>
        <p:grpSpPr>
          <a:xfrm>
            <a:off x="605793" y="445156"/>
            <a:ext cx="1665366" cy="1412618"/>
            <a:chOff x="2067317" y="1810431"/>
            <a:chExt cx="2488837" cy="2293259"/>
          </a:xfrm>
          <a:effectLst>
            <a:outerShdw blurRad="139700" dist="63500" dir="2700000" algn="tl" rotWithShape="0">
              <a:prstClr val="black">
                <a:alpha val="40000"/>
              </a:prstClr>
            </a:outerShdw>
          </a:effectLst>
        </p:grpSpPr>
        <p:sp>
          <p:nvSpPr>
            <p:cNvPr id="51" name="圆角矩形 8">
              <a:extLst>
                <a:ext uri="{FF2B5EF4-FFF2-40B4-BE49-F238E27FC236}">
                  <a16:creationId xmlns:a16="http://schemas.microsoft.com/office/drawing/2014/main" id="{4931EEC2-64B9-C878-11BE-2F03F6344792}"/>
                </a:ext>
              </a:extLst>
            </p:cNvPr>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9169">
                <a:defRPr/>
              </a:pPr>
              <a:endParaRPr lang="zh-CN" altLang="en-US" sz="1999"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52" name="圆角矩形 9">
              <a:extLst>
                <a:ext uri="{FF2B5EF4-FFF2-40B4-BE49-F238E27FC236}">
                  <a16:creationId xmlns:a16="http://schemas.microsoft.com/office/drawing/2014/main" id="{73FC3294-D3D7-20D9-7E15-D4351FBD7485}"/>
                </a:ext>
              </a:extLst>
            </p:cNvPr>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9169">
                <a:defRPr/>
              </a:pPr>
              <a:r>
                <a:rPr lang="en-US" altLang="zh-CN" sz="1999" kern="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rPr>
                <a:t> </a:t>
              </a:r>
              <a:endParaRPr lang="zh-CN" altLang="en-US" sz="1999"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pic>
        <p:nvPicPr>
          <p:cNvPr id="53" name="Picture 10" descr="Trẻ Em, Mầm Non, Đọc Sách, Học Tập, Cô Bé, Tải hình PNG 342 -  Free.Vector6.com">
            <a:extLst>
              <a:ext uri="{FF2B5EF4-FFF2-40B4-BE49-F238E27FC236}">
                <a16:creationId xmlns:a16="http://schemas.microsoft.com/office/drawing/2014/main" id="{5E26C186-F091-D98B-46DF-231A12D90F7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820" y="399323"/>
            <a:ext cx="1566010" cy="156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5990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42" presetClass="entr" presetSubtype="0"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anim calcmode="lin" valueType="num">
                                      <p:cBhvr>
                                        <p:cTn id="13" dur="500" fill="hold"/>
                                        <p:tgtEl>
                                          <p:spTgt spid="118"/>
                                        </p:tgtEl>
                                        <p:attrNameLst>
                                          <p:attrName>ppt_x</p:attrName>
                                        </p:attrNameLst>
                                      </p:cBhvr>
                                      <p:tavLst>
                                        <p:tav tm="0">
                                          <p:val>
                                            <p:strVal val="#ppt_x"/>
                                          </p:val>
                                        </p:tav>
                                        <p:tav tm="100000">
                                          <p:val>
                                            <p:strVal val="#ppt_x"/>
                                          </p:val>
                                        </p:tav>
                                      </p:tavLst>
                                    </p:anim>
                                    <p:anim calcmode="lin" valueType="num">
                                      <p:cBhvr>
                                        <p:cTn id="14" dur="500" fill="hold"/>
                                        <p:tgtEl>
                                          <p:spTgt spid="1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3" presetClass="entr" presetSubtype="52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ppt_x</p:attrName>
                                        </p:attrNameLst>
                                      </p:cBhvr>
                                      <p:tavLst>
                                        <p:tav tm="0">
                                          <p:val>
                                            <p:fltVal val="0.5"/>
                                          </p:val>
                                        </p:tav>
                                        <p:tav tm="100000">
                                          <p:val>
                                            <p:strVal val="#ppt_x"/>
                                          </p:val>
                                        </p:tav>
                                      </p:tavLst>
                                    </p:anim>
                                    <p:anim calcmode="lin" valueType="num">
                                      <p:cBhvr>
                                        <p:cTn id="21" dur="500" fill="hold"/>
                                        <p:tgtEl>
                                          <p:spTgt spid="2"/>
                                        </p:tgtEl>
                                        <p:attrNameLst>
                                          <p:attrName>ppt_y</p:attrName>
                                        </p:attrNameLst>
                                      </p:cBhvr>
                                      <p:tavLst>
                                        <p:tav tm="0">
                                          <p:val>
                                            <p:fltVal val="0.5"/>
                                          </p:val>
                                        </p:tav>
                                        <p:tav tm="100000">
                                          <p:val>
                                            <p:strVal val="#ppt_y"/>
                                          </p:val>
                                        </p:tav>
                                      </p:tavLst>
                                    </p:anim>
                                  </p:childTnLst>
                                </p:cTn>
                              </p:par>
                              <p:par>
                                <p:cTn id="22" presetID="23" presetClass="entr" presetSubtype="528" fill="hold" nodeType="withEffect">
                                  <p:stCondLst>
                                    <p:cond delay="30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fltVal val="0.5"/>
                                          </p:val>
                                        </p:tav>
                                        <p:tav tm="100000">
                                          <p:val>
                                            <p:strVal val="#ppt_y"/>
                                          </p:val>
                                        </p:tav>
                                      </p:tavLst>
                                    </p:anim>
                                  </p:childTnLst>
                                </p:cTn>
                              </p:par>
                              <p:par>
                                <p:cTn id="28" presetID="23" presetClass="entr" presetSubtype="528" fill="hold" nodeType="withEffect">
                                  <p:stCondLst>
                                    <p:cond delay="70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ppt_x</p:attrName>
                                        </p:attrNameLst>
                                      </p:cBhvr>
                                      <p:tavLst>
                                        <p:tav tm="0">
                                          <p:val>
                                            <p:fltVal val="0.5"/>
                                          </p:val>
                                        </p:tav>
                                        <p:tav tm="100000">
                                          <p:val>
                                            <p:strVal val="#ppt_x"/>
                                          </p:val>
                                        </p:tav>
                                      </p:tavLst>
                                    </p:anim>
                                    <p:anim calcmode="lin" valueType="num">
                                      <p:cBhvr>
                                        <p:cTn id="33" dur="500" fill="hold"/>
                                        <p:tgtEl>
                                          <p:spTgt spid="4"/>
                                        </p:tgtEl>
                                        <p:attrNameLst>
                                          <p:attrName>ppt_y</p:attrName>
                                        </p:attrNameLst>
                                      </p:cBhvr>
                                      <p:tavLst>
                                        <p:tav tm="0">
                                          <p:val>
                                            <p:fltVal val="0.5"/>
                                          </p:val>
                                        </p:tav>
                                        <p:tav tm="100000">
                                          <p:val>
                                            <p:strVal val="#ppt_y"/>
                                          </p:val>
                                        </p:tav>
                                      </p:tavLst>
                                    </p:anim>
                                  </p:childTnLst>
                                </p:cTn>
                              </p:par>
                              <p:par>
                                <p:cTn id="34" presetID="23" presetClass="entr" presetSubtype="528" fill="hold" nodeType="withEffect">
                                  <p:stCondLst>
                                    <p:cond delay="30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 calcmode="lin" valueType="num">
                                      <p:cBhvr>
                                        <p:cTn id="38" dur="500" fill="hold"/>
                                        <p:tgtEl>
                                          <p:spTgt spid="5"/>
                                        </p:tgtEl>
                                        <p:attrNameLst>
                                          <p:attrName>ppt_x</p:attrName>
                                        </p:attrNameLst>
                                      </p:cBhvr>
                                      <p:tavLst>
                                        <p:tav tm="0">
                                          <p:val>
                                            <p:fltVal val="0.5"/>
                                          </p:val>
                                        </p:tav>
                                        <p:tav tm="100000">
                                          <p:val>
                                            <p:strVal val="#ppt_x"/>
                                          </p:val>
                                        </p:tav>
                                      </p:tavLst>
                                    </p:anim>
                                    <p:anim calcmode="lin" valueType="num">
                                      <p:cBhvr>
                                        <p:cTn id="39" dur="500" fill="hold"/>
                                        <p:tgtEl>
                                          <p:spTgt spid="5"/>
                                        </p:tgtEl>
                                        <p:attrNameLst>
                                          <p:attrName>ppt_y</p:attrName>
                                        </p:attrNameLst>
                                      </p:cBhvr>
                                      <p:tavLst>
                                        <p:tav tm="0">
                                          <p:val>
                                            <p:fltVal val="0.5"/>
                                          </p:val>
                                        </p:tav>
                                        <p:tav tm="100000">
                                          <p:val>
                                            <p:strVal val="#ppt_y"/>
                                          </p:val>
                                        </p:tav>
                                      </p:tavLst>
                                    </p:anim>
                                  </p:childTnLst>
                                </p:cTn>
                              </p:par>
                              <p:par>
                                <p:cTn id="40" presetID="16" presetClass="entr" presetSubtype="21" fill="hold" grpId="0" nodeType="withEffect">
                                  <p:stCondLst>
                                    <p:cond delay="30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23" presetClass="entr" presetSubtype="528" fill="hold" nodeType="withEffect">
                                  <p:stCondLst>
                                    <p:cond delay="10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 calcmode="lin" valueType="num">
                                      <p:cBhvr>
                                        <p:cTn id="47" dur="500" fill="hold"/>
                                        <p:tgtEl>
                                          <p:spTgt spid="6"/>
                                        </p:tgtEl>
                                        <p:attrNameLst>
                                          <p:attrName>ppt_x</p:attrName>
                                        </p:attrNameLst>
                                      </p:cBhvr>
                                      <p:tavLst>
                                        <p:tav tm="0">
                                          <p:val>
                                            <p:fltVal val="0.5"/>
                                          </p:val>
                                        </p:tav>
                                        <p:tav tm="100000">
                                          <p:val>
                                            <p:strVal val="#ppt_x"/>
                                          </p:val>
                                        </p:tav>
                                      </p:tavLst>
                                    </p:anim>
                                    <p:anim calcmode="lin" valueType="num">
                                      <p:cBhvr>
                                        <p:cTn id="48" dur="500" fill="hold"/>
                                        <p:tgtEl>
                                          <p:spTgt spid="6"/>
                                        </p:tgtEl>
                                        <p:attrNameLst>
                                          <p:attrName>ppt_y</p:attrName>
                                        </p:attrNameLst>
                                      </p:cBhvr>
                                      <p:tavLst>
                                        <p:tav tm="0">
                                          <p:val>
                                            <p:fltVal val="0.5"/>
                                          </p:val>
                                        </p:tav>
                                        <p:tav tm="100000">
                                          <p:val>
                                            <p:strVal val="#ppt_y"/>
                                          </p:val>
                                        </p:tav>
                                      </p:tavLst>
                                    </p:anim>
                                  </p:childTnLst>
                                </p:cTn>
                              </p:par>
                              <p:par>
                                <p:cTn id="49" presetID="23" presetClass="entr" presetSubtype="528" fill="hold" nodeType="withEffect">
                                  <p:stCondLst>
                                    <p:cond delay="60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 calcmode="lin" valueType="num">
                                      <p:cBhvr>
                                        <p:cTn id="53" dur="500" fill="hold"/>
                                        <p:tgtEl>
                                          <p:spTgt spid="7"/>
                                        </p:tgtEl>
                                        <p:attrNameLst>
                                          <p:attrName>ppt_x</p:attrName>
                                        </p:attrNameLst>
                                      </p:cBhvr>
                                      <p:tavLst>
                                        <p:tav tm="0">
                                          <p:val>
                                            <p:fltVal val="0.5"/>
                                          </p:val>
                                        </p:tav>
                                        <p:tav tm="100000">
                                          <p:val>
                                            <p:strVal val="#ppt_x"/>
                                          </p:val>
                                        </p:tav>
                                      </p:tavLst>
                                    </p:anim>
                                    <p:anim calcmode="lin" valueType="num">
                                      <p:cBhvr>
                                        <p:cTn id="54" dur="500" fill="hold"/>
                                        <p:tgtEl>
                                          <p:spTgt spid="7"/>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 calcmode="lin" valueType="num">
                                      <p:cBhvr>
                                        <p:cTn id="59" dur="500" fill="hold"/>
                                        <p:tgtEl>
                                          <p:spTgt spid="8"/>
                                        </p:tgtEl>
                                        <p:attrNameLst>
                                          <p:attrName>ppt_x</p:attrName>
                                        </p:attrNameLst>
                                      </p:cBhvr>
                                      <p:tavLst>
                                        <p:tav tm="0">
                                          <p:val>
                                            <p:fltVal val="0.5"/>
                                          </p:val>
                                        </p:tav>
                                        <p:tav tm="100000">
                                          <p:val>
                                            <p:strVal val="#ppt_x"/>
                                          </p:val>
                                        </p:tav>
                                      </p:tavLst>
                                    </p:anim>
                                    <p:anim calcmode="lin" valueType="num">
                                      <p:cBhvr>
                                        <p:cTn id="60" dur="500" fill="hold"/>
                                        <p:tgtEl>
                                          <p:spTgt spid="8"/>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3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 calcmode="lin" valueType="num">
                                      <p:cBhvr>
                                        <p:cTn id="65" dur="500" fill="hold"/>
                                        <p:tgtEl>
                                          <p:spTgt spid="9"/>
                                        </p:tgtEl>
                                        <p:attrNameLst>
                                          <p:attrName>ppt_x</p:attrName>
                                        </p:attrNameLst>
                                      </p:cBhvr>
                                      <p:tavLst>
                                        <p:tav tm="0">
                                          <p:val>
                                            <p:fltVal val="0.5"/>
                                          </p:val>
                                        </p:tav>
                                        <p:tav tm="100000">
                                          <p:val>
                                            <p:strVal val="#ppt_x"/>
                                          </p:val>
                                        </p:tav>
                                      </p:tavLst>
                                    </p:anim>
                                    <p:anim calcmode="lin" valueType="num">
                                      <p:cBhvr>
                                        <p:cTn id="66" dur="500" fill="hold"/>
                                        <p:tgtEl>
                                          <p:spTgt spid="9"/>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6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 calcmode="lin" valueType="num">
                                      <p:cBhvr>
                                        <p:cTn id="71" dur="500" fill="hold"/>
                                        <p:tgtEl>
                                          <p:spTgt spid="10"/>
                                        </p:tgtEl>
                                        <p:attrNameLst>
                                          <p:attrName>ppt_x</p:attrName>
                                        </p:attrNameLst>
                                      </p:cBhvr>
                                      <p:tavLst>
                                        <p:tav tm="0">
                                          <p:val>
                                            <p:fltVal val="0.5"/>
                                          </p:val>
                                        </p:tav>
                                        <p:tav tm="100000">
                                          <p:val>
                                            <p:strVal val="#ppt_x"/>
                                          </p:val>
                                        </p:tav>
                                      </p:tavLst>
                                    </p:anim>
                                    <p:anim calcmode="lin" valueType="num">
                                      <p:cBhvr>
                                        <p:cTn id="72" dur="500" fill="hold"/>
                                        <p:tgtEl>
                                          <p:spTgt spid="10"/>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60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anim calcmode="lin" valueType="num">
                                      <p:cBhvr>
                                        <p:cTn id="77" dur="500" fill="hold"/>
                                        <p:tgtEl>
                                          <p:spTgt spid="11"/>
                                        </p:tgtEl>
                                        <p:attrNameLst>
                                          <p:attrName>ppt_x</p:attrName>
                                        </p:attrNameLst>
                                      </p:cBhvr>
                                      <p:tavLst>
                                        <p:tav tm="0">
                                          <p:val>
                                            <p:fltVal val="0.5"/>
                                          </p:val>
                                        </p:tav>
                                        <p:tav tm="100000">
                                          <p:val>
                                            <p:strVal val="#ppt_x"/>
                                          </p:val>
                                        </p:tav>
                                      </p:tavLst>
                                    </p:anim>
                                    <p:anim calcmode="lin" valueType="num">
                                      <p:cBhvr>
                                        <p:cTn id="78" dur="500" fill="hold"/>
                                        <p:tgtEl>
                                          <p:spTgt spid="11"/>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30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fltVal val="0"/>
                                          </p:val>
                                        </p:tav>
                                        <p:tav tm="100000">
                                          <p:val>
                                            <p:strVal val="#ppt_w"/>
                                          </p:val>
                                        </p:tav>
                                      </p:tavLst>
                                    </p:anim>
                                    <p:anim calcmode="lin" valueType="num">
                                      <p:cBhvr>
                                        <p:cTn id="82" dur="500" fill="hold"/>
                                        <p:tgtEl>
                                          <p:spTgt spid="12"/>
                                        </p:tgtEl>
                                        <p:attrNameLst>
                                          <p:attrName>ppt_h</p:attrName>
                                        </p:attrNameLst>
                                      </p:cBhvr>
                                      <p:tavLst>
                                        <p:tav tm="0">
                                          <p:val>
                                            <p:fltVal val="0"/>
                                          </p:val>
                                        </p:tav>
                                        <p:tav tm="100000">
                                          <p:val>
                                            <p:strVal val="#ppt_h"/>
                                          </p:val>
                                        </p:tav>
                                      </p:tavLst>
                                    </p:anim>
                                    <p:anim calcmode="lin" valueType="num">
                                      <p:cBhvr>
                                        <p:cTn id="83" dur="500" fill="hold"/>
                                        <p:tgtEl>
                                          <p:spTgt spid="12"/>
                                        </p:tgtEl>
                                        <p:attrNameLst>
                                          <p:attrName>ppt_x</p:attrName>
                                        </p:attrNameLst>
                                      </p:cBhvr>
                                      <p:tavLst>
                                        <p:tav tm="0">
                                          <p:val>
                                            <p:fltVal val="0.5"/>
                                          </p:val>
                                        </p:tav>
                                        <p:tav tm="100000">
                                          <p:val>
                                            <p:strVal val="#ppt_x"/>
                                          </p:val>
                                        </p:tav>
                                      </p:tavLst>
                                    </p:anim>
                                    <p:anim calcmode="lin" valueType="num">
                                      <p:cBhvr>
                                        <p:cTn id="84" dur="500" fill="hold"/>
                                        <p:tgtEl>
                                          <p:spTgt spid="12"/>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60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 calcmode="lin" valueType="num">
                                      <p:cBhvr>
                                        <p:cTn id="89" dur="500" fill="hold"/>
                                        <p:tgtEl>
                                          <p:spTgt spid="13"/>
                                        </p:tgtEl>
                                        <p:attrNameLst>
                                          <p:attrName>ppt_x</p:attrName>
                                        </p:attrNameLst>
                                      </p:cBhvr>
                                      <p:tavLst>
                                        <p:tav tm="0">
                                          <p:val>
                                            <p:fltVal val="0.5"/>
                                          </p:val>
                                        </p:tav>
                                        <p:tav tm="100000">
                                          <p:val>
                                            <p:strVal val="#ppt_x"/>
                                          </p:val>
                                        </p:tav>
                                      </p:tavLst>
                                    </p:anim>
                                    <p:anim calcmode="lin" valueType="num">
                                      <p:cBhvr>
                                        <p:cTn id="90" dur="500" fill="hold"/>
                                        <p:tgtEl>
                                          <p:spTgt spid="13"/>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600"/>
                                  </p:stCondLst>
                                  <p:childTnLst>
                                    <p:set>
                                      <p:cBhvr>
                                        <p:cTn id="92" dur="1" fill="hold">
                                          <p:stCondLst>
                                            <p:cond delay="0"/>
                                          </p:stCondLst>
                                        </p:cTn>
                                        <p:tgtEl>
                                          <p:spTgt spid="14"/>
                                        </p:tgtEl>
                                        <p:attrNameLst>
                                          <p:attrName>style.visibility</p:attrName>
                                        </p:attrNameLst>
                                      </p:cBhvr>
                                      <p:to>
                                        <p:strVal val="visible"/>
                                      </p:to>
                                    </p:set>
                                    <p:anim calcmode="lin" valueType="num">
                                      <p:cBhvr>
                                        <p:cTn id="93" dur="500" fill="hold"/>
                                        <p:tgtEl>
                                          <p:spTgt spid="14"/>
                                        </p:tgtEl>
                                        <p:attrNameLst>
                                          <p:attrName>ppt_w</p:attrName>
                                        </p:attrNameLst>
                                      </p:cBhvr>
                                      <p:tavLst>
                                        <p:tav tm="0">
                                          <p:val>
                                            <p:fltVal val="0"/>
                                          </p:val>
                                        </p:tav>
                                        <p:tav tm="100000">
                                          <p:val>
                                            <p:strVal val="#ppt_w"/>
                                          </p:val>
                                        </p:tav>
                                      </p:tavLst>
                                    </p:anim>
                                    <p:anim calcmode="lin" valueType="num">
                                      <p:cBhvr>
                                        <p:cTn id="94" dur="500" fill="hold"/>
                                        <p:tgtEl>
                                          <p:spTgt spid="14"/>
                                        </p:tgtEl>
                                        <p:attrNameLst>
                                          <p:attrName>ppt_h</p:attrName>
                                        </p:attrNameLst>
                                      </p:cBhvr>
                                      <p:tavLst>
                                        <p:tav tm="0">
                                          <p:val>
                                            <p:fltVal val="0"/>
                                          </p:val>
                                        </p:tav>
                                        <p:tav tm="100000">
                                          <p:val>
                                            <p:strVal val="#ppt_h"/>
                                          </p:val>
                                        </p:tav>
                                      </p:tavLst>
                                    </p:anim>
                                    <p:anim calcmode="lin" valueType="num">
                                      <p:cBhvr>
                                        <p:cTn id="95" dur="500" fill="hold"/>
                                        <p:tgtEl>
                                          <p:spTgt spid="14"/>
                                        </p:tgtEl>
                                        <p:attrNameLst>
                                          <p:attrName>ppt_x</p:attrName>
                                        </p:attrNameLst>
                                      </p:cBhvr>
                                      <p:tavLst>
                                        <p:tav tm="0">
                                          <p:val>
                                            <p:fltVal val="0.5"/>
                                          </p:val>
                                        </p:tav>
                                        <p:tav tm="100000">
                                          <p:val>
                                            <p:strVal val="#ppt_x"/>
                                          </p:val>
                                        </p:tav>
                                      </p:tavLst>
                                    </p:anim>
                                    <p:anim calcmode="lin" valueType="num">
                                      <p:cBhvr>
                                        <p:cTn id="96" dur="500" fill="hold"/>
                                        <p:tgtEl>
                                          <p:spTgt spid="14"/>
                                        </p:tgtEl>
                                        <p:attrNameLst>
                                          <p:attrName>ppt_y</p:attrName>
                                        </p:attrNameLst>
                                      </p:cBhvr>
                                      <p:tavLst>
                                        <p:tav tm="0">
                                          <p:val>
                                            <p:fltVal val="0.5"/>
                                          </p:val>
                                        </p:tav>
                                        <p:tav tm="100000">
                                          <p:val>
                                            <p:strVal val="#ppt_y"/>
                                          </p:val>
                                        </p:tav>
                                      </p:tavLst>
                                    </p:anim>
                                  </p:childTnLst>
                                </p:cTn>
                              </p:par>
                              <p:par>
                                <p:cTn id="97" presetID="26" presetClass="emph" presetSubtype="0" repeatCount="3000" fill="hold" nodeType="withEffect">
                                  <p:stCondLst>
                                    <p:cond delay="600"/>
                                  </p:stCondLst>
                                  <p:childTnLst>
                                    <p:animEffect transition="out" filter="fade">
                                      <p:cBhvr>
                                        <p:cTn id="98" dur="500" tmFilter="0, 0; .2, .5; .8, .5; 1, 0"/>
                                        <p:tgtEl>
                                          <p:spTgt spid="2"/>
                                        </p:tgtEl>
                                      </p:cBhvr>
                                    </p:animEffect>
                                    <p:animScale>
                                      <p:cBhvr>
                                        <p:cTn id="99" dur="250" autoRev="1" fill="hold"/>
                                        <p:tgtEl>
                                          <p:spTgt spid="2"/>
                                        </p:tgtEl>
                                      </p:cBhvr>
                                      <p:by x="105000" y="105000"/>
                                    </p:animScale>
                                  </p:childTnLst>
                                </p:cTn>
                              </p:par>
                              <p:par>
                                <p:cTn id="100" presetID="26" presetClass="emph" presetSubtype="0" repeatCount="3000" fill="hold" nodeType="withEffect">
                                  <p:stCondLst>
                                    <p:cond delay="710"/>
                                  </p:stCondLst>
                                  <p:childTnLst>
                                    <p:animEffect transition="out" filter="fade">
                                      <p:cBhvr>
                                        <p:cTn id="101" dur="500" tmFilter="0, 0; .2, .5; .8, .5; 1, 0"/>
                                        <p:tgtEl>
                                          <p:spTgt spid="9"/>
                                        </p:tgtEl>
                                      </p:cBhvr>
                                    </p:animEffect>
                                    <p:animScale>
                                      <p:cBhvr>
                                        <p:cTn id="102" dur="250" autoRev="1" fill="hold"/>
                                        <p:tgtEl>
                                          <p:spTgt spid="9"/>
                                        </p:tgtEl>
                                      </p:cBhvr>
                                      <p:by x="105000" y="105000"/>
                                    </p:animScale>
                                  </p:childTnLst>
                                </p:cTn>
                              </p:par>
                              <p:par>
                                <p:cTn id="103" presetID="26" presetClass="emph" presetSubtype="0" repeatCount="3000" fill="hold" nodeType="withEffect">
                                  <p:stCondLst>
                                    <p:cond delay="410"/>
                                  </p:stCondLst>
                                  <p:childTnLst>
                                    <p:animEffect transition="out" filter="fade">
                                      <p:cBhvr>
                                        <p:cTn id="104" dur="500" tmFilter="0, 0; .2, .5; .8, .5; 1, 0"/>
                                        <p:tgtEl>
                                          <p:spTgt spid="11"/>
                                        </p:tgtEl>
                                      </p:cBhvr>
                                    </p:animEffect>
                                    <p:animScale>
                                      <p:cBhvr>
                                        <p:cTn id="105" dur="250" autoRev="1" fill="hold"/>
                                        <p:tgtEl>
                                          <p:spTgt spid="11"/>
                                        </p:tgtEl>
                                      </p:cBhvr>
                                      <p:by x="105000" y="105000"/>
                                    </p:animScale>
                                  </p:childTnLst>
                                </p:cTn>
                              </p:par>
                              <p:par>
                                <p:cTn id="106" presetID="26" presetClass="emph" presetSubtype="0" repeatCount="3000" fill="hold" nodeType="withEffect">
                                  <p:stCondLst>
                                    <p:cond delay="810"/>
                                  </p:stCondLst>
                                  <p:childTnLst>
                                    <p:animEffect transition="out" filter="fade">
                                      <p:cBhvr>
                                        <p:cTn id="107" dur="500" tmFilter="0, 0; .2, .5; .8, .5; 1, 0"/>
                                        <p:tgtEl>
                                          <p:spTgt spid="12"/>
                                        </p:tgtEl>
                                      </p:cBhvr>
                                    </p:animEffect>
                                    <p:animScale>
                                      <p:cBhvr>
                                        <p:cTn id="108" dur="250" autoRev="1" fill="hold"/>
                                        <p:tgtEl>
                                          <p:spTgt spid="12"/>
                                        </p:tgtEl>
                                      </p:cBhvr>
                                      <p:by x="105000" y="105000"/>
                                    </p:animScale>
                                  </p:childTnLst>
                                </p:cTn>
                              </p:par>
                            </p:childTnLst>
                          </p:cTn>
                        </p:par>
                        <p:par>
                          <p:cTn id="109" fill="hold">
                            <p:stCondLst>
                              <p:cond delay="2810"/>
                            </p:stCondLst>
                            <p:childTnLst>
                              <p:par>
                                <p:cTn id="110" presetID="22" presetClass="entr" presetSubtype="4" fill="hold" nodeType="after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wipe(down)">
                                      <p:cBhvr>
                                        <p:cTn id="112" dur="500"/>
                                        <p:tgtEl>
                                          <p:spTgt spid="50"/>
                                        </p:tgtEl>
                                      </p:cBhvr>
                                    </p:animEffect>
                                  </p:childTnLst>
                                </p:cTn>
                              </p:par>
                              <p:par>
                                <p:cTn id="113" presetID="22" presetClass="entr" presetSubtype="4" fill="hold" nodeType="withEffect">
                                  <p:stCondLst>
                                    <p:cond delay="0"/>
                                  </p:stCondLst>
                                  <p:childTnLst>
                                    <p:set>
                                      <p:cBhvr>
                                        <p:cTn id="114" dur="1" fill="hold">
                                          <p:stCondLst>
                                            <p:cond delay="0"/>
                                          </p:stCondLst>
                                        </p:cTn>
                                        <p:tgtEl>
                                          <p:spTgt spid="53"/>
                                        </p:tgtEl>
                                        <p:attrNameLst>
                                          <p:attrName>style.visibility</p:attrName>
                                        </p:attrNameLst>
                                      </p:cBhvr>
                                      <p:to>
                                        <p:strVal val="visible"/>
                                      </p:to>
                                    </p:set>
                                    <p:animEffect transition="in" filter="wipe(down)">
                                      <p:cBhvr>
                                        <p:cTn id="115" dur="500"/>
                                        <p:tgtEl>
                                          <p:spTgt spid="53"/>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p:cNvSpPr/>
          <p:nvPr/>
        </p:nvSpPr>
        <p:spPr>
          <a:xfrm>
            <a:off x="2827798" y="3045562"/>
            <a:ext cx="4124977" cy="1921493"/>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2666" b="1" dirty="0">
                <a:solidFill>
                  <a:schemeClr val="tx1"/>
                </a:solidFill>
                <a:latin typeface="Times New Roman" panose="02020603050405020304" pitchFamily="18" charset="0"/>
                <a:ea typeface="Calibri" panose="020F0502020204030204" pitchFamily="34" charset="0"/>
              </a:rPr>
              <a:t>THÔNG TIN TRONG MÔI TRƯỜNG SỐ</a:t>
            </a:r>
            <a:endParaRPr lang="en-US" sz="2666" dirty="0">
              <a:solidFill>
                <a:schemeClr val="tx1"/>
              </a:solidFill>
              <a:latin typeface="Times New Roman" panose="02020603050405020304" pitchFamily="18" charset="0"/>
              <a:cs typeface="Times New Roman" panose="02020603050405020304" pitchFamily="18" charset="0"/>
            </a:endParaRPr>
          </a:p>
        </p:txBody>
      </p:sp>
      <p:sp>
        <p:nvSpPr>
          <p:cNvPr id="8" name="Speech Bubble: Oval 7"/>
          <p:cNvSpPr/>
          <p:nvPr/>
        </p:nvSpPr>
        <p:spPr>
          <a:xfrm>
            <a:off x="433337" y="84046"/>
            <a:ext cx="3796602" cy="1846700"/>
          </a:xfrm>
          <a:prstGeom prst="wedgeEllipseCallout">
            <a:avLst>
              <a:gd name="adj1" fmla="val 35197"/>
              <a:gd name="adj2" fmla="val 12195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4265" dirty="0" err="1">
                <a:latin typeface="Times New Roman" panose="02020603050405020304" pitchFamily="18" charset="0"/>
                <a:cs typeface="Times New Roman" panose="02020603050405020304" pitchFamily="18" charset="0"/>
              </a:rPr>
              <a:t>Thông</a:t>
            </a:r>
            <a:r>
              <a:rPr lang="en-US" sz="4265" dirty="0">
                <a:latin typeface="Times New Roman" panose="02020603050405020304" pitchFamily="18" charset="0"/>
                <a:cs typeface="Times New Roman" panose="02020603050405020304" pitchFamily="18" charset="0"/>
              </a:rPr>
              <a:t> tin </a:t>
            </a:r>
            <a:r>
              <a:rPr lang="en-US" sz="4265" dirty="0" err="1">
                <a:latin typeface="Times New Roman" panose="02020603050405020304" pitchFamily="18" charset="0"/>
                <a:cs typeface="Times New Roman" panose="02020603050405020304" pitchFamily="18" charset="0"/>
              </a:rPr>
              <a:t>sô</a:t>
            </a:r>
            <a:r>
              <a:rPr lang="en-US" sz="4265" dirty="0">
                <a:latin typeface="Times New Roman" panose="02020603050405020304" pitchFamily="18" charset="0"/>
                <a:cs typeface="Times New Roman" panose="02020603050405020304" pitchFamily="18" charset="0"/>
              </a:rPr>
              <a:t>́ </a:t>
            </a:r>
          </a:p>
        </p:txBody>
      </p:sp>
      <p:sp>
        <p:nvSpPr>
          <p:cNvPr id="9" name="Speech Bubble: Oval 8"/>
          <p:cNvSpPr/>
          <p:nvPr/>
        </p:nvSpPr>
        <p:spPr>
          <a:xfrm>
            <a:off x="7269403" y="4436763"/>
            <a:ext cx="4770600" cy="2125298"/>
          </a:xfrm>
          <a:prstGeom prst="wedgeEllipseCallout">
            <a:avLst>
              <a:gd name="adj1" fmla="val -62275"/>
              <a:gd name="adj2" fmla="val -46947"/>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732" dirty="0" err="1">
                <a:latin typeface="Times New Roman" panose="02020603050405020304" pitchFamily="18" charset="0"/>
                <a:cs typeface="Times New Roman" panose="02020603050405020304" pitchFamily="18" charset="0"/>
              </a:rPr>
              <a:t>Thông</a:t>
            </a:r>
            <a:r>
              <a:rPr lang="en-US" sz="3732" dirty="0">
                <a:latin typeface="Times New Roman" panose="02020603050405020304" pitchFamily="18" charset="0"/>
                <a:cs typeface="Times New Roman" panose="02020603050405020304" pitchFamily="18" charset="0"/>
              </a:rPr>
              <a:t> tin </a:t>
            </a:r>
            <a:r>
              <a:rPr lang="en-US" sz="3732" dirty="0" err="1">
                <a:latin typeface="Times New Roman" panose="02020603050405020304" pitchFamily="18" charset="0"/>
                <a:cs typeface="Times New Roman" panose="02020603050405020304" pitchFamily="18" charset="0"/>
              </a:rPr>
              <a:t>sô</a:t>
            </a:r>
            <a:r>
              <a:rPr lang="en-US" sz="3732" dirty="0">
                <a:latin typeface="Times New Roman" panose="02020603050405020304" pitchFamily="18" charset="0"/>
                <a:cs typeface="Times New Roman" panose="02020603050405020304" pitchFamily="18" charset="0"/>
              </a:rPr>
              <a:t>́ </a:t>
            </a:r>
            <a:r>
              <a:rPr lang="en-US" sz="3732" dirty="0" err="1">
                <a:latin typeface="Times New Roman" panose="02020603050405020304" pitchFamily="18" charset="0"/>
                <a:cs typeface="Times New Roman" panose="02020603050405020304" pitchFamily="18" charset="0"/>
              </a:rPr>
              <a:t>trong</a:t>
            </a:r>
            <a:r>
              <a:rPr lang="en-US" sz="3732" dirty="0">
                <a:latin typeface="Times New Roman" panose="02020603050405020304" pitchFamily="18" charset="0"/>
                <a:cs typeface="Times New Roman" panose="02020603050405020304" pitchFamily="18" charset="0"/>
              </a:rPr>
              <a:t> </a:t>
            </a:r>
            <a:r>
              <a:rPr lang="en-US" sz="3732" dirty="0" err="1">
                <a:latin typeface="Times New Roman" panose="02020603050405020304" pitchFamily="18" charset="0"/>
                <a:cs typeface="Times New Roman" panose="02020603050405020304" pitchFamily="18" charset="0"/>
              </a:rPr>
              <a:t>mạng</a:t>
            </a:r>
            <a:r>
              <a:rPr lang="en-US" sz="3732" dirty="0">
                <a:latin typeface="Times New Roman" panose="02020603050405020304" pitchFamily="18" charset="0"/>
                <a:cs typeface="Times New Roman" panose="02020603050405020304" pitchFamily="18" charset="0"/>
              </a:rPr>
              <a:t> XH</a:t>
            </a:r>
          </a:p>
        </p:txBody>
      </p:sp>
      <p:sp>
        <p:nvSpPr>
          <p:cNvPr id="10" name="TextBox 9"/>
          <p:cNvSpPr txBox="1"/>
          <p:nvPr/>
        </p:nvSpPr>
        <p:spPr>
          <a:xfrm>
            <a:off x="6251151" y="295940"/>
            <a:ext cx="5821163" cy="3784369"/>
          </a:xfrm>
          <a:prstGeom prst="rect">
            <a:avLst/>
          </a:prstGeom>
          <a:noFill/>
        </p:spPr>
        <p:txBody>
          <a:bodyPr wrap="square" rtlCol="0">
            <a:spAutoFit/>
          </a:bodyPr>
          <a:lstStyle/>
          <a:p>
            <a:pPr marL="380876" indent="-380876" algn="just">
              <a:buFont typeface="Wingdings" panose="05000000000000000000" pitchFamily="2" charset="2"/>
              <a:buChar char="v"/>
            </a:pPr>
            <a:r>
              <a:rPr lang="vi-VN" sz="2399" dirty="0">
                <a:latin typeface="+mj-lt"/>
              </a:rPr>
              <a:t>Thông tin số đa dạng, được thu thập nhanh, được lưu trữ với dung lượng rất lớn bởi nhiều tổ chức và cá nhân</a:t>
            </a:r>
            <a:endParaRPr lang="en-US" sz="2399" dirty="0">
              <a:latin typeface="+mj-lt"/>
            </a:endParaRPr>
          </a:p>
          <a:p>
            <a:pPr marL="380876" indent="-380876" algn="just">
              <a:buFont typeface="Wingdings" panose="05000000000000000000" pitchFamily="2" charset="2"/>
              <a:buChar char="v"/>
            </a:pPr>
            <a:r>
              <a:rPr lang="vi-VN" sz="2399" dirty="0">
                <a:latin typeface="+mj-lt"/>
              </a:rPr>
              <a:t>Có nhiều công cụ hỗ trợ tìm kiếm, truy cập, lưu trữ, xử lí và chia sẻ thông tin số</a:t>
            </a:r>
            <a:endParaRPr lang="en-US" sz="2399" dirty="0">
              <a:latin typeface="+mj-lt"/>
            </a:endParaRPr>
          </a:p>
          <a:p>
            <a:pPr marL="380876" indent="-380876" algn="just">
              <a:buFont typeface="Wingdings" panose="05000000000000000000" pitchFamily="2" charset="2"/>
              <a:buChar char="v"/>
            </a:pPr>
            <a:r>
              <a:rPr lang="vi-VN" sz="2399" dirty="0">
                <a:latin typeface="+mj-lt"/>
              </a:rPr>
              <a:t>Quyền tác giả của thông tin số được pháp luật bảo hộ</a:t>
            </a:r>
            <a:endParaRPr lang="en-US" sz="2399" dirty="0">
              <a:latin typeface="+mj-lt"/>
            </a:endParaRPr>
          </a:p>
          <a:p>
            <a:pPr marL="380876" indent="-380876" algn="just">
              <a:buFont typeface="Wingdings" panose="05000000000000000000" pitchFamily="2" charset="2"/>
              <a:buChar char="v"/>
            </a:pPr>
            <a:r>
              <a:rPr lang="vi-VN" sz="2399" dirty="0">
                <a:latin typeface="+mj-lt"/>
              </a:rPr>
              <a:t>Thông tin số có độ tin cậy khác nhau</a:t>
            </a:r>
            <a:endParaRPr lang="en-US" sz="2399" dirty="0">
              <a:latin typeface="+mj-lt"/>
            </a:endParaRPr>
          </a:p>
          <a:p>
            <a:pPr marL="380876" indent="-380876" algn="just">
              <a:buFont typeface="Wingdings" panose="05000000000000000000" pitchFamily="2" charset="2"/>
              <a:buChar char="v"/>
            </a:pPr>
            <a:r>
              <a:rPr lang="vi-VN" sz="2399" dirty="0">
                <a:latin typeface="+mj-lt"/>
              </a:rPr>
              <a:t>Thông tin số cần được quản lí, khai thác an toàn và có trách nhiệm</a:t>
            </a:r>
            <a:endParaRPr lang="en-US" sz="2800" dirty="0">
              <a:solidFill>
                <a:srgbClr val="000099"/>
              </a:solidFill>
              <a:latin typeface="+mj-lt"/>
              <a:cs typeface="Times New Roman" panose="02020603050405020304" pitchFamily="18" charset="0"/>
            </a:endParaRPr>
          </a:p>
        </p:txBody>
      </p:sp>
      <p:sp>
        <p:nvSpPr>
          <p:cNvPr id="11" name="TextBox 10"/>
          <p:cNvSpPr txBox="1"/>
          <p:nvPr/>
        </p:nvSpPr>
        <p:spPr>
          <a:xfrm>
            <a:off x="104962" y="4680368"/>
            <a:ext cx="4124977" cy="2061718"/>
          </a:xfrm>
          <a:prstGeom prst="rect">
            <a:avLst/>
          </a:prstGeom>
          <a:noFill/>
        </p:spPr>
        <p:txBody>
          <a:bodyPr wrap="square" rtlCol="0">
            <a:spAutoFit/>
          </a:bodyPr>
          <a:lstStyle/>
          <a:p>
            <a:pPr marL="380876" indent="-380876">
              <a:buFont typeface="Wingdings" panose="05000000000000000000" pitchFamily="2" charset="2"/>
              <a:buChar char="Ø"/>
            </a:pPr>
            <a:r>
              <a:rPr lang="vi-VN" sz="2133" dirty="0">
                <a:latin typeface="+mj-lt"/>
              </a:rPr>
              <a:t>Thông tin số dễ dàng nhân bản và lan truyền</a:t>
            </a:r>
            <a:r>
              <a:rPr lang="en-US" sz="2133" dirty="0">
                <a:latin typeface="+mj-lt"/>
              </a:rPr>
              <a:t>,</a:t>
            </a:r>
            <a:r>
              <a:rPr lang="vi-VN" sz="2133" dirty="0">
                <a:latin typeface="+mj-lt"/>
              </a:rPr>
              <a:t> khó bị xoá bỏ hoàn toàn.</a:t>
            </a:r>
            <a:endParaRPr lang="en-US" sz="2133" dirty="0">
              <a:latin typeface="+mj-lt"/>
            </a:endParaRPr>
          </a:p>
          <a:p>
            <a:pPr marL="380876" indent="-380876">
              <a:buFont typeface="Wingdings" panose="05000000000000000000" pitchFamily="2" charset="2"/>
              <a:buChar char="Ø"/>
            </a:pPr>
            <a:r>
              <a:rPr lang="vi-VN" sz="2133" dirty="0">
                <a:latin typeface="+mj-lt"/>
              </a:rPr>
              <a:t>Thông tin số có thể được truy cập từ xa nếu người quản lí thông tin đó cho phép</a:t>
            </a:r>
            <a:endParaRPr lang="en-US" sz="2133" dirty="0">
              <a:latin typeface="+mj-lt"/>
            </a:endParaRPr>
          </a:p>
        </p:txBody>
      </p:sp>
    </p:spTree>
    <p:extLst>
      <p:ext uri="{BB962C8B-B14F-4D97-AF65-F5344CB8AC3E}">
        <p14:creationId xmlns:p14="http://schemas.microsoft.com/office/powerpoint/2010/main" val="1770462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iterate type="lt">
                                    <p:tmPct val="0"/>
                                  </p:iterate>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6" presetClass="emph" presetSubtype="0" fill="hold" grpId="1" nodeType="withEffect">
                                  <p:stCondLst>
                                    <p:cond delay="0"/>
                                  </p:stCondLst>
                                  <p:iterate type="lt">
                                    <p:tmPct val="4000"/>
                                  </p:iterate>
                                  <p:childTnLst>
                                    <p:set>
                                      <p:cBhvr override="childStyle">
                                        <p:cTn id="28" dur="500" fill="hold"/>
                                        <p:tgtEl>
                                          <p:spTgt spid="10"/>
                                        </p:tgtEl>
                                        <p:attrNameLst>
                                          <p:attrName>style.color</p:attrName>
                                        </p:attrNameLst>
                                      </p:cBhvr>
                                      <p:to>
                                        <p:clrVal>
                                          <a:schemeClr val="accent2"/>
                                        </p:clrVal>
                                      </p:to>
                                    </p:set>
                                    <p:set>
                                      <p:cBhvr>
                                        <p:cTn id="29" dur="500" fill="hold"/>
                                        <p:tgtEl>
                                          <p:spTgt spid="10"/>
                                        </p:tgtEl>
                                        <p:attrNameLst>
                                          <p:attrName>fillcolor</p:attrName>
                                        </p:attrNameLst>
                                      </p:cBhvr>
                                      <p:to>
                                        <p:clrVal>
                                          <a:schemeClr val="accent2"/>
                                        </p:clrVal>
                                      </p:to>
                                    </p:set>
                                    <p:set>
                                      <p:cBhvr>
                                        <p:cTn id="30" dur="500" fill="hold"/>
                                        <p:tgtEl>
                                          <p:spTgt spid="10"/>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iterate type="lt">
                                    <p:tmPct val="0"/>
                                  </p:iterate>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5" presetClass="emph" presetSubtype="0" grpId="1" nodeType="withEffect">
                                  <p:stCondLst>
                                    <p:cond delay="0"/>
                                  </p:stCondLst>
                                  <p:iterate type="lt">
                                    <p:tmAbs val="25"/>
                                  </p:iterate>
                                  <p:childTnLst>
                                    <p:set>
                                      <p:cBhvr override="childStyle">
                                        <p:cTn id="37" dur="17300"/>
                                        <p:tgtEl>
                                          <p:spTgt spid="11"/>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p:bldP spid="10" grpId="1"/>
      <p:bldP spid="11" grpId="0"/>
      <p:bldP spid="11"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2591" y="213758"/>
            <a:ext cx="9146823" cy="647847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163" name="Text Box 3"/>
          <p:cNvSpPr txBox="1">
            <a:spLocks noChangeArrowheads="1"/>
          </p:cNvSpPr>
          <p:nvPr/>
        </p:nvSpPr>
        <p:spPr bwMode="auto">
          <a:xfrm>
            <a:off x="2361048" y="1447188"/>
            <a:ext cx="7546128"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621" eaLnBrk="1" fontAlgn="base" hangingPunct="1">
              <a:spcBef>
                <a:spcPct val="50000"/>
              </a:spcBef>
              <a:spcAft>
                <a:spcPct val="0"/>
              </a:spcAft>
            </a:pPr>
            <a:endParaRPr lang="vi-VN" sz="1799" b="1">
              <a:solidFill>
                <a:srgbClr val="FFFF00"/>
              </a:solidFill>
              <a:latin typeface="Times New Roman" pitchFamily="18" charset="0"/>
              <a:cs typeface="Arial"/>
            </a:endParaRPr>
          </a:p>
        </p:txBody>
      </p:sp>
      <p:pic>
        <p:nvPicPr>
          <p:cNvPr id="92164" name="Picture 9" descr="original_pencil_w"/>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1377" y="1132768"/>
            <a:ext cx="1067129" cy="58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10" descr="original_pencil_w"/>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0105" y="1085126"/>
            <a:ext cx="1016314" cy="67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Rectangle 1"/>
          <p:cNvSpPr>
            <a:spLocks noChangeArrowheads="1"/>
          </p:cNvSpPr>
          <p:nvPr/>
        </p:nvSpPr>
        <p:spPr bwMode="auto">
          <a:xfrm>
            <a:off x="2498842" y="997853"/>
            <a:ext cx="7393681" cy="78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621" fontAlgn="base">
              <a:lnSpc>
                <a:spcPct val="115000"/>
              </a:lnSpc>
              <a:spcBef>
                <a:spcPct val="0"/>
              </a:spcBef>
              <a:spcAft>
                <a:spcPct val="0"/>
              </a:spcAft>
            </a:pPr>
            <a:r>
              <a:rPr lang="nl-NL" sz="4267" b="1" dirty="0">
                <a:solidFill>
                  <a:srgbClr val="000000"/>
                </a:solidFill>
                <a:latin typeface="Times New Roman" pitchFamily="18" charset="0"/>
                <a:ea typeface="Calibri" pitchFamily="34" charset="0"/>
                <a:cs typeface="Times New Roman" pitchFamily="18" charset="0"/>
              </a:rPr>
              <a:t>Hướng dẫn về nhà</a:t>
            </a:r>
            <a:endParaRPr lang="en-US" sz="4267" dirty="0">
              <a:solidFill>
                <a:srgbClr val="000000"/>
              </a:solidFill>
              <a:latin typeface="Times New Roman" pitchFamily="18" charset="0"/>
              <a:ea typeface="Calibri" pitchFamily="34" charset="0"/>
              <a:cs typeface="Times New Roman" pitchFamily="18" charset="0"/>
            </a:endParaRPr>
          </a:p>
        </p:txBody>
      </p:sp>
      <p:sp>
        <p:nvSpPr>
          <p:cNvPr id="8" name="TextBox 7">
            <a:extLst>
              <a:ext uri="{FF2B5EF4-FFF2-40B4-BE49-F238E27FC236}">
                <a16:creationId xmlns:a16="http://schemas.microsoft.com/office/drawing/2014/main" id="{8DB5436B-FEB3-E3FD-62FC-320D2E66EABF}"/>
              </a:ext>
            </a:extLst>
          </p:cNvPr>
          <p:cNvSpPr txBox="1"/>
          <p:nvPr/>
        </p:nvSpPr>
        <p:spPr>
          <a:xfrm>
            <a:off x="2498843" y="1939048"/>
            <a:ext cx="7393679" cy="2964466"/>
          </a:xfrm>
          <a:prstGeom prst="rect">
            <a:avLst/>
          </a:prstGeom>
          <a:noFill/>
        </p:spPr>
        <p:txBody>
          <a:bodyPr wrap="square">
            <a:spAutoFit/>
          </a:bodyPr>
          <a:lstStyle/>
          <a:p>
            <a:r>
              <a:rPr lang="vi-VN" sz="3733" dirty="0">
                <a:latin typeface="+mj-lt"/>
              </a:rPr>
              <a:t>-</a:t>
            </a:r>
            <a:r>
              <a:rPr lang="en-US" sz="3733" dirty="0">
                <a:latin typeface="+mj-lt"/>
              </a:rPr>
              <a:t> </a:t>
            </a:r>
            <a:r>
              <a:rPr lang="vi-VN" sz="3733" dirty="0">
                <a:latin typeface="+mj-lt"/>
              </a:rPr>
              <a:t>HS xem lại và học nội dung đã học.</a:t>
            </a:r>
          </a:p>
          <a:p>
            <a:r>
              <a:rPr lang="vi-VN" sz="3733" dirty="0">
                <a:latin typeface="+mj-lt"/>
              </a:rPr>
              <a:t>-</a:t>
            </a:r>
            <a:r>
              <a:rPr lang="en-US" sz="3733" dirty="0">
                <a:latin typeface="+mj-lt"/>
              </a:rPr>
              <a:t> </a:t>
            </a:r>
            <a:r>
              <a:rPr lang="vi-VN" sz="3733" dirty="0">
                <a:latin typeface="+mj-lt"/>
              </a:rPr>
              <a:t>HS về nhà làm bài tập 2</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phần</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vận</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dụng</a:t>
            </a:r>
            <a:endParaRPr lang="vi-VN" sz="3733" dirty="0">
              <a:latin typeface="Times New Roman" panose="02020603050405020304" pitchFamily="18" charset="0"/>
              <a:cs typeface="Times New Roman" panose="02020603050405020304" pitchFamily="18" charset="0"/>
            </a:endParaRPr>
          </a:p>
          <a:p>
            <a:r>
              <a:rPr lang="vi-VN" sz="3733" dirty="0">
                <a:latin typeface="+mj-lt"/>
              </a:rPr>
              <a:t>-</a:t>
            </a:r>
            <a:r>
              <a:rPr lang="en-US" sz="3733" dirty="0">
                <a:latin typeface="+mj-lt"/>
              </a:rPr>
              <a:t> </a:t>
            </a:r>
            <a:r>
              <a:rPr lang="vi-VN" sz="3733" dirty="0">
                <a:latin typeface="+mj-lt"/>
              </a:rPr>
              <a:t>Đọc và tìm hiểu trước nội dun</a:t>
            </a:r>
            <a:r>
              <a:rPr lang="vi-VN" sz="3732" dirty="0">
                <a:latin typeface="+mj-lt"/>
              </a:rPr>
              <a:t>g phần 2: Thông tin đang tin cậy.</a:t>
            </a:r>
          </a:p>
        </p:txBody>
      </p:sp>
    </p:spTree>
    <p:extLst>
      <p:ext uri="{BB962C8B-B14F-4D97-AF65-F5344CB8AC3E}">
        <p14:creationId xmlns:p14="http://schemas.microsoft.com/office/powerpoint/2010/main" val="59529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1" y="1051867"/>
            <a:ext cx="11612547" cy="2123658"/>
          </a:xfrm>
          <a:prstGeom prst="rect">
            <a:avLst/>
          </a:prstGeom>
          <a:noFill/>
        </p:spPr>
        <p:txBody>
          <a:bodyPr wrap="square" rtlCol="0">
            <a:spAutoFit/>
          </a:bodyPr>
          <a:lstStyle/>
          <a:p>
            <a:pPr marL="1143000" lvl="0" indent="-1143000" algn="ctr">
              <a:buAutoNum type="arabicPeriod" startAt="2"/>
            </a:pPr>
            <a:r>
              <a:rPr lang="vi-VN" sz="6600">
                <a:solidFill>
                  <a:schemeClr val="accent6">
                    <a:lumMod val="50000"/>
                  </a:schemeClr>
                </a:solidFill>
                <a:latin typeface="+mj-lt"/>
              </a:rPr>
              <a:t>THÔNG TIN </a:t>
            </a:r>
            <a:endParaRPr lang="en-US" sz="6600">
              <a:solidFill>
                <a:schemeClr val="accent6">
                  <a:lumMod val="50000"/>
                </a:schemeClr>
              </a:solidFill>
              <a:latin typeface="+mj-lt"/>
            </a:endParaRPr>
          </a:p>
          <a:p>
            <a:pPr lvl="0" algn="ctr"/>
            <a:r>
              <a:rPr lang="vi-VN" sz="6600">
                <a:solidFill>
                  <a:schemeClr val="accent6">
                    <a:lumMod val="50000"/>
                  </a:schemeClr>
                </a:solidFill>
                <a:latin typeface="+mj-lt"/>
              </a:rPr>
              <a:t>Đ</a:t>
            </a:r>
            <a:r>
              <a:rPr lang="en-US" sz="6600">
                <a:solidFill>
                  <a:schemeClr val="accent6">
                    <a:lumMod val="50000"/>
                  </a:schemeClr>
                </a:solidFill>
                <a:latin typeface="+mj-lt"/>
              </a:rPr>
              <a:t>Á</a:t>
            </a:r>
            <a:r>
              <a:rPr lang="vi-VN" sz="6600">
                <a:solidFill>
                  <a:schemeClr val="accent6">
                    <a:lumMod val="50000"/>
                  </a:schemeClr>
                </a:solidFill>
                <a:latin typeface="+mj-lt"/>
              </a:rPr>
              <a:t>NG TIN CẬY</a:t>
            </a:r>
            <a:endParaRPr kumimoji="0" lang="vi-VN" sz="6600" b="0" i="0" u="none" strike="noStrike" kern="1200" cap="none" spc="0" normalizeH="0" baseline="0" noProof="0">
              <a:ln>
                <a:noFill/>
              </a:ln>
              <a:solidFill>
                <a:schemeClr val="accent6">
                  <a:lumMod val="50000"/>
                </a:schemeClr>
              </a:solidFill>
              <a:effectLst/>
              <a:uLnTx/>
              <a:uFillTx/>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744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3" y="1095023"/>
            <a:ext cx="10567281" cy="2373276"/>
            <a:chOff x="1117599" y="3488775"/>
            <a:chExt cx="10824275" cy="1268851"/>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1257999"/>
              <a:chOff x="1493519" y="3862639"/>
              <a:chExt cx="10824275" cy="1257999"/>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7612324"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91295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24129"/>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3</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494052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4940530" cy="32412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lang="en-US" sz="2800" b="1">
                  <a:solidFill>
                    <a:srgbClr val="000000"/>
                  </a:solidFill>
                  <a:latin typeface="UTM Avo" panose="02040603050506020204" pitchFamily="18" charset="0"/>
                  <a:cs typeface="Times New Roman" panose="02020603050405020304" pitchFamily="18" charset="0"/>
                </a:rPr>
                <a:t>Tin giả</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1" y="1797702"/>
            <a:ext cx="10121247" cy="1523494"/>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1.	Em hãy kể lại một nội dung trên mạng mà em biết đó là tin giả.</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2.	Tin giả đó gây ra tác hại gì nếu người đọc tin vào điều đó?</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3.	Làm thế nào để em biết đó là tin gi</a:t>
            </a:r>
            <a:r>
              <a:rPr lang="en-US" sz="2400">
                <a:solidFill>
                  <a:srgbClr val="000000"/>
                </a:solidFill>
                <a:latin typeface="UTM Avo" panose="02040603050506020204" pitchFamily="18" charset="0"/>
                <a:cs typeface="Times New Roman" panose="02020603050405020304" pitchFamily="18" charset="0"/>
              </a:rPr>
              <a:t>ả?</a:t>
            </a:r>
            <a:endParaRPr lang="vi-VN" sz="2400">
              <a:solidFill>
                <a:srgbClr val="000000"/>
              </a:solidFill>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951DD341-7948-4E0E-8328-AFA8331B5C31}"/>
              </a:ext>
            </a:extLst>
          </p:cNvPr>
          <p:cNvPicPr>
            <a:picLocks noChangeAspect="1"/>
          </p:cNvPicPr>
          <p:nvPr/>
        </p:nvPicPr>
        <p:blipFill>
          <a:blip r:embed="rId2"/>
          <a:stretch>
            <a:fillRect/>
          </a:stretch>
        </p:blipFill>
        <p:spPr>
          <a:xfrm>
            <a:off x="533495" y="230527"/>
            <a:ext cx="888648" cy="903074"/>
          </a:xfrm>
          <a:prstGeom prst="rect">
            <a:avLst/>
          </a:prstGeom>
        </p:spPr>
      </p:pic>
      <p:pic>
        <p:nvPicPr>
          <p:cNvPr id="17" name="Picture 16">
            <a:extLst>
              <a:ext uri="{FF2B5EF4-FFF2-40B4-BE49-F238E27FC236}">
                <a16:creationId xmlns:a16="http://schemas.microsoft.com/office/drawing/2014/main" id="{09A27A3A-272B-424A-9089-20625B7B47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05839" y="3527726"/>
            <a:ext cx="3974832" cy="2640672"/>
          </a:xfrm>
          <a:prstGeom prst="rect">
            <a:avLst/>
          </a:prstGeom>
        </p:spPr>
      </p:pic>
    </p:spTree>
    <p:extLst>
      <p:ext uri="{BB962C8B-B14F-4D97-AF65-F5344CB8AC3E}">
        <p14:creationId xmlns:p14="http://schemas.microsoft.com/office/powerpoint/2010/main" val="333615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7"/>
                                        </p:tgtEl>
                                        <p:attrNameLst>
                                          <p:attrName>r</p:attrName>
                                        </p:attrNameLst>
                                      </p:cBhvr>
                                    </p:animRot>
                                    <p:animRot by="-240000">
                                      <p:cBhvr>
                                        <p:cTn id="33" dur="200" fill="hold">
                                          <p:stCondLst>
                                            <p:cond delay="200"/>
                                          </p:stCondLst>
                                        </p:cTn>
                                        <p:tgtEl>
                                          <p:spTgt spid="17"/>
                                        </p:tgtEl>
                                        <p:attrNameLst>
                                          <p:attrName>r</p:attrName>
                                        </p:attrNameLst>
                                      </p:cBhvr>
                                    </p:animRot>
                                    <p:animRot by="240000">
                                      <p:cBhvr>
                                        <p:cTn id="34" dur="200" fill="hold">
                                          <p:stCondLst>
                                            <p:cond delay="400"/>
                                          </p:stCondLst>
                                        </p:cTn>
                                        <p:tgtEl>
                                          <p:spTgt spid="17"/>
                                        </p:tgtEl>
                                        <p:attrNameLst>
                                          <p:attrName>r</p:attrName>
                                        </p:attrNameLst>
                                      </p:cBhvr>
                                    </p:animRot>
                                    <p:animRot by="-240000">
                                      <p:cBhvr>
                                        <p:cTn id="35" dur="200" fill="hold">
                                          <p:stCondLst>
                                            <p:cond delay="600"/>
                                          </p:stCondLst>
                                        </p:cTn>
                                        <p:tgtEl>
                                          <p:spTgt spid="17"/>
                                        </p:tgtEl>
                                        <p:attrNameLst>
                                          <p:attrName>r</p:attrName>
                                        </p:attrNameLst>
                                      </p:cBhvr>
                                    </p:animRot>
                                    <p:animRot by="120000">
                                      <p:cBhvr>
                                        <p:cTn id="36"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39399" y="2366925"/>
            <a:ext cx="6113202" cy="4046940"/>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1602658" y="344833"/>
            <a:ext cx="9547123" cy="2022092"/>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Không phải mọi thông tin chúng ta nghe thấy, xem được hay đọc được đều là sự thật. Internet là một kho thông tin khổng lồ, tuy nhiên, nhiều thông tin trên Internet có thể không đáng tin cậy.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Thông tin không đáng tin cậy có thể là:</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1257422"/>
            <a:ext cx="4770423" cy="4279070"/>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20758"/>
            <a:ext cx="5481474" cy="401648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Thông tin không đáng tin cậy có giá trị sử dụng thấp, thậm chí không sử dụng được. Việc xác định thông tin đáng tin cậy và biết khai thác nguồn thông tin</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đáng tin cậy rất quan trọng vì điều đó giúp em đưa ra những quyết định đúng đắn. </a:t>
            </a:r>
          </a:p>
        </p:txBody>
      </p:sp>
    </p:spTree>
    <p:extLst>
      <p:ext uri="{BB962C8B-B14F-4D97-AF65-F5344CB8AC3E}">
        <p14:creationId xmlns:p14="http://schemas.microsoft.com/office/powerpoint/2010/main" val="193724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68313" y="700076"/>
            <a:ext cx="10567281" cy="5566253"/>
            <a:chOff x="1117599" y="3488775"/>
            <a:chExt cx="10824275" cy="2518534"/>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2507682"/>
              <a:chOff x="1493519" y="3862639"/>
              <a:chExt cx="10824275" cy="2507682"/>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7612324"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2162633"/>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27592"/>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494052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4940530" cy="327592"/>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lang="en-US" sz="2800" b="1">
                  <a:solidFill>
                    <a:srgbClr val="000000"/>
                  </a:solidFill>
                  <a:latin typeface="Times New Roman" panose="02020603050405020304" pitchFamily="18" charset="0"/>
                  <a:cs typeface="Times New Roman" panose="02020603050405020304" pitchFamily="18" charset="0"/>
                </a:rPr>
                <a:t>Ảnh in và ảnh số</a:t>
              </a:r>
              <a:endParaRPr kumimoji="0" lang="vi-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91329" y="1394291"/>
            <a:ext cx="10121247" cy="4684616"/>
          </a:xfrm>
          <a:prstGeom prst="rect">
            <a:avLst/>
          </a:prstGeom>
        </p:spPr>
        <p:txBody>
          <a:bodyPr wrap="square">
            <a:spAutoFit/>
          </a:bodyPr>
          <a:lstStyle/>
          <a:p>
            <a:pPr lvl="0" algn="just" defTabSz="342900">
              <a:lnSpc>
                <a:spcPct val="135000"/>
              </a:lnSpc>
            </a:pPr>
            <a:r>
              <a:rPr lang="vi-VN" sz="2800" dirty="0">
                <a:solidFill>
                  <a:srgbClr val="000000"/>
                </a:solidFill>
                <a:latin typeface="Times New Roman" panose="02020603050405020304" pitchFamily="18" charset="0"/>
                <a:cs typeface="Times New Roman" panose="02020603050405020304" pitchFamily="18" charset="0"/>
              </a:rPr>
              <a:t>Trong tập ảnh cũ, Khoa thấy bức ảnh ruộng bậc thang. Để chia sẻ ảnh với An mà không cần phải đến nhà bạn, Khoa đã dùng điện thoại thông minh chụp lại bức ảnh và gửi cho An qua thư điện tử. Em hãy cho biết:</a:t>
            </a:r>
            <a:endParaRPr lang="en-US" sz="2800" dirty="0">
              <a:solidFill>
                <a:srgbClr val="000000"/>
              </a:solidFill>
              <a:latin typeface="Times New Roman" panose="02020603050405020304" pitchFamily="18" charset="0"/>
              <a:cs typeface="Times New Roman" panose="02020603050405020304" pitchFamily="18" charset="0"/>
            </a:endParaRPr>
          </a:p>
          <a:p>
            <a:pPr lvl="0" algn="just" defTabSz="342900">
              <a:lnSpc>
                <a:spcPct val="135000"/>
              </a:lnSpc>
            </a:pPr>
            <a:r>
              <a:rPr lang="vi-VN" sz="2800" dirty="0">
                <a:solidFill>
                  <a:srgbClr val="000000"/>
                </a:solidFill>
                <a:latin typeface="Times New Roman" panose="02020603050405020304" pitchFamily="18" charset="0"/>
                <a:cs typeface="Times New Roman" panose="02020603050405020304" pitchFamily="18" charset="0"/>
              </a:rPr>
              <a:t>1.	An có thể nhận được ảnh b</a:t>
            </a:r>
            <a:r>
              <a:rPr lang="en-US" sz="2800" dirty="0">
                <a:solidFill>
                  <a:srgbClr val="000000"/>
                </a:solidFill>
                <a:latin typeface="Times New Roman" panose="02020603050405020304" pitchFamily="18" charset="0"/>
                <a:cs typeface="Times New Roman" panose="02020603050405020304" pitchFamily="18" charset="0"/>
              </a:rPr>
              <a:t>ằ</a:t>
            </a:r>
            <a:r>
              <a:rPr lang="vi-VN" sz="2800" dirty="0">
                <a:solidFill>
                  <a:srgbClr val="000000"/>
                </a:solidFill>
                <a:latin typeface="Times New Roman" panose="02020603050405020304" pitchFamily="18" charset="0"/>
                <a:cs typeface="Times New Roman" panose="02020603050405020304" pitchFamily="18" charset="0"/>
              </a:rPr>
              <a:t>ng cách nào?</a:t>
            </a:r>
          </a:p>
          <a:p>
            <a:pPr marL="457200" lvl="0" indent="-457200" algn="just" defTabSz="342900">
              <a:lnSpc>
                <a:spcPct val="135000"/>
              </a:lnSpc>
              <a:buAutoNum type="arabicPeriod" startAt="2"/>
            </a:pPr>
            <a:r>
              <a:rPr lang="vi-VN" sz="2800" dirty="0">
                <a:solidFill>
                  <a:srgbClr val="000000"/>
                </a:solidFill>
                <a:latin typeface="Times New Roman" panose="02020603050405020304" pitchFamily="18" charset="0"/>
                <a:cs typeface="Times New Roman" panose="02020603050405020304" pitchFamily="18" charset="0"/>
              </a:rPr>
              <a:t>Sau khi An nhận được ảnh, Khoa có bị mất bức ảnh </a:t>
            </a:r>
            <a:endParaRPr lang="en-US" sz="2800" dirty="0">
              <a:solidFill>
                <a:srgbClr val="000000"/>
              </a:solidFill>
              <a:latin typeface="Times New Roman" panose="02020603050405020304" pitchFamily="18" charset="0"/>
              <a:cs typeface="Times New Roman" panose="02020603050405020304" pitchFamily="18" charset="0"/>
            </a:endParaRPr>
          </a:p>
          <a:p>
            <a:pPr lvl="0" algn="just" defTabSz="342900">
              <a:lnSpc>
                <a:spcPct val="135000"/>
              </a:lnSpc>
            </a:pPr>
            <a:r>
              <a:rPr lang="vi-VN" sz="2800" dirty="0">
                <a:solidFill>
                  <a:srgbClr val="000000"/>
                </a:solidFill>
                <a:latin typeface="Times New Roman" panose="02020603050405020304" pitchFamily="18" charset="0"/>
                <a:cs typeface="Times New Roman" panose="02020603050405020304" pitchFamily="18" charset="0"/>
              </a:rPr>
              <a:t>gốc không?</a:t>
            </a:r>
          </a:p>
          <a:p>
            <a:pPr lvl="0" algn="just" defTabSz="342900">
              <a:lnSpc>
                <a:spcPct val="135000"/>
              </a:lnSpc>
            </a:pPr>
            <a:r>
              <a:rPr lang="vi-VN" sz="2800" dirty="0">
                <a:solidFill>
                  <a:srgbClr val="000000"/>
                </a:solidFill>
                <a:latin typeface="Times New Roman" panose="02020603050405020304" pitchFamily="18" charset="0"/>
                <a:cs typeface="Times New Roman" panose="02020603050405020304" pitchFamily="18" charset="0"/>
              </a:rPr>
              <a:t>3.	An có thể lưu trữ ảnh vào những thiết bị nào?</a:t>
            </a:r>
          </a:p>
        </p:txBody>
      </p:sp>
      <p:pic>
        <p:nvPicPr>
          <p:cNvPr id="21" name="Picture 20">
            <a:extLst>
              <a:ext uri="{FF2B5EF4-FFF2-40B4-BE49-F238E27FC236}">
                <a16:creationId xmlns:a16="http://schemas.microsoft.com/office/drawing/2014/main" id="{26B86F4A-EC51-405A-97E5-68750E16C762}"/>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000" l="67874" r="96430">
                        <a14:foregroundMark x1="88939" y1="53869" x2="84006" y2="60714"/>
                      </a14:backgroundRemoval>
                    </a14:imgEffect>
                    <a14:imgEffect>
                      <a14:sharpenSoften amount="25000"/>
                    </a14:imgEffect>
                    <a14:imgEffect>
                      <a14:saturation sat="200000"/>
                    </a14:imgEffect>
                  </a14:imgLayer>
                </a14:imgProps>
              </a:ext>
            </a:extLst>
          </a:blip>
          <a:srcRect l="64304"/>
          <a:stretch/>
        </p:blipFill>
        <p:spPr>
          <a:xfrm>
            <a:off x="9299034" y="3336014"/>
            <a:ext cx="2159576" cy="3038475"/>
          </a:xfrm>
          <a:prstGeom prst="rect">
            <a:avLst/>
          </a:prstGeom>
        </p:spPr>
      </p:pic>
      <p:pic>
        <p:nvPicPr>
          <p:cNvPr id="12" name="Picture 11">
            <a:extLst>
              <a:ext uri="{FF2B5EF4-FFF2-40B4-BE49-F238E27FC236}">
                <a16:creationId xmlns:a16="http://schemas.microsoft.com/office/drawing/2014/main" id="{951DD341-7948-4E0E-8328-AFA8331B5C31}"/>
              </a:ext>
            </a:extLst>
          </p:cNvPr>
          <p:cNvPicPr>
            <a:picLocks noChangeAspect="1"/>
          </p:cNvPicPr>
          <p:nvPr/>
        </p:nvPicPr>
        <p:blipFill>
          <a:blip r:embed="rId4"/>
          <a:stretch>
            <a:fillRect/>
          </a:stretch>
        </p:blipFill>
        <p:spPr>
          <a:xfrm>
            <a:off x="587283" y="-172884"/>
            <a:ext cx="888648" cy="903074"/>
          </a:xfrm>
          <a:prstGeom prst="rect">
            <a:avLst/>
          </a:prstGeom>
        </p:spPr>
      </p:pic>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5" name="Picture 4" descr="A group of kids sitting at a table with laptops&#10;&#10;Description automatically generated with low confidence">
            <a:extLst>
              <a:ext uri="{FF2B5EF4-FFF2-40B4-BE49-F238E27FC236}">
                <a16:creationId xmlns:a16="http://schemas.microsoft.com/office/drawing/2014/main" id="{D44AABFC-6548-4FD3-B12C-AAEF58E12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526" y="1876829"/>
            <a:ext cx="5581536" cy="4558443"/>
          </a:xfrm>
          <a:prstGeom prst="rect">
            <a:avLst/>
          </a:prstGeom>
        </p:spPr>
      </p:pic>
      <p:sp>
        <p:nvSpPr>
          <p:cNvPr id="2" name="Thought Bubble: Cloud 1">
            <a:extLst>
              <a:ext uri="{FF2B5EF4-FFF2-40B4-BE49-F238E27FC236}">
                <a16:creationId xmlns:a16="http://schemas.microsoft.com/office/drawing/2014/main" id="{C5A84AD8-0FB8-4AF8-81F9-3427127A21A4}"/>
              </a:ext>
            </a:extLst>
          </p:cNvPr>
          <p:cNvSpPr/>
          <p:nvPr/>
        </p:nvSpPr>
        <p:spPr>
          <a:xfrm>
            <a:off x="6196062" y="766916"/>
            <a:ext cx="4511267" cy="3783563"/>
          </a:xfrm>
          <a:prstGeom prst="cloudCallout">
            <a:avLst>
              <a:gd name="adj1" fmla="val -67102"/>
              <a:gd name="adj2" fmla="val 29167"/>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b="1"/>
          </a:p>
        </p:txBody>
      </p:sp>
      <p:sp>
        <p:nvSpPr>
          <p:cNvPr id="10" name="TextBox 9">
            <a:extLst>
              <a:ext uri="{FF2B5EF4-FFF2-40B4-BE49-F238E27FC236}">
                <a16:creationId xmlns:a16="http://schemas.microsoft.com/office/drawing/2014/main" id="{5FC2FA51-8526-47FE-B365-72618F6EF5F4}"/>
              </a:ext>
            </a:extLst>
          </p:cNvPr>
          <p:cNvSpPr txBox="1"/>
          <p:nvPr/>
        </p:nvSpPr>
        <p:spPr>
          <a:xfrm>
            <a:off x="6644148" y="1306514"/>
            <a:ext cx="4063181" cy="3243965"/>
          </a:xfrm>
          <a:prstGeom prst="rect">
            <a:avLst/>
          </a:prstGeom>
          <a:noFill/>
        </p:spPr>
        <p:txBody>
          <a:bodyPr wrap="square">
            <a:spAutoFit/>
          </a:bodyPr>
          <a:lstStyle/>
          <a:p>
            <a:pPr marL="0" marR="0" lvl="0" indent="0" algn="l" defTabSz="342900" rtl="0" eaLnBrk="1" fontAlgn="auto" latinLnBrk="0" hangingPunct="1">
              <a:lnSpc>
                <a:spcPct val="135000"/>
              </a:lnSpc>
              <a:spcBef>
                <a:spcPts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M</a:t>
            </a:r>
            <a:r>
              <a:rPr kumimoji="0" lang="vi-VN"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ột số gợi ý giúp em xác định được thông tin đáng tin cậy hay không</a:t>
            </a:r>
            <a:endPar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061955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Xác định nguồn thông tin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672759"/>
            <a:ext cx="4770423" cy="2727091"/>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672759"/>
            <a:ext cx="5481474" cy="2022092"/>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Thẩm quyền và uy tín của tổ chức hay cá nhân cung cấp thông tin ảnh hưởng đến giá trị và độ tin cậy của thông tin. </a:t>
            </a:r>
          </a:p>
        </p:txBody>
      </p:sp>
      <p:pic>
        <p:nvPicPr>
          <p:cNvPr id="6" name="Picture 5">
            <a:extLst>
              <a:ext uri="{FF2B5EF4-FFF2-40B4-BE49-F238E27FC236}">
                <a16:creationId xmlns:a16="http://schemas.microsoft.com/office/drawing/2014/main" id="{CCED0B7E-C56B-4A55-A79C-A9F9F6E3E5CD}"/>
              </a:ext>
            </a:extLst>
          </p:cNvPr>
          <p:cNvPicPr>
            <a:picLocks noChangeAspect="1"/>
          </p:cNvPicPr>
          <p:nvPr/>
        </p:nvPicPr>
        <p:blipFill rotWithShape="1">
          <a:blip r:embed="rId4">
            <a:extLst>
              <a:ext uri="{28A0092B-C50C-407E-A947-70E740481C1C}">
                <a14:useLocalDpi xmlns:a14="http://schemas.microsoft.com/office/drawing/2010/main" val="0"/>
              </a:ext>
            </a:extLst>
          </a:blip>
          <a:srcRect l="12608" t="2" r="29888" b="-5484"/>
          <a:stretch/>
        </p:blipFill>
        <p:spPr>
          <a:xfrm>
            <a:off x="2296685" y="5024511"/>
            <a:ext cx="7209265" cy="1234266"/>
          </a:xfrm>
          <a:prstGeom prst="rect">
            <a:avLst/>
          </a:prstGeom>
        </p:spPr>
      </p:pic>
    </p:spTree>
    <p:extLst>
      <p:ext uri="{BB962C8B-B14F-4D97-AF65-F5344CB8AC3E}">
        <p14:creationId xmlns:p14="http://schemas.microsoft.com/office/powerpoint/2010/main" val="248934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Phân biệt ý kiến và sự kiện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96559" y="3531686"/>
            <a:ext cx="2031825" cy="2727091"/>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672759"/>
            <a:ext cx="6967374" cy="2520690"/>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Ý kiến là quan điểm, không phải sự kiện. Trong khi các ý kiến cần được xem xét và có thể cũng thú vị nhưng độ tin cậy của chúng thấp hơn sự kiện v</a:t>
            </a:r>
            <a:r>
              <a:rPr lang="en-US" sz="2400">
                <a:solidFill>
                  <a:srgbClr val="000000"/>
                </a:solidFill>
                <a:latin typeface="UTM Avo" panose="02040603050506020204" pitchFamily="18" charset="0"/>
                <a:cs typeface="Times New Roman" panose="02020603050405020304" pitchFamily="18" charset="0"/>
              </a:rPr>
              <a:t>ì</a:t>
            </a:r>
            <a:r>
              <a:rPr lang="vi-VN" sz="2400">
                <a:solidFill>
                  <a:srgbClr val="000000"/>
                </a:solidFill>
                <a:latin typeface="UTM Avo" panose="02040603050506020204" pitchFamily="18" charset="0"/>
                <a:cs typeface="Times New Roman" panose="02020603050405020304" pitchFamily="18" charset="0"/>
              </a:rPr>
              <a:t> mang nhiều cảm xúc và định kiến cá nhân. </a:t>
            </a:r>
          </a:p>
        </p:txBody>
      </p:sp>
      <p:sp>
        <p:nvSpPr>
          <p:cNvPr id="7" name="Thought Bubble: Cloud 6">
            <a:extLst>
              <a:ext uri="{FF2B5EF4-FFF2-40B4-BE49-F238E27FC236}">
                <a16:creationId xmlns:a16="http://schemas.microsoft.com/office/drawing/2014/main" id="{AB21D2A2-7A08-405A-A8DB-4B3CA149B3D8}"/>
              </a:ext>
            </a:extLst>
          </p:cNvPr>
          <p:cNvSpPr/>
          <p:nvPr/>
        </p:nvSpPr>
        <p:spPr>
          <a:xfrm>
            <a:off x="7835574" y="599223"/>
            <a:ext cx="3192809" cy="2890127"/>
          </a:xfrm>
          <a:prstGeom prst="cloudCallout">
            <a:avLst>
              <a:gd name="adj1" fmla="val 35416"/>
              <a:gd name="adj2" fmla="val 50600"/>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b="1"/>
          </a:p>
        </p:txBody>
      </p:sp>
      <p:sp>
        <p:nvSpPr>
          <p:cNvPr id="8" name="TextBox 7">
            <a:extLst>
              <a:ext uri="{FF2B5EF4-FFF2-40B4-BE49-F238E27FC236}">
                <a16:creationId xmlns:a16="http://schemas.microsoft.com/office/drawing/2014/main" id="{934A6A04-0F3E-46C5-9EB7-16D15339CA79}"/>
              </a:ext>
            </a:extLst>
          </p:cNvPr>
          <p:cNvSpPr txBox="1"/>
          <p:nvPr/>
        </p:nvSpPr>
        <p:spPr>
          <a:xfrm>
            <a:off x="8128820" y="999401"/>
            <a:ext cx="2899564" cy="2011513"/>
          </a:xfrm>
          <a:prstGeom prst="rect">
            <a:avLst/>
          </a:prstGeom>
          <a:noFill/>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Tôi tin rằng việc đó đã xảy ra!</a:t>
            </a:r>
            <a:endParaRPr kumimoji="0" lang="en-US" sz="32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6152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Kiểm tra chứng cứ của kết luận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90427" y="3599672"/>
            <a:ext cx="4037649" cy="2896013"/>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672759"/>
            <a:ext cx="6967374"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Những kết luận không có chứng cứ, cũng giống như những ý kiến mang tính chất cá nhân</a:t>
            </a:r>
            <a:r>
              <a:rPr lang="en-US" sz="2400">
                <a:solidFill>
                  <a:srgbClr val="000000"/>
                </a:solidFill>
                <a:latin typeface="UTM Avo" panose="02040603050506020204" pitchFamily="18" charset="0"/>
                <a:cs typeface="Times New Roman" panose="02020603050405020304" pitchFamily="18" charset="0"/>
              </a:rPr>
              <a:t> nên có độ tin cậy rất thấp. </a:t>
            </a:r>
            <a:endParaRPr lang="vi-VN" sz="2400">
              <a:solidFill>
                <a:srgbClr val="000000"/>
              </a:solidFill>
              <a:latin typeface="UTM Avo" panose="02040603050506020204" pitchFamily="18" charset="0"/>
              <a:cs typeface="Times New Roman" panose="02020603050405020304" pitchFamily="18" charset="0"/>
            </a:endParaRPr>
          </a:p>
        </p:txBody>
      </p:sp>
      <p:sp>
        <p:nvSpPr>
          <p:cNvPr id="7" name="Thought Bubble: Cloud 6">
            <a:extLst>
              <a:ext uri="{FF2B5EF4-FFF2-40B4-BE49-F238E27FC236}">
                <a16:creationId xmlns:a16="http://schemas.microsoft.com/office/drawing/2014/main" id="{AB21D2A2-7A08-405A-A8DB-4B3CA149B3D8}"/>
              </a:ext>
            </a:extLst>
          </p:cNvPr>
          <p:cNvSpPr/>
          <p:nvPr/>
        </p:nvSpPr>
        <p:spPr>
          <a:xfrm>
            <a:off x="7835574" y="599223"/>
            <a:ext cx="3192809" cy="2890127"/>
          </a:xfrm>
          <a:prstGeom prst="cloudCallout">
            <a:avLst>
              <a:gd name="adj1" fmla="val 26178"/>
              <a:gd name="adj2" fmla="val 65909"/>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b="1"/>
          </a:p>
        </p:txBody>
      </p:sp>
      <p:sp>
        <p:nvSpPr>
          <p:cNvPr id="8" name="TextBox 7">
            <a:extLst>
              <a:ext uri="{FF2B5EF4-FFF2-40B4-BE49-F238E27FC236}">
                <a16:creationId xmlns:a16="http://schemas.microsoft.com/office/drawing/2014/main" id="{934A6A04-0F3E-46C5-9EB7-16D15339CA79}"/>
              </a:ext>
            </a:extLst>
          </p:cNvPr>
          <p:cNvSpPr txBox="1"/>
          <p:nvPr/>
        </p:nvSpPr>
        <p:spPr>
          <a:xfrm>
            <a:off x="7982196" y="1028559"/>
            <a:ext cx="2899564" cy="2031454"/>
          </a:xfrm>
          <a:prstGeom prst="rect">
            <a:avLst/>
          </a:prstGeom>
          <a:noFill/>
        </p:spPr>
        <p:txBody>
          <a:bodyPr wrap="square">
            <a:spAutoFit/>
          </a:bodyPr>
          <a:lstStyle/>
          <a:p>
            <a:pPr lvl="0" algn="ctr"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Tôi nghĩ đây là bộ phim hoạt hình hay nhất mọi thời đại</a:t>
            </a:r>
            <a:endParaRPr kumimoji="0" lang="en-US" sz="2400" b="1"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52634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7"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Đánh giá tính thời sự của thông tin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1846" y="1132061"/>
            <a:ext cx="4744528" cy="4744528"/>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598670" y="2417954"/>
            <a:ext cx="5481474" cy="2022092"/>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Thời điểm công bố thông tin quan trọng vì nó quyết định thông tin có còn ý nghĩa không hay đã trở nên lỗi thời. </a:t>
            </a:r>
          </a:p>
        </p:txBody>
      </p:sp>
    </p:spTree>
    <p:extLst>
      <p:ext uri="{BB962C8B-B14F-4D97-AF65-F5344CB8AC3E}">
        <p14:creationId xmlns:p14="http://schemas.microsoft.com/office/powerpoint/2010/main" val="414152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64050" y="1168016"/>
            <a:ext cx="10541393" cy="3865205"/>
            <a:chOff x="570924" y="4336939"/>
            <a:chExt cx="10541393" cy="3865205"/>
          </a:xfrm>
        </p:grpSpPr>
        <p:grpSp>
          <p:nvGrpSpPr>
            <p:cNvPr id="6" name="Group 5">
              <a:extLst>
                <a:ext uri="{FF2B5EF4-FFF2-40B4-BE49-F238E27FC236}">
                  <a16:creationId xmlns:a16="http://schemas.microsoft.com/office/drawing/2014/main" id="{EAC95955-D97D-49E0-83D8-F785C4AE2088}"/>
                </a:ext>
              </a:extLst>
            </p:cNvPr>
            <p:cNvGrpSpPr/>
            <p:nvPr/>
          </p:nvGrpSpPr>
          <p:grpSpPr>
            <a:xfrm>
              <a:off x="570924" y="4336939"/>
              <a:ext cx="10520610" cy="3865205"/>
              <a:chOff x="570653" y="4388893"/>
              <a:chExt cx="10371268" cy="3865205"/>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659669"/>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70653" y="4388893"/>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517886"/>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Thông tin đáng tin cậy </a:t>
              </a: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giúp em đưa ra kết luận đúng, quyết định hành động đúng và giải quyết được các vấn đề được đặt ra.</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Một số </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cách xác định thông tin có đáng tin cậy hay không</a:t>
              </a: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kiểm tra nguồn thông tin; phân biệt ý kiến với sự kiện; kiểm tra chứng cứ của kết luận; đánh giá tính thời sự của thông tin.</a:t>
              </a:r>
            </a:p>
          </p:txBody>
        </p:sp>
      </p:gr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a:blip r:embed="rId2"/>
          <a:stretch>
            <a:fillRect/>
          </a:stretch>
        </p:blipFill>
        <p:spPr>
          <a:xfrm>
            <a:off x="510166" y="377154"/>
            <a:ext cx="3490335" cy="936005"/>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334437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Em hãy kể tên ba ứng dụng thu thập nhiều thông tin từ người sử dụng và cho biết:</a:t>
            </a:r>
          </a:p>
          <a:p>
            <a:pPr algn="just" defTabSz="342900">
              <a:lnSpc>
                <a:spcPct val="150000"/>
              </a:lnSpc>
            </a:pPr>
            <a:r>
              <a:rPr lang="vi-VN" sz="2400">
                <a:latin typeface="UTM Avo" panose="02040603050506020204" pitchFamily="18" charset="0"/>
                <a:cs typeface="Times New Roman" panose="02020603050405020304" pitchFamily="18" charset="0"/>
              </a:rPr>
              <a:t>a)	Tổ chức, cá nhân nào sở hữu các ứng dụng đó?</a:t>
            </a:r>
          </a:p>
          <a:p>
            <a:pPr algn="just" defTabSz="342900">
              <a:lnSpc>
                <a:spcPct val="150000"/>
              </a:lnSpc>
            </a:pPr>
            <a:r>
              <a:rPr lang="vi-VN" sz="2400">
                <a:latin typeface="UTM Avo" panose="02040603050506020204" pitchFamily="18" charset="0"/>
                <a:cs typeface="Times New Roman" panose="02020603050405020304" pitchFamily="18" charset="0"/>
              </a:rPr>
              <a:t>b)	Mỗi ứng dụng thu thập dạng thông tin nào?</a:t>
            </a:r>
          </a:p>
          <a:p>
            <a:pPr algn="just" defTabSz="342900">
              <a:lnSpc>
                <a:spcPct val="150000"/>
              </a:lnSpc>
            </a:pPr>
            <a:r>
              <a:rPr lang="vi-VN" sz="2400" b="1">
                <a:latin typeface="UTM Avo" panose="02040603050506020204" pitchFamily="18" charset="0"/>
                <a:cs typeface="Times New Roman" panose="02020603050405020304" pitchFamily="18" charset="0"/>
              </a:rPr>
              <a:t>2.	Em hãy đánh giá độ tin cậy của thông tin được cung cấp từ ba ứng dụng ở Câu 1.</a:t>
            </a: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997A184-2F99-48F5-9951-99E36ACFE027}"/>
              </a:ext>
            </a:extLst>
          </p:cNvPr>
          <p:cNvPicPr>
            <a:picLocks noChangeAspect="1"/>
          </p:cNvPicPr>
          <p:nvPr/>
        </p:nvPicPr>
        <p:blipFill>
          <a:blip r:embed="rId2"/>
          <a:stretch>
            <a:fillRect/>
          </a:stretch>
        </p:blipFill>
        <p:spPr>
          <a:xfrm>
            <a:off x="602308" y="406275"/>
            <a:ext cx="3490335" cy="952468"/>
          </a:xfrm>
          <a:prstGeom prst="rect">
            <a:avLst/>
          </a:prstGeom>
        </p:spPr>
      </p:pic>
      <p:sp>
        <p:nvSpPr>
          <p:cNvPr id="22" name="Rectangle 21">
            <a:extLst>
              <a:ext uri="{FF2B5EF4-FFF2-40B4-BE49-F238E27FC236}">
                <a16:creationId xmlns:a16="http://schemas.microsoft.com/office/drawing/2014/main" id="{507C80E0-3DC4-418C-B5E8-B9B488B82124}"/>
              </a:ext>
            </a:extLst>
          </p:cNvPr>
          <p:cNvSpPr/>
          <p:nvPr/>
        </p:nvSpPr>
        <p:spPr>
          <a:xfrm>
            <a:off x="602308" y="1358743"/>
            <a:ext cx="10631749" cy="4999830"/>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1.	Em hãy tìm kiếm trên Internet thông tin về một đội bóng, một cầu thủ hoặc một nhân vật mà em yêu thích.</a:t>
            </a:r>
          </a:p>
          <a:p>
            <a:pPr algn="just" defTabSz="342900">
              <a:lnSpc>
                <a:spcPct val="150000"/>
              </a:lnSpc>
            </a:pPr>
            <a:r>
              <a:rPr lang="vi-VN" sz="2400">
                <a:latin typeface="UTM Avo" panose="02040603050506020204" pitchFamily="18" charset="0"/>
                <a:cs typeface="Times New Roman" panose="02020603050405020304" pitchFamily="18" charset="0"/>
              </a:rPr>
              <a:t>2.	Em hãy phân tích mức độ tin cậy của nguồn tin tìm được ở Câu 1 và trình bày một bài giới thiệu về đội bóng, cầu thủ hoặc nhân vật đó.</a:t>
            </a:r>
          </a:p>
          <a:p>
            <a:pPr algn="just" defTabSz="342900">
              <a:lnSpc>
                <a:spcPct val="150000"/>
              </a:lnSpc>
            </a:pPr>
            <a:r>
              <a:rPr lang="vi-VN" sz="2400">
                <a:latin typeface="UTM Avo" panose="02040603050506020204" pitchFamily="18" charset="0"/>
                <a:cs typeface="Times New Roman" panose="02020603050405020304" pitchFamily="18" charset="0"/>
              </a:rPr>
              <a:t>3.	Em hãy kể một ví dụ về tin đồn (trong cuộc sống hoặc trên mạng) và cho biết:</a:t>
            </a:r>
          </a:p>
          <a:p>
            <a:pPr algn="just" defTabSz="342900">
              <a:lnSpc>
                <a:spcPct val="150000"/>
              </a:lnSpc>
            </a:pPr>
            <a:r>
              <a:rPr lang="vi-VN" sz="2400">
                <a:latin typeface="UTM Avo" panose="02040603050506020204" pitchFamily="18" charset="0"/>
                <a:cs typeface="Times New Roman" panose="02020603050405020304" pitchFamily="18" charset="0"/>
              </a:rPr>
              <a:t>a)	Tin đồn đó xuất hiện từ sự việc nào?</a:t>
            </a:r>
          </a:p>
          <a:p>
            <a:pPr algn="just" defTabSz="342900">
              <a:lnSpc>
                <a:spcPct val="150000"/>
              </a:lnSpc>
            </a:pPr>
            <a:r>
              <a:rPr lang="vi-VN" sz="2400">
                <a:latin typeface="UTM Avo" panose="02040603050506020204" pitchFamily="18" charset="0"/>
                <a:cs typeface="Times New Roman" panose="02020603050405020304" pitchFamily="18" charset="0"/>
              </a:rPr>
              <a:t>b)	Tác hại của tin đồn đó là gì?</a:t>
            </a:r>
          </a:p>
        </p:txBody>
      </p:sp>
    </p:spTree>
    <p:extLst>
      <p:ext uri="{BB962C8B-B14F-4D97-AF65-F5344CB8AC3E}">
        <p14:creationId xmlns:p14="http://schemas.microsoft.com/office/powerpoint/2010/main" val="2011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68BF4-86D8-8719-6812-3C0C3062A283}"/>
              </a:ext>
            </a:extLst>
          </p:cNvPr>
          <p:cNvSpPr txBox="1"/>
          <p:nvPr/>
        </p:nvSpPr>
        <p:spPr>
          <a:xfrm>
            <a:off x="657411" y="243479"/>
            <a:ext cx="9897036" cy="6167842"/>
          </a:xfrm>
          <a:prstGeom prst="rect">
            <a:avLst/>
          </a:prstGeom>
          <a:noFill/>
        </p:spPr>
        <p:txBody>
          <a:bodyPr wrap="square">
            <a:spAutoFit/>
          </a:bodyPr>
          <a:lstStyle/>
          <a:p>
            <a:pPr algn="just">
              <a:lnSpc>
                <a:spcPct val="120000"/>
              </a:lnSpc>
              <a:spcBef>
                <a:spcPts val="800"/>
              </a:spcBef>
              <a:spcAft>
                <a:spcPts val="800"/>
              </a:spcAft>
            </a:pPr>
            <a:r>
              <a:rPr lang="vi-VN" sz="2800" dirty="0">
                <a:solidFill>
                  <a:srgbClr val="FF0000"/>
                </a:solidFill>
                <a:latin typeface="Times New Roman" panose="02020603050405020304" pitchFamily="18" charset="0"/>
                <a:ea typeface="Calibri" panose="020F0502020204030204" pitchFamily="34" charset="0"/>
              </a:rPr>
              <a:t>Câu 1</a:t>
            </a:r>
            <a:r>
              <a:rPr lang="vi-VN" sz="2800" dirty="0">
                <a:solidFill>
                  <a:srgbClr val="000000"/>
                </a:solidFill>
                <a:latin typeface="Times New Roman" panose="02020603050405020304" pitchFamily="18" charset="0"/>
                <a:cs typeface="Times New Roman" panose="02020603050405020304" pitchFamily="18" charset="0"/>
              </a:rPr>
              <a:t>.An có thể nhận được ảnh b</a:t>
            </a:r>
            <a:r>
              <a:rPr lang="en-US" sz="2800" dirty="0">
                <a:solidFill>
                  <a:srgbClr val="000000"/>
                </a:solidFill>
                <a:latin typeface="Times New Roman" panose="02020603050405020304" pitchFamily="18" charset="0"/>
                <a:cs typeface="Times New Roman" panose="02020603050405020304" pitchFamily="18" charset="0"/>
              </a:rPr>
              <a:t>ằ</a:t>
            </a:r>
            <a:r>
              <a:rPr lang="vi-VN" sz="2800" dirty="0">
                <a:solidFill>
                  <a:srgbClr val="000000"/>
                </a:solidFill>
                <a:latin typeface="Times New Roman" panose="02020603050405020304" pitchFamily="18" charset="0"/>
                <a:cs typeface="Times New Roman" panose="02020603050405020304" pitchFamily="18" charset="0"/>
              </a:rPr>
              <a:t>ng cách nào?</a:t>
            </a:r>
          </a:p>
          <a:p>
            <a:pPr algn="just">
              <a:lnSpc>
                <a:spcPct val="120000"/>
              </a:lnSpc>
              <a:spcBef>
                <a:spcPts val="800"/>
              </a:spcBef>
              <a:spcAft>
                <a:spcPts val="800"/>
              </a:spcAft>
            </a:pPr>
            <a:r>
              <a:rPr lang="en-US" sz="2800" dirty="0">
                <a:solidFill>
                  <a:srgbClr val="FF0000"/>
                </a:solidFill>
                <a:latin typeface="Times New Roman" panose="02020603050405020304" pitchFamily="18" charset="0"/>
                <a:ea typeface="Calibri" panose="020F0502020204030204" pitchFamily="34" charset="0"/>
              </a:rPr>
              <a:t>TL</a:t>
            </a:r>
            <a:r>
              <a:rPr lang="vi-VN" sz="2800" dirty="0">
                <a:solidFill>
                  <a:srgbClr val="000000"/>
                </a:solidFill>
                <a:latin typeface="Times New Roman" panose="02020603050405020304" pitchFamily="18" charset="0"/>
                <a:ea typeface="Calibri" panose="020F0502020204030204" pitchFamily="34" charset="0"/>
              </a:rPr>
              <a:t>: An nhận được bức ảnh số bằng cách truy cập vào hộp thư điện tử của mình qua mạng. Thông tin số được truy cập từ xa. </a:t>
            </a:r>
            <a:endParaRPr lang="en-US" sz="2800" dirty="0">
              <a:solidFill>
                <a:srgbClr val="000000"/>
              </a:solidFill>
              <a:latin typeface="Times New Roman" panose="02020603050405020304" pitchFamily="18" charset="0"/>
              <a:ea typeface="Calibri" panose="020F0502020204030204" pitchFamily="34" charset="0"/>
            </a:endParaRPr>
          </a:p>
          <a:p>
            <a:pPr lvl="0" algn="just" defTabSz="342900">
              <a:lnSpc>
                <a:spcPct val="135000"/>
              </a:lnSpc>
            </a:pPr>
            <a:r>
              <a:rPr lang="vi-VN" sz="2800" dirty="0">
                <a:solidFill>
                  <a:srgbClr val="FF0000"/>
                </a:solidFill>
                <a:latin typeface="Times New Roman" panose="02020603050405020304" pitchFamily="18" charset="0"/>
                <a:ea typeface="Calibri" panose="020F0502020204030204" pitchFamily="34" charset="0"/>
              </a:rPr>
              <a:t>Câu 2</a:t>
            </a:r>
            <a:r>
              <a:rPr lang="en-US" sz="2800" dirty="0">
                <a:solidFill>
                  <a:srgbClr val="FF0000"/>
                </a:solidFill>
                <a:latin typeface="Times New Roman" panose="02020603050405020304" pitchFamily="18" charset="0"/>
                <a:ea typeface="Calibri" panose="020F0502020204030204" pitchFamily="34" charset="0"/>
              </a:rPr>
              <a:t>.</a:t>
            </a:r>
            <a:r>
              <a:rPr lang="vi-VN" sz="2800" dirty="0">
                <a:solidFill>
                  <a:srgbClr val="000000"/>
                </a:solidFill>
                <a:latin typeface="Times New Roman" panose="02020603050405020304" pitchFamily="18" charset="0"/>
                <a:cs typeface="Times New Roman" panose="02020603050405020304" pitchFamily="18" charset="0"/>
              </a:rPr>
              <a:t>Sau khi An nhận được ảnh, Khoa có bị mất bức ảnh</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gốc không?</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20000"/>
              </a:lnSpc>
              <a:spcBef>
                <a:spcPts val="800"/>
              </a:spcBef>
              <a:spcAft>
                <a:spcPts val="800"/>
              </a:spcAft>
            </a:pPr>
            <a:r>
              <a:rPr lang="en-US" sz="2800" dirty="0">
                <a:solidFill>
                  <a:srgbClr val="FF0000"/>
                </a:solidFill>
                <a:latin typeface="Times New Roman" panose="02020603050405020304" pitchFamily="18" charset="0"/>
                <a:ea typeface="Calibri" panose="020F0502020204030204" pitchFamily="34" charset="0"/>
              </a:rPr>
              <a:t>TL</a:t>
            </a:r>
            <a:r>
              <a:rPr lang="vi-VN" sz="2800" dirty="0">
                <a:solidFill>
                  <a:srgbClr val="000000"/>
                </a:solidFill>
                <a:latin typeface="Times New Roman" panose="02020603050405020304" pitchFamily="18" charset="0"/>
                <a:ea typeface="Calibri" panose="020F0502020204030204" pitchFamily="34" charset="0"/>
              </a:rPr>
              <a:t>: An nhận được ảnh nhưng Khoa không bị mất bức ảnh gốc. Việc nhân bản thông tin số không tốn vật liệu và dễ thực hiện. </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20000"/>
              </a:lnSpc>
              <a:spcBef>
                <a:spcPts val="800"/>
              </a:spcBef>
              <a:spcAft>
                <a:spcPts val="800"/>
              </a:spcAft>
            </a:pP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3</a:t>
            </a:r>
            <a:r>
              <a:rPr lang="vi-VN" sz="2800" dirty="0">
                <a:solidFill>
                  <a:srgbClr val="000000"/>
                </a:solidFill>
                <a:latin typeface="Times New Roman" panose="02020603050405020304" pitchFamily="18" charset="0"/>
                <a:cs typeface="Times New Roman" panose="02020603050405020304" pitchFamily="18" charset="0"/>
              </a:rPr>
              <a:t>.An có thể lưu trữ ảnh vào những thiết bị nào?</a:t>
            </a:r>
          </a:p>
          <a:p>
            <a:pPr algn="just">
              <a:lnSpc>
                <a:spcPct val="120000"/>
              </a:lnSpc>
              <a:spcBef>
                <a:spcPts val="800"/>
              </a:spcBef>
              <a:spcAft>
                <a:spcPts val="800"/>
              </a:spcAft>
            </a:pPr>
            <a:r>
              <a:rPr lang="en-US" sz="2800" dirty="0">
                <a:solidFill>
                  <a:srgbClr val="000000"/>
                </a:solidFill>
                <a:latin typeface="Times New Roman" panose="02020603050405020304" pitchFamily="18" charset="0"/>
                <a:ea typeface="Calibri" panose="020F0502020204030204" pitchFamily="34" charset="0"/>
              </a:rPr>
              <a:t> </a:t>
            </a:r>
            <a:r>
              <a:rPr lang="en-US" sz="2800" dirty="0">
                <a:solidFill>
                  <a:srgbClr val="FF0000"/>
                </a:solidFill>
                <a:latin typeface="Times New Roman" panose="02020603050405020304" pitchFamily="18" charset="0"/>
                <a:ea typeface="Calibri" panose="020F0502020204030204" pitchFamily="34" charset="0"/>
              </a:rPr>
              <a:t>TL</a:t>
            </a:r>
            <a:r>
              <a:rPr lang="vi-VN" sz="2800" dirty="0">
                <a:solidFill>
                  <a:srgbClr val="000000"/>
                </a:solidFill>
                <a:latin typeface="Times New Roman" panose="02020603050405020304" pitchFamily="18" charset="0"/>
                <a:ea typeface="Calibri" panose="020F0502020204030204" pitchFamily="34" charset="0"/>
              </a:rPr>
              <a:t>: An có thể lưu trữ bức ảnh số vào nhiều thiết bị của mình</a:t>
            </a:r>
            <a:r>
              <a:rPr lang="en-US" sz="2800" dirty="0">
                <a:solidFill>
                  <a:srgbClr val="000000"/>
                </a:solidFill>
                <a:latin typeface="Times New Roman" panose="02020603050405020304" pitchFamily="18" charset="0"/>
                <a:ea typeface="Calibri" panose="020F0502020204030204" pitchFamily="34" charset="0"/>
              </a:rPr>
              <a:t>: USB, </a:t>
            </a:r>
            <a:r>
              <a:rPr lang="en-US" sz="2800" dirty="0" err="1">
                <a:solidFill>
                  <a:srgbClr val="000000"/>
                </a:solidFill>
                <a:latin typeface="Times New Roman" panose="02020603050405020304" pitchFamily="18" charset="0"/>
                <a:ea typeface="Calibri" panose="020F0502020204030204" pitchFamily="34" charset="0"/>
              </a:rPr>
              <a:t>điện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thoại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máy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tính</a:t>
            </a:r>
            <a:r>
              <a:rPr lang="en-US" sz="2800" dirty="0">
                <a:solidFill>
                  <a:srgbClr val="000000"/>
                </a:solidFill>
                <a:latin typeface="Times New Roman" panose="02020603050405020304" pitchFamily="18" charset="0"/>
                <a:ea typeface="Calibri" panose="020F0502020204030204" pitchFamily="34" charset="0"/>
              </a:rPr>
              <a:t>..</a:t>
            </a:r>
            <a:r>
              <a:rPr lang="vi-VN" sz="2800" dirty="0">
                <a:solidFill>
                  <a:srgbClr val="000000"/>
                </a:solidFill>
                <a:latin typeface="Times New Roman" panose="02020603050405020304" pitchFamily="18" charset="0"/>
                <a:ea typeface="Calibri" panose="020F0502020204030204" pitchFamily="34" charset="0"/>
              </a:rPr>
              <a:t>. Dữ liệu số dễ dàng nhân bản và lan truyền.</a:t>
            </a:r>
            <a:endParaRPr lang="en-US" sz="28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9333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81233" y="1114353"/>
            <a:ext cx="8856910" cy="2488316"/>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3414" y="1336178"/>
            <a:ext cx="11612547" cy="2123658"/>
          </a:xfrm>
          <a:prstGeom prst="rect">
            <a:avLst/>
          </a:prstGeom>
          <a:noFill/>
        </p:spPr>
        <p:txBody>
          <a:bodyPr wrap="square" rtlCol="0">
            <a:spAutoFit/>
          </a:bodyPr>
          <a:lstStyle/>
          <a:p>
            <a:pPr marL="1143000" indent="-1143000" algn="ctr">
              <a:buAutoNum type="arabicPeriod"/>
            </a:pPr>
            <a:r>
              <a:rPr lang="vi-VN" sz="6600">
                <a:solidFill>
                  <a:schemeClr val="accent6">
                    <a:lumMod val="50000"/>
                  </a:schemeClr>
                </a:solidFill>
                <a:latin typeface="+mj-lt"/>
              </a:rPr>
              <a:t>THÔNG TIN </a:t>
            </a:r>
            <a:endParaRPr lang="en-US" sz="6600">
              <a:solidFill>
                <a:schemeClr val="accent6">
                  <a:lumMod val="50000"/>
                </a:schemeClr>
              </a:solidFill>
              <a:latin typeface="+mj-lt"/>
            </a:endParaRPr>
          </a:p>
          <a:p>
            <a:pPr algn="ctr"/>
            <a:r>
              <a:rPr lang="vi-VN" sz="6600">
                <a:solidFill>
                  <a:schemeClr val="accent6">
                    <a:lumMod val="50000"/>
                  </a:schemeClr>
                </a:solidFill>
                <a:latin typeface="+mj-lt"/>
              </a:rPr>
              <a:t>TRONG MÔI TRƯỜNG SỐ</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636762"/>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8417"/>
          </a:xfrm>
          <a:prstGeom prst="rect">
            <a:avLst/>
          </a:prstGeom>
        </p:spPr>
        <p:txBody>
          <a:bodyPr wrap="square">
            <a:spAutoFit/>
          </a:bodyPr>
          <a:lstStyle/>
          <a:p>
            <a:pPr lvl="0" algn="just" defTabSz="342900">
              <a:lnSpc>
                <a:spcPct val="135000"/>
              </a:lnSpc>
              <a:defRPr/>
            </a:pPr>
            <a:r>
              <a:rPr lang="en-US" sz="2400" b="1">
                <a:solidFill>
                  <a:srgbClr val="000000"/>
                </a:solidFill>
                <a:latin typeface="Times New Roman" panose="02020603050405020304" pitchFamily="18" charset="0"/>
                <a:cs typeface="Times New Roman" panose="02020603050405020304" pitchFamily="18" charset="0"/>
              </a:rPr>
              <a:t>a) Thông tin số</a:t>
            </a: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0" name="Picture 19">
            <a:extLst>
              <a:ext uri="{FF2B5EF4-FFF2-40B4-BE49-F238E27FC236}">
                <a16:creationId xmlns:a16="http://schemas.microsoft.com/office/drawing/2014/main" id="{E82AFC5C-D6FE-43A2-A43E-372B2A7BEE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18694" y="3301185"/>
            <a:ext cx="4509382" cy="2726442"/>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308453"/>
            <a:ext cx="10488903" cy="1523494"/>
          </a:xfrm>
          <a:prstGeom prst="rect">
            <a:avLst/>
          </a:prstGeom>
          <a:noFill/>
        </p:spPr>
        <p:txBody>
          <a:bodyPr wrap="square">
            <a:spAutoFit/>
          </a:bodyPr>
          <a:lstStyle/>
          <a:p>
            <a:pPr lvl="0" algn="just" defTabSz="342900">
              <a:lnSpc>
                <a:spcPct val="135000"/>
              </a:lnSpc>
              <a:defRPr/>
            </a:pPr>
            <a:r>
              <a:rPr lang="en-US" sz="2400" dirty="0">
                <a:solidFill>
                  <a:srgbClr val="000000"/>
                </a:solidFill>
                <a:latin typeface="Times New Roman" panose="02020603050405020304" pitchFamily="18" charset="0"/>
                <a:cs typeface="Times New Roman" panose="02020603050405020304" pitchFamily="18" charset="0"/>
              </a:rPr>
              <a:t>B</a:t>
            </a:r>
            <a:r>
              <a:rPr lang="vi-VN" sz="2400" dirty="0">
                <a:solidFill>
                  <a:srgbClr val="000000"/>
                </a:solidFill>
                <a:latin typeface="Times New Roman" panose="02020603050405020304" pitchFamily="18" charset="0"/>
                <a:cs typeface="Times New Roman" panose="02020603050405020304" pitchFamily="18" charset="0"/>
              </a:rPr>
              <a:t>ằng thao tác chụp lại bức ảnh, Khoa đã tạo ra một bức ảnh số. Khác với bức ảnh trên giấy, bức ảnh số được tạo ra không tốn vật liệu và khi Khoa gửi cho An, Khoa không bị mất đi bức ảnh đó.</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0CD7396-A9F4-44B5-A96A-FC90612B16F1}"/>
              </a:ext>
            </a:extLst>
          </p:cNvPr>
          <p:cNvSpPr txBox="1"/>
          <p:nvPr/>
        </p:nvSpPr>
        <p:spPr>
          <a:xfrm>
            <a:off x="711650" y="3494818"/>
            <a:ext cx="5907044" cy="2532809"/>
          </a:xfrm>
          <a:prstGeom prst="rect">
            <a:avLst/>
          </a:prstGeom>
          <a:noFill/>
        </p:spPr>
        <p:txBody>
          <a:bodyPr wrap="square">
            <a:spAutoFit/>
          </a:bodyPr>
          <a:lstStyle/>
          <a:p>
            <a:pPr lvl="0" algn="just" defTabSz="342900">
              <a:lnSpc>
                <a:spcPct val="135000"/>
              </a:lnSpc>
              <a:defRPr/>
            </a:pPr>
            <a:r>
              <a:rPr lang="vi-VN" sz="2400" dirty="0">
                <a:solidFill>
                  <a:srgbClr val="000000"/>
                </a:solidFill>
                <a:latin typeface="Times New Roman" panose="02020603050405020304" pitchFamily="18" charset="0"/>
                <a:cs typeface="Times New Roman" panose="02020603050405020304" pitchFamily="18" charset="0"/>
              </a:rPr>
              <a:t>Thông tin được mã hoá thành dãy bit, được chuyển vào máy tính, điện thoại thông minh, máy tính bảng,... để có thể lan truyền, trao đổi trong môi trường kĩ thuật số còn được gọi ngắn gọn là thông tin số.</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A9339FD-9401-0669-81FF-9AC99CD71942}"/>
              </a:ext>
            </a:extLst>
          </p:cNvPr>
          <p:cNvSpPr txBox="1"/>
          <p:nvPr/>
        </p:nvSpPr>
        <p:spPr>
          <a:xfrm>
            <a:off x="614525" y="2859584"/>
            <a:ext cx="10488903" cy="538417"/>
          </a:xfrm>
          <a:prstGeom prst="rect">
            <a:avLst/>
          </a:prstGeom>
          <a:noFill/>
        </p:spPr>
        <p:txBody>
          <a:bodyPr wrap="square">
            <a:spAutoFit/>
          </a:bodyPr>
          <a:lstStyle/>
          <a:p>
            <a:pPr lvl="0" algn="just" defTabSz="342900">
              <a:lnSpc>
                <a:spcPct val="135000"/>
              </a:lnSpc>
              <a:defRPr/>
            </a:pPr>
            <a:r>
              <a:rPr lang="en-US" sz="2400" dirty="0">
                <a:solidFill>
                  <a:srgbClr val="000000"/>
                </a:solidFill>
                <a:latin typeface="Times New Roman" panose="02020603050405020304" pitchFamily="18" charset="0"/>
                <a:cs typeface="Times New Roman" panose="02020603050405020304" pitchFamily="18" charset="0"/>
              </a:rPr>
              <a:t>Thông tin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gì</a:t>
            </a:r>
            <a:r>
              <a:rPr lang="en-US" sz="2400" dirty="0">
                <a:solidFill>
                  <a:srgbClr val="000000"/>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20"/>
                                        </p:tgtEl>
                                        <p:attrNameLst>
                                          <p:attrName>r</p:attrName>
                                        </p:attrNameLst>
                                      </p:cBhvr>
                                    </p:animRot>
                                    <p:animRot by="-240000">
                                      <p:cBhvr>
                                        <p:cTn id="19" dur="200" fill="hold">
                                          <p:stCondLst>
                                            <p:cond delay="200"/>
                                          </p:stCondLst>
                                        </p:cTn>
                                        <p:tgtEl>
                                          <p:spTgt spid="20"/>
                                        </p:tgtEl>
                                        <p:attrNameLst>
                                          <p:attrName>r</p:attrName>
                                        </p:attrNameLst>
                                      </p:cBhvr>
                                    </p:animRot>
                                    <p:animRot by="240000">
                                      <p:cBhvr>
                                        <p:cTn id="20" dur="200" fill="hold">
                                          <p:stCondLst>
                                            <p:cond delay="400"/>
                                          </p:stCondLst>
                                        </p:cTn>
                                        <p:tgtEl>
                                          <p:spTgt spid="20"/>
                                        </p:tgtEl>
                                        <p:attrNameLst>
                                          <p:attrName>r</p:attrName>
                                        </p:attrNameLst>
                                      </p:cBhvr>
                                    </p:animRot>
                                    <p:animRot by="-240000">
                                      <p:cBhvr>
                                        <p:cTn id="21" dur="200" fill="hold">
                                          <p:stCondLst>
                                            <p:cond delay="600"/>
                                          </p:stCondLst>
                                        </p:cTn>
                                        <p:tgtEl>
                                          <p:spTgt spid="20"/>
                                        </p:tgtEl>
                                        <p:attrNameLst>
                                          <p:attrName>r</p:attrName>
                                        </p:attrNameLst>
                                      </p:cBhvr>
                                    </p:animRot>
                                    <p:animRot by="120000">
                                      <p:cBhvr>
                                        <p:cTn id="22" dur="200" fill="hold">
                                          <p:stCondLst>
                                            <p:cond delay="800"/>
                                          </p:stCondLst>
                                        </p:cTn>
                                        <p:tgtEl>
                                          <p:spTgt spid="2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8" grpId="0"/>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8417"/>
          </a:xfrm>
          <a:prstGeom prst="rect">
            <a:avLst/>
          </a:prstGeom>
        </p:spPr>
        <p:txBody>
          <a:bodyPr wrap="square">
            <a:spAutoFit/>
          </a:bodyPr>
          <a:lstStyle/>
          <a:p>
            <a:pPr lvl="0" algn="just" defTabSz="342900">
              <a:lnSpc>
                <a:spcPct val="135000"/>
              </a:lnSpc>
              <a:defRPr/>
            </a:pPr>
            <a:r>
              <a:rPr lang="en-US" sz="2400" b="1">
                <a:solidFill>
                  <a:srgbClr val="000000"/>
                </a:solidFill>
                <a:latin typeface="Times New Roman" panose="02020603050405020304" pitchFamily="18" charset="0"/>
                <a:cs typeface="Times New Roman" panose="02020603050405020304" pitchFamily="18" charset="0"/>
              </a:rPr>
              <a:t>a) Thông tin số</a:t>
            </a: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0" name="Picture 19">
            <a:extLst>
              <a:ext uri="{FF2B5EF4-FFF2-40B4-BE49-F238E27FC236}">
                <a16:creationId xmlns:a16="http://schemas.microsoft.com/office/drawing/2014/main" id="{E82AFC5C-D6FE-43A2-A43E-372B2A7BEE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18694" y="3396142"/>
            <a:ext cx="4509382" cy="2536527"/>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308453"/>
            <a:ext cx="10488903" cy="538417"/>
          </a:xfrm>
          <a:prstGeom prst="rect">
            <a:avLst/>
          </a:prstGeom>
          <a:noFill/>
        </p:spPr>
        <p:txBody>
          <a:bodyPr wrap="square">
            <a:spAutoFit/>
          </a:bodyPr>
          <a:lstStyle/>
          <a:p>
            <a:pPr lvl="0" algn="just" defTabSz="342900">
              <a:lnSpc>
                <a:spcPct val="135000"/>
              </a:lnSpc>
              <a:defRPr/>
            </a:pPr>
            <a:r>
              <a:rPr lang="vi-VN" sz="2400">
                <a:solidFill>
                  <a:srgbClr val="000000"/>
                </a:solidFill>
                <a:latin typeface="Times New Roman" panose="02020603050405020304" pitchFamily="18" charset="0"/>
                <a:cs typeface="Times New Roman" panose="02020603050405020304" pitchFamily="18" charset="0"/>
              </a:rPr>
              <a:t>Thông tin số có thể được truy cập từ xa thông qua kết nối Internet. </a:t>
            </a: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0CD7396-A9F4-44B5-A96A-FC90612B16F1}"/>
              </a:ext>
            </a:extLst>
          </p:cNvPr>
          <p:cNvSpPr txBox="1"/>
          <p:nvPr/>
        </p:nvSpPr>
        <p:spPr>
          <a:xfrm>
            <a:off x="614526" y="2011143"/>
            <a:ext cx="10219116" cy="1037015"/>
          </a:xfrm>
          <a:prstGeom prst="rect">
            <a:avLst/>
          </a:prstGeom>
          <a:noFill/>
        </p:spPr>
        <p:txBody>
          <a:bodyPr wrap="square">
            <a:spAutoFit/>
          </a:bodyPr>
          <a:lstStyle/>
          <a:p>
            <a:pPr lvl="0" algn="just" defTabSz="342900">
              <a:lnSpc>
                <a:spcPct val="135000"/>
              </a:lnSpc>
              <a:defRPr/>
            </a:pPr>
            <a:r>
              <a:rPr lang="en-US" sz="2400">
                <a:solidFill>
                  <a:srgbClr val="000000"/>
                </a:solidFill>
                <a:latin typeface="Times New Roman" panose="02020603050405020304" pitchFamily="18" charset="0"/>
                <a:cs typeface="Times New Roman" panose="02020603050405020304" pitchFamily="18" charset="0"/>
              </a:rPr>
              <a:t>K</a:t>
            </a:r>
            <a:r>
              <a:rPr lang="vi-VN" sz="2400">
                <a:solidFill>
                  <a:srgbClr val="000000"/>
                </a:solidFill>
                <a:latin typeface="Times New Roman" panose="02020603050405020304" pitchFamily="18" charset="0"/>
                <a:cs typeface="Times New Roman" panose="02020603050405020304" pitchFamily="18" charset="0"/>
              </a:rPr>
              <a:t>hi được Khoa chia sẻ, An có thể vào hộp thư điện tử của mình để nhận ảnh mà không cần nhận trực tiếp từ Khoa như nhận bức ảnh in trên giấy</a:t>
            </a: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363DE-545D-4482-B44E-1AFE207C7223}"/>
              </a:ext>
            </a:extLst>
          </p:cNvPr>
          <p:cNvSpPr txBox="1"/>
          <p:nvPr/>
        </p:nvSpPr>
        <p:spPr>
          <a:xfrm>
            <a:off x="614526" y="3653359"/>
            <a:ext cx="5907044" cy="1535613"/>
          </a:xfrm>
          <a:prstGeom prst="rect">
            <a:avLst/>
          </a:prstGeom>
          <a:noFill/>
        </p:spPr>
        <p:txBody>
          <a:bodyPr wrap="square">
            <a:spAutoFit/>
          </a:bodyPr>
          <a:lstStyle/>
          <a:p>
            <a:pPr lvl="0" algn="just" defTabSz="342900">
              <a:lnSpc>
                <a:spcPct val="135000"/>
              </a:lnSpc>
              <a:defRPr/>
            </a:pPr>
            <a:r>
              <a:rPr lang="en-US" sz="2400">
                <a:solidFill>
                  <a:srgbClr val="000000"/>
                </a:solidFill>
                <a:latin typeface="Times New Roman" panose="02020603050405020304" pitchFamily="18" charset="0"/>
                <a:cs typeface="Times New Roman" panose="02020603050405020304" pitchFamily="18" charset="0"/>
              </a:rPr>
              <a:t>C</a:t>
            </a:r>
            <a:r>
              <a:rPr lang="vi-VN" sz="2400">
                <a:solidFill>
                  <a:srgbClr val="000000"/>
                </a:solidFill>
                <a:latin typeface="Times New Roman" panose="02020603050405020304" pitchFamily="18" charset="0"/>
                <a:cs typeface="Times New Roman" panose="02020603050405020304" pitchFamily="18" charset="0"/>
              </a:rPr>
              <a:t>ó thể lưu ảnh về máy tính hoặc điện thoại của mình và ch</a:t>
            </a:r>
            <a:r>
              <a:rPr lang="en-US" sz="2400">
                <a:solidFill>
                  <a:srgbClr val="000000"/>
                </a:solidFill>
                <a:latin typeface="Times New Roman" panose="02020603050405020304" pitchFamily="18" charset="0"/>
                <a:cs typeface="Times New Roman" panose="02020603050405020304" pitchFamily="18" charset="0"/>
              </a:rPr>
              <a:t>ỉ</a:t>
            </a:r>
            <a:r>
              <a:rPr lang="vi-VN" sz="2400">
                <a:solidFill>
                  <a:srgbClr val="000000"/>
                </a:solidFill>
                <a:latin typeface="Times New Roman" panose="02020603050405020304" pitchFamily="18" charset="0"/>
                <a:cs typeface="Times New Roman" panose="02020603050405020304" pitchFamily="18" charset="0"/>
              </a:rPr>
              <a:t>nh sửa b</a:t>
            </a:r>
            <a:r>
              <a:rPr lang="en-US" sz="2400">
                <a:solidFill>
                  <a:srgbClr val="000000"/>
                </a:solidFill>
                <a:latin typeface="Times New Roman" panose="02020603050405020304" pitchFamily="18" charset="0"/>
                <a:cs typeface="Times New Roman" panose="02020603050405020304" pitchFamily="18" charset="0"/>
              </a:rPr>
              <a:t>ằ</a:t>
            </a:r>
            <a:r>
              <a:rPr lang="vi-VN" sz="2400">
                <a:solidFill>
                  <a:srgbClr val="000000"/>
                </a:solidFill>
                <a:latin typeface="Times New Roman" panose="02020603050405020304" pitchFamily="18" charset="0"/>
                <a:cs typeface="Times New Roman" panose="02020603050405020304" pitchFamily="18" charset="0"/>
              </a:rPr>
              <a:t>ng phần mềm ứng dụng rồi tiếp tục chia sẻ cho người khác.</a:t>
            </a: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451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20"/>
                                        </p:tgtEl>
                                        <p:attrNameLst>
                                          <p:attrName>r</p:attrName>
                                        </p:attrNameLst>
                                      </p:cBhvr>
                                    </p:animRot>
                                    <p:animRot by="-240000">
                                      <p:cBhvr>
                                        <p:cTn id="19" dur="200" fill="hold">
                                          <p:stCondLst>
                                            <p:cond delay="200"/>
                                          </p:stCondLst>
                                        </p:cTn>
                                        <p:tgtEl>
                                          <p:spTgt spid="20"/>
                                        </p:tgtEl>
                                        <p:attrNameLst>
                                          <p:attrName>r</p:attrName>
                                        </p:attrNameLst>
                                      </p:cBhvr>
                                    </p:animRot>
                                    <p:animRot by="240000">
                                      <p:cBhvr>
                                        <p:cTn id="20" dur="200" fill="hold">
                                          <p:stCondLst>
                                            <p:cond delay="400"/>
                                          </p:stCondLst>
                                        </p:cTn>
                                        <p:tgtEl>
                                          <p:spTgt spid="20"/>
                                        </p:tgtEl>
                                        <p:attrNameLst>
                                          <p:attrName>r</p:attrName>
                                        </p:attrNameLst>
                                      </p:cBhvr>
                                    </p:animRot>
                                    <p:animRot by="-240000">
                                      <p:cBhvr>
                                        <p:cTn id="21" dur="200" fill="hold">
                                          <p:stCondLst>
                                            <p:cond delay="600"/>
                                          </p:stCondLst>
                                        </p:cTn>
                                        <p:tgtEl>
                                          <p:spTgt spid="20"/>
                                        </p:tgtEl>
                                        <p:attrNameLst>
                                          <p:attrName>r</p:attrName>
                                        </p:attrNameLst>
                                      </p:cBhvr>
                                    </p:animRot>
                                    <p:animRot by="120000">
                                      <p:cBhvr>
                                        <p:cTn id="22" dur="200" fill="hold">
                                          <p:stCondLst>
                                            <p:cond delay="800"/>
                                          </p:stCondLst>
                                        </p:cTn>
                                        <p:tgtEl>
                                          <p:spTgt spid="2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8"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8417"/>
          </a:xfrm>
          <a:prstGeom prst="rect">
            <a:avLst/>
          </a:prstGeom>
        </p:spPr>
        <p:txBody>
          <a:bodyPr wrap="square">
            <a:spAutoFit/>
          </a:bodyPr>
          <a:lstStyle/>
          <a:p>
            <a:pPr lvl="0" algn="just" defTabSz="342900">
              <a:lnSpc>
                <a:spcPct val="135000"/>
              </a:lnSpc>
              <a:defRPr/>
            </a:pPr>
            <a:r>
              <a:rPr lang="en-US" sz="2400" b="1">
                <a:solidFill>
                  <a:srgbClr val="000000"/>
                </a:solidFill>
                <a:latin typeface="Times New Roman" panose="02020603050405020304" pitchFamily="18" charset="0"/>
                <a:cs typeface="Times New Roman" panose="02020603050405020304" pitchFamily="18" charset="0"/>
              </a:rPr>
              <a:t>a) Thông tin số</a:t>
            </a: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0" name="Picture 19">
            <a:extLst>
              <a:ext uri="{FF2B5EF4-FFF2-40B4-BE49-F238E27FC236}">
                <a16:creationId xmlns:a16="http://schemas.microsoft.com/office/drawing/2014/main" id="{E82AFC5C-D6FE-43A2-A43E-372B2A7BEE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0948" y="3907457"/>
            <a:ext cx="4509382" cy="2351320"/>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308453"/>
            <a:ext cx="10488903" cy="2022092"/>
          </a:xfrm>
          <a:prstGeom prst="rect">
            <a:avLst/>
          </a:prstGeom>
          <a:noFill/>
        </p:spPr>
        <p:txBody>
          <a:bodyPr wrap="square">
            <a:spAutoFit/>
          </a:bodyPr>
          <a:lstStyle/>
          <a:p>
            <a:pPr lvl="0" algn="just" defTabSz="342900">
              <a:lnSpc>
                <a:spcPct val="135000"/>
              </a:lnSpc>
              <a:defRPr/>
            </a:pPr>
            <a:r>
              <a:rPr lang="vi-VN" sz="2400">
                <a:solidFill>
                  <a:srgbClr val="000000"/>
                </a:solidFill>
                <a:latin typeface="Times New Roman" panose="02020603050405020304" pitchFamily="18" charset="0"/>
                <a:cs typeface="Times New Roman" panose="02020603050405020304" pitchFamily="18" charset="0"/>
              </a:rPr>
              <a:t>Thông tin số dễ dàng được nhân bản và chia sẻ. Thông tin số còn có thể được lan truyền tự động do nhiều thiết bị được đồng bộ với nhau. Điều đó khiến cho em khó biết được thiết bị nào đã nhận được thông tin hoặc thông tin sẽ lan rộng đến mức nào. </a:t>
            </a: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363DE-545D-4482-B44E-1AFE207C7223}"/>
              </a:ext>
            </a:extLst>
          </p:cNvPr>
          <p:cNvSpPr txBox="1"/>
          <p:nvPr/>
        </p:nvSpPr>
        <p:spPr>
          <a:xfrm>
            <a:off x="614525" y="3340575"/>
            <a:ext cx="6935805" cy="538417"/>
          </a:xfrm>
          <a:prstGeom prst="rect">
            <a:avLst/>
          </a:prstGeom>
          <a:noFill/>
        </p:spPr>
        <p:txBody>
          <a:bodyPr wrap="square">
            <a:spAutoFit/>
          </a:bodyPr>
          <a:lstStyle/>
          <a:p>
            <a:pPr lvl="0" algn="just" defTabSz="342900">
              <a:lnSpc>
                <a:spcPct val="135000"/>
              </a:lnSpc>
              <a:defRPr/>
            </a:pPr>
            <a:r>
              <a:rPr lang="vi-VN" sz="2400" b="1">
                <a:solidFill>
                  <a:srgbClr val="000000"/>
                </a:solidFill>
                <a:latin typeface="Times New Roman" panose="02020603050405020304" pitchFamily="18" charset="0"/>
                <a:cs typeface="Times New Roman" panose="02020603050405020304" pitchFamily="18" charset="0"/>
              </a:rPr>
              <a:t>Thông tin số khó bị xoá bỏ hoàn toàn.</a:t>
            </a: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294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20"/>
                                        </p:tgtEl>
                                        <p:attrNameLst>
                                          <p:attrName>r</p:attrName>
                                        </p:attrNameLst>
                                      </p:cBhvr>
                                    </p:animRot>
                                    <p:animRot by="-240000">
                                      <p:cBhvr>
                                        <p:cTn id="19" dur="200" fill="hold">
                                          <p:stCondLst>
                                            <p:cond delay="200"/>
                                          </p:stCondLst>
                                        </p:cTn>
                                        <p:tgtEl>
                                          <p:spTgt spid="20"/>
                                        </p:tgtEl>
                                        <p:attrNameLst>
                                          <p:attrName>r</p:attrName>
                                        </p:attrNameLst>
                                      </p:cBhvr>
                                    </p:animRot>
                                    <p:animRot by="240000">
                                      <p:cBhvr>
                                        <p:cTn id="20" dur="200" fill="hold">
                                          <p:stCondLst>
                                            <p:cond delay="400"/>
                                          </p:stCondLst>
                                        </p:cTn>
                                        <p:tgtEl>
                                          <p:spTgt spid="20"/>
                                        </p:tgtEl>
                                        <p:attrNameLst>
                                          <p:attrName>r</p:attrName>
                                        </p:attrNameLst>
                                      </p:cBhvr>
                                    </p:animRot>
                                    <p:animRot by="-240000">
                                      <p:cBhvr>
                                        <p:cTn id="21" dur="200" fill="hold">
                                          <p:stCondLst>
                                            <p:cond delay="600"/>
                                          </p:stCondLst>
                                        </p:cTn>
                                        <p:tgtEl>
                                          <p:spTgt spid="20"/>
                                        </p:tgtEl>
                                        <p:attrNameLst>
                                          <p:attrName>r</p:attrName>
                                        </p:attrNameLst>
                                      </p:cBhvr>
                                    </p:animRot>
                                    <p:animRot by="120000">
                                      <p:cBhvr>
                                        <p:cTn id="22" dur="200" fill="hold">
                                          <p:stCondLst>
                                            <p:cond delay="800"/>
                                          </p:stCondLst>
                                        </p:cTn>
                                        <p:tgtEl>
                                          <p:spTgt spid="2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373296" y="1660501"/>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93476" y="4933112"/>
              <a:ext cx="9598058" cy="2520690"/>
            </a:xfrm>
            <a:prstGeom prst="rect">
              <a:avLst/>
            </a:prstGeom>
          </p:spPr>
          <p:txBody>
            <a:bodyPr wrap="square">
              <a:spAutoFit/>
            </a:bodyPr>
            <a:lstStyle/>
            <a:p>
              <a:pPr algn="just" defTabSz="342900">
                <a:lnSpc>
                  <a:spcPct val="135000"/>
                </a:lnSpc>
              </a:pPr>
              <a:r>
                <a:rPr lang="vi-VN" sz="2400" b="1" dirty="0">
                  <a:latin typeface="UTM Avo" panose="02040603050506020204" pitchFamily="18" charset="0"/>
                  <a:cs typeface="Times New Roman" panose="02020603050405020304" pitchFamily="18" charset="0"/>
                </a:rPr>
                <a:t>Thông tin s</a:t>
              </a:r>
              <a:r>
                <a:rPr lang="en-US" sz="2400" b="1" dirty="0">
                  <a:latin typeface="UTM Avo" panose="02040603050506020204" pitchFamily="18" charset="0"/>
                  <a:cs typeface="Times New Roman" panose="02020603050405020304" pitchFamily="18" charset="0"/>
                </a:rPr>
                <a:t>ố</a:t>
              </a:r>
              <a:r>
                <a:rPr lang="vi-VN" sz="2400" b="1" dirty="0">
                  <a:latin typeface="UTM Avo" panose="02040603050506020204" pitchFamily="18" charset="0"/>
                  <a:cs typeface="Times New Roman" panose="02020603050405020304" pitchFamily="18" charset="0"/>
                </a:rPr>
                <a:t> có những đặc </a:t>
              </a:r>
              <a:r>
                <a:rPr lang="en-US" sz="2400" b="1" dirty="0" err="1">
                  <a:latin typeface="UTM Avo" panose="02040603050506020204" pitchFamily="18" charset="0"/>
                  <a:cs typeface="Times New Roman" panose="02020603050405020304" pitchFamily="18" charset="0"/>
                </a:rPr>
                <a:t>điểm</a:t>
              </a:r>
              <a:r>
                <a:rPr lang="vi-VN" sz="2400" b="1" dirty="0">
                  <a:latin typeface="UTM Avo" panose="02040603050506020204" pitchFamily="18" charset="0"/>
                  <a:cs typeface="Times New Roman" panose="02020603050405020304" pitchFamily="18" charset="0"/>
                </a:rPr>
                <a:t> chính sau:</a:t>
              </a:r>
            </a:p>
            <a:p>
              <a:pPr algn="just" defTabSz="342900">
                <a:lnSpc>
                  <a:spcPct val="135000"/>
                </a:lnSpc>
              </a:pPr>
              <a:r>
                <a:rPr lang="vi-VN" sz="2400" dirty="0">
                  <a:latin typeface="UTM Avo" panose="02040603050506020204" pitchFamily="18" charset="0"/>
                  <a:cs typeface="Times New Roman" panose="02020603050405020304" pitchFamily="18" charset="0"/>
                </a:rPr>
                <a:t>•	Thông tin số dễ dàng được nhân bản và lan truyền nhưng khó bị xoá bỏ hoàn toàn.</a:t>
              </a:r>
            </a:p>
            <a:p>
              <a:pPr algn="just" defTabSz="342900">
                <a:lnSpc>
                  <a:spcPct val="135000"/>
                </a:lnSpc>
              </a:pPr>
              <a:r>
                <a:rPr lang="vi-VN" sz="2400" dirty="0">
                  <a:latin typeface="UTM Avo" panose="02040603050506020204" pitchFamily="18" charset="0"/>
                  <a:cs typeface="Times New Roman" panose="02020603050405020304" pitchFamily="18" charset="0"/>
                </a:rPr>
                <a:t>•	Thông tin số có thể được truy cập từ xa nếu người quản lí thông tin đó cho phép.</a:t>
              </a:r>
            </a:p>
          </p:txBody>
        </p:sp>
      </p:grpSp>
      <p:sp>
        <p:nvSpPr>
          <p:cNvPr id="2" name="TextBox 1">
            <a:extLst>
              <a:ext uri="{FF2B5EF4-FFF2-40B4-BE49-F238E27FC236}">
                <a16:creationId xmlns:a16="http://schemas.microsoft.com/office/drawing/2014/main" id="{981D1B25-E78A-3927-9B0F-48F1FBC2EF6B}"/>
              </a:ext>
            </a:extLst>
          </p:cNvPr>
          <p:cNvSpPr txBox="1"/>
          <p:nvPr/>
        </p:nvSpPr>
        <p:spPr>
          <a:xfrm>
            <a:off x="1146629" y="638629"/>
            <a:ext cx="72136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Thông tin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dirty="0"/>
              <a:t>?</a:t>
            </a:r>
          </a:p>
        </p:txBody>
      </p:sp>
    </p:spTree>
    <p:extLst>
      <p:ext uri="{BB962C8B-B14F-4D97-AF65-F5344CB8AC3E}">
        <p14:creationId xmlns:p14="http://schemas.microsoft.com/office/powerpoint/2010/main" val="16527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2"/>
                                        </p:tgtEl>
                                        <p:attrNameLst>
                                          <p:attrName>ppt_y</p:attrName>
                                        </p:attrNameLst>
                                      </p:cBhvr>
                                      <p:tavLst>
                                        <p:tav tm="0">
                                          <p:val>
                                            <p:strVal val="#ppt_y"/>
                                          </p:val>
                                        </p:tav>
                                        <p:tav tm="100000">
                                          <p:val>
                                            <p:strVal val="#ppt_y+#ppt_h*1.125000"/>
                                          </p:val>
                                        </p:tav>
                                      </p:tavLst>
                                    </p:anim>
                                    <p:animEffect transition="out" filter="wipe(down)">
                                      <p:cBhvr>
                                        <p:cTn id="7" dur="500"/>
                                        <p:tgtEl>
                                          <p:spTgt spid="2"/>
                                        </p:tgtEl>
                                      </p:cBhvr>
                                    </p:animEffect>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1935</TotalTime>
  <Words>2555</Words>
  <Application>Microsoft Office PowerPoint</Application>
  <PresentationFormat>Widescreen</PresentationFormat>
  <Paragraphs>166</Paragraphs>
  <Slides>37</Slides>
  <Notes>1</Notes>
  <HiddenSlides>1</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UTM Cookies</vt:lpstr>
      <vt:lpstr>Tahoma</vt:lpstr>
      <vt:lpstr>Times New Roman</vt:lpstr>
      <vt:lpstr>Wingdings</vt:lpstr>
      <vt:lpstr>Segoe Print</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Thông tin trong môi trường số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Thu Trang</cp:lastModifiedBy>
  <cp:revision>177</cp:revision>
  <dcterms:created xsi:type="dcterms:W3CDTF">2021-06-02T01:34:28Z</dcterms:created>
  <dcterms:modified xsi:type="dcterms:W3CDTF">2023-09-12T15:36:00Z</dcterms:modified>
</cp:coreProperties>
</file>