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5"/>
  </p:notesMasterIdLst>
  <p:sldIdLst>
    <p:sldId id="256" r:id="rId2"/>
    <p:sldId id="260" r:id="rId3"/>
    <p:sldId id="281" r:id="rId4"/>
    <p:sldId id="291" r:id="rId5"/>
    <p:sldId id="294" r:id="rId6"/>
    <p:sldId id="412" r:id="rId7"/>
    <p:sldId id="411" r:id="rId8"/>
    <p:sldId id="413" r:id="rId9"/>
    <p:sldId id="414" r:id="rId10"/>
    <p:sldId id="266" r:id="rId11"/>
    <p:sldId id="310" r:id="rId12"/>
    <p:sldId id="415" r:id="rId13"/>
    <p:sldId id="403" r:id="rId14"/>
    <p:sldId id="456" r:id="rId15"/>
    <p:sldId id="383" r:id="rId16"/>
    <p:sldId id="416" r:id="rId17"/>
    <p:sldId id="446" r:id="rId18"/>
    <p:sldId id="449" r:id="rId19"/>
    <p:sldId id="459" r:id="rId20"/>
    <p:sldId id="460" r:id="rId21"/>
    <p:sldId id="461" r:id="rId22"/>
    <p:sldId id="429" r:id="rId23"/>
    <p:sldId id="462" r:id="rId24"/>
    <p:sldId id="463" r:id="rId25"/>
    <p:sldId id="464" r:id="rId26"/>
    <p:sldId id="450" r:id="rId27"/>
    <p:sldId id="453" r:id="rId28"/>
    <p:sldId id="451" r:id="rId29"/>
    <p:sldId id="455" r:id="rId30"/>
    <p:sldId id="284" r:id="rId31"/>
    <p:sldId id="465" r:id="rId32"/>
    <p:sldId id="427" r:id="rId33"/>
    <p:sldId id="295" r:id="rId34"/>
  </p:sldIdLst>
  <p:sldSz cx="9144000" cy="5143500" type="screen16x9"/>
  <p:notesSz cx="6858000" cy="9144000"/>
  <p:embeddedFontLst>
    <p:embeddedFont>
      <p:font typeface="#9Slide03 Ample" panose="020B0604020202020204" charset="0"/>
      <p:regular r:id="rId36"/>
    </p:embeddedFont>
    <p:embeddedFont>
      <p:font typeface="#9Slide03 AmpleSoft" panose="020B0604020202020204" charset="0"/>
      <p:regular r:id="rId37"/>
    </p:embeddedFont>
    <p:embeddedFont>
      <p:font typeface="#9Slide03 Arima Madurai" panose="020B0604020202020204" charset="0"/>
      <p:regular r:id="rId38"/>
    </p:embeddedFont>
    <p:embeddedFont>
      <p:font typeface="#9Slide03 SFU Grenoble" panose="020B0604020202020204" charset="0"/>
      <p:regular r:id="rId39"/>
    </p:embeddedFont>
    <p:embeddedFont>
      <p:font typeface="#9Slide05 Braxton Regular" panose="020B0604020202020204" charset="0"/>
      <p:regular r:id="rId40"/>
    </p:embeddedFont>
    <p:embeddedFont>
      <p:font typeface="#9Slide05 SVNCookie" panose="020B0606040200020203" charset="0"/>
      <p:regular r:id="rId41"/>
    </p:embeddedFont>
    <p:embeddedFont>
      <p:font typeface="#9Slide07 Dorayaki" panose="020B0604020202020204" charset="0"/>
      <p:regular r:id="rId42"/>
    </p:embeddedFont>
    <p:embeddedFont>
      <p:font typeface="#9Slide07 IcielKoni" panose="020B0604020202020204" charset="0"/>
      <p:bold r:id="rId43"/>
    </p:embeddedFont>
    <p:embeddedFont>
      <p:font typeface="Bebas Neue" panose="020B0606020202050201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Hind Madurai" panose="02000000000000000000" pitchFamily="2" charset="0"/>
      <p:regular r:id="rId49"/>
      <p:bold r:id="rId50"/>
    </p:embeddedFont>
    <p:embeddedFont>
      <p:font typeface="Yellowtail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C4"/>
    <a:srgbClr val="F6E9D8"/>
    <a:srgbClr val="E9F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2E6147-762A-4F9A-BFD4-B64B553E26DE}">
  <a:tblStyle styleId="{522E6147-762A-4F9A-BFD4-B64B553E26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956" autoAdjust="0"/>
  </p:normalViewPr>
  <p:slideViewPr>
    <p:cSldViewPr snapToGrid="0">
      <p:cViewPr varScale="1">
        <p:scale>
          <a:sx n="95" d="100"/>
          <a:sy n="95" d="100"/>
        </p:scale>
        <p:origin x="6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bập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tắm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diều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…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”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Thanh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giã</a:t>
            </a:r>
            <a:r>
              <a:rPr lang="en-US" dirty="0"/>
              <a:t> - </a:t>
            </a:r>
            <a:r>
              <a:rPr lang="en-US" dirty="0" err="1"/>
              <a:t>xôi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f8671fd9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0f8671fd9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448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 ; 4 ; 5 ; 4 ; 2 ;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chân</a:t>
            </a:r>
            <a:r>
              <a:rPr lang="en-US" dirty="0"/>
              <a:t> ; </a:t>
            </a:r>
            <a:r>
              <a:rPr lang="en-US" dirty="0" err="1"/>
              <a:t>liền</a:t>
            </a:r>
            <a:r>
              <a:rPr lang="en-US" dirty="0"/>
              <a:t> ; </a:t>
            </a:r>
            <a:r>
              <a:rPr lang="en-US" dirty="0" err="1"/>
              <a:t>gặt</a:t>
            </a:r>
            <a:r>
              <a:rPr lang="en-US" dirty="0"/>
              <a:t> – </a:t>
            </a:r>
            <a:r>
              <a:rPr lang="en-US" dirty="0" err="1"/>
              <a:t>mắt</a:t>
            </a:r>
            <a:r>
              <a:rPr lang="en-US" dirty="0"/>
              <a:t> , </a:t>
            </a:r>
            <a:r>
              <a:rPr lang="en-US" dirty="0" err="1"/>
              <a:t>bếp</a:t>
            </a:r>
            <a:r>
              <a:rPr lang="en-US" dirty="0"/>
              <a:t> –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–</a:t>
            </a:r>
            <a:r>
              <a:rPr lang="en-US" dirty="0" err="1"/>
              <a:t>nước</a:t>
            </a:r>
            <a:r>
              <a:rPr lang="en-US" dirty="0"/>
              <a:t> ; </a:t>
            </a:r>
            <a:r>
              <a:rPr lang="en-US" dirty="0" err="1"/>
              <a:t>cách</a:t>
            </a:r>
            <a:r>
              <a:rPr lang="en-US" dirty="0"/>
              <a:t> ; </a:t>
            </a:r>
            <a:r>
              <a:rPr lang="en-US" dirty="0" err="1"/>
              <a:t>hương</a:t>
            </a:r>
            <a:r>
              <a:rPr lang="en-US" dirty="0"/>
              <a:t> – </a:t>
            </a:r>
            <a:r>
              <a:rPr lang="en-US" dirty="0" err="1"/>
              <a:t>thương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2/3 ; 3/2 ; 1/4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1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,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vang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thuộc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2/3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3/2 , 1/4.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giãi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3/2 </a:t>
            </a:r>
            <a:r>
              <a:rPr lang="en-US" dirty="0" err="1"/>
              <a:t>và</a:t>
            </a:r>
            <a:r>
              <a:rPr lang="en-US" dirty="0"/>
              <a:t> ¼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83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875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367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194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50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51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76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77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4045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310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438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958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833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5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+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  <a:p>
            <a:r>
              <a:rPr lang="en-US" dirty="0" err="1"/>
              <a:t>Nội</a:t>
            </a:r>
            <a:r>
              <a:rPr lang="en-US" dirty="0"/>
              <a:t> dung: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: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,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trưa</a:t>
            </a:r>
            <a:r>
              <a:rPr lang="en-US" dirty="0"/>
              <a:t>)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23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84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75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03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65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958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“con” –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ngửi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mùi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bao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Khổ</a:t>
            </a:r>
            <a:r>
              <a:rPr lang="en-US" dirty="0"/>
              <a:t> 1 –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Khổ</a:t>
            </a:r>
            <a:r>
              <a:rPr lang="en-US" dirty="0">
                <a:sym typeface="Wingdings" panose="05000000000000000000" pitchFamily="2" charset="2"/>
              </a:rPr>
              <a:t> 2: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con  </a:t>
            </a:r>
            <a:r>
              <a:rPr lang="en-US" dirty="0" err="1">
                <a:sym typeface="Wingdings" panose="05000000000000000000" pitchFamily="2" charset="2"/>
              </a:rPr>
              <a:t>Khổ</a:t>
            </a:r>
            <a:r>
              <a:rPr lang="en-US" dirty="0">
                <a:sym typeface="Wingdings" panose="05000000000000000000" pitchFamily="2" charset="2"/>
              </a:rPr>
              <a:t> 3: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dành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nước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bâng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khuâng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xao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xuyến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3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61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8675" b="9181"/>
          <a:stretch/>
        </p:blipFill>
        <p:spPr>
          <a:xfrm rot="10800000" flipH="1">
            <a:off x="396300" y="236250"/>
            <a:ext cx="8351400" cy="4671000"/>
          </a:xfrm>
          <a:prstGeom prst="snip1Rect">
            <a:avLst>
              <a:gd name="adj" fmla="val 9108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5602" r="5602"/>
          <a:stretch/>
        </p:blipFill>
        <p:spPr>
          <a:xfrm rot="-5400000">
            <a:off x="-1801714" y="2175814"/>
            <a:ext cx="4530750" cy="7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79500" y="1430100"/>
            <a:ext cx="3585000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92500" y="398435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91287" y="2389349"/>
            <a:ext cx="34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359487" y="1144792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345037" y="3341892"/>
            <a:ext cx="311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_1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2388150" y="2389350"/>
            <a:ext cx="436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2" hasCustomPrompt="1"/>
          </p:nvPr>
        </p:nvSpPr>
        <p:spPr>
          <a:xfrm>
            <a:off x="3972583" y="1144792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3013800" y="3341892"/>
            <a:ext cx="311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bg>
      <p:bgPr>
        <a:solidFill>
          <a:schemeClr val="dk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>
            <a:off x="8885806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>
            <a:off x="396050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5400000">
            <a:off x="6297413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>
            <a:spLocks noGrp="1"/>
          </p:cNvSpPr>
          <p:nvPr>
            <p:ph type="subTitle" idx="1"/>
          </p:nvPr>
        </p:nvSpPr>
        <p:spPr>
          <a:xfrm>
            <a:off x="1806163" y="3292275"/>
            <a:ext cx="21816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2"/>
          </p:nvPr>
        </p:nvSpPr>
        <p:spPr>
          <a:xfrm>
            <a:off x="5154288" y="3293775"/>
            <a:ext cx="21855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3"/>
          </p:nvPr>
        </p:nvSpPr>
        <p:spPr>
          <a:xfrm>
            <a:off x="1443163" y="3982526"/>
            <a:ext cx="29076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4"/>
          </p:nvPr>
        </p:nvSpPr>
        <p:spPr>
          <a:xfrm>
            <a:off x="4793238" y="3982526"/>
            <a:ext cx="29076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3" name="Google Shape;293;p34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bg>
      <p:bgPr>
        <a:solidFill>
          <a:schemeClr val="dk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>
            <a:off x="8885806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>
            <a:off x="396050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8" name="Google Shape;298;p35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5400000">
            <a:off x="6297413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9125"/>
            <a:ext cx="7717500" cy="31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Madurai"/>
              <a:buChar char="●"/>
              <a:defRPr sz="18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2" r:id="rId5"/>
    <p:sldLayoutId id="214748366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 rot="5400000">
            <a:off x="2984841" y="-811835"/>
            <a:ext cx="3234703" cy="6357671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9"/>
          <p:cNvSpPr/>
          <p:nvPr/>
        </p:nvSpPr>
        <p:spPr>
          <a:xfrm>
            <a:off x="1544127" y="966158"/>
            <a:ext cx="6090249" cy="2820837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ctrTitle"/>
          </p:nvPr>
        </p:nvSpPr>
        <p:spPr>
          <a:xfrm>
            <a:off x="1923689" y="1642924"/>
            <a:ext cx="5331123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#9Slide07 Dorayaki" pitchFamily="2" charset="0"/>
              </a:rPr>
              <a:t>G</a:t>
            </a:r>
            <a:r>
              <a:rPr lang="es" sz="8000" dirty="0">
                <a:latin typeface="#9Slide07 Dorayaki" pitchFamily="2" charset="0"/>
              </a:rPr>
              <a:t>ặp lá cơm nếp</a:t>
            </a:r>
            <a:br>
              <a:rPr lang="es" dirty="0">
                <a:latin typeface="#9Slide07 Dorayaki" pitchFamily="2" charset="0"/>
              </a:rPr>
            </a:br>
            <a:r>
              <a:rPr lang="es" dirty="0">
                <a:latin typeface="#9Slide07 Dorayaki" pitchFamily="2" charset="0"/>
              </a:rPr>
              <a:t>		</a:t>
            </a:r>
            <a:r>
              <a:rPr lang="es" sz="4000" dirty="0">
                <a:latin typeface="#9Slide07 Dorayaki" pitchFamily="2" charset="0"/>
              </a:rPr>
              <a:t>_Thanh Thảo_</a:t>
            </a:r>
            <a:endParaRPr dirty="0">
              <a:latin typeface="#9Slide07 Dorayaki" pitchFamily="2" charset="0"/>
            </a:endParaRPr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2434">
            <a:off x="640200" y="359769"/>
            <a:ext cx="1687083" cy="15987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ADE4D-2A5E-39F4-D122-1ECCCA95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5286353" y="2062310"/>
            <a:ext cx="4244256" cy="308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/>
          <p:nvPr/>
        </p:nvSpPr>
        <p:spPr>
          <a:xfrm>
            <a:off x="5836791" y="997538"/>
            <a:ext cx="1057042" cy="93739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9"/>
          <p:cNvSpPr txBox="1">
            <a:spLocks noGrp="1"/>
          </p:cNvSpPr>
          <p:nvPr>
            <p:ph type="title"/>
          </p:nvPr>
        </p:nvSpPr>
        <p:spPr>
          <a:xfrm>
            <a:off x="4779032" y="2676368"/>
            <a:ext cx="3120805" cy="1038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#9Slide07 Dorayaki" pitchFamily="2" charset="0"/>
              </a:rPr>
              <a:t>K</a:t>
            </a:r>
            <a:r>
              <a:rPr lang="es" dirty="0">
                <a:latin typeface="#9Slide07 Dorayaki" pitchFamily="2" charset="0"/>
              </a:rPr>
              <a:t>hám phá văn bản</a:t>
            </a:r>
            <a:endParaRPr dirty="0">
              <a:latin typeface="#9Slide07 Dorayaki" pitchFamily="2" charset="0"/>
            </a:endParaRPr>
          </a:p>
        </p:txBody>
      </p:sp>
      <p:sp>
        <p:nvSpPr>
          <p:cNvPr id="449" name="Google Shape;449;p49"/>
          <p:cNvSpPr txBox="1">
            <a:spLocks noGrp="1"/>
          </p:cNvSpPr>
          <p:nvPr>
            <p:ph type="title" idx="2"/>
          </p:nvPr>
        </p:nvSpPr>
        <p:spPr>
          <a:xfrm>
            <a:off x="5867093" y="1093136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latin typeface="#9Slide07 Dorayaki" pitchFamily="2" charset="0"/>
              </a:rPr>
              <a:t>II.</a:t>
            </a:r>
            <a:endParaRPr sz="5400" dirty="0">
              <a:latin typeface="#9Slide07 Dorayaki" pitchFamily="2" charset="0"/>
            </a:endParaRPr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17805">
            <a:off x="5230400" y="732343"/>
            <a:ext cx="1283984" cy="461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A37B6-2122-41AA-BB4E-AC75D807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2" y="871267"/>
            <a:ext cx="3868968" cy="38689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7199705" y="478598"/>
            <a:ext cx="335444" cy="1644647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7550614" y="1115718"/>
            <a:ext cx="1399430" cy="38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278085" y="944270"/>
            <a:ext cx="1056442" cy="3107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1584088" y="1357748"/>
            <a:ext cx="523782" cy="2545560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2362069" y="857884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2365486" y="3442597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4622812" y="287120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4627832" y="999195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E0A393-F267-A08F-56E6-D1A47BF83F04}"/>
              </a:ext>
            </a:extLst>
          </p:cNvPr>
          <p:cNvSpPr/>
          <p:nvPr/>
        </p:nvSpPr>
        <p:spPr>
          <a:xfrm>
            <a:off x="4622812" y="1715266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4038964" y="478599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4622812" y="2863765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4627832" y="3575840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4622812" y="4291911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4038964" y="3063310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81508" y="1786920"/>
            <a:ext cx="4411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1.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48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BB93-8981-DA03-84D0-2AF3DCB8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4" y="450391"/>
            <a:ext cx="3819403" cy="42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A83DFD-3C82-9E60-43E0-C6FA18B961EA}"/>
              </a:ext>
            </a:extLst>
          </p:cNvPr>
          <p:cNvSpPr/>
          <p:nvPr/>
        </p:nvSpPr>
        <p:spPr>
          <a:xfrm>
            <a:off x="1451429" y="232229"/>
            <a:ext cx="6125028" cy="878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– 3 PHÚT</a:t>
            </a:r>
          </a:p>
        </p:txBody>
      </p:sp>
      <p:pic>
        <p:nvPicPr>
          <p:cNvPr id="3" name="image25.jpeg">
            <a:extLst>
              <a:ext uri="{FF2B5EF4-FFF2-40B4-BE49-F238E27FC236}">
                <a16:creationId xmlns:a16="http://schemas.microsoft.com/office/drawing/2014/main" id="{11FEDB73-C665-06F9-249A-A1F7ADD169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1281384"/>
            <a:ext cx="8418286" cy="36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.jpeg">
            <a:extLst>
              <a:ext uri="{FF2B5EF4-FFF2-40B4-BE49-F238E27FC236}">
                <a16:creationId xmlns:a16="http://schemas.microsoft.com/office/drawing/2014/main" id="{016B3F17-7CE5-EE90-816C-E7F274422A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10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55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83D51A-264E-BA8A-EBFD-7552EF058319}"/>
              </a:ext>
            </a:extLst>
          </p:cNvPr>
          <p:cNvSpPr txBox="1"/>
          <p:nvPr/>
        </p:nvSpPr>
        <p:spPr>
          <a:xfrm>
            <a:off x="1339121" y="339167"/>
            <a:ext cx="6465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32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F07242-EB9B-AE8E-F76B-D0E6D8DAF621}"/>
              </a:ext>
            </a:extLst>
          </p:cNvPr>
          <p:cNvGrpSpPr/>
          <p:nvPr/>
        </p:nvGrpSpPr>
        <p:grpSpPr>
          <a:xfrm>
            <a:off x="403191" y="1542588"/>
            <a:ext cx="2954815" cy="3356322"/>
            <a:chOff x="0" y="1248909"/>
            <a:chExt cx="3122762" cy="38945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F5EDE9-3720-F105-483E-082DE7191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48909"/>
              <a:ext cx="3122762" cy="3122762"/>
            </a:xfrm>
            <a:prstGeom prst="rect">
              <a:avLst/>
            </a:prstGeom>
          </p:spPr>
        </p:pic>
        <p:pic>
          <p:nvPicPr>
            <p:cNvPr id="12" name="Picture 2" descr="Không có mô tả ảnh.">
              <a:extLst>
                <a:ext uri="{FF2B5EF4-FFF2-40B4-BE49-F238E27FC236}">
                  <a16:creationId xmlns:a16="http://schemas.microsoft.com/office/drawing/2014/main" id="{02D527BC-913C-0EFF-6120-4F8E1AF72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5" b="98045" l="9925" r="89925">
                          <a14:foregroundMark x1="9925" y1="37293" x2="10827" y2="44361"/>
                          <a14:foregroundMark x1="42406" y1="84361" x2="70226" y2="98045"/>
                          <a14:foregroundMark x1="63910" y1="72030" x2="63910" y2="72030"/>
                          <a14:foregroundMark x1="62105" y1="73985" x2="62105" y2="73985"/>
                          <a14:foregroundMark x1="33985" y1="73534" x2="33985" y2="73534"/>
                          <a14:foregroundMark x1="33534" y1="36992" x2="33534" y2="36992"/>
                          <a14:foregroundMark x1="33534" y1="36992" x2="38647" y2="40902"/>
                          <a14:foregroundMark x1="45113" y1="42105" x2="56692" y2="39699"/>
                          <a14:foregroundMark x1="56241" y1="78045" x2="61203" y2="84060"/>
                          <a14:foregroundMark x1="63158" y1="72481" x2="58947" y2="77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935273"/>
              <a:ext cx="2208227" cy="220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D4E8E-615D-0CC1-ADDB-C69EA386FC98}"/>
              </a:ext>
            </a:extLst>
          </p:cNvPr>
          <p:cNvGrpSpPr/>
          <p:nvPr/>
        </p:nvGrpSpPr>
        <p:grpSpPr>
          <a:xfrm>
            <a:off x="3443909" y="1121056"/>
            <a:ext cx="4980001" cy="799603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430AC3-AD86-3B22-2979-CBDDF23D0269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2D29C3-23A6-8F39-4208-4CDBCFEB7202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5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chữ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nhớ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thuộc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9496D-F102-90F2-9883-1442504D5EC8}"/>
              </a:ext>
            </a:extLst>
          </p:cNvPr>
          <p:cNvGrpSpPr/>
          <p:nvPr/>
        </p:nvGrpSpPr>
        <p:grpSpPr>
          <a:xfrm>
            <a:off x="3443909" y="2125427"/>
            <a:ext cx="4980001" cy="1177412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D1A206-A8E9-7DB4-EDD0-776A96797D87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ADFD61-1283-503D-8206-DBF37841CE19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Gieo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chân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liền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cách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sự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nhạc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điệu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hài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hòa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689AB6-5D19-8FD8-56AF-7EF7A9C2B843}"/>
              </a:ext>
            </a:extLst>
          </p:cNvPr>
          <p:cNvGrpSpPr/>
          <p:nvPr/>
        </p:nvGrpSpPr>
        <p:grpSpPr>
          <a:xfrm>
            <a:off x="3443909" y="3499953"/>
            <a:ext cx="4980001" cy="1177787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ADAC58-BB47-5C00-8BE4-53561A9083C6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4599DC-CA82-BEF2-7BF4-8501AA1BFA0C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Nhịp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linh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hoạt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(2/3 ; 3/2 ; 1/4) 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phù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hợp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mạch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cảm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xúc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6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60624" y="1048255"/>
            <a:ext cx="4411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ảnh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mẹ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kí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ức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BB93-8981-DA03-84D0-2AF3DCB8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4" y="450391"/>
            <a:ext cx="3819403" cy="42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6;p64">
            <a:extLst>
              <a:ext uri="{FF2B5EF4-FFF2-40B4-BE49-F238E27FC236}">
                <a16:creationId xmlns:a16="http://schemas.microsoft.com/office/drawing/2014/main" id="{0D88C682-D3E2-CA9B-ED63-C280D2E34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302" y="339358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0070C0"/>
                </a:solidFill>
                <a:latin typeface="#9Slide07 Dorayaki" pitchFamily="2" charset="0"/>
              </a:rPr>
              <a:t>a/ Hoàn cảnh gợi người con nhớ về mẹ</a:t>
            </a:r>
            <a:endParaRPr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5E0F7-BC2B-3E9C-C00C-F3063D8CF2C9}"/>
              </a:ext>
            </a:extLst>
          </p:cNvPr>
          <p:cNvSpPr txBox="1"/>
          <p:nvPr/>
        </p:nvSpPr>
        <p:spPr>
          <a:xfrm>
            <a:off x="555643" y="904220"/>
            <a:ext cx="760015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(1) </a:t>
            </a:r>
            <a:r>
              <a:rPr lang="vi-VN" sz="2000" dirty="0"/>
              <a:t>Trên đường hành quân ra mặt trận, anh gặp lá cơm nếp</a:t>
            </a:r>
            <a:r>
              <a:rPr lang="en-US" sz="2000" dirty="0"/>
              <a:t>.</a:t>
            </a:r>
            <a:r>
              <a:rPr lang="vi-VN" sz="2000" dirty="0"/>
              <a:t> 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0D103-E913-0F8D-6B34-2EBB301714FA}"/>
              </a:ext>
            </a:extLst>
          </p:cNvPr>
          <p:cNvSpPr txBox="1"/>
          <p:nvPr/>
        </p:nvSpPr>
        <p:spPr>
          <a:xfrm>
            <a:off x="591929" y="3023562"/>
            <a:ext cx="771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/>
              <a:t>-&gt; Hoàn cảnh đặc biệt mà người lính trải qua trong những năm chiến tranh</a:t>
            </a:r>
            <a:r>
              <a:rPr lang="en-US" sz="2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B63B55-532C-E3C4-116D-DC19F72E7945}"/>
              </a:ext>
            </a:extLst>
          </p:cNvPr>
          <p:cNvSpPr txBox="1"/>
          <p:nvPr/>
        </p:nvSpPr>
        <p:spPr>
          <a:xfrm>
            <a:off x="591930" y="3731448"/>
            <a:ext cx="75638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/>
              <a:t>-&gt; Thể hiện sự tinh tế trong cảm nhận thiên nhiên, thế giới tình cảm phong phú và ý thức trách nhiệm lớn lao với gia đình, quê hương, đất nước.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8A4B3-2323-9547-BA04-11D5E759CBB4}"/>
              </a:ext>
            </a:extLst>
          </p:cNvPr>
          <p:cNvSpPr txBox="1"/>
          <p:nvPr/>
        </p:nvSpPr>
        <p:spPr>
          <a:xfrm>
            <a:off x="555643" y="1403137"/>
            <a:ext cx="760015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(2) A</a:t>
            </a:r>
            <a:r>
              <a:rPr lang="vi-VN" sz="2000" dirty="0"/>
              <a:t>nh nhớ làn khói xôi bay ngang tầm mắt, thèm bát xôi mùa gặt có hương thơm lạ lùng</a:t>
            </a:r>
            <a:r>
              <a:rPr lang="en-US" sz="2000" dirty="0"/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DC6FD9-F238-56BB-FA61-27D7E736056F}"/>
              </a:ext>
            </a:extLst>
          </p:cNvPr>
          <p:cNvSpPr txBox="1"/>
          <p:nvPr/>
        </p:nvSpPr>
        <p:spPr>
          <a:xfrm>
            <a:off x="555643" y="2180188"/>
            <a:ext cx="7600159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(3) T</a:t>
            </a:r>
            <a:r>
              <a:rPr lang="vi-VN" sz="2000" dirty="0"/>
              <a:t>ừ đó nhớ đến hình ảnh thân thương của người mẹ bên bếp lửa đang nấu xôi.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34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382B58-2B45-AD8D-2CDD-71597DA22E31}"/>
              </a:ext>
            </a:extLst>
          </p:cNvPr>
          <p:cNvSpPr txBox="1"/>
          <p:nvPr/>
        </p:nvSpPr>
        <p:spPr>
          <a:xfrm>
            <a:off x="2137087" y="452683"/>
            <a:ext cx="5551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b.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ảnh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#9Slide07 Dorayaki" pitchFamily="2" charset="0"/>
              </a:rPr>
              <a:t>mẹ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kí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ức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con</a:t>
            </a:r>
            <a:endParaRPr lang="vi-VN" sz="4000" dirty="0">
              <a:solidFill>
                <a:srgbClr val="0070C0"/>
              </a:solidFill>
              <a:latin typeface="#9Slide07 Dorayaki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1309644-7C8D-7C6D-5A34-FD8D5B530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83567"/>
              </p:ext>
            </p:extLst>
          </p:nvPr>
        </p:nvGraphicFramePr>
        <p:xfrm>
          <a:off x="783771" y="1363436"/>
          <a:ext cx="7685316" cy="34442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842658">
                  <a:extLst>
                    <a:ext uri="{9D8B030D-6E8A-4147-A177-3AD203B41FA5}">
                      <a16:colId xmlns:a16="http://schemas.microsoft.com/office/drawing/2014/main" val="1716009074"/>
                    </a:ext>
                  </a:extLst>
                </a:gridCol>
                <a:gridCol w="3842658">
                  <a:extLst>
                    <a:ext uri="{9D8B030D-6E8A-4147-A177-3AD203B41FA5}">
                      <a16:colId xmlns:a16="http://schemas.microsoft.com/office/drawing/2014/main" val="238877594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PHIẾU HỌC TẬP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Những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dòng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mẹ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ảnh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mẹ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trong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kí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của</a:t>
                      </a:r>
                      <a:r>
                        <a:rPr lang="en-US" sz="2400" dirty="0"/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0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………………………………………………………………………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……………………………………………………………………….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2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88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ECF21CA-A554-3045-5926-C7B62952A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EC27-8A1B-6C7D-9D0F-1AF7642DA1D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23C1A9-90E1-36AF-09D6-B700F4CB5FE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902245E-8953-E1E6-686B-1C37707AB4E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0442AAE-F4E0-A8F3-0953-8147DD1FB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2804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1600907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388775949"/>
                    </a:ext>
                  </a:extLst>
                </a:gridCol>
              </a:tblGrid>
              <a:tr h="10581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PHIẾU HỌC TẬP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8464"/>
                  </a:ext>
                </a:extLst>
              </a:tr>
              <a:tr h="9159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dòng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thơ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viết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mẹ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mẹ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kí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04252"/>
                  </a:ext>
                </a:extLst>
              </a:tr>
              <a:tr h="316933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Mẹ</a:t>
                      </a:r>
                      <a:r>
                        <a:rPr lang="en-US" sz="2800" i="1" dirty="0"/>
                        <a:t> ở </a:t>
                      </a:r>
                      <a:r>
                        <a:rPr lang="en-US" sz="2800" i="1" dirty="0" err="1"/>
                        <a:t>đâu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chiều</a:t>
                      </a:r>
                      <a:r>
                        <a:rPr lang="en-US" sz="2800" i="1" dirty="0"/>
                        <a:t> nay</a:t>
                      </a:r>
                    </a:p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Nhặt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lá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về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đun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bếp</a:t>
                      </a:r>
                      <a:endParaRPr lang="en-US" sz="2800" i="1" dirty="0"/>
                    </a:p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Phải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mẹ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thổi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cơm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nếp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Mẹ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chăm</a:t>
                      </a:r>
                      <a:r>
                        <a:rPr lang="en-US" sz="2800" dirty="0"/>
                        <a:t> lo </a:t>
                      </a:r>
                      <a:r>
                        <a:rPr lang="en-US" sz="2800" dirty="0" err="1"/>
                        <a:t>cuộc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sống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đình</a:t>
                      </a:r>
                      <a:r>
                        <a:rPr lang="en-US" sz="2800" dirty="0"/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800" dirty="0"/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Mẹ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con.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800" dirty="0"/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Giản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dị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mộc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mạc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2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20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/>
          <p:nvPr/>
        </p:nvSpPr>
        <p:spPr>
          <a:xfrm>
            <a:off x="5232712" y="1088217"/>
            <a:ext cx="1341051" cy="10382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4208539" y="2647926"/>
            <a:ext cx="4115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dirty="0">
                <a:latin typeface="#9Slide07 Dorayaki" pitchFamily="2" charset="0"/>
              </a:rPr>
              <a:t>Đọc văn bản</a:t>
            </a:r>
            <a:endParaRPr sz="8800" dirty="0">
              <a:latin typeface="#9Slide07 Dorayaki" pitchFamily="2" charset="0"/>
            </a:endParaRPr>
          </a:p>
        </p:txBody>
      </p:sp>
      <p:sp>
        <p:nvSpPr>
          <p:cNvPr id="363" name="Google Shape;363;p43"/>
          <p:cNvSpPr txBox="1">
            <a:spLocks noGrp="1"/>
          </p:cNvSpPr>
          <p:nvPr>
            <p:ph type="title" idx="2"/>
          </p:nvPr>
        </p:nvSpPr>
        <p:spPr>
          <a:xfrm>
            <a:off x="5381384" y="1266498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dirty="0">
                <a:latin typeface="#9Slide07 Dorayaki" pitchFamily="2" charset="0"/>
              </a:rPr>
              <a:t>I.</a:t>
            </a:r>
            <a:endParaRPr sz="6600" dirty="0">
              <a:latin typeface="#9Slide07 Dorayaki" pitchFamily="2" charset="0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24914">
            <a:off x="4061430" y="669471"/>
            <a:ext cx="2380592" cy="793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0D35B-4E94-7E24-5643-3BDE2858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7056"/>
            <a:ext cx="4403479" cy="220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/>
      <p:bldP spid="3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E0684-D37B-EA0B-C288-8A97135E4826}"/>
              </a:ext>
            </a:extLst>
          </p:cNvPr>
          <p:cNvSpPr txBox="1"/>
          <p:nvPr/>
        </p:nvSpPr>
        <p:spPr>
          <a:xfrm>
            <a:off x="4015506" y="1954616"/>
            <a:ext cx="53691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ctr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xôi </a:t>
            </a:r>
            <a:r>
              <a:rPr lang="en-US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- </a:t>
            </a:r>
            <a:r>
              <a:rPr lang="vi-VN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cơm nếp</a:t>
            </a:r>
            <a:endParaRPr lang="en-US" sz="4400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026" name="Picture 2" descr="6 chiêu đồ xôi ngon dẻo, thơm nức, hạt căng bóng, ngon hơn ngoài hàng">
            <a:extLst>
              <a:ext uri="{FF2B5EF4-FFF2-40B4-BE49-F238E27FC236}">
                <a16:creationId xmlns:a16="http://schemas.microsoft.com/office/drawing/2014/main" id="{E0F21E76-9234-8908-5B1A-70A093F2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" y="1077685"/>
            <a:ext cx="3541486" cy="29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i xôi nếp - TẠP CHÍ ĐIỆN TỬ VĂN HÓA VÀ PHÁT TRIỂN">
            <a:extLst>
              <a:ext uri="{FF2B5EF4-FFF2-40B4-BE49-F238E27FC236}">
                <a16:creationId xmlns:a16="http://schemas.microsoft.com/office/drawing/2014/main" id="{14636F8D-7D4E-CA66-CAEF-DC42EFC0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44" y="574588"/>
            <a:ext cx="259080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AutoShape 4" descr="Chỉ bạn cách nấu xôi ngon bằng chõ truyền thống cực dẻo ngon">
            <a:extLst>
              <a:ext uri="{FF2B5EF4-FFF2-40B4-BE49-F238E27FC236}">
                <a16:creationId xmlns:a16="http://schemas.microsoft.com/office/drawing/2014/main" id="{D4518B08-0017-7058-48D7-4F3E827EE5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Chỉ bạn cách nấu xôi ngon bằng chõ truyền thống cực dẻo ngon">
            <a:extLst>
              <a:ext uri="{FF2B5EF4-FFF2-40B4-BE49-F238E27FC236}">
                <a16:creationId xmlns:a16="http://schemas.microsoft.com/office/drawing/2014/main" id="{B4627D94-D3BA-0101-00F0-DC0B08ED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30" y="777983"/>
            <a:ext cx="3228426" cy="2113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-News - Mùa gặt">
            <a:extLst>
              <a:ext uri="{FF2B5EF4-FFF2-40B4-BE49-F238E27FC236}">
                <a16:creationId xmlns:a16="http://schemas.microsoft.com/office/drawing/2014/main" id="{E58817D6-0FEF-B240-1E18-7F6BB316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33" y="2721062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0443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6;p64">
            <a:extLst>
              <a:ext uri="{FF2B5EF4-FFF2-40B4-BE49-F238E27FC236}">
                <a16:creationId xmlns:a16="http://schemas.microsoft.com/office/drawing/2014/main" id="{CDAD095D-F49E-FB72-794D-6D2DD89FCE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70" y="66283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b/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#9Slide07 Dorayaki" pitchFamily="2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ức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con</a:t>
            </a:r>
            <a:endParaRPr lang="vi-VN"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764305" y="1606273"/>
            <a:ext cx="53691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Nghèo, thương con, tần tảo chắt chiu, lụi cụi nấu nồi cơm, vùi xuống lớp tro, ủ cho cơm chín lên hương trong góc bếp nhỏ.</a:t>
            </a:r>
            <a:endParaRPr lang="en-US" sz="32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638734-E3F1-CC98-722E-178EEC8C4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0" b="92545" l="7554" r="94245">
                        <a14:foregroundMark x1="37050" y1="10797" x2="76978" y2="23650"/>
                        <a14:foregroundMark x1="76978" y1="23650" x2="92086" y2="36504"/>
                        <a14:foregroundMark x1="83094" y1="16452" x2="84532" y2="57584"/>
                        <a14:foregroundMark x1="72662" y1="14396" x2="91367" y2="26478"/>
                        <a14:foregroundMark x1="91367" y1="26478" x2="89928" y2="32648"/>
                        <a14:foregroundMark x1="68345" y1="10283" x2="39209" y2="16195"/>
                        <a14:foregroundMark x1="47122" y1="11054" x2="69424" y2="14910"/>
                        <a14:foregroundMark x1="58633" y1="8740" x2="90288" y2="23650"/>
                        <a14:foregroundMark x1="78058" y1="10283" x2="94245" y2="29563"/>
                        <a14:foregroundMark x1="69784" y1="8226" x2="94604" y2="23650"/>
                        <a14:foregroundMark x1="94604" y1="23650" x2="93165" y2="38560"/>
                        <a14:foregroundMark x1="26619" y1="12853" x2="10432" y2="41131"/>
                        <a14:foregroundMark x1="10432" y1="41131" x2="25540" y2="67095"/>
                        <a14:foregroundMark x1="25540" y1="67095" x2="25540" y2="72494"/>
                        <a14:foregroundMark x1="32014" y1="64267" x2="7554" y2="65296"/>
                        <a14:foregroundMark x1="91007" y1="72237" x2="68705" y2="88432"/>
                        <a14:foregroundMark x1="68705" y1="88432" x2="48561" y2="92545"/>
                        <a14:foregroundMark x1="48561" y1="92545" x2="8273" y2="77635"/>
                        <a14:foregroundMark x1="10072" y1="56298" x2="11871" y2="63496"/>
                        <a14:foregroundMark x1="10791" y1="64267" x2="11151" y2="63496"/>
                        <a14:foregroundMark x1="11151" y1="85347" x2="25540" y2="78406"/>
                        <a14:foregroundMark x1="20504" y1="88946" x2="34892" y2="92031"/>
                        <a14:foregroundMark x1="34892" y1="92031" x2="19065" y2="84576"/>
                        <a14:foregroundMark x1="79496" y1="89203" x2="93525" y2="77121"/>
                        <a14:foregroundMark x1="93525" y1="77121" x2="73381" y2="87404"/>
                        <a14:foregroundMark x1="73381" y1="87404" x2="79496" y2="89460"/>
                        <a14:foregroundMark x1="47122" y1="6170" x2="34532" y2="20308"/>
                        <a14:foregroundMark x1="53597" y1="6941" x2="58633" y2="11568"/>
                      </a14:backgroundRemoval>
                    </a14:imgEffect>
                  </a14:imgLayer>
                </a14:imgProps>
              </a:ext>
            </a:extLst>
          </a:blip>
          <a:srcRect r="9284"/>
          <a:stretch/>
        </p:blipFill>
        <p:spPr>
          <a:xfrm>
            <a:off x="6364491" y="1033565"/>
            <a:ext cx="2413539" cy="37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02567" y="1786919"/>
            <a:ext cx="4411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3.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ảnh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lính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thơ</a:t>
            </a:r>
            <a:endParaRPr lang="en-US" sz="48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74C14-DDB0-4578-3726-70DBC92B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4" y="236134"/>
            <a:ext cx="3858841" cy="46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784924" y="1786920"/>
            <a:ext cx="7574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Đ</a:t>
            </a:r>
            <a:r>
              <a:rPr lang="vi-VN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ọc khổ thơ thứ ba và chỉ ra cụm từ có cách kết hợp đặc biệt. Tình cảm, cảm xúc của người con thể hiện là gì?</a:t>
            </a:r>
            <a:endParaRPr lang="en-US" sz="32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4" name="Google Shape;806;p64">
            <a:extLst>
              <a:ext uri="{FF2B5EF4-FFF2-40B4-BE49-F238E27FC236}">
                <a16:creationId xmlns:a16="http://schemas.microsoft.com/office/drawing/2014/main" id="{1F59556E-8783-D8C2-96CF-F45C8C7FD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70" y="66283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– 3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phút</a:t>
            </a:r>
            <a:endParaRPr lang="vi-VN"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2017487" y="678924"/>
            <a:ext cx="6705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  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-</a:t>
            </a: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Các cụm từ có các kết hợp đặc biệt: </a:t>
            </a:r>
            <a:r>
              <a:rPr lang="vi-VN" sz="2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mùi vị quê hương, chia đều nỗi nhớ thương.</a:t>
            </a:r>
          </a:p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</a:t>
            </a:r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hi tiết đặt song song 2 hình ảnh </a:t>
            </a:r>
            <a:r>
              <a:rPr lang="vi-VN" sz="2400" i="1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“Mẹ già và đất nước”</a:t>
            </a:r>
            <a:r>
              <a:rPr lang="en-US" sz="2400" i="1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(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phép liệt kê + cấu trúc sóng đôi</a:t>
            </a:r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)</a:t>
            </a:r>
          </a:p>
          <a:p>
            <a:pPr marL="158750" algn="just"/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Đẹp đẽ, quý giá, thiêng liêng;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158750" algn="just"/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Nguồn động lực lớn để con vững vàng chiến đấu;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615950" indent="-457200" algn="just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hi tiết người lính 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“Chia đều nỗi nhớ thương”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158750" algn="just"/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Cho thấy sự gắn bó, hài hòa, thống nhất của những tình cảm thiêng liêng (tình cảm gia đình lồng trong tình yêu Tổ quốc).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F3132-4217-2AA0-D2A7-7D09D6C5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2" y="822960"/>
            <a:ext cx="1966003" cy="3497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1C9F0-FE6A-9679-DC1D-BDE6B369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17" y="2636605"/>
            <a:ext cx="1065766" cy="10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png">
            <a:extLst>
              <a:ext uri="{FF2B5EF4-FFF2-40B4-BE49-F238E27FC236}">
                <a16:creationId xmlns:a16="http://schemas.microsoft.com/office/drawing/2014/main" id="{BE2B5B41-E156-7F71-D2F2-F54E95D471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684" y="1279694"/>
            <a:ext cx="6272631" cy="3459220"/>
          </a:xfrm>
          <a:prstGeom prst="rect">
            <a:avLst/>
          </a:prstGeom>
        </p:spPr>
      </p:pic>
      <p:sp>
        <p:nvSpPr>
          <p:cNvPr id="3" name="Google Shape;806;p64">
            <a:extLst>
              <a:ext uri="{FF2B5EF4-FFF2-40B4-BE49-F238E27FC236}">
                <a16:creationId xmlns:a16="http://schemas.microsoft.com/office/drawing/2014/main" id="{F27DD252-F124-EC1D-3DD2-99EE5EC7F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1059" y="55397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Hoàn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thiện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sơ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đồ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sau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:</a:t>
            </a:r>
            <a:endParaRPr lang="vi-VN" sz="48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61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4;p67">
            <a:extLst>
              <a:ext uri="{FF2B5EF4-FFF2-40B4-BE49-F238E27FC236}">
                <a16:creationId xmlns:a16="http://schemas.microsoft.com/office/drawing/2014/main" id="{773C15F8-FD91-9F3D-3B99-9C40CC367B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57460" y="555862"/>
            <a:ext cx="4636989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HÌNH ẢNH NGƯỜI LÍNH</a:t>
            </a:r>
            <a:endParaRPr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A184C-E7C5-D152-40DB-E53DBE734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4" y="236134"/>
            <a:ext cx="3858841" cy="4671232"/>
          </a:xfrm>
          <a:prstGeom prst="rect">
            <a:avLst/>
          </a:prstGeom>
        </p:spPr>
      </p:pic>
      <p:sp>
        <p:nvSpPr>
          <p:cNvPr id="11" name="Google Shape;818;p65">
            <a:extLst>
              <a:ext uri="{FF2B5EF4-FFF2-40B4-BE49-F238E27FC236}">
                <a16:creationId xmlns:a16="http://schemas.microsoft.com/office/drawing/2014/main" id="{338BDE97-6961-1E3F-15D4-C365C9CF22E0}"/>
              </a:ext>
            </a:extLst>
          </p:cNvPr>
          <p:cNvSpPr/>
          <p:nvPr/>
        </p:nvSpPr>
        <p:spPr>
          <a:xfrm>
            <a:off x="4366744" y="1510749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Yêu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quê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hương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đất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nước</a:t>
            </a:r>
            <a:endParaRPr sz="2700" dirty="0">
              <a:latin typeface="#9Slide05 Braxton Regular" panose="03060000000000000000" pitchFamily="66" charset="0"/>
            </a:endParaRPr>
          </a:p>
        </p:txBody>
      </p:sp>
      <p:sp>
        <p:nvSpPr>
          <p:cNvPr id="12" name="Google Shape;818;p65">
            <a:extLst>
              <a:ext uri="{FF2B5EF4-FFF2-40B4-BE49-F238E27FC236}">
                <a16:creationId xmlns:a16="http://schemas.microsoft.com/office/drawing/2014/main" id="{2484C4D9-4DBB-7E60-BC2C-370391FE029C}"/>
              </a:ext>
            </a:extLst>
          </p:cNvPr>
          <p:cNvSpPr/>
          <p:nvPr/>
        </p:nvSpPr>
        <p:spPr>
          <a:xfrm>
            <a:off x="4366744" y="2644727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Yêu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gia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đình</a:t>
            </a:r>
            <a:r>
              <a:rPr lang="en-US" sz="2700" dirty="0">
                <a:latin typeface="#9Slide05 Braxton Regular" panose="03060000000000000000" pitchFamily="66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</a:rPr>
              <a:t>thương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mẹ</a:t>
            </a:r>
            <a:endParaRPr sz="2700" dirty="0">
              <a:latin typeface="#9Slide05 Braxton Regular" panose="03060000000000000000" pitchFamily="66" charset="0"/>
            </a:endParaRPr>
          </a:p>
        </p:txBody>
      </p:sp>
      <p:sp>
        <p:nvSpPr>
          <p:cNvPr id="13" name="Google Shape;818;p65">
            <a:extLst>
              <a:ext uri="{FF2B5EF4-FFF2-40B4-BE49-F238E27FC236}">
                <a16:creationId xmlns:a16="http://schemas.microsoft.com/office/drawing/2014/main" id="{E398CF6C-9A5D-C834-36A4-33271D6C7BEE}"/>
              </a:ext>
            </a:extLst>
          </p:cNvPr>
          <p:cNvSpPr/>
          <p:nvPr/>
        </p:nvSpPr>
        <p:spPr>
          <a:xfrm>
            <a:off x="4366743" y="3778705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Tâm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hồn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nhạy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cảm</a:t>
            </a:r>
            <a:r>
              <a:rPr lang="en-US" sz="2700" dirty="0">
                <a:latin typeface="#9Slide05 Braxton Regular" panose="03060000000000000000" pitchFamily="66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</a:rPr>
              <a:t>tinh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tế</a:t>
            </a:r>
            <a:endParaRPr sz="27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6F834288-09D6-E3B2-F093-53B6E29BA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9" y="722363"/>
            <a:ext cx="4338163" cy="3698774"/>
          </a:xfrm>
          <a:prstGeom prst="rect">
            <a:avLst/>
          </a:prstGeom>
        </p:spPr>
      </p:pic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1837511" y="2571750"/>
            <a:ext cx="323088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Free Wring (Viết tự do vào note) Em rút ra bài học gì sau khi học xong văn bản?</a:t>
            </a:r>
            <a:endParaRPr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D7CE-D3C1-9D64-7108-B5FA9D47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710" y="862597"/>
            <a:ext cx="2603810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4;p67">
            <a:extLst>
              <a:ext uri="{FF2B5EF4-FFF2-40B4-BE49-F238E27FC236}">
                <a16:creationId xmlns:a16="http://schemas.microsoft.com/office/drawing/2014/main" id="{8455A833-2C2E-A8ED-ECC9-6A606A197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598" y="1042156"/>
            <a:ext cx="324689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0000"/>
                </a:solidFill>
                <a:latin typeface="#9Slide03 Ample" panose="02000000000000000000" pitchFamily="2" charset="0"/>
              </a:rPr>
              <a:t>THÔNG ĐIỆP</a:t>
            </a:r>
            <a:endParaRPr sz="3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517B4-AF9E-4D2B-A5B8-DC35B735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83"/>
          <a:stretch/>
        </p:blipFill>
        <p:spPr>
          <a:xfrm>
            <a:off x="607598" y="1859104"/>
            <a:ext cx="3246890" cy="2809140"/>
          </a:xfrm>
          <a:prstGeom prst="rect">
            <a:avLst/>
          </a:prstGeom>
        </p:spPr>
      </p:pic>
      <p:sp>
        <p:nvSpPr>
          <p:cNvPr id="15" name="Google Shape;786;p63">
            <a:extLst>
              <a:ext uri="{FF2B5EF4-FFF2-40B4-BE49-F238E27FC236}">
                <a16:creationId xmlns:a16="http://schemas.microsoft.com/office/drawing/2014/main" id="{F82983AF-CBB1-CBE8-A037-F4A28B3933D9}"/>
              </a:ext>
            </a:extLst>
          </p:cNvPr>
          <p:cNvSpPr/>
          <p:nvPr/>
        </p:nvSpPr>
        <p:spPr>
          <a:xfrm>
            <a:off x="4267954" y="681114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thương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kính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trọng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quan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tâm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thấu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hiểu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mẹ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16" name="Google Shape;786;p63">
            <a:extLst>
              <a:ext uri="{FF2B5EF4-FFF2-40B4-BE49-F238E27FC236}">
                <a16:creationId xmlns:a16="http://schemas.microsoft.com/office/drawing/2014/main" id="{EC6A7D74-DD65-4617-F6F4-3BE2E875ABDF}"/>
              </a:ext>
            </a:extLst>
          </p:cNvPr>
          <p:cNvSpPr/>
          <p:nvPr/>
        </p:nvSpPr>
        <p:spPr>
          <a:xfrm>
            <a:off x="4267954" y="2120122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Dành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gian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cho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những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thương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17" name="Google Shape;786;p63">
            <a:extLst>
              <a:ext uri="{FF2B5EF4-FFF2-40B4-BE49-F238E27FC236}">
                <a16:creationId xmlns:a16="http://schemas.microsoft.com/office/drawing/2014/main" id="{4EF8BAC1-37A3-E8E4-1D6F-83CF03E0557B}"/>
              </a:ext>
            </a:extLst>
          </p:cNvPr>
          <p:cNvSpPr/>
          <p:nvPr/>
        </p:nvSpPr>
        <p:spPr>
          <a:xfrm>
            <a:off x="4267954" y="3559130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hương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đất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nước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từ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những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điều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nhỏ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nhất</a:t>
            </a:r>
            <a:endParaRPr sz="2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4"/>
          <p:cNvSpPr/>
          <p:nvPr/>
        </p:nvSpPr>
        <p:spPr>
          <a:xfrm rot="10800000">
            <a:off x="3925014" y="1345720"/>
            <a:ext cx="4157934" cy="3117781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64"/>
          <p:cNvSpPr txBox="1">
            <a:spLocks noGrp="1"/>
          </p:cNvSpPr>
          <p:nvPr>
            <p:ph type="subTitle" idx="2"/>
          </p:nvPr>
        </p:nvSpPr>
        <p:spPr>
          <a:xfrm>
            <a:off x="4340441" y="2809724"/>
            <a:ext cx="3568619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7030A0"/>
                </a:solidFill>
                <a:latin typeface="#9Slide03 Ample" panose="02000000000000000000" pitchFamily="2" charset="0"/>
              </a:rPr>
              <a:t>ĐỌC ĐỒNG THANH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" sz="1000" dirty="0">
              <a:latin typeface="#9Slide03 Ample" panose="02000000000000000000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1: Ôn tồn, tâm trạng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2: Bồi hồi, tha thiết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3: Xúc động, suy tư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4: Xao xuyến</a:t>
            </a:r>
            <a:endParaRPr sz="2400" dirty="0">
              <a:latin typeface="#9Slide03 Ample" panose="02000000000000000000" pitchFamily="2" charset="0"/>
            </a:endParaRPr>
          </a:p>
        </p:txBody>
      </p:sp>
      <p:sp>
        <p:nvSpPr>
          <p:cNvPr id="806" name="Google Shape;806;p6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0000"/>
                </a:solidFill>
                <a:latin typeface="#9Slide07 Dorayaki" pitchFamily="2" charset="0"/>
              </a:rPr>
              <a:t>1. Đọc, chú thích</a:t>
            </a:r>
            <a:endParaRPr sz="40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2F175-4134-BD27-A9C1-4E2DB8E7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5" y="1670964"/>
            <a:ext cx="2661520" cy="26615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5" name="Google Shape;835;p67"/>
          <p:cNvCxnSpPr>
            <a:cxnSpLocks/>
            <a:stCxn id="836" idx="5"/>
            <a:endCxn id="837" idx="1"/>
          </p:cNvCxnSpPr>
          <p:nvPr/>
        </p:nvCxnSpPr>
        <p:spPr>
          <a:xfrm flipV="1">
            <a:off x="4870320" y="1318084"/>
            <a:ext cx="1254156" cy="4805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67"/>
          <p:cNvCxnSpPr>
            <a:cxnSpLocks/>
            <a:stCxn id="839" idx="3"/>
            <a:endCxn id="840" idx="1"/>
          </p:cNvCxnSpPr>
          <p:nvPr/>
        </p:nvCxnSpPr>
        <p:spPr>
          <a:xfrm flipV="1">
            <a:off x="5665730" y="2880905"/>
            <a:ext cx="458746" cy="9301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1" name="Google Shape;841;p67"/>
          <p:cNvCxnSpPr>
            <a:cxnSpLocks/>
            <a:stCxn id="842" idx="3"/>
            <a:endCxn id="843" idx="1"/>
          </p:cNvCxnSpPr>
          <p:nvPr/>
        </p:nvCxnSpPr>
        <p:spPr>
          <a:xfrm>
            <a:off x="2978580" y="1839595"/>
            <a:ext cx="830274" cy="10881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6" name="Google Shape;836;p67"/>
          <p:cNvSpPr/>
          <p:nvPr/>
        </p:nvSpPr>
        <p:spPr>
          <a:xfrm>
            <a:off x="4013230" y="1222595"/>
            <a:ext cx="1142786" cy="1152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7"/>
          <p:cNvSpPr/>
          <p:nvPr/>
        </p:nvSpPr>
        <p:spPr>
          <a:xfrm>
            <a:off x="3637403" y="2603420"/>
            <a:ext cx="1852246" cy="648600"/>
          </a:xfrm>
          <a:prstGeom prst="trapezoid">
            <a:avLst>
              <a:gd name="adj" fmla="val 52868"/>
            </a:avLst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67"/>
          <p:cNvSpPr/>
          <p:nvPr/>
        </p:nvSpPr>
        <p:spPr>
          <a:xfrm>
            <a:off x="3261823" y="3486793"/>
            <a:ext cx="2578458" cy="648600"/>
          </a:xfrm>
          <a:prstGeom prst="trapezoid">
            <a:avLst>
              <a:gd name="adj" fmla="val 53824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696957" y="37113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rgbClr val="FF0000"/>
                </a:solidFill>
                <a:latin typeface="#9Slide03 Ample" panose="02000000000000000000" pitchFamily="2" charset="0"/>
              </a:rPr>
              <a:t>III. TỔNG KẾT</a:t>
            </a:r>
            <a:endParaRPr sz="3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845" name="Google Shape;845;p67"/>
          <p:cNvGrpSpPr/>
          <p:nvPr/>
        </p:nvGrpSpPr>
        <p:grpSpPr>
          <a:xfrm>
            <a:off x="4370679" y="1787473"/>
            <a:ext cx="416182" cy="372102"/>
            <a:chOff x="7322429" y="2055361"/>
            <a:chExt cx="495278" cy="442768"/>
          </a:xfrm>
        </p:grpSpPr>
        <p:sp>
          <p:nvSpPr>
            <p:cNvPr id="846" name="Google Shape;846;p67"/>
            <p:cNvSpPr/>
            <p:nvPr/>
          </p:nvSpPr>
          <p:spPr>
            <a:xfrm>
              <a:off x="7322429" y="2234597"/>
              <a:ext cx="495278" cy="263533"/>
            </a:xfrm>
            <a:custGeom>
              <a:avLst/>
              <a:gdLst/>
              <a:ahLst/>
              <a:cxnLst/>
              <a:rect l="l" t="t" r="r" b="b"/>
              <a:pathLst>
                <a:path w="18978" h="10098" extrusionOk="0">
                  <a:moveTo>
                    <a:pt x="1008" y="865"/>
                  </a:moveTo>
                  <a:lnTo>
                    <a:pt x="3953" y="2577"/>
                  </a:lnTo>
                  <a:lnTo>
                    <a:pt x="3953" y="3425"/>
                  </a:lnTo>
                  <a:lnTo>
                    <a:pt x="960" y="1697"/>
                  </a:lnTo>
                  <a:cubicBezTo>
                    <a:pt x="880" y="1649"/>
                    <a:pt x="816" y="1569"/>
                    <a:pt x="800" y="1473"/>
                  </a:cubicBezTo>
                  <a:cubicBezTo>
                    <a:pt x="768" y="1377"/>
                    <a:pt x="784" y="1281"/>
                    <a:pt x="832" y="1185"/>
                  </a:cubicBezTo>
                  <a:lnTo>
                    <a:pt x="1008" y="865"/>
                  </a:lnTo>
                  <a:close/>
                  <a:moveTo>
                    <a:pt x="17954" y="865"/>
                  </a:moveTo>
                  <a:lnTo>
                    <a:pt x="18146" y="1185"/>
                  </a:lnTo>
                  <a:cubicBezTo>
                    <a:pt x="18194" y="1281"/>
                    <a:pt x="18210" y="1377"/>
                    <a:pt x="18178" y="1473"/>
                  </a:cubicBezTo>
                  <a:cubicBezTo>
                    <a:pt x="18162" y="1569"/>
                    <a:pt x="18098" y="1649"/>
                    <a:pt x="18018" y="1697"/>
                  </a:cubicBezTo>
                  <a:lnTo>
                    <a:pt x="15025" y="3425"/>
                  </a:lnTo>
                  <a:lnTo>
                    <a:pt x="15025" y="2577"/>
                  </a:lnTo>
                  <a:lnTo>
                    <a:pt x="17954" y="865"/>
                  </a:lnTo>
                  <a:close/>
                  <a:moveTo>
                    <a:pt x="886" y="0"/>
                  </a:moveTo>
                  <a:cubicBezTo>
                    <a:pt x="852" y="0"/>
                    <a:pt x="818" y="6"/>
                    <a:pt x="784" y="17"/>
                  </a:cubicBezTo>
                  <a:cubicBezTo>
                    <a:pt x="688" y="33"/>
                    <a:pt x="608" y="97"/>
                    <a:pt x="560" y="177"/>
                  </a:cubicBezTo>
                  <a:lnTo>
                    <a:pt x="192" y="817"/>
                  </a:lnTo>
                  <a:cubicBezTo>
                    <a:pt x="48" y="1073"/>
                    <a:pt x="0" y="1377"/>
                    <a:pt x="80" y="1665"/>
                  </a:cubicBezTo>
                  <a:cubicBezTo>
                    <a:pt x="160" y="1953"/>
                    <a:pt x="336" y="2193"/>
                    <a:pt x="592" y="2337"/>
                  </a:cubicBezTo>
                  <a:lnTo>
                    <a:pt x="3953" y="4273"/>
                  </a:lnTo>
                  <a:lnTo>
                    <a:pt x="3953" y="8994"/>
                  </a:lnTo>
                  <a:cubicBezTo>
                    <a:pt x="3953" y="9602"/>
                    <a:pt x="4449" y="10098"/>
                    <a:pt x="5057" y="10098"/>
                  </a:cubicBezTo>
                  <a:lnTo>
                    <a:pt x="13921" y="10098"/>
                  </a:lnTo>
                  <a:cubicBezTo>
                    <a:pt x="14529" y="10098"/>
                    <a:pt x="15025" y="9602"/>
                    <a:pt x="15025" y="8994"/>
                  </a:cubicBezTo>
                  <a:lnTo>
                    <a:pt x="15025" y="4273"/>
                  </a:lnTo>
                  <a:lnTo>
                    <a:pt x="18386" y="2337"/>
                  </a:lnTo>
                  <a:cubicBezTo>
                    <a:pt x="18642" y="2193"/>
                    <a:pt x="18818" y="1953"/>
                    <a:pt x="18898" y="1665"/>
                  </a:cubicBezTo>
                  <a:cubicBezTo>
                    <a:pt x="18978" y="1377"/>
                    <a:pt x="18930" y="1073"/>
                    <a:pt x="18786" y="817"/>
                  </a:cubicBezTo>
                  <a:lnTo>
                    <a:pt x="18418" y="177"/>
                  </a:lnTo>
                  <a:cubicBezTo>
                    <a:pt x="18354" y="61"/>
                    <a:pt x="18228" y="0"/>
                    <a:pt x="18099" y="0"/>
                  </a:cubicBezTo>
                  <a:cubicBezTo>
                    <a:pt x="18033" y="0"/>
                    <a:pt x="17965" y="16"/>
                    <a:pt x="17906" y="49"/>
                  </a:cubicBezTo>
                  <a:lnTo>
                    <a:pt x="14561" y="1985"/>
                  </a:lnTo>
                  <a:lnTo>
                    <a:pt x="11153" y="1985"/>
                  </a:lnTo>
                  <a:cubicBezTo>
                    <a:pt x="10945" y="1985"/>
                    <a:pt x="10785" y="2145"/>
                    <a:pt x="10785" y="2353"/>
                  </a:cubicBezTo>
                  <a:cubicBezTo>
                    <a:pt x="10785" y="2561"/>
                    <a:pt x="10945" y="2721"/>
                    <a:pt x="11153" y="2721"/>
                  </a:cubicBezTo>
                  <a:lnTo>
                    <a:pt x="14289" y="2721"/>
                  </a:lnTo>
                  <a:lnTo>
                    <a:pt x="14289" y="8994"/>
                  </a:lnTo>
                  <a:cubicBezTo>
                    <a:pt x="14289" y="9202"/>
                    <a:pt x="14113" y="9362"/>
                    <a:pt x="13921" y="9362"/>
                  </a:cubicBezTo>
                  <a:lnTo>
                    <a:pt x="5057" y="9362"/>
                  </a:lnTo>
                  <a:cubicBezTo>
                    <a:pt x="4865" y="9362"/>
                    <a:pt x="4689" y="9202"/>
                    <a:pt x="4689" y="8994"/>
                  </a:cubicBezTo>
                  <a:lnTo>
                    <a:pt x="4689" y="2721"/>
                  </a:lnTo>
                  <a:lnTo>
                    <a:pt x="7825" y="2721"/>
                  </a:lnTo>
                  <a:cubicBezTo>
                    <a:pt x="8033" y="2721"/>
                    <a:pt x="8193" y="2561"/>
                    <a:pt x="8193" y="2353"/>
                  </a:cubicBezTo>
                  <a:cubicBezTo>
                    <a:pt x="8193" y="2145"/>
                    <a:pt x="8033" y="1985"/>
                    <a:pt x="7825" y="1985"/>
                  </a:cubicBezTo>
                  <a:lnTo>
                    <a:pt x="4417" y="1985"/>
                  </a:lnTo>
                  <a:lnTo>
                    <a:pt x="1072" y="49"/>
                  </a:lnTo>
                  <a:cubicBezTo>
                    <a:pt x="1010" y="18"/>
                    <a:pt x="948" y="0"/>
                    <a:pt x="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7"/>
            <p:cNvSpPr/>
            <p:nvPr/>
          </p:nvSpPr>
          <p:spPr>
            <a:xfrm>
              <a:off x="7560852" y="2197434"/>
              <a:ext cx="19234" cy="63939"/>
            </a:xfrm>
            <a:custGeom>
              <a:avLst/>
              <a:gdLst/>
              <a:ahLst/>
              <a:cxnLst/>
              <a:rect l="l" t="t" r="r" b="b"/>
              <a:pathLst>
                <a:path w="737" h="2450" extrusionOk="0">
                  <a:moveTo>
                    <a:pt x="369" y="1"/>
                  </a:moveTo>
                  <a:cubicBezTo>
                    <a:pt x="161" y="1"/>
                    <a:pt x="1" y="177"/>
                    <a:pt x="1" y="369"/>
                  </a:cubicBezTo>
                  <a:lnTo>
                    <a:pt x="1" y="2081"/>
                  </a:lnTo>
                  <a:cubicBezTo>
                    <a:pt x="1" y="2289"/>
                    <a:pt x="161" y="2449"/>
                    <a:pt x="369" y="2449"/>
                  </a:cubicBezTo>
                  <a:cubicBezTo>
                    <a:pt x="577" y="2449"/>
                    <a:pt x="737" y="2289"/>
                    <a:pt x="737" y="2081"/>
                  </a:cubicBezTo>
                  <a:lnTo>
                    <a:pt x="737" y="369"/>
                  </a:lnTo>
                  <a:cubicBezTo>
                    <a:pt x="737" y="177"/>
                    <a:pt x="57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7"/>
            <p:cNvSpPr/>
            <p:nvPr/>
          </p:nvSpPr>
          <p:spPr>
            <a:xfrm>
              <a:off x="7441849" y="2173216"/>
              <a:ext cx="60572" cy="88157"/>
            </a:xfrm>
            <a:custGeom>
              <a:avLst/>
              <a:gdLst/>
              <a:ahLst/>
              <a:cxnLst/>
              <a:rect l="l" t="t" r="r" b="b"/>
              <a:pathLst>
                <a:path w="2321" h="3378" extrusionOk="0">
                  <a:moveTo>
                    <a:pt x="403" y="0"/>
                  </a:moveTo>
                  <a:cubicBezTo>
                    <a:pt x="279" y="0"/>
                    <a:pt x="160" y="61"/>
                    <a:pt x="97" y="177"/>
                  </a:cubicBezTo>
                  <a:cubicBezTo>
                    <a:pt x="1" y="353"/>
                    <a:pt x="49" y="593"/>
                    <a:pt x="225" y="689"/>
                  </a:cubicBezTo>
                  <a:cubicBezTo>
                    <a:pt x="1009" y="1137"/>
                    <a:pt x="1537" y="2241"/>
                    <a:pt x="1569" y="3025"/>
                  </a:cubicBezTo>
                  <a:cubicBezTo>
                    <a:pt x="1585" y="3217"/>
                    <a:pt x="1745" y="3377"/>
                    <a:pt x="1937" y="3377"/>
                  </a:cubicBezTo>
                  <a:lnTo>
                    <a:pt x="1953" y="3377"/>
                  </a:lnTo>
                  <a:cubicBezTo>
                    <a:pt x="2161" y="3361"/>
                    <a:pt x="2321" y="3185"/>
                    <a:pt x="2305" y="2993"/>
                  </a:cubicBezTo>
                  <a:cubicBezTo>
                    <a:pt x="2257" y="1985"/>
                    <a:pt x="1649" y="657"/>
                    <a:pt x="593" y="49"/>
                  </a:cubicBezTo>
                  <a:cubicBezTo>
                    <a:pt x="533" y="16"/>
                    <a:pt x="467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7"/>
            <p:cNvSpPr/>
            <p:nvPr/>
          </p:nvSpPr>
          <p:spPr>
            <a:xfrm>
              <a:off x="7347064" y="2084042"/>
              <a:ext cx="113185" cy="110497"/>
            </a:xfrm>
            <a:custGeom>
              <a:avLst/>
              <a:gdLst/>
              <a:ahLst/>
              <a:cxnLst/>
              <a:rect l="l" t="t" r="r" b="b"/>
              <a:pathLst>
                <a:path w="4337" h="4234" extrusionOk="0">
                  <a:moveTo>
                    <a:pt x="2128" y="858"/>
                  </a:moveTo>
                  <a:lnTo>
                    <a:pt x="2432" y="1610"/>
                  </a:lnTo>
                  <a:cubicBezTo>
                    <a:pt x="2464" y="1706"/>
                    <a:pt x="2544" y="1786"/>
                    <a:pt x="2640" y="1818"/>
                  </a:cubicBezTo>
                  <a:lnTo>
                    <a:pt x="3393" y="2122"/>
                  </a:lnTo>
                  <a:lnTo>
                    <a:pt x="2640" y="2410"/>
                  </a:lnTo>
                  <a:cubicBezTo>
                    <a:pt x="2544" y="2442"/>
                    <a:pt x="2464" y="2522"/>
                    <a:pt x="2432" y="2618"/>
                  </a:cubicBezTo>
                  <a:lnTo>
                    <a:pt x="2128" y="3370"/>
                  </a:lnTo>
                  <a:lnTo>
                    <a:pt x="1840" y="2618"/>
                  </a:lnTo>
                  <a:cubicBezTo>
                    <a:pt x="1792" y="2522"/>
                    <a:pt x="1728" y="2442"/>
                    <a:pt x="1632" y="2410"/>
                  </a:cubicBezTo>
                  <a:lnTo>
                    <a:pt x="864" y="2122"/>
                  </a:lnTo>
                  <a:lnTo>
                    <a:pt x="1632" y="1818"/>
                  </a:lnTo>
                  <a:cubicBezTo>
                    <a:pt x="1728" y="1786"/>
                    <a:pt x="1792" y="1706"/>
                    <a:pt x="1840" y="1610"/>
                  </a:cubicBezTo>
                  <a:lnTo>
                    <a:pt x="2128" y="858"/>
                  </a:lnTo>
                  <a:close/>
                  <a:moveTo>
                    <a:pt x="2145" y="1"/>
                  </a:moveTo>
                  <a:cubicBezTo>
                    <a:pt x="2046" y="1"/>
                    <a:pt x="1946" y="22"/>
                    <a:pt x="1856" y="58"/>
                  </a:cubicBezTo>
                  <a:cubicBezTo>
                    <a:pt x="1696" y="138"/>
                    <a:pt x="1568" y="266"/>
                    <a:pt x="1504" y="426"/>
                  </a:cubicBezTo>
                  <a:lnTo>
                    <a:pt x="1200" y="1194"/>
                  </a:lnTo>
                  <a:lnTo>
                    <a:pt x="448" y="1498"/>
                  </a:lnTo>
                  <a:cubicBezTo>
                    <a:pt x="272" y="1562"/>
                    <a:pt x="128" y="1706"/>
                    <a:pt x="64" y="1882"/>
                  </a:cubicBezTo>
                  <a:cubicBezTo>
                    <a:pt x="0" y="2042"/>
                    <a:pt x="0" y="2218"/>
                    <a:pt x="64" y="2394"/>
                  </a:cubicBezTo>
                  <a:cubicBezTo>
                    <a:pt x="144" y="2554"/>
                    <a:pt x="272" y="2682"/>
                    <a:pt x="448" y="2746"/>
                  </a:cubicBezTo>
                  <a:lnTo>
                    <a:pt x="1200" y="3034"/>
                  </a:lnTo>
                  <a:lnTo>
                    <a:pt x="1504" y="3802"/>
                  </a:lnTo>
                  <a:cubicBezTo>
                    <a:pt x="1568" y="3978"/>
                    <a:pt x="1712" y="4122"/>
                    <a:pt x="1888" y="4186"/>
                  </a:cubicBezTo>
                  <a:cubicBezTo>
                    <a:pt x="1968" y="4218"/>
                    <a:pt x="2048" y="4234"/>
                    <a:pt x="2128" y="4234"/>
                  </a:cubicBezTo>
                  <a:cubicBezTo>
                    <a:pt x="2400" y="4234"/>
                    <a:pt x="2656" y="4074"/>
                    <a:pt x="2753" y="3802"/>
                  </a:cubicBezTo>
                  <a:lnTo>
                    <a:pt x="3057" y="3034"/>
                  </a:lnTo>
                  <a:lnTo>
                    <a:pt x="3825" y="2746"/>
                  </a:lnTo>
                  <a:cubicBezTo>
                    <a:pt x="4001" y="2682"/>
                    <a:pt x="4129" y="2538"/>
                    <a:pt x="4209" y="2362"/>
                  </a:cubicBezTo>
                  <a:cubicBezTo>
                    <a:pt x="4337" y="2010"/>
                    <a:pt x="4161" y="1626"/>
                    <a:pt x="3825" y="1498"/>
                  </a:cubicBezTo>
                  <a:lnTo>
                    <a:pt x="3057" y="1194"/>
                  </a:lnTo>
                  <a:lnTo>
                    <a:pt x="2753" y="426"/>
                  </a:lnTo>
                  <a:cubicBezTo>
                    <a:pt x="2688" y="250"/>
                    <a:pt x="2544" y="122"/>
                    <a:pt x="2368" y="42"/>
                  </a:cubicBezTo>
                  <a:cubicBezTo>
                    <a:pt x="2298" y="14"/>
                    <a:pt x="2222" y="1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7"/>
            <p:cNvSpPr/>
            <p:nvPr/>
          </p:nvSpPr>
          <p:spPr>
            <a:xfrm>
              <a:off x="7637708" y="2173320"/>
              <a:ext cx="60572" cy="88053"/>
            </a:xfrm>
            <a:custGeom>
              <a:avLst/>
              <a:gdLst/>
              <a:ahLst/>
              <a:cxnLst/>
              <a:rect l="l" t="t" r="r" b="b"/>
              <a:pathLst>
                <a:path w="2321" h="3374" extrusionOk="0">
                  <a:moveTo>
                    <a:pt x="1891" y="0"/>
                  </a:moveTo>
                  <a:cubicBezTo>
                    <a:pt x="1829" y="0"/>
                    <a:pt x="1768" y="15"/>
                    <a:pt x="1712" y="45"/>
                  </a:cubicBezTo>
                  <a:cubicBezTo>
                    <a:pt x="672" y="653"/>
                    <a:pt x="64" y="1981"/>
                    <a:pt x="16" y="2989"/>
                  </a:cubicBezTo>
                  <a:cubicBezTo>
                    <a:pt x="0" y="3197"/>
                    <a:pt x="144" y="3357"/>
                    <a:pt x="352" y="3373"/>
                  </a:cubicBezTo>
                  <a:lnTo>
                    <a:pt x="384" y="3373"/>
                  </a:lnTo>
                  <a:cubicBezTo>
                    <a:pt x="576" y="3373"/>
                    <a:pt x="736" y="3229"/>
                    <a:pt x="752" y="3021"/>
                  </a:cubicBezTo>
                  <a:cubicBezTo>
                    <a:pt x="784" y="2237"/>
                    <a:pt x="1296" y="1133"/>
                    <a:pt x="2080" y="685"/>
                  </a:cubicBezTo>
                  <a:cubicBezTo>
                    <a:pt x="2256" y="589"/>
                    <a:pt x="2320" y="365"/>
                    <a:pt x="2224" y="189"/>
                  </a:cubicBezTo>
                  <a:cubicBezTo>
                    <a:pt x="2159" y="68"/>
                    <a:pt x="2025" y="0"/>
                    <a:pt x="1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7"/>
            <p:cNvSpPr/>
            <p:nvPr/>
          </p:nvSpPr>
          <p:spPr>
            <a:xfrm>
              <a:off x="7679881" y="2083912"/>
              <a:ext cx="115273" cy="110627"/>
            </a:xfrm>
            <a:custGeom>
              <a:avLst/>
              <a:gdLst/>
              <a:ahLst/>
              <a:cxnLst/>
              <a:rect l="l" t="t" r="r" b="b"/>
              <a:pathLst>
                <a:path w="4417" h="4239" extrusionOk="0">
                  <a:moveTo>
                    <a:pt x="2208" y="863"/>
                  </a:moveTo>
                  <a:lnTo>
                    <a:pt x="2496" y="1615"/>
                  </a:lnTo>
                  <a:cubicBezTo>
                    <a:pt x="2528" y="1711"/>
                    <a:pt x="2608" y="1791"/>
                    <a:pt x="2704" y="1823"/>
                  </a:cubicBezTo>
                  <a:lnTo>
                    <a:pt x="3457" y="2127"/>
                  </a:lnTo>
                  <a:lnTo>
                    <a:pt x="2704" y="2415"/>
                  </a:lnTo>
                  <a:cubicBezTo>
                    <a:pt x="2608" y="2447"/>
                    <a:pt x="2528" y="2527"/>
                    <a:pt x="2496" y="2623"/>
                  </a:cubicBezTo>
                  <a:lnTo>
                    <a:pt x="2208" y="3375"/>
                  </a:lnTo>
                  <a:lnTo>
                    <a:pt x="1904" y="2623"/>
                  </a:lnTo>
                  <a:cubicBezTo>
                    <a:pt x="1872" y="2527"/>
                    <a:pt x="1792" y="2447"/>
                    <a:pt x="1696" y="2415"/>
                  </a:cubicBezTo>
                  <a:lnTo>
                    <a:pt x="944" y="2127"/>
                  </a:lnTo>
                  <a:lnTo>
                    <a:pt x="1696" y="1823"/>
                  </a:lnTo>
                  <a:cubicBezTo>
                    <a:pt x="1792" y="1791"/>
                    <a:pt x="1872" y="1711"/>
                    <a:pt x="1904" y="1615"/>
                  </a:cubicBezTo>
                  <a:lnTo>
                    <a:pt x="2208" y="863"/>
                  </a:lnTo>
                  <a:close/>
                  <a:moveTo>
                    <a:pt x="2210" y="0"/>
                  </a:moveTo>
                  <a:cubicBezTo>
                    <a:pt x="2127" y="0"/>
                    <a:pt x="2044" y="16"/>
                    <a:pt x="1968" y="47"/>
                  </a:cubicBezTo>
                  <a:cubicBezTo>
                    <a:pt x="1792" y="111"/>
                    <a:pt x="1648" y="255"/>
                    <a:pt x="1584" y="431"/>
                  </a:cubicBezTo>
                  <a:lnTo>
                    <a:pt x="1280" y="1199"/>
                  </a:lnTo>
                  <a:lnTo>
                    <a:pt x="512" y="1487"/>
                  </a:lnTo>
                  <a:cubicBezTo>
                    <a:pt x="176" y="1631"/>
                    <a:pt x="0" y="2015"/>
                    <a:pt x="128" y="2367"/>
                  </a:cubicBezTo>
                  <a:cubicBezTo>
                    <a:pt x="192" y="2543"/>
                    <a:pt x="336" y="2687"/>
                    <a:pt x="512" y="2751"/>
                  </a:cubicBezTo>
                  <a:lnTo>
                    <a:pt x="1280" y="3039"/>
                  </a:lnTo>
                  <a:lnTo>
                    <a:pt x="1568" y="3807"/>
                  </a:lnTo>
                  <a:cubicBezTo>
                    <a:pt x="1680" y="4079"/>
                    <a:pt x="1936" y="4239"/>
                    <a:pt x="2208" y="4239"/>
                  </a:cubicBezTo>
                  <a:cubicBezTo>
                    <a:pt x="2288" y="4239"/>
                    <a:pt x="2368" y="4223"/>
                    <a:pt x="2448" y="4191"/>
                  </a:cubicBezTo>
                  <a:cubicBezTo>
                    <a:pt x="2624" y="4127"/>
                    <a:pt x="2768" y="3983"/>
                    <a:pt x="2832" y="3807"/>
                  </a:cubicBezTo>
                  <a:lnTo>
                    <a:pt x="3121" y="3039"/>
                  </a:lnTo>
                  <a:lnTo>
                    <a:pt x="3889" y="2751"/>
                  </a:lnTo>
                  <a:cubicBezTo>
                    <a:pt x="4241" y="2607"/>
                    <a:pt x="4417" y="2223"/>
                    <a:pt x="4273" y="1871"/>
                  </a:cubicBezTo>
                  <a:cubicBezTo>
                    <a:pt x="4209" y="1695"/>
                    <a:pt x="4065" y="1567"/>
                    <a:pt x="3889" y="1487"/>
                  </a:cubicBezTo>
                  <a:lnTo>
                    <a:pt x="3121" y="1199"/>
                  </a:lnTo>
                  <a:lnTo>
                    <a:pt x="2832" y="431"/>
                  </a:lnTo>
                  <a:cubicBezTo>
                    <a:pt x="2768" y="271"/>
                    <a:pt x="2640" y="127"/>
                    <a:pt x="2480" y="63"/>
                  </a:cubicBezTo>
                  <a:cubicBezTo>
                    <a:pt x="2396" y="20"/>
                    <a:pt x="2303" y="0"/>
                    <a:pt x="2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7"/>
            <p:cNvSpPr/>
            <p:nvPr/>
          </p:nvSpPr>
          <p:spPr>
            <a:xfrm>
              <a:off x="7495714" y="2055361"/>
              <a:ext cx="149539" cy="126234"/>
            </a:xfrm>
            <a:custGeom>
              <a:avLst/>
              <a:gdLst/>
              <a:ahLst/>
              <a:cxnLst/>
              <a:rect l="l" t="t" r="r" b="b"/>
              <a:pathLst>
                <a:path w="5730" h="4837" extrusionOk="0">
                  <a:moveTo>
                    <a:pt x="1681" y="741"/>
                  </a:moveTo>
                  <a:cubicBezTo>
                    <a:pt x="1905" y="741"/>
                    <a:pt x="2129" y="821"/>
                    <a:pt x="2289" y="981"/>
                  </a:cubicBezTo>
                  <a:cubicBezTo>
                    <a:pt x="2449" y="1141"/>
                    <a:pt x="2657" y="1221"/>
                    <a:pt x="2865" y="1221"/>
                  </a:cubicBezTo>
                  <a:cubicBezTo>
                    <a:pt x="3073" y="1221"/>
                    <a:pt x="3281" y="1141"/>
                    <a:pt x="3441" y="981"/>
                  </a:cubicBezTo>
                  <a:cubicBezTo>
                    <a:pt x="3609" y="821"/>
                    <a:pt x="3825" y="741"/>
                    <a:pt x="4041" y="741"/>
                  </a:cubicBezTo>
                  <a:cubicBezTo>
                    <a:pt x="4257" y="741"/>
                    <a:pt x="4473" y="821"/>
                    <a:pt x="4641" y="981"/>
                  </a:cubicBezTo>
                  <a:cubicBezTo>
                    <a:pt x="4881" y="1221"/>
                    <a:pt x="4945" y="1509"/>
                    <a:pt x="4849" y="1893"/>
                  </a:cubicBezTo>
                  <a:cubicBezTo>
                    <a:pt x="4593" y="2837"/>
                    <a:pt x="3393" y="3845"/>
                    <a:pt x="2865" y="4069"/>
                  </a:cubicBezTo>
                  <a:cubicBezTo>
                    <a:pt x="2337" y="3845"/>
                    <a:pt x="1137" y="2837"/>
                    <a:pt x="881" y="1893"/>
                  </a:cubicBezTo>
                  <a:cubicBezTo>
                    <a:pt x="785" y="1509"/>
                    <a:pt x="849" y="1221"/>
                    <a:pt x="1089" y="981"/>
                  </a:cubicBezTo>
                  <a:cubicBezTo>
                    <a:pt x="1249" y="821"/>
                    <a:pt x="1473" y="741"/>
                    <a:pt x="1681" y="741"/>
                  </a:cubicBezTo>
                  <a:close/>
                  <a:moveTo>
                    <a:pt x="1691" y="1"/>
                  </a:moveTo>
                  <a:cubicBezTo>
                    <a:pt x="1285" y="1"/>
                    <a:pt x="881" y="157"/>
                    <a:pt x="577" y="469"/>
                  </a:cubicBezTo>
                  <a:cubicBezTo>
                    <a:pt x="145" y="885"/>
                    <a:pt x="1" y="1445"/>
                    <a:pt x="177" y="2085"/>
                  </a:cubicBezTo>
                  <a:cubicBezTo>
                    <a:pt x="513" y="3381"/>
                    <a:pt x="2065" y="4629"/>
                    <a:pt x="2769" y="4821"/>
                  </a:cubicBezTo>
                  <a:cubicBezTo>
                    <a:pt x="2801" y="4821"/>
                    <a:pt x="2833" y="4837"/>
                    <a:pt x="2865" y="4837"/>
                  </a:cubicBezTo>
                  <a:cubicBezTo>
                    <a:pt x="2897" y="4837"/>
                    <a:pt x="2929" y="4821"/>
                    <a:pt x="2961" y="4821"/>
                  </a:cubicBezTo>
                  <a:cubicBezTo>
                    <a:pt x="3665" y="4629"/>
                    <a:pt x="5217" y="3381"/>
                    <a:pt x="5569" y="2085"/>
                  </a:cubicBezTo>
                  <a:cubicBezTo>
                    <a:pt x="5729" y="1445"/>
                    <a:pt x="5601" y="885"/>
                    <a:pt x="5169" y="469"/>
                  </a:cubicBezTo>
                  <a:cubicBezTo>
                    <a:pt x="4857" y="157"/>
                    <a:pt x="4449" y="1"/>
                    <a:pt x="4043" y="1"/>
                  </a:cubicBezTo>
                  <a:cubicBezTo>
                    <a:pt x="3637" y="1"/>
                    <a:pt x="3233" y="157"/>
                    <a:pt x="2929" y="469"/>
                  </a:cubicBezTo>
                  <a:cubicBezTo>
                    <a:pt x="2908" y="485"/>
                    <a:pt x="2888" y="490"/>
                    <a:pt x="2871" y="490"/>
                  </a:cubicBezTo>
                  <a:cubicBezTo>
                    <a:pt x="2838" y="490"/>
                    <a:pt x="2817" y="469"/>
                    <a:pt x="2817" y="469"/>
                  </a:cubicBezTo>
                  <a:cubicBezTo>
                    <a:pt x="2505" y="157"/>
                    <a:pt x="2097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7"/>
            <p:cNvSpPr/>
            <p:nvPr/>
          </p:nvSpPr>
          <p:spPr>
            <a:xfrm>
              <a:off x="7463980" y="2354043"/>
              <a:ext cx="58067" cy="76857"/>
            </a:xfrm>
            <a:custGeom>
              <a:avLst/>
              <a:gdLst/>
              <a:ahLst/>
              <a:cxnLst/>
              <a:rect l="l" t="t" r="r" b="b"/>
              <a:pathLst>
                <a:path w="2225" h="2945" extrusionOk="0">
                  <a:moveTo>
                    <a:pt x="1105" y="736"/>
                  </a:moveTo>
                  <a:cubicBezTo>
                    <a:pt x="1313" y="736"/>
                    <a:pt x="1473" y="896"/>
                    <a:pt x="1473" y="1104"/>
                  </a:cubicBezTo>
                  <a:lnTo>
                    <a:pt x="1473" y="1841"/>
                  </a:lnTo>
                  <a:cubicBezTo>
                    <a:pt x="1473" y="2049"/>
                    <a:pt x="1313" y="2209"/>
                    <a:pt x="1105" y="2209"/>
                  </a:cubicBezTo>
                  <a:lnTo>
                    <a:pt x="737" y="2209"/>
                  </a:lnTo>
                  <a:lnTo>
                    <a:pt x="737" y="736"/>
                  </a:lnTo>
                  <a:close/>
                  <a:moveTo>
                    <a:pt x="369" y="0"/>
                  </a:moveTo>
                  <a:cubicBezTo>
                    <a:pt x="177" y="0"/>
                    <a:pt x="1" y="160"/>
                    <a:pt x="1" y="352"/>
                  </a:cubicBezTo>
                  <a:lnTo>
                    <a:pt x="1" y="2577"/>
                  </a:lnTo>
                  <a:cubicBezTo>
                    <a:pt x="1" y="2785"/>
                    <a:pt x="177" y="2945"/>
                    <a:pt x="369" y="2945"/>
                  </a:cubicBezTo>
                  <a:lnTo>
                    <a:pt x="1105" y="2945"/>
                  </a:lnTo>
                  <a:cubicBezTo>
                    <a:pt x="1729" y="2945"/>
                    <a:pt x="2225" y="2449"/>
                    <a:pt x="2225" y="1841"/>
                  </a:cubicBezTo>
                  <a:lnTo>
                    <a:pt x="2225" y="1104"/>
                  </a:lnTo>
                  <a:cubicBezTo>
                    <a:pt x="2225" y="480"/>
                    <a:pt x="1729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7"/>
            <p:cNvSpPr/>
            <p:nvPr/>
          </p:nvSpPr>
          <p:spPr>
            <a:xfrm>
              <a:off x="7541227" y="2354043"/>
              <a:ext cx="57675" cy="76857"/>
            </a:xfrm>
            <a:custGeom>
              <a:avLst/>
              <a:gdLst/>
              <a:ahLst/>
              <a:cxnLst/>
              <a:rect l="l" t="t" r="r" b="b"/>
              <a:pathLst>
                <a:path w="2210" h="2945" extrusionOk="0">
                  <a:moveTo>
                    <a:pt x="1105" y="736"/>
                  </a:moveTo>
                  <a:cubicBezTo>
                    <a:pt x="1297" y="736"/>
                    <a:pt x="1473" y="896"/>
                    <a:pt x="1473" y="1104"/>
                  </a:cubicBezTo>
                  <a:lnTo>
                    <a:pt x="1473" y="1472"/>
                  </a:lnTo>
                  <a:lnTo>
                    <a:pt x="737" y="1472"/>
                  </a:lnTo>
                  <a:lnTo>
                    <a:pt x="737" y="1104"/>
                  </a:lnTo>
                  <a:cubicBezTo>
                    <a:pt x="737" y="896"/>
                    <a:pt x="897" y="736"/>
                    <a:pt x="1105" y="736"/>
                  </a:cubicBezTo>
                  <a:close/>
                  <a:moveTo>
                    <a:pt x="1105" y="0"/>
                  </a:moveTo>
                  <a:cubicBezTo>
                    <a:pt x="497" y="0"/>
                    <a:pt x="1" y="496"/>
                    <a:pt x="1" y="1104"/>
                  </a:cubicBezTo>
                  <a:lnTo>
                    <a:pt x="1" y="2577"/>
                  </a:lnTo>
                  <a:cubicBezTo>
                    <a:pt x="1" y="2785"/>
                    <a:pt x="161" y="2945"/>
                    <a:pt x="369" y="2945"/>
                  </a:cubicBezTo>
                  <a:cubicBezTo>
                    <a:pt x="561" y="2945"/>
                    <a:pt x="737" y="2785"/>
                    <a:pt x="737" y="2577"/>
                  </a:cubicBezTo>
                  <a:lnTo>
                    <a:pt x="737" y="2209"/>
                  </a:lnTo>
                  <a:lnTo>
                    <a:pt x="1473" y="2209"/>
                  </a:lnTo>
                  <a:lnTo>
                    <a:pt x="1473" y="2577"/>
                  </a:lnTo>
                  <a:cubicBezTo>
                    <a:pt x="1473" y="2785"/>
                    <a:pt x="1633" y="2945"/>
                    <a:pt x="1841" y="2945"/>
                  </a:cubicBezTo>
                  <a:cubicBezTo>
                    <a:pt x="2049" y="2945"/>
                    <a:pt x="2209" y="2785"/>
                    <a:pt x="2209" y="2577"/>
                  </a:cubicBezTo>
                  <a:lnTo>
                    <a:pt x="2209" y="1104"/>
                  </a:lnTo>
                  <a:cubicBezTo>
                    <a:pt x="2209" y="496"/>
                    <a:pt x="1713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7"/>
            <p:cNvSpPr/>
            <p:nvPr/>
          </p:nvSpPr>
          <p:spPr>
            <a:xfrm>
              <a:off x="7618083" y="2354043"/>
              <a:ext cx="57649" cy="76857"/>
            </a:xfrm>
            <a:custGeom>
              <a:avLst/>
              <a:gdLst/>
              <a:ahLst/>
              <a:cxnLst/>
              <a:rect l="l" t="t" r="r" b="b"/>
              <a:pathLst>
                <a:path w="2209" h="2945" extrusionOk="0">
                  <a:moveTo>
                    <a:pt x="1104" y="736"/>
                  </a:moveTo>
                  <a:cubicBezTo>
                    <a:pt x="1312" y="736"/>
                    <a:pt x="1472" y="896"/>
                    <a:pt x="1472" y="1104"/>
                  </a:cubicBezTo>
                  <a:lnTo>
                    <a:pt x="1472" y="1841"/>
                  </a:lnTo>
                  <a:cubicBezTo>
                    <a:pt x="1472" y="2033"/>
                    <a:pt x="1312" y="2209"/>
                    <a:pt x="1104" y="2209"/>
                  </a:cubicBezTo>
                  <a:lnTo>
                    <a:pt x="736" y="2209"/>
                  </a:lnTo>
                  <a:lnTo>
                    <a:pt x="736" y="736"/>
                  </a:lnTo>
                  <a:close/>
                  <a:moveTo>
                    <a:pt x="368" y="0"/>
                  </a:moveTo>
                  <a:cubicBezTo>
                    <a:pt x="160" y="0"/>
                    <a:pt x="0" y="160"/>
                    <a:pt x="0" y="368"/>
                  </a:cubicBezTo>
                  <a:lnTo>
                    <a:pt x="0" y="2577"/>
                  </a:lnTo>
                  <a:cubicBezTo>
                    <a:pt x="0" y="2785"/>
                    <a:pt x="176" y="2945"/>
                    <a:pt x="368" y="2945"/>
                  </a:cubicBezTo>
                  <a:lnTo>
                    <a:pt x="1104" y="2945"/>
                  </a:lnTo>
                  <a:cubicBezTo>
                    <a:pt x="1712" y="2945"/>
                    <a:pt x="2208" y="2449"/>
                    <a:pt x="2208" y="1841"/>
                  </a:cubicBezTo>
                  <a:lnTo>
                    <a:pt x="2208" y="1104"/>
                  </a:lnTo>
                  <a:cubicBezTo>
                    <a:pt x="2208" y="496"/>
                    <a:pt x="1712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7"/>
            <p:cNvSpPr/>
            <p:nvPr/>
          </p:nvSpPr>
          <p:spPr>
            <a:xfrm>
              <a:off x="7560434" y="2286400"/>
              <a:ext cx="19234" cy="19234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69" y="0"/>
                  </a:moveTo>
                  <a:cubicBezTo>
                    <a:pt x="161" y="0"/>
                    <a:pt x="1" y="176"/>
                    <a:pt x="1" y="368"/>
                  </a:cubicBezTo>
                  <a:cubicBezTo>
                    <a:pt x="1" y="576"/>
                    <a:pt x="161" y="736"/>
                    <a:pt x="369" y="736"/>
                  </a:cubicBezTo>
                  <a:cubicBezTo>
                    <a:pt x="577" y="736"/>
                    <a:pt x="737" y="576"/>
                    <a:pt x="737" y="368"/>
                  </a:cubicBezTo>
                  <a:cubicBezTo>
                    <a:pt x="737" y="176"/>
                    <a:pt x="577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67"/>
          <p:cNvGrpSpPr/>
          <p:nvPr/>
        </p:nvGrpSpPr>
        <p:grpSpPr>
          <a:xfrm>
            <a:off x="4364393" y="2710639"/>
            <a:ext cx="414428" cy="372300"/>
            <a:chOff x="6660553" y="1402436"/>
            <a:chExt cx="493191" cy="443004"/>
          </a:xfrm>
        </p:grpSpPr>
        <p:sp>
          <p:nvSpPr>
            <p:cNvPr id="858" name="Google Shape;858;p67"/>
            <p:cNvSpPr/>
            <p:nvPr/>
          </p:nvSpPr>
          <p:spPr>
            <a:xfrm>
              <a:off x="6660553" y="1518046"/>
              <a:ext cx="493191" cy="327393"/>
            </a:xfrm>
            <a:custGeom>
              <a:avLst/>
              <a:gdLst/>
              <a:ahLst/>
              <a:cxnLst/>
              <a:rect l="l" t="t" r="r" b="b"/>
              <a:pathLst>
                <a:path w="18898" h="12545" extrusionOk="0">
                  <a:moveTo>
                    <a:pt x="15121" y="3712"/>
                  </a:moveTo>
                  <a:cubicBezTo>
                    <a:pt x="16001" y="3856"/>
                    <a:pt x="16674" y="4624"/>
                    <a:pt x="16674" y="5536"/>
                  </a:cubicBezTo>
                  <a:cubicBezTo>
                    <a:pt x="16674" y="6545"/>
                    <a:pt x="15841" y="7377"/>
                    <a:pt x="14833" y="7377"/>
                  </a:cubicBezTo>
                  <a:lnTo>
                    <a:pt x="13745" y="7377"/>
                  </a:lnTo>
                  <a:cubicBezTo>
                    <a:pt x="13777" y="7297"/>
                    <a:pt x="13809" y="7217"/>
                    <a:pt x="13857" y="7137"/>
                  </a:cubicBezTo>
                  <a:cubicBezTo>
                    <a:pt x="14321" y="6033"/>
                    <a:pt x="14801" y="4896"/>
                    <a:pt x="15121" y="3712"/>
                  </a:cubicBezTo>
                  <a:close/>
                  <a:moveTo>
                    <a:pt x="15425" y="2256"/>
                  </a:moveTo>
                  <a:cubicBezTo>
                    <a:pt x="16978" y="2544"/>
                    <a:pt x="18146" y="3920"/>
                    <a:pt x="18146" y="5536"/>
                  </a:cubicBezTo>
                  <a:cubicBezTo>
                    <a:pt x="18162" y="7361"/>
                    <a:pt x="16658" y="8849"/>
                    <a:pt x="14833" y="8849"/>
                  </a:cubicBezTo>
                  <a:lnTo>
                    <a:pt x="13137" y="8849"/>
                  </a:lnTo>
                  <a:cubicBezTo>
                    <a:pt x="13233" y="8609"/>
                    <a:pt x="13329" y="8369"/>
                    <a:pt x="13441" y="8113"/>
                  </a:cubicBezTo>
                  <a:lnTo>
                    <a:pt x="14833" y="8113"/>
                  </a:lnTo>
                  <a:cubicBezTo>
                    <a:pt x="16258" y="8113"/>
                    <a:pt x="17410" y="6961"/>
                    <a:pt x="17410" y="5536"/>
                  </a:cubicBezTo>
                  <a:cubicBezTo>
                    <a:pt x="17410" y="4272"/>
                    <a:pt x="16498" y="3216"/>
                    <a:pt x="15297" y="2992"/>
                  </a:cubicBezTo>
                  <a:cubicBezTo>
                    <a:pt x="15345" y="2752"/>
                    <a:pt x="15393" y="2512"/>
                    <a:pt x="15425" y="2256"/>
                  </a:cubicBezTo>
                  <a:close/>
                  <a:moveTo>
                    <a:pt x="14385" y="736"/>
                  </a:moveTo>
                  <a:cubicBezTo>
                    <a:pt x="14593" y="736"/>
                    <a:pt x="14753" y="896"/>
                    <a:pt x="14753" y="1104"/>
                  </a:cubicBezTo>
                  <a:cubicBezTo>
                    <a:pt x="14753" y="3136"/>
                    <a:pt x="13953" y="5024"/>
                    <a:pt x="13169" y="6849"/>
                  </a:cubicBezTo>
                  <a:cubicBezTo>
                    <a:pt x="12689" y="7969"/>
                    <a:pt x="12193" y="9137"/>
                    <a:pt x="11889" y="10321"/>
                  </a:cubicBezTo>
                  <a:lnTo>
                    <a:pt x="9409" y="10321"/>
                  </a:lnTo>
                  <a:cubicBezTo>
                    <a:pt x="9201" y="10321"/>
                    <a:pt x="9041" y="10497"/>
                    <a:pt x="9041" y="10689"/>
                  </a:cubicBezTo>
                  <a:cubicBezTo>
                    <a:pt x="9041" y="10897"/>
                    <a:pt x="9201" y="11057"/>
                    <a:pt x="9409" y="11057"/>
                  </a:cubicBezTo>
                  <a:lnTo>
                    <a:pt x="12913" y="11057"/>
                  </a:lnTo>
                  <a:cubicBezTo>
                    <a:pt x="13121" y="11057"/>
                    <a:pt x="13281" y="11233"/>
                    <a:pt x="13281" y="11425"/>
                  </a:cubicBezTo>
                  <a:cubicBezTo>
                    <a:pt x="13281" y="11633"/>
                    <a:pt x="13121" y="11793"/>
                    <a:pt x="12913" y="11793"/>
                  </a:cubicBezTo>
                  <a:lnTo>
                    <a:pt x="2576" y="11793"/>
                  </a:lnTo>
                  <a:cubicBezTo>
                    <a:pt x="2384" y="11793"/>
                    <a:pt x="2208" y="11633"/>
                    <a:pt x="2208" y="11425"/>
                  </a:cubicBezTo>
                  <a:cubicBezTo>
                    <a:pt x="2208" y="11233"/>
                    <a:pt x="2384" y="11057"/>
                    <a:pt x="2576" y="11057"/>
                  </a:cubicBezTo>
                  <a:lnTo>
                    <a:pt x="6081" y="11057"/>
                  </a:lnTo>
                  <a:cubicBezTo>
                    <a:pt x="6289" y="11057"/>
                    <a:pt x="6449" y="10897"/>
                    <a:pt x="6449" y="10689"/>
                  </a:cubicBezTo>
                  <a:cubicBezTo>
                    <a:pt x="6449" y="10497"/>
                    <a:pt x="6289" y="10321"/>
                    <a:pt x="6081" y="10321"/>
                  </a:cubicBezTo>
                  <a:lnTo>
                    <a:pt x="3601" y="10321"/>
                  </a:lnTo>
                  <a:cubicBezTo>
                    <a:pt x="3297" y="9137"/>
                    <a:pt x="2800" y="7969"/>
                    <a:pt x="2320" y="6849"/>
                  </a:cubicBezTo>
                  <a:cubicBezTo>
                    <a:pt x="1536" y="5024"/>
                    <a:pt x="736" y="3136"/>
                    <a:pt x="736" y="1104"/>
                  </a:cubicBezTo>
                  <a:cubicBezTo>
                    <a:pt x="736" y="896"/>
                    <a:pt x="896" y="736"/>
                    <a:pt x="1104" y="736"/>
                  </a:cubicBezTo>
                  <a:close/>
                  <a:moveTo>
                    <a:pt x="1104" y="0"/>
                  </a:moveTo>
                  <a:cubicBezTo>
                    <a:pt x="496" y="0"/>
                    <a:pt x="0" y="496"/>
                    <a:pt x="0" y="1104"/>
                  </a:cubicBezTo>
                  <a:cubicBezTo>
                    <a:pt x="0" y="3280"/>
                    <a:pt x="832" y="5248"/>
                    <a:pt x="1648" y="7137"/>
                  </a:cubicBezTo>
                  <a:cubicBezTo>
                    <a:pt x="2112" y="8225"/>
                    <a:pt x="2560" y="9265"/>
                    <a:pt x="2848" y="10321"/>
                  </a:cubicBezTo>
                  <a:lnTo>
                    <a:pt x="2592" y="10321"/>
                  </a:lnTo>
                  <a:cubicBezTo>
                    <a:pt x="1968" y="10321"/>
                    <a:pt x="1472" y="10817"/>
                    <a:pt x="1472" y="11441"/>
                  </a:cubicBezTo>
                  <a:cubicBezTo>
                    <a:pt x="1472" y="12049"/>
                    <a:pt x="1968" y="12545"/>
                    <a:pt x="2592" y="12545"/>
                  </a:cubicBezTo>
                  <a:lnTo>
                    <a:pt x="12913" y="12545"/>
                  </a:lnTo>
                  <a:cubicBezTo>
                    <a:pt x="13521" y="12545"/>
                    <a:pt x="14017" y="12049"/>
                    <a:pt x="14017" y="11441"/>
                  </a:cubicBezTo>
                  <a:cubicBezTo>
                    <a:pt x="14017" y="10817"/>
                    <a:pt x="13521" y="10321"/>
                    <a:pt x="12913" y="10321"/>
                  </a:cubicBezTo>
                  <a:lnTo>
                    <a:pt x="12657" y="10321"/>
                  </a:lnTo>
                  <a:cubicBezTo>
                    <a:pt x="12721" y="10081"/>
                    <a:pt x="12801" y="9841"/>
                    <a:pt x="12881" y="9585"/>
                  </a:cubicBezTo>
                  <a:lnTo>
                    <a:pt x="14833" y="9585"/>
                  </a:lnTo>
                  <a:cubicBezTo>
                    <a:pt x="17074" y="9585"/>
                    <a:pt x="18898" y="7777"/>
                    <a:pt x="18898" y="5536"/>
                  </a:cubicBezTo>
                  <a:cubicBezTo>
                    <a:pt x="18898" y="3536"/>
                    <a:pt x="17426" y="1840"/>
                    <a:pt x="15489" y="1520"/>
                  </a:cubicBezTo>
                  <a:cubicBezTo>
                    <a:pt x="15489" y="1392"/>
                    <a:pt x="15489" y="1248"/>
                    <a:pt x="15489" y="1104"/>
                  </a:cubicBezTo>
                  <a:cubicBezTo>
                    <a:pt x="15489" y="496"/>
                    <a:pt x="14993" y="0"/>
                    <a:pt x="14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7"/>
            <p:cNvSpPr/>
            <p:nvPr/>
          </p:nvSpPr>
          <p:spPr>
            <a:xfrm>
              <a:off x="6796258" y="1606046"/>
              <a:ext cx="133254" cy="112454"/>
            </a:xfrm>
            <a:custGeom>
              <a:avLst/>
              <a:gdLst/>
              <a:ahLst/>
              <a:cxnLst/>
              <a:rect l="l" t="t" r="r" b="b"/>
              <a:pathLst>
                <a:path w="5106" h="4309" extrusionOk="0">
                  <a:moveTo>
                    <a:pt x="3577" y="740"/>
                  </a:moveTo>
                  <a:cubicBezTo>
                    <a:pt x="3753" y="740"/>
                    <a:pt x="3929" y="804"/>
                    <a:pt x="4065" y="932"/>
                  </a:cubicBezTo>
                  <a:cubicBezTo>
                    <a:pt x="4273" y="1140"/>
                    <a:pt x="4321" y="1380"/>
                    <a:pt x="4241" y="1684"/>
                  </a:cubicBezTo>
                  <a:cubicBezTo>
                    <a:pt x="4017" y="2501"/>
                    <a:pt x="3009" y="3349"/>
                    <a:pt x="2545" y="3557"/>
                  </a:cubicBezTo>
                  <a:cubicBezTo>
                    <a:pt x="2081" y="3349"/>
                    <a:pt x="1073" y="2501"/>
                    <a:pt x="865" y="1684"/>
                  </a:cubicBezTo>
                  <a:cubicBezTo>
                    <a:pt x="769" y="1380"/>
                    <a:pt x="833" y="1140"/>
                    <a:pt x="1025" y="932"/>
                  </a:cubicBezTo>
                  <a:cubicBezTo>
                    <a:pt x="1169" y="804"/>
                    <a:pt x="1345" y="740"/>
                    <a:pt x="1521" y="740"/>
                  </a:cubicBezTo>
                  <a:cubicBezTo>
                    <a:pt x="1697" y="740"/>
                    <a:pt x="1873" y="804"/>
                    <a:pt x="2017" y="932"/>
                  </a:cubicBezTo>
                  <a:cubicBezTo>
                    <a:pt x="2161" y="1084"/>
                    <a:pt x="2353" y="1160"/>
                    <a:pt x="2547" y="1160"/>
                  </a:cubicBezTo>
                  <a:cubicBezTo>
                    <a:pt x="2741" y="1160"/>
                    <a:pt x="2937" y="1084"/>
                    <a:pt x="3089" y="932"/>
                  </a:cubicBezTo>
                  <a:cubicBezTo>
                    <a:pt x="3225" y="804"/>
                    <a:pt x="3401" y="740"/>
                    <a:pt x="3577" y="740"/>
                  </a:cubicBezTo>
                  <a:close/>
                  <a:moveTo>
                    <a:pt x="1521" y="0"/>
                  </a:moveTo>
                  <a:cubicBezTo>
                    <a:pt x="1157" y="0"/>
                    <a:pt x="793" y="140"/>
                    <a:pt x="513" y="420"/>
                  </a:cubicBezTo>
                  <a:cubicBezTo>
                    <a:pt x="113" y="804"/>
                    <a:pt x="1" y="1300"/>
                    <a:pt x="145" y="1876"/>
                  </a:cubicBezTo>
                  <a:cubicBezTo>
                    <a:pt x="449" y="3029"/>
                    <a:pt x="1825" y="4133"/>
                    <a:pt x="2449" y="4309"/>
                  </a:cubicBezTo>
                  <a:lnTo>
                    <a:pt x="2641" y="4309"/>
                  </a:lnTo>
                  <a:cubicBezTo>
                    <a:pt x="3281" y="4133"/>
                    <a:pt x="4641" y="3029"/>
                    <a:pt x="4961" y="1876"/>
                  </a:cubicBezTo>
                  <a:cubicBezTo>
                    <a:pt x="5105" y="1300"/>
                    <a:pt x="4977" y="804"/>
                    <a:pt x="4593" y="420"/>
                  </a:cubicBezTo>
                  <a:cubicBezTo>
                    <a:pt x="4313" y="140"/>
                    <a:pt x="3945" y="0"/>
                    <a:pt x="3577" y="0"/>
                  </a:cubicBezTo>
                  <a:cubicBezTo>
                    <a:pt x="3209" y="0"/>
                    <a:pt x="2841" y="140"/>
                    <a:pt x="2561" y="420"/>
                  </a:cubicBezTo>
                  <a:cubicBezTo>
                    <a:pt x="2561" y="420"/>
                    <a:pt x="2554" y="427"/>
                    <a:pt x="2544" y="427"/>
                  </a:cubicBezTo>
                  <a:cubicBezTo>
                    <a:pt x="2540" y="427"/>
                    <a:pt x="2534" y="426"/>
                    <a:pt x="2529" y="420"/>
                  </a:cubicBezTo>
                  <a:cubicBezTo>
                    <a:pt x="2249" y="140"/>
                    <a:pt x="1885" y="0"/>
                    <a:pt x="1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7"/>
            <p:cNvSpPr/>
            <p:nvPr/>
          </p:nvSpPr>
          <p:spPr>
            <a:xfrm>
              <a:off x="6837179" y="1402436"/>
              <a:ext cx="50968" cy="96013"/>
            </a:xfrm>
            <a:custGeom>
              <a:avLst/>
              <a:gdLst/>
              <a:ahLst/>
              <a:cxnLst/>
              <a:rect l="l" t="t" r="r" b="b"/>
              <a:pathLst>
                <a:path w="1953" h="3679" extrusionOk="0">
                  <a:moveTo>
                    <a:pt x="978" y="1"/>
                  </a:moveTo>
                  <a:cubicBezTo>
                    <a:pt x="858" y="1"/>
                    <a:pt x="743" y="57"/>
                    <a:pt x="673" y="158"/>
                  </a:cubicBezTo>
                  <a:cubicBezTo>
                    <a:pt x="1" y="1182"/>
                    <a:pt x="417" y="1726"/>
                    <a:pt x="689" y="2078"/>
                  </a:cubicBezTo>
                  <a:cubicBezTo>
                    <a:pt x="929" y="2398"/>
                    <a:pt x="1041" y="2542"/>
                    <a:pt x="673" y="3118"/>
                  </a:cubicBezTo>
                  <a:cubicBezTo>
                    <a:pt x="561" y="3278"/>
                    <a:pt x="609" y="3518"/>
                    <a:pt x="785" y="3630"/>
                  </a:cubicBezTo>
                  <a:cubicBezTo>
                    <a:pt x="849" y="3662"/>
                    <a:pt x="913" y="3678"/>
                    <a:pt x="977" y="3678"/>
                  </a:cubicBezTo>
                  <a:cubicBezTo>
                    <a:pt x="1105" y="3678"/>
                    <a:pt x="1217" y="3630"/>
                    <a:pt x="1297" y="3518"/>
                  </a:cubicBezTo>
                  <a:cubicBezTo>
                    <a:pt x="1953" y="2526"/>
                    <a:pt x="1537" y="1982"/>
                    <a:pt x="1281" y="1630"/>
                  </a:cubicBezTo>
                  <a:cubicBezTo>
                    <a:pt x="1041" y="1326"/>
                    <a:pt x="913" y="1150"/>
                    <a:pt x="1297" y="574"/>
                  </a:cubicBezTo>
                  <a:cubicBezTo>
                    <a:pt x="1409" y="398"/>
                    <a:pt x="1361" y="174"/>
                    <a:pt x="1185" y="62"/>
                  </a:cubicBezTo>
                  <a:cubicBezTo>
                    <a:pt x="1120" y="20"/>
                    <a:pt x="1048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7"/>
            <p:cNvSpPr/>
            <p:nvPr/>
          </p:nvSpPr>
          <p:spPr>
            <a:xfrm>
              <a:off x="6760349" y="1402436"/>
              <a:ext cx="50551" cy="96013"/>
            </a:xfrm>
            <a:custGeom>
              <a:avLst/>
              <a:gdLst/>
              <a:ahLst/>
              <a:cxnLst/>
              <a:rect l="l" t="t" r="r" b="b"/>
              <a:pathLst>
                <a:path w="1937" h="3679" extrusionOk="0">
                  <a:moveTo>
                    <a:pt x="977" y="1"/>
                  </a:moveTo>
                  <a:cubicBezTo>
                    <a:pt x="858" y="1"/>
                    <a:pt x="743" y="57"/>
                    <a:pt x="673" y="158"/>
                  </a:cubicBezTo>
                  <a:cubicBezTo>
                    <a:pt x="1" y="1182"/>
                    <a:pt x="417" y="1726"/>
                    <a:pt x="673" y="2078"/>
                  </a:cubicBezTo>
                  <a:cubicBezTo>
                    <a:pt x="913" y="2398"/>
                    <a:pt x="1041" y="2542"/>
                    <a:pt x="673" y="3118"/>
                  </a:cubicBezTo>
                  <a:cubicBezTo>
                    <a:pt x="561" y="3278"/>
                    <a:pt x="609" y="3518"/>
                    <a:pt x="769" y="3630"/>
                  </a:cubicBezTo>
                  <a:cubicBezTo>
                    <a:pt x="833" y="3662"/>
                    <a:pt x="913" y="3678"/>
                    <a:pt x="977" y="3678"/>
                  </a:cubicBezTo>
                  <a:cubicBezTo>
                    <a:pt x="1089" y="3678"/>
                    <a:pt x="1217" y="3630"/>
                    <a:pt x="1281" y="3518"/>
                  </a:cubicBezTo>
                  <a:cubicBezTo>
                    <a:pt x="1937" y="2526"/>
                    <a:pt x="1537" y="1982"/>
                    <a:pt x="1265" y="1630"/>
                  </a:cubicBezTo>
                  <a:cubicBezTo>
                    <a:pt x="1041" y="1326"/>
                    <a:pt x="913" y="1150"/>
                    <a:pt x="1281" y="574"/>
                  </a:cubicBezTo>
                  <a:cubicBezTo>
                    <a:pt x="1393" y="398"/>
                    <a:pt x="1345" y="174"/>
                    <a:pt x="1185" y="62"/>
                  </a:cubicBezTo>
                  <a:cubicBezTo>
                    <a:pt x="1119" y="20"/>
                    <a:pt x="1048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7"/>
            <p:cNvSpPr/>
            <p:nvPr/>
          </p:nvSpPr>
          <p:spPr>
            <a:xfrm>
              <a:off x="6914452" y="1402436"/>
              <a:ext cx="50551" cy="96013"/>
            </a:xfrm>
            <a:custGeom>
              <a:avLst/>
              <a:gdLst/>
              <a:ahLst/>
              <a:cxnLst/>
              <a:rect l="l" t="t" r="r" b="b"/>
              <a:pathLst>
                <a:path w="1937" h="3679" extrusionOk="0">
                  <a:moveTo>
                    <a:pt x="977" y="1"/>
                  </a:moveTo>
                  <a:cubicBezTo>
                    <a:pt x="857" y="1"/>
                    <a:pt x="743" y="57"/>
                    <a:pt x="672" y="158"/>
                  </a:cubicBezTo>
                  <a:cubicBezTo>
                    <a:pt x="0" y="1182"/>
                    <a:pt x="400" y="1726"/>
                    <a:pt x="672" y="2078"/>
                  </a:cubicBezTo>
                  <a:cubicBezTo>
                    <a:pt x="912" y="2398"/>
                    <a:pt x="1040" y="2542"/>
                    <a:pt x="672" y="3118"/>
                  </a:cubicBezTo>
                  <a:cubicBezTo>
                    <a:pt x="560" y="3278"/>
                    <a:pt x="608" y="3518"/>
                    <a:pt x="768" y="3630"/>
                  </a:cubicBezTo>
                  <a:cubicBezTo>
                    <a:pt x="832" y="3662"/>
                    <a:pt x="912" y="3678"/>
                    <a:pt x="976" y="3678"/>
                  </a:cubicBezTo>
                  <a:cubicBezTo>
                    <a:pt x="1088" y="3678"/>
                    <a:pt x="1216" y="3630"/>
                    <a:pt x="1280" y="3518"/>
                  </a:cubicBezTo>
                  <a:cubicBezTo>
                    <a:pt x="1936" y="2526"/>
                    <a:pt x="1536" y="1982"/>
                    <a:pt x="1264" y="1630"/>
                  </a:cubicBezTo>
                  <a:cubicBezTo>
                    <a:pt x="1024" y="1326"/>
                    <a:pt x="896" y="1150"/>
                    <a:pt x="1280" y="574"/>
                  </a:cubicBezTo>
                  <a:cubicBezTo>
                    <a:pt x="1392" y="398"/>
                    <a:pt x="1344" y="174"/>
                    <a:pt x="1184" y="62"/>
                  </a:cubicBezTo>
                  <a:cubicBezTo>
                    <a:pt x="1119" y="20"/>
                    <a:pt x="1047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7"/>
            <p:cNvSpPr/>
            <p:nvPr/>
          </p:nvSpPr>
          <p:spPr>
            <a:xfrm>
              <a:off x="6853046" y="1787369"/>
              <a:ext cx="19234" cy="19234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69" y="1"/>
                  </a:moveTo>
                  <a:cubicBezTo>
                    <a:pt x="177" y="1"/>
                    <a:pt x="1" y="177"/>
                    <a:pt x="1" y="369"/>
                  </a:cubicBezTo>
                  <a:cubicBezTo>
                    <a:pt x="1" y="577"/>
                    <a:pt x="177" y="737"/>
                    <a:pt x="369" y="737"/>
                  </a:cubicBezTo>
                  <a:cubicBezTo>
                    <a:pt x="577" y="737"/>
                    <a:pt x="737" y="577"/>
                    <a:pt x="737" y="369"/>
                  </a:cubicBezTo>
                  <a:cubicBezTo>
                    <a:pt x="737" y="177"/>
                    <a:pt x="57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67"/>
          <p:cNvGrpSpPr/>
          <p:nvPr/>
        </p:nvGrpSpPr>
        <p:grpSpPr>
          <a:xfrm>
            <a:off x="4377409" y="3642011"/>
            <a:ext cx="414428" cy="307448"/>
            <a:chOff x="5988657" y="1440773"/>
            <a:chExt cx="493191" cy="365835"/>
          </a:xfrm>
        </p:grpSpPr>
        <p:sp>
          <p:nvSpPr>
            <p:cNvPr id="865" name="Google Shape;865;p67"/>
            <p:cNvSpPr/>
            <p:nvPr/>
          </p:nvSpPr>
          <p:spPr>
            <a:xfrm>
              <a:off x="5988657" y="1440773"/>
              <a:ext cx="493191" cy="365835"/>
            </a:xfrm>
            <a:custGeom>
              <a:avLst/>
              <a:gdLst/>
              <a:ahLst/>
              <a:cxnLst/>
              <a:rect l="l" t="t" r="r" b="b"/>
              <a:pathLst>
                <a:path w="18898" h="14018" extrusionOk="0">
                  <a:moveTo>
                    <a:pt x="4801" y="737"/>
                  </a:moveTo>
                  <a:cubicBezTo>
                    <a:pt x="5009" y="737"/>
                    <a:pt x="5169" y="913"/>
                    <a:pt x="5169" y="1105"/>
                  </a:cubicBezTo>
                  <a:lnTo>
                    <a:pt x="5169" y="1473"/>
                  </a:lnTo>
                  <a:lnTo>
                    <a:pt x="2961" y="1473"/>
                  </a:lnTo>
                  <a:lnTo>
                    <a:pt x="2961" y="1105"/>
                  </a:lnTo>
                  <a:cubicBezTo>
                    <a:pt x="2961" y="913"/>
                    <a:pt x="3121" y="737"/>
                    <a:pt x="3329" y="737"/>
                  </a:cubicBezTo>
                  <a:close/>
                  <a:moveTo>
                    <a:pt x="17794" y="2225"/>
                  </a:moveTo>
                  <a:cubicBezTo>
                    <a:pt x="18002" y="2225"/>
                    <a:pt x="18162" y="2385"/>
                    <a:pt x="18162" y="2593"/>
                  </a:cubicBezTo>
                  <a:lnTo>
                    <a:pt x="18162" y="12914"/>
                  </a:lnTo>
                  <a:cubicBezTo>
                    <a:pt x="18162" y="13122"/>
                    <a:pt x="18002" y="13282"/>
                    <a:pt x="17794" y="13282"/>
                  </a:cubicBezTo>
                  <a:lnTo>
                    <a:pt x="5905" y="13282"/>
                  </a:lnTo>
                  <a:cubicBezTo>
                    <a:pt x="5905" y="13090"/>
                    <a:pt x="5745" y="12914"/>
                    <a:pt x="5537" y="12914"/>
                  </a:cubicBezTo>
                  <a:lnTo>
                    <a:pt x="2592" y="12914"/>
                  </a:lnTo>
                  <a:cubicBezTo>
                    <a:pt x="2384" y="12914"/>
                    <a:pt x="2224" y="13090"/>
                    <a:pt x="2224" y="13282"/>
                  </a:cubicBezTo>
                  <a:lnTo>
                    <a:pt x="1120" y="13282"/>
                  </a:lnTo>
                  <a:cubicBezTo>
                    <a:pt x="912" y="13282"/>
                    <a:pt x="752" y="13122"/>
                    <a:pt x="752" y="12914"/>
                  </a:cubicBezTo>
                  <a:lnTo>
                    <a:pt x="752" y="2593"/>
                  </a:lnTo>
                  <a:cubicBezTo>
                    <a:pt x="752" y="2385"/>
                    <a:pt x="912" y="2225"/>
                    <a:pt x="1120" y="2225"/>
                  </a:cubicBezTo>
                  <a:close/>
                  <a:moveTo>
                    <a:pt x="3329" y="1"/>
                  </a:moveTo>
                  <a:cubicBezTo>
                    <a:pt x="2720" y="1"/>
                    <a:pt x="2224" y="497"/>
                    <a:pt x="2224" y="1105"/>
                  </a:cubicBezTo>
                  <a:lnTo>
                    <a:pt x="2224" y="1473"/>
                  </a:lnTo>
                  <a:lnTo>
                    <a:pt x="1120" y="1473"/>
                  </a:lnTo>
                  <a:cubicBezTo>
                    <a:pt x="496" y="1473"/>
                    <a:pt x="0" y="1969"/>
                    <a:pt x="0" y="2593"/>
                  </a:cubicBezTo>
                  <a:lnTo>
                    <a:pt x="0" y="12914"/>
                  </a:lnTo>
                  <a:cubicBezTo>
                    <a:pt x="0" y="13522"/>
                    <a:pt x="496" y="14018"/>
                    <a:pt x="1120" y="14018"/>
                  </a:cubicBezTo>
                  <a:lnTo>
                    <a:pt x="17794" y="14018"/>
                  </a:lnTo>
                  <a:cubicBezTo>
                    <a:pt x="18402" y="14018"/>
                    <a:pt x="18898" y="13522"/>
                    <a:pt x="18898" y="12914"/>
                  </a:cubicBezTo>
                  <a:lnTo>
                    <a:pt x="18898" y="2593"/>
                  </a:lnTo>
                  <a:cubicBezTo>
                    <a:pt x="18898" y="1985"/>
                    <a:pt x="18402" y="1473"/>
                    <a:pt x="17794" y="1473"/>
                  </a:cubicBezTo>
                  <a:lnTo>
                    <a:pt x="5905" y="1473"/>
                  </a:lnTo>
                  <a:lnTo>
                    <a:pt x="5905" y="1105"/>
                  </a:lnTo>
                  <a:cubicBezTo>
                    <a:pt x="5905" y="497"/>
                    <a:pt x="5409" y="1"/>
                    <a:pt x="4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7"/>
            <p:cNvSpPr/>
            <p:nvPr/>
          </p:nvSpPr>
          <p:spPr>
            <a:xfrm>
              <a:off x="6192841" y="1518046"/>
              <a:ext cx="250588" cy="250145"/>
            </a:xfrm>
            <a:custGeom>
              <a:avLst/>
              <a:gdLst/>
              <a:ahLst/>
              <a:cxnLst/>
              <a:rect l="l" t="t" r="r" b="b"/>
              <a:pathLst>
                <a:path w="9602" h="9585" extrusionOk="0">
                  <a:moveTo>
                    <a:pt x="4801" y="0"/>
                  </a:moveTo>
                  <a:cubicBezTo>
                    <a:pt x="4145" y="0"/>
                    <a:pt x="3505" y="128"/>
                    <a:pt x="2897" y="384"/>
                  </a:cubicBezTo>
                  <a:cubicBezTo>
                    <a:pt x="2705" y="464"/>
                    <a:pt x="2625" y="688"/>
                    <a:pt x="2705" y="880"/>
                  </a:cubicBezTo>
                  <a:cubicBezTo>
                    <a:pt x="2766" y="1013"/>
                    <a:pt x="2909" y="1101"/>
                    <a:pt x="3051" y="1101"/>
                  </a:cubicBezTo>
                  <a:cubicBezTo>
                    <a:pt x="3097" y="1101"/>
                    <a:pt x="3142" y="1092"/>
                    <a:pt x="3185" y="1072"/>
                  </a:cubicBezTo>
                  <a:cubicBezTo>
                    <a:pt x="3697" y="848"/>
                    <a:pt x="4241" y="736"/>
                    <a:pt x="4801" y="736"/>
                  </a:cubicBezTo>
                  <a:cubicBezTo>
                    <a:pt x="7041" y="736"/>
                    <a:pt x="8866" y="2560"/>
                    <a:pt x="8866" y="4800"/>
                  </a:cubicBezTo>
                  <a:cubicBezTo>
                    <a:pt x="8866" y="7025"/>
                    <a:pt x="7041" y="8849"/>
                    <a:pt x="4801" y="8849"/>
                  </a:cubicBezTo>
                  <a:cubicBezTo>
                    <a:pt x="2561" y="8849"/>
                    <a:pt x="737" y="7025"/>
                    <a:pt x="737" y="4800"/>
                  </a:cubicBezTo>
                  <a:cubicBezTo>
                    <a:pt x="737" y="4240"/>
                    <a:pt x="849" y="3696"/>
                    <a:pt x="1073" y="3184"/>
                  </a:cubicBezTo>
                  <a:cubicBezTo>
                    <a:pt x="1153" y="2992"/>
                    <a:pt x="1073" y="2784"/>
                    <a:pt x="881" y="2688"/>
                  </a:cubicBezTo>
                  <a:cubicBezTo>
                    <a:pt x="839" y="2669"/>
                    <a:pt x="794" y="2660"/>
                    <a:pt x="748" y="2660"/>
                  </a:cubicBezTo>
                  <a:cubicBezTo>
                    <a:pt x="606" y="2660"/>
                    <a:pt x="462" y="2750"/>
                    <a:pt x="401" y="2896"/>
                  </a:cubicBezTo>
                  <a:cubicBezTo>
                    <a:pt x="145" y="3488"/>
                    <a:pt x="1" y="4128"/>
                    <a:pt x="1" y="4800"/>
                  </a:cubicBezTo>
                  <a:cubicBezTo>
                    <a:pt x="1" y="7441"/>
                    <a:pt x="2161" y="9585"/>
                    <a:pt x="4801" y="9585"/>
                  </a:cubicBezTo>
                  <a:cubicBezTo>
                    <a:pt x="7441" y="9585"/>
                    <a:pt x="9602" y="7441"/>
                    <a:pt x="9602" y="4800"/>
                  </a:cubicBezTo>
                  <a:cubicBezTo>
                    <a:pt x="9602" y="2144"/>
                    <a:pt x="7441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7"/>
            <p:cNvSpPr/>
            <p:nvPr/>
          </p:nvSpPr>
          <p:spPr>
            <a:xfrm>
              <a:off x="6231255" y="1556462"/>
              <a:ext cx="173340" cy="173313"/>
            </a:xfrm>
            <a:custGeom>
              <a:avLst/>
              <a:gdLst/>
              <a:ahLst/>
              <a:cxnLst/>
              <a:rect l="l" t="t" r="r" b="b"/>
              <a:pathLst>
                <a:path w="6642" h="6641" extrusionOk="0">
                  <a:moveTo>
                    <a:pt x="3329" y="736"/>
                  </a:moveTo>
                  <a:cubicBezTo>
                    <a:pt x="4753" y="736"/>
                    <a:pt x="5905" y="1888"/>
                    <a:pt x="5905" y="3312"/>
                  </a:cubicBezTo>
                  <a:cubicBezTo>
                    <a:pt x="5905" y="4737"/>
                    <a:pt x="4753" y="5905"/>
                    <a:pt x="3329" y="5905"/>
                  </a:cubicBezTo>
                  <a:cubicBezTo>
                    <a:pt x="1905" y="5905"/>
                    <a:pt x="737" y="4737"/>
                    <a:pt x="737" y="3312"/>
                  </a:cubicBezTo>
                  <a:cubicBezTo>
                    <a:pt x="737" y="1888"/>
                    <a:pt x="1905" y="736"/>
                    <a:pt x="3329" y="736"/>
                  </a:cubicBezTo>
                  <a:close/>
                  <a:moveTo>
                    <a:pt x="3329" y="0"/>
                  </a:moveTo>
                  <a:cubicBezTo>
                    <a:pt x="1489" y="0"/>
                    <a:pt x="1" y="1488"/>
                    <a:pt x="1" y="3328"/>
                  </a:cubicBezTo>
                  <a:cubicBezTo>
                    <a:pt x="1" y="5153"/>
                    <a:pt x="1505" y="6641"/>
                    <a:pt x="3329" y="6641"/>
                  </a:cubicBezTo>
                  <a:cubicBezTo>
                    <a:pt x="5153" y="6641"/>
                    <a:pt x="6642" y="5153"/>
                    <a:pt x="6642" y="3328"/>
                  </a:cubicBezTo>
                  <a:cubicBezTo>
                    <a:pt x="6642" y="1488"/>
                    <a:pt x="5153" y="0"/>
                    <a:pt x="3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7"/>
            <p:cNvSpPr/>
            <p:nvPr/>
          </p:nvSpPr>
          <p:spPr>
            <a:xfrm>
              <a:off x="6284311" y="1609491"/>
              <a:ext cx="67671" cy="67253"/>
            </a:xfrm>
            <a:custGeom>
              <a:avLst/>
              <a:gdLst/>
              <a:ahLst/>
              <a:cxnLst/>
              <a:rect l="l" t="t" r="r" b="b"/>
              <a:pathLst>
                <a:path w="2593" h="2577" extrusionOk="0">
                  <a:moveTo>
                    <a:pt x="1296" y="736"/>
                  </a:moveTo>
                  <a:cubicBezTo>
                    <a:pt x="1600" y="736"/>
                    <a:pt x="1856" y="976"/>
                    <a:pt x="1856" y="1296"/>
                  </a:cubicBezTo>
                  <a:cubicBezTo>
                    <a:pt x="1856" y="1600"/>
                    <a:pt x="1600" y="1840"/>
                    <a:pt x="1296" y="1840"/>
                  </a:cubicBezTo>
                  <a:cubicBezTo>
                    <a:pt x="992" y="1840"/>
                    <a:pt x="736" y="1600"/>
                    <a:pt x="736" y="1296"/>
                  </a:cubicBezTo>
                  <a:cubicBezTo>
                    <a:pt x="736" y="976"/>
                    <a:pt x="992" y="736"/>
                    <a:pt x="1296" y="736"/>
                  </a:cubicBezTo>
                  <a:close/>
                  <a:moveTo>
                    <a:pt x="1296" y="0"/>
                  </a:moveTo>
                  <a:cubicBezTo>
                    <a:pt x="576" y="0"/>
                    <a:pt x="0" y="576"/>
                    <a:pt x="0" y="1280"/>
                  </a:cubicBezTo>
                  <a:cubicBezTo>
                    <a:pt x="0" y="2000"/>
                    <a:pt x="576" y="2577"/>
                    <a:pt x="1296" y="2577"/>
                  </a:cubicBezTo>
                  <a:cubicBezTo>
                    <a:pt x="2000" y="2577"/>
                    <a:pt x="2592" y="2000"/>
                    <a:pt x="2592" y="1280"/>
                  </a:cubicBezTo>
                  <a:cubicBezTo>
                    <a:pt x="2592" y="576"/>
                    <a:pt x="2000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7"/>
            <p:cNvSpPr/>
            <p:nvPr/>
          </p:nvSpPr>
          <p:spPr>
            <a:xfrm>
              <a:off x="6056300" y="1537254"/>
              <a:ext cx="76857" cy="76857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3" y="736"/>
                  </a:moveTo>
                  <a:cubicBezTo>
                    <a:pt x="1873" y="736"/>
                    <a:pt x="2209" y="1072"/>
                    <a:pt x="2209" y="1472"/>
                  </a:cubicBezTo>
                  <a:cubicBezTo>
                    <a:pt x="2209" y="1888"/>
                    <a:pt x="1873" y="2208"/>
                    <a:pt x="1473" y="2208"/>
                  </a:cubicBezTo>
                  <a:cubicBezTo>
                    <a:pt x="1073" y="2208"/>
                    <a:pt x="737" y="1872"/>
                    <a:pt x="737" y="1472"/>
                  </a:cubicBezTo>
                  <a:cubicBezTo>
                    <a:pt x="737" y="1072"/>
                    <a:pt x="1057" y="736"/>
                    <a:pt x="1473" y="736"/>
                  </a:cubicBezTo>
                  <a:close/>
                  <a:moveTo>
                    <a:pt x="1473" y="0"/>
                  </a:moveTo>
                  <a:cubicBezTo>
                    <a:pt x="657" y="0"/>
                    <a:pt x="0" y="656"/>
                    <a:pt x="0" y="1472"/>
                  </a:cubicBezTo>
                  <a:cubicBezTo>
                    <a:pt x="0" y="2288"/>
                    <a:pt x="657" y="2944"/>
                    <a:pt x="1473" y="2944"/>
                  </a:cubicBezTo>
                  <a:cubicBezTo>
                    <a:pt x="2289" y="2944"/>
                    <a:pt x="2945" y="2288"/>
                    <a:pt x="2945" y="1472"/>
                  </a:cubicBezTo>
                  <a:cubicBezTo>
                    <a:pt x="2945" y="656"/>
                    <a:pt x="228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7"/>
            <p:cNvSpPr/>
            <p:nvPr/>
          </p:nvSpPr>
          <p:spPr>
            <a:xfrm>
              <a:off x="6056300" y="1672124"/>
              <a:ext cx="76857" cy="76857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3" y="737"/>
                  </a:moveTo>
                  <a:cubicBezTo>
                    <a:pt x="1873" y="737"/>
                    <a:pt x="2209" y="1073"/>
                    <a:pt x="2209" y="1473"/>
                  </a:cubicBezTo>
                  <a:cubicBezTo>
                    <a:pt x="2209" y="1873"/>
                    <a:pt x="1873" y="2209"/>
                    <a:pt x="1473" y="2209"/>
                  </a:cubicBezTo>
                  <a:cubicBezTo>
                    <a:pt x="1073" y="2209"/>
                    <a:pt x="737" y="1873"/>
                    <a:pt x="737" y="1473"/>
                  </a:cubicBezTo>
                  <a:cubicBezTo>
                    <a:pt x="737" y="1073"/>
                    <a:pt x="1057" y="737"/>
                    <a:pt x="1473" y="737"/>
                  </a:cubicBezTo>
                  <a:close/>
                  <a:moveTo>
                    <a:pt x="1473" y="1"/>
                  </a:moveTo>
                  <a:cubicBezTo>
                    <a:pt x="657" y="1"/>
                    <a:pt x="0" y="657"/>
                    <a:pt x="0" y="1473"/>
                  </a:cubicBezTo>
                  <a:cubicBezTo>
                    <a:pt x="0" y="2289"/>
                    <a:pt x="657" y="2945"/>
                    <a:pt x="1473" y="2945"/>
                  </a:cubicBezTo>
                  <a:cubicBezTo>
                    <a:pt x="2289" y="2945"/>
                    <a:pt x="2945" y="2289"/>
                    <a:pt x="2945" y="1473"/>
                  </a:cubicBezTo>
                  <a:cubicBezTo>
                    <a:pt x="2945" y="657"/>
                    <a:pt x="2289" y="1"/>
                    <a:pt x="1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7"/>
            <p:cNvSpPr/>
            <p:nvPr/>
          </p:nvSpPr>
          <p:spPr>
            <a:xfrm>
              <a:off x="6225827" y="1551973"/>
              <a:ext cx="21348" cy="19129"/>
            </a:xfrm>
            <a:custGeom>
              <a:avLst/>
              <a:gdLst/>
              <a:ahLst/>
              <a:cxnLst/>
              <a:rect l="l" t="t" r="r" b="b"/>
              <a:pathLst>
                <a:path w="818" h="733" extrusionOk="0">
                  <a:moveTo>
                    <a:pt x="409" y="0"/>
                  </a:moveTo>
                  <a:cubicBezTo>
                    <a:pt x="313" y="0"/>
                    <a:pt x="217" y="36"/>
                    <a:pt x="145" y="108"/>
                  </a:cubicBezTo>
                  <a:cubicBezTo>
                    <a:pt x="1" y="252"/>
                    <a:pt x="1" y="476"/>
                    <a:pt x="145" y="620"/>
                  </a:cubicBezTo>
                  <a:cubicBezTo>
                    <a:pt x="225" y="700"/>
                    <a:pt x="305" y="732"/>
                    <a:pt x="401" y="732"/>
                  </a:cubicBezTo>
                  <a:cubicBezTo>
                    <a:pt x="497" y="732"/>
                    <a:pt x="593" y="700"/>
                    <a:pt x="673" y="620"/>
                  </a:cubicBezTo>
                  <a:cubicBezTo>
                    <a:pt x="817" y="476"/>
                    <a:pt x="817" y="252"/>
                    <a:pt x="673" y="108"/>
                  </a:cubicBezTo>
                  <a:cubicBezTo>
                    <a:pt x="601" y="36"/>
                    <a:pt x="505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67"/>
          <p:cNvSpPr txBox="1">
            <a:spLocks noGrp="1"/>
          </p:cNvSpPr>
          <p:nvPr>
            <p:ph type="title" idx="4294967295"/>
          </p:nvPr>
        </p:nvSpPr>
        <p:spPr>
          <a:xfrm>
            <a:off x="6124476" y="1133284"/>
            <a:ext cx="17223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Đề tài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2" name="Google Shape;872;p67"/>
          <p:cNvSpPr txBox="1">
            <a:spLocks noGrp="1"/>
          </p:cNvSpPr>
          <p:nvPr>
            <p:ph type="subTitle" idx="4294967295"/>
          </p:nvPr>
        </p:nvSpPr>
        <p:spPr>
          <a:xfrm>
            <a:off x="6124475" y="1619459"/>
            <a:ext cx="1651901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N</a:t>
            </a:r>
            <a:r>
              <a:rPr lang="e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gười lính trong kháng chiến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42" name="Google Shape;842;p67"/>
          <p:cNvSpPr txBox="1">
            <a:spLocks noGrp="1"/>
          </p:cNvSpPr>
          <p:nvPr>
            <p:ph type="title" idx="4294967295"/>
          </p:nvPr>
        </p:nvSpPr>
        <p:spPr>
          <a:xfrm>
            <a:off x="1259580" y="1654795"/>
            <a:ext cx="1719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Chủ đề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3" name="Google Shape;873;p67"/>
          <p:cNvSpPr txBox="1">
            <a:spLocks noGrp="1"/>
          </p:cNvSpPr>
          <p:nvPr>
            <p:ph type="subTitle" idx="4294967295"/>
          </p:nvPr>
        </p:nvSpPr>
        <p:spPr>
          <a:xfrm>
            <a:off x="613501" y="2135357"/>
            <a:ext cx="2472881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yêu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nỗi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nhớ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da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diết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chiến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sĩ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dành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mẹ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quê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mùi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lá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cơm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nếp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tuổi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thơ</a:t>
            </a:r>
            <a:endParaRPr lang="en-US"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  <a:p>
            <a:pPr marL="174625" lvl="0" indent="-174625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5 Braxton Regular" panose="03060000000000000000" pitchFamily="66" charset="0"/>
              </a:rPr>
              <a:t>Sự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hòa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quyện</a:t>
            </a:r>
            <a:r>
              <a:rPr lang="en-US" sz="2000" dirty="0"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latin typeface="#9Slide05 Braxton Regular" panose="03060000000000000000" pitchFamily="66" charset="0"/>
              </a:rPr>
              <a:t>thống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nhất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giữa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cảm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gia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đình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yêu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Tổ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quốc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40" name="Google Shape;840;p67"/>
          <p:cNvSpPr txBox="1">
            <a:spLocks noGrp="1"/>
          </p:cNvSpPr>
          <p:nvPr>
            <p:ph type="title" idx="4294967295"/>
          </p:nvPr>
        </p:nvSpPr>
        <p:spPr>
          <a:xfrm>
            <a:off x="6124476" y="2696105"/>
            <a:ext cx="17223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Nghệ</a:t>
            </a:r>
            <a:r>
              <a:rPr lang="en-U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thuật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4" name="Google Shape;874;p67"/>
          <p:cNvSpPr txBox="1">
            <a:spLocks noGrp="1"/>
          </p:cNvSpPr>
          <p:nvPr>
            <p:ph type="subTitle" idx="4294967295"/>
          </p:nvPr>
        </p:nvSpPr>
        <p:spPr>
          <a:xfrm>
            <a:off x="6003179" y="3168510"/>
            <a:ext cx="2578457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just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T</a:t>
            </a:r>
            <a:r>
              <a:rPr lang="e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hể thơ 5 chữ vừa kể chuyện vừa bộc lộ cảm xúc</a:t>
            </a:r>
          </a:p>
          <a:p>
            <a:pPr marL="174625" lvl="0" indent="-174625" algn="just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#9Slide05 Braxton Regular" panose="03060000000000000000" pitchFamily="66" charset="0"/>
              </a:rPr>
              <a:t>L</a:t>
            </a:r>
            <a:r>
              <a:rPr lang="es" sz="2000" dirty="0">
                <a:latin typeface="#9Slide05 Braxton Regular" panose="03060000000000000000" pitchFamily="66" charset="0"/>
              </a:rPr>
              <a:t>ời thơ bình dị ; hình ảnh thơ sinh động, ý nghĩa ; cảm xúc thơ chân thành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876" name="Google Shape;8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75" y="499813"/>
            <a:ext cx="667442" cy="7998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</p:pic>
      <p:pic>
        <p:nvPicPr>
          <p:cNvPr id="877" name="Google Shape;87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0571" flipH="1">
            <a:off x="1499772" y="865830"/>
            <a:ext cx="541807" cy="5847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C7E35C1-06B2-73A0-811F-01ABE12BC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738" y="1175121"/>
            <a:ext cx="1199474" cy="119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" grpId="0" animBg="1"/>
      <p:bldP spid="843" grpId="0" animBg="1"/>
      <p:bldP spid="839" grpId="0" animBg="1"/>
      <p:bldP spid="837" grpId="0"/>
      <p:bldP spid="872" grpId="0" build="p"/>
      <p:bldP spid="842" grpId="0"/>
      <p:bldP spid="8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6F834288-09D6-E3B2-F093-53B6E29BA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9" y="722363"/>
            <a:ext cx="4815891" cy="3698774"/>
          </a:xfrm>
          <a:prstGeom prst="rect">
            <a:avLst/>
          </a:prstGeom>
        </p:spPr>
      </p:pic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1881052" y="2484664"/>
            <a:ext cx="3692433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: </a:t>
            </a:r>
            <a:b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</a:br>
            <a:r>
              <a:rPr lang="vi-VN" sz="2800" dirty="0">
                <a:solidFill>
                  <a:srgbClr val="7030A0"/>
                </a:solidFill>
                <a:latin typeface="#9Slide03 Ample" panose="02000000000000000000" pitchFamily="2" charset="0"/>
              </a:rPr>
              <a:t>Viết đoạn văn nêu cảm nghĩ của em về nỗi nhớ thương mẹ của người con trong bài thơ </a:t>
            </a:r>
            <a:r>
              <a:rPr lang="vi-VN" sz="2800" i="1" dirty="0">
                <a:solidFill>
                  <a:srgbClr val="7030A0"/>
                </a:solidFill>
                <a:latin typeface="#9Slide03 Ample" panose="02000000000000000000" pitchFamily="2" charset="0"/>
              </a:rPr>
              <a:t>Gặp lá cơm nếp</a:t>
            </a:r>
            <a:r>
              <a:rPr lang="vi-VN" sz="2800" dirty="0">
                <a:solidFill>
                  <a:srgbClr val="7030A0"/>
                </a:solidFill>
                <a:latin typeface="#9Slide03 Ample" panose="02000000000000000000" pitchFamily="2" charset="0"/>
              </a:rPr>
              <a:t>.</a:t>
            </a:r>
            <a:endParaRPr sz="2800" dirty="0">
              <a:solidFill>
                <a:srgbClr val="7030A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D7CE-D3C1-9D64-7108-B5FA9D47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710" y="862597"/>
            <a:ext cx="2603810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ài thơ: Tiếng gà trưa (Xuân Quỳnh - Nguyễn Thị Xuân Quỳnh)">
            <a:extLst>
              <a:ext uri="{FF2B5EF4-FFF2-40B4-BE49-F238E27FC236}">
                <a16:creationId xmlns:a16="http://schemas.microsoft.com/office/drawing/2014/main" id="{5E3BAA9A-058C-12FA-E1C1-D45A3AA35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8" b="13880"/>
          <a:stretch/>
        </p:blipFill>
        <p:spPr bwMode="auto">
          <a:xfrm>
            <a:off x="3538939" y="621403"/>
            <a:ext cx="5008465" cy="207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68DD79-B4D2-F211-04B0-DC5A1879A024}"/>
              </a:ext>
            </a:extLst>
          </p:cNvPr>
          <p:cNvSpPr/>
          <p:nvPr/>
        </p:nvSpPr>
        <p:spPr>
          <a:xfrm>
            <a:off x="873970" y="621404"/>
            <a:ext cx="2401294" cy="20744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BÀI TẬP 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06A87-4F85-1FCD-CE67-218E997A5842}"/>
              </a:ext>
            </a:extLst>
          </p:cNvPr>
          <p:cNvSpPr txBox="1"/>
          <p:nvPr/>
        </p:nvSpPr>
        <p:spPr>
          <a:xfrm>
            <a:off x="882596" y="3068295"/>
            <a:ext cx="7597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gà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trưa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Quỳnh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Gặp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nếp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” (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dung)</a:t>
            </a:r>
          </a:p>
        </p:txBody>
      </p:sp>
    </p:spTree>
    <p:extLst>
      <p:ext uri="{BB962C8B-B14F-4D97-AF65-F5344CB8AC3E}">
        <p14:creationId xmlns:p14="http://schemas.microsoft.com/office/powerpoint/2010/main" val="2543567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 rot="5400000">
            <a:off x="2984841" y="-811835"/>
            <a:ext cx="3234703" cy="6357671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9"/>
          <p:cNvSpPr/>
          <p:nvPr/>
        </p:nvSpPr>
        <p:spPr>
          <a:xfrm>
            <a:off x="1544127" y="966158"/>
            <a:ext cx="6090249" cy="2820837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ctrTitle"/>
          </p:nvPr>
        </p:nvSpPr>
        <p:spPr>
          <a:xfrm>
            <a:off x="2188286" y="1566123"/>
            <a:ext cx="4827811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 err="1">
                <a:latin typeface="#9Slide07 Dorayaki" pitchFamily="2" charset="0"/>
              </a:rPr>
              <a:t>Chúc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các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em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học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tốt</a:t>
            </a:r>
            <a:r>
              <a:rPr lang="en-US" sz="8800" dirty="0">
                <a:latin typeface="#9Slide07 Dorayaki" pitchFamily="2" charset="0"/>
              </a:rPr>
              <a:t> !!!</a:t>
            </a:r>
            <a:endParaRPr sz="8800" dirty="0">
              <a:latin typeface="#9Slide07 Dorayaki" pitchFamily="2" charset="0"/>
            </a:endParaRPr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2434">
            <a:off x="640200" y="359769"/>
            <a:ext cx="1687083" cy="15987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ADE4D-2A5E-39F4-D122-1ECCCA95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5286353" y="2096815"/>
            <a:ext cx="4244256" cy="30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E23DE78-4CFD-F762-2A77-A731C4322D8C}"/>
              </a:ext>
            </a:extLst>
          </p:cNvPr>
          <p:cNvSpPr txBox="1"/>
          <p:nvPr/>
        </p:nvSpPr>
        <p:spPr>
          <a:xfrm>
            <a:off x="993894" y="1038580"/>
            <a:ext cx="375925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Xa nhà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đã mấy năm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Thèm bát xôi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mùa gặt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Khói bay ngang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tầm mắt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Mùi xôi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sao lạ lùng.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b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Mẹ ở đâu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chiều nay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Nhặt lá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về đun bếp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Phải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mẹ thổi cơm nếp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Mà thơm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suốt đường con.</a:t>
            </a:r>
            <a:endParaRPr lang="en-US" sz="2800" dirty="0">
              <a:latin typeface="#9Slide07 Dorayaki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D25A49-FA59-F1C7-9EAE-AEA2879C0410}"/>
              </a:ext>
            </a:extLst>
          </p:cNvPr>
          <p:cNvSpPr txBox="1"/>
          <p:nvPr/>
        </p:nvSpPr>
        <p:spPr>
          <a:xfrm>
            <a:off x="4572000" y="1132342"/>
            <a:ext cx="375925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mùi vị quê hương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Con quên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làm sao được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Mẹ già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và đất nước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Chia đều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nỗi nhớ thương.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b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Cây nhỏ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rừ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ng Trường Sơn</a:t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Hiểu lòng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nên thơm mãi...</a:t>
            </a:r>
            <a:endParaRPr lang="en-US" sz="2800" dirty="0">
              <a:latin typeface="#9Slide07 Dorayaki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Google Shape;311;p39">
            <a:extLst>
              <a:ext uri="{FF2B5EF4-FFF2-40B4-BE49-F238E27FC236}">
                <a16:creationId xmlns:a16="http://schemas.microsoft.com/office/drawing/2014/main" id="{E0C2F279-EB54-5CE3-B086-04E116376D46}"/>
              </a:ext>
            </a:extLst>
          </p:cNvPr>
          <p:cNvSpPr txBox="1">
            <a:spLocks/>
          </p:cNvSpPr>
          <p:nvPr/>
        </p:nvSpPr>
        <p:spPr>
          <a:xfrm>
            <a:off x="1966823" y="234265"/>
            <a:ext cx="3856006" cy="83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7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vi-VN" sz="4000" dirty="0">
                <a:solidFill>
                  <a:srgbClr val="0070C0"/>
                </a:solidFill>
                <a:latin typeface="#9Slide07 Dorayaki" pitchFamily="2" charset="0"/>
              </a:rPr>
              <a:t>Gặp lá cơm nếp</a:t>
            </a:r>
          </a:p>
        </p:txBody>
      </p:sp>
      <p:sp>
        <p:nvSpPr>
          <p:cNvPr id="19" name="Google Shape;311;p39">
            <a:extLst>
              <a:ext uri="{FF2B5EF4-FFF2-40B4-BE49-F238E27FC236}">
                <a16:creationId xmlns:a16="http://schemas.microsoft.com/office/drawing/2014/main" id="{D5F094A9-4087-6EE1-BE26-D563E2AF41B4}"/>
              </a:ext>
            </a:extLst>
          </p:cNvPr>
          <p:cNvSpPr txBox="1">
            <a:spLocks/>
          </p:cNvSpPr>
          <p:nvPr/>
        </p:nvSpPr>
        <p:spPr>
          <a:xfrm>
            <a:off x="5684809" y="4077202"/>
            <a:ext cx="2110594" cy="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7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vi-VN" sz="2800" dirty="0">
                <a:solidFill>
                  <a:srgbClr val="0070C0"/>
                </a:solidFill>
                <a:latin typeface="#9Slide07 Dorayaki" pitchFamily="2" charset="0"/>
              </a:rPr>
              <a:t>_Thanh Thảo_</a:t>
            </a:r>
            <a:endParaRPr lang="vi-VN" sz="60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92B3B-8A92-4519-FB20-5F47DAA8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04" y="-427072"/>
            <a:ext cx="2477938" cy="2477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FB5FE9-2B70-13BC-AF0A-C5C1483D2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7052671" y="3321170"/>
            <a:ext cx="2353432" cy="1822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A1BCC-2F6D-486C-A80C-6C559B649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141" y="2571750"/>
            <a:ext cx="599370" cy="10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ây cơm nếp - gia vị không thể thiếu cho gian bếp – MỘC NHIÊN FARM">
            <a:extLst>
              <a:ext uri="{FF2B5EF4-FFF2-40B4-BE49-F238E27FC236}">
                <a16:creationId xmlns:a16="http://schemas.microsoft.com/office/drawing/2014/main" id="{6EA19C0D-A612-EACF-FDFC-2753D583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83" y="624289"/>
            <a:ext cx="3552893" cy="24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á Dứa - Đặc Điểm, Công Dụng &amp; 15 Bài Thuốc Quý Cho Sức Khoẻ">
            <a:extLst>
              <a:ext uri="{FF2B5EF4-FFF2-40B4-BE49-F238E27FC236}">
                <a16:creationId xmlns:a16="http://schemas.microsoft.com/office/drawing/2014/main" id="{DADC74A9-AC4B-BD73-0BBE-181AE73D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24" y="624289"/>
            <a:ext cx="3552893" cy="24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FD38FC-DFFB-1966-CF1E-7AF132197C16}"/>
              </a:ext>
            </a:extLst>
          </p:cNvPr>
          <p:cNvSpPr/>
          <p:nvPr/>
        </p:nvSpPr>
        <p:spPr>
          <a:xfrm>
            <a:off x="1172789" y="2780354"/>
            <a:ext cx="2860925" cy="517584"/>
          </a:xfrm>
          <a:prstGeom prst="roundRect">
            <a:avLst>
              <a:gd name="adj" fmla="val 3076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CÂY CƠM NẾP RỪNG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006794-B6A8-EE1F-99C1-9F3F521F6E93}"/>
              </a:ext>
            </a:extLst>
          </p:cNvPr>
          <p:cNvSpPr/>
          <p:nvPr/>
        </p:nvSpPr>
        <p:spPr>
          <a:xfrm>
            <a:off x="5110286" y="2780354"/>
            <a:ext cx="2860925" cy="517584"/>
          </a:xfrm>
          <a:prstGeom prst="roundRect">
            <a:avLst>
              <a:gd name="adj" fmla="val 3076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CÂY CƠM NẾP / LÁ DỨA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B162CCE-ECCC-2B4E-1B1C-2A5579C7855C}"/>
              </a:ext>
            </a:extLst>
          </p:cNvPr>
          <p:cNvSpPr/>
          <p:nvPr/>
        </p:nvSpPr>
        <p:spPr>
          <a:xfrm>
            <a:off x="621101" y="3474732"/>
            <a:ext cx="7819636" cy="1221272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tỏa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xung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cũng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ngửi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;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tươi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) 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nấu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xôi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chè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ủ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rượu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66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9FBC2F-8D65-20ED-DE9B-2F10F055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49" y="501411"/>
            <a:ext cx="4642089" cy="4642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2B32C-6E19-16BB-BCDC-FEA30D91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986" y="-220936"/>
            <a:ext cx="5397364" cy="48630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C57D6FF-B9CF-97AD-DE07-32A3DEC4DB85}"/>
              </a:ext>
            </a:extLst>
          </p:cNvPr>
          <p:cNvSpPr/>
          <p:nvPr/>
        </p:nvSpPr>
        <p:spPr>
          <a:xfrm>
            <a:off x="3888191" y="1525395"/>
            <a:ext cx="4021884" cy="1102014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xứ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mạch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ý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92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806;p64">
            <a:extLst>
              <a:ext uri="{FF2B5EF4-FFF2-40B4-BE49-F238E27FC236}">
                <a16:creationId xmlns:a16="http://schemas.microsoft.com/office/drawing/2014/main" id="{5E4ED2C2-7A48-5B98-3D66-39BAB37105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965" y="32901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0000"/>
                </a:solidFill>
                <a:latin typeface="#9Slide07 Dorayaki" pitchFamily="2" charset="0"/>
              </a:rPr>
              <a:t>2. Tìm hiểu chung về tác giả, tác phẩm</a:t>
            </a:r>
            <a:endParaRPr sz="40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pic>
        <p:nvPicPr>
          <p:cNvPr id="22" name="Picture 2" descr="Nhà thơ Thanh Thảo - Nhà thơ nổi tiếng quê Quảng Ngãi - Top Quảng Ngãi">
            <a:extLst>
              <a:ext uri="{FF2B5EF4-FFF2-40B4-BE49-F238E27FC236}">
                <a16:creationId xmlns:a16="http://schemas.microsoft.com/office/drawing/2014/main" id="{AF9C328F-466D-3DC7-EB9E-6D161878B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" b="5576"/>
          <a:stretch/>
        </p:blipFill>
        <p:spPr bwMode="auto">
          <a:xfrm>
            <a:off x="787900" y="1726102"/>
            <a:ext cx="1938053" cy="2572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2F7129-FED1-076B-9A36-F833CF35C626}"/>
              </a:ext>
            </a:extLst>
          </p:cNvPr>
          <p:cNvSpPr txBox="1"/>
          <p:nvPr/>
        </p:nvSpPr>
        <p:spPr>
          <a:xfrm>
            <a:off x="3053755" y="1371375"/>
            <a:ext cx="52966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(1946),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Ngãi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093B9A-3372-ADA0-7453-97432040834A}"/>
              </a:ext>
            </a:extLst>
          </p:cNvPr>
          <p:cNvSpPr txBox="1"/>
          <p:nvPr/>
        </p:nvSpPr>
        <p:spPr>
          <a:xfrm>
            <a:off x="3053755" y="1973425"/>
            <a:ext cx="52966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0116AA-76F5-B83B-2F09-30D8AC2107A7}"/>
              </a:ext>
            </a:extLst>
          </p:cNvPr>
          <p:cNvSpPr txBox="1"/>
          <p:nvPr/>
        </p:nvSpPr>
        <p:spPr>
          <a:xfrm>
            <a:off x="3053754" y="3243958"/>
            <a:ext cx="52966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tới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(1977)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cỏ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(1978)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(1981)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vuông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bích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(1985), ...</a:t>
            </a:r>
          </a:p>
        </p:txBody>
      </p:sp>
      <p:sp>
        <p:nvSpPr>
          <p:cNvPr id="2" name="Google Shape;806;p64">
            <a:extLst>
              <a:ext uri="{FF2B5EF4-FFF2-40B4-BE49-F238E27FC236}">
                <a16:creationId xmlns:a16="http://schemas.microsoft.com/office/drawing/2014/main" id="{BF859B68-55C0-8042-7422-A1DDAE70D2BC}"/>
              </a:ext>
            </a:extLst>
          </p:cNvPr>
          <p:cNvSpPr txBox="1">
            <a:spLocks/>
          </p:cNvSpPr>
          <p:nvPr/>
        </p:nvSpPr>
        <p:spPr>
          <a:xfrm>
            <a:off x="632873" y="844787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3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algn="l"/>
            <a:r>
              <a:rPr lang="en-US" sz="4000" dirty="0">
                <a:solidFill>
                  <a:srgbClr val="7030A0"/>
                </a:solidFill>
                <a:latin typeface="#9Slide07 Dorayaki" pitchFamily="2" charset="0"/>
              </a:rPr>
              <a:t>a. </a:t>
            </a:r>
            <a:r>
              <a:rPr lang="en-US" sz="4000" dirty="0" err="1">
                <a:solidFill>
                  <a:srgbClr val="7030A0"/>
                </a:solidFill>
                <a:latin typeface="#9Slide07 Dorayaki" pitchFamily="2" charset="0"/>
              </a:rPr>
              <a:t>Tác</a:t>
            </a:r>
            <a:r>
              <a:rPr lang="en-US" sz="4000" dirty="0">
                <a:solidFill>
                  <a:srgbClr val="7030A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Dorayaki" pitchFamily="2" charset="0"/>
              </a:rPr>
              <a:t>giả</a:t>
            </a:r>
            <a:endParaRPr lang="en-US" sz="4000" dirty="0">
              <a:solidFill>
                <a:srgbClr val="7030A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9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6;p64">
            <a:extLst>
              <a:ext uri="{FF2B5EF4-FFF2-40B4-BE49-F238E27FC236}">
                <a16:creationId xmlns:a16="http://schemas.microsoft.com/office/drawing/2014/main" id="{52D18038-4DC3-AAEA-04A1-593B1D50A5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2136" y="62533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7030A0"/>
                </a:solidFill>
                <a:latin typeface="#9Slide07 Dorayaki" pitchFamily="2" charset="0"/>
              </a:rPr>
              <a:t>b. Tác phẩm</a:t>
            </a:r>
            <a:endParaRPr sz="4000" dirty="0">
              <a:solidFill>
                <a:srgbClr val="7030A0"/>
              </a:solidFill>
              <a:latin typeface="#9Slide07 Dorayaki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ADC8E-BBB4-1D8A-3827-E1BD1137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2"/>
          <a:stretch/>
        </p:blipFill>
        <p:spPr>
          <a:xfrm>
            <a:off x="594011" y="1812898"/>
            <a:ext cx="2867387" cy="21866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AFB166-7FBC-FD84-BC97-79645BF807EC}"/>
              </a:ext>
            </a:extLst>
          </p:cNvPr>
          <p:cNvGrpSpPr/>
          <p:nvPr/>
        </p:nvGrpSpPr>
        <p:grpSpPr>
          <a:xfrm>
            <a:off x="3625559" y="1493609"/>
            <a:ext cx="4874175" cy="1285927"/>
            <a:chOff x="3584166" y="1487680"/>
            <a:chExt cx="4874175" cy="75969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411A7FC-1628-1A66-D01E-19AF377F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84166" y="1487680"/>
              <a:ext cx="4874175" cy="7596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19D718-6DF4-0C32-618E-D2DD3CB45038}"/>
                </a:ext>
              </a:extLst>
            </p:cNvPr>
            <p:cNvSpPr txBox="1"/>
            <p:nvPr/>
          </p:nvSpPr>
          <p:spPr>
            <a:xfrm>
              <a:off x="3788537" y="1551288"/>
              <a:ext cx="4465434" cy="58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900" b="1" dirty="0" err="1">
                  <a:latin typeface="#9Slide05 Braxton Regular" panose="03060000000000000000" pitchFamily="66" charset="0"/>
                </a:rPr>
                <a:t>Xuất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xứ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: </a:t>
              </a:r>
              <a:r>
                <a:rPr lang="en-US" sz="2900" dirty="0">
                  <a:latin typeface="#9Slide05 Braxton Regular" panose="03060000000000000000" pitchFamily="66" charset="0"/>
                </a:rPr>
                <a:t>“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Dấu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chân</a:t>
              </a:r>
              <a:r>
                <a:rPr lang="en-US" sz="2900" dirty="0">
                  <a:latin typeface="#9Slide05 Braxton Regular" panose="03060000000000000000" pitchFamily="66" charset="0"/>
                </a:rPr>
                <a:t> qua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trảng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cỏ</a:t>
              </a:r>
              <a:r>
                <a:rPr lang="en-US" sz="2900" dirty="0">
                  <a:latin typeface="#9Slide05 Braxton Regular" panose="03060000000000000000" pitchFamily="66" charset="0"/>
                </a:rPr>
                <a:t>”, NXB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Hội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nhà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văn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Hà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Nội</a:t>
              </a:r>
              <a:r>
                <a:rPr lang="en-US" sz="2900" dirty="0">
                  <a:latin typeface="#9Slide05 Braxton Regular" panose="03060000000000000000" pitchFamily="66" charset="0"/>
                </a:rPr>
                <a:t>, 2015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4B687-2E71-411B-E776-36703A6A7F83}"/>
              </a:ext>
            </a:extLst>
          </p:cNvPr>
          <p:cNvGrpSpPr/>
          <p:nvPr/>
        </p:nvGrpSpPr>
        <p:grpSpPr>
          <a:xfrm>
            <a:off x="3625559" y="3112120"/>
            <a:ext cx="4874175" cy="1774774"/>
            <a:chOff x="3584166" y="1487680"/>
            <a:chExt cx="4874175" cy="104849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48CEB4C-B7F9-91D5-93DD-6F353610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84166" y="1487680"/>
              <a:ext cx="4874175" cy="7596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CA5DC9-7901-B0D3-421E-2BE93A0D9A9F}"/>
                </a:ext>
              </a:extLst>
            </p:cNvPr>
            <p:cNvSpPr txBox="1"/>
            <p:nvPr/>
          </p:nvSpPr>
          <p:spPr>
            <a:xfrm>
              <a:off x="3788537" y="1551288"/>
              <a:ext cx="4465434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900" b="1" dirty="0" err="1">
                  <a:latin typeface="#9Slide05 Braxton Regular" panose="03060000000000000000" pitchFamily="66" charset="0"/>
                </a:rPr>
                <a:t>Mạch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cảm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xúc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: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Hiện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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Quá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khứ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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Hiện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tại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endParaRPr lang="en-US" sz="2900" dirty="0">
                <a:latin typeface="#9Slide05 Braxton Regular" panose="030600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8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6;p64">
            <a:extLst>
              <a:ext uri="{FF2B5EF4-FFF2-40B4-BE49-F238E27FC236}">
                <a16:creationId xmlns:a16="http://schemas.microsoft.com/office/drawing/2014/main" id="{614FBE7A-790E-87C6-3E46-C896C55FE8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830409" y="2265300"/>
            <a:ext cx="3877229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#9Slide07 Dorayaki" pitchFamily="2" charset="0"/>
              </a:rPr>
              <a:t>Ý</a:t>
            </a:r>
            <a:r>
              <a:rPr lang="es" sz="4400" dirty="0">
                <a:solidFill>
                  <a:srgbClr val="FF0000"/>
                </a:solidFill>
                <a:latin typeface="#9Slide07 Dorayaki" pitchFamily="2" charset="0"/>
              </a:rPr>
              <a:t> nghĩa nhan đề</a:t>
            </a:r>
            <a:endParaRPr sz="44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309142-D60C-CDA8-ED59-8ABEF365D62D}"/>
              </a:ext>
            </a:extLst>
          </p:cNvPr>
          <p:cNvSpPr/>
          <p:nvPr/>
        </p:nvSpPr>
        <p:spPr>
          <a:xfrm>
            <a:off x="1915234" y="633134"/>
            <a:ext cx="6290511" cy="647026"/>
          </a:xfrm>
          <a:prstGeom prst="roundRect">
            <a:avLst>
              <a:gd name="adj" fmla="val 50000"/>
            </a:avLst>
          </a:prstGeom>
          <a:solidFill>
            <a:srgbClr val="DBEE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7030A0"/>
                </a:solidFill>
                <a:latin typeface="#9Slide03 Ample" panose="02000000000000000000" pitchFamily="2" charset="0"/>
              </a:rPr>
              <a:t>GẶP LÁ CƠM NẾP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6165F-EB83-913E-7AA9-505B04593D77}"/>
              </a:ext>
            </a:extLst>
          </p:cNvPr>
          <p:cNvSpPr/>
          <p:nvPr/>
        </p:nvSpPr>
        <p:spPr>
          <a:xfrm>
            <a:off x="1915234" y="1528784"/>
            <a:ext cx="3117942" cy="1977742"/>
          </a:xfrm>
          <a:prstGeom prst="roundRect">
            <a:avLst>
              <a:gd name="adj" fmla="val 181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“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” =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quá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endParaRPr lang="en-US" sz="20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5A87E9-C3D8-128F-719A-8F234D8D9719}"/>
              </a:ext>
            </a:extLst>
          </p:cNvPr>
          <p:cNvSpPr/>
          <p:nvPr/>
        </p:nvSpPr>
        <p:spPr>
          <a:xfrm>
            <a:off x="5303520" y="1528784"/>
            <a:ext cx="2902224" cy="1977742"/>
          </a:xfrm>
          <a:prstGeom prst="roundRect">
            <a:avLst>
              <a:gd name="adj" fmla="val 181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“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cờ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lính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kí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ức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anh</a:t>
            </a:r>
            <a:endParaRPr lang="en-US" sz="20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EBBC45-2C1B-7B29-94DA-67C71FE44CD0}"/>
              </a:ext>
            </a:extLst>
          </p:cNvPr>
          <p:cNvSpPr/>
          <p:nvPr/>
        </p:nvSpPr>
        <p:spPr>
          <a:xfrm>
            <a:off x="1915234" y="3771052"/>
            <a:ext cx="6290511" cy="755216"/>
          </a:xfrm>
          <a:prstGeom prst="roundRect">
            <a:avLst>
              <a:gd name="adj" fmla="val 22964"/>
            </a:avLst>
          </a:prstGeom>
          <a:solidFill>
            <a:srgbClr val="DBEE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Nhìn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ngửi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thấy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hương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thơm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lá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cơm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nếp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lính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tuổi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hiền</a:t>
            </a:r>
            <a:endParaRPr lang="en-US" sz="2000" dirty="0">
              <a:solidFill>
                <a:srgbClr val="7030A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Spanish Father's Day by Slidesgo">
  <a:themeElements>
    <a:clrScheme name="Simple Light">
      <a:dk1>
        <a:srgbClr val="100A00"/>
      </a:dk1>
      <a:lt1>
        <a:srgbClr val="F8EDDE"/>
      </a:lt1>
      <a:dk2>
        <a:srgbClr val="3F3225"/>
      </a:dk2>
      <a:lt2>
        <a:srgbClr val="FFFFFF"/>
      </a:lt2>
      <a:accent1>
        <a:srgbClr val="BFD280"/>
      </a:accent1>
      <a:accent2>
        <a:srgbClr val="BE6F28"/>
      </a:accent2>
      <a:accent3>
        <a:srgbClr val="FF7996"/>
      </a:accent3>
      <a:accent4>
        <a:srgbClr val="86BBD6"/>
      </a:accent4>
      <a:accent5>
        <a:srgbClr val="FFB74C"/>
      </a:accent5>
      <a:accent6>
        <a:srgbClr val="FFFFFF"/>
      </a:accent6>
      <a:hlink>
        <a:srgbClr val="100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2608</Words>
  <Application>Microsoft Office PowerPoint</Application>
  <PresentationFormat>On-screen Show (16:9)</PresentationFormat>
  <Paragraphs>196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#9Slide03 SFU Grenoble</vt:lpstr>
      <vt:lpstr>#9Slide03 Arima Madurai</vt:lpstr>
      <vt:lpstr>#9Slide07 Dorayaki</vt:lpstr>
      <vt:lpstr>Hind Madurai</vt:lpstr>
      <vt:lpstr>Times New Roman</vt:lpstr>
      <vt:lpstr>Bebas Neue</vt:lpstr>
      <vt:lpstr>Yellowtail</vt:lpstr>
      <vt:lpstr>Calibri</vt:lpstr>
      <vt:lpstr>#9Slide03 Ample</vt:lpstr>
      <vt:lpstr>Wingdings</vt:lpstr>
      <vt:lpstr>Arial</vt:lpstr>
      <vt:lpstr>#9Slide03 AmpleSoft</vt:lpstr>
      <vt:lpstr>#9Slide05 SVNCookie</vt:lpstr>
      <vt:lpstr>#9Slide07 IcielKoni</vt:lpstr>
      <vt:lpstr>#9Slide05 Braxton Regular</vt:lpstr>
      <vt:lpstr>Spanish Father's Day by Slidesgo</vt:lpstr>
      <vt:lpstr>Gặp lá cơm nếp   _Thanh Thảo_</vt:lpstr>
      <vt:lpstr>Đọc văn bản</vt:lpstr>
      <vt:lpstr>1. Đọc, chú thích</vt:lpstr>
      <vt:lpstr>PowerPoint Presentation</vt:lpstr>
      <vt:lpstr>PowerPoint Presentation</vt:lpstr>
      <vt:lpstr>PowerPoint Presentation</vt:lpstr>
      <vt:lpstr>2. Tìm hiểu chung về tác giả, tác phẩm</vt:lpstr>
      <vt:lpstr>b. Tác phẩm</vt:lpstr>
      <vt:lpstr>Ý nghĩa nhan đề</vt:lpstr>
      <vt:lpstr>Khám phá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a/ Hoàn cảnh gợi người con nhớ về mẹ</vt:lpstr>
      <vt:lpstr>PowerPoint Presentation</vt:lpstr>
      <vt:lpstr>PowerPoint Presentation</vt:lpstr>
      <vt:lpstr>PowerPoint Presentation</vt:lpstr>
      <vt:lpstr>PowerPoint Presentation</vt:lpstr>
      <vt:lpstr>b/ Hình ảnh mẹ trong kí ức của con</vt:lpstr>
      <vt:lpstr>PowerPoint Presentation</vt:lpstr>
      <vt:lpstr>Hoạt động nhóm đôi – 3 phút</vt:lpstr>
      <vt:lpstr>PowerPoint Presentation</vt:lpstr>
      <vt:lpstr>Hoàn thiện sơ đồ sau:</vt:lpstr>
      <vt:lpstr>HÌNH ẢNH NGƯỜI LÍNH</vt:lpstr>
      <vt:lpstr>Free Wring (Viết tự do vào note) Em rút ra bài học gì sau khi học xong văn bản?</vt:lpstr>
      <vt:lpstr>THÔNG ĐIỆP</vt:lpstr>
      <vt:lpstr>III. TỔNG KẾT</vt:lpstr>
      <vt:lpstr>Viết kết nối với đọc:  Viết đoạn văn nêu cảm nghĩ của em về nỗi nhớ thương mẹ của người con trong bài thơ Gặp lá cơm nếp.</vt:lpstr>
      <vt:lpstr>PowerPoint Presentation</vt:lpstr>
      <vt:lpstr>Chúc các em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Gặp lá cơm nếp   _Thanh Thảo_</dc:title>
  <cp:lastModifiedBy>Lan</cp:lastModifiedBy>
  <cp:revision>39</cp:revision>
  <dcterms:modified xsi:type="dcterms:W3CDTF">2022-10-10T02:25:53Z</dcterms:modified>
</cp:coreProperties>
</file>