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0" r:id="rId6"/>
    <p:sldId id="318" r:id="rId7"/>
    <p:sldId id="319" r:id="rId8"/>
    <p:sldId id="261" r:id="rId9"/>
    <p:sldId id="265" r:id="rId10"/>
    <p:sldId id="273" r:id="rId11"/>
    <p:sldId id="259" r:id="rId12"/>
    <p:sldId id="276" r:id="rId13"/>
    <p:sldId id="302" r:id="rId14"/>
    <p:sldId id="320" r:id="rId15"/>
    <p:sldId id="316" r:id="rId16"/>
    <p:sldId id="298" r:id="rId17"/>
    <p:sldId id="294" r:id="rId18"/>
    <p:sldId id="336" r:id="rId19"/>
    <p:sldId id="337" r:id="rId20"/>
    <p:sldId id="338" r:id="rId21"/>
    <p:sldId id="339" r:id="rId22"/>
    <p:sldId id="340" r:id="rId23"/>
    <p:sldId id="341" r:id="rId24"/>
    <p:sldId id="317" r:id="rId25"/>
    <p:sldId id="269" r:id="rId26"/>
    <p:sldId id="321" r:id="rId27"/>
    <p:sldId id="322" r:id="rId28"/>
    <p:sldId id="323" r:id="rId29"/>
    <p:sldId id="324" r:id="rId30"/>
    <p:sldId id="279" r:id="rId31"/>
    <p:sldId id="325" r:id="rId32"/>
    <p:sldId id="268" r:id="rId33"/>
    <p:sldId id="270" r:id="rId34"/>
  </p:sldIdLst>
  <p:sldSz cx="18288000" cy="10287000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.VnTime" panose="020B7200000000000000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3974" autoAdjust="0"/>
  </p:normalViewPr>
  <p:slideViewPr>
    <p:cSldViewPr>
      <p:cViewPr varScale="1">
        <p:scale>
          <a:sx n="41" d="100"/>
          <a:sy n="41" d="100"/>
        </p:scale>
        <p:origin x="21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pn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7" Type="http://schemas.openxmlformats.org/officeDocument/2006/relationships/image" Target="../media/image3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1.png"/><Relationship Id="rId23" Type="http://schemas.openxmlformats.org/officeDocument/2006/relationships/image" Target="../media/image25.png"/><Relationship Id="rId15" Type="http://schemas.openxmlformats.org/officeDocument/2006/relationships/image" Target="../media/image620.svg"/><Relationship Id="rId2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6" Type="http://schemas.openxmlformats.org/officeDocument/2006/relationships/image" Target="../media/image43.png"/><Relationship Id="rId21" Type="http://schemas.openxmlformats.org/officeDocument/2006/relationships/image" Target="../media/image68.svg"/><Relationship Id="rId25" Type="http://schemas.openxmlformats.org/officeDocument/2006/relationships/image" Target="../media/image4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0.png"/><Relationship Id="rId23" Type="http://schemas.openxmlformats.org/officeDocument/2006/relationships/image" Target="../media/image41.png"/><Relationship Id="rId2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680.sv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24" Type="http://schemas.openxmlformats.org/officeDocument/2006/relationships/image" Target="../media/image45.png"/><Relationship Id="rId15" Type="http://schemas.openxmlformats.org/officeDocument/2006/relationships/image" Target="../media/image620.svg"/><Relationship Id="rId23" Type="http://schemas.openxmlformats.org/officeDocument/2006/relationships/image" Target="../media/image44.png"/><Relationship Id="rId2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3" Type="http://schemas.openxmlformats.org/officeDocument/2006/relationships/image" Target="../media/image118.svg"/><Relationship Id="rId12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4.svg"/><Relationship Id="rId10" Type="http://schemas.openxmlformats.org/officeDocument/2006/relationships/image" Target="../media/image39.png"/><Relationship Id="rId4" Type="http://schemas.openxmlformats.org/officeDocument/2006/relationships/image" Target="../media/image47.png"/><Relationship Id="rId9" Type="http://schemas.openxmlformats.org/officeDocument/2006/relationships/image" Target="../media/image104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3" Type="http://schemas.openxmlformats.org/officeDocument/2006/relationships/image" Target="../media/image118.svg"/><Relationship Id="rId12" Type="http://schemas.openxmlformats.org/officeDocument/2006/relationships/image" Target="../media/image49.png"/><Relationship Id="rId2" Type="http://schemas.openxmlformats.org/officeDocument/2006/relationships/image" Target="../media/image46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4.svg"/><Relationship Id="rId15" Type="http://schemas.openxmlformats.org/officeDocument/2006/relationships/image" Target="../media/image50.png"/><Relationship Id="rId10" Type="http://schemas.openxmlformats.org/officeDocument/2006/relationships/image" Target="../media/image39.png"/><Relationship Id="rId4" Type="http://schemas.openxmlformats.org/officeDocument/2006/relationships/image" Target="../media/image47.png"/><Relationship Id="rId9" Type="http://schemas.openxmlformats.org/officeDocument/2006/relationships/image" Target="../media/image104.sv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1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png"/><Relationship Id="rId13" Type="http://schemas.openxmlformats.org/officeDocument/2006/relationships/image" Target="../media/image114.svg"/><Relationship Id="rId21" Type="http://schemas.openxmlformats.org/officeDocument/2006/relationships/image" Target="../media/image680.svg"/><Relationship Id="rId17" Type="http://schemas.openxmlformats.org/officeDocument/2006/relationships/image" Target="../media/image640.svg"/><Relationship Id="rId25" Type="http://schemas.openxmlformats.org/officeDocument/2006/relationships/image" Target="../media/image5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54.png"/><Relationship Id="rId15" Type="http://schemas.openxmlformats.org/officeDocument/2006/relationships/image" Target="../media/image620.svg"/><Relationship Id="rId23" Type="http://schemas.openxmlformats.org/officeDocument/2006/relationships/image" Target="../media/image53.png"/><Relationship Id="rId22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24" Type="http://schemas.openxmlformats.org/officeDocument/2006/relationships/image" Target="../media/image56.png"/><Relationship Id="rId15" Type="http://schemas.openxmlformats.org/officeDocument/2006/relationships/image" Target="../media/image620.svg"/><Relationship Id="rId23" Type="http://schemas.openxmlformats.org/officeDocument/2006/relationships/image" Target="../media/image27.png"/><Relationship Id="rId2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1.png"/><Relationship Id="rId12" Type="http://schemas.openxmlformats.org/officeDocument/2006/relationships/image" Target="../media/image9.png"/><Relationship Id="rId7" Type="http://schemas.openxmlformats.org/officeDocument/2006/relationships/image" Target="../media/image36.svg"/><Relationship Id="rId2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19" Type="http://schemas.openxmlformats.org/officeDocument/2006/relationships/image" Target="../media/image4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image" Target="../media/image60.png"/><Relationship Id="rId4" Type="http://schemas.openxmlformats.org/officeDocument/2006/relationships/audio" Target="../media/audio3.wav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11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1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7.png"/><Relationship Id="rId3" Type="http://schemas.microsoft.com/office/2007/relationships/hdphoto" Target="../media/hdphoto5.wdp"/><Relationship Id="rId21" Type="http://schemas.openxmlformats.org/officeDocument/2006/relationships/image" Target="../media/image114.svg"/><Relationship Id="rId25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4" Type="http://schemas.openxmlformats.org/officeDocument/2006/relationships/image" Target="../media/image64.png"/><Relationship Id="rId22" Type="http://schemas.openxmlformats.org/officeDocument/2006/relationships/image" Target="../media/image65.png"/><Relationship Id="rId9" Type="http://schemas.openxmlformats.org/officeDocument/2006/relationships/image" Target="../media/image24.sv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7.png"/><Relationship Id="rId3" Type="http://schemas.microsoft.com/office/2007/relationships/hdphoto" Target="../media/hdphoto5.wdp"/><Relationship Id="rId21" Type="http://schemas.openxmlformats.org/officeDocument/2006/relationships/image" Target="../media/image114.svg"/><Relationship Id="rId25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28" Type="http://schemas.openxmlformats.org/officeDocument/2006/relationships/image" Target="../media/image69.png"/><Relationship Id="rId4" Type="http://schemas.openxmlformats.org/officeDocument/2006/relationships/image" Target="../media/image64.png"/><Relationship Id="rId22" Type="http://schemas.openxmlformats.org/officeDocument/2006/relationships/image" Target="../media/image65.png"/><Relationship Id="rId9" Type="http://schemas.openxmlformats.org/officeDocument/2006/relationships/image" Target="../media/image24.svg"/><Relationship Id="rId27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.png"/><Relationship Id="rId25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9" Type="http://schemas.openxmlformats.org/officeDocument/2006/relationships/image" Target="../media/image24.svg"/><Relationship Id="rId27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.png"/><Relationship Id="rId21" Type="http://schemas.openxmlformats.org/officeDocument/2006/relationships/image" Target="../media/image114.svg"/><Relationship Id="rId25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28" Type="http://schemas.openxmlformats.org/officeDocument/2006/relationships/image" Target="../media/image64.png"/><Relationship Id="rId9" Type="http://schemas.openxmlformats.org/officeDocument/2006/relationships/image" Target="../media/image24.svg"/><Relationship Id="rId27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.png"/><Relationship Id="rId25" Type="http://schemas.openxmlformats.org/officeDocument/2006/relationships/image" Target="../media/image67.png"/><Relationship Id="rId2" Type="http://schemas.openxmlformats.org/officeDocument/2006/relationships/image" Target="../media/image65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.png"/><Relationship Id="rId23" Type="http://schemas.openxmlformats.org/officeDocument/2006/relationships/image" Target="../media/image124.svg"/><Relationship Id="rId15" Type="http://schemas.openxmlformats.org/officeDocument/2006/relationships/image" Target="../media/image102.svg"/><Relationship Id="rId28" Type="http://schemas.openxmlformats.org/officeDocument/2006/relationships/image" Target="../media/image73.png"/><Relationship Id="rId9" Type="http://schemas.openxmlformats.org/officeDocument/2006/relationships/image" Target="../media/image24.svg"/><Relationship Id="rId27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21" Type="http://schemas.openxmlformats.org/officeDocument/2006/relationships/image" Target="../media/image41.svg"/><Relationship Id="rId7" Type="http://schemas.openxmlformats.org/officeDocument/2006/relationships/image" Target="../media/image22.svg"/><Relationship Id="rId25" Type="http://schemas.openxmlformats.org/officeDocument/2006/relationships/image" Target="../media/image15.png"/><Relationship Id="rId17" Type="http://schemas.openxmlformats.org/officeDocument/2006/relationships/image" Target="../media/image32.svg"/><Relationship Id="rId2" Type="http://schemas.openxmlformats.org/officeDocument/2006/relationships/image" Target="../media/image1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4.png"/><Relationship Id="rId23" Type="http://schemas.openxmlformats.org/officeDocument/2006/relationships/image" Target="../media/image13.png"/><Relationship Id="rId19" Type="http://schemas.openxmlformats.org/officeDocument/2006/relationships/image" Target="../media/image21.svg"/><Relationship Id="rId22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5" Type="http://schemas.openxmlformats.org/officeDocument/2006/relationships/image" Target="../media/image75.pn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14.svg"/><Relationship Id="rId15" Type="http://schemas.openxmlformats.org/officeDocument/2006/relationships/image" Target="../media/image620.svg"/><Relationship Id="rId23" Type="http://schemas.openxmlformats.org/officeDocument/2006/relationships/image" Target="../media/image64.png"/><Relationship Id="rId2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6.png"/><Relationship Id="rId15" Type="http://schemas.openxmlformats.org/officeDocument/2006/relationships/image" Target="../media/image620.svg"/><Relationship Id="rId23" Type="http://schemas.openxmlformats.org/officeDocument/2006/relationships/image" Target="../media/image75.png"/><Relationship Id="rId2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svg"/><Relationship Id="rId21" Type="http://schemas.openxmlformats.org/officeDocument/2006/relationships/image" Target="../media/image40.svg"/><Relationship Id="rId2" Type="http://schemas.openxmlformats.org/officeDocument/2006/relationships/image" Target="../media/image32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8.svg"/><Relationship Id="rId10" Type="http://schemas.openxmlformats.org/officeDocument/2006/relationships/image" Target="../media/image77.png"/><Relationship Id="rId19" Type="http://schemas.openxmlformats.org/officeDocument/2006/relationships/image" Target="../media/image102.svg"/><Relationship Id="rId9" Type="http://schemas.openxmlformats.org/officeDocument/2006/relationships/image" Target="../media/image84.svg"/><Relationship Id="rId14" Type="http://schemas.openxmlformats.org/officeDocument/2006/relationships/image" Target="../media/image27.png"/><Relationship Id="rId2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svg"/><Relationship Id="rId3" Type="http://schemas.openxmlformats.org/officeDocument/2006/relationships/image" Target="../media/image2.svg"/><Relationship Id="rId12" Type="http://schemas.openxmlformats.org/officeDocument/2006/relationships/image" Target="../media/image79.png"/><Relationship Id="rId17" Type="http://schemas.openxmlformats.org/officeDocument/2006/relationships/image" Target="../media/image102.sv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5" Type="http://schemas.openxmlformats.org/officeDocument/2006/relationships/image" Target="../media/image46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22.svg"/><Relationship Id="rId1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svg"/><Relationship Id="rId18" Type="http://schemas.openxmlformats.org/officeDocument/2006/relationships/image" Target="../media/image21.png"/><Relationship Id="rId3" Type="http://schemas.openxmlformats.org/officeDocument/2006/relationships/image" Target="../media/image94.svg"/><Relationship Id="rId21" Type="http://schemas.openxmlformats.org/officeDocument/2006/relationships/image" Target="../media/image540.svg"/><Relationship Id="rId17" Type="http://schemas.openxmlformats.org/officeDocument/2006/relationships/image" Target="../media/image114.svg"/><Relationship Id="rId2" Type="http://schemas.openxmlformats.org/officeDocument/2006/relationships/image" Target="../media/image1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6.svg"/><Relationship Id="rId15" Type="http://schemas.openxmlformats.org/officeDocument/2006/relationships/image" Target="../media/image68.svg"/><Relationship Id="rId19" Type="http://schemas.openxmlformats.org/officeDocument/2006/relationships/image" Target="../media/image116.svg"/><Relationship Id="rId4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8.svg"/><Relationship Id="rId2" Type="http://schemas.openxmlformats.org/officeDocument/2006/relationships/image" Target="../media/image2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6.sv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8.svg"/><Relationship Id="rId2" Type="http://schemas.openxmlformats.org/officeDocument/2006/relationships/image" Target="../media/image23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6.sv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svg"/><Relationship Id="rId21" Type="http://schemas.openxmlformats.org/officeDocument/2006/relationships/image" Target="../media/image680.svg"/><Relationship Id="rId25" Type="http://schemas.openxmlformats.org/officeDocument/2006/relationships/image" Target="../media/image29.png"/><Relationship Id="rId2" Type="http://schemas.openxmlformats.org/officeDocument/2006/relationships/image" Target="../media/image2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2.svg"/><Relationship Id="rId24" Type="http://schemas.openxmlformats.org/officeDocument/2006/relationships/image" Target="../media/image24.png"/><Relationship Id="rId15" Type="http://schemas.openxmlformats.org/officeDocument/2006/relationships/image" Target="../media/image620.svg"/><Relationship Id="rId23" Type="http://schemas.openxmlformats.org/officeDocument/2006/relationships/image" Target="../media/image28.png"/><Relationship Id="rId2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21" Type="http://schemas.openxmlformats.org/officeDocument/2006/relationships/image" Target="../media/image68.svg"/><Relationship Id="rId7" Type="http://schemas.openxmlformats.org/officeDocument/2006/relationships/image" Target="../media/image82.svg"/><Relationship Id="rId12" Type="http://schemas.openxmlformats.org/officeDocument/2006/relationships/image" Target="../media/image34.png"/><Relationship Id="rId2" Type="http://schemas.openxmlformats.org/officeDocument/2006/relationships/image" Target="../media/image30.png"/><Relationship Id="rId16" Type="http://schemas.openxmlformats.org/officeDocument/2006/relationships/image" Target="../media/image3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5" Type="http://schemas.openxmlformats.org/officeDocument/2006/relationships/image" Target="../media/image31.png"/><Relationship Id="rId15" Type="http://schemas.openxmlformats.org/officeDocument/2006/relationships/image" Target="../media/image88.svg"/><Relationship Id="rId23" Type="http://schemas.openxmlformats.org/officeDocument/2006/relationships/image" Target="../media/image36.svg"/><Relationship Id="rId10" Type="http://schemas.openxmlformats.org/officeDocument/2006/relationships/image" Target="../media/image33.png"/><Relationship Id="rId19" Type="http://schemas.openxmlformats.org/officeDocument/2006/relationships/image" Target="../media/image92.svg"/><Relationship Id="rId4" Type="http://schemas.openxmlformats.org/officeDocument/2006/relationships/image" Target="../media/image78.svg"/><Relationship Id="rId9" Type="http://schemas.openxmlformats.org/officeDocument/2006/relationships/image" Target="../media/image84.sv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svg"/><Relationship Id="rId3" Type="http://schemas.openxmlformats.org/officeDocument/2006/relationships/image" Target="../media/image94.svg"/><Relationship Id="rId21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8.png"/><Relationship Id="rId17" Type="http://schemas.openxmlformats.org/officeDocument/2006/relationships/image" Target="../media/image112.svg"/><Relationship Id="rId2" Type="http://schemas.openxmlformats.org/officeDocument/2006/relationships/image" Target="../media/image16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svg"/><Relationship Id="rId11" Type="http://schemas.openxmlformats.org/officeDocument/2006/relationships/image" Target="../media/image72.svg"/><Relationship Id="rId5" Type="http://schemas.microsoft.com/office/2007/relationships/hdphoto" Target="../media/hdphoto2.wdp"/><Relationship Id="rId19" Type="http://schemas.openxmlformats.org/officeDocument/2006/relationships/image" Target="../media/image102.svg"/><Relationship Id="rId4" Type="http://schemas.openxmlformats.org/officeDocument/2006/relationships/image" Target="../media/image37.png"/><Relationship Id="rId14" Type="http://schemas.openxmlformats.org/officeDocument/2006/relationships/image" Target="../media/image27.png"/><Relationship Id="rId9" Type="http://schemas.openxmlformats.org/officeDocument/2006/relationships/image" Target="../media/image84.sv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95127">
            <a:off x="2176243" y="1418773"/>
            <a:ext cx="13958440" cy="7272452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873782">
            <a:off x="14524732" y="1102460"/>
            <a:ext cx="3692381" cy="6243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05649">
            <a:off x="-924259" y="7577390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839886">
            <a:off x="15402650" y="868412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3276600" y="2385606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 smtClean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 </a:t>
            </a:r>
            <a:r>
              <a:rPr lang="en-US" sz="7000" b="1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 smtClean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HÔM NAY!</a:t>
            </a:r>
            <a:endParaRPr lang="en-US" sz="7000" b="1" dirty="0">
              <a:solidFill>
                <a:schemeClr val="accent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200000" flipH="1">
            <a:off x="905691" y="8255392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3001" y="457702"/>
            <a:ext cx="464819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599" y="1682658"/>
            <a:ext cx="16408358" cy="55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2cm.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9.10.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So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886" y="5526456"/>
            <a:ext cx="4549752" cy="4570044"/>
          </a:xfrm>
          <a:prstGeom prst="rect">
            <a:avLst/>
          </a:prstGeom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56752" flipH="1" flipV="1">
            <a:off x="17715506" y="9623791"/>
            <a:ext cx="1041443" cy="771969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2810334" y="7750123"/>
            <a:ext cx="1313529" cy="22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5870111" y="8396110"/>
            <a:ext cx="1332761" cy="117616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469139" y="290771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951486" y="9374169"/>
            <a:ext cx="1968850" cy="912831"/>
          </a:xfrm>
          <a:prstGeom prst="rect">
            <a:avLst/>
          </a:prstGeom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36283" y="274619"/>
            <a:ext cx="766234" cy="6762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1181100"/>
            <a:ext cx="11680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AB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 </a:t>
            </a:r>
            <a:r>
              <a:rPr lang="en-US" sz="4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048" y="1072282"/>
            <a:ext cx="4549752" cy="457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6800" y="7124700"/>
                <a:ext cx="139446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 ⊥ AB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CB = AD = 2cm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cm.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124700"/>
                <a:ext cx="13944600" cy="2862322"/>
              </a:xfrm>
              <a:prstGeom prst="rect">
                <a:avLst/>
              </a:prstGeom>
              <a:blipFill>
                <a:blip r:embed="rId25"/>
                <a:stretch>
                  <a:fillRect l="-1530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143000" y="3177719"/>
                <a:ext cx="1168084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Theo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ngắn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&lt;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77719"/>
                <a:ext cx="11680848" cy="3785652"/>
              </a:xfrm>
              <a:prstGeom prst="rect">
                <a:avLst/>
              </a:prstGeom>
              <a:blipFill>
                <a:blip r:embed="rId26"/>
                <a:stretch>
                  <a:fillRect l="-1879" r="-1827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283534" y="9431430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4825" y="385225"/>
            <a:ext cx="4610099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6705" y="419100"/>
            <a:ext cx="12172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Em hãy trả lời câu hỏi trong tình huống mở đầu:</a:t>
            </a:r>
            <a:endParaRPr lang="en-US" sz="4000" dirty="0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74825" y="8287102"/>
            <a:ext cx="1130649" cy="1685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3" y="2623605"/>
            <a:ext cx="4218142" cy="5073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10200" y="3083659"/>
                <a:ext cx="11981821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vuông ABO có: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OA là đường vuông góc, OB là đường xiên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 &lt; OB (1)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vuông ACO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OA là đường vuông góc, OC là đường xiên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 &lt; OC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và (2)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Bạn Nam nên chọn đường bơi OA.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083659"/>
                <a:ext cx="11981821" cy="6555641"/>
              </a:xfrm>
              <a:prstGeom prst="rect">
                <a:avLst/>
              </a:prstGeom>
              <a:blipFill>
                <a:blip r:embed="rId24"/>
                <a:stretch>
                  <a:fillRect l="-1832" b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/>
          <p:cNvSpPr/>
          <p:nvPr/>
        </p:nvSpPr>
        <p:spPr>
          <a:xfrm>
            <a:off x="8915400" y="17549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477000" y="317837"/>
            <a:ext cx="55625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THỬ THÁCH NHỎ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447800" y="1542197"/>
            <a:ext cx="15316200" cy="696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9.11,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d, 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HM&lt;HN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AM&lt; AN.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AMN</a:t>
            </a:r>
            <a:r>
              <a:rPr lang="en-US" sz="40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686300"/>
            <a:ext cx="5257800" cy="33285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47800" y="7962900"/>
            <a:ext cx="1531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800000" flipV="1">
            <a:off x="381000" y="211892"/>
            <a:ext cx="17526000" cy="11789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3437" t="30795"/>
          <a:stretch>
            <a:fillRect/>
          </a:stretch>
        </p:blipFill>
        <p:spPr>
          <a:xfrm rot="11306187">
            <a:off x="444878" y="233336"/>
            <a:ext cx="942061" cy="940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436654" y="7429500"/>
            <a:ext cx="548369" cy="262691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7995865" y="266475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24800" y="1866900"/>
                <a:ext cx="9753600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AMN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866900"/>
                <a:ext cx="9753600" cy="2041585"/>
              </a:xfrm>
              <a:prstGeom prst="rect">
                <a:avLst/>
              </a:prstGeom>
              <a:blipFill>
                <a:blip r:embed="rId12"/>
                <a:stretch>
                  <a:fillRect l="-2188" b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87978"/>
            <a:ext cx="5902278" cy="3736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50817" y="5724664"/>
                <a:ext cx="15163800" cy="399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mút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ABCD,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mút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thì độ dài AM bằng độ dài AC là lớn nhất.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17" y="5724664"/>
                <a:ext cx="15163800" cy="3990836"/>
              </a:xfrm>
              <a:prstGeom prst="rect">
                <a:avLst/>
              </a:prstGeom>
              <a:blipFill>
                <a:blip r:embed="rId15"/>
                <a:stretch>
                  <a:fillRect l="-1448" r="-1407" b="-2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26516" y="3781653"/>
                <a:ext cx="278108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&lt; AN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516" y="3781653"/>
                <a:ext cx="2781081" cy="1015663"/>
              </a:xfrm>
              <a:prstGeom prst="rect">
                <a:avLst/>
              </a:prstGeom>
              <a:blipFill>
                <a:blip r:embed="rId16"/>
                <a:stretch>
                  <a:fillRect r="-7018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0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02280" y="4055302"/>
            <a:ext cx="13809178" cy="163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7500" b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5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vi-VN" sz="75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6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019230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200000" flipH="1">
            <a:off x="873919" y="8724518"/>
            <a:ext cx="477202" cy="2286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304800" y="289560"/>
            <a:ext cx="804604" cy="894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81200" y="607738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9.6 (Tr65)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47133" y="607738"/>
                <a:ext cx="120396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133" y="607738"/>
                <a:ext cx="12039600" cy="2893677"/>
              </a:xfrm>
              <a:prstGeom prst="rect">
                <a:avLst/>
              </a:prstGeom>
              <a:blipFill>
                <a:blip r:embed="rId23"/>
                <a:stretch>
                  <a:fillRect l="-1772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2866141"/>
            <a:ext cx="6263861" cy="4682982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1430000" y="384810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75009" y="5368786"/>
                <a:ext cx="10210803" cy="388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AH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⊥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ngắn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009" y="5368786"/>
                <a:ext cx="10210803" cy="3888244"/>
              </a:xfrm>
              <a:prstGeom prst="rect">
                <a:avLst/>
              </a:prstGeom>
              <a:blipFill>
                <a:blip r:embed="rId25"/>
                <a:stretch>
                  <a:fillRect l="-2090" r="-2149" b="-5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0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6743414" y="9285527"/>
            <a:ext cx="1706704" cy="126509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489916"/>
            <a:ext cx="1332761" cy="1176162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61235" y="307799"/>
            <a:ext cx="1219200" cy="1817236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005601">
            <a:off x="-741758" y="9240236"/>
            <a:ext cx="1968850" cy="9128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87925" y="708586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9.7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(Tr65)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1789670"/>
            <a:ext cx="138684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40" y="5681015"/>
            <a:ext cx="4248550" cy="4205417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1201400" y="52601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2456" y="6497900"/>
            <a:ext cx="10588479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C, 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5266065" y="6955365"/>
            <a:ext cx="3649335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208645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6200" y="1976378"/>
            <a:ext cx="1292948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 smtClean="0">
                <a:cs typeface="Arial"/>
                <a:sym typeface="Arial"/>
              </a:rPr>
              <a:t>Cho </a:t>
            </a:r>
            <a:r>
              <a:rPr lang="vi-VN" altLang="en-US" sz="4000" b="0" dirty="0">
                <a:cs typeface="Arial"/>
                <a:sym typeface="Arial"/>
              </a:rPr>
              <a:t>ba điểm a, b, c thẳng hàng và B nằm giữa A và C. Trên đường thẳng vuông góc với AC tại B ta lấy điểm H. Khi đó:</a:t>
            </a:r>
            <a:endParaRPr lang="en-US" altLang="en-US" sz="4000" b="0" dirty="0"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2600" y="49911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AH &lt; </a:t>
            </a:r>
            <a:r>
              <a:rPr lang="fr-FR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			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AH &lt;  AB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AH  &gt;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		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AH = BH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865762" y="6684575"/>
            <a:ext cx="6049638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752600" y="208645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2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886200" y="1976378"/>
            <a:ext cx="12929489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ba điểm a, b, c thẳng hàng và B nằm giữa A và C. Trên đường thẳng vuông góc với AC tại B ta lấy điểm M. So sánh MB và MC, MB và MA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4305" y="4686300"/>
            <a:ext cx="12831401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 &lt; MB, MC &gt;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		B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 &gt; MB, MC &lt; MB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MA &gt; MB. MC  &gt;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		D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 &lt;  MB, MC &lt; MB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533400" y="2552700"/>
            <a:ext cx="1378068" cy="12884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6754319" y="226599"/>
            <a:ext cx="924499" cy="1373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349864-5408-4AC2-9B57-402B61D49B2C}"/>
              </a:ext>
            </a:extLst>
          </p:cNvPr>
          <p:cNvSpPr txBox="1"/>
          <p:nvPr/>
        </p:nvSpPr>
        <p:spPr>
          <a:xfrm>
            <a:off x="7315200" y="342900"/>
            <a:ext cx="5421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HỞI ĐỘNG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333500"/>
            <a:ext cx="15620999" cy="474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Bạn Nam tập bơi ở một bể bơi hình chữ nhật, trong đó có ba đường bơi OA, OB và OC. Biết rằng OA vuông góc với cạnh của bể bơi (H9.8).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Nếu xuất phát từ điểm O và bơi cùng tốc độ, để bơi sang bờ bên kia nhanh nhất thì bạn Nam nên chọn đường bơi nào?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6305694"/>
            <a:ext cx="8002055" cy="35622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532012" y="6027757"/>
            <a:ext cx="7156755" cy="4000500"/>
            <a:chOff x="10516040" y="6236366"/>
            <a:chExt cx="7156755" cy="4000500"/>
          </a:xfrm>
        </p:grpSpPr>
        <p:grpSp>
          <p:nvGrpSpPr>
            <p:cNvPr id="11" name="Group 10"/>
            <p:cNvGrpSpPr/>
            <p:nvPr/>
          </p:nvGrpSpPr>
          <p:grpSpPr>
            <a:xfrm>
              <a:off x="11500595" y="6236366"/>
              <a:ext cx="6172200" cy="4000500"/>
              <a:chOff x="11049000" y="6172200"/>
              <a:chExt cx="6172200" cy="4000500"/>
            </a:xfrm>
          </p:grpSpPr>
          <p:sp>
            <p:nvSpPr>
              <p:cNvPr id="10" name="Oval Callout 9"/>
              <p:cNvSpPr/>
              <p:nvPr/>
            </p:nvSpPr>
            <p:spPr>
              <a:xfrm>
                <a:off x="11049000" y="6172200"/>
                <a:ext cx="6172200" cy="4000500"/>
              </a:xfrm>
              <a:prstGeom prst="wedgeEllipseCallou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706948" y="6800201"/>
                <a:ext cx="5031758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nhắc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0516040" y="7505700"/>
              <a:ext cx="1313529" cy="22596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448800" y="6965281"/>
            <a:ext cx="3753842" cy="137546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05711" y="212937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3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39311" y="2019300"/>
            <a:ext cx="46998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hình vẽ sau: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pic>
        <p:nvPicPr>
          <p:cNvPr id="47" name="Picture 46" descr="Trắc nghiệm Quan hệ giữa đường vuông góc và đường xiên, đường xiên và hình chiếu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459" y="1882573"/>
            <a:ext cx="4892628" cy="30772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74721" y="3162300"/>
            <a:ext cx="7883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4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8034" y="502628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MA &gt;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MH			B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HB &lt; HC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MA = 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MB			D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MC &lt; MA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525000" y="6970328"/>
            <a:ext cx="4073387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005711" y="2129375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4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139311" y="2019300"/>
            <a:ext cx="46998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13716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Cho hình vẽ sau: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4721" y="3162300"/>
            <a:ext cx="8112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837462"/>
            <a:ext cx="4976813" cy="3273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31017" y="4961436"/>
                <a:ext cx="9144000" cy="33243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OM &gt; 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OH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ON &gt;  OH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ON &gt;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OM</a:t>
                </a:r>
                <a:r>
                  <a:rPr lang="en-US" sz="4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𝑂𝑀𝑁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𝑀𝑁𝑂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17" y="4961436"/>
                <a:ext cx="9144000" cy="3324308"/>
              </a:xfrm>
              <a:prstGeom prst="rect">
                <a:avLst/>
              </a:prstGeom>
              <a:blipFill>
                <a:blip r:embed="rId10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44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701274" y="4619830"/>
            <a:ext cx="5909326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386711" y="2247783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5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520311" y="2137708"/>
            <a:ext cx="113292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Cho </a:t>
            </a:r>
            <a:r>
              <a:rPr lang="el-GR" altLang="en-US" sz="4000" b="0" dirty="0">
                <a:solidFill>
                  <a:prstClr val="black"/>
                </a:solidFill>
                <a:cs typeface="Arial"/>
                <a:sym typeface="Arial"/>
              </a:rPr>
              <a:t>Δ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ABC có CE và BD là đường cao. So sánh BD + CE và AB + AC?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08475" y="4279625"/>
                <a:ext cx="12468647" cy="327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BD + CE &lt; AB +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		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&gt; AB + AC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+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		D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+ AC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475" y="4279625"/>
                <a:ext cx="12468647" cy="3272691"/>
              </a:xfrm>
              <a:prstGeom prst="rect">
                <a:avLst/>
              </a:prstGeom>
              <a:blipFill>
                <a:blip r:embed="rId9"/>
                <a:stretch>
                  <a:fillRect l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9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371600" y="374705"/>
            <a:ext cx="15596489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8376" y="72280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24425" y="8864722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394416" y="7467601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25600" y="7465222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182600" y="900761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9046837" y="4588838"/>
            <a:ext cx="5101852" cy="137357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88799" y="734373"/>
            <a:ext cx="6308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TẬP TRẮC NGHIỆM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371600" y="1653904"/>
            <a:ext cx="15520289" cy="6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691511" y="2247760"/>
            <a:ext cx="1975982" cy="966456"/>
            <a:chOff x="3828969" y="1273590"/>
            <a:chExt cx="1257381" cy="507145"/>
          </a:xfrm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6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825111" y="2137685"/>
            <a:ext cx="107958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b="0" dirty="0" smtClean="0">
                <a:solidFill>
                  <a:prstClr val="black"/>
                </a:solidFill>
                <a:cs typeface="Arial"/>
                <a:sym typeface="Arial"/>
              </a:rPr>
              <a:t>Cho </a:t>
            </a:r>
            <a:r>
              <a:rPr lang="el-GR" altLang="en-US" sz="4000" b="0" dirty="0">
                <a:solidFill>
                  <a:prstClr val="black"/>
                </a:solidFill>
                <a:cs typeface="Arial"/>
                <a:sym typeface="Arial"/>
              </a:rPr>
              <a:t>Δ</a:t>
            </a:r>
            <a:r>
              <a:rPr lang="vi-VN" altLang="en-US" sz="4000" b="0" dirty="0">
                <a:solidFill>
                  <a:prstClr val="black"/>
                </a:solidFill>
                <a:cs typeface="Arial"/>
                <a:sym typeface="Arial"/>
              </a:rPr>
              <a:t>ABC có CE và BD là đường vuông góc (E ∈ AB, D ∈ AC). So sánh BD + CE và 2BC?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5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299042" y="7619065"/>
            <a:ext cx="1313529" cy="2259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86200" y="4305300"/>
                <a:ext cx="11862689" cy="327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BD + CE &gt;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2BC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&lt; 2BC</a:t>
                </a:r>
              </a:p>
              <a:p>
                <a:pPr algn="just"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BD + CE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2BC		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BD + CE = 2BC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305300"/>
                <a:ext cx="11862689" cy="3272691"/>
              </a:xfrm>
              <a:prstGeom prst="rect">
                <a:avLst/>
              </a:prstGeom>
              <a:blipFill>
                <a:blip r:embed="rId9"/>
                <a:stretch>
                  <a:fillRect l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1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28359" y="4152900"/>
            <a:ext cx="8017978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8585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48" y="1183203"/>
            <a:ext cx="17832346" cy="1094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33600" y="2366308"/>
            <a:ext cx="14004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ABC, AB=AC.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(H.9.12)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62438" y="6134100"/>
            <a:ext cx="1706335" cy="38410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45096" y="938897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9.8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(Tr65)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95204"/>
            <a:ext cx="4925917" cy="47647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-127161" y="9343568"/>
            <a:ext cx="1594663" cy="739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4282388"/>
            <a:ext cx="92964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 &lt;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082" y="899735"/>
            <a:ext cx="17832346" cy="109493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45648" y="7123311"/>
            <a:ext cx="1405439" cy="3163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83" y="2905113"/>
            <a:ext cx="4925917" cy="4764705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660398" y="9082279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93733" y="77871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29400" y="2564418"/>
                <a:ext cx="10363200" cy="491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Theo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baseline="-25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564418"/>
                <a:ext cx="10363200" cy="4914166"/>
              </a:xfrm>
              <a:prstGeom prst="rect">
                <a:avLst/>
              </a:prstGeom>
              <a:blipFill>
                <a:blip r:embed="rId27"/>
                <a:stretch>
                  <a:fillRect l="-2118" r="-2059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591800" y="4498171"/>
                <a:ext cx="59790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</a:t>
                </a:r>
                <a:r>
                  <a:rPr lang="en-US" sz="4000" baseline="-25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 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:r>
                  <a:rPr lang="en-US" sz="4000" baseline="-25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4498171"/>
                <a:ext cx="5979073" cy="1015663"/>
              </a:xfrm>
              <a:prstGeom prst="rect">
                <a:avLst/>
              </a:prstGeom>
              <a:blipFill>
                <a:blip r:embed="rId28"/>
                <a:stretch>
                  <a:fillRect r="-816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7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56762" y="8039100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134019" y="9576905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82000" y="23326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00" y="2022189"/>
                <a:ext cx="15468600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b="1" u="sng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b="1" u="sng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endParaRPr lang="en-US" sz="4000" dirty="0" smtClean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AM &lt; AB = AC.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xiên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 &lt;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</a:t>
                </a:r>
                <a:endParaRPr lang="en-US" sz="4000" i="1" dirty="0" smtClean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&gt;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22189"/>
                <a:ext cx="15468600" cy="7540911"/>
              </a:xfrm>
              <a:prstGeom prst="rect">
                <a:avLst/>
              </a:prstGeom>
              <a:blipFill>
                <a:blip r:embed="rId26"/>
                <a:stretch>
                  <a:fillRect l="-1379" b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602" y="73995"/>
            <a:ext cx="4925917" cy="47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56762" y="8039100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660398" y="9082279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458200" y="850229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4058" y="2476500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0349" y="3812826"/>
                <a:ext cx="11804357" cy="3764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 &gt; AM.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349" y="3812826"/>
                <a:ext cx="11804357" cy="3764492"/>
              </a:xfrm>
              <a:prstGeom prst="rect">
                <a:avLst/>
              </a:prstGeom>
              <a:blipFill>
                <a:blip r:embed="rId26"/>
                <a:stretch>
                  <a:fillRect l="-1860" b="-5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307" y="2984331"/>
            <a:ext cx="4925917" cy="4764705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61744">
            <a:off x="16387525" y="342900"/>
            <a:ext cx="1138475" cy="12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38772" y="55908"/>
            <a:ext cx="789759" cy="773964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02000" y="7908999"/>
            <a:ext cx="964757" cy="2171700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1019317">
            <a:off x="134019" y="9576905"/>
            <a:ext cx="1594663" cy="739344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382000" y="233260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18110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175" y="73995"/>
            <a:ext cx="4925917" cy="4764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20132" y="2196763"/>
                <a:ext cx="15382068" cy="7827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 &lt; MC </a:t>
                </a:r>
                <a:endParaRPr lang="en-US" sz="38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 &gt; MC </a:t>
                </a:r>
                <a:endParaRPr lang="en-US" sz="380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 = AC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&gt; AM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mọi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AM &lt; AB.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132" y="2196763"/>
                <a:ext cx="15382068" cy="7827784"/>
              </a:xfrm>
              <a:prstGeom prst="rect">
                <a:avLst/>
              </a:prstGeom>
              <a:blipFill>
                <a:blip r:embed="rId27"/>
                <a:stretch>
                  <a:fillRect l="-1307" b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32164" y="3137028"/>
                <a:ext cx="4016805" cy="99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164" y="3137028"/>
                <a:ext cx="4016805" cy="998863"/>
              </a:xfrm>
              <a:prstGeom prst="rect">
                <a:avLst/>
              </a:prstGeom>
              <a:blipFill>
                <a:blip r:embed="rId28"/>
                <a:stretch>
                  <a:fillRect r="-4097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52827" y="5091654"/>
                <a:ext cx="4129336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38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827" y="5091654"/>
                <a:ext cx="4129336" cy="882678"/>
              </a:xfrm>
              <a:prstGeom prst="rect">
                <a:avLst/>
              </a:prstGeom>
              <a:blipFill>
                <a:blip r:embed="rId29"/>
                <a:stretch>
                  <a:fillRect r="-590" b="-2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2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195127">
            <a:off x="1088257" y="791667"/>
            <a:ext cx="16062306" cy="8492418"/>
            <a:chOff x="3349171" y="2091585"/>
            <a:chExt cx="11589658" cy="5120522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786838">
            <a:off x="226627" y="625536"/>
            <a:ext cx="2419236" cy="1250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72341" y="4780030"/>
            <a:ext cx="1860582" cy="49918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868109">
            <a:off x="-416958" y="8665790"/>
            <a:ext cx="3059459" cy="7843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838990">
            <a:off x="14813526" y="935589"/>
            <a:ext cx="2509116" cy="12503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09800" y="1823978"/>
            <a:ext cx="136911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000" b="1" kern="0" dirty="0">
                <a:solidFill>
                  <a:srgbClr val="FF0000"/>
                </a:solidFill>
                <a:cs typeface="Arial" panose="020B0604020202020204" pitchFamily="34" charset="0"/>
              </a:rPr>
              <a:t>CHƯƠNG IX. QUAN HỆ GIỮA CÁC YẾU TỐ TRONG MỘT TAM GIÁC</a:t>
            </a:r>
            <a:endParaRPr lang="en-US" sz="60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6015" y="4804024"/>
            <a:ext cx="12374274" cy="2777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200" b="1" kern="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32: QUAN HỆ GIỮA ĐƯỜNG VUÔNG GÓC VÀ ĐƯỜNG XIÊN </a:t>
            </a:r>
            <a:endParaRPr kumimoji="0" lang="en-US" sz="6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564524" flipV="1">
            <a:off x="-248117" y="9221472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762000" y="696377"/>
            <a:ext cx="1968850" cy="912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3598" y="2163760"/>
            <a:ext cx="15855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Hai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AB, AC ( M,N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(H.9.13).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&lt; BC.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so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NB, NB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BC).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94061" y="811372"/>
            <a:ext cx="455485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9.9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(Tr65)</a:t>
            </a:r>
            <a:endParaRPr lang="en-US" sz="4000" dirty="0"/>
          </a:p>
        </p:txBody>
      </p:sp>
      <p:grpSp>
        <p:nvGrpSpPr>
          <p:cNvPr id="17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1125200" y="6134100"/>
            <a:ext cx="3158186" cy="3171383"/>
            <a:chOff x="1339725" y="238075"/>
            <a:chExt cx="2758000" cy="2769525"/>
          </a:xfrm>
        </p:grpSpPr>
        <p:sp>
          <p:nvSpPr>
            <p:cNvPr id="18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" name="Picture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761744">
            <a:off x="16816576" y="8747643"/>
            <a:ext cx="1138475" cy="12649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50661" y="5372100"/>
            <a:ext cx="4002539" cy="4407464"/>
            <a:chOff x="2550661" y="5372100"/>
            <a:chExt cx="4002539" cy="44074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661" y="5372100"/>
              <a:ext cx="4002539" cy="440746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2470510">
              <a:off x="3161268" y="6969353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470510">
              <a:off x="3684499" y="735163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rot="2470510">
              <a:off x="4053116" y="787537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rot="2470510">
              <a:off x="4415856" y="8289556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rot="2470510">
              <a:off x="4789930" y="8502554"/>
              <a:ext cx="705808" cy="515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470510" flipV="1">
              <a:off x="5509049" y="9065578"/>
              <a:ext cx="696304" cy="86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2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564524" flipV="1">
            <a:off x="-248605" y="9361461"/>
            <a:ext cx="1361020" cy="82146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71205" y="8946439"/>
            <a:ext cx="1332761" cy="1176162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762000" y="696377"/>
            <a:ext cx="1968850" cy="912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1304408"/>
            <a:ext cx="4801171" cy="528689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077200" y="250554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6586" y="922270"/>
                <a:ext cx="12521228" cy="9402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𝑁𝐴𝑀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180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𝑁𝑀𝐵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𝑁𝑀𝐵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 &lt; BN (1)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𝐵𝐴𝑁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BN &lt; BC (2)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 &lt;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86" y="922270"/>
                <a:ext cx="12521228" cy="9402830"/>
              </a:xfrm>
              <a:prstGeom prst="rect">
                <a:avLst/>
              </a:prstGeom>
              <a:blipFill>
                <a:blip r:embed="rId24"/>
                <a:stretch>
                  <a:fillRect l="-1753" b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5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93722">
            <a:off x="15005670" y="8811594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526056" flipH="1">
            <a:off x="-497056" y="8016493"/>
            <a:ext cx="2807669" cy="20478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400000">
            <a:off x="-256021" y="1001312"/>
            <a:ext cx="1968850" cy="9128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7055521" y="511402"/>
            <a:ext cx="753277" cy="7043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093722">
            <a:off x="15057021" y="8983044"/>
            <a:ext cx="3059459" cy="7843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BA879D1-2CAF-427A-810E-13C8AED4DBF1}"/>
              </a:ext>
            </a:extLst>
          </p:cNvPr>
          <p:cNvSpPr txBox="1"/>
          <p:nvPr/>
        </p:nvSpPr>
        <p:spPr>
          <a:xfrm>
            <a:off x="5413188" y="1111702"/>
            <a:ext cx="782854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5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4"/>
          <p:cNvGrpSpPr/>
          <p:nvPr/>
        </p:nvGrpSpPr>
        <p:grpSpPr>
          <a:xfrm>
            <a:off x="38100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36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7" name="Rectangle 36"/>
          <p:cNvSpPr/>
          <p:nvPr/>
        </p:nvSpPr>
        <p:spPr>
          <a:xfrm>
            <a:off x="685800" y="4067539"/>
            <a:ext cx="47273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Ghi </a:t>
            </a:r>
            <a:r>
              <a: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nhớ </a:t>
            </a:r>
            <a:endParaRPr lang="pt-BR" sz="4000" kern="0" dirty="0" smtClean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kiến </a:t>
            </a:r>
            <a:r>
              <a:rPr lang="pt-BR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 trong bài. </a:t>
            </a:r>
          </a:p>
        </p:txBody>
      </p:sp>
      <p:grpSp>
        <p:nvGrpSpPr>
          <p:cNvPr id="39" name="Group 4"/>
          <p:cNvGrpSpPr/>
          <p:nvPr/>
        </p:nvGrpSpPr>
        <p:grpSpPr>
          <a:xfrm>
            <a:off x="635643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40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2" name="Rectangle 41"/>
          <p:cNvSpPr/>
          <p:nvPr/>
        </p:nvSpPr>
        <p:spPr>
          <a:xfrm>
            <a:off x="6661230" y="4067539"/>
            <a:ext cx="472738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pt-BR" sz="4000" ker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Hoàn thành các bài tập trong SBT. </a:t>
            </a:r>
          </a:p>
        </p:txBody>
      </p:sp>
      <p:grpSp>
        <p:nvGrpSpPr>
          <p:cNvPr id="44" name="Group 4"/>
          <p:cNvGrpSpPr/>
          <p:nvPr/>
        </p:nvGrpSpPr>
        <p:grpSpPr>
          <a:xfrm>
            <a:off x="12331860" y="3390900"/>
            <a:ext cx="5518230" cy="3657600"/>
            <a:chOff x="0" y="0"/>
            <a:chExt cx="2128509" cy="1186950"/>
          </a:xfrm>
          <a:solidFill>
            <a:schemeClr val="bg2">
              <a:lumMod val="90000"/>
            </a:schemeClr>
          </a:solidFill>
        </p:grpSpPr>
        <p:sp>
          <p:nvSpPr>
            <p:cNvPr id="45" name="Freeform 5"/>
            <p:cNvSpPr/>
            <p:nvPr/>
          </p:nvSpPr>
          <p:spPr>
            <a:xfrm>
              <a:off x="0" y="0"/>
              <a:ext cx="2128510" cy="1186950"/>
            </a:xfrm>
            <a:custGeom>
              <a:avLst/>
              <a:gdLst/>
              <a:ahLst/>
              <a:cxnLst/>
              <a:rect l="l" t="t" r="r" b="b"/>
              <a:pathLst>
                <a:path w="2128510" h="1186950">
                  <a:moveTo>
                    <a:pt x="2004049" y="1186950"/>
                  </a:moveTo>
                  <a:lnTo>
                    <a:pt x="124460" y="1186950"/>
                  </a:lnTo>
                  <a:cubicBezTo>
                    <a:pt x="55880" y="1186950"/>
                    <a:pt x="0" y="1131070"/>
                    <a:pt x="0" y="1062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04050" y="0"/>
                  </a:lnTo>
                  <a:cubicBezTo>
                    <a:pt x="2072629" y="0"/>
                    <a:pt x="2128510" y="55880"/>
                    <a:pt x="2128510" y="124460"/>
                  </a:cubicBezTo>
                  <a:lnTo>
                    <a:pt x="2128510" y="1062490"/>
                  </a:lnTo>
                  <a:cubicBezTo>
                    <a:pt x="2128510" y="1131070"/>
                    <a:pt x="2072629" y="1186950"/>
                    <a:pt x="2004050" y="118695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6" name="Rectangle 45"/>
          <p:cNvSpPr/>
          <p:nvPr/>
        </p:nvSpPr>
        <p:spPr>
          <a:xfrm>
            <a:off x="12429123" y="3314700"/>
            <a:ext cx="54016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pt-BR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vi-VN" sz="4000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 </a:t>
            </a:r>
            <a:r>
              <a:rPr lang="vi-VN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 trước </a:t>
            </a:r>
            <a:endParaRPr lang="en-US" sz="4000" kern="0" dirty="0" smtClean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 Bài 33. Quan hệ giữa ba cạnh của một tam giác</a:t>
            </a:r>
            <a:r>
              <a:rPr lang="vi-VN" sz="4000" b="1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”</a:t>
            </a:r>
            <a:r>
              <a:rPr lang="en-US" sz="4000" b="1" kern="0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pt-BR" sz="4000" kern="0" dirty="0"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42" grpId="0"/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09241" y="1758012"/>
            <a:ext cx="13516559" cy="7195488"/>
            <a:chOff x="3552241" y="1899255"/>
            <a:chExt cx="11183518" cy="4941081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552241" y="1899255"/>
              <a:ext cx="11183518" cy="4941081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923537" y="2063301"/>
              <a:ext cx="10440926" cy="46129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11856">
            <a:off x="1209268" y="1806593"/>
            <a:ext cx="2419236" cy="12509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868109">
            <a:off x="375021" y="8322442"/>
            <a:ext cx="3059459" cy="7843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119199">
            <a:off x="15798598" y="889708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7621824" flipV="1">
            <a:off x="15445139" y="8357205"/>
            <a:ext cx="2541042" cy="67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-325177" y="786086"/>
            <a:ext cx="1968850" cy="912831"/>
          </a:xfrm>
          <a:prstGeom prst="rect">
            <a:avLst/>
          </a:prstGeom>
        </p:spPr>
      </p:pic>
      <p:sp>
        <p:nvSpPr>
          <p:cNvPr id="13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381000" y="3467100"/>
            <a:ext cx="17331802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61289" y="2095500"/>
            <a:ext cx="12268200" cy="6120137"/>
            <a:chOff x="1468673" y="893287"/>
            <a:chExt cx="15350655" cy="8500425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68673" y="893287"/>
              <a:ext cx="15350655" cy="850042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970488" y="1171168"/>
              <a:ext cx="14347024" cy="7944664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465885" y="7203873"/>
            <a:ext cx="1382274" cy="1382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817460" y="727588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4460418" y="1377018"/>
            <a:ext cx="1937093" cy="2152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969009" y="8158763"/>
            <a:ext cx="1693310" cy="165944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92372" y="3529343"/>
            <a:ext cx="10006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ea typeface="Calibri" panose="020F0502020204030204" pitchFamily="34" charset="0"/>
                <a:cs typeface="Arial" panose="020B0604020202020204" pitchFamily="34" charset="0"/>
              </a:rPr>
              <a:t>Quan hệ giữa đường vuông góc và đường </a:t>
            </a:r>
            <a:r>
              <a:rPr lang="vi-VN" sz="6000" b="1" dirty="0" smtClean="0">
                <a:ea typeface="Calibri" panose="020F0502020204030204" pitchFamily="34" charset="0"/>
                <a:cs typeface="Arial" panose="020B0604020202020204" pitchFamily="34" charset="0"/>
              </a:rPr>
              <a:t>xiên</a:t>
            </a:r>
            <a:endParaRPr lang="vi-VN" sz="60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427240" y="3693055"/>
            <a:ext cx="2478448" cy="5563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5000" y="1379483"/>
            <a:ext cx="15930000" cy="891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điểm A không nằm trên đường thẳng d, kẻ đường thẳng vuông góc với d tại H (H.9.9). </a:t>
            </a: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endParaRPr lang="nl-NL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 AH gọi là đoạn vuông góc hay đường vuông góc kẻ từ điểm A đến đường thẳng d. Ta gọi H là chân đường vuông góc hạ từ A xuống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7373600" y="195534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2868109">
            <a:off x="158616" y="4922787"/>
            <a:ext cx="2112767" cy="54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95534"/>
            <a:ext cx="1271053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đường vuông góc và đường xiên:</a:t>
            </a:r>
            <a:endParaRPr lang="en-US" sz="4500" dirty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55" y="2324100"/>
            <a:ext cx="6550617" cy="5029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5000" y="1544776"/>
            <a:ext cx="15930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điểm A không nằm trên đường thẳng d, kẻ đường thẳng vuông góc với d tại H (H.9.9). </a:t>
            </a:r>
            <a:endParaRPr kumimoji="0" lang="nl-NL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điểm M trên d (M khác H), kẻ đoạn thẳng AM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 AM gọi là một đường xiên kẻ từ A đến đường thẳng d.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7373600" y="195534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2868109">
            <a:off x="158616" y="4922787"/>
            <a:ext cx="2112767" cy="5416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95534"/>
            <a:ext cx="1271053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đường vuông góc và đường xiên: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552700"/>
            <a:ext cx="6550617" cy="502918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927596" y="3101598"/>
            <a:ext cx="2895600" cy="35968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45488" flipH="1" flipV="1">
            <a:off x="17094283" y="9041758"/>
            <a:ext cx="1459484" cy="10818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6719432" y="223619"/>
            <a:ext cx="1332761" cy="1176162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609600" y="407153"/>
            <a:ext cx="1968850" cy="912831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28601" y="8578891"/>
            <a:ext cx="1130649" cy="16852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057400" y="98984"/>
            <a:ext cx="12197570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4500" b="1" dirty="0" smtClean="0">
                <a:solidFill>
                  <a:srgbClr val="4BACC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vi-VN" sz="4500" b="1" dirty="0">
                <a:solidFill>
                  <a:srgbClr val="4BACC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sánh đường vuông góc và đường xiên: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2271" y="1161594"/>
            <a:ext cx="15301231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AH &lt; AM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219718"/>
            <a:ext cx="6550617" cy="5029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48800" y="5295900"/>
                <a:ext cx="8325813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AHM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𝐴𝐻𝑀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AH &lt; AM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5295900"/>
                <a:ext cx="8325813" cy="4739952"/>
              </a:xfrm>
              <a:prstGeom prst="rect">
                <a:avLst/>
              </a:prstGeom>
              <a:blipFill>
                <a:blip r:embed="rId25"/>
                <a:stretch>
                  <a:fillRect l="-2562" r="-73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12770184" y="4117112"/>
            <a:ext cx="1683043" cy="873988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52400" y="1994183"/>
            <a:ext cx="18536106" cy="64446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72638" flipV="1">
            <a:off x="1220993" y="8439189"/>
            <a:ext cx="2006093" cy="14895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537264">
            <a:off x="15514251" y="8960195"/>
            <a:ext cx="3570227" cy="915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6733677" y="525428"/>
            <a:ext cx="3230108" cy="23539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297553" y="444349"/>
            <a:ext cx="953470" cy="84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472142">
            <a:off x="594848" y="1664503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706342" y="839677"/>
            <a:ext cx="768670" cy="6783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5200" y="1866900"/>
            <a:ext cx="3733800" cy="11310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8797" y="3182183"/>
            <a:ext cx="156662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Định </a:t>
            </a:r>
            <a:r>
              <a:rPr lang="vi-VN" sz="4500" b="1" dirty="0">
                <a:ea typeface="Times New Roman" panose="02020603050405020304" pitchFamily="18" charset="0"/>
                <a:cs typeface="Arial" panose="020B0604020202020204" pitchFamily="34" charset="0"/>
              </a:rPr>
              <a:t>lí:</a:t>
            </a:r>
          </a:p>
          <a:p>
            <a:pPr algn="just">
              <a:lnSpc>
                <a:spcPct val="150000"/>
              </a:lnSpc>
            </a:pPr>
            <a:r>
              <a:rPr lang="vi-VN" sz="4500" dirty="0">
                <a:ea typeface="Times New Roman" panose="02020603050405020304" pitchFamily="18" charset="0"/>
                <a:cs typeface="Arial" panose="020B0604020202020204" pitchFamily="34" charset="0"/>
              </a:rPr>
              <a:t>Trong các đường xiên và đường vuông góc kẻ từ một điểm nằm ngoài một đường thẳng đến đường thẳng đó thì đường vuông góc là đường ngắn nhất.</a:t>
            </a: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3344634" y="6666946"/>
            <a:ext cx="2057400" cy="3277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90600" y="1160614"/>
            <a:ext cx="16687800" cy="8215531"/>
            <a:chOff x="2757183" y="1606800"/>
            <a:chExt cx="12773635" cy="70734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4800" y="7409484"/>
            <a:ext cx="1713711" cy="23729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33437" t="30795"/>
          <a:stretch>
            <a:fillRect/>
          </a:stretch>
        </p:blipFill>
        <p:spPr>
          <a:xfrm rot="14732601">
            <a:off x="16058657" y="-298714"/>
            <a:ext cx="1726754" cy="17234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587885">
            <a:off x="4942814" y="8506290"/>
            <a:ext cx="1968850" cy="9128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09800" y="1833215"/>
            <a:ext cx="13824932" cy="359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tabLst>
                <a:tab pos="360045" algn="l"/>
                <a:tab pos="720090" algn="l"/>
              </a:tabLst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Vì độ dài đoạn thẳng AH là ngắn nhất trong các đoạn thẳng kẻ từ A đến d nên độ dài đoạn thẳng AH được gọi là khoảng cách từ điểm A đến đường thẳng d (H.9.9)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754305"/>
            <a:ext cx="3733800" cy="10027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537264">
            <a:off x="-1556513" y="-507296"/>
            <a:ext cx="3570227" cy="915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231" y="4881215"/>
            <a:ext cx="4410969" cy="3386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2337" y="5481578"/>
            <a:ext cx="9452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</a:rPr>
              <a:t>Khi điểm A nằm trên đường thẳng d, người ta coi khoảng cách từ A đến d bằng 0.</a:t>
            </a:r>
            <a:endParaRPr lang="en-US" sz="4000" dirty="0"/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078684" y="8164212"/>
            <a:ext cx="1146522" cy="1146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1516</Words>
  <Application>Microsoft Office PowerPoint</Application>
  <PresentationFormat>Custom</PresentationFormat>
  <Paragraphs>251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Cambria Math</vt:lpstr>
      <vt:lpstr>Calibri</vt:lpstr>
      <vt:lpstr>.VnTime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Minimal Kids English Lesson Presentation</dc:title>
  <dc:creator>Mr CHU HONG VINH</dc:creator>
  <cp:lastModifiedBy>Admin</cp:lastModifiedBy>
  <cp:revision>116</cp:revision>
  <dcterms:created xsi:type="dcterms:W3CDTF">2006-08-16T00:00:00Z</dcterms:created>
  <dcterms:modified xsi:type="dcterms:W3CDTF">2022-11-17T18:16:58Z</dcterms:modified>
  <dc:identifier>DAFOaXjSG44</dc:identifier>
</cp:coreProperties>
</file>