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71" r:id="rId7"/>
    <p:sldId id="262" r:id="rId8"/>
    <p:sldId id="263" r:id="rId9"/>
    <p:sldId id="264" r:id="rId10"/>
    <p:sldId id="265" r:id="rId11"/>
    <p:sldId id="266" r:id="rId12"/>
    <p:sldId id="267" r:id="rId13"/>
    <p:sldId id="257" r:id="rId14"/>
    <p:sldId id="268" r:id="rId15"/>
    <p:sldId id="269" r:id="rId16"/>
    <p:sldId id="272" r:id="rId17"/>
    <p:sldId id="270" r:id="rId18"/>
  </p:sldIdLst>
  <p:sldSz cx="11522075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624" y="204"/>
      </p:cViewPr>
      <p:guideLst>
        <p:guide orient="horz" pos="2160"/>
        <p:guide pos="36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4156" y="2130426"/>
            <a:ext cx="9793764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8311" y="3886200"/>
            <a:ext cx="806545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47B4-43DE-4D53-A401-6B21735F130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7EC3-4CA6-4846-A190-4D3440240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98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47B4-43DE-4D53-A401-6B21735F130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7EC3-4CA6-4846-A190-4D3440240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49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53504" y="274639"/>
            <a:ext cx="259246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6104" y="274639"/>
            <a:ext cx="7585366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47B4-43DE-4D53-A401-6B21735F130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7EC3-4CA6-4846-A190-4D3440240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581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47B4-43DE-4D53-A401-6B21735F130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7EC3-4CA6-4846-A190-4D3440240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39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164" y="4406901"/>
            <a:ext cx="9793764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0164" y="2906713"/>
            <a:ext cx="9793764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47B4-43DE-4D53-A401-6B21735F130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7EC3-4CA6-4846-A190-4D3440240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762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104" y="1600201"/>
            <a:ext cx="50889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57055" y="1600201"/>
            <a:ext cx="50889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47B4-43DE-4D53-A401-6B21735F130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7EC3-4CA6-4846-A190-4D3440240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11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104" y="1535113"/>
            <a:ext cx="5090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104" y="2174875"/>
            <a:ext cx="5090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53055" y="1535113"/>
            <a:ext cx="5092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53055" y="2174875"/>
            <a:ext cx="5092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47B4-43DE-4D53-A401-6B21735F130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7EC3-4CA6-4846-A190-4D3440240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32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47B4-43DE-4D53-A401-6B21735F130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7EC3-4CA6-4846-A190-4D3440240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221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47B4-43DE-4D53-A401-6B21735F130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7EC3-4CA6-4846-A190-4D3440240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48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105" y="273050"/>
            <a:ext cx="379068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811" y="273051"/>
            <a:ext cx="644116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105" y="1435101"/>
            <a:ext cx="379068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47B4-43DE-4D53-A401-6B21735F130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7EC3-4CA6-4846-A190-4D3440240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25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8407" y="4800600"/>
            <a:ext cx="691324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58407" y="612775"/>
            <a:ext cx="691324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58407" y="5367338"/>
            <a:ext cx="691324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47B4-43DE-4D53-A401-6B21735F130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7EC3-4CA6-4846-A190-4D3440240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3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104" y="274638"/>
            <a:ext cx="103698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104" y="1600201"/>
            <a:ext cx="1036986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6104" y="6356351"/>
            <a:ext cx="2688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647B4-43DE-4D53-A401-6B21735F130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6709" y="6356351"/>
            <a:ext cx="3648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7487" y="6356351"/>
            <a:ext cx="2688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27EC3-4CA6-4846-A190-4D3440240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28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 Ribbon 3"/>
          <p:cNvSpPr/>
          <p:nvPr/>
        </p:nvSpPr>
        <p:spPr>
          <a:xfrm>
            <a:off x="226197" y="188640"/>
            <a:ext cx="10978945" cy="2736304"/>
          </a:xfrm>
          <a:prstGeom prst="ribbon2">
            <a:avLst>
              <a:gd name="adj1" fmla="val 16667"/>
              <a:gd name="adj2" fmla="val 6760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407668" y="3573016"/>
            <a:ext cx="10797475" cy="1944216"/>
          </a:xfrm>
          <a:prstGeom prst="horizontalScrol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thon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(Gia-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-ô-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09158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862487"/>
              </p:ext>
            </p:extLst>
          </p:nvPr>
        </p:nvGraphicFramePr>
        <p:xfrm>
          <a:off x="226198" y="260648"/>
          <a:ext cx="1106968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98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198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507192">
                <a:tc>
                  <a:txBody>
                    <a:bodyPr/>
                    <a:lstStyle/>
                    <a:p>
                      <a:r>
                        <a:rPr lang="en-US" sz="2800" b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VB 3 </a:t>
                      </a:r>
                      <a:r>
                        <a:rPr lang="en-US" sz="2800" b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800" b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2800" b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b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5221" marR="1152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="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="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="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b="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b="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2800" b="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800" b="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800" b="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2800" b="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);</a:t>
                      </a:r>
                    </a:p>
                    <a:p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4 VB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4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bậc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="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15221" marR="1152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429" y="3140968"/>
            <a:ext cx="7893952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592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15018" y="116632"/>
            <a:ext cx="7349542" cy="79208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Khám phá tri thức ngữ văn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Delay 4"/>
          <p:cNvSpPr/>
          <p:nvPr/>
        </p:nvSpPr>
        <p:spPr>
          <a:xfrm>
            <a:off x="226197" y="1196753"/>
            <a:ext cx="4173814" cy="5326439"/>
          </a:xfrm>
          <a:prstGeom prst="flowChartDelay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-Đọc 2 khổ bài thơ </a:t>
            </a:r>
            <a:r>
              <a:rPr lang="de-DE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Sang thu</a:t>
            </a:r>
            <a:r>
              <a:rPr 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-Dựa vào phần 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 thức ngữ văn </a:t>
            </a:r>
            <a:r>
              <a:rPr 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SGK, tr.89, điền các thông tin vào 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01.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216" y="1196753"/>
            <a:ext cx="6623661" cy="532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337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180830" y="188640"/>
            <a:ext cx="6351456" cy="5472608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 nhận ra hương ổi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 vào trong gió se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 chùng chình qua ngõ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như thu đã về.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được lúc dềnh dàng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bắt đầu vội vã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đám mây mùa hạ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Vắt nửa mình sang thu...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2494575" y="5828662"/>
            <a:ext cx="4990429" cy="936104"/>
          </a:xfrm>
          <a:prstGeom prst="flowChartTermina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Sang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858" y="1124744"/>
            <a:ext cx="4446019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5513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41666"/>
              </p:ext>
            </p:extLst>
          </p:nvPr>
        </p:nvGraphicFramePr>
        <p:xfrm>
          <a:off x="316933" y="2348880"/>
          <a:ext cx="10888209" cy="2438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948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69339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86416" marR="864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86416" marR="864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86416" marR="864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320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86416" marR="864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86416" marR="864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320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86416" marR="864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86416" marR="864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86416" marR="864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2222369" y="188640"/>
            <a:ext cx="5716310" cy="8640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01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6C0A282-BDE0-42B5-BC88-EF8D54042C0E}"/>
              </a:ext>
            </a:extLst>
          </p:cNvPr>
          <p:cNvSpPr txBox="1"/>
          <p:nvPr/>
        </p:nvSpPr>
        <p:spPr>
          <a:xfrm>
            <a:off x="2880519" y="3289971"/>
            <a:ext cx="5761038" cy="295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150" dirty="0" err="1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Times New Roman" panose="02020603050405020304" pitchFamily="18" charset="0"/>
              </a:rPr>
              <a:t>Phạm</a:t>
            </a:r>
            <a:r>
              <a:rPr lang="en-US" sz="1150" dirty="0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1150" dirty="0" err="1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Times New Roman" panose="02020603050405020304" pitchFamily="18" charset="0"/>
              </a:rPr>
              <a:t>Thi</a:t>
            </a:r>
            <a:r>
              <a:rPr lang="en-US" sz="1150" dirty="0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Times New Roman" panose="02020603050405020304" pitchFamily="18" charset="0"/>
              </a:rPr>
              <a:t>̣ </a:t>
            </a:r>
            <a:r>
              <a:rPr lang="en-US" sz="1150" dirty="0" err="1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Times New Roman" panose="02020603050405020304" pitchFamily="18" charset="0"/>
              </a:rPr>
              <a:t>Hò</a:t>
            </a:r>
            <a:r>
              <a:rPr lang="en-US" sz="1150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ạ</a:t>
            </a:r>
            <a:r>
              <a:rPr lang="en-US" sz="1150" dirty="0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Times New Roman" panose="02020603050405020304" pitchFamily="18" charset="0"/>
              </a:rPr>
              <a:t> 0971088882 </a:t>
            </a:r>
            <a:r>
              <a:rPr lang="en-US" sz="1150" dirty="0" err="1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Times New Roman" panose="02020603050405020304" pitchFamily="18" charset="0"/>
              </a:rPr>
              <a:t>Thcs</a:t>
            </a:r>
            <a:r>
              <a:rPr lang="en-US" sz="1150" dirty="0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1150" dirty="0" err="1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Times New Roman" panose="02020603050405020304" pitchFamily="18" charset="0"/>
              </a:rPr>
              <a:t>Quảng</a:t>
            </a:r>
            <a:r>
              <a:rPr lang="en-US" sz="1150" dirty="0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1150" dirty="0" err="1">
                <a:solidFill>
                  <a:srgbClr val="FFFFFF"/>
                </a:solidFill>
                <a:effectLst/>
                <a:latin typeface="Segoe UI Historic" panose="020B0502040204020203" pitchFamily="34" charset="0"/>
                <a:ea typeface="Times New Roman" panose="02020603050405020304" pitchFamily="18" charset="0"/>
              </a:rPr>
              <a:t>Ti</a:t>
            </a:r>
            <a:r>
              <a:rPr lang="en-US" sz="1150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ến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8581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226198" y="116632"/>
            <a:ext cx="4718224" cy="3024336"/>
          </a:xfrm>
          <a:prstGeom prst="wedgeEllipse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Tình cảm, cảm xúc trong thơ được hiểu như thế nào?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2313105" y="3140968"/>
            <a:ext cx="4718224" cy="3024336"/>
          </a:xfrm>
          <a:prstGeom prst="wedgeEllipse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5851772" y="9965"/>
            <a:ext cx="5262635" cy="3707067"/>
          </a:xfrm>
          <a:prstGeom prst="wedgeEllipse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Hình ảnh trong thơ đóng vai trò gì trong việc biểu lộ tình cảm của tác giả?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345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Stored Data 3"/>
          <p:cNvSpPr/>
          <p:nvPr/>
        </p:nvSpPr>
        <p:spPr>
          <a:xfrm>
            <a:off x="316933" y="116632"/>
            <a:ext cx="5988515" cy="3456384"/>
          </a:xfrm>
          <a:prstGeom prst="flowChartOnlineStorag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de-DE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thơ, kết hợp</a:t>
            </a:r>
            <a:r>
              <a:rPr lang="de-DE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de-DE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Kiến thức Ngữ văn </a:t>
            </a:r>
            <a:r>
              <a:rPr lang="de-DE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SGK, tái hiện lại kiến thức trong phần đó vào Phiếu HT. 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Stored Data 4"/>
          <p:cNvSpPr/>
          <p:nvPr/>
        </p:nvSpPr>
        <p:spPr>
          <a:xfrm>
            <a:off x="6803851" y="476672"/>
            <a:ext cx="4718224" cy="2808312"/>
          </a:xfrm>
          <a:prstGeom prst="flowChartOnlineStorag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theo cặp bàn các nội dung có trong Phiếu HT.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369" y="3717032"/>
            <a:ext cx="6940594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970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6861" y="1124744"/>
            <a:ext cx="734521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1/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cội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dung 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2/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phươngtiện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bộc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hư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3/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thù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60437" y="116632"/>
            <a:ext cx="7349542" cy="79208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Khám phá tri thức ngữ văn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405" y="1412776"/>
            <a:ext cx="410445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hú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bầy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chiêm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chín,trái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râm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diều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lộn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nhào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Ta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Ngột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uất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hú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vi-VN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91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Terminator 3"/>
          <p:cNvSpPr/>
          <p:nvPr/>
        </p:nvSpPr>
        <p:spPr>
          <a:xfrm>
            <a:off x="226198" y="188640"/>
            <a:ext cx="10525269" cy="1008112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gular Pentagon 4"/>
          <p:cNvSpPr/>
          <p:nvPr/>
        </p:nvSpPr>
        <p:spPr>
          <a:xfrm>
            <a:off x="806745" y="1484784"/>
            <a:ext cx="9617919" cy="3960440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ở nhà: </a:t>
            </a: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một bài thơ trữ tình mà em yêu thích, sau đó ghi lại tình cảm cảm xúc, hình ảnh và nhịp thơ có trong bài thơ đó.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711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9873" y="583516"/>
            <a:ext cx="10525269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 44: GIỚI </a:t>
            </a:r>
            <a:r>
              <a:rPr lang="de-D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THIỆU BÀI HỌC VÀ TRI THỨC NGỮ VĂN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1632592" y="1844824"/>
            <a:ext cx="8256892" cy="936104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fr-FR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fr-FR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fr-FR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fr-FR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Vertical Scroll 5"/>
          <p:cNvSpPr/>
          <p:nvPr/>
        </p:nvSpPr>
        <p:spPr>
          <a:xfrm>
            <a:off x="1315019" y="2895357"/>
            <a:ext cx="8166157" cy="3384376"/>
          </a:xfrm>
          <a:prstGeom prst="verticalScroll">
            <a:avLst>
              <a:gd name="adj" fmla="val 16858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Nghe ca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93CB72-4435-4AAF-A0E5-E49001DAAB77}"/>
              </a:ext>
            </a:extLst>
          </p:cNvPr>
          <p:cNvSpPr txBox="1"/>
          <p:nvPr/>
        </p:nvSpPr>
        <p:spPr>
          <a:xfrm>
            <a:off x="1768694" y="301513"/>
            <a:ext cx="653228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000" dirty="0">
                <a:solidFill>
                  <a:schemeClr val="bg1"/>
                </a:solidFill>
              </a:rPr>
              <a:t>Phạm Thị Liễu. 0369444915.Trường THCS Xuân Phong- Xuân Trường- Nam Định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0834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3771" y="656692"/>
            <a:ext cx="10434534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8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5307362" y="332656"/>
            <a:ext cx="5807045" cy="4824536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fr-FR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fr-FR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fr-FR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FR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fr-FR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fr-FR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fr-FR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fr-FR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FR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fr-FR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fr-FR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fr-FR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fr-FR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fr-FR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fr-FR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fr-FR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fr-FR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fr-FR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ca </a:t>
            </a:r>
            <a:r>
              <a:rPr lang="fr-FR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fr-FR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6">
            <a:extLst>
              <a:ext uri="{FF2B5EF4-FFF2-40B4-BE49-F238E27FC236}">
                <a16:creationId xmlns="" xmlns:a16="http://schemas.microsoft.com/office/drawing/2014/main" id="{EE2CD13B-09F5-6A67-6253-90FB402FD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948" y="33383"/>
            <a:ext cx="6001081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58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6198" y="188640"/>
            <a:ext cx="11069680" cy="64807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fr-FR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1984,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sỹ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qua, ca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thổn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đỗi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dạt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dao”, “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 con”, “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”…ở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6037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508" y="3356992"/>
            <a:ext cx="5383188" cy="3240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33" y="3356992"/>
            <a:ext cx="5353370" cy="3240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33" y="188640"/>
            <a:ext cx="5353370" cy="29340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508" y="188640"/>
            <a:ext cx="5383188" cy="293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2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129720" y="1268760"/>
            <a:ext cx="4718224" cy="86409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Giới thiệu bài học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68" y="2708920"/>
            <a:ext cx="5081165" cy="3888432"/>
          </a:xfrm>
          <a:prstGeom prst="rect">
            <a:avLst/>
          </a:prstGeom>
        </p:spPr>
      </p:pic>
      <p:sp>
        <p:nvSpPr>
          <p:cNvPr id="7" name="Teardrop 6"/>
          <p:cNvSpPr/>
          <p:nvPr/>
        </p:nvSpPr>
        <p:spPr>
          <a:xfrm>
            <a:off x="4608909" y="2708920"/>
            <a:ext cx="6414763" cy="3888432"/>
          </a:xfrm>
          <a:prstGeom prst="teardrop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tr.88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7792710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61344" y="188640"/>
            <a:ext cx="10343798" cy="93610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Hai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16327" y="1340768"/>
            <a:ext cx="10978945" cy="10801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319148" y="2564904"/>
            <a:ext cx="8801303" cy="97732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79272" y="3717032"/>
            <a:ext cx="8529099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VB </a:t>
            </a:r>
            <a:r>
              <a:rPr lang="en-US" sz="32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34825" y="4869160"/>
            <a:ext cx="10978945" cy="108012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VB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VB3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4?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9739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968986"/>
              </p:ext>
            </p:extLst>
          </p:nvPr>
        </p:nvGraphicFramePr>
        <p:xfrm>
          <a:off x="135462" y="332656"/>
          <a:ext cx="11160415" cy="5208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91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013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36926">
                <a:tc>
                  <a:txBody>
                    <a:bodyPr/>
                    <a:lstStyle/>
                    <a:p>
                      <a:r>
                        <a:rPr lang="pt-BR" sz="3200" b="1" kern="120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pt-BR" sz="3200" b="1" kern="1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 đề bài học: </a:t>
                      </a:r>
                      <a:endParaRPr lang="en-US" sz="3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5221" marR="1152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3200" b="0" kern="12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Tình yêu đất nước.</a:t>
                      </a:r>
                      <a:endParaRPr lang="en-US" sz="3200" b="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5221" marR="1152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36926">
                <a:tc>
                  <a:txBody>
                    <a:bodyPr/>
                    <a:lstStyle/>
                    <a:p>
                      <a:r>
                        <a:rPr lang="pt-BR" sz="3200" b="1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pt-BR" sz="3200" b="1" kern="12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3200" b="1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 </a:t>
                      </a:r>
                      <a:r>
                        <a:rPr lang="pt-BR" sz="32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loại: </a:t>
                      </a:r>
                      <a:endParaRPr lang="en-US" sz="3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5221" marR="1152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Thơ trữ tình; VB kết nối chủ đề tình yêu đất nước.</a:t>
                      </a:r>
                      <a:endParaRPr lang="en-US" sz="3200" kern="12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5221" marR="1152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369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b="1" kern="120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pt-BR" sz="3200" b="1" kern="1200" baseline="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3200" b="1" kern="120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VB </a:t>
                      </a:r>
                      <a:r>
                        <a:rPr lang="pt-BR" sz="3200" b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đọc chính:</a:t>
                      </a:r>
                      <a:endParaRPr lang="en-US" sz="3200" kern="12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32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5221" marR="1152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VB1</a:t>
                      </a:r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320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320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nho</a:t>
                      </a:r>
                      <a:r>
                        <a:rPr lang="en-US" sz="320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320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(Thanh </a:t>
                      </a:r>
                      <a:r>
                        <a:rPr lang="en-US" sz="32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Hải</a:t>
                      </a:r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); </a:t>
                      </a:r>
                    </a:p>
                    <a:p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VB2</a:t>
                      </a:r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Gò</a:t>
                      </a:r>
                      <a:r>
                        <a:rPr lang="en-US" sz="320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Me</a:t>
                      </a:r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2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Hoàng</a:t>
                      </a:r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); </a:t>
                      </a:r>
                    </a:p>
                    <a:p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VB3</a:t>
                      </a:r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20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20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320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320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320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320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2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);</a:t>
                      </a:r>
                    </a:p>
                    <a:p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VB </a:t>
                      </a:r>
                      <a:r>
                        <a:rPr lang="en-US" sz="32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320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320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2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Lò</a:t>
                      </a:r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Ngân</a:t>
                      </a:r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Sủn</a:t>
                      </a:r>
                      <a:r>
                        <a:rPr lang="en-US" sz="3200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).</a:t>
                      </a:r>
                    </a:p>
                    <a:p>
                      <a:r>
                        <a:rPr lang="pt-BR" sz="3200" b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-&gt;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VB 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20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20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320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320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320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200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kern="12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5221" marR="1152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58186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1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64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67&quot;/&gt;&lt;/object&gt;&lt;object type=&quot;3&quot; unique_id=&quot;10015&quot;&gt;&lt;property id=&quot;20148&quot; value=&quot;5&quot;/&gt;&lt;property id=&quot;20300&quot; value=&quot;Slide 13&quot;/&gt;&lt;property id=&quot;20307&quot; value=&quot;257&quot;/&gt;&lt;/object&gt;&lt;object type=&quot;3&quot; unique_id=&quot;10016&quot;&gt;&lt;property id=&quot;20148&quot; value=&quot;5&quot;/&gt;&lt;property id=&quot;20300&quot; value=&quot;Slide 14&quot;/&gt;&lt;property id=&quot;20307&quot; value=&quot;268&quot;/&gt;&lt;/object&gt;&lt;object type=&quot;3&quot; unique_id=&quot;10017&quot;&gt;&lt;property id=&quot;20148&quot; value=&quot;5&quot;/&gt;&lt;property id=&quot;20300&quot; value=&quot;Slide 15&quot;/&gt;&lt;property id=&quot;20307&quot; value=&quot;269&quot;/&gt;&lt;/object&gt;&lt;object type=&quot;3&quot; unique_id=&quot;10018&quot;&gt;&lt;property id=&quot;20148&quot; value=&quot;5&quot;/&gt;&lt;property id=&quot;20300&quot; value=&quot;Slide 17&quot;/&gt;&lt;property id=&quot;20307&quot; value=&quot;270&quot;/&gt;&lt;/object&gt;&lt;object type=&quot;3&quot; unique_id=&quot;10073&quot;&gt;&lt;property id=&quot;20148&quot; value=&quot;5&quot;/&gt;&lt;property id=&quot;20300&quot; value=&quot;Slide 16&quot;/&gt;&lt;property id=&quot;20307&quot; value=&quot;272&quot;/&gt;&lt;/object&gt;&lt;/object&gt;&lt;object type=&quot;8&quot; unique_id=&quot;1003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830</Words>
  <Application>Microsoft Office PowerPoint</Application>
  <PresentationFormat>Custom</PresentationFormat>
  <Paragraphs>84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21AK22</cp:lastModifiedBy>
  <cp:revision>92</cp:revision>
  <dcterms:created xsi:type="dcterms:W3CDTF">2022-08-14T08:13:18Z</dcterms:created>
  <dcterms:modified xsi:type="dcterms:W3CDTF">2022-11-19T01:03:08Z</dcterms:modified>
</cp:coreProperties>
</file>