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B18443-BF69-4702-BA89-989DFA3EBC23}" type="datetimeFigureOut">
              <a:rPr lang="en-US" smtClean="0"/>
              <a:t>9/28/2022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624D7F-1038-4C6F-9A32-986BB677EA7B}" type="slidenum">
              <a:rPr lang="en-US" smtClean="0"/>
              <a:t>‹#›</a:t>
            </a:fld>
            <a:endParaRPr lang="en-US"/>
          </a:p>
        </p:txBody>
      </p:sp>
    </p:spTree>
    <p:extLst>
      <p:ext uri="{BB962C8B-B14F-4D97-AF65-F5344CB8AC3E}">
        <p14:creationId xmlns:p14="http://schemas.microsoft.com/office/powerpoint/2010/main" val="1776058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vi-VN" noProof="0" dirty="0">
              <a:latin typeface="Arial" panose="020B0604020202020204" pitchFamily="34" charset="0"/>
              <a:cs typeface="Arial" panose="020B0604020202020204" pitchFamily="34" charset="0"/>
            </a:endParaRPr>
          </a:p>
        </p:txBody>
      </p:sp>
      <p:sp>
        <p:nvSpPr>
          <p:cNvPr id="4" name="Chỗ dành sẵn cho Số hiệu Bản chiếu 3"/>
          <p:cNvSpPr>
            <a:spLocks noGrp="1"/>
          </p:cNvSpPr>
          <p:nvPr>
            <p:ph type="sldNum" sz="quarter" idx="10"/>
          </p:nvPr>
        </p:nvSpPr>
        <p:spPr/>
        <p:txBody>
          <a:bodyPr/>
          <a:lstStyle/>
          <a:p>
            <a:pPr algn="r"/>
            <a:fld id="{C8DC57A8-AE18-4654-B6AF-04B3577165BE}" type="slidenum">
              <a:rPr lang="vi-VN" smtClean="0"/>
              <a:pPr algn="r"/>
              <a:t>1</a:t>
            </a:fld>
            <a:endParaRPr lang="vi-VN" dirty="0"/>
          </a:p>
        </p:txBody>
      </p:sp>
    </p:spTree>
    <p:extLst>
      <p:ext uri="{BB962C8B-B14F-4D97-AF65-F5344CB8AC3E}">
        <p14:creationId xmlns:p14="http://schemas.microsoft.com/office/powerpoint/2010/main" val="88429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28D7A30-4419-44A3-BFFC-D358F3B7063C}" type="datetimeFigureOut">
              <a:rPr lang="en-US" smtClean="0"/>
              <a:t>9/28/2022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1282969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D7A30-4419-44A3-BFFC-D358F3B7063C}" type="datetimeFigureOut">
              <a:rPr lang="en-US" smtClean="0"/>
              <a:t>9/28/2022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316035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D7A30-4419-44A3-BFFC-D358F3B7063C}" type="datetimeFigureOut">
              <a:rPr lang="en-US" smtClean="0"/>
              <a:t>9/28/2022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3857865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8D7A30-4419-44A3-BFFC-D358F3B7063C}" type="datetimeFigureOut">
              <a:rPr lang="en-US" smtClean="0"/>
              <a:t>9/28/2022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2643541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8D7A30-4419-44A3-BFFC-D358F3B7063C}" type="datetimeFigureOut">
              <a:rPr lang="en-US" smtClean="0"/>
              <a:t>9/28/2022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2354332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8D7A30-4419-44A3-BFFC-D358F3B7063C}" type="datetimeFigureOut">
              <a:rPr lang="en-US" smtClean="0"/>
              <a:t>9/28/2022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623303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28D7A30-4419-44A3-BFFC-D358F3B7063C}" type="datetimeFigureOut">
              <a:rPr lang="en-US" smtClean="0"/>
              <a:t>9/28/2022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2484161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28D7A30-4419-44A3-BFFC-D358F3B7063C}" type="datetimeFigureOut">
              <a:rPr lang="en-US" smtClean="0"/>
              <a:t>9/28/2022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3593687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D7A30-4419-44A3-BFFC-D358F3B7063C}" type="datetimeFigureOut">
              <a:rPr lang="en-US" smtClean="0"/>
              <a:t>9/28/2022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1730848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28D7A30-4419-44A3-BFFC-D358F3B7063C}" type="datetimeFigureOut">
              <a:rPr lang="en-US" smtClean="0"/>
              <a:t>9/28/2022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700556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28D7A30-4419-44A3-BFFC-D358F3B7063C}" type="datetimeFigureOut">
              <a:rPr lang="en-US" smtClean="0"/>
              <a:t>9/28/2022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9B641-70C7-47C0-8E8A-E660221651F1}" type="slidenum">
              <a:rPr lang="en-US" smtClean="0"/>
              <a:t>‹#›</a:t>
            </a:fld>
            <a:endParaRPr lang="en-US"/>
          </a:p>
        </p:txBody>
      </p:sp>
    </p:spTree>
    <p:extLst>
      <p:ext uri="{BB962C8B-B14F-4D97-AF65-F5344CB8AC3E}">
        <p14:creationId xmlns:p14="http://schemas.microsoft.com/office/powerpoint/2010/main" val="178298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D7A30-4419-44A3-BFFC-D358F3B7063C}" type="datetimeFigureOut">
              <a:rPr lang="en-US" smtClean="0"/>
              <a:t>9/28/2022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59B641-70C7-47C0-8E8A-E660221651F1}" type="slidenum">
              <a:rPr lang="en-US" smtClean="0"/>
              <a:t>‹#›</a:t>
            </a:fld>
            <a:endParaRPr lang="en-US"/>
          </a:p>
        </p:txBody>
      </p:sp>
    </p:spTree>
    <p:extLst>
      <p:ext uri="{BB962C8B-B14F-4D97-AF65-F5344CB8AC3E}">
        <p14:creationId xmlns:p14="http://schemas.microsoft.com/office/powerpoint/2010/main" val="3013709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a:extLst>
              <a:ext uri="{FF2B5EF4-FFF2-40B4-BE49-F238E27FC236}">
                <a16:creationId xmlns:a16="http://schemas.microsoft.com/office/drawing/2014/main" id="{ACC646A2-6C64-801F-6AA6-D1FDF1F6A0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9960" y="1"/>
            <a:ext cx="9004041" cy="7031333"/>
          </a:xfrm>
          <a:prstGeom prst="rect">
            <a:avLst/>
          </a:prstGeom>
        </p:spPr>
      </p:pic>
      <p:sp>
        <p:nvSpPr>
          <p:cNvPr id="6" name="Rectangle 5"/>
          <p:cNvSpPr/>
          <p:nvPr/>
        </p:nvSpPr>
        <p:spPr>
          <a:xfrm>
            <a:off x="755576" y="980728"/>
            <a:ext cx="6624736" cy="3539430"/>
          </a:xfrm>
          <a:prstGeom prst="rect">
            <a:avLst/>
          </a:prstGeom>
        </p:spPr>
        <p:txBody>
          <a:bodyPr wrap="square">
            <a:spAutoFit/>
          </a:bodyPr>
          <a:lstStyle/>
          <a:p>
            <a:pPr algn="ctr"/>
            <a:r>
              <a:rPr lang="de-DE"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THỰC HÀNH TIẾNG VIỆT</a:t>
            </a:r>
            <a:endPar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endParaRPr lang="de-DE" sz="4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de-DE" sz="4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NGHĨA CỦA TỪ NGỮ, </a:t>
            </a:r>
          </a:p>
          <a:p>
            <a:pPr algn="ctr"/>
            <a:r>
              <a:rPr lang="de-DE" sz="4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DẤU CÂU, </a:t>
            </a:r>
          </a:p>
          <a:p>
            <a:pPr algn="ctr"/>
            <a:r>
              <a:rPr lang="de-DE" sz="4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BIỆN PHÁP TU TỪ</a:t>
            </a:r>
            <a:endParaRPr lang="en-US" sz="48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533202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 Same Side Corner Rectangle 3"/>
          <p:cNvSpPr/>
          <p:nvPr/>
        </p:nvSpPr>
        <p:spPr>
          <a:xfrm>
            <a:off x="2267744" y="116632"/>
            <a:ext cx="3672408" cy="720080"/>
          </a:xfrm>
          <a:prstGeom prst="round2Same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0070C0"/>
                </a:solidFill>
                <a:latin typeface="Times New Roman" panose="02020603050405020304" pitchFamily="18" charset="0"/>
                <a:cs typeface="Times New Roman" panose="02020603050405020304" pitchFamily="18" charset="0"/>
              </a:rPr>
              <a:t>Bài tập 1/tr.95:</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7" name="Flowchart: Punched Tape 6"/>
          <p:cNvSpPr/>
          <p:nvPr/>
        </p:nvSpPr>
        <p:spPr>
          <a:xfrm>
            <a:off x="971600" y="1124744"/>
            <a:ext cx="7128792" cy="5184576"/>
          </a:xfrm>
          <a:prstGeom prst="flowChartPunchedTap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i="1" dirty="0">
                <a:latin typeface="Times New Roman" panose="02020603050405020304" pitchFamily="18" charset="0"/>
                <a:cs typeface="Times New Roman" panose="02020603050405020304" pitchFamily="18" charset="0"/>
              </a:rPr>
              <a:t>- </a:t>
            </a:r>
            <a:r>
              <a:rPr lang="vi-VN" sz="3200" i="1" dirty="0">
                <a:latin typeface="Times New Roman" panose="02020603050405020304" pitchFamily="18" charset="0"/>
                <a:cs typeface="Times New Roman" panose="02020603050405020304" pitchFamily="18" charset="0"/>
              </a:rPr>
              <a:t>Mái lá khoan thai thở làn khói nhẹ: thở</a:t>
            </a:r>
            <a:r>
              <a:rPr lang="vi-VN" sz="3200" dirty="0">
                <a:latin typeface="Times New Roman" panose="02020603050405020304" pitchFamily="18" charset="0"/>
                <a:cs typeface="Times New Roman" panose="02020603050405020304" pitchFamily="18" charset="0"/>
              </a:rPr>
              <a:t> có nghĩa là phả ra, toả ra.</a:t>
            </a:r>
            <a:endParaRPr lang="en-US" sz="3200" dirty="0">
              <a:latin typeface="Times New Roman" panose="02020603050405020304" pitchFamily="18" charset="0"/>
              <a:cs typeface="Times New Roman" panose="02020603050405020304" pitchFamily="18" charset="0"/>
            </a:endParaRPr>
          </a:p>
          <a:p>
            <a:r>
              <a:rPr lang="en-US" sz="3200" i="1" dirty="0">
                <a:latin typeface="Times New Roman" panose="02020603050405020304" pitchFamily="18" charset="0"/>
                <a:cs typeface="Times New Roman" panose="02020603050405020304" pitchFamily="18" charset="0"/>
              </a:rPr>
              <a:t>- </a:t>
            </a:r>
            <a:r>
              <a:rPr lang="vi-VN" sz="3200" i="1" dirty="0">
                <a:latin typeface="Times New Roman" panose="02020603050405020304" pitchFamily="18" charset="0"/>
                <a:cs typeface="Times New Roman" panose="02020603050405020304" pitchFamily="18" charset="0"/>
              </a:rPr>
              <a:t>Em bé thở đều đều khi ngủ say: thở</a:t>
            </a:r>
            <a:r>
              <a:rPr lang="vi-VN" sz="3200" dirty="0">
                <a:latin typeface="Times New Roman" panose="02020603050405020304" pitchFamily="18" charset="0"/>
                <a:cs typeface="Times New Roman" panose="02020603050405020304" pitchFamily="18" charset="0"/>
              </a:rPr>
              <a:t> là hoạt động của con người - hít không khí vào lồng ngực, vào cơ thể rồi đưa trở ra qua mũi, miệng.</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7860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683568" y="116632"/>
            <a:ext cx="7776864" cy="864096"/>
          </a:xfrm>
          <a:prstGeom prst="fram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b="1" dirty="0">
                <a:solidFill>
                  <a:srgbClr val="002060"/>
                </a:solidFill>
                <a:latin typeface="Times New Roman" panose="02020603050405020304" pitchFamily="18" charset="0"/>
                <a:cs typeface="Times New Roman" panose="02020603050405020304" pitchFamily="18" charset="0"/>
              </a:rPr>
              <a:t>2. Nhận biết và nêu tác dụng của từ láy.</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5" name="Rounded Rectangular Callout 4"/>
          <p:cNvSpPr/>
          <p:nvPr/>
        </p:nvSpPr>
        <p:spPr>
          <a:xfrm>
            <a:off x="6383540" y="1142522"/>
            <a:ext cx="2508940" cy="3942662"/>
          </a:xfrm>
          <a:prstGeom prst="wedgeRoundRect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latin typeface="Times New Roman" panose="02020603050405020304" pitchFamily="18" charset="0"/>
                <a:cs typeface="Times New Roman" panose="02020603050405020304" pitchFamily="18" charset="0"/>
              </a:rPr>
              <a:t>HS </a:t>
            </a:r>
            <a:r>
              <a:rPr lang="vi-VN" sz="3200" dirty="0">
                <a:latin typeface="Times New Roman" panose="02020603050405020304" pitchFamily="18" charset="0"/>
                <a:cs typeface="Times New Roman" panose="02020603050405020304" pitchFamily="18" charset="0"/>
              </a:rPr>
              <a:t>nhận diện và nêu được tác dụng của việc dùng từ láy đó trong câu thơ.</a:t>
            </a:r>
            <a:endParaRPr lang="en-US" sz="3200" dirty="0">
              <a:latin typeface="Times New Roman" panose="02020603050405020304" pitchFamily="18" charset="0"/>
              <a:cs typeface="Times New Roman" panose="02020603050405020304" pitchFamily="18" charset="0"/>
            </a:endParaRPr>
          </a:p>
        </p:txBody>
      </p:sp>
      <p:sp>
        <p:nvSpPr>
          <p:cNvPr id="6" name="Rectangle 5"/>
          <p:cNvSpPr/>
          <p:nvPr/>
        </p:nvSpPr>
        <p:spPr>
          <a:xfrm>
            <a:off x="150832" y="1520788"/>
            <a:ext cx="922213" cy="295232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b="1" dirty="0">
                <a:solidFill>
                  <a:srgbClr val="002060"/>
                </a:solidFill>
                <a:latin typeface="Times New Roman" panose="02020603050405020304" pitchFamily="18" charset="0"/>
                <a:cs typeface="Times New Roman" panose="02020603050405020304" pitchFamily="18" charset="0"/>
              </a:rPr>
              <a:t>Bài tập 2/tr.95:</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7" name="Hexagon 6"/>
          <p:cNvSpPr/>
          <p:nvPr/>
        </p:nvSpPr>
        <p:spPr>
          <a:xfrm>
            <a:off x="1187624" y="1124744"/>
            <a:ext cx="5112568" cy="5544616"/>
          </a:xfrm>
          <a:prstGeom prst="hexagon">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Chỉ ra các từ láy trong bài thơ: </a:t>
            </a:r>
            <a:r>
              <a:rPr lang="vi-VN" sz="3200" i="1" dirty="0">
                <a:latin typeface="Times New Roman" panose="02020603050405020304" pitchFamily="18" charset="0"/>
                <a:cs typeface="Times New Roman" panose="02020603050405020304" pitchFamily="18" charset="0"/>
              </a:rPr>
              <a:t>leng keng, lao xao, xao xuyến, thẹn thò,...</a:t>
            </a:r>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Chọn một từ láy và giải thích nghĩa cùa từ đó. Chẳng hạn, từ </a:t>
            </a:r>
            <a:r>
              <a:rPr lang="vi-VN" sz="3200" i="1" dirty="0">
                <a:latin typeface="Times New Roman" panose="02020603050405020304" pitchFamily="18" charset="0"/>
                <a:cs typeface="Times New Roman" panose="02020603050405020304" pitchFamily="18" charset="0"/>
              </a:rPr>
              <a:t>xao xuyến:</a:t>
            </a:r>
            <a:r>
              <a:rPr lang="vi-VN" sz="3200" dirty="0">
                <a:latin typeface="Times New Roman" panose="02020603050405020304" pitchFamily="18" charset="0"/>
                <a:cs typeface="Times New Roman" panose="02020603050405020304" pitchFamily="18" charset="0"/>
              </a:rPr>
              <a:t> trạng thái xúc động kéo dài, khó dứt.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1825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0832" y="1520788"/>
            <a:ext cx="922213" cy="295232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b="1" dirty="0">
                <a:solidFill>
                  <a:srgbClr val="002060"/>
                </a:solidFill>
                <a:latin typeface="Times New Roman" panose="02020603050405020304" pitchFamily="18" charset="0"/>
                <a:cs typeface="Times New Roman" panose="02020603050405020304" pitchFamily="18" charset="0"/>
              </a:rPr>
              <a:t>Bài tập 2/tr.95:</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5" name="Rounded Rectangle 4"/>
          <p:cNvSpPr/>
          <p:nvPr/>
        </p:nvSpPr>
        <p:spPr>
          <a:xfrm>
            <a:off x="1403648" y="260648"/>
            <a:ext cx="7416824" cy="6408712"/>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rgbClr val="002060"/>
                </a:solidFill>
                <a:latin typeface="Times New Roman" panose="02020603050405020304" pitchFamily="18" charset="0"/>
                <a:cs typeface="Times New Roman" panose="02020603050405020304" pitchFamily="18" charset="0"/>
              </a:rPr>
              <a:t>- </a:t>
            </a:r>
            <a:r>
              <a:rPr lang="vi-VN" sz="3200" dirty="0">
                <a:solidFill>
                  <a:srgbClr val="002060"/>
                </a:solidFill>
                <a:latin typeface="Times New Roman" panose="02020603050405020304" pitchFamily="18" charset="0"/>
                <a:cs typeface="Times New Roman" panose="02020603050405020304" pitchFamily="18" charset="0"/>
              </a:rPr>
              <a:t>Nêu tác dụng của việc sử dụng từ láy đó trong câu thơ </a:t>
            </a:r>
            <a:r>
              <a:rPr lang="vi-VN" sz="3200" i="1" dirty="0">
                <a:solidFill>
                  <a:srgbClr val="002060"/>
                </a:solidFill>
                <a:latin typeface="Times New Roman" panose="02020603050405020304" pitchFamily="18" charset="0"/>
                <a:cs typeface="Times New Roman" panose="02020603050405020304" pitchFamily="18" charset="0"/>
              </a:rPr>
              <a:t>Gió dìu vương xao xuyến bờ tre: </a:t>
            </a:r>
            <a:r>
              <a:rPr lang="vi-VN" sz="3200" dirty="0">
                <a:solidFill>
                  <a:srgbClr val="002060"/>
                </a:solidFill>
                <a:latin typeface="Times New Roman" panose="02020603050405020304" pitchFamily="18" charset="0"/>
                <a:cs typeface="Times New Roman" panose="02020603050405020304" pitchFamily="18" charset="0"/>
              </a:rPr>
              <a:t>giúp cho câu thơ thêm sinh động, gợi hình, gợi cảm. Nhà thơ đã gợi nên được trạng thái bâng khuâng của sự vật, giúp cho sự vật thêm gần gũi với con người, cũng có những nỗi niềm cảm xúc như con người,...</a:t>
            </a:r>
            <a:endParaRPr lang="en-US" sz="3200" dirty="0">
              <a:solidFill>
                <a:srgbClr val="002060"/>
              </a:solidFill>
              <a:latin typeface="Times New Roman" panose="02020603050405020304" pitchFamily="18" charset="0"/>
              <a:cs typeface="Times New Roman" panose="02020603050405020304" pitchFamily="18" charset="0"/>
            </a:endParaRP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Nghĩa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của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từ</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thẹn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thò</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nghĩa</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là</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thẹn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thùng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ngượng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ngùng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nhưng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có</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phần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thích</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thú</a:t>
            </a:r>
            <a:r>
              <a:rPr lang="en-US" sz="3200" dirty="0">
                <a:solidFill>
                  <a:srgbClr val="002060"/>
                </a:solidFill>
                <a:latin typeface="Times New Roman" panose="02020603050405020304" pitchFamily="18" charset="0"/>
                <a:cs typeface="Times New Roman" panose="02020603050405020304" pitchFamily="18" charset="0"/>
              </a:rPr>
              <a:t>.</a:t>
            </a:r>
          </a:p>
          <a:p>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Tác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dụng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diễn</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đạt</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cảm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xúc</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tâm</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trạng</a:t>
            </a:r>
            <a:r>
              <a:rPr lang="en-US" sz="3200" dirty="0">
                <a:solidFill>
                  <a:srgbClr val="002060"/>
                </a:solidFill>
                <a:latin typeface="Times New Roman" panose="02020603050405020304" pitchFamily="18" charset="0"/>
                <a:cs typeface="Times New Roman" panose="02020603050405020304" pitchFamily="18" charset="0"/>
              </a:rPr>
              <a:t> </a:t>
            </a:r>
            <a:r>
              <a:rPr lang="en-US" sz="3200" dirty="0" err="1">
                <a:solidFill>
                  <a:srgbClr val="002060"/>
                </a:solidFill>
                <a:latin typeface="Times New Roman" panose="02020603050405020304" pitchFamily="18" charset="0"/>
                <a:cs typeface="Times New Roman" panose="02020603050405020304" pitchFamily="18" charset="0"/>
              </a:rPr>
              <a:t>của</a:t>
            </a:r>
            <a:r>
              <a:rPr lang="en-US" sz="3200" dirty="0">
                <a:solidFill>
                  <a:srgbClr val="002060"/>
                </a:solidFill>
                <a:latin typeface="Times New Roman" panose="02020603050405020304" pitchFamily="18" charset="0"/>
                <a:cs typeface="Times New Roman" panose="02020603050405020304" pitchFamily="18" charset="0"/>
              </a:rPr>
              <a:t> con </a:t>
            </a:r>
            <a:r>
              <a:rPr lang="en-US" sz="3200" dirty="0" err="1">
                <a:solidFill>
                  <a:srgbClr val="002060"/>
                </a:solidFill>
                <a:latin typeface="Times New Roman" panose="02020603050405020304" pitchFamily="18" charset="0"/>
                <a:cs typeface="Times New Roman" panose="02020603050405020304" pitchFamily="18" charset="0"/>
              </a:rPr>
              <a:t>người</a:t>
            </a:r>
            <a:r>
              <a:rPr lang="en-US" sz="3200" dirty="0">
                <a:solidFill>
                  <a:srgbClr val="00206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372645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683568" y="116632"/>
            <a:ext cx="7992888" cy="864096"/>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002060"/>
                </a:solidFill>
                <a:latin typeface="Times New Roman" panose="02020603050405020304" pitchFamily="18" charset="0"/>
                <a:cs typeface="Times New Roman" panose="02020603050405020304" pitchFamily="18" charset="0"/>
              </a:rPr>
              <a:t>3. Nhận biết và nêu tác dụng của dấu câu.</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5" name="Rectangular Callout 4"/>
          <p:cNvSpPr/>
          <p:nvPr/>
        </p:nvSpPr>
        <p:spPr>
          <a:xfrm>
            <a:off x="179512" y="1268760"/>
            <a:ext cx="1944216" cy="4824536"/>
          </a:xfrm>
          <a:prstGeom prst="wedgeRectCallou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latin typeface="Times New Roman" panose="02020603050405020304" pitchFamily="18" charset="0"/>
                <a:cs typeface="Times New Roman" panose="02020603050405020304" pitchFamily="18" charset="0"/>
              </a:rPr>
              <a:t>C</a:t>
            </a:r>
            <a:r>
              <a:rPr lang="vi-VN" sz="3200" dirty="0">
                <a:latin typeface="Times New Roman" panose="02020603050405020304" pitchFamily="18" charset="0"/>
                <a:cs typeface="Times New Roman" panose="02020603050405020304" pitchFamily="18" charset="0"/>
              </a:rPr>
              <a:t>hỉ ra công dụng của dấu ngoặc đơn và dấu ngoặc kép trong bài thơ </a:t>
            </a:r>
            <a:r>
              <a:rPr lang="vi-VN" sz="3200" i="1" dirty="0">
                <a:latin typeface="Times New Roman" panose="02020603050405020304" pitchFamily="18" charset="0"/>
                <a:cs typeface="Times New Roman" panose="02020603050405020304" pitchFamily="18" charset="0"/>
              </a:rPr>
              <a:t>Gò Me:</a:t>
            </a:r>
            <a:endParaRPr lang="en-US" sz="3200" dirty="0">
              <a:latin typeface="Times New Roman" panose="02020603050405020304" pitchFamily="18" charset="0"/>
              <a:cs typeface="Times New Roman" panose="02020603050405020304" pitchFamily="18" charset="0"/>
            </a:endParaRPr>
          </a:p>
        </p:txBody>
      </p:sp>
      <p:sp>
        <p:nvSpPr>
          <p:cNvPr id="6" name="Rectangle 5"/>
          <p:cNvSpPr/>
          <p:nvPr/>
        </p:nvSpPr>
        <p:spPr>
          <a:xfrm>
            <a:off x="3347864" y="1124744"/>
            <a:ext cx="3168352" cy="504056"/>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solidFill>
                  <a:schemeClr val="tx1">
                    <a:lumMod val="95000"/>
                    <a:lumOff val="5000"/>
                  </a:schemeClr>
                </a:solidFill>
                <a:latin typeface="Times New Roman" panose="02020603050405020304" pitchFamily="18" charset="0"/>
                <a:cs typeface="Times New Roman" panose="02020603050405020304" pitchFamily="18" charset="0"/>
              </a:rPr>
              <a:t>Bài</a:t>
            </a: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b="1" dirty="0" err="1">
                <a:solidFill>
                  <a:schemeClr val="tx1">
                    <a:lumMod val="95000"/>
                    <a:lumOff val="5000"/>
                  </a:schemeClr>
                </a:solidFill>
                <a:latin typeface="Times New Roman" panose="02020603050405020304" pitchFamily="18" charset="0"/>
                <a:cs typeface="Times New Roman" panose="02020603050405020304" pitchFamily="18" charset="0"/>
              </a:rPr>
              <a:t>tập</a:t>
            </a: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 3/</a:t>
            </a:r>
            <a:r>
              <a:rPr lang="en-US" sz="3200" b="1" dirty="0" err="1">
                <a:solidFill>
                  <a:schemeClr val="tx1">
                    <a:lumMod val="95000"/>
                    <a:lumOff val="5000"/>
                  </a:schemeClr>
                </a:solidFill>
                <a:latin typeface="Times New Roman" panose="02020603050405020304" pitchFamily="18" charset="0"/>
                <a:cs typeface="Times New Roman" panose="02020603050405020304" pitchFamily="18" charset="0"/>
              </a:rPr>
              <a:t>tr.95</a:t>
            </a: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p>
        </p:txBody>
      </p:sp>
      <p:sp>
        <p:nvSpPr>
          <p:cNvPr id="7" name="Flowchart: Stored Data 6"/>
          <p:cNvSpPr/>
          <p:nvPr/>
        </p:nvSpPr>
        <p:spPr>
          <a:xfrm>
            <a:off x="2483768" y="1988840"/>
            <a:ext cx="6336704" cy="4536504"/>
          </a:xfrm>
          <a:prstGeom prst="flowChartOnlineStorag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i="1" dirty="0">
                <a:latin typeface="Times New Roman" panose="02020603050405020304" pitchFamily="18" charset="0"/>
                <a:cs typeface="Times New Roman" panose="02020603050405020304" pitchFamily="18" charset="0"/>
              </a:rPr>
              <a:t>Véo von điệu hát cổ truyền</a:t>
            </a:r>
            <a:endParaRPr lang="en-US" sz="3200" dirty="0">
              <a:latin typeface="Times New Roman" panose="02020603050405020304" pitchFamily="18" charset="0"/>
              <a:cs typeface="Times New Roman" panose="02020603050405020304" pitchFamily="18" charset="0"/>
            </a:endParaRPr>
          </a:p>
          <a:p>
            <a:r>
              <a:rPr lang="vi-VN" sz="3200" i="1" dirty="0">
                <a:latin typeface="Times New Roman" panose="02020603050405020304" pitchFamily="18" charset="0"/>
                <a:cs typeface="Times New Roman" panose="02020603050405020304" pitchFamily="18" charset="0"/>
              </a:rPr>
              <a:t>(Tre thôi khúc khích, mây chìm lắng nghe):</a:t>
            </a:r>
            <a:endParaRPr lang="en-US" sz="3200" dirty="0">
              <a:latin typeface="Times New Roman" panose="02020603050405020304" pitchFamily="18" charset="0"/>
              <a:cs typeface="Times New Roman" panose="02020603050405020304" pitchFamily="18" charset="0"/>
            </a:endParaRPr>
          </a:p>
          <a:p>
            <a:r>
              <a:rPr lang="vi-VN" sz="3200" i="1" dirty="0">
                <a:latin typeface="Times New Roman" panose="02020603050405020304" pitchFamily="18" charset="0"/>
                <a:cs typeface="Times New Roman" panose="02020603050405020304" pitchFamily="18" charset="0"/>
              </a:rPr>
              <a:t>Hò... ơ... Trai Biên Hoà luỵ gái Gò Me</a:t>
            </a:r>
            <a:endParaRPr lang="en-US" sz="3200" dirty="0">
              <a:latin typeface="Times New Roman" panose="02020603050405020304" pitchFamily="18" charset="0"/>
              <a:cs typeface="Times New Roman" panose="02020603050405020304" pitchFamily="18" charset="0"/>
            </a:endParaRPr>
          </a:p>
          <a:p>
            <a:r>
              <a:rPr lang="vi-VN" sz="3200" i="1" dirty="0">
                <a:latin typeface="Times New Roman" panose="02020603050405020304" pitchFamily="18" charset="0"/>
                <a:cs typeface="Times New Roman" panose="02020603050405020304" pitchFamily="18" charset="0"/>
              </a:rPr>
              <a:t>Không vì sắc lịch, mà chỉ vì mê giọng hò...”.</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49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99792" y="188640"/>
            <a:ext cx="3168352" cy="504056"/>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solidFill>
                  <a:schemeClr val="tx1">
                    <a:lumMod val="95000"/>
                    <a:lumOff val="5000"/>
                  </a:schemeClr>
                </a:solidFill>
                <a:latin typeface="Times New Roman" panose="02020603050405020304" pitchFamily="18" charset="0"/>
                <a:cs typeface="Times New Roman" panose="02020603050405020304" pitchFamily="18" charset="0"/>
              </a:rPr>
              <a:t>Bài</a:t>
            </a: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b="1" dirty="0" err="1">
                <a:solidFill>
                  <a:schemeClr val="tx1">
                    <a:lumMod val="95000"/>
                    <a:lumOff val="5000"/>
                  </a:schemeClr>
                </a:solidFill>
                <a:latin typeface="Times New Roman" panose="02020603050405020304" pitchFamily="18" charset="0"/>
                <a:cs typeface="Times New Roman" panose="02020603050405020304" pitchFamily="18" charset="0"/>
              </a:rPr>
              <a:t>tập</a:t>
            </a: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 3/</a:t>
            </a:r>
            <a:r>
              <a:rPr lang="en-US" sz="3200" b="1" dirty="0" err="1">
                <a:solidFill>
                  <a:schemeClr val="tx1">
                    <a:lumMod val="95000"/>
                    <a:lumOff val="5000"/>
                  </a:schemeClr>
                </a:solidFill>
                <a:latin typeface="Times New Roman" panose="02020603050405020304" pitchFamily="18" charset="0"/>
                <a:cs typeface="Times New Roman" panose="02020603050405020304" pitchFamily="18" charset="0"/>
              </a:rPr>
              <a:t>tr.95</a:t>
            </a: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p>
        </p:txBody>
      </p:sp>
      <p:sp>
        <p:nvSpPr>
          <p:cNvPr id="5" name="Flowchart: Punched Tape 4"/>
          <p:cNvSpPr/>
          <p:nvPr/>
        </p:nvSpPr>
        <p:spPr>
          <a:xfrm>
            <a:off x="179512" y="1124744"/>
            <a:ext cx="4104456" cy="4752528"/>
          </a:xfrm>
          <a:prstGeom prst="flowChartPunchedTap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Dấu ngoặc đơn: có công dụng đánh dấu phần bổ sung thêm thông tin cho phần trước đó.</a:t>
            </a:r>
            <a:endParaRPr lang="en-US" sz="3200" dirty="0">
              <a:latin typeface="Times New Roman" panose="02020603050405020304" pitchFamily="18" charset="0"/>
              <a:cs typeface="Times New Roman" panose="02020603050405020304" pitchFamily="18" charset="0"/>
            </a:endParaRPr>
          </a:p>
        </p:txBody>
      </p:sp>
      <p:sp>
        <p:nvSpPr>
          <p:cNvPr id="6" name="Flowchart: Punched Tape 5"/>
          <p:cNvSpPr/>
          <p:nvPr/>
        </p:nvSpPr>
        <p:spPr>
          <a:xfrm>
            <a:off x="4716016" y="692696"/>
            <a:ext cx="4104456" cy="4752528"/>
          </a:xfrm>
          <a:prstGeom prst="flowChartPunchedTap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vi-VN" sz="3200" dirty="0">
                <a:solidFill>
                  <a:schemeClr val="tx1">
                    <a:lumMod val="95000"/>
                    <a:lumOff val="5000"/>
                  </a:schemeClr>
                </a:solidFill>
                <a:latin typeface="Times New Roman" panose="02020603050405020304" pitchFamily="18" charset="0"/>
                <a:cs typeface="Times New Roman" panose="02020603050405020304" pitchFamily="18" charset="0"/>
              </a:rPr>
              <a:t>Dấu ngoặc kép: có tác dụng đánh dấu từ ngữ, c</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â</a:t>
            </a:r>
            <a:r>
              <a:rPr lang="vi-VN" sz="3200" dirty="0">
                <a:solidFill>
                  <a:schemeClr val="tx1">
                    <a:lumMod val="95000"/>
                    <a:lumOff val="5000"/>
                  </a:schemeClr>
                </a:solidFill>
                <a:latin typeface="Times New Roman" panose="02020603050405020304" pitchFamily="18" charset="0"/>
                <a:cs typeface="Times New Roman" panose="02020603050405020304" pitchFamily="18" charset="0"/>
              </a:rPr>
              <a:t>u, đoạn dẫn trực tiếp.</a:t>
            </a:r>
            <a:endParaRPr lang="en-US" sz="3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0898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395536" y="0"/>
            <a:ext cx="8064896" cy="1196752"/>
          </a:xfrm>
          <a:prstGeom prst="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chemeClr val="tx1">
                    <a:lumMod val="95000"/>
                    <a:lumOff val="5000"/>
                  </a:schemeClr>
                </a:solidFill>
                <a:latin typeface="Times New Roman" panose="02020603050405020304" pitchFamily="18" charset="0"/>
                <a:cs typeface="Times New Roman" panose="02020603050405020304" pitchFamily="18" charset="0"/>
              </a:rPr>
              <a:t>4. Nhận biết và nêu tác dụng của biện pháp </a:t>
            </a:r>
          </a:p>
          <a:p>
            <a:pPr algn="ctr"/>
            <a:r>
              <a:rPr lang="pt-BR" sz="3200" b="1" dirty="0">
                <a:solidFill>
                  <a:schemeClr val="tx1">
                    <a:lumMod val="95000"/>
                    <a:lumOff val="5000"/>
                  </a:schemeClr>
                </a:solidFill>
                <a:latin typeface="Times New Roman" panose="02020603050405020304" pitchFamily="18" charset="0"/>
                <a:cs typeface="Times New Roman" panose="02020603050405020304" pitchFamily="18" charset="0"/>
              </a:rPr>
              <a:t>tu từ.</a:t>
            </a:r>
            <a:endParaRPr lang="en-US" sz="3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5" name="Rounded Rectangular Callout 4"/>
          <p:cNvSpPr/>
          <p:nvPr/>
        </p:nvSpPr>
        <p:spPr>
          <a:xfrm>
            <a:off x="251520" y="1628800"/>
            <a:ext cx="1872208" cy="4680520"/>
          </a:xfrm>
          <a:prstGeom prst="wedgeRoundRectCallou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chemeClr val="tx1">
                    <a:lumMod val="95000"/>
                    <a:lumOff val="5000"/>
                  </a:schemeClr>
                </a:solidFill>
                <a:latin typeface="Times New Roman" panose="02020603050405020304" pitchFamily="18" charset="0"/>
                <a:cs typeface="Times New Roman" panose="02020603050405020304" pitchFamily="18" charset="0"/>
              </a:rPr>
              <a:t>C</a:t>
            </a:r>
            <a:r>
              <a:rPr lang="vi-VN" sz="2800" dirty="0">
                <a:solidFill>
                  <a:schemeClr val="tx1">
                    <a:lumMod val="95000"/>
                    <a:lumOff val="5000"/>
                  </a:schemeClr>
                </a:solidFill>
                <a:latin typeface="Times New Roman" panose="02020603050405020304" pitchFamily="18" charset="0"/>
                <a:cs typeface="Times New Roman" panose="02020603050405020304" pitchFamily="18" charset="0"/>
              </a:rPr>
              <a:t>hỉ ra các dấu hiệu nhận diện biện pháp tu từ và gọi tên biện pháp tu từ qua các dấu hiệu đặc trưng đó.</a:t>
            </a:r>
            <a:endParaRPr lang="en-US" sz="28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6" name="Rectangle 5"/>
          <p:cNvSpPr/>
          <p:nvPr/>
        </p:nvSpPr>
        <p:spPr>
          <a:xfrm>
            <a:off x="2195736" y="1340768"/>
            <a:ext cx="6120680" cy="57606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tập</a:t>
            </a:r>
            <a:r>
              <a:rPr lang="en-US" sz="3200" b="1" dirty="0">
                <a:solidFill>
                  <a:srgbClr val="0070C0"/>
                </a:solidFill>
                <a:latin typeface="Times New Roman" panose="02020603050405020304" pitchFamily="18" charset="0"/>
                <a:cs typeface="Times New Roman" panose="02020603050405020304" pitchFamily="18" charset="0"/>
              </a:rPr>
              <a:t> 4/</a:t>
            </a:r>
            <a:r>
              <a:rPr lang="en-US" sz="3200" b="1" dirty="0" err="1">
                <a:solidFill>
                  <a:srgbClr val="0070C0"/>
                </a:solidFill>
                <a:latin typeface="Times New Roman" panose="02020603050405020304" pitchFamily="18" charset="0"/>
                <a:cs typeface="Times New Roman" panose="02020603050405020304" pitchFamily="18" charset="0"/>
              </a:rPr>
              <a:t>tr.96</a:t>
            </a:r>
            <a:r>
              <a:rPr lang="en-US" sz="3200" b="1" dirty="0">
                <a:solidFill>
                  <a:srgbClr val="0070C0"/>
                </a:solidFill>
                <a:latin typeface="Times New Roman" panose="02020603050405020304" pitchFamily="18" charset="0"/>
                <a:cs typeface="Times New Roman" panose="02020603050405020304" pitchFamily="18" charset="0"/>
              </a:rPr>
              <a:t>:</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Biện</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pháp</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tu</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từ</a:t>
            </a:r>
            <a:r>
              <a:rPr lang="en-US" sz="3200" dirty="0">
                <a:solidFill>
                  <a:srgbClr val="0070C0"/>
                </a:solidFill>
                <a:latin typeface="Times New Roman" panose="02020603050405020304" pitchFamily="18" charset="0"/>
                <a:cs typeface="Times New Roman" panose="02020603050405020304" pitchFamily="18" charset="0"/>
              </a:rPr>
              <a:t>:</a:t>
            </a:r>
          </a:p>
        </p:txBody>
      </p:sp>
      <p:sp>
        <p:nvSpPr>
          <p:cNvPr id="7" name="Hexagon 6"/>
          <p:cNvSpPr/>
          <p:nvPr/>
        </p:nvSpPr>
        <p:spPr>
          <a:xfrm>
            <a:off x="2555776" y="2132856"/>
            <a:ext cx="6408712" cy="4464496"/>
          </a:xfrm>
          <a:prstGeom prst="hexagon">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Ví dụ: </a:t>
            </a:r>
            <a:r>
              <a:rPr lang="vi-VN" sz="2800" i="1" dirty="0">
                <a:latin typeface="Times New Roman" panose="02020603050405020304" pitchFamily="18" charset="0"/>
                <a:cs typeface="Times New Roman" panose="02020603050405020304" pitchFamily="18" charset="0"/>
              </a:rPr>
              <a:t>tắm, bơi, thổi sáo, khúc khích, lắng nghe... </a:t>
            </a:r>
            <a:r>
              <a:rPr lang="vi-VN" sz="2800" dirty="0">
                <a:latin typeface="Times New Roman" panose="02020603050405020304" pitchFamily="18" charset="0"/>
                <a:cs typeface="Times New Roman" panose="02020603050405020304" pitchFamily="18" charset="0"/>
              </a:rPr>
              <a:t>là những từ ngữ vốn được dùng để chỉ hoạt động của con người, nhưng ở đây lại được sử dụng để miêu tả hoạt động của sự vật. Như vậy, trong trường hợp này, nhà thơ đã sử dụng biện pháp tu từ nhân hoá.</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74616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94968"/>
            <a:ext cx="6120680" cy="57606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tập</a:t>
            </a:r>
            <a:r>
              <a:rPr lang="en-US" sz="3200" b="1" dirty="0">
                <a:solidFill>
                  <a:srgbClr val="0070C0"/>
                </a:solidFill>
                <a:latin typeface="Times New Roman" panose="02020603050405020304" pitchFamily="18" charset="0"/>
                <a:cs typeface="Times New Roman" panose="02020603050405020304" pitchFamily="18" charset="0"/>
              </a:rPr>
              <a:t> 4/</a:t>
            </a:r>
            <a:r>
              <a:rPr lang="en-US" sz="3200" b="1" dirty="0" err="1">
                <a:solidFill>
                  <a:srgbClr val="0070C0"/>
                </a:solidFill>
                <a:latin typeface="Times New Roman" panose="02020603050405020304" pitchFamily="18" charset="0"/>
                <a:cs typeface="Times New Roman" panose="02020603050405020304" pitchFamily="18" charset="0"/>
              </a:rPr>
              <a:t>tr.96</a:t>
            </a:r>
            <a:r>
              <a:rPr lang="en-US" sz="3200" b="1" dirty="0">
                <a:solidFill>
                  <a:srgbClr val="0070C0"/>
                </a:solidFill>
                <a:latin typeface="Times New Roman" panose="02020603050405020304" pitchFamily="18" charset="0"/>
                <a:cs typeface="Times New Roman" panose="02020603050405020304" pitchFamily="18" charset="0"/>
              </a:rPr>
              <a:t>:</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Biện</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pháp</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tu</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từ</a:t>
            </a:r>
            <a:r>
              <a:rPr lang="en-US" sz="3200" dirty="0">
                <a:solidFill>
                  <a:srgbClr val="0070C0"/>
                </a:solidFill>
                <a:latin typeface="Times New Roman" panose="02020603050405020304" pitchFamily="18" charset="0"/>
                <a:cs typeface="Times New Roman" panose="02020603050405020304" pitchFamily="18" charset="0"/>
              </a:rPr>
              <a:t>:</a:t>
            </a:r>
          </a:p>
        </p:txBody>
      </p:sp>
      <p:sp>
        <p:nvSpPr>
          <p:cNvPr id="5" name="Flowchart: Punched Tape 4"/>
          <p:cNvSpPr/>
          <p:nvPr/>
        </p:nvSpPr>
        <p:spPr>
          <a:xfrm>
            <a:off x="539552" y="671032"/>
            <a:ext cx="8352928" cy="6186968"/>
          </a:xfrm>
          <a:prstGeom prst="flowChartPunchedTap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Với cách dùng biện pháp tu từ nhân hoá, tác giả đã làm cho </a:t>
            </a:r>
            <a:r>
              <a:rPr lang="en-US" sz="3200" dirty="0">
                <a:latin typeface="Times New Roman" panose="02020603050405020304" pitchFamily="18" charset="0"/>
                <a:cs typeface="Times New Roman" panose="02020603050405020304" pitchFamily="18" charset="0"/>
              </a:rPr>
              <a:t>“</a:t>
            </a:r>
            <a:r>
              <a:rPr lang="vi-VN" sz="3200" dirty="0">
                <a:latin typeface="Times New Roman" panose="02020603050405020304" pitchFamily="18" charset="0"/>
                <a:cs typeface="Times New Roman" panose="02020603050405020304" pitchFamily="18" charset="0"/>
              </a:rPr>
              <a:t>trăng, tre, mây</a:t>
            </a:r>
            <a:r>
              <a:rPr lang="en-US" sz="3200" dirty="0">
                <a:latin typeface="Times New Roman" panose="02020603050405020304" pitchFamily="18" charset="0"/>
                <a:cs typeface="Times New Roman" panose="02020603050405020304" pitchFamily="18" charset="0"/>
              </a:rPr>
              <a:t>”</a:t>
            </a:r>
            <a:r>
              <a:rPr lang="vi-VN" sz="3200" dirty="0">
                <a:latin typeface="Times New Roman" panose="02020603050405020304" pitchFamily="18" charset="0"/>
                <a:cs typeface="Times New Roman" panose="02020603050405020304" pitchFamily="18" charset="0"/>
              </a:rPr>
              <a:t> hiện lên sống động như con người, cũng có những hành động, tâm trạng như con người. Cũng qua đây, ta cảm nhận được tình yêu quê hương, sự gắn bó của tác giả với những cảnh sắc thiên nhiên của quê hương. Thiên nhiên đã trở thành người bạn thân thiết của nhà thơ.</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48391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94968"/>
            <a:ext cx="6120680" cy="57606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tập</a:t>
            </a:r>
            <a:r>
              <a:rPr lang="en-US" sz="3200" b="1" dirty="0">
                <a:solidFill>
                  <a:srgbClr val="0070C0"/>
                </a:solidFill>
                <a:latin typeface="Times New Roman" panose="02020603050405020304" pitchFamily="18" charset="0"/>
                <a:cs typeface="Times New Roman" panose="02020603050405020304" pitchFamily="18" charset="0"/>
              </a:rPr>
              <a:t> 4/</a:t>
            </a:r>
            <a:r>
              <a:rPr lang="en-US" sz="3200" b="1" dirty="0" err="1">
                <a:solidFill>
                  <a:srgbClr val="0070C0"/>
                </a:solidFill>
                <a:latin typeface="Times New Roman" panose="02020603050405020304" pitchFamily="18" charset="0"/>
                <a:cs typeface="Times New Roman" panose="02020603050405020304" pitchFamily="18" charset="0"/>
              </a:rPr>
              <a:t>tr.96</a:t>
            </a:r>
            <a:r>
              <a:rPr lang="en-US" sz="3200" b="1" dirty="0">
                <a:solidFill>
                  <a:srgbClr val="0070C0"/>
                </a:solidFill>
                <a:latin typeface="Times New Roman" panose="02020603050405020304" pitchFamily="18" charset="0"/>
                <a:cs typeface="Times New Roman" panose="02020603050405020304" pitchFamily="18" charset="0"/>
              </a:rPr>
              <a:t>:</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Biện</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pháp</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tu</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từ</a:t>
            </a:r>
            <a:r>
              <a:rPr lang="en-US" sz="3200" dirty="0">
                <a:solidFill>
                  <a:srgbClr val="0070C0"/>
                </a:solidFill>
                <a:latin typeface="Times New Roman" panose="02020603050405020304" pitchFamily="18" charset="0"/>
                <a:cs typeface="Times New Roman" panose="02020603050405020304" pitchFamily="18" charset="0"/>
              </a:rPr>
              <a:t>:</a:t>
            </a:r>
          </a:p>
        </p:txBody>
      </p:sp>
      <p:sp>
        <p:nvSpPr>
          <p:cNvPr id="5" name="Vertical Scroll 4"/>
          <p:cNvSpPr/>
          <p:nvPr/>
        </p:nvSpPr>
        <p:spPr>
          <a:xfrm>
            <a:off x="0" y="836712"/>
            <a:ext cx="9144000" cy="6021288"/>
          </a:xfrm>
          <a:prstGeom prst="verticalScroll">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000" dirty="0">
                <a:solidFill>
                  <a:schemeClr val="tx1">
                    <a:lumMod val="95000"/>
                    <a:lumOff val="5000"/>
                  </a:schemeClr>
                </a:solidFill>
                <a:latin typeface="Times New Roman" panose="02020603050405020304" pitchFamily="18" charset="0"/>
                <a:cs typeface="Times New Roman" panose="02020603050405020304" pitchFamily="18" charset="0"/>
              </a:rPr>
              <a:t>- So </a:t>
            </a:r>
            <a:r>
              <a:rPr lang="en-US" sz="3000" dirty="0" err="1">
                <a:solidFill>
                  <a:schemeClr val="tx1">
                    <a:lumMod val="95000"/>
                    <a:lumOff val="5000"/>
                  </a:schemeClr>
                </a:solidFill>
                <a:latin typeface="Times New Roman" panose="02020603050405020304" pitchFamily="18" charset="0"/>
                <a:cs typeface="Times New Roman" panose="02020603050405020304" pitchFamily="18" charset="0"/>
              </a:rPr>
              <a:t>sánh</a:t>
            </a:r>
            <a:r>
              <a:rPr lang="vi-VN" sz="3000" dirty="0">
                <a:solidFill>
                  <a:schemeClr val="tx1">
                    <a:lumMod val="95000"/>
                    <a:lumOff val="5000"/>
                  </a:schemeClr>
                </a:solidFill>
                <a:latin typeface="Times New Roman" panose="02020603050405020304" pitchFamily="18" charset="0"/>
                <a:cs typeface="Times New Roman" panose="02020603050405020304" pitchFamily="18" charset="0"/>
              </a:rPr>
              <a:t>: </a:t>
            </a:r>
            <a:r>
              <a:rPr lang="vi-VN" sz="3000" i="1" dirty="0">
                <a:solidFill>
                  <a:schemeClr val="tx1">
                    <a:lumMod val="95000"/>
                    <a:lumOff val="5000"/>
                  </a:schemeClr>
                </a:solidFill>
                <a:latin typeface="Times New Roman" panose="02020603050405020304" pitchFamily="18" charset="0"/>
                <a:cs typeface="Times New Roman" panose="02020603050405020304" pitchFamily="18" charset="0"/>
              </a:rPr>
              <a:t>nước trong </a:t>
            </a:r>
            <a:r>
              <a:rPr lang="vi-VN" sz="3000" dirty="0">
                <a:solidFill>
                  <a:schemeClr val="tx1">
                    <a:lumMod val="95000"/>
                    <a:lumOff val="5000"/>
                  </a:schemeClr>
                </a:solidFill>
                <a:latin typeface="Times New Roman" panose="02020603050405020304" pitchFamily="18" charset="0"/>
                <a:cs typeface="Times New Roman" panose="02020603050405020304" pitchFamily="18" charset="0"/>
              </a:rPr>
              <a:t> (vế A) - </a:t>
            </a:r>
            <a:r>
              <a:rPr lang="vi-VN" sz="3000" i="1" dirty="0">
                <a:solidFill>
                  <a:schemeClr val="tx1">
                    <a:lumMod val="95000"/>
                    <a:lumOff val="5000"/>
                  </a:schemeClr>
                </a:solidFill>
                <a:latin typeface="Times New Roman" panose="02020603050405020304" pitchFamily="18" charset="0"/>
                <a:cs typeface="Times New Roman" panose="02020603050405020304" pitchFamily="18" charset="0"/>
              </a:rPr>
              <a:t>như</a:t>
            </a:r>
            <a:r>
              <a:rPr lang="vi-VN" sz="3000" dirty="0">
                <a:solidFill>
                  <a:schemeClr val="tx1">
                    <a:lumMod val="95000"/>
                    <a:lumOff val="5000"/>
                  </a:schemeClr>
                </a:solidFill>
                <a:latin typeface="Times New Roman" panose="02020603050405020304" pitchFamily="18" charset="0"/>
                <a:cs typeface="Times New Roman" panose="02020603050405020304" pitchFamily="18" charset="0"/>
              </a:rPr>
              <a:t> (từ so sánh) - </a:t>
            </a:r>
            <a:r>
              <a:rPr lang="vi-VN" sz="3000" i="1" dirty="0">
                <a:solidFill>
                  <a:schemeClr val="tx1">
                    <a:lumMod val="95000"/>
                    <a:lumOff val="5000"/>
                  </a:schemeClr>
                </a:solidFill>
                <a:latin typeface="Times New Roman" panose="02020603050405020304" pitchFamily="18" charset="0"/>
                <a:cs typeface="Times New Roman" panose="02020603050405020304" pitchFamily="18" charset="0"/>
              </a:rPr>
              <a:t>nước mắt người tôi yêu</a:t>
            </a:r>
            <a:r>
              <a:rPr lang="vi-VN" sz="3000" dirty="0">
                <a:solidFill>
                  <a:schemeClr val="tx1">
                    <a:lumMod val="95000"/>
                    <a:lumOff val="5000"/>
                  </a:schemeClr>
                </a:solidFill>
                <a:latin typeface="Times New Roman" panose="02020603050405020304" pitchFamily="18" charset="0"/>
                <a:cs typeface="Times New Roman" panose="02020603050405020304" pitchFamily="18" charset="0"/>
              </a:rPr>
              <a:t> (vế B)</a:t>
            </a:r>
            <a:r>
              <a:rPr lang="en-US" sz="30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000" dirty="0" err="1">
                <a:solidFill>
                  <a:schemeClr val="tx1">
                    <a:lumMod val="95000"/>
                    <a:lumOff val="5000"/>
                  </a:schemeClr>
                </a:solidFill>
                <a:latin typeface="Times New Roman" panose="02020603050405020304" pitchFamily="18" charset="0"/>
                <a:cs typeface="Times New Roman" panose="02020603050405020304" pitchFamily="18" charset="0"/>
              </a:rPr>
              <a:t>Tác</a:t>
            </a:r>
            <a:r>
              <a:rPr lang="en-US" sz="30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000" dirty="0" err="1">
                <a:solidFill>
                  <a:schemeClr val="tx1">
                    <a:lumMod val="95000"/>
                    <a:lumOff val="5000"/>
                  </a:schemeClr>
                </a:solidFill>
                <a:latin typeface="Times New Roman" panose="02020603050405020304" pitchFamily="18" charset="0"/>
                <a:cs typeface="Times New Roman" panose="02020603050405020304" pitchFamily="18" charset="0"/>
              </a:rPr>
              <a:t>dụng</a:t>
            </a:r>
            <a:r>
              <a:rPr lang="en-US" sz="3000" dirty="0">
                <a:solidFill>
                  <a:schemeClr val="tx1">
                    <a:lumMod val="95000"/>
                    <a:lumOff val="5000"/>
                  </a:schemeClr>
                </a:solidFill>
                <a:latin typeface="Times New Roman" panose="02020603050405020304" pitchFamily="18" charset="0"/>
                <a:cs typeface="Times New Roman" panose="02020603050405020304" pitchFamily="18" charset="0"/>
              </a:rPr>
              <a:t>: </a:t>
            </a:r>
            <a:r>
              <a:rPr lang="vi-VN" sz="3000" dirty="0">
                <a:solidFill>
                  <a:schemeClr val="tx1">
                    <a:lumMod val="95000"/>
                    <a:lumOff val="5000"/>
                  </a:schemeClr>
                </a:solidFill>
                <a:latin typeface="Times New Roman" panose="02020603050405020304" pitchFamily="18" charset="0"/>
                <a:cs typeface="Times New Roman" panose="02020603050405020304" pitchFamily="18" charset="0"/>
              </a:rPr>
              <a:t>hình ảnh ở vế B </a:t>
            </a:r>
            <a:r>
              <a:rPr lang="vi-VN" sz="3000" i="1" dirty="0">
                <a:solidFill>
                  <a:schemeClr val="tx1">
                    <a:lumMod val="95000"/>
                    <a:lumOff val="5000"/>
                  </a:schemeClr>
                </a:solidFill>
                <a:latin typeface="Times New Roman" panose="02020603050405020304" pitchFamily="18" charset="0"/>
                <a:cs typeface="Times New Roman" panose="02020603050405020304" pitchFamily="18" charset="0"/>
              </a:rPr>
              <a:t>nước mắt người tôi yêu</a:t>
            </a:r>
            <a:r>
              <a:rPr lang="vi-VN" sz="3000" dirty="0">
                <a:solidFill>
                  <a:schemeClr val="tx1">
                    <a:lumMod val="95000"/>
                    <a:lumOff val="5000"/>
                  </a:schemeClr>
                </a:solidFill>
                <a:latin typeface="Times New Roman" panose="02020603050405020304" pitchFamily="18" charset="0"/>
                <a:cs typeface="Times New Roman" panose="02020603050405020304" pitchFamily="18" charset="0"/>
              </a:rPr>
              <a:t> làm cho hình ảnh mặt nước ao làng - vốn chỉ là không gian thiên nhiên - trở thành một thế giới của tâm h</a:t>
            </a:r>
            <a:r>
              <a:rPr lang="en-US" sz="3000" dirty="0">
                <a:solidFill>
                  <a:schemeClr val="tx1">
                    <a:lumMod val="95000"/>
                    <a:lumOff val="5000"/>
                  </a:schemeClr>
                </a:solidFill>
                <a:latin typeface="Times New Roman" panose="02020603050405020304" pitchFamily="18" charset="0"/>
                <a:cs typeface="Times New Roman" panose="02020603050405020304" pitchFamily="18" charset="0"/>
              </a:rPr>
              <a:t>ồ</a:t>
            </a:r>
            <a:r>
              <a:rPr lang="vi-VN" sz="3000" dirty="0">
                <a:solidFill>
                  <a:schemeClr val="tx1">
                    <a:lumMod val="95000"/>
                    <a:lumOff val="5000"/>
                  </a:schemeClr>
                </a:solidFill>
                <a:latin typeface="Times New Roman" panose="02020603050405020304" pitchFamily="18" charset="0"/>
                <a:cs typeface="Times New Roman" panose="02020603050405020304" pitchFamily="18" charset="0"/>
              </a:rPr>
              <a:t>n, thế giới của kỉ niệm và đặc biệt gần gũi. Điểm chung của cả hai hình ảnh trong vế A và vế B của biện pháp tu từ so sánh này là vẻ đẹp trong sáng. Dù vui hay buồn, dù là nước mắt hạnh phúc hay đau khổ thì vẫn là vẻ đẹp “trong” - trong vắt, trong trẻo, trong sáng.</a:t>
            </a:r>
            <a:endParaRPr lang="en-US" sz="30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07828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94968"/>
            <a:ext cx="6120680" cy="57606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tập</a:t>
            </a:r>
            <a:r>
              <a:rPr lang="en-US" sz="3200" b="1" dirty="0">
                <a:solidFill>
                  <a:srgbClr val="0070C0"/>
                </a:solidFill>
                <a:latin typeface="Times New Roman" panose="02020603050405020304" pitchFamily="18" charset="0"/>
                <a:cs typeface="Times New Roman" panose="02020603050405020304" pitchFamily="18" charset="0"/>
              </a:rPr>
              <a:t> 4/</a:t>
            </a:r>
            <a:r>
              <a:rPr lang="en-US" sz="3200" b="1" dirty="0" err="1">
                <a:solidFill>
                  <a:srgbClr val="0070C0"/>
                </a:solidFill>
                <a:latin typeface="Times New Roman" panose="02020603050405020304" pitchFamily="18" charset="0"/>
                <a:cs typeface="Times New Roman" panose="02020603050405020304" pitchFamily="18" charset="0"/>
              </a:rPr>
              <a:t>tr.96</a:t>
            </a:r>
            <a:r>
              <a:rPr lang="en-US" sz="3200" b="1" dirty="0">
                <a:solidFill>
                  <a:srgbClr val="0070C0"/>
                </a:solidFill>
                <a:latin typeface="Times New Roman" panose="02020603050405020304" pitchFamily="18" charset="0"/>
                <a:cs typeface="Times New Roman" panose="02020603050405020304" pitchFamily="18" charset="0"/>
              </a:rPr>
              <a:t>:</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Biện</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pháp</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tu</a:t>
            </a:r>
            <a:r>
              <a:rPr lang="en-US" sz="3200" dirty="0">
                <a:solidFill>
                  <a:srgbClr val="0070C0"/>
                </a:solidFill>
                <a:latin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cs typeface="Times New Roman" panose="02020603050405020304" pitchFamily="18" charset="0"/>
              </a:rPr>
              <a:t>từ</a:t>
            </a:r>
            <a:r>
              <a:rPr lang="en-US" sz="3200" dirty="0">
                <a:solidFill>
                  <a:srgbClr val="0070C0"/>
                </a:solidFill>
                <a:latin typeface="Times New Roman" panose="02020603050405020304" pitchFamily="18" charset="0"/>
                <a:cs typeface="Times New Roman" panose="02020603050405020304" pitchFamily="18" charset="0"/>
              </a:rPr>
              <a:t>:</a:t>
            </a:r>
          </a:p>
        </p:txBody>
      </p:sp>
      <p:sp>
        <p:nvSpPr>
          <p:cNvPr id="5" name="Donut 4"/>
          <p:cNvSpPr/>
          <p:nvPr/>
        </p:nvSpPr>
        <p:spPr>
          <a:xfrm>
            <a:off x="0" y="908720"/>
            <a:ext cx="9144000" cy="5832648"/>
          </a:xfrm>
          <a:prstGeom prst="donut">
            <a:avLst>
              <a:gd name="adj" fmla="val 4724"/>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Rectangle 5"/>
          <p:cNvSpPr/>
          <p:nvPr/>
        </p:nvSpPr>
        <p:spPr>
          <a:xfrm>
            <a:off x="1547664" y="1839885"/>
            <a:ext cx="6120680" cy="3970318"/>
          </a:xfrm>
          <a:prstGeom prst="rect">
            <a:avLst/>
          </a:prstGeom>
        </p:spPr>
        <p:txBody>
          <a:bodyPr wrap="square">
            <a:spAutoFit/>
          </a:bodyPr>
          <a:lstStyle/>
          <a:p>
            <a:r>
              <a:rPr lang="en-US" sz="2800" dirty="0">
                <a:latin typeface="Times New Roman" panose="02020603050405020304" pitchFamily="18" charset="0"/>
                <a:cs typeface="Times New Roman" panose="02020603050405020304" pitchFamily="18" charset="0"/>
              </a:rPr>
              <a:t>- So </a:t>
            </a:r>
            <a:r>
              <a:rPr lang="en-US" sz="2800" dirty="0" err="1">
                <a:latin typeface="Times New Roman" panose="02020603050405020304" pitchFamily="18" charset="0"/>
                <a:cs typeface="Times New Roman" panose="02020603050405020304" pitchFamily="18" charset="0"/>
              </a:rPr>
              <a:t>sánh</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dòng thơ </a:t>
            </a:r>
            <a:r>
              <a:rPr lang="vi-VN" sz="2800" i="1" dirty="0">
                <a:latin typeface="Times New Roman" panose="02020603050405020304" pitchFamily="18" charset="0"/>
                <a:cs typeface="Times New Roman" panose="02020603050405020304" pitchFamily="18" charset="0"/>
              </a:rPr>
              <a:t>Me non cong vắt lưỡi liềm: Me non cong vắt (vế</a:t>
            </a:r>
            <a:r>
              <a:rPr lang="vi-VN" sz="2800" dirty="0">
                <a:latin typeface="Times New Roman" panose="02020603050405020304" pitchFamily="18" charset="0"/>
                <a:cs typeface="Times New Roman" panose="02020603050405020304" pitchFamily="18" charset="0"/>
              </a:rPr>
              <a:t> A) - </a:t>
            </a:r>
            <a:r>
              <a:rPr lang="vi-VN" sz="2800" i="1" dirty="0">
                <a:latin typeface="Times New Roman" panose="02020603050405020304" pitchFamily="18" charset="0"/>
                <a:cs typeface="Times New Roman" panose="02020603050405020304" pitchFamily="18" charset="0"/>
              </a:rPr>
              <a:t>như</a:t>
            </a:r>
            <a:r>
              <a:rPr lang="vi-VN" sz="2800" dirty="0">
                <a:latin typeface="Times New Roman" panose="02020603050405020304" pitchFamily="18" charset="0"/>
                <a:cs typeface="Times New Roman" panose="02020603050405020304" pitchFamily="18" charset="0"/>
              </a:rPr>
              <a:t> (từ so sánh đã được rút gọn) - </a:t>
            </a:r>
            <a:r>
              <a:rPr lang="vi-VN" sz="2800" i="1" dirty="0">
                <a:latin typeface="Times New Roman" panose="02020603050405020304" pitchFamily="18" charset="0"/>
                <a:cs typeface="Times New Roman" panose="02020603050405020304" pitchFamily="18" charset="0"/>
              </a:rPr>
              <a:t>lưỡi liềm</a:t>
            </a:r>
            <a:r>
              <a:rPr lang="vi-VN" sz="2800" dirty="0">
                <a:latin typeface="Times New Roman" panose="02020603050405020304" pitchFamily="18" charset="0"/>
                <a:cs typeface="Times New Roman" panose="02020603050405020304" pitchFamily="18" charset="0"/>
              </a:rPr>
              <a:t> (vế B). Trong dòng thơ tiếp theo: </a:t>
            </a:r>
            <a:r>
              <a:rPr lang="vi-VN" sz="2800" i="1" dirty="0">
                <a:latin typeface="Times New Roman" panose="02020603050405020304" pitchFamily="18" charset="0"/>
                <a:cs typeface="Times New Roman" panose="02020603050405020304" pitchFamily="18" charset="0"/>
              </a:rPr>
              <a:t>Lá xanh như dải lụa mềm lửng lơ: </a:t>
            </a:r>
            <a:r>
              <a:rPr lang="vi-VN" sz="2800" dirty="0">
                <a:latin typeface="Times New Roman" panose="02020603050405020304" pitchFamily="18" charset="0"/>
                <a:cs typeface="Times New Roman" panose="02020603050405020304" pitchFamily="18" charset="0"/>
              </a:rPr>
              <a:t> </a:t>
            </a:r>
            <a:r>
              <a:rPr lang="vi-VN" sz="2800" i="1" dirty="0">
                <a:latin typeface="Times New Roman" panose="02020603050405020304" pitchFamily="18" charset="0"/>
                <a:cs typeface="Times New Roman" panose="02020603050405020304" pitchFamily="18" charset="0"/>
              </a:rPr>
              <a:t>Lá xanh (vế A) - như</a:t>
            </a:r>
            <a:r>
              <a:rPr lang="vi-VN" sz="2800" dirty="0">
                <a:latin typeface="Times New Roman" panose="02020603050405020304" pitchFamily="18" charset="0"/>
                <a:cs typeface="Times New Roman" panose="02020603050405020304" pitchFamily="18" charset="0"/>
              </a:rPr>
              <a:t> (từ so sánh) - </a:t>
            </a:r>
            <a:r>
              <a:rPr lang="vi-VN" sz="2800" i="1" dirty="0">
                <a:latin typeface="Times New Roman" panose="02020603050405020304" pitchFamily="18" charset="0"/>
                <a:cs typeface="Times New Roman" panose="02020603050405020304" pitchFamily="18" charset="0"/>
              </a:rPr>
              <a:t>dải lụa mềm lửng lơ (vế</a:t>
            </a:r>
            <a:r>
              <a:rPr lang="vi-VN" sz="2800" dirty="0">
                <a:latin typeface="Times New Roman" panose="02020603050405020304" pitchFamily="18" charset="0"/>
                <a:cs typeface="Times New Roman" panose="02020603050405020304" pitchFamily="18" charset="0"/>
              </a:rPr>
              <a:t> B).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vẻ đẹp nên thơ, mềm mại của cảnh sắc thiên nhiên cũng như tình yêu của nhà thơ gửi gắm trong đó.</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53009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835696" y="234141"/>
            <a:ext cx="5400600" cy="86409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solidFill>
                  <a:srgbClr val="0070C0"/>
                </a:solidFill>
                <a:latin typeface="Times New Roman" panose="02020603050405020304" pitchFamily="18" charset="0"/>
                <a:cs typeface="Times New Roman" panose="02020603050405020304" pitchFamily="18" charset="0"/>
              </a:rPr>
              <a:t>HƯỚNG</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DẪN</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TỰ</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HỌC</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5" name="Flowchart: Punched Tape 4"/>
          <p:cNvSpPr/>
          <p:nvPr/>
        </p:nvSpPr>
        <p:spPr>
          <a:xfrm>
            <a:off x="359532" y="1412776"/>
            <a:ext cx="8352928" cy="3312368"/>
          </a:xfrm>
          <a:prstGeom prst="flowChartPunchedTap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3200" dirty="0">
                <a:latin typeface="Times New Roman" panose="02020603050405020304" pitchFamily="18" charset="0"/>
                <a:cs typeface="Times New Roman" panose="02020603050405020304" pitchFamily="18" charset="0"/>
              </a:rPr>
              <a:t>-</a:t>
            </a:r>
            <a:r>
              <a:rPr lang="en-US" sz="3200" dirty="0" err="1">
                <a:latin typeface="Times New Roman" panose="02020603050405020304" pitchFamily="18" charset="0"/>
                <a:cs typeface="Times New Roman" panose="02020603050405020304" pitchFamily="18" charset="0"/>
              </a:rPr>
              <a:t>Hoàn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thiện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tập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vở</a:t>
            </a:r>
            <a:r>
              <a:rPr lang="en-US" sz="3200" dirty="0">
                <a:latin typeface="Times New Roman" panose="02020603050405020304" pitchFamily="18" charset="0"/>
                <a:cs typeface="Times New Roman" panose="02020603050405020304" pitchFamily="18" charset="0"/>
              </a:rPr>
              <a:t>;</a:t>
            </a:r>
          </a:p>
          <a:p>
            <a:pPr lvl="0"/>
            <a:r>
              <a:rPr lang="en-US" sz="3200">
                <a:latin typeface="Times New Roman" panose="02020603050405020304" pitchFamily="18" charset="0"/>
                <a:cs typeface="Times New Roman" panose="02020603050405020304" pitchFamily="18" charset="0"/>
              </a:rPr>
              <a:t>-Đọc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trước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bản</a:t>
            </a:r>
            <a:r>
              <a:rPr lang="en-US" sz="3200"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Bài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thơ</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Đường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núi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của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Nguyễn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Đình</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Thi</a:t>
            </a:r>
            <a:r>
              <a:rPr lang="en-US" sz="3200" i="1" dirty="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Vũ</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Quần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Phương</a:t>
            </a:r>
            <a:r>
              <a:rPr lang="en-US"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390402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1259632" y="66757"/>
            <a:ext cx="6120680" cy="792088"/>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FF0000"/>
                </a:solidFill>
                <a:latin typeface="Times New Roman" panose="02020603050405020304" pitchFamily="18" charset="0"/>
                <a:cs typeface="Times New Roman" panose="02020603050405020304" pitchFamily="18" charset="0"/>
              </a:rPr>
              <a:t>HOẠT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ĐỘNG</a:t>
            </a:r>
            <a:r>
              <a:rPr lang="en-US" sz="2800" b="1" dirty="0">
                <a:solidFill>
                  <a:srgbClr val="FF0000"/>
                </a:solidFill>
                <a:latin typeface="Times New Roman" panose="02020603050405020304" pitchFamily="18" charset="0"/>
                <a:cs typeface="Times New Roman" panose="02020603050405020304" pitchFamily="18" charset="0"/>
              </a:rPr>
              <a:t> 1: </a:t>
            </a:r>
            <a:r>
              <a:rPr lang="en-US" sz="2800" b="1" dirty="0" err="1">
                <a:solidFill>
                  <a:srgbClr val="FF0000"/>
                </a:solidFill>
                <a:latin typeface="Times New Roman" panose="02020603050405020304" pitchFamily="18" charset="0"/>
                <a:cs typeface="Times New Roman" panose="02020603050405020304" pitchFamily="18" charset="0"/>
              </a:rPr>
              <a:t>KHỞI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ĐỘNG</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7" name="Rounded Rectangular Callout 6"/>
          <p:cNvSpPr/>
          <p:nvPr/>
        </p:nvSpPr>
        <p:spPr>
          <a:xfrm>
            <a:off x="449268" y="1070494"/>
            <a:ext cx="3852428" cy="2718546"/>
          </a:xfrm>
          <a:prstGeom prst="wedgeRoundRectCallou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i="1" dirty="0">
                <a:latin typeface="Times New Roman" panose="02020603050405020304" pitchFamily="18" charset="0"/>
                <a:cs typeface="Times New Roman" panose="02020603050405020304" pitchFamily="18" charset="0"/>
              </a:rPr>
              <a:t>1) </a:t>
            </a:r>
            <a:r>
              <a:rPr lang="en-US" sz="3200" i="1" dirty="0" err="1">
                <a:latin typeface="Times New Roman" panose="02020603050405020304" pitchFamily="18" charset="0"/>
                <a:cs typeface="Times New Roman" panose="02020603050405020304" pitchFamily="18" charset="0"/>
              </a:rPr>
              <a:t>Khi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xem</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xét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nghĩa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của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từ</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chúng</a:t>
            </a:r>
            <a:r>
              <a:rPr lang="en-US" sz="3200" i="1" dirty="0">
                <a:latin typeface="Times New Roman" panose="02020603050405020304" pitchFamily="18" charset="0"/>
                <a:cs typeface="Times New Roman" panose="02020603050405020304" pitchFamily="18" charset="0"/>
              </a:rPr>
              <a:t> ta </a:t>
            </a:r>
            <a:r>
              <a:rPr lang="en-US" sz="3200" i="1" dirty="0" err="1">
                <a:latin typeface="Times New Roman" panose="02020603050405020304" pitchFamily="18" charset="0"/>
                <a:cs typeface="Times New Roman" panose="02020603050405020304" pitchFamily="18" charset="0"/>
              </a:rPr>
              <a:t>cần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chú</a:t>
            </a:r>
            <a:r>
              <a:rPr lang="en-US" sz="3200" i="1" dirty="0">
                <a:latin typeface="Times New Roman" panose="02020603050405020304" pitchFamily="18" charset="0"/>
                <a:cs typeface="Times New Roman" panose="02020603050405020304" pitchFamily="18" charset="0"/>
              </a:rPr>
              <a:t> ý </a:t>
            </a:r>
            <a:r>
              <a:rPr lang="en-US" sz="3200" i="1" dirty="0" err="1">
                <a:latin typeface="Times New Roman" panose="02020603050405020304" pitchFamily="18" charset="0"/>
                <a:cs typeface="Times New Roman" panose="02020603050405020304" pitchFamily="18" charset="0"/>
              </a:rPr>
              <a:t>tới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điều</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gì</a:t>
            </a:r>
            <a:r>
              <a:rPr lang="en-US" sz="3200" i="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
        <p:nvSpPr>
          <p:cNvPr id="8" name="Rounded Rectangular Callout 7"/>
          <p:cNvSpPr/>
          <p:nvPr/>
        </p:nvSpPr>
        <p:spPr>
          <a:xfrm>
            <a:off x="4716016" y="1052736"/>
            <a:ext cx="3852428" cy="2880320"/>
          </a:xfrm>
          <a:prstGeom prst="wedgeRoundRectCallou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2)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Nhắc</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lại</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những</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dấu</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câu</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mà</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em</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đã</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được</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học</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en-US" sz="3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9" name="Horizontal Scroll 8"/>
          <p:cNvSpPr/>
          <p:nvPr/>
        </p:nvSpPr>
        <p:spPr>
          <a:xfrm>
            <a:off x="179512" y="3933056"/>
            <a:ext cx="8784976" cy="2924944"/>
          </a:xfrm>
          <a:prstGeom prst="horizont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err="1">
                <a:latin typeface="Times New Roman" panose="02020603050405020304" pitchFamily="18" charset="0"/>
                <a:cs typeface="Times New Roman" panose="02020603050405020304" pitchFamily="18" charset="0"/>
              </a:rPr>
              <a:t>Gợi</a:t>
            </a:r>
            <a:r>
              <a:rPr lang="en-US" sz="2800" b="1" dirty="0">
                <a:latin typeface="Times New Roman" panose="02020603050405020304" pitchFamily="18" charset="0"/>
                <a:cs typeface="Times New Roman" panose="02020603050405020304" pitchFamily="18" charset="0"/>
              </a:rPr>
              <a:t> ý </a:t>
            </a:r>
            <a:r>
              <a:rPr lang="en-US" sz="2800" b="1" dirty="0" err="1">
                <a:latin typeface="Times New Roman" panose="02020603050405020304" pitchFamily="18" charset="0"/>
                <a:cs typeface="Times New Roman" panose="02020603050405020304" pitchFamily="18" charset="0"/>
              </a:rPr>
              <a:t>đáp</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án</a:t>
            </a:r>
            <a:r>
              <a:rPr lang="en-US" sz="2800" b="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r>
              <a:rPr lang="en-US" sz="2800" i="1" dirty="0">
                <a:latin typeface="Times New Roman" panose="02020603050405020304" pitchFamily="18" charset="0"/>
                <a:cs typeface="Times New Roman" panose="02020603050405020304" pitchFamily="18" charset="0"/>
              </a:rPr>
              <a:t>1) </a:t>
            </a:r>
            <a:r>
              <a:rPr lang="en-US" sz="2800" i="1" dirty="0" err="1">
                <a:latin typeface="Times New Roman" panose="02020603050405020304" pitchFamily="18" charset="0"/>
                <a:cs typeface="Times New Roman" panose="02020603050405020304" pitchFamily="18" charset="0"/>
              </a:rPr>
              <a:t>Khi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xem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xét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nghĩa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của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từ</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chúng</a:t>
            </a:r>
            <a:r>
              <a:rPr lang="en-US" sz="2800" i="1" dirty="0">
                <a:latin typeface="Times New Roman" panose="02020603050405020304" pitchFamily="18" charset="0"/>
                <a:cs typeface="Times New Roman" panose="02020603050405020304" pitchFamily="18" charset="0"/>
              </a:rPr>
              <a:t> ta </a:t>
            </a:r>
            <a:r>
              <a:rPr lang="en-US" sz="2800" i="1" dirty="0" err="1">
                <a:latin typeface="Times New Roman" panose="02020603050405020304" pitchFamily="18" charset="0"/>
                <a:cs typeface="Times New Roman" panose="02020603050405020304" pitchFamily="18" charset="0"/>
              </a:rPr>
              <a:t>cần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chú</a:t>
            </a:r>
            <a:r>
              <a:rPr lang="en-US" sz="2800" i="1" dirty="0">
                <a:latin typeface="Times New Roman" panose="02020603050405020304" pitchFamily="18" charset="0"/>
                <a:cs typeface="Times New Roman" panose="02020603050405020304" pitchFamily="18" charset="0"/>
              </a:rPr>
              <a:t> ý </a:t>
            </a:r>
            <a:r>
              <a:rPr lang="en-US" sz="2800" i="1" dirty="0" err="1">
                <a:latin typeface="Times New Roman" panose="02020603050405020304" pitchFamily="18" charset="0"/>
                <a:cs typeface="Times New Roman" panose="02020603050405020304" pitchFamily="18" charset="0"/>
              </a:rPr>
              <a:t>tới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ngữ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cảnh</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r>
              <a:rPr lang="en-US" sz="2800" i="1" dirty="0">
                <a:latin typeface="Times New Roman" panose="02020603050405020304" pitchFamily="18" charset="0"/>
                <a:cs typeface="Times New Roman" panose="02020603050405020304" pitchFamily="18" charset="0"/>
              </a:rPr>
              <a:t>2) </a:t>
            </a:r>
            <a:r>
              <a:rPr lang="en-US" sz="2800" i="1" dirty="0" err="1">
                <a:latin typeface="Times New Roman" panose="02020603050405020304" pitchFamily="18" charset="0"/>
                <a:cs typeface="Times New Roman" panose="02020603050405020304" pitchFamily="18" charset="0"/>
              </a:rPr>
              <a:t>Những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dấu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câu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mà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em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đã</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được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học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dấu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ngoặc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đơn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dấu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ngoặc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kép</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9794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611560" y="188640"/>
            <a:ext cx="7776864" cy="864096"/>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0070C0"/>
                </a:solidFill>
                <a:latin typeface="Times New Roman" panose="02020603050405020304" pitchFamily="18" charset="0"/>
                <a:cs typeface="Times New Roman" panose="02020603050405020304" pitchFamily="18" charset="0"/>
              </a:rPr>
              <a:t>HOẠT</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ĐỘNG</a:t>
            </a:r>
            <a:r>
              <a:rPr lang="en-US" sz="2800" b="1" dirty="0">
                <a:solidFill>
                  <a:srgbClr val="0070C0"/>
                </a:solidFill>
                <a:latin typeface="Times New Roman" panose="02020603050405020304" pitchFamily="18" charset="0"/>
                <a:cs typeface="Times New Roman" panose="02020603050405020304" pitchFamily="18" charset="0"/>
              </a:rPr>
              <a:t> 2: </a:t>
            </a:r>
          </a:p>
          <a:p>
            <a:pPr algn="ctr"/>
            <a:r>
              <a:rPr lang="en-US" sz="2800" b="1" dirty="0" err="1">
                <a:solidFill>
                  <a:srgbClr val="0070C0"/>
                </a:solidFill>
                <a:latin typeface="Times New Roman" panose="02020603050405020304" pitchFamily="18" charset="0"/>
                <a:cs typeface="Times New Roman" panose="02020603050405020304" pitchFamily="18" charset="0"/>
              </a:rPr>
              <a:t>HÌNH</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THÀNH</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KIẾN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THỨC</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MỚI</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5" name="Rectangle 4"/>
          <p:cNvSpPr/>
          <p:nvPr/>
        </p:nvSpPr>
        <p:spPr>
          <a:xfrm>
            <a:off x="251520" y="1268760"/>
            <a:ext cx="8496944" cy="108012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latin typeface="Times New Roman" panose="02020603050405020304" pitchFamily="18" charset="0"/>
                <a:cs typeface="Times New Roman" panose="02020603050405020304" pitchFamily="18" charset="0"/>
              </a:rPr>
              <a:t>PHIẾU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HỌC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TẬP</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SỐ</a:t>
            </a:r>
            <a:r>
              <a:rPr lang="en-US" sz="2800" b="1" dirty="0">
                <a:latin typeface="Times New Roman" panose="02020603050405020304" pitchFamily="18" charset="0"/>
                <a:cs typeface="Times New Roman" panose="02020603050405020304" pitchFamily="18" charset="0"/>
              </a:rPr>
              <a:t> 7</a:t>
            </a:r>
            <a:endParaRPr lang="en-US" sz="2800" dirty="0">
              <a:latin typeface="Times New Roman" panose="02020603050405020304" pitchFamily="18" charset="0"/>
              <a:cs typeface="Times New Roman" panose="02020603050405020304" pitchFamily="18" charset="0"/>
            </a:endParaRPr>
          </a:p>
          <a:p>
            <a:pPr algn="ctr"/>
            <a:r>
              <a:rPr lang="pt-BR" sz="2800" b="1" dirty="0">
                <a:latin typeface="Times New Roman" panose="02020603050405020304" pitchFamily="18" charset="0"/>
                <a:cs typeface="Times New Roman" panose="02020603050405020304" pitchFamily="18" charset="0"/>
              </a:rPr>
              <a:t>(Nhận biết nghĩa của từ trong ngữ cảnh)</a:t>
            </a:r>
            <a:endParaRPr lang="en-US" sz="2800" dirty="0">
              <a:latin typeface="Times New Roman" panose="02020603050405020304" pitchFamily="18"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901946660"/>
              </p:ext>
            </p:extLst>
          </p:nvPr>
        </p:nvGraphicFramePr>
        <p:xfrm>
          <a:off x="179512" y="2367535"/>
          <a:ext cx="8640960" cy="2133600"/>
        </p:xfrm>
        <a:graphic>
          <a:graphicData uri="http://schemas.openxmlformats.org/drawingml/2006/table">
            <a:tbl>
              <a:tblPr firstRow="1" firstCol="1" bandRow="1">
                <a:tableStyleId>{5C22544A-7EE6-4342-B048-85BDC9FD1C3A}</a:tableStyleId>
              </a:tblPr>
              <a:tblGrid>
                <a:gridCol w="4320480">
                  <a:extLst>
                    <a:ext uri="{9D8B030D-6E8A-4147-A177-3AD203B41FA5}">
                      <a16:colId xmlns:a16="http://schemas.microsoft.com/office/drawing/2014/main" val="20000"/>
                    </a:ext>
                  </a:extLst>
                </a:gridCol>
                <a:gridCol w="4320480">
                  <a:extLst>
                    <a:ext uri="{9D8B030D-6E8A-4147-A177-3AD203B41FA5}">
                      <a16:colId xmlns:a16="http://schemas.microsoft.com/office/drawing/2014/main" val="20001"/>
                    </a:ext>
                  </a:extLst>
                </a:gridCol>
              </a:tblGrid>
              <a:tr h="0">
                <a:tc>
                  <a:txBody>
                    <a:bodyPr/>
                    <a:lstStyle/>
                    <a:p>
                      <a:pPr algn="ctr">
                        <a:spcAft>
                          <a:spcPts val="0"/>
                        </a:spcAft>
                        <a:tabLst>
                          <a:tab pos="2110105" algn="l"/>
                        </a:tabLst>
                      </a:pPr>
                      <a:r>
                        <a:rPr lang="pt-BR" sz="2800" dirty="0">
                          <a:solidFill>
                            <a:srgbClr val="FF0000"/>
                          </a:solidFill>
                          <a:effectLst/>
                          <a:latin typeface="Times New Roman" panose="02020603050405020304" pitchFamily="18" charset="0"/>
                          <a:cs typeface="Times New Roman" panose="02020603050405020304" pitchFamily="18" charset="0"/>
                        </a:rPr>
                        <a:t>Nghĩa của từ “lộc, giọt” trong bài thơ “Mùa xuân nho nhỏ”</a:t>
                      </a:r>
                      <a:endParaRPr lang="en-US" sz="28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spcAft>
                          <a:spcPts val="0"/>
                        </a:spcAft>
                        <a:tabLst>
                          <a:tab pos="2110105" algn="l"/>
                        </a:tabLst>
                      </a:pPr>
                      <a:r>
                        <a:rPr lang="pt-BR" sz="2800" dirty="0">
                          <a:solidFill>
                            <a:srgbClr val="FF0000"/>
                          </a:solidFill>
                          <a:effectLst/>
                          <a:latin typeface="Times New Roman" panose="02020603050405020304" pitchFamily="18" charset="0"/>
                          <a:cs typeface="Times New Roman" panose="02020603050405020304" pitchFamily="18" charset="0"/>
                        </a:rPr>
                        <a:t>Trả lời</a:t>
                      </a:r>
                      <a:endParaRPr lang="en-US" sz="28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0">
                <a:tc>
                  <a:txBody>
                    <a:bodyPr/>
                    <a:lstStyle/>
                    <a:p>
                      <a:pPr>
                        <a:spcAft>
                          <a:spcPts val="0"/>
                        </a:spcAft>
                        <a:tabLst>
                          <a:tab pos="2110105" algn="l"/>
                        </a:tabLst>
                      </a:pPr>
                      <a:r>
                        <a:rPr lang="pt-BR" sz="2800" dirty="0">
                          <a:solidFill>
                            <a:schemeClr val="tx1"/>
                          </a:solidFill>
                          <a:effectLst/>
                          <a:latin typeface="Times New Roman" panose="02020603050405020304" pitchFamily="18" charset="0"/>
                          <a:cs typeface="Times New Roman" panose="02020603050405020304" pitchFamily="18" charset="0"/>
                        </a:rPr>
                        <a:t>- lộc:</a:t>
                      </a:r>
                      <a:endParaRPr lang="en-US" sz="2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2110105" algn="l"/>
                        </a:tabLst>
                      </a:pPr>
                      <a:r>
                        <a:rPr lang="pt-BR" sz="2800">
                          <a:solidFill>
                            <a:schemeClr val="tx1"/>
                          </a:solidFill>
                          <a:effectLst/>
                          <a:latin typeface="Times New Roman" panose="02020603050405020304" pitchFamily="18" charset="0"/>
                          <a:cs typeface="Times New Roman" panose="02020603050405020304" pitchFamily="18" charset="0"/>
                        </a:rPr>
                        <a:t>...</a:t>
                      </a:r>
                      <a:endParaRPr lang="en-US" sz="280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0">
                <a:tc>
                  <a:txBody>
                    <a:bodyPr/>
                    <a:lstStyle/>
                    <a:p>
                      <a:pPr>
                        <a:spcAft>
                          <a:spcPts val="0"/>
                        </a:spcAft>
                        <a:tabLst>
                          <a:tab pos="2110105" algn="l"/>
                        </a:tabLst>
                      </a:pPr>
                      <a:r>
                        <a:rPr lang="pt-BR" sz="2800" dirty="0">
                          <a:solidFill>
                            <a:schemeClr val="tx1"/>
                          </a:solidFill>
                          <a:effectLst/>
                          <a:latin typeface="Times New Roman" panose="02020603050405020304" pitchFamily="18" charset="0"/>
                          <a:cs typeface="Times New Roman" panose="02020603050405020304" pitchFamily="18" charset="0"/>
                        </a:rPr>
                        <a:t>- giọt:</a:t>
                      </a:r>
                      <a:endParaRPr lang="en-US" sz="2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2110105" algn="l"/>
                        </a:tabLst>
                      </a:pPr>
                      <a:r>
                        <a:rPr lang="pt-BR" sz="2800" dirty="0">
                          <a:solidFill>
                            <a:schemeClr val="tx1"/>
                          </a:solidFill>
                          <a:effectLst/>
                          <a:latin typeface="Times New Roman" panose="02020603050405020304" pitchFamily="18" charset="0"/>
                          <a:cs typeface="Times New Roman" panose="02020603050405020304" pitchFamily="18" charset="0"/>
                        </a:rPr>
                        <a:t>...</a:t>
                      </a:r>
                      <a:endParaRPr lang="en-US" sz="2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663400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15616" y="188640"/>
            <a:ext cx="6192688" cy="1224136"/>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latin typeface="Times New Roman" panose="02020603050405020304" pitchFamily="18" charset="0"/>
                <a:cs typeface="Times New Roman" panose="02020603050405020304" pitchFamily="18" charset="0"/>
              </a:rPr>
              <a:t>PHIẾU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HỌC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TẬP</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SỐ</a:t>
            </a:r>
            <a:r>
              <a:rPr lang="en-US" sz="3200" b="1" dirty="0">
                <a:latin typeface="Times New Roman" panose="02020603050405020304" pitchFamily="18" charset="0"/>
                <a:cs typeface="Times New Roman" panose="02020603050405020304" pitchFamily="18" charset="0"/>
              </a:rPr>
              <a:t> 8</a:t>
            </a:r>
            <a:endParaRPr lang="en-US" sz="3200" dirty="0">
              <a:latin typeface="Times New Roman" panose="02020603050405020304" pitchFamily="18" charset="0"/>
              <a:cs typeface="Times New Roman" panose="02020603050405020304" pitchFamily="18" charset="0"/>
            </a:endParaRPr>
          </a:p>
          <a:p>
            <a:pPr algn="ctr"/>
            <a:r>
              <a:rPr lang="pt-BR" sz="3200" b="1" dirty="0">
                <a:latin typeface="Times New Roman" panose="02020603050405020304" pitchFamily="18" charset="0"/>
                <a:cs typeface="Times New Roman" panose="02020603050405020304" pitchFamily="18" charset="0"/>
              </a:rPr>
              <a:t>(Dấu ngoặc đơn, dấu ngoặc kép)</a:t>
            </a:r>
            <a:endParaRPr lang="en-US" sz="3200" dirty="0">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677356730"/>
              </p:ext>
            </p:extLst>
          </p:nvPr>
        </p:nvGraphicFramePr>
        <p:xfrm>
          <a:off x="1115616" y="1556792"/>
          <a:ext cx="6192688" cy="1463040"/>
        </p:xfrm>
        <a:graphic>
          <a:graphicData uri="http://schemas.openxmlformats.org/drawingml/2006/table">
            <a:tbl>
              <a:tblPr firstRow="1" firstCol="1" bandRow="1">
                <a:tableStyleId>{5C22544A-7EE6-4342-B048-85BDC9FD1C3A}</a:tableStyleId>
              </a:tblPr>
              <a:tblGrid>
                <a:gridCol w="2063788">
                  <a:extLst>
                    <a:ext uri="{9D8B030D-6E8A-4147-A177-3AD203B41FA5}">
                      <a16:colId xmlns:a16="http://schemas.microsoft.com/office/drawing/2014/main" val="20000"/>
                    </a:ext>
                  </a:extLst>
                </a:gridCol>
                <a:gridCol w="2064450">
                  <a:extLst>
                    <a:ext uri="{9D8B030D-6E8A-4147-A177-3AD203B41FA5}">
                      <a16:colId xmlns:a16="http://schemas.microsoft.com/office/drawing/2014/main" val="20001"/>
                    </a:ext>
                  </a:extLst>
                </a:gridCol>
                <a:gridCol w="2064450">
                  <a:extLst>
                    <a:ext uri="{9D8B030D-6E8A-4147-A177-3AD203B41FA5}">
                      <a16:colId xmlns:a16="http://schemas.microsoft.com/office/drawing/2014/main" val="20002"/>
                    </a:ext>
                  </a:extLst>
                </a:gridCol>
              </a:tblGrid>
              <a:tr h="0">
                <a:tc>
                  <a:txBody>
                    <a:bodyPr/>
                    <a:lstStyle/>
                    <a:p>
                      <a:pPr>
                        <a:spcAft>
                          <a:spcPts val="0"/>
                        </a:spcAft>
                        <a:tabLst>
                          <a:tab pos="2110105" algn="l"/>
                        </a:tabLst>
                      </a:pPr>
                      <a:r>
                        <a:rPr lang="pt-BR" sz="3200" dirty="0">
                          <a:solidFill>
                            <a:srgbClr val="FF0000"/>
                          </a:solidFill>
                          <a:effectLst/>
                          <a:latin typeface="Times New Roman" panose="02020603050405020304" pitchFamily="18" charset="0"/>
                          <a:cs typeface="Times New Roman" panose="02020603050405020304" pitchFamily="18" charset="0"/>
                        </a:rPr>
                        <a:t>Dấu câu</a:t>
                      </a:r>
                      <a:endParaRPr lang="en-US" sz="32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spcAft>
                          <a:spcPts val="0"/>
                        </a:spcAft>
                        <a:tabLst>
                          <a:tab pos="2110105" algn="l"/>
                        </a:tabLst>
                      </a:pPr>
                      <a:r>
                        <a:rPr lang="pt-BR" sz="3200" dirty="0">
                          <a:solidFill>
                            <a:srgbClr val="FF0000"/>
                          </a:solidFill>
                          <a:effectLst/>
                          <a:latin typeface="Times New Roman" panose="02020603050405020304" pitchFamily="18" charset="0"/>
                          <a:cs typeface="Times New Roman" panose="02020603050405020304" pitchFamily="18" charset="0"/>
                        </a:rPr>
                        <a:t>Tác dụng</a:t>
                      </a:r>
                      <a:endParaRPr lang="en-US" sz="32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spcAft>
                          <a:spcPts val="0"/>
                        </a:spcAft>
                        <a:tabLst>
                          <a:tab pos="2110105" algn="l"/>
                        </a:tabLst>
                      </a:pPr>
                      <a:r>
                        <a:rPr lang="pt-BR" sz="3200" dirty="0">
                          <a:solidFill>
                            <a:srgbClr val="FF0000"/>
                          </a:solidFill>
                          <a:effectLst/>
                          <a:latin typeface="Times New Roman" panose="02020603050405020304" pitchFamily="18" charset="0"/>
                          <a:cs typeface="Times New Roman" panose="02020603050405020304" pitchFamily="18" charset="0"/>
                        </a:rPr>
                        <a:t>Ví dụ</a:t>
                      </a:r>
                      <a:endParaRPr lang="en-US" sz="32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0">
                <a:tc>
                  <a:txBody>
                    <a:bodyPr/>
                    <a:lstStyle/>
                    <a:p>
                      <a:pPr>
                        <a:spcAft>
                          <a:spcPts val="0"/>
                        </a:spcAft>
                        <a:tabLst>
                          <a:tab pos="2110105" algn="l"/>
                        </a:tabLst>
                      </a:pPr>
                      <a:r>
                        <a:rPr lang="pt-BR" sz="3200" dirty="0">
                          <a:solidFill>
                            <a:schemeClr val="tx1"/>
                          </a:solidFill>
                          <a:effectLst/>
                          <a:latin typeface="Times New Roman" panose="02020603050405020304" pitchFamily="18" charset="0"/>
                          <a:cs typeface="Times New Roman" panose="02020603050405020304" pitchFamily="18" charset="0"/>
                        </a:rPr>
                        <a:t>...</a:t>
                      </a:r>
                      <a:endParaRPr lang="en-US" sz="3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tabLst>
                          <a:tab pos="2110105" algn="l"/>
                        </a:tabLst>
                      </a:pPr>
                      <a:r>
                        <a:rPr lang="pt-BR" sz="3200" dirty="0">
                          <a:solidFill>
                            <a:schemeClr val="tx1"/>
                          </a:solidFill>
                          <a:effectLst/>
                          <a:latin typeface="Times New Roman" panose="02020603050405020304" pitchFamily="18" charset="0"/>
                          <a:cs typeface="Times New Roman" panose="02020603050405020304" pitchFamily="18" charset="0"/>
                        </a:rPr>
                        <a:t>...</a:t>
                      </a:r>
                      <a:endParaRPr lang="en-US" sz="3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tabLst>
                          <a:tab pos="2110105" algn="l"/>
                        </a:tabLst>
                      </a:pPr>
                      <a:r>
                        <a:rPr lang="pt-BR" sz="3200" dirty="0">
                          <a:solidFill>
                            <a:schemeClr val="tx1"/>
                          </a:solidFill>
                          <a:effectLst/>
                          <a:latin typeface="Times New Roman" panose="02020603050405020304" pitchFamily="18" charset="0"/>
                          <a:cs typeface="Times New Roman" panose="02020603050405020304" pitchFamily="18" charset="0"/>
                        </a:rPr>
                        <a:t>...</a:t>
                      </a:r>
                      <a:endParaRPr lang="en-US" sz="3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0">
                <a:tc>
                  <a:txBody>
                    <a:bodyPr/>
                    <a:lstStyle/>
                    <a:p>
                      <a:pPr>
                        <a:spcAft>
                          <a:spcPts val="0"/>
                        </a:spcAft>
                        <a:tabLst>
                          <a:tab pos="2110105" algn="l"/>
                        </a:tabLst>
                      </a:pPr>
                      <a:r>
                        <a:rPr lang="pt-BR" sz="3200" dirty="0">
                          <a:solidFill>
                            <a:schemeClr val="tx1"/>
                          </a:solidFill>
                          <a:effectLst/>
                          <a:latin typeface="Times New Roman" panose="02020603050405020304" pitchFamily="18" charset="0"/>
                          <a:cs typeface="Times New Roman" panose="02020603050405020304" pitchFamily="18" charset="0"/>
                        </a:rPr>
                        <a:t>...</a:t>
                      </a:r>
                      <a:endParaRPr lang="en-US" sz="3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tabLst>
                          <a:tab pos="2110105" algn="l"/>
                        </a:tabLst>
                      </a:pPr>
                      <a:r>
                        <a:rPr lang="pt-BR" sz="3200" dirty="0">
                          <a:solidFill>
                            <a:schemeClr val="tx1"/>
                          </a:solidFill>
                          <a:effectLst/>
                          <a:latin typeface="Times New Roman" panose="02020603050405020304" pitchFamily="18" charset="0"/>
                          <a:cs typeface="Times New Roman" panose="02020603050405020304" pitchFamily="18" charset="0"/>
                        </a:rPr>
                        <a:t>...</a:t>
                      </a:r>
                      <a:endParaRPr lang="en-US" sz="3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tabLst>
                          <a:tab pos="2110105" algn="l"/>
                        </a:tabLst>
                      </a:pPr>
                      <a:r>
                        <a:rPr lang="pt-BR" sz="3200" dirty="0">
                          <a:solidFill>
                            <a:schemeClr val="tx1"/>
                          </a:solidFill>
                          <a:effectLst/>
                          <a:latin typeface="Times New Roman" panose="02020603050405020304" pitchFamily="18" charset="0"/>
                          <a:cs typeface="Times New Roman" panose="02020603050405020304" pitchFamily="18" charset="0"/>
                        </a:rPr>
                        <a:t>...</a:t>
                      </a:r>
                      <a:endParaRPr lang="en-US" sz="3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
        <p:nvSpPr>
          <p:cNvPr id="6" name="Down Arrow Callout 5"/>
          <p:cNvSpPr/>
          <p:nvPr/>
        </p:nvSpPr>
        <p:spPr>
          <a:xfrm>
            <a:off x="467544" y="3789040"/>
            <a:ext cx="8208912" cy="2520280"/>
          </a:xfrm>
          <a:prstGeom prst="downArrowCallou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cs typeface="Times New Roman" panose="02020603050405020304" pitchFamily="18" charset="0"/>
              </a:rPr>
              <a:t>HS </a:t>
            </a:r>
            <a:r>
              <a:rPr lang="en-US" sz="3200" dirty="0" err="1">
                <a:latin typeface="Times New Roman" panose="02020603050405020304" pitchFamily="18" charset="0"/>
                <a:cs typeface="Times New Roman" panose="02020603050405020304" pitchFamily="18" charset="0"/>
              </a:rPr>
              <a:t>làm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việc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cặp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đôi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theo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bằng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hoàn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thành</a:t>
            </a:r>
            <a:r>
              <a:rPr lang="en-US" sz="3200"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Phiếu</a:t>
            </a:r>
            <a:r>
              <a:rPr lang="en-US" sz="3200" b="1" i="1" dirty="0">
                <a:latin typeface="Times New Roman" panose="02020603050405020304" pitchFamily="18" charset="0"/>
                <a:cs typeface="Times New Roman" panose="02020603050405020304" pitchFamily="18" charset="0"/>
              </a:rPr>
              <a:t> HT </a:t>
            </a:r>
            <a:r>
              <a:rPr lang="en-US" sz="3200" b="1" i="1" dirty="0" err="1">
                <a:latin typeface="Times New Roman" panose="02020603050405020304" pitchFamily="18" charset="0"/>
                <a:cs typeface="Times New Roman" panose="02020603050405020304" pitchFamily="18" charset="0"/>
              </a:rPr>
              <a:t>số</a:t>
            </a:r>
            <a:r>
              <a:rPr lang="en-US" sz="3200" b="1" i="1" dirty="0">
                <a:latin typeface="Times New Roman" panose="02020603050405020304" pitchFamily="18" charset="0"/>
                <a:cs typeface="Times New Roman" panose="02020603050405020304" pitchFamily="18" charset="0"/>
              </a:rPr>
              <a:t> 7,8</a:t>
            </a:r>
            <a:r>
              <a:rPr lang="en-US" sz="3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083373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195736" y="188640"/>
            <a:ext cx="4320480" cy="64807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FF0000"/>
                </a:solidFill>
                <a:latin typeface="Times New Roman" panose="02020603050405020304" pitchFamily="18" charset="0"/>
                <a:cs typeface="Times New Roman" panose="02020603050405020304" pitchFamily="18" charset="0"/>
              </a:rPr>
              <a:t>1. Ôn tập kiến thức</a:t>
            </a:r>
            <a:endParaRPr lang="en-US" sz="3200" dirty="0">
              <a:solidFill>
                <a:srgbClr val="FF0000"/>
              </a:solidFill>
              <a:latin typeface="Times New Roman" panose="02020603050405020304" pitchFamily="18" charset="0"/>
              <a:cs typeface="Times New Roman" panose="02020603050405020304" pitchFamily="18" charset="0"/>
            </a:endParaRPr>
          </a:p>
        </p:txBody>
      </p:sp>
      <p:sp>
        <p:nvSpPr>
          <p:cNvPr id="4" name="Donut 3"/>
          <p:cNvSpPr/>
          <p:nvPr/>
        </p:nvSpPr>
        <p:spPr>
          <a:xfrm>
            <a:off x="323528" y="1124744"/>
            <a:ext cx="2880320" cy="3456384"/>
          </a:xfrm>
          <a:prstGeom prst="donut">
            <a:avLst>
              <a:gd name="adj" fmla="val 1203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002060"/>
                </a:solidFill>
                <a:latin typeface="Times New Roman" panose="02020603050405020304" pitchFamily="18" charset="0"/>
                <a:cs typeface="Times New Roman" panose="02020603050405020304" pitchFamily="18" charset="0"/>
              </a:rPr>
              <a:t>a.</a:t>
            </a:r>
          </a:p>
          <a:p>
            <a:pPr algn="ctr"/>
            <a:r>
              <a:rPr lang="pt-BR" sz="3200" b="1" dirty="0">
                <a:solidFill>
                  <a:srgbClr val="002060"/>
                </a:solidFill>
                <a:latin typeface="Times New Roman" panose="02020603050405020304" pitchFamily="18" charset="0"/>
                <a:cs typeface="Times New Roman" panose="02020603050405020304" pitchFamily="18" charset="0"/>
              </a:rPr>
              <a:t>Nghĩa</a:t>
            </a:r>
          </a:p>
          <a:p>
            <a:pPr algn="ctr"/>
            <a:r>
              <a:rPr lang="pt-BR" sz="3200" b="1" dirty="0">
                <a:solidFill>
                  <a:srgbClr val="002060"/>
                </a:solidFill>
                <a:latin typeface="Times New Roman" panose="02020603050405020304" pitchFamily="18" charset="0"/>
                <a:cs typeface="Times New Roman" panose="02020603050405020304" pitchFamily="18" charset="0"/>
              </a:rPr>
              <a:t>của </a:t>
            </a:r>
          </a:p>
          <a:p>
            <a:pPr algn="ctr"/>
            <a:r>
              <a:rPr lang="pt-BR" sz="3200" b="1" dirty="0">
                <a:solidFill>
                  <a:srgbClr val="002060"/>
                </a:solidFill>
                <a:latin typeface="Times New Roman" panose="02020603050405020304" pitchFamily="18" charset="0"/>
                <a:cs typeface="Times New Roman" panose="02020603050405020304" pitchFamily="18" charset="0"/>
              </a:rPr>
              <a:t>từ:</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6" name="Flowchart: Punched Tape 5"/>
          <p:cNvSpPr/>
          <p:nvPr/>
        </p:nvSpPr>
        <p:spPr>
          <a:xfrm>
            <a:off x="3563888" y="1124744"/>
            <a:ext cx="4968552" cy="4608512"/>
          </a:xfrm>
          <a:prstGeom prst="flowChartPunchedTap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dirty="0">
                <a:latin typeface="Times New Roman" panose="02020603050405020304" pitchFamily="18" charset="0"/>
                <a:cs typeface="Times New Roman" panose="02020603050405020304" pitchFamily="18" charset="0"/>
              </a:rPr>
              <a:t>- </a:t>
            </a:r>
            <a:r>
              <a:rPr lang="pt-BR" sz="3200" i="1" dirty="0">
                <a:latin typeface="Times New Roman" panose="02020603050405020304" pitchFamily="18" charset="0"/>
                <a:cs typeface="Times New Roman" panose="02020603050405020304" pitchFamily="18" charset="0"/>
              </a:rPr>
              <a:t>lộc:</a:t>
            </a:r>
            <a:r>
              <a:rPr lang="pt-BR" sz="3200" dirty="0">
                <a:latin typeface="Times New Roman" panose="02020603050405020304" pitchFamily="18" charset="0"/>
                <a:cs typeface="Times New Roman" panose="02020603050405020304" pitchFamily="18" charset="0"/>
              </a:rPr>
              <a:t> sức xuân, may mắn, hạnh phúc.</a:t>
            </a:r>
            <a:endParaRPr lang="en-US" sz="3200" dirty="0">
              <a:latin typeface="Times New Roman" panose="02020603050405020304" pitchFamily="18" charset="0"/>
              <a:cs typeface="Times New Roman" panose="02020603050405020304" pitchFamily="18" charset="0"/>
            </a:endParaRPr>
          </a:p>
          <a:p>
            <a:r>
              <a:rPr lang="pt-BR" sz="3200" dirty="0">
                <a:latin typeface="Times New Roman" panose="02020603050405020304" pitchFamily="18" charset="0"/>
                <a:cs typeface="Times New Roman" panose="02020603050405020304" pitchFamily="18" charset="0"/>
              </a:rPr>
              <a:t>- </a:t>
            </a:r>
            <a:r>
              <a:rPr lang="pt-BR" sz="3200" i="1" dirty="0">
                <a:latin typeface="Times New Roman" panose="02020603050405020304" pitchFamily="18" charset="0"/>
                <a:cs typeface="Times New Roman" panose="02020603050405020304" pitchFamily="18" charset="0"/>
              </a:rPr>
              <a:t>giọt:</a:t>
            </a:r>
            <a:r>
              <a:rPr lang="pt-BR" sz="3200" dirty="0">
                <a:latin typeface="Times New Roman" panose="02020603050405020304" pitchFamily="18" charset="0"/>
                <a:cs typeface="Times New Roman" panose="02020603050405020304" pitchFamily="18" charset="0"/>
              </a:rPr>
              <a:t> giọt âm thanh-tiếng chim hót, giọt mùa suân-sức sống của mùa xuân.</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8886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2514102" y="78416"/>
            <a:ext cx="3240360" cy="648072"/>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0070C0"/>
                </a:solidFill>
                <a:latin typeface="Times New Roman" panose="02020603050405020304" pitchFamily="18" charset="0"/>
                <a:cs typeface="Times New Roman" panose="02020603050405020304" pitchFamily="18" charset="0"/>
              </a:rPr>
              <a:t>b. Dấu câu:</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7" name="Plaque 6"/>
          <p:cNvSpPr/>
          <p:nvPr/>
        </p:nvSpPr>
        <p:spPr>
          <a:xfrm>
            <a:off x="971600" y="1124744"/>
            <a:ext cx="7344816" cy="5112568"/>
          </a:xfrm>
          <a:prstGeom prst="plaqu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dirty="0">
                <a:latin typeface="Times New Roman" panose="02020603050405020304" pitchFamily="18" charset="0"/>
                <a:cs typeface="Times New Roman" panose="02020603050405020304" pitchFamily="18" charset="0"/>
              </a:rPr>
              <a:t>  - </a:t>
            </a:r>
            <a:r>
              <a:rPr lang="en-US" sz="3200" dirty="0" err="1">
                <a:latin typeface="Times New Roman" panose="02020603050405020304" pitchFamily="18" charset="0"/>
                <a:cs typeface="Times New Roman" panose="02020603050405020304" pitchFamily="18" charset="0"/>
              </a:rPr>
              <a:t>Dấu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ngoặc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đơn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Dùng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đánh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dấu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phần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bổ</a:t>
            </a:r>
            <a:r>
              <a:rPr lang="en-US" sz="3200" dirty="0">
                <a:latin typeface="Times New Roman" panose="02020603050405020304" pitchFamily="18" charset="0"/>
                <a:cs typeface="Times New Roman" panose="02020603050405020304" pitchFamily="18" charset="0"/>
              </a:rPr>
              <a:t> sung.</a:t>
            </a:r>
          </a:p>
          <a:p>
            <a:r>
              <a:rPr lang="en-US" sz="3200" dirty="0">
                <a:latin typeface="Times New Roman" panose="02020603050405020304" pitchFamily="18" charset="0"/>
                <a:cs typeface="Times New Roman" panose="02020603050405020304" pitchFamily="18" charset="0"/>
              </a:rPr>
              <a:t>VD: </a:t>
            </a:r>
            <a:r>
              <a:rPr lang="en-US" sz="3200" i="1" dirty="0" err="1">
                <a:latin typeface="Times New Roman" panose="02020603050405020304" pitchFamily="18" charset="0"/>
                <a:cs typeface="Times New Roman" panose="02020603050405020304" pitchFamily="18" charset="0"/>
              </a:rPr>
              <a:t>Nguyễn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Dữ</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có</a:t>
            </a:r>
            <a:r>
              <a:rPr lang="en-US" sz="3200"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Truyền</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kì</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mạn</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lục</a:t>
            </a:r>
            <a:r>
              <a:rPr lang="en-US" sz="3200" b="1" i="1" dirty="0">
                <a:latin typeface="Times New Roman" panose="02020603050405020304" pitchFamily="18" charset="0"/>
                <a:cs typeface="Times New Roman" panose="02020603050405020304" pitchFamily="18" charset="0"/>
              </a:rPr>
              <a: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Ghi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lại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một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cách</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tản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mạn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các</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truyện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lạ</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được</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truyền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được</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đánh</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giá</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là</a:t>
            </a:r>
            <a:r>
              <a:rPr lang="en-US" sz="3200"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thiên</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cổ</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kì</a:t>
            </a:r>
            <a:r>
              <a:rPr lang="en-US" sz="3200" b="1" i="1"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bút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bút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lạ</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của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muôn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đời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là</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một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mốc</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quan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trọng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của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thể</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loại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văn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xuôi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bằng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chữ</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Hán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của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văn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học</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Việt</a:t>
            </a:r>
            <a:r>
              <a:rPr lang="en-US" sz="3200" i="1" dirty="0">
                <a:latin typeface="Times New Roman" panose="02020603050405020304" pitchFamily="18" charset="0"/>
                <a:cs typeface="Times New Roman" panose="02020603050405020304" pitchFamily="18" charset="0"/>
              </a:rPr>
              <a:t> Nam.</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343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Terminator 4"/>
          <p:cNvSpPr/>
          <p:nvPr/>
        </p:nvSpPr>
        <p:spPr>
          <a:xfrm>
            <a:off x="2514102" y="78416"/>
            <a:ext cx="3240360" cy="648072"/>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0070C0"/>
                </a:solidFill>
                <a:latin typeface="Times New Roman" panose="02020603050405020304" pitchFamily="18" charset="0"/>
                <a:cs typeface="Times New Roman" panose="02020603050405020304" pitchFamily="18" charset="0"/>
              </a:rPr>
              <a:t>b. Dấu câu:</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6" name="Flowchart: Stored Data 5"/>
          <p:cNvSpPr/>
          <p:nvPr/>
        </p:nvSpPr>
        <p:spPr>
          <a:xfrm>
            <a:off x="323528" y="1052736"/>
            <a:ext cx="8640960" cy="5544616"/>
          </a:xfrm>
          <a:prstGeom prst="flowChartOnlineStorag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Dấu</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ngoặc</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kép</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a:t>
            </a:r>
          </a:p>
          <a:p>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Đánh</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dấu</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từ</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ngữ</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câu</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đoạn</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dẫn</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trực</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tiếp</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hoặc</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lời</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nhân</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vật</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a:t>
            </a:r>
          </a:p>
          <a:p>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Đánh</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dấu</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từ</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ngữ</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có</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ý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nghĩa</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đặc</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biệt</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a:t>
            </a:r>
          </a:p>
          <a:p>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VD: Tre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với</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người</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như</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thế</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đã</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mấy</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nghìn</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năm</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Một</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thế</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kỉ</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văn</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minh",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khai</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hóa</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của</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thực</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dân</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cũng</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không</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làm</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ra</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được</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một</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tấc</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sắt</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Tre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vẫn</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phải</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còn</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vất</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vả</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mãi</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với</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người</a:t>
            </a:r>
            <a:endParaRPr lang="en-US" sz="3200" dirty="0"/>
          </a:p>
        </p:txBody>
      </p:sp>
    </p:spTree>
    <p:extLst>
      <p:ext uri="{BB962C8B-B14F-4D97-AF65-F5344CB8AC3E}">
        <p14:creationId xmlns:p14="http://schemas.microsoft.com/office/powerpoint/2010/main" val="2929681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251520" y="116632"/>
            <a:ext cx="8064896" cy="720080"/>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err="1">
                <a:solidFill>
                  <a:srgbClr val="FF0000"/>
                </a:solidFill>
                <a:latin typeface="Times New Roman" panose="02020603050405020304" pitchFamily="18" charset="0"/>
                <a:cs typeface="Times New Roman" panose="02020603050405020304" pitchFamily="18" charset="0"/>
              </a:rPr>
              <a:t>HOẠT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ĐỘNG</a:t>
            </a:r>
            <a:r>
              <a:rPr lang="en-US" sz="2800" b="1" dirty="0">
                <a:solidFill>
                  <a:srgbClr val="FF0000"/>
                </a:solidFill>
                <a:latin typeface="Times New Roman" panose="02020603050405020304" pitchFamily="18" charset="0"/>
                <a:cs typeface="Times New Roman" panose="02020603050405020304" pitchFamily="18" charset="0"/>
              </a:rPr>
              <a:t> 3: </a:t>
            </a:r>
            <a:r>
              <a:rPr lang="en-US" sz="2800" b="1" dirty="0" err="1">
                <a:solidFill>
                  <a:srgbClr val="FF0000"/>
                </a:solidFill>
                <a:latin typeface="Times New Roman" panose="02020603050405020304" pitchFamily="18" charset="0"/>
                <a:cs typeface="Times New Roman" panose="02020603050405020304" pitchFamily="18" charset="0"/>
              </a:rPr>
              <a:t>LUYỆN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TẬP</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VẬN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DỤNG</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5" name="Flowchart: Delay 4"/>
          <p:cNvSpPr/>
          <p:nvPr/>
        </p:nvSpPr>
        <p:spPr>
          <a:xfrm>
            <a:off x="352088" y="2708920"/>
            <a:ext cx="3888432" cy="3816424"/>
          </a:xfrm>
          <a:prstGeom prst="flowChartDelay">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anose="02020603050405020304" pitchFamily="18" charset="0"/>
                <a:cs typeface="Times New Roman" panose="02020603050405020304" pitchFamily="18" charset="0"/>
              </a:rPr>
              <a:t>HS </a:t>
            </a:r>
            <a:r>
              <a:rPr lang="en-US" sz="3200" dirty="0" err="1">
                <a:latin typeface="Times New Roman" panose="02020603050405020304" pitchFamily="18" charset="0"/>
                <a:cs typeface="Times New Roman" panose="02020603050405020304" pitchFamily="18" charset="0"/>
              </a:rPr>
              <a:t>làm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theo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cặp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theo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dõi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đọc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thầm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tập</a:t>
            </a:r>
            <a:r>
              <a:rPr lang="en-US" sz="3200" dirty="0">
                <a:latin typeface="Times New Roman" panose="02020603050405020304" pitchFamily="18" charset="0"/>
                <a:cs typeface="Times New Roman" panose="02020603050405020304" pitchFamily="18" charset="0"/>
              </a:rPr>
              <a:t> 1, </a:t>
            </a:r>
            <a:r>
              <a:rPr lang="en-US" sz="3200" dirty="0" err="1">
                <a:latin typeface="Times New Roman" panose="02020603050405020304" pitchFamily="18" charset="0"/>
                <a:cs typeface="Times New Roman" panose="02020603050405020304" pitchFamily="18" charset="0"/>
              </a:rPr>
              <a:t>trang</a:t>
            </a:r>
            <a:r>
              <a:rPr lang="en-US" sz="3200" dirty="0">
                <a:latin typeface="Times New Roman" panose="02020603050405020304" pitchFamily="18" charset="0"/>
                <a:cs typeface="Times New Roman" panose="02020603050405020304" pitchFamily="18" charset="0"/>
              </a:rPr>
              <a:t> 95, </a:t>
            </a:r>
            <a:r>
              <a:rPr lang="en-US" sz="3200" dirty="0" err="1">
                <a:latin typeface="Times New Roman" panose="02020603050405020304" pitchFamily="18" charset="0"/>
                <a:cs typeface="Times New Roman" panose="02020603050405020304" pitchFamily="18" charset="0"/>
              </a:rPr>
              <a:t>xác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định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yêu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cầu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bài</a:t>
            </a:r>
            <a:r>
              <a:rPr lang="en-US" sz="3200" dirty="0">
                <a:latin typeface="Times New Roman" panose="02020603050405020304" pitchFamily="18" charset="0"/>
                <a:cs typeface="Times New Roman" panose="02020603050405020304" pitchFamily="18" charset="0"/>
              </a:rPr>
              <a:t>:</a:t>
            </a:r>
          </a:p>
        </p:txBody>
      </p:sp>
      <p:sp>
        <p:nvSpPr>
          <p:cNvPr id="6" name="Frame 5"/>
          <p:cNvSpPr/>
          <p:nvPr/>
        </p:nvSpPr>
        <p:spPr>
          <a:xfrm>
            <a:off x="755576" y="1124744"/>
            <a:ext cx="7560840" cy="1224136"/>
          </a:xfrm>
          <a:prstGeom prst="fram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lgn="ctr">
              <a:buAutoNum type="arabicPeriod"/>
            </a:pPr>
            <a:r>
              <a:rPr lang="pt-BR" sz="3200" b="1" dirty="0">
                <a:solidFill>
                  <a:srgbClr val="0070C0"/>
                </a:solidFill>
                <a:latin typeface="Times New Roman" panose="02020603050405020304" pitchFamily="18" charset="0"/>
                <a:cs typeface="Times New Roman" panose="02020603050405020304" pitchFamily="18" charset="0"/>
              </a:rPr>
              <a:t>Nhận biết nghĩa của từ ngữ trong </a:t>
            </a:r>
          </a:p>
          <a:p>
            <a:pPr algn="ctr"/>
            <a:r>
              <a:rPr lang="pt-BR" sz="3200" b="1" dirty="0">
                <a:solidFill>
                  <a:srgbClr val="0070C0"/>
                </a:solidFill>
                <a:latin typeface="Times New Roman" panose="02020603050405020304" pitchFamily="18" charset="0"/>
                <a:cs typeface="Times New Roman" panose="02020603050405020304" pitchFamily="18" charset="0"/>
              </a:rPr>
              <a:t>ngữ cảnh.</a:t>
            </a:r>
            <a:endParaRPr lang="en-US" sz="3200" dirty="0">
              <a:solidFill>
                <a:srgbClr val="0070C0"/>
              </a:solidFill>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27984" y="2852936"/>
            <a:ext cx="4293622" cy="3312368"/>
          </a:xfrm>
          <a:prstGeom prst="rect">
            <a:avLst/>
          </a:prstGeom>
        </p:spPr>
      </p:pic>
    </p:spTree>
    <p:extLst>
      <p:ext uri="{BB962C8B-B14F-4D97-AF65-F5344CB8AC3E}">
        <p14:creationId xmlns:p14="http://schemas.microsoft.com/office/powerpoint/2010/main" val="2027468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Callout 5"/>
          <p:cNvSpPr/>
          <p:nvPr/>
        </p:nvSpPr>
        <p:spPr>
          <a:xfrm>
            <a:off x="323528" y="185611"/>
            <a:ext cx="4176464" cy="4752528"/>
          </a:xfrm>
          <a:prstGeom prst="wedgeEllipseCallou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latin typeface="Times New Roman" panose="02020603050405020304" pitchFamily="18" charset="0"/>
                <a:cs typeface="Times New Roman" panose="02020603050405020304" pitchFamily="18" charset="0"/>
              </a:rPr>
              <a:t>1) </a:t>
            </a:r>
            <a:r>
              <a:rPr lang="en-US" sz="3200" i="1" dirty="0">
                <a:latin typeface="Times New Roman" panose="02020603050405020304" pitchFamily="18" charset="0"/>
                <a:cs typeface="Times New Roman" panose="02020603050405020304" pitchFamily="18" charset="0"/>
              </a:rPr>
              <a:t>N</a:t>
            </a:r>
            <a:r>
              <a:rPr lang="vi-VN" sz="3200" i="1" dirty="0">
                <a:latin typeface="Times New Roman" panose="02020603050405020304" pitchFamily="18" charset="0"/>
                <a:cs typeface="Times New Roman" panose="02020603050405020304" pitchFamily="18" charset="0"/>
              </a:rPr>
              <a:t>hận biết và chỉ ra được sự khác biệt vể nghĩa của từ thở trong những ngữ cảnh khác nhau.</a:t>
            </a:r>
            <a:endParaRPr lang="en-US" sz="3200" dirty="0">
              <a:latin typeface="Times New Roman" panose="02020603050405020304" pitchFamily="18" charset="0"/>
              <a:cs typeface="Times New Roman" panose="02020603050405020304" pitchFamily="18" charset="0"/>
            </a:endParaRPr>
          </a:p>
        </p:txBody>
      </p:sp>
      <p:sp>
        <p:nvSpPr>
          <p:cNvPr id="7" name="Oval Callout 6"/>
          <p:cNvSpPr/>
          <p:nvPr/>
        </p:nvSpPr>
        <p:spPr>
          <a:xfrm>
            <a:off x="4860032" y="188640"/>
            <a:ext cx="4067944" cy="4752528"/>
          </a:xfrm>
          <a:prstGeom prst="wedgeEllipseCallou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2) </a:t>
            </a:r>
            <a:r>
              <a:rPr lang="vi-VN" sz="3200" i="1" dirty="0">
                <a:solidFill>
                  <a:schemeClr val="tx1">
                    <a:lumMod val="95000"/>
                    <a:lumOff val="5000"/>
                  </a:schemeClr>
                </a:solidFill>
                <a:latin typeface="Times New Roman" panose="02020603050405020304" pitchFamily="18" charset="0"/>
                <a:cs typeface="Times New Roman" panose="02020603050405020304" pitchFamily="18" charset="0"/>
              </a:rPr>
              <a:t>Em rút ra được kinh nghiệm gì khi đọc VB văn học, nhất là VB thơ?</a:t>
            </a:r>
            <a:endParaRPr lang="en-US" sz="3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6185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1400</Words>
  <Application>Microsoft Office PowerPoint</Application>
  <PresentationFormat>On-screen Show (4:3)</PresentationFormat>
  <Paragraphs>91</Paragraphs>
  <Slides>19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TBC</cp:lastModifiedBy>
  <cp:revision>13</cp:revision>
  <dcterms:created xsi:type="dcterms:W3CDTF">2022-08-17T14:04:56Z</dcterms:created>
  <dcterms:modified xsi:type="dcterms:W3CDTF">2022-09-28T09:01:26Z</dcterms:modified>
</cp:coreProperties>
</file>