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8" r:id="rId4"/>
    <p:sldId id="257" r:id="rId5"/>
    <p:sldId id="260" r:id="rId6"/>
    <p:sldId id="262" r:id="rId7"/>
    <p:sldId id="263" r:id="rId8"/>
    <p:sldId id="261" r:id="rId9"/>
    <p:sldId id="264" r:id="rId10"/>
    <p:sldId id="269" r:id="rId11"/>
    <p:sldId id="265" r:id="rId12"/>
    <p:sldId id="267" r:id="rId13"/>
    <p:sldId id="268" r:id="rId14"/>
    <p:sldId id="266" r:id="rId15"/>
    <p:sldId id="270" r:id="rId16"/>
    <p:sldId id="271" r:id="rId17"/>
    <p:sldId id="275" r:id="rId18"/>
    <p:sldId id="272" r:id="rId19"/>
    <p:sldId id="276" r:id="rId20"/>
    <p:sldId id="277" r:id="rId21"/>
    <p:sldId id="278" r:id="rId22"/>
    <p:sldId id="279" r:id="rId23"/>
    <p:sldId id="273" r:id="rId24"/>
    <p:sldId id="274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D7188-9523-461C-A538-6063C0DDD076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261AD-6427-4E4E-BB8D-FF1C3DEC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61AD-6427-4E4E-BB8D-FF1C3DEC69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6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svg"/><Relationship Id="rId3" Type="http://schemas.openxmlformats.org/officeDocument/2006/relationships/image" Target="../media/image83.svg"/><Relationship Id="rId7" Type="http://schemas.openxmlformats.org/officeDocument/2006/relationships/image" Target="../media/image87.svg"/><Relationship Id="rId12" Type="http://schemas.openxmlformats.org/officeDocument/2006/relationships/image" Target="../media/image9.png"/><Relationship Id="rId2" Type="http://schemas.openxmlformats.org/officeDocument/2006/relationships/image" Target="../media/image40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0.svg"/><Relationship Id="rId5" Type="http://schemas.openxmlformats.org/officeDocument/2006/relationships/image" Target="../media/image85.svg"/><Relationship Id="rId15" Type="http://schemas.openxmlformats.org/officeDocument/2006/relationships/image" Target="../media/image22.svg"/><Relationship Id="rId4" Type="http://schemas.openxmlformats.org/officeDocument/2006/relationships/image" Target="../media/image41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svg"/><Relationship Id="rId7" Type="http://schemas.openxmlformats.org/officeDocument/2006/relationships/image" Target="../media/image68.svg"/><Relationship Id="rId12" Type="http://schemas.openxmlformats.org/officeDocument/2006/relationships/image" Target="../media/image20.png"/><Relationship Id="rId2" Type="http://schemas.openxmlformats.org/officeDocument/2006/relationships/image" Target="../media/image44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70.svg"/><Relationship Id="rId5" Type="http://schemas.openxmlformats.org/officeDocument/2006/relationships/image" Target="../media/image53.svg"/><Relationship Id="rId15" Type="http://schemas.openxmlformats.org/officeDocument/2006/relationships/image" Target="../media/image48.png"/><Relationship Id="rId10" Type="http://schemas.openxmlformats.org/officeDocument/2006/relationships/image" Target="../media/image46.png"/><Relationship Id="rId9" Type="http://schemas.openxmlformats.org/officeDocument/2006/relationships/image" Target="../media/image59.svg"/><Relationship Id="rId1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77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7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0.svg"/><Relationship Id="rId18" Type="http://schemas.openxmlformats.org/officeDocument/2006/relationships/image" Target="../media/image56.png"/><Relationship Id="rId3" Type="http://schemas.openxmlformats.org/officeDocument/2006/relationships/image" Target="../media/image79.svg"/><Relationship Id="rId7" Type="http://schemas.openxmlformats.org/officeDocument/2006/relationships/image" Target="../media/image73.svg"/><Relationship Id="rId12" Type="http://schemas.openxmlformats.org/officeDocument/2006/relationships/image" Target="../media/image46.png"/><Relationship Id="rId17" Type="http://schemas.openxmlformats.org/officeDocument/2006/relationships/image" Target="../media/image55.jpg"/><Relationship Id="rId2" Type="http://schemas.openxmlformats.org/officeDocument/2006/relationships/image" Target="../media/image53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36.svg"/><Relationship Id="rId10" Type="http://schemas.openxmlformats.org/officeDocument/2006/relationships/image" Target="../media/image9.png"/><Relationship Id="rId19" Type="http://schemas.openxmlformats.org/officeDocument/2006/relationships/image" Target="../media/image57.png"/><Relationship Id="rId9" Type="http://schemas.openxmlformats.org/officeDocument/2006/relationships/image" Target="../media/image18.sv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0.png"/><Relationship Id="rId7" Type="http://schemas.openxmlformats.org/officeDocument/2006/relationships/image" Target="../media/image66.svg"/><Relationship Id="rId12" Type="http://schemas.openxmlformats.org/officeDocument/2006/relationships/image" Target="../media/image10.svg"/><Relationship Id="rId17" Type="http://schemas.openxmlformats.org/officeDocument/2006/relationships/image" Target="../media/image61.png"/><Relationship Id="rId2" Type="http://schemas.openxmlformats.org/officeDocument/2006/relationships/image" Target="../media/image2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5.png"/><Relationship Id="rId5" Type="http://schemas.openxmlformats.org/officeDocument/2006/relationships/image" Target="../media/image59.svg"/><Relationship Id="rId15" Type="http://schemas.microsoft.com/office/2007/relationships/hdphoto" Target="../media/hdphoto2.wdp"/><Relationship Id="rId10" Type="http://schemas.openxmlformats.org/officeDocument/2006/relationships/image" Target="../media/image73.svg"/><Relationship Id="rId1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63.jpg"/><Relationship Id="rId12" Type="http://schemas.openxmlformats.org/officeDocument/2006/relationships/image" Target="../media/image6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2.png"/><Relationship Id="rId5" Type="http://schemas.openxmlformats.org/officeDocument/2006/relationships/image" Target="../media/image83.svg"/><Relationship Id="rId10" Type="http://schemas.openxmlformats.org/officeDocument/2006/relationships/image" Target="../media/image51.svg"/><Relationship Id="rId9" Type="http://schemas.openxmlformats.org/officeDocument/2006/relationships/image" Target="../media/image25.png"/><Relationship Id="rId14" Type="http://schemas.openxmlformats.org/officeDocument/2006/relationships/image" Target="../media/image6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92.svg"/><Relationship Id="rId3" Type="http://schemas.openxmlformats.org/officeDocument/2006/relationships/image" Target="../media/image53.svg"/><Relationship Id="rId7" Type="http://schemas.openxmlformats.org/officeDocument/2006/relationships/image" Target="../media/image26.svg"/><Relationship Id="rId12" Type="http://schemas.openxmlformats.org/officeDocument/2006/relationships/image" Target="../media/image66.png"/><Relationship Id="rId17" Type="http://schemas.openxmlformats.org/officeDocument/2006/relationships/image" Target="../media/image68.png"/><Relationship Id="rId2" Type="http://schemas.openxmlformats.org/officeDocument/2006/relationships/image" Target="../media/image44.png"/><Relationship Id="rId16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8.sv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90.sv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8" Type="http://schemas.openxmlformats.org/officeDocument/2006/relationships/image" Target="../media/image65.png"/><Relationship Id="rId26" Type="http://schemas.openxmlformats.org/officeDocument/2006/relationships/image" Target="../media/image68.wmf"/><Relationship Id="rId3" Type="http://schemas.openxmlformats.org/officeDocument/2006/relationships/image" Target="../media/image44.png"/><Relationship Id="rId21" Type="http://schemas.openxmlformats.org/officeDocument/2006/relationships/image" Target="../media/image72.png"/><Relationship Id="rId7" Type="http://schemas.openxmlformats.org/officeDocument/2006/relationships/image" Target="../media/image26.svg"/><Relationship Id="rId12" Type="http://schemas.openxmlformats.org/officeDocument/2006/relationships/image" Target="../media/image9.png"/><Relationship Id="rId17" Type="http://schemas.openxmlformats.org/officeDocument/2006/relationships/image" Target="../media/image63.jpg"/><Relationship Id="rId25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9.png"/><Relationship Id="rId20" Type="http://schemas.openxmlformats.org/officeDocument/2006/relationships/image" Target="../media/image71.png"/><Relationship Id="rId29" Type="http://schemas.openxmlformats.org/officeDocument/2006/relationships/image" Target="../media/image69.wmf"/><Relationship Id="rId1" Type="http://schemas.openxmlformats.org/officeDocument/2006/relationships/vmlDrawing" Target="../drawings/vmlDrawing1.vml"/><Relationship Id="rId11" Type="http://schemas.openxmlformats.org/officeDocument/2006/relationships/image" Target="../media/image10.svg"/><Relationship Id="rId24" Type="http://schemas.openxmlformats.org/officeDocument/2006/relationships/image" Target="../media/image67.wmf"/><Relationship Id="rId5" Type="http://schemas.openxmlformats.org/officeDocument/2006/relationships/image" Target="../media/image18.png"/><Relationship Id="rId15" Type="http://schemas.openxmlformats.org/officeDocument/2006/relationships/image" Target="../media/image8.svg"/><Relationship Id="rId23" Type="http://schemas.openxmlformats.org/officeDocument/2006/relationships/oleObject" Target="../embeddings/oleObject1.bin"/><Relationship Id="rId28" Type="http://schemas.openxmlformats.org/officeDocument/2006/relationships/oleObject" Target="../embeddings/oleObject4.bin"/><Relationship Id="rId19" Type="http://schemas.openxmlformats.org/officeDocument/2006/relationships/image" Target="../media/image70.png"/><Relationship Id="rId4" Type="http://schemas.openxmlformats.org/officeDocument/2006/relationships/image" Target="../media/image53.svg"/><Relationship Id="rId9" Type="http://schemas.openxmlformats.org/officeDocument/2006/relationships/image" Target="../media/image90.svg"/><Relationship Id="rId22" Type="http://schemas.openxmlformats.org/officeDocument/2006/relationships/image" Target="../media/image73.png"/><Relationship Id="rId27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8" Type="http://schemas.microsoft.com/office/2007/relationships/hdphoto" Target="../media/hdphoto3.wdp"/><Relationship Id="rId7" Type="http://schemas.openxmlformats.org/officeDocument/2006/relationships/image" Target="../media/image96.svg"/><Relationship Id="rId17" Type="http://schemas.openxmlformats.org/officeDocument/2006/relationships/image" Target="../media/image76.png"/><Relationship Id="rId2" Type="http://schemas.openxmlformats.org/officeDocument/2006/relationships/image" Target="../media/image74.png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94.svg"/><Relationship Id="rId15" Type="http://schemas.openxmlformats.org/officeDocument/2006/relationships/image" Target="../media/image9.png"/><Relationship Id="rId19" Type="http://schemas.openxmlformats.org/officeDocument/2006/relationships/image" Target="../media/image77.png"/><Relationship Id="rId1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8" Type="http://schemas.openxmlformats.org/officeDocument/2006/relationships/image" Target="../media/image35.png"/><Relationship Id="rId7" Type="http://schemas.openxmlformats.org/officeDocument/2006/relationships/image" Target="../media/image61.svg"/><Relationship Id="rId17" Type="http://schemas.openxmlformats.org/officeDocument/2006/relationships/image" Target="../media/image79.png"/><Relationship Id="rId2" Type="http://schemas.openxmlformats.org/officeDocument/2006/relationships/image" Target="../media/image36.png"/><Relationship Id="rId16" Type="http://schemas.microsoft.com/office/2007/relationships/hdphoto" Target="../media/hdphoto4.wdp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15" Type="http://schemas.openxmlformats.org/officeDocument/2006/relationships/image" Target="../media/image78.png"/><Relationship Id="rId10" Type="http://schemas.openxmlformats.org/officeDocument/2006/relationships/image" Target="../media/image64.svg"/><Relationship Id="rId19" Type="http://schemas.openxmlformats.org/officeDocument/2006/relationships/image" Target="../media/image80.png"/><Relationship Id="rId1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0.svg"/><Relationship Id="rId5" Type="http://schemas.openxmlformats.org/officeDocument/2006/relationships/image" Target="../media/image28.svg"/><Relationship Id="rId15" Type="http://schemas.openxmlformats.org/officeDocument/2006/relationships/image" Target="../media/image32.svg"/><Relationship Id="rId10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18" Type="http://schemas.openxmlformats.org/officeDocument/2006/relationships/image" Target="../media/image42.png"/><Relationship Id="rId12" Type="http://schemas.openxmlformats.org/officeDocument/2006/relationships/image" Target="../media/image9.png"/><Relationship Id="rId17" Type="http://schemas.openxmlformats.org/officeDocument/2006/relationships/image" Target="../media/image41.png"/><Relationship Id="rId7" Type="http://schemas.openxmlformats.org/officeDocument/2006/relationships/image" Target="../media/image87.svg"/><Relationship Id="rId2" Type="http://schemas.openxmlformats.org/officeDocument/2006/relationships/image" Target="../media/image22.png"/><Relationship Id="rId16" Type="http://schemas.openxmlformats.org/officeDocument/2006/relationships/image" Target="../media/image82.jp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svg"/><Relationship Id="rId15" Type="http://schemas.openxmlformats.org/officeDocument/2006/relationships/image" Target="../media/image22.svg"/><Relationship Id="rId5" Type="http://schemas.openxmlformats.org/officeDocument/2006/relationships/image" Target="../media/image85.svg"/><Relationship Id="rId19" Type="http://schemas.openxmlformats.org/officeDocument/2006/relationships/image" Target="../media/image35.pn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2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5" Type="http://schemas.openxmlformats.org/officeDocument/2006/relationships/image" Target="../media/image85.png"/><Relationship Id="rId10" Type="http://schemas.openxmlformats.org/officeDocument/2006/relationships/image" Target="../media/image34.png"/><Relationship Id="rId9" Type="http://schemas.openxmlformats.org/officeDocument/2006/relationships/image" Target="../media/image46.svg"/><Relationship Id="rId14" Type="http://schemas.openxmlformats.org/officeDocument/2006/relationships/image" Target="../media/image8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4.jpg"/><Relationship Id="rId7" Type="http://schemas.openxmlformats.org/officeDocument/2006/relationships/image" Target="../media/image9.png"/><Relationship Id="rId12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.png"/><Relationship Id="rId10" Type="http://schemas.openxmlformats.org/officeDocument/2006/relationships/image" Target="../media/image51.svg"/><Relationship Id="rId9" Type="http://schemas.openxmlformats.org/officeDocument/2006/relationships/image" Target="../media/image25.png"/><Relationship Id="rId1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9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75.sv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svg"/><Relationship Id="rId7" Type="http://schemas.openxmlformats.org/officeDocument/2006/relationships/image" Target="../media/image10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90.svg"/><Relationship Id="rId4" Type="http://schemas.openxmlformats.org/officeDocument/2006/relationships/image" Target="../media/image6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12" Type="http://schemas.openxmlformats.org/officeDocument/2006/relationships/image" Target="../media/image13.png"/><Relationship Id="rId7" Type="http://schemas.openxmlformats.org/officeDocument/2006/relationships/image" Target="../media/image8.svg"/><Relationship Id="rId1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image" Target="../media/image22.svg"/><Relationship Id="rId15" Type="http://schemas.openxmlformats.org/officeDocument/2006/relationships/image" Target="../media/image24.svg"/><Relationship Id="rId10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0.svg"/><Relationship Id="rId3" Type="http://schemas.openxmlformats.org/officeDocument/2006/relationships/image" Target="../media/image26.svg"/><Relationship Id="rId7" Type="http://schemas.openxmlformats.org/officeDocument/2006/relationships/image" Target="../media/image3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4.sv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38.sv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3.png"/><Relationship Id="rId3" Type="http://schemas.openxmlformats.org/officeDocument/2006/relationships/image" Target="../media/image32.svg"/><Relationship Id="rId7" Type="http://schemas.openxmlformats.org/officeDocument/2006/relationships/image" Target="../media/image9.png"/><Relationship Id="rId12" Type="http://schemas.openxmlformats.org/officeDocument/2006/relationships/image" Target="../media/image10.svg"/><Relationship Id="rId17" Type="http://schemas.openxmlformats.org/officeDocument/2006/relationships/image" Target="../media/image27.png"/><Relationship Id="rId2" Type="http://schemas.openxmlformats.org/officeDocument/2006/relationships/image" Target="../media/image8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.png"/><Relationship Id="rId15" Type="http://schemas.openxmlformats.org/officeDocument/2006/relationships/image" Target="../media/image59.svg"/><Relationship Id="rId10" Type="http://schemas.openxmlformats.org/officeDocument/2006/relationships/image" Target="../media/image51.svg"/><Relationship Id="rId9" Type="http://schemas.openxmlformats.org/officeDocument/2006/relationships/image" Target="../media/image25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5.png"/><Relationship Id="rId3" Type="http://schemas.openxmlformats.org/officeDocument/2006/relationships/image" Target="../media/image53.sv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7" Type="http://schemas.openxmlformats.org/officeDocument/2006/relationships/image" Target="../media/image38.svg"/><Relationship Id="rId2" Type="http://schemas.openxmlformats.org/officeDocument/2006/relationships/image" Target="../media/image28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svg"/><Relationship Id="rId15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30.png"/><Relationship Id="rId19" Type="http://schemas.openxmlformats.org/officeDocument/2006/relationships/image" Target="../media/image21.png"/><Relationship Id="rId4" Type="http://schemas.openxmlformats.org/officeDocument/2006/relationships/image" Target="../media/image29.png"/><Relationship Id="rId9" Type="http://schemas.openxmlformats.org/officeDocument/2006/relationships/image" Target="../media/image55.sv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svg"/><Relationship Id="rId7" Type="http://schemas.openxmlformats.org/officeDocument/2006/relationships/image" Target="../media/image32.svg"/><Relationship Id="rId12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5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46.sv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1.png"/><Relationship Id="rId7" Type="http://schemas.openxmlformats.org/officeDocument/2006/relationships/image" Target="../media/image61.svg"/><Relationship Id="rId12" Type="http://schemas.openxmlformats.org/officeDocument/2006/relationships/image" Target="../media/image66.svg"/><Relationship Id="rId2" Type="http://schemas.openxmlformats.org/officeDocument/2006/relationships/image" Target="../media/image2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59.svg"/><Relationship Id="rId15" Type="http://schemas.openxmlformats.org/officeDocument/2006/relationships/image" Target="../media/image23.png"/><Relationship Id="rId10" Type="http://schemas.openxmlformats.org/officeDocument/2006/relationships/image" Target="../media/image64.svg"/><Relationship Id="rId1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1113" b="34661"/>
          <a:stretch>
            <a:fillRect/>
          </a:stretch>
        </p:blipFill>
        <p:spPr>
          <a:xfrm rot="5639570">
            <a:off x="-4926363" y="3141945"/>
            <a:ext cx="12595565" cy="49063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3292" b="50"/>
          <a:stretch>
            <a:fillRect/>
          </a:stretch>
        </p:blipFill>
        <p:spPr>
          <a:xfrm flipH="1">
            <a:off x="457199" y="5544113"/>
            <a:ext cx="3332210" cy="53348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2503632" y="1303331"/>
            <a:ext cx="7228987" cy="4339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332459" flipH="1">
            <a:off x="14748966" y="7322293"/>
            <a:ext cx="7078068" cy="62544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835495" flipH="1">
            <a:off x="16993463" y="4488164"/>
            <a:ext cx="914131" cy="13106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32028">
            <a:off x="15866972" y="5357573"/>
            <a:ext cx="1134974" cy="195685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09626" y="2576662"/>
            <a:ext cx="14324833" cy="4565633"/>
            <a:chOff x="0" y="1207153"/>
            <a:chExt cx="19099776" cy="6087513"/>
          </a:xfrm>
        </p:grpSpPr>
        <p:sp>
          <p:nvSpPr>
            <p:cNvPr id="9" name="TextBox 9"/>
            <p:cNvSpPr txBox="1"/>
            <p:nvPr/>
          </p:nvSpPr>
          <p:spPr>
            <a:xfrm>
              <a:off x="0" y="1207153"/>
              <a:ext cx="19099776" cy="4431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 MỪNG CÁC EM </a:t>
              </a:r>
            </a:p>
            <a:p>
              <a:pPr algn="ctr">
                <a:lnSpc>
                  <a:spcPct val="150000"/>
                </a:lnSpc>
              </a:pPr>
              <a:r>
                <a:rPr lang="en-US" sz="7200" b="1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 VỚI TIẾT HỌC HÔM NAY!</a:t>
              </a:r>
              <a:endParaRPr lang="en-US" sz="7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 l="2544" b="28221"/>
            <a:stretch>
              <a:fillRect/>
            </a:stretch>
          </p:blipFill>
          <p:spPr>
            <a:xfrm rot="395163">
              <a:off x="7677109" y="5931730"/>
              <a:ext cx="4316020" cy="136293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0600" y="826070"/>
            <a:ext cx="13057114" cy="12668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00992" y="959367"/>
            <a:ext cx="1244672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31221"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9488968" flipH="1">
            <a:off x="16894761" y="1150197"/>
            <a:ext cx="729079" cy="10453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84" y="3103381"/>
            <a:ext cx="1571625" cy="14399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67200" y="3192549"/>
            <a:ext cx="1163426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dấu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hiệu nhận biết 2 đường thẳng song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84" y="5934481"/>
            <a:ext cx="1571625" cy="143999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246418" y="5770994"/>
            <a:ext cx="12874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2 đường thẳng song song thì đường thẳng thứ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cắt 2 đường tạo các góc có tính chất như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thế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544" b="28221"/>
          <a:stretch>
            <a:fillRect/>
          </a:stretch>
        </p:blipFill>
        <p:spPr>
          <a:xfrm rot="461708">
            <a:off x="-123447" y="8400832"/>
            <a:ext cx="3237015" cy="10222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70683" y="6507543"/>
            <a:ext cx="1316033" cy="35481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0833">
            <a:off x="1704454" y="1016317"/>
            <a:ext cx="2472554" cy="9794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991654" y="1005671"/>
            <a:ext cx="1898152" cy="878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86715" y="2149079"/>
            <a:ext cx="148088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hai đường thẳng song song a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 Kẻ đường thẳng c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a tại A và cắt đường thẳng b tại B. Trên Hình 3.34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đo một cặp góc so le trong rồi rút ra nhận xét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đo một cặp góc đồng vị rồi rút ra nhận xét.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58" y="5903558"/>
            <a:ext cx="5148596" cy="39761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340" y="-768033"/>
            <a:ext cx="3206774" cy="2810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2076">
            <a:off x="15138946" y="7718609"/>
            <a:ext cx="3410958" cy="2386646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8458200" y="6507543"/>
            <a:ext cx="632955" cy="54095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47183" y="6041343"/>
            <a:ext cx="79492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106400" y="2318825"/>
            <a:ext cx="5205014" cy="92050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81100"/>
            <a:ext cx="1831522" cy="183152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9322" y="1447203"/>
            <a:ext cx="998872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dụng tính chất vừa học nếu a // b, kẻ đường thẳng c cắt a thì c có cắt b không?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610100"/>
            <a:ext cx="1831522" cy="18315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79322" y="5021638"/>
            <a:ext cx="102842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ết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hợp kết quả của 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rút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ra tính chất gì của hai đường thẳng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892282" y="1421145"/>
            <a:ext cx="14185917" cy="7684755"/>
          </a:xfrm>
          <a:prstGeom prst="roundRect">
            <a:avLst>
              <a:gd name="adj" fmla="val 1079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382168">
            <a:off x="-1377740" y="-29980"/>
            <a:ext cx="4970290" cy="16718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986724">
            <a:off x="798460" y="893093"/>
            <a:ext cx="1667229" cy="15611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917651" flipH="1">
            <a:off x="929979" y="880660"/>
            <a:ext cx="729079" cy="10453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420163">
            <a:off x="8975433" y="1622754"/>
            <a:ext cx="337135" cy="29692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73203" y="2171700"/>
            <a:ext cx="4141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076" y="4439291"/>
            <a:ext cx="4564214" cy="33591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669728" y="3713968"/>
            <a:ext cx="99043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so le trong bằng nhau.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đồng vị bằng nhau.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83" y="7643373"/>
            <a:ext cx="2972513" cy="18058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35" y="8335289"/>
            <a:ext cx="2614111" cy="14089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380" y="6194411"/>
            <a:ext cx="1006045" cy="227098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0833">
            <a:off x="960682" y="1139668"/>
            <a:ext cx="3081713" cy="10797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69279" y="1172490"/>
            <a:ext cx="2464521" cy="878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4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739905" y="7953925"/>
            <a:ext cx="1443853" cy="135197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240179">
            <a:off x="-525779" y="8702104"/>
            <a:ext cx="3590114" cy="12075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069765">
            <a:off x="16880702" y="194063"/>
            <a:ext cx="1134974" cy="19568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24400" y="1081431"/>
                <a:ext cx="11883978" cy="1855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3.35,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ABx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y’Bz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081431"/>
                <a:ext cx="11883978" cy="1855893"/>
              </a:xfrm>
              <a:prstGeom prst="rect">
                <a:avLst/>
              </a:prstGeom>
              <a:blipFill rotWithShape="0">
                <a:blip r:embed="rId13"/>
                <a:stretch>
                  <a:fillRect l="-1796" r="-179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316057"/>
            <a:ext cx="4724400" cy="4924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9" y="2937324"/>
            <a:ext cx="2880729" cy="15072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317663" y="3235987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40753" y="4718952"/>
                <a:ext cx="10972800" cy="419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Do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753" y="4718952"/>
                <a:ext cx="10972800" cy="4190378"/>
              </a:xfrm>
              <a:prstGeom prst="rect">
                <a:avLst/>
              </a:prstGeom>
              <a:blipFill rotWithShape="0">
                <a:blip r:embed="rId17"/>
                <a:stretch>
                  <a:fillRect l="-1778" r="-1944" b="-1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0833">
            <a:off x="1719235" y="1785065"/>
            <a:ext cx="4726778" cy="10797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20052" y="1775835"/>
            <a:ext cx="4125143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69765">
            <a:off x="272324" y="8203384"/>
            <a:ext cx="1134974" cy="19568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44" b="28221"/>
          <a:stretch>
            <a:fillRect/>
          </a:stretch>
        </p:blipFill>
        <p:spPr>
          <a:xfrm rot="461708">
            <a:off x="11887357" y="1459908"/>
            <a:ext cx="3237015" cy="10222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90800" y="866387"/>
            <a:ext cx="924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6" y="640195"/>
            <a:ext cx="1160270" cy="1160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79622" y="3244961"/>
                <a:ext cx="10316464" cy="569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3.36,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MN // BC,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BMN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ACB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3.37,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xx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zz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’⊥xx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22" y="3244961"/>
                <a:ext cx="10316464" cy="5694251"/>
              </a:xfrm>
              <a:prstGeom prst="rect">
                <a:avLst/>
              </a:prstGeom>
              <a:blipFill rotWithShape="0">
                <a:blip r:embed="rId12"/>
                <a:stretch>
                  <a:fillRect l="-1891" r="-2069" b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589" y="5758779"/>
            <a:ext cx="4753039" cy="33082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024" y="2776109"/>
            <a:ext cx="4743531" cy="289732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44" b="28221"/>
          <a:stretch>
            <a:fillRect/>
          </a:stretch>
        </p:blipFill>
        <p:spPr>
          <a:xfrm rot="461708">
            <a:off x="-166813" y="9056143"/>
            <a:ext cx="3237015" cy="10222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19200" y="731341"/>
            <a:ext cx="2551437" cy="1371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59098" y="-190500"/>
            <a:ext cx="3214684" cy="31796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71204">
            <a:off x="16479309" y="8421319"/>
            <a:ext cx="974262" cy="16797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00200" y="2552700"/>
            <a:ext cx="280293" cy="2624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977385" flipH="1">
            <a:off x="15281186" y="8856205"/>
            <a:ext cx="729079" cy="10453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8437" y="959941"/>
            <a:ext cx="212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031229"/>
            <a:ext cx="5568696" cy="3401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05032" y="2102941"/>
                <a:ext cx="11984273" cy="7052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AMN và ABC ở vị trí hai góc đồng vị,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hai góc AMN và BMN là hai góc kề 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(hoặc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 dụng hai góc trong cùng phía là CNM và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ACB)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32" y="2102941"/>
                <a:ext cx="11984273" cy="7052893"/>
              </a:xfrm>
              <a:prstGeom prst="rect">
                <a:avLst/>
              </a:prstGeom>
              <a:blipFill rotWithShape="0">
                <a:blip r:embed="rId17"/>
                <a:stretch>
                  <a:fillRect l="-1780" r="-1831" b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00200" y="6591300"/>
            <a:ext cx="280293" cy="2624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7858" y="2281229"/>
            <a:ext cx="68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544" b="28221"/>
          <a:stretch>
            <a:fillRect/>
          </a:stretch>
        </p:blipFill>
        <p:spPr>
          <a:xfrm rot="461708">
            <a:off x="-166813" y="9056143"/>
            <a:ext cx="3237015" cy="10222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19200" y="731341"/>
            <a:ext cx="2551437" cy="1371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71204">
            <a:off x="16479309" y="8421319"/>
            <a:ext cx="974262" cy="16797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977385" flipH="1">
            <a:off x="15281186" y="8856205"/>
            <a:ext cx="729079" cy="10453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8437" y="959941"/>
            <a:ext cx="212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46909" y="1961446"/>
                <a:ext cx="9525000" cy="3066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2) Vì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𝐴𝐵𝑦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so le trong với nhau).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𝑧𝑧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09" y="1961446"/>
                <a:ext cx="9525000" cy="3066096"/>
              </a:xfrm>
              <a:prstGeom prst="rect">
                <a:avLst/>
              </a:prstGeom>
              <a:blipFill rotWithShape="0">
                <a:blip r:embed="rId16"/>
                <a:stretch>
                  <a:fillRect l="-2305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855" y="1971837"/>
            <a:ext cx="5333196" cy="3712026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59098" y="-190500"/>
            <a:ext cx="3214684" cy="3179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3" y="6515101"/>
            <a:ext cx="2094499" cy="2021488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 rot="5400000">
            <a:off x="8813189" y="1116127"/>
            <a:ext cx="2399437" cy="13654584"/>
          </a:xfrm>
          <a:prstGeom prst="round2SameRect">
            <a:avLst>
              <a:gd name="adj1" fmla="val 2404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33" y="8012136"/>
            <a:ext cx="1521029" cy="17306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58701" y="5759655"/>
            <a:ext cx="316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151763" y="6858512"/>
                <a:ext cx="4302845" cy="2065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nl-NL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//</m:t>
                              </m:r>
                              <m:r>
                                <a:rPr lang="nl-NL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nl-NL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nl-NL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eqArr>
                        </m:e>
                      </m:d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nl-NL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763" y="6858512"/>
                <a:ext cx="4302845" cy="20655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169020" y="7196869"/>
                <a:ext cx="4026230" cy="1497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020" y="7196869"/>
                <a:ext cx="4026230" cy="1497398"/>
              </a:xfrm>
              <a:prstGeom prst="rect">
                <a:avLst/>
              </a:prstGeom>
              <a:blipFill rotWithShape="0">
                <a:blip r:embed="rId22"/>
                <a:stretch>
                  <a:fillRect r="-5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40275"/>
              </p:ext>
            </p:extLst>
          </p:nvPr>
        </p:nvGraphicFramePr>
        <p:xfrm>
          <a:off x="4927600" y="26670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23" imgW="914400" imgH="216000" progId="Equation.DSMT4">
                  <p:embed/>
                </p:oleObj>
              </mc:Choice>
              <mc:Fallback>
                <p:oleObj name="Equation" r:id="rId23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567254"/>
              </p:ext>
            </p:extLst>
          </p:nvPr>
        </p:nvGraphicFramePr>
        <p:xfrm>
          <a:off x="9061450" y="5054600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25" imgW="164880" imgH="177480" progId="Equation.DSMT4">
                  <p:embed/>
                </p:oleObj>
              </mc:Choice>
              <mc:Fallback>
                <p:oleObj name="Equation" r:id="rId25" imgW="164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061450" y="5054600"/>
                        <a:ext cx="1651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522563"/>
              </p:ext>
            </p:extLst>
          </p:nvPr>
        </p:nvGraphicFramePr>
        <p:xfrm>
          <a:off x="9061450" y="5054600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27" imgW="164880" imgH="177480" progId="Equation.DSMT4">
                  <p:embed/>
                </p:oleObj>
              </mc:Choice>
              <mc:Fallback>
                <p:oleObj name="Equation" r:id="rId27" imgW="164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061450" y="5054600"/>
                        <a:ext cx="1651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134364"/>
              </p:ext>
            </p:extLst>
          </p:nvPr>
        </p:nvGraphicFramePr>
        <p:xfrm>
          <a:off x="9061450" y="5054600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28" imgW="164880" imgH="177480" progId="Equation.DSMT4">
                  <p:embed/>
                </p:oleObj>
              </mc:Choice>
              <mc:Fallback>
                <p:oleObj name="Equation" r:id="rId28" imgW="164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9061450" y="5054600"/>
                        <a:ext cx="1651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4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19025">
            <a:off x="11482859" y="-1299083"/>
            <a:ext cx="9092619" cy="39511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660958">
            <a:off x="-1598693" y="8435176"/>
            <a:ext cx="8348385" cy="37036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300307" y="1775121"/>
            <a:ext cx="1536789" cy="14389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2977385" flipH="1">
            <a:off x="16570093" y="1513591"/>
            <a:ext cx="729079" cy="10453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5807" y="106765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 flipV="1">
            <a:off x="1219200" y="246047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00200" y="2642546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3.17 (SGK - tr53)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5564" y="3850850"/>
            <a:ext cx="15006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3.39,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mHK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vHn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07" y="5453692"/>
            <a:ext cx="5508848" cy="3897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00200" y="5648917"/>
                <a:ext cx="10134600" cy="350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pq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𝑚𝐻𝐾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𝐻𝐾𝑞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Do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𝑚𝐻𝐾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pq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𝑣𝐻𝑛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𝐻𝐾𝑞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𝑣𝐻𝑛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48917"/>
                <a:ext cx="10134600" cy="3506857"/>
              </a:xfrm>
              <a:prstGeom prst="rect">
                <a:avLst/>
              </a:prstGeom>
              <a:blipFill rotWithShape="0">
                <a:blip r:embed="rId19"/>
                <a:stretch>
                  <a:fillRect l="-1685" r="-1805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676900" y="4909859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46333"/>
          <a:stretch>
            <a:fillRect/>
          </a:stretch>
        </p:blipFill>
        <p:spPr>
          <a:xfrm rot="-944740">
            <a:off x="15851370" y="811923"/>
            <a:ext cx="3470146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44" b="28221"/>
          <a:stretch>
            <a:fillRect/>
          </a:stretch>
        </p:blipFill>
        <p:spPr>
          <a:xfrm rot="461708">
            <a:off x="14773272" y="9079637"/>
            <a:ext cx="3237015" cy="10222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069765">
            <a:off x="15019443" y="1407994"/>
            <a:ext cx="1134974" cy="1956852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1219200" y="11049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6345" y="13155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3.18 (SGK - tr53)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23" y="2324630"/>
            <a:ext cx="6350132" cy="3286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3818" y="128123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3.40: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75704" y="2705100"/>
                <a:ext cx="6899564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Am // By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𝐶𝐷𝑚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04" y="2705100"/>
                <a:ext cx="6899564" cy="1969963"/>
              </a:xfrm>
              <a:prstGeom prst="rect">
                <a:avLst/>
              </a:prstGeom>
              <a:blipFill rotWithShape="0">
                <a:blip r:embed="rId17"/>
                <a:stretch>
                  <a:fillRect l="-3183" r="-1149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45" y="4598263"/>
            <a:ext cx="2445965" cy="1717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1900" y="4966421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00200" y="6259490"/>
                <a:ext cx="15127828" cy="3103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𝑥𝐵𝐴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Am // By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Am // By,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latin typeface="Cambria Math"/>
                          </a:rPr>
                          <m:t>𝐶𝐷𝑚</m:t>
                        </m:r>
                      </m:e>
                    </m:acc>
                    <m:r>
                      <a:rPr lang="fr-FR" sz="40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latin typeface="Cambria Math"/>
                          </a:rPr>
                          <m:t>𝑡𝐶𝑦</m:t>
                        </m:r>
                      </m:e>
                    </m:acc>
                    <m:r>
                      <a:rPr lang="fr-FR" sz="4000" i="1">
                        <a:latin typeface="Cambria Math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fr-FR" sz="40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6259490"/>
                <a:ext cx="15127828" cy="3103798"/>
              </a:xfrm>
              <a:prstGeom prst="rect">
                <a:avLst/>
              </a:prstGeom>
              <a:blipFill rotWithShape="0">
                <a:blip r:embed="rId19"/>
                <a:stretch>
                  <a:fillRect l="-1451" r="-1451" b="-3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8" y="8039100"/>
            <a:ext cx="1594209" cy="20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66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85190">
            <a:off x="14527623" y="-601325"/>
            <a:ext cx="3937807" cy="308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986724">
            <a:off x="171078" y="6726229"/>
            <a:ext cx="1667229" cy="1561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917651" flipH="1">
            <a:off x="423581" y="6721278"/>
            <a:ext cx="729079" cy="1045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813697">
            <a:off x="727374" y="7532163"/>
            <a:ext cx="1785670" cy="23722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052308">
            <a:off x="17132462" y="2526373"/>
            <a:ext cx="851920" cy="14688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0833">
            <a:off x="806671" y="903467"/>
            <a:ext cx="5502039" cy="107977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942975"/>
            <a:ext cx="4838700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56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16603" y="2413947"/>
            <a:ext cx="1409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 điểm M nằm ngoài đường thẳng a, chúng ta đã biết cách vẽ một đường thẳng b đi qua điểm M và song song với a. Vậy có thể vẽ được bao nhiêu đường thẳng b như vậy?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426767"/>
            <a:ext cx="5410200" cy="40393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31221"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9488968" flipH="1">
            <a:off x="16894761" y="1150197"/>
            <a:ext cx="729079" cy="10453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sp>
        <p:nvSpPr>
          <p:cNvPr id="21" name="Round Same Side Corner Rectangle 20"/>
          <p:cNvSpPr/>
          <p:nvPr/>
        </p:nvSpPr>
        <p:spPr>
          <a:xfrm flipV="1">
            <a:off x="1219200" y="11049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86345" y="13155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3.19 (SGK - tr54)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0488" y="2603057"/>
            <a:ext cx="6676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//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MNB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982" y="1435029"/>
            <a:ext cx="5480304" cy="371831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70745" y="1322457"/>
            <a:ext cx="3635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3.41:</a:t>
            </a:r>
          </a:p>
        </p:txBody>
      </p:sp>
      <p:pic>
        <p:nvPicPr>
          <p:cNvPr id="2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40" y="4542049"/>
            <a:ext cx="2445965" cy="143965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55572" y="4799401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09285" y="6163895"/>
                <a:ext cx="15150015" cy="3244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𝐴𝐵𝑁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xx’ //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xx’ //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𝑀𝑁𝐵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𝑁𝑀𝑥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285" y="6163895"/>
                <a:ext cx="15150015" cy="3244221"/>
              </a:xfrm>
              <a:prstGeom prst="rect">
                <a:avLst/>
              </a:prstGeom>
              <a:blipFill rotWithShape="0">
                <a:blip r:embed="rId20"/>
                <a:stretch>
                  <a:fillRect l="-1408" r="-1449" b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90463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/>
      <p:bldP spid="23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377039">
            <a:off x="-483670" y="7281659"/>
            <a:ext cx="3707201" cy="29077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3769813" y="918580"/>
            <a:ext cx="6041919" cy="36271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59085">
            <a:off x="16978274" y="8358518"/>
            <a:ext cx="948600" cy="16355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202112">
            <a:off x="16433617" y="488461"/>
            <a:ext cx="1160784" cy="20013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00800" y="6741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 flipV="1">
            <a:off x="1182804" y="1945086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49949" y="2155737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3.21 (SGK - tr54)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7168" y="3164768"/>
            <a:ext cx="7842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Hình 3.43. Giải thích tại sao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Ax’ // By    </a:t>
            </a: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By ⊥ HK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16" y="2880940"/>
            <a:ext cx="5913532" cy="3302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9949" y="6433620"/>
            <a:ext cx="156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24863" y="6284076"/>
                <a:ext cx="13413018" cy="3624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𝐴𝐵𝐾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// By (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fr-FR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 // By,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𝐵𝑦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63" y="6284076"/>
                <a:ext cx="13413018" cy="3624582"/>
              </a:xfrm>
              <a:prstGeom prst="rect">
                <a:avLst/>
              </a:prstGeom>
              <a:blipFill rotWithShape="0">
                <a:blip r:embed="rId15"/>
                <a:stretch>
                  <a:fillRect l="-1500" r="-1500" b="-5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0373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3986724">
            <a:off x="62646" y="8430344"/>
            <a:ext cx="1667229" cy="1561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917651" flipH="1">
            <a:off x="194165" y="8417911"/>
            <a:ext cx="729079" cy="10453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44" b="28221"/>
          <a:stretch>
            <a:fillRect/>
          </a:stretch>
        </p:blipFill>
        <p:spPr>
          <a:xfrm rot="20303786">
            <a:off x="16229989" y="9118564"/>
            <a:ext cx="2361805" cy="885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380719">
            <a:off x="16843404" y="-122716"/>
            <a:ext cx="1134974" cy="1956852"/>
          </a:xfrm>
          <a:prstGeom prst="rect">
            <a:avLst/>
          </a:prstGeom>
        </p:spPr>
      </p:pic>
      <p:sp>
        <p:nvSpPr>
          <p:cNvPr id="33" name="Round Same Side Corner Rectangle 32"/>
          <p:cNvSpPr/>
          <p:nvPr/>
        </p:nvSpPr>
        <p:spPr>
          <a:xfrm flipV="1">
            <a:off x="1447800" y="11811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14945" y="13917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3.23 (SGK - tr54)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2517816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Hình 3.44. Giải thích tại sao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MN//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HK//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  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HK//MN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45" y="855710"/>
            <a:ext cx="4262893" cy="39279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81" y="5022783"/>
            <a:ext cx="2445965" cy="143965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20613" y="5280135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852" y="4977377"/>
            <a:ext cx="13411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// EF.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DKH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DFE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EF.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// 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MN.</a:t>
            </a:r>
          </a:p>
        </p:txBody>
      </p:sp>
    </p:spTree>
    <p:extLst>
      <p:ext uri="{BB962C8B-B14F-4D97-AF65-F5344CB8AC3E}">
        <p14:creationId xmlns:p14="http://schemas.microsoft.com/office/powerpoint/2010/main" val="1588556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15781" y="2563677"/>
            <a:ext cx="2212714" cy="1155567"/>
            <a:chOff x="0" y="0"/>
            <a:chExt cx="2950285" cy="94766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2114120" y="4288998"/>
            <a:ext cx="2212714" cy="1155567"/>
            <a:chOff x="0" y="0"/>
            <a:chExt cx="2950285" cy="94766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28113" y="6016796"/>
            <a:ext cx="2212714" cy="1155567"/>
            <a:chOff x="0" y="0"/>
            <a:chExt cx="2950285" cy="94766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482083" y="3034073"/>
            <a:ext cx="3891172" cy="880717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810000" y="1104900"/>
            <a:ext cx="11052321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9"/>
              </a:lnSpc>
            </a:pPr>
            <a:r>
              <a:rPr lang="en-US" sz="6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461062" y="2924795"/>
            <a:ext cx="1546817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421071" y="4614010"/>
            <a:ext cx="1663245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313297" y="6374643"/>
            <a:ext cx="167344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09350" y="2787517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0668" y="4015736"/>
            <a:ext cx="79701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75556" y="6240636"/>
            <a:ext cx="8940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Euclid.</a:t>
            </a:r>
          </a:p>
        </p:txBody>
      </p:sp>
      <p:grpSp>
        <p:nvGrpSpPr>
          <p:cNvPr id="28" name="Group 11"/>
          <p:cNvGrpSpPr/>
          <p:nvPr/>
        </p:nvGrpSpPr>
        <p:grpSpPr>
          <a:xfrm>
            <a:off x="2173225" y="7740218"/>
            <a:ext cx="2212714" cy="1155567"/>
            <a:chOff x="0" y="0"/>
            <a:chExt cx="2950285" cy="947668"/>
          </a:xfrm>
        </p:grpSpPr>
        <p:pic>
          <p:nvPicPr>
            <p:cNvPr id="29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30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sp>
        <p:nvSpPr>
          <p:cNvPr id="31" name="TextBox 23"/>
          <p:cNvSpPr txBox="1"/>
          <p:nvPr/>
        </p:nvSpPr>
        <p:spPr>
          <a:xfrm>
            <a:off x="2358409" y="8098065"/>
            <a:ext cx="167344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5556" y="7442757"/>
            <a:ext cx="68610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3" grpId="0"/>
      <p:bldP spid="25" grpId="0"/>
      <p:bldP spid="26" grpId="0"/>
      <p:bldP spid="27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6429"/>
          <a:stretch>
            <a:fillRect/>
          </a:stretch>
        </p:blipFill>
        <p:spPr>
          <a:xfrm rot="200098" flipH="1">
            <a:off x="-252665" y="5507267"/>
            <a:ext cx="5472294" cy="47333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23058" y="2880474"/>
            <a:ext cx="3369758" cy="33329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-385709" y="4610100"/>
            <a:ext cx="5728266" cy="61775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380719">
            <a:off x="16989537" y="123596"/>
            <a:ext cx="974262" cy="16797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05200" y="2095500"/>
            <a:ext cx="1228037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8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544" b="28221"/>
          <a:stretch>
            <a:fillRect/>
          </a:stretch>
        </p:blipFill>
        <p:spPr>
          <a:xfrm rot="461708">
            <a:off x="105709" y="631218"/>
            <a:ext cx="3237015" cy="102220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95399" y="1638300"/>
            <a:ext cx="15842609" cy="7209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5428" y="2744298"/>
            <a:ext cx="169545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10: TIÊN ĐỀ EUCLID. </a:t>
            </a:r>
          </a:p>
          <a:p>
            <a:pPr algn="ctr">
              <a:lnSpc>
                <a:spcPct val="150000"/>
              </a:lnSpc>
            </a:pP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TÍNH CHẤT CỦA HAI ĐƯỜNG THẲNG SONG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31221"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r="46333"/>
          <a:stretch>
            <a:fillRect/>
          </a:stretch>
        </p:blipFill>
        <p:spPr>
          <a:xfrm rot="-944740">
            <a:off x="15524227" y="-627969"/>
            <a:ext cx="3470146" cy="4114800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380719">
            <a:off x="16691813" y="2714726"/>
            <a:ext cx="1134974" cy="19568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6102" b="9245"/>
          <a:stretch>
            <a:fillRect/>
          </a:stretch>
        </p:blipFill>
        <p:spPr>
          <a:xfrm>
            <a:off x="11484338" y="2653201"/>
            <a:ext cx="7018599" cy="76337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452818">
            <a:off x="17115441" y="2384456"/>
            <a:ext cx="1667229" cy="15611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451557" flipH="1">
            <a:off x="17305818" y="2764318"/>
            <a:ext cx="729079" cy="10453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77385" flipH="1">
            <a:off x="12277466" y="8886873"/>
            <a:ext cx="729079" cy="10453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71600" y="2985595"/>
            <a:ext cx="1302060" cy="1219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71600" y="5676900"/>
            <a:ext cx="1302060" cy="12192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066800" y="1106491"/>
            <a:ext cx="1312379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2567" y="3179696"/>
            <a:ext cx="99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5871001"/>
            <a:ext cx="99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8259" y="2686826"/>
            <a:ext cx="7801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68259" y="5317003"/>
            <a:ext cx="7801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09636" y="800101"/>
            <a:ext cx="12577764" cy="15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085396">
            <a:off x="-1328322" y="7580729"/>
            <a:ext cx="4475917" cy="36590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669657">
            <a:off x="-1689638" y="7466293"/>
            <a:ext cx="4325528" cy="42444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8560">
            <a:off x="-44072" y="6846371"/>
            <a:ext cx="1005352" cy="17333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31221"/>
          <a:stretch>
            <a:fillRect/>
          </a:stretch>
        </p:blipFill>
        <p:spPr>
          <a:xfrm rot="-5638647">
            <a:off x="14068821" y="913145"/>
            <a:ext cx="6380959" cy="3878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00215" y="1208158"/>
            <a:ext cx="11996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2584513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83634" y="3362587"/>
            <a:ext cx="12866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Cho trước đường thẳng a và một điểm M không nằm trên đường thẳng a.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14" y="2375556"/>
            <a:ext cx="1284924" cy="112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72668" y="6497197"/>
            <a:ext cx="161260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Dùng bút chì vẽ đường thẳng b đi qua M và song song với đường thẳng a.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Dùng bút màu vẽ đường thẳng c đi qua M và song song với đường thẳng a.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có nhận xét gì về vị trí của hai đường thẳng b và c?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23573" r="17870" b="39429"/>
          <a:stretch/>
        </p:blipFill>
        <p:spPr>
          <a:xfrm>
            <a:off x="6408677" y="4355575"/>
            <a:ext cx="7924801" cy="267131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6713478" y="5143500"/>
            <a:ext cx="6934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328804" y="4492766"/>
            <a:ext cx="54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713478" y="5143500"/>
            <a:ext cx="617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61078" y="5068765"/>
            <a:ext cx="54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13823649" y="8459206"/>
            <a:ext cx="509829" cy="34189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602566" y="827621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44050" y="3769144"/>
            <a:ext cx="1574636" cy="9966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6" grpId="0"/>
      <p:bldP spid="30" grpId="0"/>
      <p:bldP spid="31" grpId="0" animBg="1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3986724">
            <a:off x="62646" y="8430344"/>
            <a:ext cx="1667229" cy="1561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917651" flipH="1">
            <a:off x="194165" y="8417911"/>
            <a:ext cx="729079" cy="10453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44" b="28221"/>
          <a:stretch>
            <a:fillRect/>
          </a:stretch>
        </p:blipFill>
        <p:spPr>
          <a:xfrm rot="20303786">
            <a:off x="16229989" y="9335595"/>
            <a:ext cx="2361805" cy="7458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380719">
            <a:off x="16843404" y="-122716"/>
            <a:ext cx="1134974" cy="19568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62200" y="1008624"/>
            <a:ext cx="146304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rút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ra nhận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ị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qua điểm M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nằm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ngoài đường thẳng a vẽ được bao nhiêu đường thẳng song song với a?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1" y="1334192"/>
            <a:ext cx="1469885" cy="1287856"/>
          </a:xfrm>
          <a:prstGeom prst="rect">
            <a:avLst/>
          </a:prstGeom>
        </p:spPr>
      </p:pic>
      <p:sp>
        <p:nvSpPr>
          <p:cNvPr id="23" name="Down Arrow 22"/>
          <p:cNvSpPr/>
          <p:nvPr/>
        </p:nvSpPr>
        <p:spPr>
          <a:xfrm>
            <a:off x="8458200" y="3104638"/>
            <a:ext cx="1066800" cy="1066800"/>
          </a:xfrm>
          <a:prstGeom prst="downArrow">
            <a:avLst>
              <a:gd name="adj1" fmla="val 42208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0833">
            <a:off x="776632" y="4538811"/>
            <a:ext cx="4754154" cy="10797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09725" y="4738982"/>
            <a:ext cx="39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Euclid: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812" y="4255134"/>
            <a:ext cx="1173699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một điểm ở ngoài một đường thẳng, chỉ có một đường thẳng song song với đường thẳng đó.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8"/>
          <p:cNvGrpSpPr/>
          <p:nvPr/>
        </p:nvGrpSpPr>
        <p:grpSpPr>
          <a:xfrm>
            <a:off x="787754" y="6426522"/>
            <a:ext cx="3239644" cy="1247606"/>
            <a:chOff x="0" y="0"/>
            <a:chExt cx="4828064" cy="953799"/>
          </a:xfrm>
        </p:grpSpPr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3428688" y="26775"/>
              <a:ext cx="1396046" cy="885292"/>
            </a:xfrm>
            <a:prstGeom prst="rect">
              <a:avLst/>
            </a:prstGeom>
          </p:spPr>
        </p:pic>
        <p:pic>
          <p:nvPicPr>
            <p:cNvPr id="29" name="Picture 1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7720" r="31345"/>
            <a:stretch>
              <a:fillRect/>
            </a:stretch>
          </p:blipFill>
          <p:spPr>
            <a:xfrm rot="26016">
              <a:off x="3458" y="13288"/>
              <a:ext cx="3515106" cy="927223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246594" y="6696382"/>
            <a:ext cx="258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90775" y="6370282"/>
            <a:ext cx="822650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điểm M nằm ngoài đường thẳng a thì đường thẳng b đi qua M và song song với a là duy nhất.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18750" r="18468" b="40385"/>
          <a:stretch/>
        </p:blipFill>
        <p:spPr>
          <a:xfrm>
            <a:off x="12477448" y="6195095"/>
            <a:ext cx="5888757" cy="2941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/>
      <p:bldP spid="26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143001" y="1028700"/>
            <a:ext cx="16230600" cy="83742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44" b="28221"/>
          <a:stretch>
            <a:fillRect/>
          </a:stretch>
        </p:blipFill>
        <p:spPr>
          <a:xfrm rot="433558">
            <a:off x="2744864" y="2332993"/>
            <a:ext cx="2223465" cy="445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8131" r="179" b="24351"/>
          <a:stretch>
            <a:fillRect/>
          </a:stretch>
        </p:blipFill>
        <p:spPr>
          <a:xfrm rot="5400000">
            <a:off x="-1519392" y="932804"/>
            <a:ext cx="6129652" cy="42640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t="43359" r="41854"/>
          <a:stretch>
            <a:fillRect/>
          </a:stretch>
        </p:blipFill>
        <p:spPr>
          <a:xfrm rot="7253166">
            <a:off x="15214706" y="7834206"/>
            <a:ext cx="3689888" cy="33787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3986724">
            <a:off x="195086" y="6626318"/>
            <a:ext cx="1667229" cy="15611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917651" flipH="1">
            <a:off x="326604" y="6613885"/>
            <a:ext cx="729079" cy="10453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61014" y="1616766"/>
            <a:ext cx="2126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19" y="3225451"/>
            <a:ext cx="6645285" cy="4236118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380719">
            <a:off x="16064345" y="143984"/>
            <a:ext cx="1134974" cy="1956852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23917">
            <a:off x="16807238" y="1697243"/>
            <a:ext cx="1134974" cy="1956852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0010137" flipH="1">
            <a:off x="17010186" y="506027"/>
            <a:ext cx="729079" cy="10453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86505" y="3048121"/>
            <a:ext cx="82966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 song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377039">
            <a:off x="-483670" y="7281659"/>
            <a:ext cx="3707201" cy="29077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0833">
            <a:off x="1391416" y="639930"/>
            <a:ext cx="3376570" cy="11935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87147" y="729505"/>
            <a:ext cx="241774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8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3769813" y="918580"/>
            <a:ext cx="6041919" cy="36271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59085">
            <a:off x="17201512" y="4935341"/>
            <a:ext cx="948600" cy="16355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202112">
            <a:off x="16433617" y="488461"/>
            <a:ext cx="1160784" cy="2001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8" y="2247900"/>
            <a:ext cx="4319058" cy="27532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6257" y="1489136"/>
            <a:ext cx="11451409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Euclid, qua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a. Do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31" y="6210300"/>
            <a:ext cx="3499983" cy="2010678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911048" y="6521630"/>
            <a:ext cx="2417748" cy="890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16257" y="6902270"/>
            <a:ext cx="114427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Từ tiên đề Euclid ta suy ra được: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một trong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thẳng song song thì nó cũng cắt đường thẳng còn lại.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0833">
            <a:off x="1270588" y="1127425"/>
            <a:ext cx="4761222" cy="119599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02319" y="1154727"/>
            <a:ext cx="4750521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46333"/>
          <a:stretch>
            <a:fillRect/>
          </a:stretch>
        </p:blipFill>
        <p:spPr>
          <a:xfrm rot="-944740">
            <a:off x="15851370" y="811923"/>
            <a:ext cx="3470146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44" b="28221"/>
          <a:stretch>
            <a:fillRect/>
          </a:stretch>
        </p:blipFill>
        <p:spPr>
          <a:xfrm rot="461708">
            <a:off x="13968423" y="8118809"/>
            <a:ext cx="3237015" cy="10222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739905" y="7953925"/>
            <a:ext cx="1443853" cy="13519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069765">
            <a:off x="15019443" y="1407994"/>
            <a:ext cx="1134974" cy="19568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1773" y="3220222"/>
            <a:ext cx="134975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1) Cho điểm M nằm ngoài đường thẳng a. Đường thẳng đi qua M và song song với a là duy nhất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(2) Có duy nhất một đường thẳng song song với một đường thẳng cho trước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(3) Qua điểm M nằm ngoài đường thẳng a, có ít nhất một đường thẳng song song với 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77816" y="848943"/>
            <a:ext cx="8641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Euclid?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603741"/>
            <a:ext cx="1710620" cy="14987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3" y="2871281"/>
            <a:ext cx="1647492" cy="16625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1084</Words>
  <Application>Microsoft Office PowerPoint</Application>
  <PresentationFormat>Custom</PresentationFormat>
  <Paragraphs>122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Cambria Math</vt:lpstr>
      <vt:lpstr>Arial</vt:lpstr>
      <vt:lpstr>Times New Roman</vt:lpstr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7</dc:title>
  <dc:creator>User</dc:creator>
  <cp:lastModifiedBy>admin</cp:lastModifiedBy>
  <cp:revision>29</cp:revision>
  <dcterms:created xsi:type="dcterms:W3CDTF">2006-08-16T00:00:00Z</dcterms:created>
  <dcterms:modified xsi:type="dcterms:W3CDTF">2023-10-20T09:17:17Z</dcterms:modified>
  <dc:identifier>DAFD8QqN0sk</dc:identifier>
</cp:coreProperties>
</file>