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57" r:id="rId6"/>
    <p:sldId id="258" r:id="rId7"/>
    <p:sldId id="268" r:id="rId8"/>
    <p:sldId id="260" r:id="rId9"/>
    <p:sldId id="269" r:id="rId10"/>
    <p:sldId id="266" r:id="rId11"/>
    <p:sldId id="270" r:id="rId12"/>
    <p:sldId id="271" r:id="rId13"/>
    <p:sldId id="264" r:id="rId14"/>
    <p:sldId id="265" r:id="rId15"/>
    <p:sldId id="272" r:id="rId16"/>
    <p:sldId id="273" r:id="rId17"/>
    <p:sldId id="274" r:id="rId18"/>
    <p:sldId id="275" r:id="rId19"/>
    <p:sldId id="276" r:id="rId20"/>
    <p:sldId id="267" r:id="rId21"/>
    <p:sldId id="277" r:id="rId22"/>
    <p:sldId id="278" r:id="rId23"/>
    <p:sldId id="263" r:id="rId24"/>
    <p:sldId id="279" r:id="rId25"/>
  </p:sldIdLst>
  <p:sldSz cx="18288000" cy="10287000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ambria Math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7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svg"/><Relationship Id="rId7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.sv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5176" y="1028700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0" y="3543300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92534" y="2205206"/>
            <a:ext cx="10774394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7200" b="1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429070" y="8400219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Round Same Side Corner Rectangle 14"/>
          <p:cNvSpPr/>
          <p:nvPr/>
        </p:nvSpPr>
        <p:spPr>
          <a:xfrm flipV="1">
            <a:off x="1602118" y="1028700"/>
            <a:ext cx="3960482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53771" y="1208157"/>
            <a:ext cx="3304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8302" y="2123440"/>
            <a:ext cx="5944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/>
                    <a:gridCol w="5981700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/>
                    <a:gridCol w="5981700"/>
                  </a:tblGrid>
                  <a:tr h="1888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550" r="-305" b="-59486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30550" t="-200645" r="-305" b="-193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773037" y="5909092"/>
            <a:ext cx="7454786" cy="3120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kề 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  <a:blipFill rotWithShape="0">
                <a:blip r:embed="rId4"/>
                <a:stretch>
                  <a:fillRect l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297258" y="46101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37338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10287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7" y="2514956"/>
            <a:ext cx="3314343" cy="331434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39337" y="2019300"/>
            <a:ext cx="11658600" cy="2399944"/>
          </a:xfrm>
          <a:prstGeom prst="wedgeRoundRectCallout">
            <a:avLst>
              <a:gd name="adj1" fmla="val -53815"/>
              <a:gd name="adj2" fmla="val 381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148580"/>
            <a:ext cx="3581399" cy="358139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1864360" y="5829299"/>
            <a:ext cx="11059160" cy="2399944"/>
          </a:xfrm>
          <a:prstGeom prst="wedgeRoundRectCallout">
            <a:avLst>
              <a:gd name="adj1" fmla="val 54434"/>
              <a:gd name="adj2" fmla="val 27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4724041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50450"/>
            <a:ext cx="7086590" cy="7086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bằng nhau chưa chắc đã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dụ: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vuông mà kề bù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 và đều bằng </a:t>
                </a:r>
                <a14:m>
                  <m:oMath xmlns:m="http://schemas.openxmlformats.org/officeDocument/2006/math"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 không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  <a:blipFill rotWithShape="0">
                <a:blip r:embed="rId3"/>
                <a:stretch>
                  <a:fillRect l="-2129" r="-912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6563799" y="4944393"/>
            <a:ext cx="10420733" cy="43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6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42907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083300" y="1284856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flipV="1">
            <a:off x="1752600" y="2418548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2598005"/>
            <a:ext cx="51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3715" y="4033845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Có thể coi định lí: “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cùng vuông góc với một đường thẳng thứ ba thì chúng song song với nhau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được suy ra trực tiếp từ định lí về dấu hiệu nhận biết hai đường thẳng song song không? Suy ra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900"/>
            <a:ext cx="2159120" cy="50829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7258">
            <a:off x="12324146" y="1438397"/>
            <a:ext cx="1924221" cy="2534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3545" y="1028700"/>
            <a:ext cx="16195756" cy="8229600"/>
            <a:chOff x="0" y="0"/>
            <a:chExt cx="523846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38460" cy="3172127"/>
            </a:xfrm>
            <a:custGeom>
              <a:avLst/>
              <a:gdLst/>
              <a:ahLst/>
              <a:cxnLst/>
              <a:rect l="l" t="t" r="r" b="b"/>
              <a:pathLst>
                <a:path w="5238460" h="3172127">
                  <a:moveTo>
                    <a:pt x="511400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4000" y="0"/>
                  </a:lnTo>
                  <a:cubicBezTo>
                    <a:pt x="5182580" y="0"/>
                    <a:pt x="5238460" y="55880"/>
                    <a:pt x="5238460" y="124460"/>
                  </a:cubicBezTo>
                  <a:lnTo>
                    <a:pt x="5238460" y="3047667"/>
                  </a:lnTo>
                  <a:cubicBezTo>
                    <a:pt x="5238460" y="3116247"/>
                    <a:pt x="5182580" y="3172127"/>
                    <a:pt x="511400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56" y="6858000"/>
            <a:ext cx="3086100" cy="3429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63545" y="599659"/>
            <a:ext cx="1830230" cy="858081"/>
            <a:chOff x="0" y="0"/>
            <a:chExt cx="2440306" cy="114410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chemeClr val="accent3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3" name="Oval Callout 12"/>
          <p:cNvSpPr/>
          <p:nvPr/>
        </p:nvSpPr>
        <p:spPr>
          <a:xfrm>
            <a:off x="7924800" y="1574160"/>
            <a:ext cx="2133600" cy="1295627"/>
          </a:xfrm>
          <a:prstGeom prst="wedgeEllipseCallou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6296" y="3250674"/>
            <a:ext cx="1211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d’ và d’’ phân biệt, cùng vuông góc với d thì d cắt d’, d’’ tạo thành 8 góc vuông. Do hai góc vuông nào cũng bằng nhau nên theo dấu hiệu góc đồng vị bằng nhau thì hai đường thẳng d’ và d’’ song song.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682" y="334569"/>
            <a:ext cx="3072472" cy="2149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8132820"/>
            <a:ext cx="4408679" cy="879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6760494"/>
            <a:ext cx="3431475" cy="3534126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 flipV="1">
            <a:off x="1524000" y="10414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6400" y="1220857"/>
            <a:ext cx="5119387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2650" y="2312124"/>
            <a:ext cx="1394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chứng minh định lí nói ở Ví dụ trang 56: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đường thẳng vuông góc với một trong hai đường thẳng song song thì nó cũng vuông góc với đường thẳng còn 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”. Trong chứng minh đó, ta đã sử dụng những điều đúng đã biết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101223"/>
            <a:ext cx="4572000" cy="3335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395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4437380"/>
            <a:ext cx="1463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không cắt d’’ thì d song song với d’’ nên qua giao điểm A của d và d’ có hai đường thẳng là d và d’ cùng song song với d’’. Theo tiên đề Euclid, d phải trùng với d’, trong khi theo giả thiết thì d khác d’ vì vuông góc với d’.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phải cắt d’’ tại một điểm B.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48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Oval Callout 11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4424680"/>
            <a:ext cx="142113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cắt d’, d’’ tạo thành 8 góc, trong đó 4 góc tại A đều vuông. Từ tính chất của hai đường thẳng song song khi d cắt hai đường thẳng song song d’, d’’ thì hai góc đồng vị bằng nhau nên trong bốn góc còn lại tại B có một góc vuông.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vuông góc với d’’.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67" y="1010920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2697486" y="10287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49886" y="1208157"/>
            <a:ext cx="5119387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3.26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bẹt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  <a:blipFill rotWithShape="0">
                <a:blip r:embed="rId4"/>
                <a:stretch>
                  <a:fillRect l="-1325" r="-1325" b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98" y="8111148"/>
            <a:ext cx="1513834" cy="1674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867" y="7310529"/>
            <a:ext cx="2798307" cy="2700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1467">
            <a:off x="1394955" y="7735249"/>
            <a:ext cx="1902117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631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38884"/>
            <a:ext cx="2987704" cy="1493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25" y="1607368"/>
            <a:ext cx="1450886" cy="1604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352" y="141879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(1)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(2)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  <a:blipFill rotWithShape="0">
                <a:blip r:embed="rId8"/>
                <a:stretch>
                  <a:fillRect l="-1646" r="-1600" b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9697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1247775" y="1257300"/>
            <a:ext cx="157543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Trong Bài 10, ta dùng cách đo đạc để kiểm nghiệm tính chất sau: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 hai góc đồng vị bằng nhau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Tuy nhiên, đo đạc chỉ cho kết quả gần đúng và trong trường hợp cụ thể.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58286"/>
            <a:ext cx="4275587" cy="37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76977"/>
            <a:ext cx="1406978" cy="1289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69686" y="6447512"/>
            <a:ext cx="1063243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có cách nào khác để chắc chắn tính chất đúng cho mọi trường hợp không?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ectangle 16"/>
          <p:cNvSpPr/>
          <p:nvPr/>
        </p:nvSpPr>
        <p:spPr>
          <a:xfrm>
            <a:off x="1414330" y="1409700"/>
            <a:ext cx="6172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định lí: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một đường thẳng vuông góc với một trong hai đường thẳng song song thì nó vuông góc với đường thẳng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⊥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2610" r="-157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42610" t="-100741" r="-157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9067800" y="15621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47480" y="363610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632" r="-351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9067800" y="5710118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 // b,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2504" r="-155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l="-42504" t="-100741" r="-155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9067800" y="7736383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2563" r="-158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394" y="2697243"/>
            <a:ext cx="2758850" cy="7331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888715"/>
            <a:ext cx="2373471" cy="169533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763000" y="5475327"/>
            <a:ext cx="1198880" cy="11226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3" grpId="0"/>
      <p:bldP spid="25" grpId="0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2000" y="770964"/>
            <a:ext cx="1830230" cy="858081"/>
            <a:chOff x="0" y="0"/>
            <a:chExt cx="2440306" cy="1144108"/>
          </a:xfrm>
          <a:solidFill>
            <a:schemeClr val="accent6"/>
          </a:solidFill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  <a:grpFill/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5624664"/>
            <a:ext cx="2193177" cy="5163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19224">
            <a:off x="13500215" y="-450266"/>
            <a:ext cx="1924221" cy="25343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7200" y="1200004"/>
            <a:ext cx="1173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Nối mỗi dòng ở cột bên trái với một dòng ở cột bên phải để được khẳng định đúng.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7607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 thì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𝑥𝑂𝑡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𝑡𝑂𝑦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𝑥𝑂𝑦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3540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13321" t="-394" r="-182" b="-263780"/>
                          </a:stretch>
                        </a:blipFill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129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458200" y="3771900"/>
            <a:ext cx="1066800" cy="2895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665788" y="4000500"/>
            <a:ext cx="859212" cy="16241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864600" y="6925236"/>
            <a:ext cx="660400" cy="1113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040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4" name="Rectangle 3"/>
          <p:cNvSpPr/>
          <p:nvPr/>
        </p:nvSpPr>
        <p:spPr>
          <a:xfrm>
            <a:off x="3259842" y="1230209"/>
            <a:ext cx="8079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đoạn thẳng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101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30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158360" r="-40732" b="-59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490419" r="-40732" b="-13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05" y="7200900"/>
            <a:ext cx="2003523" cy="2527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70006"/>
            <a:ext cx="2871465" cy="19204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8228201"/>
            <a:ext cx="2859249" cy="14997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77800" y="35433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96160" y="444517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77800" y="6012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96160" y="743353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854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09491" y="1028700"/>
            <a:ext cx="13549809" cy="2414588"/>
            <a:chOff x="0" y="0"/>
            <a:chExt cx="5222820" cy="9307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22820" cy="930711"/>
            </a:xfrm>
            <a:custGeom>
              <a:avLst/>
              <a:gdLst/>
              <a:ahLst/>
              <a:cxnLst/>
              <a:rect l="l" t="t" r="r" b="b"/>
              <a:pathLst>
                <a:path w="5222820" h="930711">
                  <a:moveTo>
                    <a:pt x="5098359" y="930711"/>
                  </a:moveTo>
                  <a:lnTo>
                    <a:pt x="124460" y="930711"/>
                  </a:lnTo>
                  <a:cubicBezTo>
                    <a:pt x="55880" y="930711"/>
                    <a:pt x="0" y="874831"/>
                    <a:pt x="0" y="8062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98360" y="0"/>
                  </a:lnTo>
                  <a:cubicBezTo>
                    <a:pt x="5166940" y="0"/>
                    <a:pt x="5222820" y="55880"/>
                    <a:pt x="5222820" y="124460"/>
                  </a:cubicBezTo>
                  <a:lnTo>
                    <a:pt x="5222820" y="806251"/>
                  </a:lnTo>
                  <a:cubicBezTo>
                    <a:pt x="5222820" y="874831"/>
                    <a:pt x="5166940" y="930711"/>
                    <a:pt x="5098360" y="930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057223" y="4055060"/>
            <a:ext cx="5202077" cy="5188075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542962" y="4055060"/>
            <a:ext cx="5202077" cy="5188075"/>
            <a:chOff x="0" y="0"/>
            <a:chExt cx="2200668" cy="2194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28700" y="4055060"/>
            <a:ext cx="5202077" cy="5188075"/>
            <a:chOff x="0" y="0"/>
            <a:chExt cx="2200668" cy="2194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5121258" y="2080780"/>
            <a:ext cx="10726273" cy="57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34438" y="4305300"/>
            <a:ext cx="9906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648700" y="4305300"/>
            <a:ext cx="9906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14162961" y="4305300"/>
            <a:ext cx="99060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3398" y="5679601"/>
            <a:ext cx="4009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180" y="5679601"/>
            <a:ext cx="4605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5441" y="5679601"/>
            <a:ext cx="460564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1087337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2720569" y="3804088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9041" y="2290404"/>
            <a:ext cx="13459803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5429073" y="758872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82979" y="8563633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8694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81944" y="5019991"/>
            <a:ext cx="9115077" cy="573404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2" name="TextBox 11"/>
          <p:cNvSpPr txBox="1"/>
          <p:nvPr/>
        </p:nvSpPr>
        <p:spPr>
          <a:xfrm>
            <a:off x="1295400" y="2144735"/>
            <a:ext cx="1569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11: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ĐỊNH LÍ VÀ CHỨNG MINH ĐỊNH LÍ (1 </a:t>
            </a:r>
            <a:r>
              <a:rPr lang="en-U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24000" y="1409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3" name="Rectangle 12"/>
          <p:cNvSpPr/>
          <p:nvPr/>
        </p:nvSpPr>
        <p:spPr>
          <a:xfrm>
            <a:off x="3657600" y="1483351"/>
            <a:ext cx="9560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2645888"/>
            <a:ext cx="2912886" cy="16311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40167" y="2976043"/>
            <a:ext cx="239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vi-VN" sz="40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hai góc đối đỉnh thì bằng nhau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được suy ra từ một điều đúng đã biết là “</a:t>
                </a:r>
                <a:r>
                  <a:rPr lang="vi-VN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kề bù có tổng số đo bằng 180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  <a:blipFill rotWithShape="0">
                <a:blip r:embed="rId3"/>
                <a:stretch>
                  <a:fillRect l="-1920" r="-1867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9124950" y="4610100"/>
            <a:ext cx="762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87000" y="4408557"/>
            <a:ext cx="400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4162" y="5906301"/>
            <a:ext cx="8143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đối đỉnh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8119445" y="5197775"/>
            <a:ext cx="533400" cy="3513490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11920765" y="5823829"/>
            <a:ext cx="533400" cy="2295069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76348" y="7569974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39930" y="7569091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4734241"/>
            <a:ext cx="3321400" cy="7739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 animBg="1"/>
      <p:bldP spid="18" grpId="0"/>
      <p:bldP spid="19" grpId="0"/>
      <p:bldP spid="21" grpId="0" animBg="1"/>
      <p:bldP spid="22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71714"/>
            <a:ext cx="426720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1357164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4792" y="3057381"/>
            <a:ext cx="139993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là một khẳng định được suy ra từ những khẳng định đúng đã biết. Mỗi định lí thường được phát biểu dưới dạng: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.... thì .....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giữa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” và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giả thiết của định lí.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sau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kết luận của định lí.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40" y="1374506"/>
            <a:ext cx="1404585" cy="155374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3230" y="1028700"/>
            <a:ext cx="9166070" cy="8610600"/>
            <a:chOff x="0" y="0"/>
            <a:chExt cx="310062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0621" cy="2783840"/>
            </a:xfrm>
            <a:custGeom>
              <a:avLst/>
              <a:gdLst/>
              <a:ahLst/>
              <a:cxnLst/>
              <a:rect l="l" t="t" r="r" b="b"/>
              <a:pathLst>
                <a:path w="3100621" h="2783840">
                  <a:moveTo>
                    <a:pt x="297616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6161" y="0"/>
                  </a:lnTo>
                  <a:cubicBezTo>
                    <a:pt x="3044741" y="0"/>
                    <a:pt x="3100621" y="55880"/>
                    <a:pt x="3100621" y="124460"/>
                  </a:cubicBezTo>
                  <a:lnTo>
                    <a:pt x="3100621" y="2659380"/>
                  </a:lnTo>
                  <a:cubicBezTo>
                    <a:pt x="3100621" y="2727960"/>
                    <a:pt x="3044741" y="2783840"/>
                    <a:pt x="297616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62000" y="8236939"/>
            <a:ext cx="1830230" cy="858081"/>
            <a:chOff x="0" y="0"/>
            <a:chExt cx="2440306" cy="114410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762000" y="1028700"/>
            <a:ext cx="6969194" cy="6477000"/>
            <a:chOff x="0" y="0"/>
            <a:chExt cx="2200668" cy="21947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ound Same Side Corner Rectangle 16"/>
          <p:cNvSpPr/>
          <p:nvPr/>
        </p:nvSpPr>
        <p:spPr>
          <a:xfrm flipV="1">
            <a:off x="1602118" y="1028700"/>
            <a:ext cx="3115506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53771" y="1208157"/>
            <a:ext cx="246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8261" y="2484160"/>
            <a:ext cx="64707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ardrop 19"/>
          <p:cNvSpPr/>
          <p:nvPr/>
        </p:nvSpPr>
        <p:spPr>
          <a:xfrm>
            <a:off x="8536797" y="1382643"/>
            <a:ext cx="560457" cy="560457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59289" y="1028700"/>
            <a:ext cx="717136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ardrop 21"/>
          <p:cNvSpPr/>
          <p:nvPr/>
        </p:nvSpPr>
        <p:spPr>
          <a:xfrm>
            <a:off x="8536796" y="3908444"/>
            <a:ext cx="560457" cy="560457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59289" y="3511367"/>
            <a:ext cx="717136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36796" y="5301312"/>
            <a:ext cx="809386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r="2905"/>
          <a:stretch/>
        </p:blipFill>
        <p:spPr>
          <a:xfrm>
            <a:off x="8269767" y="7128382"/>
            <a:ext cx="8868150" cy="233739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59748"/>
            <a:ext cx="7390094" cy="8298552"/>
            <a:chOff x="0" y="0"/>
            <a:chExt cx="1954482" cy="2194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482" cy="2194745"/>
            </a:xfrm>
            <a:custGeom>
              <a:avLst/>
              <a:gdLst/>
              <a:ahLst/>
              <a:cxnLst/>
              <a:rect l="l" t="t" r="r" b="b"/>
              <a:pathLst>
                <a:path w="1954482" h="2194745">
                  <a:moveTo>
                    <a:pt x="1830022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30022" y="0"/>
                  </a:lnTo>
                  <a:cubicBezTo>
                    <a:pt x="1898602" y="0"/>
                    <a:pt x="1954482" y="55880"/>
                    <a:pt x="1954482" y="124460"/>
                  </a:cubicBezTo>
                  <a:lnTo>
                    <a:pt x="1954482" y="2070285"/>
                  </a:lnTo>
                  <a:cubicBezTo>
                    <a:pt x="1954482" y="2138865"/>
                    <a:pt x="1898602" y="2194745"/>
                    <a:pt x="1830022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38351" y="994224"/>
            <a:ext cx="8320949" cy="8298552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Round Same Side Corner Rectangle 6"/>
          <p:cNvSpPr/>
          <p:nvPr/>
        </p:nvSpPr>
        <p:spPr>
          <a:xfrm flipV="1">
            <a:off x="1600200" y="947048"/>
            <a:ext cx="4267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7026" y="1126505"/>
            <a:ext cx="315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7909" y="2476500"/>
            <a:ext cx="581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" y="6293325"/>
            <a:ext cx="4119779" cy="35491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06000" y="4354333"/>
            <a:ext cx="6903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/>
                    <a:gridCol w="472832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đối đỉnh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/>
                    <a:gridCol w="4728325"/>
                  </a:tblGrid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471" r="-386" b="-116667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3"/>
                          <a:stretch>
                            <a:fillRect l="-42471" t="-100645" r="-386" b="-174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4051" r="4289" b="19334"/>
          <a:stretch/>
        </p:blipFill>
        <p:spPr>
          <a:xfrm>
            <a:off x="9184428" y="1000031"/>
            <a:ext cx="7625247" cy="33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1583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128031"/>
            <a:ext cx="16230600" cy="6030939"/>
            <a:chOff x="0" y="0"/>
            <a:chExt cx="5490351" cy="204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40095"/>
            </a:xfrm>
            <a:custGeom>
              <a:avLst/>
              <a:gdLst/>
              <a:ahLst/>
              <a:cxnLst/>
              <a:rect l="l" t="t" r="r" b="b"/>
              <a:pathLst>
                <a:path w="5490351" h="2040095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5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5"/>
                    <a:pt x="5365891" y="2040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03300" y="828033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5429070" y="8829259"/>
            <a:ext cx="1830230" cy="858081"/>
            <a:chOff x="0" y="0"/>
            <a:chExt cx="2440306" cy="11441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6" name="TextBox 15"/>
          <p:cNvSpPr txBox="1"/>
          <p:nvPr/>
        </p:nvSpPr>
        <p:spPr>
          <a:xfrm>
            <a:off x="3175000" y="8763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48895" y="2356403"/>
            <a:ext cx="1417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8" y="4404592"/>
            <a:ext cx="4142026" cy="3726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4730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/>
                    <a:gridCol w="7846581"/>
                  </a:tblGrid>
                  <a:tr h="16042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// b, c </a:t>
                          </a:r>
                          <a:r>
                            <a:rPr lang="en-US" sz="4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A, c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B;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là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vị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3521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/>
                    <a:gridCol w="7846581"/>
                  </a:tblGrid>
                  <a:tr h="18292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1661" r="-233" b="-84053"/>
                          </a:stretch>
                        </a:blipFill>
                      </a:tcPr>
                    </a:tc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5"/>
                          <a:stretch>
                            <a:fillRect l="-21661" t="-120400" r="-233" b="-12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1" name="TextBox 20"/>
          <p:cNvSpPr txBox="1"/>
          <p:nvPr/>
        </p:nvSpPr>
        <p:spPr>
          <a:xfrm>
            <a:off x="3527917" y="8649154"/>
            <a:ext cx="11666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81" y="8240227"/>
            <a:ext cx="1576209" cy="13810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"/>
            <a:ext cx="42672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4900" y="98088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81300"/>
            <a:ext cx="4495800" cy="4044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blipFill rotWithShape="0">
                <a:blip r:embed="rId4"/>
                <a:stretch>
                  <a:fillRect l="-1973" r="-1918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qua B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b,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a. Theo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tiên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Euclid,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blipFill rotWithShape="0">
                <a:blip r:embed="rId5"/>
                <a:stretch>
                  <a:fillRect l="-1918" r="-1973" b="-4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711061"/>
            <a:ext cx="3431475" cy="35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13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7239791</TotalTime>
  <Words>1598</Words>
  <Application>Microsoft Office PowerPoint</Application>
  <PresentationFormat>Custom</PresentationFormat>
  <Paragraphs>140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7</dc:title>
  <dc:creator>User</dc:creator>
  <cp:lastModifiedBy>Admin</cp:lastModifiedBy>
  <cp:revision>21</cp:revision>
  <dcterms:created xsi:type="dcterms:W3CDTF">2006-08-16T00:00:00Z</dcterms:created>
  <dcterms:modified xsi:type="dcterms:W3CDTF">2022-10-07T02:06:49Z</dcterms:modified>
  <dc:identifier>DAFD8QqN0sk</dc:identifier>
</cp:coreProperties>
</file>