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Antic" charset="0"/>
      <p:regular r:id="rId43"/>
    </p:embeddedFont>
    <p:embeddedFont>
      <p:font typeface="Cambria Math" pitchFamily="18" charset="0"/>
      <p:regular r:id="rId44"/>
    </p:embeddedFont>
    <p:embeddedFont>
      <p:font typeface="Bebas Neue" charset="0"/>
      <p:regular r:id="rId45"/>
    </p:embeddedFont>
    <p:embeddedFont>
      <p:font typeface="Barriecito" charset="0"/>
      <p:regular r:id="rId46"/>
    </p:embeddedFont>
    <p:embeddedFont>
      <p:font typeface="Calibri Light" pitchFamily="34" charset="0"/>
      <p:regular r:id="rId47"/>
      <p: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82" autoAdjust="0"/>
  </p:normalViewPr>
  <p:slideViewPr>
    <p:cSldViewPr snapToGrid="0">
      <p:cViewPr varScale="1">
        <p:scale>
          <a:sx n="84" d="100"/>
          <a:sy n="84" d="100"/>
        </p:scale>
        <p:origin x="-89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lần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thứ</a:t>
            </a:r>
            <a:r>
              <a:rPr lang="en-US" b="1" baseline="0" dirty="0" smtClean="0"/>
              <a:t> 2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vừa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nhà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15/9/2022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6.svg"/><Relationship Id="rId12" Type="http://schemas.openxmlformats.org/officeDocument/2006/relationships/image" Target="../media/image10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png"/><Relationship Id="rId11" Type="http://schemas.openxmlformats.org/officeDocument/2006/relationships/image" Target="../media/image10.sv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02.png"/><Relationship Id="rId18" Type="http://schemas.openxmlformats.org/officeDocument/2006/relationships/image" Target="../media/image105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12.png"/><Relationship Id="rId7" Type="http://schemas.openxmlformats.org/officeDocument/2006/relationships/image" Target="../media/image15.svg"/><Relationship Id="rId12" Type="http://schemas.openxmlformats.org/officeDocument/2006/relationships/image" Target="../media/image3.svg"/><Relationship Id="rId17" Type="http://schemas.openxmlformats.org/officeDocument/2006/relationships/image" Target="../media/image19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0.png"/><Relationship Id="rId20" Type="http://schemas.openxmlformats.org/officeDocument/2006/relationships/image" Target="../media/image111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8.png"/><Relationship Id="rId11" Type="http://schemas.openxmlformats.org/officeDocument/2006/relationships/image" Target="../media/image101.png"/><Relationship Id="rId24" Type="http://schemas.openxmlformats.org/officeDocument/2006/relationships/image" Target="../media/image115.png"/><Relationship Id="rId5" Type="http://schemas.openxmlformats.org/officeDocument/2006/relationships/image" Target="../media/image13.svg"/><Relationship Id="rId15" Type="http://schemas.openxmlformats.org/officeDocument/2006/relationships/image" Target="../media/image6.svg"/><Relationship Id="rId23" Type="http://schemas.openxmlformats.org/officeDocument/2006/relationships/image" Target="../media/image114.png"/><Relationship Id="rId28" Type="http://schemas.openxmlformats.org/officeDocument/2006/relationships/slide" Target="slide36.xml"/><Relationship Id="rId10" Type="http://schemas.openxmlformats.org/officeDocument/2006/relationships/image" Target="../media/image100.png"/><Relationship Id="rId19" Type="http://schemas.openxmlformats.org/officeDocument/2006/relationships/image" Target="../media/image10.svg"/><Relationship Id="rId31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7.svg"/><Relationship Id="rId14" Type="http://schemas.openxmlformats.org/officeDocument/2006/relationships/image" Target="../media/image103.png"/><Relationship Id="rId22" Type="http://schemas.openxmlformats.org/officeDocument/2006/relationships/image" Target="../media/image113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4.png"/><Relationship Id="rId10" Type="http://schemas.openxmlformats.org/officeDocument/2006/relationships/image" Target="../media/image120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4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 smtClean="0">
                <a:latin typeface="+mn-lt"/>
              </a:rPr>
              <a:t>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Ví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dụ</a:t>
            </a:r>
            <a:r>
              <a:rPr lang="en-US" sz="2000" b="1" dirty="0" smtClean="0">
                <a:solidFill>
                  <a:srgbClr val="002060"/>
                </a:solidFill>
              </a:rPr>
              <a:t> 1: </a:t>
            </a:r>
            <a:r>
              <a:rPr lang="en-US" sz="2000" dirty="0" err="1" smtClean="0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Viết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hữu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tỉ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dưới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phân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Tính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chất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giao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hoán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</a:rPr>
              <a:t>kết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Cộng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0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Hai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đối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luôn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tổng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a + (-a) = 0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Chú</a:t>
            </a:r>
            <a:r>
              <a:rPr lang="en-US" sz="2200" b="1" dirty="0" smtClean="0">
                <a:solidFill>
                  <a:srgbClr val="C00000"/>
                </a:solidFill>
              </a:rPr>
              <a:t> ý: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:r>
                  <a:rPr lang="en-US" sz="2800" dirty="0" smtClean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- (21,25 - 13, 3) = - 7,95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vi-VN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</a:t>
            </a:r>
            <a:r>
              <a:rPr lang="en-US" sz="2000" b="1" dirty="0" smtClean="0"/>
              <a:t> 2: </a:t>
            </a:r>
            <a:r>
              <a:rPr lang="en-US" sz="2000" b="1" dirty="0" err="1" smtClean="0"/>
              <a:t>Tính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vuông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“+”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Đặt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</a:rPr>
              <a:t>Chú</a:t>
            </a:r>
            <a:r>
              <a:rPr lang="en-US" sz="2000" b="1" dirty="0" smtClean="0">
                <a:solidFill>
                  <a:schemeClr val="accent4"/>
                </a:solidFill>
              </a:rPr>
              <a:t> ý:</a:t>
            </a:r>
            <a:endParaRPr lang="en-US" sz="2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b) 6,5 + [0,75 - (8,25 - 1,75)]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+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Vận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dụng</a:t>
            </a:r>
            <a:r>
              <a:rPr lang="en-US" sz="2000" b="1" dirty="0" smtClean="0">
                <a:solidFill>
                  <a:srgbClr val="C00000"/>
                </a:solidFill>
              </a:rPr>
              <a:t> 1: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chính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châu</a:t>
            </a:r>
            <a:r>
              <a:rPr lang="en-US" sz="1800" dirty="0" smtClean="0"/>
              <a:t> </a:t>
            </a:r>
            <a:r>
              <a:rPr lang="en-US" sz="1800" dirty="0" err="1" smtClean="0"/>
              <a:t>Âu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món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ưa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Việt</a:t>
            </a:r>
            <a:r>
              <a:rPr lang="en-US" sz="1800" dirty="0" smtClean="0"/>
              <a:t> Nam.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11 gam </a:t>
            </a:r>
            <a:r>
              <a:rPr lang="en-US" sz="1800" dirty="0" err="1" smtClean="0"/>
              <a:t>nước</a:t>
            </a:r>
            <a:r>
              <a:rPr lang="en-US" sz="1800" dirty="0" smtClean="0"/>
              <a:t>; 6,6 gam protein; 0,3 gam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béo</a:t>
            </a:r>
            <a:r>
              <a:rPr lang="en-US" sz="1800" dirty="0" smtClean="0"/>
              <a:t>; 75,1 gam </a:t>
            </a:r>
            <a:r>
              <a:rPr lang="en-US" sz="1800" dirty="0" err="1" smtClean="0"/>
              <a:t>glucid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khối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</a:t>
            </a:r>
            <a:r>
              <a:rPr lang="vi-VN" sz="2000" dirty="0" smtClean="0"/>
              <a:t>là: </a:t>
            </a:r>
            <a:endParaRPr lang="vi-VN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2. </a:t>
            </a:r>
            <a:r>
              <a:rPr lang="en-US" sz="2200" b="1" dirty="0" err="1" smtClean="0">
                <a:solidFill>
                  <a:schemeClr val="accent2"/>
                </a:solidFill>
              </a:rPr>
              <a:t>Nhân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và</a:t>
            </a:r>
            <a:r>
              <a:rPr lang="en-US" sz="2200" b="1" dirty="0" smtClean="0">
                <a:solidFill>
                  <a:schemeClr val="accent2"/>
                </a:solidFill>
              </a:rPr>
              <a:t> chia </a:t>
            </a:r>
            <a:r>
              <a:rPr lang="en-US" sz="2200" b="1" dirty="0" err="1" smtClean="0">
                <a:solidFill>
                  <a:schemeClr val="accent2"/>
                </a:solidFill>
              </a:rPr>
              <a:t>hai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số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hữu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</a:rPr>
              <a:t> chia </a:t>
            </a:r>
            <a:r>
              <a:rPr lang="en-US" sz="2000" b="1" dirty="0" err="1" smtClean="0">
                <a:solidFill>
                  <a:srgbClr val="002060"/>
                </a:solidFill>
              </a:rPr>
              <a:t>hai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hữu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HĐ3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 smtClean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Giả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m/s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C00000"/>
                </a:solidFill>
              </a:rPr>
              <a:t>Ví</a:t>
            </a:r>
            <a:r>
              <a:rPr 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dụ</a:t>
            </a:r>
            <a:r>
              <a:rPr lang="en-US" sz="2000" b="1" u="sng" dirty="0" smtClean="0">
                <a:solidFill>
                  <a:srgbClr val="C00000"/>
                </a:solidFill>
              </a:rPr>
              <a:t> 3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. 0,25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.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= - 2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3: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 smtClean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4: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một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cách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hợp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(- 0,25)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7,8 : (- 0,13) = - (7,8 : 0,13) = - 60.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Trong 50s </a:t>
                </a:r>
                <a:r>
                  <a:rPr lang="en-US" sz="1800" dirty="0" err="1" smtClean="0"/>
                  <a:t>đầu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bay </a:t>
                </a:r>
                <a:r>
                  <a:rPr lang="en-US" sz="1800" dirty="0" err="1" smtClean="0"/>
                  <a:t>lên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giảm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 smtClean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Vậy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40 - 15 = 25 (m)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Vận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</a:rPr>
              <a:t>dụng</a:t>
            </a:r>
            <a:r>
              <a:rPr lang="en-US" sz="2200" b="1" dirty="0" smtClean="0">
                <a:solidFill>
                  <a:srgbClr val="C00000"/>
                </a:solidFill>
              </a:rPr>
              <a:t> 2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Cho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tấm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cùng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10 cm x 15 cm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in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21,6 cm x 27,9 cm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1.8.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cắt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10.15 </a:t>
                </a:r>
                <a:r>
                  <a:rPr lang="en-US" sz="2000" dirty="0"/>
                  <a:t>= 150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21,6 </a:t>
                </a:r>
                <a:r>
                  <a:rPr lang="en-US" sz="2000" dirty="0"/>
                  <a:t>. 27,9 = 602,64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602,64 </a:t>
                </a:r>
                <a:r>
                  <a:rPr lang="en-US" sz="2000" dirty="0"/>
                  <a:t>– 2.150 = 302,64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LUYỆN TẬP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1.7 (SGK - tr13)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c) - 0,32. (- 0,875)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0,28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+ 2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5 - 1 - 1 = 3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1 + 2 020. 0 = 78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“</a:t>
            </a:r>
            <a:r>
              <a:rPr lang="en-US" sz="2000" dirty="0" err="1" smtClean="0"/>
              <a:t>nối</a:t>
            </a:r>
            <a:r>
              <a:rPr lang="en-US" sz="2000" dirty="0" smtClean="0"/>
              <a:t>”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chiếc</a:t>
            </a:r>
            <a:r>
              <a:rPr lang="en-US" sz="2000" dirty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1.9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, </a:t>
            </a:r>
            <a:r>
              <a:rPr lang="en-US" sz="2000" dirty="0" err="1" smtClean="0"/>
              <a:t>trừ</a:t>
            </a:r>
            <a:r>
              <a:rPr lang="en-US" sz="2000" dirty="0" smtClean="0"/>
              <a:t>, </a:t>
            </a:r>
            <a:r>
              <a:rPr lang="en-US" sz="2000" dirty="0" err="1" smtClean="0"/>
              <a:t>nhân</a:t>
            </a:r>
            <a:r>
              <a:rPr lang="en-US" sz="2000" dirty="0" smtClean="0"/>
              <a:t>, chia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ngoặc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bông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(-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2)]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Gợi</a:t>
            </a:r>
            <a:r>
              <a:rPr lang="en-US" sz="2000" b="1" dirty="0" smtClean="0">
                <a:solidFill>
                  <a:schemeClr val="accent1"/>
                </a:solidFill>
              </a:rPr>
              <a:t> ý: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rgbClr val="C00000"/>
                    </a:solidFill>
                  </a:rPr>
                  <a:t>Sau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đựng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thư</a:t>
            </a:r>
            <a:r>
              <a:rPr lang="en-US" sz="2000" dirty="0" smtClean="0"/>
              <a:t> </a:t>
            </a:r>
            <a:r>
              <a:rPr lang="en-US" sz="2000" dirty="0" err="1" smtClean="0"/>
              <a:t>viện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120 cm.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dày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2,4 cm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vậy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</a:t>
            </a:r>
            <a:r>
              <a:rPr lang="vi-VN" sz="2000" dirty="0" smtClean="0"/>
              <a:t>là:</a:t>
            </a:r>
            <a:r>
              <a:rPr lang="en-US" sz="2000" dirty="0" smtClean="0"/>
              <a:t> </a:t>
            </a:r>
            <a:r>
              <a:rPr lang="vi-VN" sz="2000" dirty="0" smtClean="0"/>
              <a:t>120 </a:t>
            </a:r>
            <a:r>
              <a:rPr lang="vi-VN" sz="2000" dirty="0"/>
              <a:t>: </a:t>
            </a:r>
            <a:r>
              <a:rPr lang="vi-VN" sz="2000" dirty="0" smtClean="0"/>
              <a:t>2,4</a:t>
            </a:r>
            <a:r>
              <a:rPr lang="en-US" sz="2000" dirty="0" smtClean="0"/>
              <a:t> </a:t>
            </a:r>
            <a:r>
              <a:rPr lang="vi-VN" sz="2000" dirty="0" smtClean="0"/>
              <a:t>= </a:t>
            </a:r>
            <a:r>
              <a:rPr lang="vi-VN" sz="2000" dirty="0"/>
              <a:t>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=""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=""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=""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=""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=""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=""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=""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=""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=""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=""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=""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=""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=""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=""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=""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=""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=""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=""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=""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=""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=""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=""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=""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=""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=""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=""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=""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=""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=""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=""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=""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=""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=""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=""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=""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=""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=""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=""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=""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=""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=""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=""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=""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=""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=""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=""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=""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 smtClean="0">
                <a:latin typeface="+mn-lt"/>
              </a:rPr>
              <a:t>Ớ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Ôn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SGK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“</a:t>
            </a:r>
            <a:r>
              <a:rPr lang="en-US" sz="2000" b="1" dirty="0" err="1" smtClean="0"/>
              <a:t>Luyện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tập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ƠN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GIẢNG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</a:rPr>
              <a:t>1. </a:t>
            </a:r>
            <a:r>
              <a:rPr lang="en-US" sz="2200" b="1" dirty="0" err="1" smtClean="0">
                <a:solidFill>
                  <a:schemeClr val="accent1"/>
                </a:solidFill>
              </a:rPr>
              <a:t>Cộng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và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trừ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hai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số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hữu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Thảo</a:t>
            </a:r>
            <a:r>
              <a:rPr lang="en-US" sz="2000" i="1" dirty="0" smtClean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Nhắc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quy</a:t>
            </a:r>
            <a:r>
              <a:rPr lang="en-US" sz="2000" dirty="0" smtClean="0"/>
              <a:t> </a:t>
            </a:r>
            <a:r>
              <a:rPr lang="en-US" sz="2000" dirty="0" err="1" smtClean="0"/>
              <a:t>tắc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trừ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trừ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-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-2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3071</Words>
  <Application>Microsoft Office PowerPoint</Application>
  <PresentationFormat>On-screen Show (16:9)</PresentationFormat>
  <Paragraphs>206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Antic</vt:lpstr>
      <vt:lpstr>Cambria Math</vt:lpstr>
      <vt:lpstr>Bebas Neue</vt:lpstr>
      <vt:lpstr>Times New Roman</vt:lpstr>
      <vt:lpstr>Anaheim</vt:lpstr>
      <vt:lpstr>Roboto Condensed Light</vt:lpstr>
      <vt:lpstr>Barriecito</vt:lpstr>
      <vt:lpstr>Calibri Light</vt:lpstr>
      <vt:lpstr>Calibri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Admin</cp:lastModifiedBy>
  <cp:revision>53</cp:revision>
  <dcterms:modified xsi:type="dcterms:W3CDTF">2022-09-15T02:06:04Z</dcterms:modified>
</cp:coreProperties>
</file>