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4" r:id="rId4"/>
    <p:sldId id="276" r:id="rId5"/>
    <p:sldId id="273" r:id="rId6"/>
    <p:sldId id="272" r:id="rId7"/>
    <p:sldId id="270" r:id="rId8"/>
    <p:sldId id="321" r:id="rId9"/>
    <p:sldId id="323" r:id="rId10"/>
    <p:sldId id="322" r:id="rId11"/>
    <p:sldId id="324" r:id="rId12"/>
    <p:sldId id="325" r:id="rId13"/>
    <p:sldId id="326" r:id="rId14"/>
    <p:sldId id="327" r:id="rId15"/>
    <p:sldId id="328" r:id="rId16"/>
    <p:sldId id="266"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231" y="3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h Lyquang" userId="4a553910c2925ec8" providerId="LiveId" clId="{CE9A0900-908F-4494-A3FE-795A840DB173}"/>
    <pc:docChg chg="modSld">
      <pc:chgData name="Vinh Lyquang" userId="4a553910c2925ec8" providerId="LiveId" clId="{CE9A0900-908F-4494-A3FE-795A840DB173}" dt="2022-10-04T15:15:23.511" v="4" actId="1076"/>
      <pc:docMkLst>
        <pc:docMk/>
      </pc:docMkLst>
      <pc:sldChg chg="modAnim">
        <pc:chgData name="Vinh Lyquang" userId="4a553910c2925ec8" providerId="LiveId" clId="{CE9A0900-908F-4494-A3FE-795A840DB173}" dt="2022-10-04T15:11:51.327" v="1"/>
        <pc:sldMkLst>
          <pc:docMk/>
          <pc:sldMk cId="870340381" sldId="256"/>
        </pc:sldMkLst>
      </pc:sldChg>
      <pc:sldChg chg="modSp mod">
        <pc:chgData name="Vinh Lyquang" userId="4a553910c2925ec8" providerId="LiveId" clId="{CE9A0900-908F-4494-A3FE-795A840DB173}" dt="2022-10-04T15:15:23.511" v="4" actId="1076"/>
        <pc:sldMkLst>
          <pc:docMk/>
          <pc:sldMk cId="0" sldId="325"/>
        </pc:sldMkLst>
        <pc:spChg chg="mod">
          <ac:chgData name="Vinh Lyquang" userId="4a553910c2925ec8" providerId="LiveId" clId="{CE9A0900-908F-4494-A3FE-795A840DB173}" dt="2022-10-04T15:15:23.511" v="4" actId="1076"/>
          <ac:spMkLst>
            <pc:docMk/>
            <pc:sldMk cId="0" sldId="325"/>
            <ac:spMk id="12" creationId="{C25A0254-D74C-4BDC-BF29-13A6E2966C99}"/>
          </ac:spMkLst>
        </pc:spChg>
        <pc:spChg chg="mod">
          <ac:chgData name="Vinh Lyquang" userId="4a553910c2925ec8" providerId="LiveId" clId="{CE9A0900-908F-4494-A3FE-795A840DB173}" dt="2022-10-04T15:15:11.388" v="3" actId="1076"/>
          <ac:spMkLst>
            <pc:docMk/>
            <pc:sldMk cId="0" sldId="325"/>
            <ac:spMk id="40966" creationId="{A4774D43-3C96-91EF-EA01-D555AB035B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C16E-ACD1-E162-14CC-B5BAA0D94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FFB9C1-001F-C727-0484-A62E30321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53A64-8EEB-FA8E-14C8-88F2327C34E0}"/>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5" name="Footer Placeholder 4">
            <a:extLst>
              <a:ext uri="{FF2B5EF4-FFF2-40B4-BE49-F238E27FC236}">
                <a16:creationId xmlns:a16="http://schemas.microsoft.com/office/drawing/2014/main" id="{AA89CA23-4D52-E907-35A4-55DD4D1CD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11F9C-8148-BD33-D3F3-9876B614FFBD}"/>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284759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412D-E813-9B21-7CDE-4F0C8A0172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D86110-E411-1FFC-B2F6-5874F72DB3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4316B-863C-8489-0F00-5EBC963CDA43}"/>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5" name="Footer Placeholder 4">
            <a:extLst>
              <a:ext uri="{FF2B5EF4-FFF2-40B4-BE49-F238E27FC236}">
                <a16:creationId xmlns:a16="http://schemas.microsoft.com/office/drawing/2014/main" id="{93865673-D512-605C-E4DD-09A3F9669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48AF9-B574-27E9-3231-C19F8B6D73FD}"/>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356928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514B7-DECA-D22D-9154-46AB7368B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D3D145-45FC-1647-C59D-5694C6B2BC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B4451-A8FF-4E41-07B7-27465D6F3C10}"/>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5" name="Footer Placeholder 4">
            <a:extLst>
              <a:ext uri="{FF2B5EF4-FFF2-40B4-BE49-F238E27FC236}">
                <a16:creationId xmlns:a16="http://schemas.microsoft.com/office/drawing/2014/main" id="{2E91AE04-2501-53CB-859A-12C4052D1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D67D-88A1-18F3-C87E-27440E06720A}"/>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241802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10C9-6B5B-BC1E-88EF-540A3BDD0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63B29-8587-DEB8-8CD8-6D1926168C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76F19-84B2-FA64-AACA-0187BEA236A1}"/>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5" name="Footer Placeholder 4">
            <a:extLst>
              <a:ext uri="{FF2B5EF4-FFF2-40B4-BE49-F238E27FC236}">
                <a16:creationId xmlns:a16="http://schemas.microsoft.com/office/drawing/2014/main" id="{D721EAC9-E7BF-6E9D-9395-191BD289C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4B1E2-931C-5E1C-55E2-D18991ECDE74}"/>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392751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8347-6F4E-BD2B-835E-F57F8B7E7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37C4DD-2FEE-1D0F-98B1-061E1A5C4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6EC8C-3FAF-C832-383F-B3E29BCA55CF}"/>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5" name="Footer Placeholder 4">
            <a:extLst>
              <a:ext uri="{FF2B5EF4-FFF2-40B4-BE49-F238E27FC236}">
                <a16:creationId xmlns:a16="http://schemas.microsoft.com/office/drawing/2014/main" id="{5F2D1B54-8780-7BB5-B3BE-F8E7362F6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C6D9E-C423-39FC-14BC-474E7FF3B58D}"/>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29980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E9F6-647A-255D-9894-A6F187427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44F35-4995-A835-6B0B-E558E2E91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F3480F-85B9-FF0F-66AC-F2BCA2AB8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497889-218A-2813-459D-60DA7539E42A}"/>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6" name="Footer Placeholder 5">
            <a:extLst>
              <a:ext uri="{FF2B5EF4-FFF2-40B4-BE49-F238E27FC236}">
                <a16:creationId xmlns:a16="http://schemas.microsoft.com/office/drawing/2014/main" id="{47392AB4-EC5F-DA31-933A-E8A3CA6E2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1782E-1A41-04B6-492D-004C05616544}"/>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278703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F1F7-B53D-6F69-197B-1C47D867C5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EF47A-82B1-74A3-9882-36293C6A5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B38382-8668-F5FE-07B1-7AC7B21587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46B0A1-2EC2-4917-39AE-6C10A9FE1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1EC40-F5BF-A584-526F-98C0A0B23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D00BF-F388-B08F-1E66-EBE0C2BFB96C}"/>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8" name="Footer Placeholder 7">
            <a:extLst>
              <a:ext uri="{FF2B5EF4-FFF2-40B4-BE49-F238E27FC236}">
                <a16:creationId xmlns:a16="http://schemas.microsoft.com/office/drawing/2014/main" id="{179BA95C-69B7-8FDE-762D-220CA8DBB3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016153-9006-8177-B6F6-8AD9CC93FE5A}"/>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362918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8C28-4D4E-5BC9-3DA7-045A6EA95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16AA1-EF78-9785-A140-756E1DE8AC85}"/>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4" name="Footer Placeholder 3">
            <a:extLst>
              <a:ext uri="{FF2B5EF4-FFF2-40B4-BE49-F238E27FC236}">
                <a16:creationId xmlns:a16="http://schemas.microsoft.com/office/drawing/2014/main" id="{87D5EE05-41A5-CCB7-4186-D6F1406FB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00D3B5-E1B7-5416-457D-21169784DD27}"/>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131362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E1B30-F751-07EC-7A06-BAB8E5DA3646}"/>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3" name="Footer Placeholder 2">
            <a:extLst>
              <a:ext uri="{FF2B5EF4-FFF2-40B4-BE49-F238E27FC236}">
                <a16:creationId xmlns:a16="http://schemas.microsoft.com/office/drawing/2014/main" id="{B7540859-4F83-B2BA-AAAD-4FD26893D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C19599-5109-AD12-0677-7B7EAEC2EA8A}"/>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385328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8467-7961-1440-A388-BA3084B9B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5911B-BF59-009D-C755-FE108ED96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9FB756-AE63-C741-3706-CEC2F3FA3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D0463-D72D-9E88-E675-45DC733D3E8C}"/>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6" name="Footer Placeholder 5">
            <a:extLst>
              <a:ext uri="{FF2B5EF4-FFF2-40B4-BE49-F238E27FC236}">
                <a16:creationId xmlns:a16="http://schemas.microsoft.com/office/drawing/2014/main" id="{32EF36FF-1D82-A709-5AA8-D7771CFDA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025D8-2D50-BFA4-5FCF-086819552AFE}"/>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315186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C10-494B-4876-56DC-FBD9CDDFE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73BD9-12F8-AAC7-950E-385072DE5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AF1E-A6F2-D221-7A91-8AB231515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88A15-39F1-9728-5D84-0B2C81F1E0F9}"/>
              </a:ext>
            </a:extLst>
          </p:cNvPr>
          <p:cNvSpPr>
            <a:spLocks noGrp="1"/>
          </p:cNvSpPr>
          <p:nvPr>
            <p:ph type="dt" sz="half" idx="10"/>
          </p:nvPr>
        </p:nvSpPr>
        <p:spPr/>
        <p:txBody>
          <a:bodyPr/>
          <a:lstStyle/>
          <a:p>
            <a:fld id="{8DB5C654-BB4F-4424-A216-3AECFFE8270F}" type="datetimeFigureOut">
              <a:rPr lang="en-US" smtClean="0"/>
              <a:t>10/9/2023</a:t>
            </a:fld>
            <a:endParaRPr lang="en-US"/>
          </a:p>
        </p:txBody>
      </p:sp>
      <p:sp>
        <p:nvSpPr>
          <p:cNvPr id="6" name="Footer Placeholder 5">
            <a:extLst>
              <a:ext uri="{FF2B5EF4-FFF2-40B4-BE49-F238E27FC236}">
                <a16:creationId xmlns:a16="http://schemas.microsoft.com/office/drawing/2014/main" id="{5621B29C-3698-6262-B093-7931B9391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942B4-16BD-92B4-8612-0786F6ABCD37}"/>
              </a:ext>
            </a:extLst>
          </p:cNvPr>
          <p:cNvSpPr>
            <a:spLocks noGrp="1"/>
          </p:cNvSpPr>
          <p:nvPr>
            <p:ph type="sldNum" sz="quarter" idx="12"/>
          </p:nvPr>
        </p:nvSpPr>
        <p:spPr/>
        <p:txBody>
          <a:bodyPr/>
          <a:lstStyle/>
          <a:p>
            <a:fld id="{9E106514-7387-4C07-955E-00BDF28ADB01}" type="slidenum">
              <a:rPr lang="en-US" smtClean="0"/>
              <a:t>‹#›</a:t>
            </a:fld>
            <a:endParaRPr lang="en-US"/>
          </a:p>
        </p:txBody>
      </p:sp>
    </p:spTree>
    <p:extLst>
      <p:ext uri="{BB962C8B-B14F-4D97-AF65-F5344CB8AC3E}">
        <p14:creationId xmlns:p14="http://schemas.microsoft.com/office/powerpoint/2010/main" val="258295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1E69-64D6-4F12-056C-B82B2E708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508D6-BE8A-7D74-F503-9EBD0FE32D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01E89-1394-6023-FF8B-FD0E79884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5C654-BB4F-4424-A216-3AECFFE8270F}" type="datetimeFigureOut">
              <a:rPr lang="en-US" smtClean="0"/>
              <a:t>10/9/2023</a:t>
            </a:fld>
            <a:endParaRPr lang="en-US"/>
          </a:p>
        </p:txBody>
      </p:sp>
      <p:sp>
        <p:nvSpPr>
          <p:cNvPr id="5" name="Footer Placeholder 4">
            <a:extLst>
              <a:ext uri="{FF2B5EF4-FFF2-40B4-BE49-F238E27FC236}">
                <a16:creationId xmlns:a16="http://schemas.microsoft.com/office/drawing/2014/main" id="{9F717771-E174-8388-B9FF-2DB87B184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759E36-C3DA-B24E-0F97-F1F76CC8C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06514-7387-4C07-955E-00BDF28ADB01}" type="slidenum">
              <a:rPr lang="en-US" smtClean="0"/>
              <a:t>‹#›</a:t>
            </a:fld>
            <a:endParaRPr lang="en-US"/>
          </a:p>
        </p:txBody>
      </p:sp>
    </p:spTree>
    <p:extLst>
      <p:ext uri="{BB962C8B-B14F-4D97-AF65-F5344CB8AC3E}">
        <p14:creationId xmlns:p14="http://schemas.microsoft.com/office/powerpoint/2010/main" val="42662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NH&#431;%20QUY&#768;NH.ppt#-1,9,Slide 9" TargetMode="External"/><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CA76-63C2-54C9-CAB6-7A276BADCC53}"/>
              </a:ext>
            </a:extLst>
          </p:cNvPr>
          <p:cNvSpPr>
            <a:spLocks noGrp="1"/>
          </p:cNvSpPr>
          <p:nvPr>
            <p:ph type="ctrTitle"/>
          </p:nvPr>
        </p:nvSpPr>
        <p:spPr>
          <a:xfrm>
            <a:off x="1184953" y="296327"/>
            <a:ext cx="9144000" cy="1557873"/>
          </a:xfrm>
        </p:spPr>
        <p:txBody>
          <a:bodyPr/>
          <a:lstStyle/>
          <a:p>
            <a:r>
              <a:rPr lang="en-US" sz="3600" b="1">
                <a:solidFill>
                  <a:srgbClr val="FF0000"/>
                </a:solidFill>
              </a:rPr>
              <a:t>Bài 3.</a:t>
            </a:r>
            <a:br>
              <a:rPr lang="en-US" sz="3600" b="1"/>
            </a:br>
            <a:r>
              <a:rPr lang="en-US" b="1">
                <a:solidFill>
                  <a:srgbClr val="0070C0"/>
                </a:solidFill>
              </a:rPr>
              <a:t>NGÔI NHÀ THÔNG MINH</a:t>
            </a:r>
          </a:p>
        </p:txBody>
      </p:sp>
      <p:pic>
        <p:nvPicPr>
          <p:cNvPr id="1026" name="Picture 2" descr="Nhà thông minh (Smart Home) là gì? Cách hoạt động, ưu điểm và nhược điểm">
            <a:extLst>
              <a:ext uri="{FF2B5EF4-FFF2-40B4-BE49-F238E27FC236}">
                <a16:creationId xmlns:a16="http://schemas.microsoft.com/office/drawing/2014/main" id="{220E53C9-834A-5431-39C7-5F0BC7EB6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110" y="2026908"/>
            <a:ext cx="5845996" cy="3873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Lý do khiến nhà thông minh trở thành xu hướng lựa chọn hiện nay | Tin tức  | MobiEyes SmartHome | Thạch Anh ITT">
            <a:extLst>
              <a:ext uri="{FF2B5EF4-FFF2-40B4-BE49-F238E27FC236}">
                <a16:creationId xmlns:a16="http://schemas.microsoft.com/office/drawing/2014/main" id="{09A51AAB-3239-EDE0-3C9D-2488D08D5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52" y="2969231"/>
            <a:ext cx="3537735" cy="280179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66501F3F-F239-C6DA-BD3F-6DB7E55927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03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C8A48A97-F9C4-595B-0C30-C91CB2B44F70}"/>
              </a:ext>
            </a:extLst>
          </p:cNvPr>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10243" name="Rectangle 10">
            <a:extLst>
              <a:ext uri="{FF2B5EF4-FFF2-40B4-BE49-F238E27FC236}">
                <a16:creationId xmlns:a16="http://schemas.microsoft.com/office/drawing/2014/main" id="{38DDC8D6-51F6-E21C-6E5D-EE2B1D46860C}"/>
              </a:ext>
            </a:extLst>
          </p:cNvPr>
          <p:cNvSpPr>
            <a:spLocks noChangeArrowheads="1"/>
          </p:cNvSpPr>
          <p:nvPr/>
        </p:nvSpPr>
        <p:spPr bwMode="auto">
          <a:xfrm>
            <a:off x="2001838" y="533400"/>
            <a:ext cx="8477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FF3300"/>
                </a:solidFill>
              </a:rPr>
              <a:t>II. </a:t>
            </a:r>
            <a:r>
              <a:rPr lang="vi-VN" altLang="en-US" sz="3200">
                <a:solidFill>
                  <a:srgbClr val="FF3300"/>
                </a:solidFill>
              </a:rPr>
              <a:t>ĐẶC ĐIỂM CỦA NGÔI NHÀ THÔNG MINH</a:t>
            </a:r>
            <a:endParaRPr lang="en-US" altLang="en-US" sz="3200">
              <a:solidFill>
                <a:srgbClr val="FF3300"/>
              </a:solidFill>
            </a:endParaRPr>
          </a:p>
        </p:txBody>
      </p:sp>
      <p:sp>
        <p:nvSpPr>
          <p:cNvPr id="2" name="Rectangle 1">
            <a:extLst>
              <a:ext uri="{FF2B5EF4-FFF2-40B4-BE49-F238E27FC236}">
                <a16:creationId xmlns:a16="http://schemas.microsoft.com/office/drawing/2014/main" id="{209DEF95-F474-4707-20D8-085DE69CF69A}"/>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a:extLst>
              <a:ext uri="{FF2B5EF4-FFF2-40B4-BE49-F238E27FC236}">
                <a16:creationId xmlns:a16="http://schemas.microsoft.com/office/drawing/2014/main" id="{C5A88F5A-8F14-CF0F-8F3C-5B7B0AACD223}"/>
              </a:ext>
            </a:extLst>
          </p:cNvPr>
          <p:cNvSpPr/>
          <p:nvPr/>
        </p:nvSpPr>
        <p:spPr>
          <a:xfrm flipH="1">
            <a:off x="10460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10246" name="Picture 2">
            <a:extLst>
              <a:ext uri="{FF2B5EF4-FFF2-40B4-BE49-F238E27FC236}">
                <a16:creationId xmlns:a16="http://schemas.microsoft.com/office/drawing/2014/main" id="{7392E9ED-A521-F3C7-EEF2-25770DF696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839" y="1212850"/>
            <a:ext cx="37734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a:extLst>
              <a:ext uri="{FF2B5EF4-FFF2-40B4-BE49-F238E27FC236}">
                <a16:creationId xmlns:a16="http://schemas.microsoft.com/office/drawing/2014/main" id="{500A8147-27DE-083A-C481-152CE14055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36576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a:extLst>
              <a:ext uri="{FF2B5EF4-FFF2-40B4-BE49-F238E27FC236}">
                <a16:creationId xmlns:a16="http://schemas.microsoft.com/office/drawing/2014/main" id="{7AE46355-6E81-53F2-EC73-E84377B417F3}"/>
              </a:ext>
            </a:extLst>
          </p:cNvPr>
          <p:cNvSpPr txBox="1">
            <a:spLocks noChangeArrowheads="1"/>
          </p:cNvSpPr>
          <p:nvPr/>
        </p:nvSpPr>
        <p:spPr bwMode="auto">
          <a:xfrm>
            <a:off x="1938338" y="1339851"/>
            <a:ext cx="3721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a:solidFill>
                  <a:srgbClr val="0070C0"/>
                </a:solidFill>
                <a:latin typeface="Arial" panose="020B0604020202020204" pitchFamily="34" charset="0"/>
              </a:rPr>
              <a:t>2. </a:t>
            </a:r>
            <a:r>
              <a:rPr lang="vi-VN" altLang="en-US" sz="3200" dirty="0">
                <a:solidFill>
                  <a:srgbClr val="0070C0"/>
                </a:solidFill>
                <a:latin typeface="+mj-lt"/>
              </a:rPr>
              <a:t>An ninh an toàn</a:t>
            </a:r>
            <a:endParaRPr lang="en-US" altLang="vi-VN" sz="3200" dirty="0">
              <a:solidFill>
                <a:srgbClr val="0070C0"/>
              </a:solidFill>
              <a:latin typeface="+mj-lt"/>
            </a:endParaRPr>
          </a:p>
        </p:txBody>
      </p:sp>
      <p:sp>
        <p:nvSpPr>
          <p:cNvPr id="12" name="Text Box 5">
            <a:extLst>
              <a:ext uri="{FF2B5EF4-FFF2-40B4-BE49-F238E27FC236}">
                <a16:creationId xmlns:a16="http://schemas.microsoft.com/office/drawing/2014/main" id="{980F82D7-A40F-A557-C1E4-B1131D406FC7}"/>
              </a:ext>
            </a:extLst>
          </p:cNvPr>
          <p:cNvSpPr txBox="1">
            <a:spLocks noChangeArrowheads="1"/>
          </p:cNvSpPr>
          <p:nvPr/>
        </p:nvSpPr>
        <p:spPr bwMode="auto">
          <a:xfrm>
            <a:off x="2043113" y="1981200"/>
            <a:ext cx="37211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a:solidFill>
                  <a:srgbClr val="0070C0"/>
                </a:solidFill>
                <a:latin typeface="+mj-lt"/>
              </a:rPr>
              <a:t>T</a:t>
            </a:r>
            <a:r>
              <a:rPr lang="vi-VN" altLang="en-US" sz="3200" dirty="0">
                <a:solidFill>
                  <a:srgbClr val="0070C0"/>
                </a:solidFill>
                <a:latin typeface="+mj-lt"/>
              </a:rPr>
              <a:t>rong các thiết bị được lắp đặt sẽ giúp cảnh báo tới  chủ nhà các tình huống gây mất an ninh an toàn </a:t>
            </a:r>
            <a:endParaRPr lang="en-US" altLang="vi-VN" sz="320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18DAAD6A-7394-8269-27A4-FAE18A2BA8BF}"/>
              </a:ext>
            </a:extLst>
          </p:cNvPr>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11267" name="Rectangle 10">
            <a:extLst>
              <a:ext uri="{FF2B5EF4-FFF2-40B4-BE49-F238E27FC236}">
                <a16:creationId xmlns:a16="http://schemas.microsoft.com/office/drawing/2014/main" id="{96DA58E0-080F-A391-C79C-55EF5D3B4F9B}"/>
              </a:ext>
            </a:extLst>
          </p:cNvPr>
          <p:cNvSpPr>
            <a:spLocks noChangeArrowheads="1"/>
          </p:cNvSpPr>
          <p:nvPr/>
        </p:nvSpPr>
        <p:spPr bwMode="auto">
          <a:xfrm>
            <a:off x="2001838" y="533400"/>
            <a:ext cx="8477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FF3300"/>
                </a:solidFill>
              </a:rPr>
              <a:t>II. </a:t>
            </a:r>
            <a:r>
              <a:rPr lang="vi-VN" altLang="en-US" sz="3200">
                <a:solidFill>
                  <a:srgbClr val="FF3300"/>
                </a:solidFill>
              </a:rPr>
              <a:t>ĐẶC ĐIỂM CỦA NGÔI NHÀ THÔNG MINH</a:t>
            </a:r>
            <a:endParaRPr lang="en-US" altLang="en-US" sz="3200">
              <a:solidFill>
                <a:srgbClr val="FF3300"/>
              </a:solidFill>
            </a:endParaRPr>
          </a:p>
        </p:txBody>
      </p:sp>
      <p:sp>
        <p:nvSpPr>
          <p:cNvPr id="2" name="Rectangle 1">
            <a:extLst>
              <a:ext uri="{FF2B5EF4-FFF2-40B4-BE49-F238E27FC236}">
                <a16:creationId xmlns:a16="http://schemas.microsoft.com/office/drawing/2014/main" id="{6C83EF0B-24D5-50D4-7114-021F97B1E613}"/>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a:extLst>
              <a:ext uri="{FF2B5EF4-FFF2-40B4-BE49-F238E27FC236}">
                <a16:creationId xmlns:a16="http://schemas.microsoft.com/office/drawing/2014/main" id="{E1ECB071-E903-3AF2-8F8A-F06A143AD428}"/>
              </a:ext>
            </a:extLst>
          </p:cNvPr>
          <p:cNvSpPr/>
          <p:nvPr/>
        </p:nvSpPr>
        <p:spPr>
          <a:xfrm flipH="1">
            <a:off x="10460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11270" name="Picture 2">
            <a:extLst>
              <a:ext uri="{FF2B5EF4-FFF2-40B4-BE49-F238E27FC236}">
                <a16:creationId xmlns:a16="http://schemas.microsoft.com/office/drawing/2014/main" id="{EFC178AA-2A0E-BAA6-DEA3-86BA483AB0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839" y="1212850"/>
            <a:ext cx="37734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a:extLst>
              <a:ext uri="{FF2B5EF4-FFF2-40B4-BE49-F238E27FC236}">
                <a16:creationId xmlns:a16="http://schemas.microsoft.com/office/drawing/2014/main" id="{003762BB-9A32-15B1-C106-BBEE3CC98F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36576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a:extLst>
              <a:ext uri="{FF2B5EF4-FFF2-40B4-BE49-F238E27FC236}">
                <a16:creationId xmlns:a16="http://schemas.microsoft.com/office/drawing/2014/main" id="{CEDEDEF5-8DCB-8C87-CE5A-1A13919C2FAE}"/>
              </a:ext>
            </a:extLst>
          </p:cNvPr>
          <p:cNvSpPr txBox="1">
            <a:spLocks noChangeArrowheads="1"/>
          </p:cNvSpPr>
          <p:nvPr/>
        </p:nvSpPr>
        <p:spPr bwMode="auto">
          <a:xfrm>
            <a:off x="1938339" y="1339850"/>
            <a:ext cx="3825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Arial" panose="020B0604020202020204" pitchFamily="34" charset="0"/>
              </a:rPr>
              <a:t> </a:t>
            </a:r>
            <a:r>
              <a:rPr lang="vi-VN" altLang="en-US" sz="3200" dirty="0">
                <a:solidFill>
                  <a:srgbClr val="0070C0"/>
                </a:solidFill>
                <a:latin typeface="+mj-lt"/>
              </a:rPr>
              <a:t>3</a:t>
            </a:r>
            <a:r>
              <a:rPr lang="en-US" altLang="en-US" sz="3200" dirty="0">
                <a:solidFill>
                  <a:srgbClr val="0070C0"/>
                </a:solidFill>
                <a:latin typeface="+mj-lt"/>
              </a:rPr>
              <a:t>. </a:t>
            </a:r>
            <a:r>
              <a:rPr lang="vi-VN" altLang="en-US" sz="3200" dirty="0">
                <a:solidFill>
                  <a:srgbClr val="0070C0"/>
                </a:solidFill>
                <a:latin typeface="+mj-lt"/>
              </a:rPr>
              <a:t>Tiết kiệm năng lượng</a:t>
            </a:r>
            <a:endParaRPr lang="en-US" altLang="en-US" sz="3200" dirty="0">
              <a:solidFill>
                <a:srgbClr val="0070C0"/>
              </a:solidFill>
              <a:latin typeface="+mj-lt"/>
            </a:endParaRPr>
          </a:p>
        </p:txBody>
      </p:sp>
      <p:sp>
        <p:nvSpPr>
          <p:cNvPr id="12" name="Text Box 5">
            <a:extLst>
              <a:ext uri="{FF2B5EF4-FFF2-40B4-BE49-F238E27FC236}">
                <a16:creationId xmlns:a16="http://schemas.microsoft.com/office/drawing/2014/main" id="{4700DA8D-6934-6360-62D1-939A37A84EE9}"/>
              </a:ext>
            </a:extLst>
          </p:cNvPr>
          <p:cNvSpPr txBox="1">
            <a:spLocks noChangeArrowheads="1"/>
          </p:cNvSpPr>
          <p:nvPr/>
        </p:nvSpPr>
        <p:spPr bwMode="auto">
          <a:xfrm>
            <a:off x="1973263" y="2640013"/>
            <a:ext cx="3721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Các thiết bị </a:t>
            </a:r>
            <a:r>
              <a:rPr lang="vi-VN" altLang="en-US" sz="3200">
                <a:solidFill>
                  <a:srgbClr val="0070C0"/>
                </a:solidFill>
                <a:cs typeface="Times New Roman" panose="02020603050405020304" pitchFamily="18" charset="0"/>
              </a:rPr>
              <a:t>công nghệ sẽ điều khiển giám sát việc sử dụng hợp lý các nguồn năng lượng trong</a:t>
            </a:r>
            <a:r>
              <a:rPr lang="en-US" altLang="en-US" sz="3200">
                <a:solidFill>
                  <a:srgbClr val="0070C0"/>
                </a:solidFill>
                <a:cs typeface="Times New Roman" panose="02020603050405020304" pitchFamily="18" charset="0"/>
              </a:rPr>
              <a:t> ngôi</a:t>
            </a:r>
            <a:r>
              <a:rPr lang="vi-VN" altLang="en-US" sz="3200">
                <a:solidFill>
                  <a:srgbClr val="0070C0"/>
                </a:solidFill>
                <a:cs typeface="Times New Roman" panose="02020603050405020304" pitchFamily="18" charset="0"/>
              </a:rPr>
              <a:t> nhà</a:t>
            </a:r>
            <a:r>
              <a:rPr lang="en-US" altLang="en-US" sz="3200">
                <a:solidFill>
                  <a:srgbClr val="0070C0"/>
                </a:solidFill>
                <a:cs typeface="Times New Roman" panose="02020603050405020304" pitchFamily="18" charset="0"/>
              </a:rPr>
              <a:t>, từ</a:t>
            </a:r>
            <a:r>
              <a:rPr lang="vi-VN" altLang="en-US" sz="3200">
                <a:solidFill>
                  <a:srgbClr val="0070C0"/>
                </a:solidFill>
                <a:cs typeface="Times New Roman" panose="02020603050405020304" pitchFamily="18" charset="0"/>
              </a:rPr>
              <a:t> đó </a:t>
            </a:r>
            <a:r>
              <a:rPr lang="en-US" altLang="en-US" sz="3200">
                <a:solidFill>
                  <a:srgbClr val="0070C0"/>
                </a:solidFill>
                <a:cs typeface="Times New Roman" panose="02020603050405020304" pitchFamily="18" charset="0"/>
              </a:rPr>
              <a:t>gi</a:t>
            </a:r>
            <a:r>
              <a:rPr lang="vi-VN" altLang="en-US" sz="3200">
                <a:solidFill>
                  <a:srgbClr val="0070C0"/>
                </a:solidFill>
                <a:cs typeface="Times New Roman" panose="02020603050405020304" pitchFamily="18" charset="0"/>
              </a:rPr>
              <a:t>ú</a:t>
            </a:r>
            <a:r>
              <a:rPr lang="en-US" altLang="en-US" sz="3200">
                <a:solidFill>
                  <a:srgbClr val="0070C0"/>
                </a:solidFill>
                <a:cs typeface="Times New Roman" panose="02020603050405020304" pitchFamily="18" charset="0"/>
              </a:rPr>
              <a:t>p</a:t>
            </a:r>
            <a:r>
              <a:rPr lang="vi-VN" altLang="en-US" sz="3200">
                <a:solidFill>
                  <a:srgbClr val="0070C0"/>
                </a:solidFill>
                <a:cs typeface="Times New Roman" panose="02020603050405020304" pitchFamily="18" charset="0"/>
              </a:rPr>
              <a:t> tiết kiệm năng lượng</a:t>
            </a:r>
            <a:endParaRPr lang="en-US" altLang="vi-VN" sz="3200">
              <a:solidFill>
                <a:srgbClr val="0070C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A4774D43-3C96-91EF-EA01-D555AB035BE4}"/>
              </a:ext>
            </a:extLst>
          </p:cNvPr>
          <p:cNvSpPr txBox="1">
            <a:spLocks noChangeArrowheads="1"/>
          </p:cNvSpPr>
          <p:nvPr/>
        </p:nvSpPr>
        <p:spPr bwMode="auto">
          <a:xfrm>
            <a:off x="2378385" y="1800224"/>
            <a:ext cx="4059238" cy="4524375"/>
          </a:xfrm>
          <a:prstGeom prst="rect">
            <a:avLst/>
          </a:prstGeom>
          <a:blipFill>
            <a:blip r:embed="rId3"/>
            <a:tile tx="0" ty="0" sx="100000" sy="100000" flip="none" algn="tl"/>
          </a:blip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12291" name="Rectangle 10">
            <a:extLst>
              <a:ext uri="{FF2B5EF4-FFF2-40B4-BE49-F238E27FC236}">
                <a16:creationId xmlns:a16="http://schemas.microsoft.com/office/drawing/2014/main" id="{87D0A883-F4CB-E0D5-C185-047B3D47412B}"/>
              </a:ext>
            </a:extLst>
          </p:cNvPr>
          <p:cNvSpPr>
            <a:spLocks noChangeArrowheads="1"/>
          </p:cNvSpPr>
          <p:nvPr/>
        </p:nvSpPr>
        <p:spPr bwMode="auto">
          <a:xfrm>
            <a:off x="2001838" y="533401"/>
            <a:ext cx="8361362"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FF3300"/>
                </a:solidFill>
              </a:rPr>
              <a:t>III.</a:t>
            </a:r>
            <a:r>
              <a:rPr lang="vi-VN" altLang="en-US"/>
              <a:t> </a:t>
            </a:r>
            <a:r>
              <a:rPr lang="vi-VN" altLang="en-US" sz="3200">
                <a:solidFill>
                  <a:srgbClr val="FF3300"/>
                </a:solidFill>
              </a:rPr>
              <a:t>SỬ DỤNG NĂNG LƯỢNG TIẾT KIỆM VÀ HIỆU QUẢ TRONG GIA ĐÌNH</a:t>
            </a:r>
            <a:endParaRPr lang="en-US" altLang="en-US" sz="3200">
              <a:solidFill>
                <a:srgbClr val="FF3300"/>
              </a:solidFill>
            </a:endParaRPr>
          </a:p>
        </p:txBody>
      </p:sp>
      <p:sp>
        <p:nvSpPr>
          <p:cNvPr id="2" name="Rectangle 1">
            <a:extLst>
              <a:ext uri="{FF2B5EF4-FFF2-40B4-BE49-F238E27FC236}">
                <a16:creationId xmlns:a16="http://schemas.microsoft.com/office/drawing/2014/main" id="{2FB4E138-3367-CDED-30B7-F631B08ABFFD}"/>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a:extLst>
              <a:ext uri="{FF2B5EF4-FFF2-40B4-BE49-F238E27FC236}">
                <a16:creationId xmlns:a16="http://schemas.microsoft.com/office/drawing/2014/main" id="{048AB923-5F10-357B-E715-BBE1F6A81CE4}"/>
              </a:ext>
            </a:extLst>
          </p:cNvPr>
          <p:cNvSpPr/>
          <p:nvPr/>
        </p:nvSpPr>
        <p:spPr>
          <a:xfrm flipH="1">
            <a:off x="11122646" y="0"/>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2" name="Text Box 5">
            <a:extLst>
              <a:ext uri="{FF2B5EF4-FFF2-40B4-BE49-F238E27FC236}">
                <a16:creationId xmlns:a16="http://schemas.microsoft.com/office/drawing/2014/main" id="{C25A0254-D74C-4BDC-BF29-13A6E2966C99}"/>
              </a:ext>
            </a:extLst>
          </p:cNvPr>
          <p:cNvSpPr txBox="1">
            <a:spLocks noChangeArrowheads="1"/>
          </p:cNvSpPr>
          <p:nvPr/>
        </p:nvSpPr>
        <p:spPr bwMode="auto">
          <a:xfrm>
            <a:off x="6970715" y="1800224"/>
            <a:ext cx="392588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2060"/>
                </a:solidFill>
                <a:cs typeface="Times New Roman" panose="02020603050405020304" pitchFamily="18" charset="0"/>
              </a:rPr>
              <a:t>Sử </a:t>
            </a:r>
            <a:r>
              <a:rPr lang="vi-VN" altLang="en-US" sz="3200">
                <a:solidFill>
                  <a:srgbClr val="002060"/>
                </a:solidFill>
                <a:cs typeface="Times New Roman" panose="02020603050405020304" pitchFamily="18" charset="0"/>
              </a:rPr>
              <a:t>dụng năng lượng </a:t>
            </a:r>
            <a:r>
              <a:rPr lang="en-US" altLang="en-US" sz="3200">
                <a:solidFill>
                  <a:srgbClr val="002060"/>
                </a:solidFill>
                <a:cs typeface="Times New Roman" panose="02020603050405020304" pitchFamily="18" charset="0"/>
              </a:rPr>
              <a:t>đúng lúc, </a:t>
            </a:r>
            <a:r>
              <a:rPr lang="vi-VN" altLang="en-US" sz="3200">
                <a:solidFill>
                  <a:srgbClr val="002060"/>
                </a:solidFill>
                <a:cs typeface="Times New Roman" panose="02020603050405020304" pitchFamily="18" charset="0"/>
              </a:rPr>
              <a:t>đúng chỗ sử dụng ít năng lượng mà vẫn đảm bảo được nhu cầu</a:t>
            </a:r>
            <a:r>
              <a:rPr lang="en-US" altLang="en-US" sz="3200">
                <a:solidFill>
                  <a:srgbClr val="002060"/>
                </a:solidFill>
                <a:cs typeface="Times New Roman" panose="02020603050405020304" pitchFamily="18" charset="0"/>
              </a:rPr>
              <a:t>.</a:t>
            </a:r>
            <a:r>
              <a:rPr lang="vi-VN" altLang="en-US" sz="3200">
                <a:solidFill>
                  <a:srgbClr val="002060"/>
                </a:solidFill>
                <a:cs typeface="Times New Roman" panose="02020603050405020304" pitchFamily="18" charset="0"/>
              </a:rPr>
              <a:t> </a:t>
            </a:r>
            <a:r>
              <a:rPr lang="en-US" altLang="en-US" sz="3200">
                <a:solidFill>
                  <a:srgbClr val="002060"/>
                </a:solidFill>
                <a:cs typeface="Times New Roman" panose="02020603050405020304" pitchFamily="18" charset="0"/>
              </a:rPr>
              <a:t>T</a:t>
            </a:r>
            <a:r>
              <a:rPr lang="vi-VN" altLang="en-US" sz="3200">
                <a:solidFill>
                  <a:srgbClr val="002060"/>
                </a:solidFill>
                <a:cs typeface="Times New Roman" panose="02020603050405020304" pitchFamily="18" charset="0"/>
              </a:rPr>
              <a:t>iết kiệm năng lượng hiệu quả sẽ góp phần tiết kiệm chi phí cho gia đình</a:t>
            </a:r>
            <a:r>
              <a:rPr lang="en-US" altLang="en-US" sz="3200">
                <a:solidFill>
                  <a:srgbClr val="002060"/>
                </a:solidFill>
                <a:cs typeface="Times New Roman" panose="02020603050405020304" pitchFamily="18" charset="0"/>
              </a:rPr>
              <a:t>,</a:t>
            </a:r>
            <a:r>
              <a:rPr lang="vi-VN" altLang="en-US" sz="3200">
                <a:solidFill>
                  <a:srgbClr val="002060"/>
                </a:solidFill>
                <a:cs typeface="Times New Roman" panose="02020603050405020304" pitchFamily="18" charset="0"/>
              </a:rPr>
              <a:t> </a:t>
            </a:r>
            <a:r>
              <a:rPr lang="en-US" altLang="en-US" sz="3200">
                <a:solidFill>
                  <a:srgbClr val="002060"/>
                </a:solidFill>
                <a:cs typeface="Times New Roman" panose="02020603050405020304" pitchFamily="18" charset="0"/>
              </a:rPr>
              <a:t>b</a:t>
            </a:r>
            <a:r>
              <a:rPr lang="vi-VN" altLang="en-US" sz="3200">
                <a:solidFill>
                  <a:srgbClr val="002060"/>
                </a:solidFill>
                <a:cs typeface="Times New Roman" panose="02020603050405020304" pitchFamily="18" charset="0"/>
              </a:rPr>
              <a:t>ảo vệ môi trường</a:t>
            </a:r>
            <a:endParaRPr lang="en-US" altLang="en-US" sz="3200">
              <a:solidFill>
                <a:srgbClr val="00206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4FB3A-45BA-2A74-41A6-B2AE3A34339A}"/>
              </a:ext>
            </a:extLst>
          </p:cNvPr>
          <p:cNvSpPr/>
          <p:nvPr/>
        </p:nvSpPr>
        <p:spPr>
          <a:xfrm>
            <a:off x="1524000" y="-14288"/>
            <a:ext cx="9144000" cy="68722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3315" name="Rectangle 2">
            <a:extLst>
              <a:ext uri="{FF2B5EF4-FFF2-40B4-BE49-F238E27FC236}">
                <a16:creationId xmlns:a16="http://schemas.microsoft.com/office/drawing/2014/main" id="{03CBA0D1-EFAB-1EB4-2BB1-53F022F58F96}"/>
              </a:ext>
            </a:extLst>
          </p:cNvPr>
          <p:cNvSpPr>
            <a:spLocks noChangeArrowheads="1"/>
          </p:cNvSpPr>
          <p:nvPr/>
        </p:nvSpPr>
        <p:spPr bwMode="auto">
          <a:xfrm>
            <a:off x="152400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13316" name="Text Box 7">
            <a:extLst>
              <a:ext uri="{FF2B5EF4-FFF2-40B4-BE49-F238E27FC236}">
                <a16:creationId xmlns:a16="http://schemas.microsoft.com/office/drawing/2014/main" id="{33AEF859-E333-BD39-07F4-F270C4C82750}"/>
              </a:ext>
            </a:extLst>
          </p:cNvPr>
          <p:cNvSpPr txBox="1">
            <a:spLocks noChangeArrowheads="1"/>
          </p:cNvSpPr>
          <p:nvPr/>
        </p:nvSpPr>
        <p:spPr bwMode="auto">
          <a:xfrm>
            <a:off x="3581400" y="6262688"/>
            <a:ext cx="47244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2800">
                <a:solidFill>
                  <a:srgbClr val="FF0000"/>
                </a:solidFill>
              </a:rPr>
              <a:t>H</a:t>
            </a:r>
            <a:r>
              <a:rPr lang="en-US" altLang="vi-VN" sz="2800">
                <a:solidFill>
                  <a:srgbClr val="FF0000"/>
                </a:solidFill>
                <a:latin typeface=".VnTime" panose="020B7200000000000000" pitchFamily="34" charset="0"/>
              </a:rPr>
              <a:t>×nh 8.2 H×nh c¾t cña èng lãt</a:t>
            </a:r>
            <a:endParaRPr lang="en-US" altLang="vi-VN" sz="2800">
              <a:solidFill>
                <a:srgbClr val="FF0000"/>
              </a:solidFill>
            </a:endParaRPr>
          </a:p>
        </p:txBody>
      </p:sp>
      <p:sp>
        <p:nvSpPr>
          <p:cNvPr id="13317" name="Rectangle 8">
            <a:extLst>
              <a:ext uri="{FF2B5EF4-FFF2-40B4-BE49-F238E27FC236}">
                <a16:creationId xmlns:a16="http://schemas.microsoft.com/office/drawing/2014/main" id="{896750E5-9273-87C1-4678-4217F021DE7A}"/>
              </a:ext>
            </a:extLst>
          </p:cNvPr>
          <p:cNvSpPr>
            <a:spLocks noChangeArrowheads="1"/>
          </p:cNvSpPr>
          <p:nvPr/>
        </p:nvSpPr>
        <p:spPr bwMode="auto">
          <a:xfrm>
            <a:off x="3352800" y="152400"/>
            <a:ext cx="586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vi-VN" sz="2800">
                <a:solidFill>
                  <a:schemeClr val="accent2"/>
                </a:solidFill>
              </a:rPr>
              <a:t>KHÁI NIỆM VỀ BẢN VẼ KĨ THUẬT</a:t>
            </a:r>
          </a:p>
          <a:p>
            <a:pPr eaLnBrk="1" hangingPunct="1"/>
            <a:r>
              <a:rPr lang="en-US" altLang="vi-VN" sz="2800">
                <a:solidFill>
                  <a:schemeClr val="accent2"/>
                </a:solidFill>
              </a:rPr>
              <a:t>                     HÌNH CẮT</a:t>
            </a:r>
          </a:p>
        </p:txBody>
      </p:sp>
      <p:sp>
        <p:nvSpPr>
          <p:cNvPr id="6" name="Rectangle 1">
            <a:extLst>
              <a:ext uri="{FF2B5EF4-FFF2-40B4-BE49-F238E27FC236}">
                <a16:creationId xmlns:a16="http://schemas.microsoft.com/office/drawing/2014/main" id="{1DD04230-FD1E-2D40-53BF-3DCD5BC126D9}"/>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7" name="Rectangle 1">
            <a:extLst>
              <a:ext uri="{FF2B5EF4-FFF2-40B4-BE49-F238E27FC236}">
                <a16:creationId xmlns:a16="http://schemas.microsoft.com/office/drawing/2014/main" id="{40ED7914-9BF3-4F71-42BC-BC98176A9725}"/>
              </a:ext>
            </a:extLst>
          </p:cNvPr>
          <p:cNvSpPr/>
          <p:nvPr/>
        </p:nvSpPr>
        <p:spPr>
          <a:xfrm flipH="1">
            <a:off x="10460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13320" name="Picture 1">
            <a:extLst>
              <a:ext uri="{FF2B5EF4-FFF2-40B4-BE49-F238E27FC236}">
                <a16:creationId xmlns:a16="http://schemas.microsoft.com/office/drawing/2014/main" id="{56680155-1741-312F-0B2F-A48B383479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838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338" name="Picture 27" descr="bball">
            <a:extLst>
              <a:ext uri="{FF2B5EF4-FFF2-40B4-BE49-F238E27FC236}">
                <a16:creationId xmlns:a16="http://schemas.microsoft.com/office/drawing/2014/main" id="{BE893FB0-2409-F57C-F334-F37DA8800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CF06BAA4-C7FE-FAD4-3780-C48C306A1E0D}"/>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a:extLst>
              <a:ext uri="{FF2B5EF4-FFF2-40B4-BE49-F238E27FC236}">
                <a16:creationId xmlns:a16="http://schemas.microsoft.com/office/drawing/2014/main" id="{B2503B9E-AC0B-1E22-FDFB-2A5B76F9B469}"/>
              </a:ext>
            </a:extLst>
          </p:cNvPr>
          <p:cNvSpPr>
            <a:spLocks/>
          </p:cNvSpPr>
          <p:nvPr/>
        </p:nvSpPr>
        <p:spPr bwMode="auto">
          <a:xfrm>
            <a:off x="2191682" y="3082548"/>
            <a:ext cx="9862860" cy="3438214"/>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blipFill>
            <a:blip r:embed="rId2"/>
            <a:tile tx="0" ty="0" sx="100000" sy="100000" flip="none" algn="tl"/>
          </a:blipFill>
          <a:ln>
            <a:noFill/>
          </a:ln>
        </p:spPr>
        <p:txBody>
          <a:bodyPr/>
          <a:lstStyle/>
          <a:p>
            <a:r>
              <a:rPr lang="vi-VN" sz="2400">
                <a:solidFill>
                  <a:srgbClr val="FFFF00"/>
                </a:solidFill>
              </a:rPr>
              <a:t>Những biểu hiện sử dụng chưa tiết kiệm năng lượng như không tắt điện, quạt, tivi khi đi ra ngoài, bật điều hoà khi không có người sử dụng</a:t>
            </a:r>
          </a:p>
          <a:p>
            <a:r>
              <a:rPr lang="vi-VN" sz="2400">
                <a:solidFill>
                  <a:srgbClr val="FFFF00"/>
                </a:solidFill>
              </a:rPr>
              <a:t>Đề xuất để sử dụng tiết kiệm năng lượng:</a:t>
            </a:r>
          </a:p>
          <a:p>
            <a:r>
              <a:rPr lang="vi-VN" sz="2400">
                <a:solidFill>
                  <a:srgbClr val="FFFF00"/>
                </a:solidFill>
              </a:rPr>
              <a:t>Tắt tivi, quạt, bóng điện khi không sử dụng.</a:t>
            </a:r>
          </a:p>
          <a:p>
            <a:r>
              <a:rPr lang="vi-VN" sz="2400">
                <a:solidFill>
                  <a:srgbClr val="FFFF00"/>
                </a:solidFill>
              </a:rPr>
              <a:t>Lắp đặt hệ thống năng lượng mặt trời để sử dụng nước nóng từ tự nhiên và dùng nguồn điện từ tự nhiên.</a:t>
            </a:r>
          </a:p>
          <a:p>
            <a:r>
              <a:rPr lang="vi-VN" sz="2400">
                <a:solidFill>
                  <a:srgbClr val="FFFF00"/>
                </a:solidFill>
              </a:rPr>
              <a:t>Sử dụng các thiết bị tiết kiệm năng lượng như tủ lạnh, điều hoà</a:t>
            </a:r>
          </a:p>
          <a:p>
            <a:r>
              <a:rPr lang="vi-VN" sz="2400">
                <a:solidFill>
                  <a:srgbClr val="FFFF00"/>
                </a:solidFill>
              </a:rPr>
              <a:t>Tăng cường sử dụng gió mát từ cửa sổ vào mùa hè để tiết kiệm điện.</a:t>
            </a:r>
          </a:p>
        </p:txBody>
      </p:sp>
      <p:pic>
        <p:nvPicPr>
          <p:cNvPr id="14341" name="Picture 2" descr="Screen Clipping">
            <a:extLst>
              <a:ext uri="{FF2B5EF4-FFF2-40B4-BE49-F238E27FC236}">
                <a16:creationId xmlns:a16="http://schemas.microsoft.com/office/drawing/2014/main" id="{CA9A179E-4307-AE29-87D9-7DE98188C3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7801"/>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a:extLst>
              <a:ext uri="{FF2B5EF4-FFF2-40B4-BE49-F238E27FC236}">
                <a16:creationId xmlns:a16="http://schemas.microsoft.com/office/drawing/2014/main" id="{5079CE6E-A00C-FEBA-242B-5BEEB23FAF36}"/>
              </a:ext>
            </a:extLst>
          </p:cNvPr>
          <p:cNvSpPr txBox="1">
            <a:spLocks/>
          </p:cNvSpPr>
          <p:nvPr/>
        </p:nvSpPr>
        <p:spPr bwMode="auto">
          <a:xfrm>
            <a:off x="3200400" y="260351"/>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9463" name="Rectangle 1">
            <a:extLst>
              <a:ext uri="{FF2B5EF4-FFF2-40B4-BE49-F238E27FC236}">
                <a16:creationId xmlns:a16="http://schemas.microsoft.com/office/drawing/2014/main" id="{6EA417DF-DC8F-6CBD-5705-5013BF0125C3}"/>
              </a:ext>
            </a:extLst>
          </p:cNvPr>
          <p:cNvSpPr>
            <a:spLocks noChangeArrowheads="1"/>
          </p:cNvSpPr>
          <p:nvPr/>
        </p:nvSpPr>
        <p:spPr bwMode="auto">
          <a:xfrm>
            <a:off x="2285999" y="1184276"/>
            <a:ext cx="9768543" cy="1569660"/>
          </a:xfrm>
          <a:prstGeom prst="rect">
            <a:avLst/>
          </a:prstGeom>
          <a:blipFill>
            <a:blip r:embed="rId5"/>
            <a:tile tx="0" ty="0" sx="100000" sy="100000" flip="none" algn="tl"/>
          </a:blip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Chỉ ra những biểu hiện sử dụng năng lượng chưa tiết kiệm trong gia đình em</a:t>
            </a:r>
            <a:r>
              <a:rPr lang="en-US" altLang="en-US" sz="3200" dirty="0">
                <a:solidFill>
                  <a:srgbClr val="0070C0"/>
                </a:solidFill>
                <a:latin typeface="+mj-lt"/>
              </a:rPr>
              <a:t>?</a:t>
            </a:r>
            <a:r>
              <a:rPr lang="vi-VN" altLang="en-US" sz="3200" dirty="0">
                <a:solidFill>
                  <a:srgbClr val="0070C0"/>
                </a:solidFill>
                <a:latin typeface="+mj-lt"/>
              </a:rPr>
              <a:t> </a:t>
            </a:r>
            <a:r>
              <a:rPr lang="en-US" altLang="en-US" sz="3200" dirty="0">
                <a:solidFill>
                  <a:srgbClr val="0070C0"/>
                </a:solidFill>
                <a:latin typeface="+mj-lt"/>
              </a:rPr>
              <a:t>Đ</a:t>
            </a:r>
            <a:r>
              <a:rPr lang="vi-VN" altLang="en-US" sz="3200" dirty="0">
                <a:solidFill>
                  <a:srgbClr val="0070C0"/>
                </a:solidFill>
                <a:latin typeface="+mj-lt"/>
              </a:rPr>
              <a:t>ề xuất những việc làm cụ thể để sử dụng năng lượng trong gia đình em sao cho tiết kiệm</a:t>
            </a:r>
            <a:r>
              <a:rPr lang="en-US" altLang="en-US" sz="3200" dirty="0">
                <a:solidFill>
                  <a:srgbClr val="0070C0"/>
                </a:solidFill>
                <a:latin typeface="+mj-lt"/>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8" dur="500"/>
                                        <p:tgtEl>
                                          <p:spTgt spid="14340">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21" dur="500"/>
                                        <p:tgtEl>
                                          <p:spTgt spid="14340">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4" dur="500"/>
                                        <p:tgtEl>
                                          <p:spTgt spid="14340">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7" dur="500"/>
                                        <p:tgtEl>
                                          <p:spTgt spid="14340">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3"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5362" name="Picture 27" descr="bball">
            <a:extLst>
              <a:ext uri="{FF2B5EF4-FFF2-40B4-BE49-F238E27FC236}">
                <a16:creationId xmlns:a16="http://schemas.microsoft.com/office/drawing/2014/main" id="{FAB1E8F9-9FB1-DEBC-E6D7-04BFA5E82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7B5EFEB0-8446-A5ED-EA11-38F24599B17C}"/>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364" name="Freeform 19">
            <a:extLst>
              <a:ext uri="{FF2B5EF4-FFF2-40B4-BE49-F238E27FC236}">
                <a16:creationId xmlns:a16="http://schemas.microsoft.com/office/drawing/2014/main" id="{79DA38B6-B024-16D2-D2CC-31F83F5C4A55}"/>
              </a:ext>
            </a:extLst>
          </p:cNvPr>
          <p:cNvSpPr>
            <a:spLocks/>
          </p:cNvSpPr>
          <p:nvPr/>
        </p:nvSpPr>
        <p:spPr bwMode="auto">
          <a:xfrm rot="5400000">
            <a:off x="2599928" y="-2539084"/>
            <a:ext cx="7053263" cy="12130882"/>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a:extLst>
              <a:ext uri="{FF2B5EF4-FFF2-40B4-BE49-F238E27FC236}">
                <a16:creationId xmlns:a16="http://schemas.microsoft.com/office/drawing/2014/main" id="{0B174251-09A2-C9A7-05E6-B94276158DCC}"/>
              </a:ext>
            </a:extLst>
          </p:cNvPr>
          <p:cNvSpPr>
            <a:spLocks noChangeArrowheads="1"/>
          </p:cNvSpPr>
          <p:nvPr/>
        </p:nvSpPr>
        <p:spPr bwMode="auto">
          <a:xfrm>
            <a:off x="2197099" y="1181101"/>
            <a:ext cx="976961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14350" indent="-514350">
              <a:spcBef>
                <a:spcPct val="50000"/>
              </a:spcBef>
              <a:buAutoNum type="arabicPeriod"/>
            </a:pPr>
            <a:r>
              <a:rPr lang="en-US" altLang="en-US" sz="2800" b="1">
                <a:solidFill>
                  <a:srgbClr val="002060"/>
                </a:solidFill>
              </a:rPr>
              <a:t>B</a:t>
            </a:r>
            <a:r>
              <a:rPr lang="vi-VN" altLang="en-US" sz="2800" b="1">
                <a:solidFill>
                  <a:srgbClr val="002060"/>
                </a:solidFill>
              </a:rPr>
              <a:t>ạn Huy nói </a:t>
            </a:r>
            <a:r>
              <a:rPr lang="en-US" altLang="en-US" sz="2800" b="1">
                <a:solidFill>
                  <a:srgbClr val="002060"/>
                </a:solidFill>
              </a:rPr>
              <a:t>“N</a:t>
            </a:r>
            <a:r>
              <a:rPr lang="vi-VN" altLang="en-US" sz="2800" b="1">
                <a:solidFill>
                  <a:srgbClr val="002060"/>
                </a:solidFill>
              </a:rPr>
              <a:t>hà thông minh biết con người đang ở đâu </a:t>
            </a:r>
            <a:r>
              <a:rPr lang="en-US" altLang="en-US" sz="2800" b="1">
                <a:solidFill>
                  <a:srgbClr val="002060"/>
                </a:solidFill>
              </a:rPr>
              <a:t>trong</a:t>
            </a:r>
            <a:r>
              <a:rPr lang="vi-VN" altLang="en-US" sz="2800" b="1">
                <a:solidFill>
                  <a:srgbClr val="002060"/>
                </a:solidFill>
              </a:rPr>
              <a:t> ngôi nhà để bật và xuất hiện như thế thật là tiết kiệm</a:t>
            </a:r>
            <a:r>
              <a:rPr lang="en-US" altLang="en-US" sz="2800" b="1">
                <a:solidFill>
                  <a:srgbClr val="002060"/>
                </a:solidFill>
              </a:rPr>
              <a:t>”.</a:t>
            </a:r>
            <a:r>
              <a:rPr lang="vi-VN" altLang="en-US" sz="2800" b="1">
                <a:solidFill>
                  <a:srgbClr val="002060"/>
                </a:solidFill>
              </a:rPr>
              <a:t> bạn </a:t>
            </a:r>
            <a:r>
              <a:rPr lang="en-US" altLang="en-US" sz="2800" b="1">
                <a:solidFill>
                  <a:srgbClr val="002060"/>
                </a:solidFill>
              </a:rPr>
              <a:t>Lan</a:t>
            </a:r>
            <a:r>
              <a:rPr lang="vi-VN" altLang="en-US" sz="2800" b="1">
                <a:solidFill>
                  <a:srgbClr val="002060"/>
                </a:solidFill>
              </a:rPr>
              <a:t> nói nhà thông minh lắp đặt rất nhiều thiết bị điều khiển</a:t>
            </a:r>
            <a:r>
              <a:rPr lang="en-US" altLang="en-US" sz="2800" b="1">
                <a:solidFill>
                  <a:srgbClr val="002060"/>
                </a:solidFill>
              </a:rPr>
              <a:t>,</a:t>
            </a:r>
            <a:r>
              <a:rPr lang="vi-VN" altLang="en-US" sz="2800" b="1">
                <a:solidFill>
                  <a:srgbClr val="002060"/>
                </a:solidFill>
              </a:rPr>
              <a:t> đồ dùng sử dụng năng lượng điện như vậy  thật sự</a:t>
            </a:r>
            <a:r>
              <a:rPr lang="en-US" altLang="en-US" sz="2800" b="1">
                <a:solidFill>
                  <a:srgbClr val="002060"/>
                </a:solidFill>
              </a:rPr>
              <a:t> cũng</a:t>
            </a:r>
            <a:r>
              <a:rPr lang="vi-VN" altLang="en-US" sz="2800" b="1">
                <a:solidFill>
                  <a:srgbClr val="002060"/>
                </a:solidFill>
              </a:rPr>
              <a:t> không  tiết kiệm. </a:t>
            </a:r>
            <a:r>
              <a:rPr lang="en-US" altLang="en-US" sz="2800" b="1">
                <a:solidFill>
                  <a:srgbClr val="002060"/>
                </a:solidFill>
              </a:rPr>
              <a:t>N</a:t>
            </a:r>
            <a:r>
              <a:rPr lang="vi-VN" altLang="en-US" sz="2800" b="1">
                <a:solidFill>
                  <a:srgbClr val="002060"/>
                </a:solidFill>
              </a:rPr>
              <a:t>êu nhận xét ề các ý kiến trên</a:t>
            </a:r>
            <a:r>
              <a:rPr lang="en-US" altLang="en-US" sz="2800" b="1">
                <a:solidFill>
                  <a:srgbClr val="002060"/>
                </a:solidFill>
              </a:rPr>
              <a:t>.</a:t>
            </a:r>
          </a:p>
          <a:p>
            <a:pPr>
              <a:spcBef>
                <a:spcPct val="50000"/>
              </a:spcBef>
            </a:pPr>
            <a:r>
              <a:rPr lang="vi-VN" sz="2800">
                <a:solidFill>
                  <a:srgbClr val="FFFF00"/>
                </a:solidFill>
                <a:highlight>
                  <a:srgbClr val="800000"/>
                </a:highlight>
              </a:rPr>
              <a:t>. Các thiết bị công nghệ sẽ điều khiển, giám sát việc sử dụng năng lượng trong ngôi nhà, từ đó giúp tiết kiệm năng lượng. Bên cạnh đó, ngôi nhà thông minh có xu hướng được thiết kế nhằm tận dụng nguồn năng lượng tự nhiên như gió, năng lượng mặt trời giúp ngôi nhà vừa tiết kiệm năng lượng vừa thân thiện với môi trường</a:t>
            </a:r>
            <a:endParaRPr lang="en-US" altLang="en-US" sz="2800" b="1">
              <a:solidFill>
                <a:srgbClr val="FFFF00"/>
              </a:solidFill>
              <a:highlight>
                <a:srgbClr val="800000"/>
              </a:highlight>
            </a:endParaRPr>
          </a:p>
          <a:p>
            <a:pPr marL="514350" indent="-514350">
              <a:spcBef>
                <a:spcPct val="50000"/>
              </a:spcBef>
              <a:buAutoNum type="arabicPeriod"/>
            </a:pPr>
            <a:endParaRPr lang="en-US" altLang="en-US" sz="2800" b="1">
              <a:solidFill>
                <a:srgbClr val="339966"/>
              </a:solidFill>
            </a:endParaRPr>
          </a:p>
        </p:txBody>
      </p:sp>
      <p:pic>
        <p:nvPicPr>
          <p:cNvPr id="15366" name="Picture 12" descr="Screen Clipping">
            <a:extLst>
              <a:ext uri="{FF2B5EF4-FFF2-40B4-BE49-F238E27FC236}">
                <a16:creationId xmlns:a16="http://schemas.microsoft.com/office/drawing/2014/main" id="{67A76833-C248-1D9A-1C56-8023923CE5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7824" y="260213"/>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a:extLst>
              <a:ext uri="{FF2B5EF4-FFF2-40B4-BE49-F238E27FC236}">
                <a16:creationId xmlns:a16="http://schemas.microsoft.com/office/drawing/2014/main" id="{85E0C2A7-663F-C3CB-0FF5-20C783DD3B8F}"/>
              </a:ext>
            </a:extLst>
          </p:cNvPr>
          <p:cNvSpPr>
            <a:spLocks noChangeArrowheads="1"/>
          </p:cNvSpPr>
          <p:nvPr/>
        </p:nvSpPr>
        <p:spPr bwMode="auto">
          <a:xfrm>
            <a:off x="3581400" y="314514"/>
            <a:ext cx="1439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3DB043"/>
                </a:solidFill>
                <a:latin typeface="#9Slide04 HLT Aquus" pitchFamily="2" charset="0"/>
              </a:rPr>
              <a:t>Vận dụng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485">
                                            <p:txEl>
                                              <p:pRg st="1" end="1"/>
                                            </p:txEl>
                                          </p:spTgt>
                                        </p:tgtEl>
                                        <p:attrNameLst>
                                          <p:attrName>style.visibility</p:attrName>
                                        </p:attrNameLst>
                                      </p:cBhvr>
                                      <p:to>
                                        <p:strVal val="visible"/>
                                      </p:to>
                                    </p:set>
                                    <p:animEffect transition="in" filter="diamond(in)">
                                      <p:cBhvr>
                                        <p:cTn id="17" dur="2000"/>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15DBDFF9-FA51-5242-2A9A-27C41C7AA849}"/>
              </a:ext>
            </a:extLst>
          </p:cNvPr>
          <p:cNvSpPr>
            <a:spLocks noChangeArrowheads="1"/>
          </p:cNvSpPr>
          <p:nvPr/>
        </p:nvSpPr>
        <p:spPr bwMode="auto">
          <a:xfrm>
            <a:off x="874642" y="742122"/>
            <a:ext cx="108005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339966"/>
                </a:solidFill>
              </a:rPr>
              <a:t>2. Nếu được lắp đặt các hệ thống thông minh trong ngôi nhà của mình thì em </a:t>
            </a:r>
            <a:r>
              <a:rPr lang="vi-VN" altLang="en-US" sz="2800" b="1">
                <a:solidFill>
                  <a:srgbClr val="339966"/>
                </a:solidFill>
              </a:rPr>
              <a:t>sẽ lắp đặt </a:t>
            </a:r>
            <a:r>
              <a:rPr lang="en-US" altLang="en-US" sz="2800" b="1">
                <a:solidFill>
                  <a:srgbClr val="339966"/>
                </a:solidFill>
              </a:rPr>
              <a:t>hệ thống</a:t>
            </a:r>
            <a:r>
              <a:rPr lang="vi-VN" altLang="en-US" sz="2800" b="1">
                <a:solidFill>
                  <a:srgbClr val="339966"/>
                </a:solidFill>
              </a:rPr>
              <a:t> gì</a:t>
            </a:r>
            <a:r>
              <a:rPr lang="en-US" altLang="en-US" sz="2800" b="1">
                <a:solidFill>
                  <a:srgbClr val="339966"/>
                </a:solidFill>
              </a:rPr>
              <a:t>? </a:t>
            </a:r>
            <a:r>
              <a:rPr lang="vi-VN" altLang="en-US" sz="2800" b="1">
                <a:solidFill>
                  <a:srgbClr val="339966"/>
                </a:solidFill>
              </a:rPr>
              <a:t> </a:t>
            </a:r>
            <a:r>
              <a:rPr lang="en-US" altLang="en-US" sz="2800" b="1">
                <a:solidFill>
                  <a:srgbClr val="339966"/>
                </a:solidFill>
              </a:rPr>
              <a:t>G</a:t>
            </a:r>
            <a:r>
              <a:rPr lang="vi-VN" altLang="en-US" sz="2800" b="1">
                <a:solidFill>
                  <a:srgbClr val="339966"/>
                </a:solidFill>
              </a:rPr>
              <a:t>iải thích về  sự lựa chọn của em</a:t>
            </a:r>
            <a:r>
              <a:rPr lang="en-US" altLang="en-US" sz="2800" b="1">
                <a:solidFill>
                  <a:srgbClr val="339966"/>
                </a:solidFill>
              </a:rPr>
              <a:t>.</a:t>
            </a:r>
          </a:p>
        </p:txBody>
      </p:sp>
      <p:sp>
        <p:nvSpPr>
          <p:cNvPr id="6" name="TextBox 5">
            <a:extLst>
              <a:ext uri="{FF2B5EF4-FFF2-40B4-BE49-F238E27FC236}">
                <a16:creationId xmlns:a16="http://schemas.microsoft.com/office/drawing/2014/main" id="{B13BFBAD-1F9C-E3ED-177E-6CEB06C29987}"/>
              </a:ext>
            </a:extLst>
          </p:cNvPr>
          <p:cNvSpPr txBox="1"/>
          <p:nvPr/>
        </p:nvSpPr>
        <p:spPr>
          <a:xfrm>
            <a:off x="675861" y="2358887"/>
            <a:ext cx="11145078" cy="3046988"/>
          </a:xfrm>
          <a:prstGeom prst="rect">
            <a:avLst/>
          </a:prstGeom>
          <a:noFill/>
        </p:spPr>
        <p:txBody>
          <a:bodyPr wrap="square">
            <a:spAutoFit/>
          </a:bodyPr>
          <a:lstStyle/>
          <a:p>
            <a:pPr algn="l"/>
            <a:r>
              <a:rPr lang="vi-VN" b="0" i="0">
                <a:effectLst/>
                <a:latin typeface="Arial" panose="020B0604020202020204" pitchFamily="34" charset="0"/>
              </a:rPr>
              <a:t> </a:t>
            </a:r>
            <a:r>
              <a:rPr lang="vi-VN" sz="3200" b="0" i="0">
                <a:solidFill>
                  <a:srgbClr val="002060"/>
                </a:solidFill>
                <a:effectLst/>
                <a:latin typeface="Arial" panose="020B0604020202020204" pitchFamily="34" charset="0"/>
              </a:rPr>
              <a:t>Nếu được lắp đặt hệ thống thông minh trong ngôi nhà của mình, em sẽ lắp đặt:</a:t>
            </a:r>
          </a:p>
          <a:p>
            <a:pPr algn="l">
              <a:buFont typeface="Arial" panose="020B0604020202020204" pitchFamily="34" charset="0"/>
              <a:buChar char="•"/>
            </a:pPr>
            <a:r>
              <a:rPr lang="vi-VN" sz="3200" b="0" i="0">
                <a:solidFill>
                  <a:srgbClr val="002060"/>
                </a:solidFill>
                <a:effectLst/>
                <a:latin typeface="Arial" panose="020B0604020202020204" pitchFamily="34" charset="0"/>
              </a:rPr>
              <a:t>Hệ thống chiếu sáng thông minh để dù quên khi không tắt điện vẫn có hệ thống xử lí.</a:t>
            </a:r>
          </a:p>
          <a:p>
            <a:pPr algn="l">
              <a:buFont typeface="Arial" panose="020B0604020202020204" pitchFamily="34" charset="0"/>
              <a:buChar char="•"/>
            </a:pPr>
            <a:r>
              <a:rPr lang="vi-VN" sz="3200" b="0" i="0">
                <a:solidFill>
                  <a:srgbClr val="002060"/>
                </a:solidFill>
                <a:effectLst/>
                <a:latin typeface="Arial" panose="020B0604020202020204" pitchFamily="34" charset="0"/>
              </a:rPr>
              <a:t>Lắp đặt hệ thống giải trí thông minh để tivi tự động mở kênh truyền hình yêu thích.</a:t>
            </a:r>
          </a:p>
        </p:txBody>
      </p:sp>
    </p:spTree>
    <p:extLst>
      <p:ext uri="{BB962C8B-B14F-4D97-AF65-F5344CB8AC3E}">
        <p14:creationId xmlns:p14="http://schemas.microsoft.com/office/powerpoint/2010/main" val="348936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2000"/>
                                        <p:tgtEl>
                                          <p:spTgt spid="6">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ox(in)">
                                      <p:cBhvr>
                                        <p:cTn id="15" dur="2000"/>
                                        <p:tgtEl>
                                          <p:spTgt spid="6">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ox(in)">
                                      <p:cBhvr>
                                        <p:cTn id="18"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EJ1450">
            <a:extLst>
              <a:ext uri="{FF2B5EF4-FFF2-40B4-BE49-F238E27FC236}">
                <a16:creationId xmlns:a16="http://schemas.microsoft.com/office/drawing/2014/main" id="{26E99811-6274-1E2C-5744-510B00359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BCA06C40-62F3-D92C-0466-E0E3E2E9C33F}"/>
              </a:ext>
            </a:extLst>
          </p:cNvPr>
          <p:cNvSpPr txBox="1">
            <a:spLocks noChangeArrowheads="1"/>
          </p:cNvSpPr>
          <p:nvPr/>
        </p:nvSpPr>
        <p:spPr bwMode="auto">
          <a:xfrm>
            <a:off x="3810000" y="2209801"/>
            <a:ext cx="533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vi-VN" sz="4000" b="1">
                <a:solidFill>
                  <a:srgbClr val="FF3300"/>
                </a:solidFill>
              </a:rPr>
              <a:t>BÀI HỌC KẾT THÚC</a:t>
            </a:r>
          </a:p>
        </p:txBody>
      </p:sp>
      <p:sp>
        <p:nvSpPr>
          <p:cNvPr id="16388" name="Text Box 5">
            <a:extLst>
              <a:ext uri="{FF2B5EF4-FFF2-40B4-BE49-F238E27FC236}">
                <a16:creationId xmlns:a16="http://schemas.microsoft.com/office/drawing/2014/main" id="{3C2AF177-3491-2714-6E06-5158CFC03C12}"/>
              </a:ext>
            </a:extLst>
          </p:cNvPr>
          <p:cNvSpPr txBox="1">
            <a:spLocks noChangeArrowheads="1"/>
          </p:cNvSpPr>
          <p:nvPr/>
        </p:nvSpPr>
        <p:spPr bwMode="auto">
          <a:xfrm>
            <a:off x="3200400" y="3824288"/>
            <a:ext cx="6096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2800"/>
          </a:p>
        </p:txBody>
      </p:sp>
      <p:sp>
        <p:nvSpPr>
          <p:cNvPr id="16389" name="AutoShape 6">
            <a:hlinkClick r:id="rId3" action="ppaction://hlinkpres?slideindex=9&amp;slidetitle=Slide 9"/>
            <a:extLst>
              <a:ext uri="{FF2B5EF4-FFF2-40B4-BE49-F238E27FC236}">
                <a16:creationId xmlns:a16="http://schemas.microsoft.com/office/drawing/2014/main" id="{5803A075-707F-4C37-B940-D58345878951}"/>
              </a:ext>
            </a:extLst>
          </p:cNvPr>
          <p:cNvSpPr>
            <a:spLocks noChangeArrowheads="1"/>
          </p:cNvSpPr>
          <p:nvPr/>
        </p:nvSpPr>
        <p:spPr bwMode="auto">
          <a:xfrm>
            <a:off x="10287000" y="6553200"/>
            <a:ext cx="381000" cy="304800"/>
          </a:xfrm>
          <a:prstGeom prst="upArrow">
            <a:avLst>
              <a:gd name="adj1" fmla="val 50000"/>
              <a:gd name="adj2" fmla="val 25000"/>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a:p>
        </p:txBody>
      </p:sp>
      <p:sp>
        <p:nvSpPr>
          <p:cNvPr id="8" name="Rectangle 1">
            <a:extLst>
              <a:ext uri="{FF2B5EF4-FFF2-40B4-BE49-F238E27FC236}">
                <a16:creationId xmlns:a16="http://schemas.microsoft.com/office/drawing/2014/main" id="{C6416FF9-18AA-25D3-B23B-A8545AC859FB}"/>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Rectangle 1">
            <a:extLst>
              <a:ext uri="{FF2B5EF4-FFF2-40B4-BE49-F238E27FC236}">
                <a16:creationId xmlns:a16="http://schemas.microsoft.com/office/drawing/2014/main" id="{9FC5A2B7-FECF-F638-E62B-1BDC5D009CEF}"/>
              </a:ext>
            </a:extLst>
          </p:cNvPr>
          <p:cNvSpPr/>
          <p:nvPr/>
        </p:nvSpPr>
        <p:spPr>
          <a:xfrm flipH="1">
            <a:off x="10460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a:extLst>
              <a:ext uri="{FF2B5EF4-FFF2-40B4-BE49-F238E27FC236}">
                <a16:creationId xmlns:a16="http://schemas.microsoft.com/office/drawing/2014/main" id="{E1B967BD-DB96-3281-4A5E-52A6EC6FF4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3060701"/>
            <a:ext cx="17526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8C5BD47-11FF-CE2E-3298-12436EB112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3505201"/>
            <a:ext cx="16573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mph" presetSubtype="0" fill="hold" grpId="0" nodeType="clickEffect">
                                  <p:stCondLst>
                                    <p:cond delay="0"/>
                                  </p:stCondLst>
                                  <p:childTnLst>
                                    <p:animScale>
                                      <p:cBhvr>
                                        <p:cTn id="21" dur="2000" fill="hold"/>
                                        <p:tgtEl>
                                          <p:spTgt spid="184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3A2861-B4D5-7BD8-037B-C59E130E67D5}"/>
              </a:ext>
            </a:extLst>
          </p:cNvPr>
          <p:cNvSpPr txBox="1"/>
          <p:nvPr/>
        </p:nvSpPr>
        <p:spPr>
          <a:xfrm>
            <a:off x="606175" y="2250040"/>
            <a:ext cx="11465960" cy="1077218"/>
          </a:xfrm>
          <a:prstGeom prst="rect">
            <a:avLst/>
          </a:prstGeom>
          <a:noFill/>
        </p:spPr>
        <p:txBody>
          <a:bodyPr wrap="square">
            <a:spAutoFit/>
          </a:bodyPr>
          <a:lstStyle/>
          <a:p>
            <a:r>
              <a:rPr lang="vi-VN" sz="3200" b="0" i="0">
                <a:solidFill>
                  <a:srgbClr val="00B050"/>
                </a:solidFill>
                <a:effectLst/>
                <a:latin typeface="Arial" panose="020B0604020202020204" pitchFamily="34" charset="0"/>
              </a:rPr>
              <a:t>Công nghệ mang lại sự tiện nghi trong ngôi nhà như thế nào? Ngôi nhà thông minh là gì và có những đặc điểm nào?</a:t>
            </a:r>
            <a:endParaRPr lang="en-US" sz="3200">
              <a:solidFill>
                <a:srgbClr val="00B050"/>
              </a:solidFill>
            </a:endParaRPr>
          </a:p>
        </p:txBody>
      </p:sp>
      <p:pic>
        <p:nvPicPr>
          <p:cNvPr id="6" name="Graphic 5" descr="Questions">
            <a:extLst>
              <a:ext uri="{FF2B5EF4-FFF2-40B4-BE49-F238E27FC236}">
                <a16:creationId xmlns:a16="http://schemas.microsoft.com/office/drawing/2014/main" id="{C8B6A165-BD00-A4AE-6473-E5B3385CE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175" y="107094"/>
            <a:ext cx="2003461" cy="2003461"/>
          </a:xfrm>
          <a:prstGeom prst="rect">
            <a:avLst/>
          </a:prstGeom>
        </p:spPr>
      </p:pic>
      <p:pic>
        <p:nvPicPr>
          <p:cNvPr id="8" name="Graphic 7" descr="Person with idea">
            <a:extLst>
              <a:ext uri="{FF2B5EF4-FFF2-40B4-BE49-F238E27FC236}">
                <a16:creationId xmlns:a16="http://schemas.microsoft.com/office/drawing/2014/main" id="{950CBA4D-8E52-7D70-AF8A-BDA726544C2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786" y="3958119"/>
            <a:ext cx="914400" cy="914400"/>
          </a:xfrm>
          <a:prstGeom prst="rect">
            <a:avLst/>
          </a:prstGeom>
        </p:spPr>
      </p:pic>
      <p:sp>
        <p:nvSpPr>
          <p:cNvPr id="9" name="TextBox 8">
            <a:extLst>
              <a:ext uri="{FF2B5EF4-FFF2-40B4-BE49-F238E27FC236}">
                <a16:creationId xmlns:a16="http://schemas.microsoft.com/office/drawing/2014/main" id="{33718A4B-BE9C-490F-7761-5AC126FCD92A}"/>
              </a:ext>
            </a:extLst>
          </p:cNvPr>
          <p:cNvSpPr txBox="1"/>
          <p:nvPr/>
        </p:nvSpPr>
        <p:spPr>
          <a:xfrm>
            <a:off x="1510301" y="4181582"/>
            <a:ext cx="7633699" cy="1569660"/>
          </a:xfrm>
          <a:prstGeom prst="rect">
            <a:avLst/>
          </a:prstGeom>
          <a:blipFill>
            <a:blip r:embed="rId7"/>
            <a:tile tx="0" ty="0" sx="100000" sy="100000" flip="none" algn="tl"/>
          </a:blipFill>
        </p:spPr>
        <p:txBody>
          <a:bodyPr wrap="square" rtlCol="0">
            <a:spAutoFit/>
          </a:bodyPr>
          <a:lstStyle/>
          <a:p>
            <a:r>
              <a:rPr lang="en-US" sz="2400" i="1">
                <a:solidFill>
                  <a:srgbClr val="002060"/>
                </a:solidFill>
              </a:rPr>
              <a:t>Năm 1898,Ni-cô-la-Tét-Xla (Nikola Tesla) đã điều khiển mô hình thu nhỏ của một chiếc thuyền bằng điều khiển từ xa.Sáng chế của ông là khởi đầu cho các thiết bị điều khiển từ xa sau này.</a:t>
            </a:r>
          </a:p>
        </p:txBody>
      </p:sp>
    </p:spTree>
    <p:extLst>
      <p:ext uri="{BB962C8B-B14F-4D97-AF65-F5344CB8AC3E}">
        <p14:creationId xmlns:p14="http://schemas.microsoft.com/office/powerpoint/2010/main" val="66048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24E7B2-0BF3-5A69-1E38-3AE0C2364B18}"/>
              </a:ext>
            </a:extLst>
          </p:cNvPr>
          <p:cNvSpPr txBox="1"/>
          <p:nvPr/>
        </p:nvSpPr>
        <p:spPr>
          <a:xfrm>
            <a:off x="0" y="196688"/>
            <a:ext cx="12192000" cy="2677656"/>
          </a:xfrm>
          <a:prstGeom prst="rect">
            <a:avLst/>
          </a:prstGeom>
          <a:noFill/>
        </p:spPr>
        <p:txBody>
          <a:bodyPr wrap="square">
            <a:spAutoFit/>
          </a:bodyPr>
          <a:lstStyle/>
          <a:p>
            <a:pPr algn="l">
              <a:buFont typeface="Arial" panose="020B0604020202020204" pitchFamily="34" charset="0"/>
              <a:buChar char="•"/>
            </a:pPr>
            <a:r>
              <a:rPr lang="en-US" sz="2400" b="0" i="0">
                <a:solidFill>
                  <a:srgbClr val="002060"/>
                </a:solidFill>
                <a:effectLst/>
                <a:latin typeface="Arial" panose="020B0604020202020204" pitchFamily="34" charset="0"/>
              </a:rPr>
              <a:t> </a:t>
            </a:r>
            <a:r>
              <a:rPr lang="vi-VN" sz="2400" b="0" i="0">
                <a:solidFill>
                  <a:srgbClr val="00B050"/>
                </a:solidFill>
                <a:effectLst/>
                <a:latin typeface="Arial" panose="020B0604020202020204" pitchFamily="34" charset="0"/>
              </a:rPr>
              <a:t>Công nghệ mang lại sự tiện nghi trong ngôi nhà như thế nào?</a:t>
            </a:r>
            <a:endParaRPr lang="en-US" sz="2400" b="0" i="0">
              <a:solidFill>
                <a:srgbClr val="002060"/>
              </a:solidFill>
              <a:effectLst/>
              <a:latin typeface="Arial" panose="020B0604020202020204" pitchFamily="34" charset="0"/>
            </a:endParaRPr>
          </a:p>
          <a:p>
            <a:pPr algn="l">
              <a:buFont typeface="Arial" panose="020B0604020202020204" pitchFamily="34" charset="0"/>
              <a:buChar char="•"/>
            </a:pPr>
            <a:r>
              <a:rPr lang="vi-VN" sz="2400" b="0" i="0">
                <a:solidFill>
                  <a:srgbClr val="002060"/>
                </a:solidFill>
                <a:effectLst/>
                <a:latin typeface="Arial" panose="020B0604020202020204" pitchFamily="34" charset="0"/>
              </a:rPr>
              <a:t>Công nghệ giúp con người tiết kiệm được công sức lao động, thời gian, đảm bảo an toàn, giúp con người được thư giãn và giải trí.</a:t>
            </a:r>
            <a:endParaRPr lang="en-US" sz="2400" b="0" i="0">
              <a:solidFill>
                <a:srgbClr val="002060"/>
              </a:solidFill>
              <a:effectLst/>
              <a:latin typeface="Arial" panose="020B0604020202020204" pitchFamily="34" charset="0"/>
            </a:endParaRPr>
          </a:p>
          <a:p>
            <a:pPr algn="l">
              <a:buFont typeface="Arial" panose="020B0604020202020204" pitchFamily="34" charset="0"/>
              <a:buChar char="•"/>
            </a:pPr>
            <a:r>
              <a:rPr lang="en-US" sz="2400" b="0" i="0">
                <a:solidFill>
                  <a:srgbClr val="002060"/>
                </a:solidFill>
                <a:effectLst/>
                <a:latin typeface="Arial" panose="020B0604020202020204" pitchFamily="34" charset="0"/>
              </a:rPr>
              <a:t> </a:t>
            </a:r>
            <a:r>
              <a:rPr lang="vi-VN" sz="2400" b="0" i="0">
                <a:solidFill>
                  <a:srgbClr val="00B050"/>
                </a:solidFill>
                <a:effectLst/>
                <a:latin typeface="Arial" panose="020B0604020202020204" pitchFamily="34" charset="0"/>
              </a:rPr>
              <a:t>Ngôi nhà thông minh là gì và có những đặc điểm nào?</a:t>
            </a:r>
            <a:endParaRPr lang="vi-VN" sz="2400" b="0" i="0">
              <a:solidFill>
                <a:srgbClr val="002060"/>
              </a:solidFill>
              <a:effectLst/>
              <a:latin typeface="Arial" panose="020B0604020202020204" pitchFamily="34" charset="0"/>
            </a:endParaRPr>
          </a:p>
          <a:p>
            <a:pPr algn="l">
              <a:buFont typeface="Arial" panose="020B0604020202020204" pitchFamily="34" charset="0"/>
              <a:buChar char="•"/>
            </a:pPr>
            <a:r>
              <a:rPr lang="vi-VN" sz="2400" b="0" i="0">
                <a:solidFill>
                  <a:srgbClr val="002060"/>
                </a:solidFill>
                <a:effectLst/>
                <a:latin typeface="Arial" panose="020B0604020202020204" pitchFamily="34" charset="0"/>
              </a:rPr>
              <a:t>Ngôi nhà thông minh là ngôi nhà được trang bị hệ thống điều khiển tự động hay bán tự động cho các thiết bị trong gia đình, nhờ đó giúp cuộc sống trở nên tiện nghi hơn, đảm bảo an ninh, an toàn và tiết kiệm năng lượng.</a:t>
            </a:r>
          </a:p>
        </p:txBody>
      </p:sp>
      <p:pic>
        <p:nvPicPr>
          <p:cNvPr id="3074" name="Picture 2">
            <a:extLst>
              <a:ext uri="{FF2B5EF4-FFF2-40B4-BE49-F238E27FC236}">
                <a16:creationId xmlns:a16="http://schemas.microsoft.com/office/drawing/2014/main" id="{5225F476-B3D2-E604-72A0-185E65F5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4" y="2909567"/>
            <a:ext cx="7010935" cy="352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amond(in)">
                                      <p:cBhvr>
                                        <p:cTn id="1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CA76-63C2-54C9-CAB6-7A276BADCC53}"/>
              </a:ext>
            </a:extLst>
          </p:cNvPr>
          <p:cNvSpPr>
            <a:spLocks noGrp="1"/>
          </p:cNvSpPr>
          <p:nvPr>
            <p:ph type="ctrTitle"/>
          </p:nvPr>
        </p:nvSpPr>
        <p:spPr>
          <a:xfrm>
            <a:off x="113015" y="341527"/>
            <a:ext cx="4613097" cy="459857"/>
          </a:xfrm>
        </p:spPr>
        <p:txBody>
          <a:bodyPr>
            <a:noAutofit/>
          </a:bodyPr>
          <a:lstStyle/>
          <a:p>
            <a:r>
              <a:rPr lang="en-US" sz="3600" b="1" u="sng">
                <a:solidFill>
                  <a:srgbClr val="00B050"/>
                </a:solidFill>
              </a:rPr>
              <a:t>I.Ngôi nhà thông minh</a:t>
            </a:r>
          </a:p>
        </p:txBody>
      </p:sp>
      <p:pic>
        <p:nvPicPr>
          <p:cNvPr id="2054" name="Picture 6" descr="Công nghệ 6 bài 3 Ngôi nhà thông minh Kết nối tri thức - Giải Công nghệ lớp  6 sách Kết nối tri thức với cuộc sống - VnDoc.com">
            <a:extLst>
              <a:ext uri="{FF2B5EF4-FFF2-40B4-BE49-F238E27FC236}">
                <a16:creationId xmlns:a16="http://schemas.microsoft.com/office/drawing/2014/main" id="{630A7B35-993E-71BA-AB23-D015C2C85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462" y="2390693"/>
            <a:ext cx="7720868" cy="42504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A957FC6-D99D-9340-41E1-F76B7533C9D4}"/>
              </a:ext>
            </a:extLst>
          </p:cNvPr>
          <p:cNvSpPr txBox="1"/>
          <p:nvPr/>
        </p:nvSpPr>
        <p:spPr>
          <a:xfrm>
            <a:off x="254284" y="957084"/>
            <a:ext cx="11937715" cy="1200329"/>
          </a:xfrm>
          <a:prstGeom prst="rect">
            <a:avLst/>
          </a:prstGeom>
          <a:noFill/>
        </p:spPr>
        <p:txBody>
          <a:bodyPr wrap="square">
            <a:spAutoFit/>
          </a:bodyPr>
          <a:lstStyle/>
          <a:p>
            <a:pPr algn="l"/>
            <a:r>
              <a:rPr lang="vi-VN" sz="2400" b="1" i="0">
                <a:solidFill>
                  <a:srgbClr val="002060"/>
                </a:solidFill>
                <a:effectLst/>
                <a:latin typeface="Arial" panose="020B0604020202020204" pitchFamily="34" charset="0"/>
              </a:rPr>
              <a:t>Khám phá (trang 16 Công nghệ 6 KNTT)</a:t>
            </a:r>
          </a:p>
          <a:p>
            <a:pPr algn="l"/>
            <a:r>
              <a:rPr lang="vi-VN" sz="2400" b="0" i="0">
                <a:solidFill>
                  <a:srgbClr val="002060"/>
                </a:solidFill>
                <a:effectLst/>
                <a:latin typeface="Arial" panose="020B0604020202020204" pitchFamily="34" charset="0"/>
              </a:rPr>
              <a:t>Quan sát hình 3.1 và cho biết: biện pháp an ninh và tiết kiệm năng lượng trong ngôi nhà thông minh được thực hiện như thế nào?</a:t>
            </a:r>
          </a:p>
        </p:txBody>
      </p:sp>
      <p:pic>
        <p:nvPicPr>
          <p:cNvPr id="19" name="Graphic 18" descr="Hike">
            <a:extLst>
              <a:ext uri="{FF2B5EF4-FFF2-40B4-BE49-F238E27FC236}">
                <a16:creationId xmlns:a16="http://schemas.microsoft.com/office/drawing/2014/main" id="{A46253D5-F36B-6FCD-8C4E-74CE97BA702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3141" y="521177"/>
            <a:ext cx="914400" cy="914400"/>
          </a:xfrm>
          <a:prstGeom prst="rect">
            <a:avLst/>
          </a:prstGeom>
        </p:spPr>
      </p:pic>
    </p:spTree>
    <p:extLst>
      <p:ext uri="{BB962C8B-B14F-4D97-AF65-F5344CB8AC3E}">
        <p14:creationId xmlns:p14="http://schemas.microsoft.com/office/powerpoint/2010/main" val="99147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94EADB-FF41-9E7C-3FC0-5E974AD62B5D}"/>
              </a:ext>
            </a:extLst>
          </p:cNvPr>
          <p:cNvSpPr txBox="1"/>
          <p:nvPr/>
        </p:nvSpPr>
        <p:spPr>
          <a:xfrm>
            <a:off x="265416" y="320770"/>
            <a:ext cx="3803150" cy="6001643"/>
          </a:xfrm>
          <a:prstGeom prst="rect">
            <a:avLst/>
          </a:prstGeom>
          <a:blipFill>
            <a:blip r:embed="rId2"/>
            <a:tile tx="0" ty="0" sx="100000" sy="100000" flip="none" algn="tl"/>
          </a:blipFill>
          <a:effectLst>
            <a:glow rad="127000">
              <a:srgbClr val="FFFF00"/>
            </a:glow>
          </a:effectLst>
        </p:spPr>
        <p:txBody>
          <a:bodyPr wrap="square">
            <a:spAutoFit/>
          </a:bodyPr>
          <a:lstStyle/>
          <a:p>
            <a:pPr marL="342900" indent="-342900" algn="l">
              <a:buFontTx/>
              <a:buChar char="-"/>
            </a:pPr>
            <a:r>
              <a:rPr lang="vi-VN" sz="2400" b="0" i="0">
                <a:solidFill>
                  <a:srgbClr val="002060"/>
                </a:solidFill>
                <a:effectLst/>
                <a:latin typeface="Arial" panose="020B0604020202020204" pitchFamily="34" charset="0"/>
              </a:rPr>
              <a:t>Biện pháp an ninh được lắp đặt để giám sát mọi hoạt động diễn ra xung quanh ngôi nhà, nhằm đảm bảo an toàn cho gia đình.</a:t>
            </a:r>
            <a:endParaRPr lang="en-US" sz="2400" b="0" i="0">
              <a:solidFill>
                <a:srgbClr val="002060"/>
              </a:solidFill>
              <a:effectLst/>
              <a:latin typeface="Arial" panose="020B0604020202020204" pitchFamily="34" charset="0"/>
            </a:endParaRPr>
          </a:p>
          <a:p>
            <a:pPr marL="342900" indent="-342900" algn="l">
              <a:buFontTx/>
              <a:buChar char="-"/>
            </a:pPr>
            <a:endParaRPr lang="vi-VN" sz="2400" b="0" i="0">
              <a:solidFill>
                <a:srgbClr val="002060"/>
              </a:solidFill>
              <a:effectLst/>
              <a:latin typeface="Arial" panose="020B0604020202020204" pitchFamily="34" charset="0"/>
            </a:endParaRPr>
          </a:p>
          <a:p>
            <a:pPr algn="l"/>
            <a:r>
              <a:rPr lang="vi-VN" sz="2400" b="0" i="0">
                <a:solidFill>
                  <a:srgbClr val="002060"/>
                </a:solidFill>
                <a:effectLst/>
                <a:latin typeface="Arial" panose="020B0604020202020204" pitchFamily="34" charset="0"/>
              </a:rPr>
              <a:t>- Biện pháp tiết kiệm năng lượng được lắp đặt hệ thống năng lượng mặt trời trên mái nhà để tận dụng ánh sáng và sức nóng mặt trời tạo ra nguồn năng lực sạch, thân thiện môi trường và tiết kiệm tiền điện.</a:t>
            </a:r>
          </a:p>
        </p:txBody>
      </p:sp>
      <p:pic>
        <p:nvPicPr>
          <p:cNvPr id="5122" name="Picture 2">
            <a:extLst>
              <a:ext uri="{FF2B5EF4-FFF2-40B4-BE49-F238E27FC236}">
                <a16:creationId xmlns:a16="http://schemas.microsoft.com/office/drawing/2014/main" id="{54672E0F-DF40-FF09-367C-05106A1AD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68" y="320770"/>
            <a:ext cx="6873411" cy="600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90267A-D712-DE4A-EFB9-12EB9F54D585}"/>
              </a:ext>
            </a:extLst>
          </p:cNvPr>
          <p:cNvSpPr txBox="1"/>
          <p:nvPr/>
        </p:nvSpPr>
        <p:spPr>
          <a:xfrm>
            <a:off x="89898" y="0"/>
            <a:ext cx="12102101" cy="1200329"/>
          </a:xfrm>
          <a:prstGeom prst="rect">
            <a:avLst/>
          </a:prstGeom>
          <a:noFill/>
        </p:spPr>
        <p:txBody>
          <a:bodyPr wrap="square">
            <a:spAutoFit/>
          </a:bodyPr>
          <a:lstStyle/>
          <a:p>
            <a:pPr algn="l"/>
            <a:r>
              <a:rPr lang="vi-VN" sz="2400" b="1" i="0">
                <a:solidFill>
                  <a:srgbClr val="002060"/>
                </a:solidFill>
                <a:effectLst/>
                <a:latin typeface="Arial" panose="020B0604020202020204" pitchFamily="34" charset="0"/>
              </a:rPr>
              <a:t>Luyện tập (trang 17 Công nghệ 6 KNTT)</a:t>
            </a:r>
          </a:p>
          <a:p>
            <a:pPr algn="l"/>
            <a:r>
              <a:rPr lang="vi-VN" sz="2400" b="0" i="0">
                <a:solidFill>
                  <a:srgbClr val="002060"/>
                </a:solidFill>
                <a:effectLst/>
                <a:latin typeface="Arial" panose="020B0604020202020204" pitchFamily="34" charset="0"/>
              </a:rPr>
              <a:t>Những mô tả trong bảng dưới đây tương ứng với hệ thống nào trong ngôi nhà thông minh?</a:t>
            </a:r>
          </a:p>
        </p:txBody>
      </p:sp>
      <p:graphicFrame>
        <p:nvGraphicFramePr>
          <p:cNvPr id="11" name="Table 11">
            <a:extLst>
              <a:ext uri="{FF2B5EF4-FFF2-40B4-BE49-F238E27FC236}">
                <a16:creationId xmlns:a16="http://schemas.microsoft.com/office/drawing/2014/main" id="{07C6B7DA-1BFB-E904-B778-F9E0DDFB5BF7}"/>
              </a:ext>
            </a:extLst>
          </p:cNvPr>
          <p:cNvGraphicFramePr>
            <a:graphicFrameLocks noGrp="1"/>
          </p:cNvGraphicFramePr>
          <p:nvPr>
            <p:extLst>
              <p:ext uri="{D42A27DB-BD31-4B8C-83A1-F6EECF244321}">
                <p14:modId xmlns:p14="http://schemas.microsoft.com/office/powerpoint/2010/main" val="3691940425"/>
              </p:ext>
            </p:extLst>
          </p:nvPr>
        </p:nvGraphicFramePr>
        <p:xfrm>
          <a:off x="904126" y="1089536"/>
          <a:ext cx="10407720" cy="5687070"/>
        </p:xfrm>
        <a:graphic>
          <a:graphicData uri="http://schemas.openxmlformats.org/drawingml/2006/table">
            <a:tbl>
              <a:tblPr firstRow="1" bandRow="1">
                <a:tableStyleId>{5C22544A-7EE6-4342-B048-85BDC9FD1C3A}</a:tableStyleId>
              </a:tblPr>
              <a:tblGrid>
                <a:gridCol w="7243281">
                  <a:extLst>
                    <a:ext uri="{9D8B030D-6E8A-4147-A177-3AD203B41FA5}">
                      <a16:colId xmlns:a16="http://schemas.microsoft.com/office/drawing/2014/main" val="3372105918"/>
                    </a:ext>
                  </a:extLst>
                </a:gridCol>
                <a:gridCol w="3164439">
                  <a:extLst>
                    <a:ext uri="{9D8B030D-6E8A-4147-A177-3AD203B41FA5}">
                      <a16:colId xmlns:a16="http://schemas.microsoft.com/office/drawing/2014/main" val="529628682"/>
                    </a:ext>
                  </a:extLst>
                </a:gridCol>
              </a:tblGrid>
              <a:tr h="795445">
                <a:tc>
                  <a:txBody>
                    <a:bodyPr/>
                    <a:lstStyle/>
                    <a:p>
                      <a:r>
                        <a:rPr lang="en-US"/>
                        <a:t>                                           </a:t>
                      </a:r>
                    </a:p>
                    <a:p>
                      <a:r>
                        <a:rPr lang="en-US"/>
                        <a:t>                                                         Mô tả</a:t>
                      </a:r>
                    </a:p>
                  </a:txBody>
                  <a:tcPr/>
                </a:tc>
                <a:tc>
                  <a:txBody>
                    <a:bodyPr/>
                    <a:lstStyle/>
                    <a:p>
                      <a:endParaRPr lang="en-US"/>
                    </a:p>
                    <a:p>
                      <a:r>
                        <a:rPr lang="en-US"/>
                        <a:t>              Hệ thống</a:t>
                      </a:r>
                    </a:p>
                  </a:txBody>
                  <a:tcPr/>
                </a:tc>
                <a:extLst>
                  <a:ext uri="{0D108BD9-81ED-4DB2-BD59-A6C34878D82A}">
                    <a16:rowId xmlns:a16="http://schemas.microsoft.com/office/drawing/2014/main" val="3825091876"/>
                  </a:ext>
                </a:extLst>
              </a:tr>
              <a:tr h="79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2060"/>
                          </a:solidFill>
                        </a:rPr>
                        <a:t>Ở một vài n</a:t>
                      </a:r>
                      <a:r>
                        <a:rPr lang="vi-VN">
                          <a:solidFill>
                            <a:srgbClr val="002060"/>
                          </a:solidFill>
                        </a:rPr>
                        <a:t>ơ</a:t>
                      </a:r>
                      <a:r>
                        <a:rPr lang="en-US">
                          <a:solidFill>
                            <a:srgbClr val="002060"/>
                          </a:solidFill>
                        </a:rPr>
                        <a:t>i trong nhà, đèn tự độn bật lên khi trời tối,tắt đi khi trời sáng</a:t>
                      </a:r>
                    </a:p>
                    <a:p>
                      <a:endParaRPr lang="en-US">
                        <a:solidFill>
                          <a:srgbClr val="002060"/>
                        </a:solidFill>
                      </a:endParaRPr>
                    </a:p>
                  </a:txBody>
                  <a:tcPr/>
                </a:tc>
                <a:tc>
                  <a:txBody>
                    <a:bodyPr/>
                    <a:lstStyle/>
                    <a:p>
                      <a:endParaRPr lang="en-US"/>
                    </a:p>
                    <a:p>
                      <a:r>
                        <a:rPr lang="en-US"/>
                        <a:t>             ?</a:t>
                      </a:r>
                    </a:p>
                  </a:txBody>
                  <a:tcPr/>
                </a:tc>
                <a:extLst>
                  <a:ext uri="{0D108BD9-81ED-4DB2-BD59-A6C34878D82A}">
                    <a16:rowId xmlns:a16="http://schemas.microsoft.com/office/drawing/2014/main" val="4281107321"/>
                  </a:ext>
                </a:extLst>
              </a:tr>
              <a:tr h="79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2060"/>
                          </a:solidFill>
                        </a:rPr>
                        <a:t>Có màn hình cho biết hình ảnh của ng</a:t>
                      </a:r>
                      <a:r>
                        <a:rPr lang="vi-VN">
                          <a:solidFill>
                            <a:srgbClr val="002060"/>
                          </a:solidFill>
                        </a:rPr>
                        <a:t>ười</a:t>
                      </a:r>
                      <a:r>
                        <a:rPr lang="en-US">
                          <a:solidFill>
                            <a:srgbClr val="002060"/>
                          </a:solidFill>
                        </a:rPr>
                        <a:t> khác đang đứng ở cửa ra vào</a:t>
                      </a:r>
                    </a:p>
                    <a:p>
                      <a:endParaRPr lang="en-US">
                        <a:solidFill>
                          <a:srgbClr val="002060"/>
                        </a:solidFill>
                      </a:endParaRPr>
                    </a:p>
                  </a:txBody>
                  <a:tcPr/>
                </a:tc>
                <a:tc>
                  <a:txBody>
                    <a:bodyPr/>
                    <a:lstStyle/>
                    <a:p>
                      <a:r>
                        <a:rPr lang="en-US"/>
                        <a:t>              ?</a:t>
                      </a:r>
                    </a:p>
                  </a:txBody>
                  <a:tcPr/>
                </a:tc>
                <a:extLst>
                  <a:ext uri="{0D108BD9-81ED-4DB2-BD59-A6C34878D82A}">
                    <a16:rowId xmlns:a16="http://schemas.microsoft.com/office/drawing/2014/main" val="1930483029"/>
                  </a:ext>
                </a:extLst>
              </a:tr>
              <a:tr h="79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kern="1200">
                          <a:solidFill>
                            <a:srgbClr val="002060"/>
                          </a:solidFill>
                          <a:effectLst/>
                          <a:latin typeface="+mn-lt"/>
                          <a:ea typeface="+mn-ea"/>
                          <a:cs typeface="+mn-cs"/>
                        </a:rPr>
                        <a:t>Đèn tự động bật lên và chuông tự động kêu khi có người lạ di chuyển trong nhà</a:t>
                      </a:r>
                      <a:endParaRPr lang="en-US">
                        <a:solidFill>
                          <a:srgbClr val="002060"/>
                        </a:solidFill>
                      </a:endParaRPr>
                    </a:p>
                    <a:p>
                      <a:endParaRPr lang="en-US">
                        <a:solidFill>
                          <a:srgbClr val="002060"/>
                        </a:solidFill>
                      </a:endParaRPr>
                    </a:p>
                  </a:txBody>
                  <a:tcPr/>
                </a:tc>
                <a:tc>
                  <a:txBody>
                    <a:bodyPr/>
                    <a:lstStyle/>
                    <a:p>
                      <a:r>
                        <a:rPr lang="en-US"/>
                        <a:t>               ?</a:t>
                      </a:r>
                    </a:p>
                  </a:txBody>
                  <a:tcPr/>
                </a:tc>
                <a:extLst>
                  <a:ext uri="{0D108BD9-81ED-4DB2-BD59-A6C34878D82A}">
                    <a16:rowId xmlns:a16="http://schemas.microsoft.com/office/drawing/2014/main" val="1722607642"/>
                  </a:ext>
                </a:extLst>
              </a:tr>
              <a:tr h="79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rgbClr val="002060"/>
                          </a:solidFill>
                          <a:effectLst/>
                          <a:latin typeface="+mn-lt"/>
                          <a:ea typeface="+mn-ea"/>
                          <a:cs typeface="+mn-cs"/>
                        </a:rPr>
                        <a:t>Máy thu hình tự động mở kênh truyền hình yêu thích</a:t>
                      </a:r>
                      <a:endParaRPr lang="en-US">
                        <a:solidFill>
                          <a:srgbClr val="002060"/>
                        </a:solidFill>
                      </a:endParaRPr>
                    </a:p>
                    <a:p>
                      <a:endParaRPr lang="en-US">
                        <a:solidFill>
                          <a:srgbClr val="002060"/>
                        </a:solidFill>
                      </a:endParaRPr>
                    </a:p>
                  </a:txBody>
                  <a:tcPr/>
                </a:tc>
                <a:tc>
                  <a:txBody>
                    <a:bodyPr/>
                    <a:lstStyle/>
                    <a:p>
                      <a:r>
                        <a:rPr lang="en-US"/>
                        <a:t>              ?</a:t>
                      </a:r>
                    </a:p>
                  </a:txBody>
                  <a:tcPr/>
                </a:tc>
                <a:extLst>
                  <a:ext uri="{0D108BD9-81ED-4DB2-BD59-A6C34878D82A}">
                    <a16:rowId xmlns:a16="http://schemas.microsoft.com/office/drawing/2014/main" val="2648994073"/>
                  </a:ext>
                </a:extLst>
              </a:tr>
              <a:tr h="79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kern="1200">
                          <a:solidFill>
                            <a:srgbClr val="002060"/>
                          </a:solidFill>
                          <a:effectLst/>
                          <a:latin typeface="+mn-lt"/>
                          <a:ea typeface="+mn-ea"/>
                          <a:cs typeface="+mn-cs"/>
                        </a:rPr>
                        <a:t>Người đi tới đâu, hệ thống đèn tương ứng tự động bật để chiếu sáng</a:t>
                      </a:r>
                      <a:endParaRPr lang="en-US">
                        <a:solidFill>
                          <a:srgbClr val="002060"/>
                        </a:solidFill>
                      </a:endParaRPr>
                    </a:p>
                    <a:p>
                      <a:endParaRPr lang="en-US">
                        <a:solidFill>
                          <a:srgbClr val="002060"/>
                        </a:solidFill>
                      </a:endParaRPr>
                    </a:p>
                  </a:txBody>
                  <a:tcPr/>
                </a:tc>
                <a:tc>
                  <a:txBody>
                    <a:bodyPr/>
                    <a:lstStyle/>
                    <a:p>
                      <a:r>
                        <a:rPr lang="en-US"/>
                        <a:t>               ?</a:t>
                      </a:r>
                    </a:p>
                  </a:txBody>
                  <a:tcPr/>
                </a:tc>
                <a:extLst>
                  <a:ext uri="{0D108BD9-81ED-4DB2-BD59-A6C34878D82A}">
                    <a16:rowId xmlns:a16="http://schemas.microsoft.com/office/drawing/2014/main" val="1803143430"/>
                  </a:ext>
                </a:extLst>
              </a:tr>
              <a:tr h="795445">
                <a:tc>
                  <a:txBody>
                    <a:bodyPr/>
                    <a:lstStyle/>
                    <a:p>
                      <a:r>
                        <a:rPr lang="vi-VN" sz="1800" b="0" i="0" kern="1200">
                          <a:solidFill>
                            <a:srgbClr val="002060"/>
                          </a:solidFill>
                          <a:effectLst/>
                          <a:latin typeface="+mn-lt"/>
                          <a:ea typeface="+mn-ea"/>
                          <a:cs typeface="+mn-cs"/>
                        </a:rPr>
                        <a:t>Trước khi có người về, nhiệt độ phòng giảm xuống cho đủ mát.</a:t>
                      </a:r>
                      <a:endParaRPr lang="en-US">
                        <a:solidFill>
                          <a:srgbClr val="002060"/>
                        </a:solidFill>
                      </a:endParaRPr>
                    </a:p>
                  </a:txBody>
                  <a:tcPr/>
                </a:tc>
                <a:tc>
                  <a:txBody>
                    <a:bodyPr/>
                    <a:lstStyle/>
                    <a:p>
                      <a:r>
                        <a:rPr lang="en-US"/>
                        <a:t>                 ?</a:t>
                      </a:r>
                    </a:p>
                  </a:txBody>
                  <a:tcPr/>
                </a:tc>
                <a:extLst>
                  <a:ext uri="{0D108BD9-81ED-4DB2-BD59-A6C34878D82A}">
                    <a16:rowId xmlns:a16="http://schemas.microsoft.com/office/drawing/2014/main" val="3402109134"/>
                  </a:ext>
                </a:extLst>
              </a:tr>
            </a:tbl>
          </a:graphicData>
        </a:graphic>
      </p:graphicFrame>
    </p:spTree>
    <p:extLst>
      <p:ext uri="{BB962C8B-B14F-4D97-AF65-F5344CB8AC3E}">
        <p14:creationId xmlns:p14="http://schemas.microsoft.com/office/powerpoint/2010/main" val="336543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FF8AE6B-0511-65D0-FDA6-EC6F1E41DE27}"/>
              </a:ext>
            </a:extLst>
          </p:cNvPr>
          <p:cNvGraphicFramePr>
            <a:graphicFrameLocks noGrp="1"/>
          </p:cNvGraphicFramePr>
          <p:nvPr>
            <p:extLst>
              <p:ext uri="{D42A27DB-BD31-4B8C-83A1-F6EECF244321}">
                <p14:modId xmlns:p14="http://schemas.microsoft.com/office/powerpoint/2010/main" val="3033205201"/>
              </p:ext>
            </p:extLst>
          </p:nvPr>
        </p:nvGraphicFramePr>
        <p:xfrm>
          <a:off x="457201" y="571500"/>
          <a:ext cx="5753100" cy="640080"/>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3263265415"/>
                    </a:ext>
                  </a:extLst>
                </a:gridCol>
              </a:tblGrid>
              <a:tr h="639234">
                <a:tc>
                  <a:txBody>
                    <a:bodyPr/>
                    <a:lstStyle/>
                    <a:p>
                      <a:r>
                        <a:rPr lang="vi-VN" sz="1800" b="0" i="0" kern="1200">
                          <a:solidFill>
                            <a:schemeClr val="lt1"/>
                          </a:solidFill>
                          <a:effectLst/>
                          <a:latin typeface="+mn-lt"/>
                          <a:ea typeface="+mn-ea"/>
                          <a:cs typeface="+mn-cs"/>
                        </a:rPr>
                        <a:t>Ở một vài nơi trong nhà, đèn tự động bật lên khi trời tối, tắt đi khi trời sáng</a:t>
                      </a:r>
                      <a:endParaRPr lang="en-US"/>
                    </a:p>
                  </a:txBody>
                  <a:tcPr/>
                </a:tc>
                <a:extLst>
                  <a:ext uri="{0D108BD9-81ED-4DB2-BD59-A6C34878D82A}">
                    <a16:rowId xmlns:a16="http://schemas.microsoft.com/office/drawing/2014/main" val="3880374309"/>
                  </a:ext>
                </a:extLst>
              </a:tr>
            </a:tbl>
          </a:graphicData>
        </a:graphic>
      </p:graphicFrame>
      <p:graphicFrame>
        <p:nvGraphicFramePr>
          <p:cNvPr id="6" name="Table 5">
            <a:extLst>
              <a:ext uri="{FF2B5EF4-FFF2-40B4-BE49-F238E27FC236}">
                <a16:creationId xmlns:a16="http://schemas.microsoft.com/office/drawing/2014/main" id="{9FE6183D-E79B-46FA-2593-ED3E98127FB1}"/>
              </a:ext>
            </a:extLst>
          </p:cNvPr>
          <p:cNvGraphicFramePr>
            <a:graphicFrameLocks noGrp="1"/>
          </p:cNvGraphicFramePr>
          <p:nvPr>
            <p:extLst>
              <p:ext uri="{D42A27DB-BD31-4B8C-83A1-F6EECF244321}">
                <p14:modId xmlns:p14="http://schemas.microsoft.com/office/powerpoint/2010/main" val="1732118903"/>
              </p:ext>
            </p:extLst>
          </p:nvPr>
        </p:nvGraphicFramePr>
        <p:xfrm>
          <a:off x="6286499" y="571499"/>
          <a:ext cx="5305419" cy="639233"/>
        </p:xfrm>
        <a:graphic>
          <a:graphicData uri="http://schemas.openxmlformats.org/drawingml/2006/table">
            <a:tbl>
              <a:tblPr firstRow="1" bandRow="1">
                <a:tableStyleId>{5C22544A-7EE6-4342-B048-85BDC9FD1C3A}</a:tableStyleId>
              </a:tblPr>
              <a:tblGrid>
                <a:gridCol w="5305419">
                  <a:extLst>
                    <a:ext uri="{9D8B030D-6E8A-4147-A177-3AD203B41FA5}">
                      <a16:colId xmlns:a16="http://schemas.microsoft.com/office/drawing/2014/main" val="3263265415"/>
                    </a:ext>
                  </a:extLst>
                </a:gridCol>
              </a:tblGrid>
              <a:tr h="639233">
                <a:tc>
                  <a:txBody>
                    <a:bodyPr/>
                    <a:lstStyle/>
                    <a:p>
                      <a:r>
                        <a:rPr lang="en-US">
                          <a:solidFill>
                            <a:schemeClr val="bg1"/>
                          </a:solidFill>
                        </a:rPr>
                        <a:t>1                      </a:t>
                      </a:r>
                      <a:r>
                        <a:rPr lang="en-US" sz="1800" b="0" i="0" kern="1200">
                          <a:solidFill>
                            <a:schemeClr val="bg1"/>
                          </a:solidFill>
                          <a:effectLst/>
                          <a:latin typeface="+mn-lt"/>
                          <a:ea typeface="+mn-ea"/>
                          <a:cs typeface="+mn-cs"/>
                        </a:rPr>
                        <a:t>Chiếu sáng thông minh</a:t>
                      </a:r>
                      <a:endParaRPr lang="en-US">
                        <a:solidFill>
                          <a:schemeClr val="bg1"/>
                        </a:solidFill>
                      </a:endParaRPr>
                    </a:p>
                  </a:txBody>
                  <a:tcPr/>
                </a:tc>
                <a:extLst>
                  <a:ext uri="{0D108BD9-81ED-4DB2-BD59-A6C34878D82A}">
                    <a16:rowId xmlns:a16="http://schemas.microsoft.com/office/drawing/2014/main" val="3880374309"/>
                  </a:ext>
                </a:extLst>
              </a:tr>
            </a:tbl>
          </a:graphicData>
        </a:graphic>
      </p:graphicFrame>
      <p:graphicFrame>
        <p:nvGraphicFramePr>
          <p:cNvPr id="7" name="Table 5">
            <a:extLst>
              <a:ext uri="{FF2B5EF4-FFF2-40B4-BE49-F238E27FC236}">
                <a16:creationId xmlns:a16="http://schemas.microsoft.com/office/drawing/2014/main" id="{8439FA56-5588-57DC-3669-B36EEACA0D05}"/>
              </a:ext>
            </a:extLst>
          </p:cNvPr>
          <p:cNvGraphicFramePr>
            <a:graphicFrameLocks noGrp="1"/>
          </p:cNvGraphicFramePr>
          <p:nvPr>
            <p:extLst>
              <p:ext uri="{D42A27DB-BD31-4B8C-83A1-F6EECF244321}">
                <p14:modId xmlns:p14="http://schemas.microsoft.com/office/powerpoint/2010/main" val="2934545562"/>
              </p:ext>
            </p:extLst>
          </p:nvPr>
        </p:nvGraphicFramePr>
        <p:xfrm>
          <a:off x="457201" y="1285662"/>
          <a:ext cx="5753099" cy="640080"/>
        </p:xfrm>
        <a:graphic>
          <a:graphicData uri="http://schemas.openxmlformats.org/drawingml/2006/table">
            <a:tbl>
              <a:tblPr firstRow="1" bandRow="1">
                <a:tableStyleId>{5C22544A-7EE6-4342-B048-85BDC9FD1C3A}</a:tableStyleId>
              </a:tblPr>
              <a:tblGrid>
                <a:gridCol w="5753099">
                  <a:extLst>
                    <a:ext uri="{9D8B030D-6E8A-4147-A177-3AD203B41FA5}">
                      <a16:colId xmlns:a16="http://schemas.microsoft.com/office/drawing/2014/main" val="3263265415"/>
                    </a:ext>
                  </a:extLst>
                </a:gridCol>
              </a:tblGrid>
              <a:tr h="639234">
                <a:tc>
                  <a:txBody>
                    <a:bodyPr/>
                    <a:lstStyle/>
                    <a:p>
                      <a:r>
                        <a:rPr lang="vi-VN" sz="1800" b="0" i="0" kern="1200">
                          <a:solidFill>
                            <a:schemeClr val="lt1"/>
                          </a:solidFill>
                          <a:effectLst/>
                          <a:latin typeface="+mn-lt"/>
                          <a:ea typeface="+mn-ea"/>
                          <a:cs typeface="+mn-cs"/>
                        </a:rPr>
                        <a:t>Có màn hình cho biết hình ảnh của người khách đang đứng ở cửa ra vào</a:t>
                      </a:r>
                      <a:endParaRPr lang="en-US"/>
                    </a:p>
                  </a:txBody>
                  <a:tcPr/>
                </a:tc>
                <a:extLst>
                  <a:ext uri="{0D108BD9-81ED-4DB2-BD59-A6C34878D82A}">
                    <a16:rowId xmlns:a16="http://schemas.microsoft.com/office/drawing/2014/main" val="3880374309"/>
                  </a:ext>
                </a:extLst>
              </a:tr>
            </a:tbl>
          </a:graphicData>
        </a:graphic>
      </p:graphicFrame>
      <p:graphicFrame>
        <p:nvGraphicFramePr>
          <p:cNvPr id="8" name="Table 5">
            <a:extLst>
              <a:ext uri="{FF2B5EF4-FFF2-40B4-BE49-F238E27FC236}">
                <a16:creationId xmlns:a16="http://schemas.microsoft.com/office/drawing/2014/main" id="{7348377F-F4B6-36AE-613D-D8239241174B}"/>
              </a:ext>
            </a:extLst>
          </p:cNvPr>
          <p:cNvGraphicFramePr>
            <a:graphicFrameLocks noGrp="1"/>
          </p:cNvGraphicFramePr>
          <p:nvPr>
            <p:extLst>
              <p:ext uri="{D42A27DB-BD31-4B8C-83A1-F6EECF244321}">
                <p14:modId xmlns:p14="http://schemas.microsoft.com/office/powerpoint/2010/main" val="552943151"/>
              </p:ext>
            </p:extLst>
          </p:nvPr>
        </p:nvGraphicFramePr>
        <p:xfrm>
          <a:off x="457199" y="2007444"/>
          <a:ext cx="5753100" cy="651510"/>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3263265415"/>
                    </a:ext>
                  </a:extLst>
                </a:gridCol>
              </a:tblGrid>
              <a:tr h="651510">
                <a:tc>
                  <a:txBody>
                    <a:bodyPr/>
                    <a:lstStyle/>
                    <a:p>
                      <a:r>
                        <a:rPr lang="vi-VN" sz="1800" b="0" i="0" kern="1200">
                          <a:solidFill>
                            <a:schemeClr val="lt1"/>
                          </a:solidFill>
                          <a:effectLst/>
                          <a:latin typeface="+mn-lt"/>
                          <a:ea typeface="+mn-ea"/>
                          <a:cs typeface="+mn-cs"/>
                        </a:rPr>
                        <a:t>Đèn tự động bật lên và chuông tự động kêu khi có người lạ di chuyển trong nhà</a:t>
                      </a:r>
                      <a:endParaRPr lang="en-US"/>
                    </a:p>
                  </a:txBody>
                  <a:tcPr/>
                </a:tc>
                <a:extLst>
                  <a:ext uri="{0D108BD9-81ED-4DB2-BD59-A6C34878D82A}">
                    <a16:rowId xmlns:a16="http://schemas.microsoft.com/office/drawing/2014/main" val="3880374309"/>
                  </a:ext>
                </a:extLst>
              </a:tr>
            </a:tbl>
          </a:graphicData>
        </a:graphic>
      </p:graphicFrame>
      <p:graphicFrame>
        <p:nvGraphicFramePr>
          <p:cNvPr id="9" name="Table 5">
            <a:extLst>
              <a:ext uri="{FF2B5EF4-FFF2-40B4-BE49-F238E27FC236}">
                <a16:creationId xmlns:a16="http://schemas.microsoft.com/office/drawing/2014/main" id="{19281F79-6497-01A5-20EA-651F4B361ED2}"/>
              </a:ext>
            </a:extLst>
          </p:cNvPr>
          <p:cNvGraphicFramePr>
            <a:graphicFrameLocks noGrp="1"/>
          </p:cNvGraphicFramePr>
          <p:nvPr>
            <p:extLst>
              <p:ext uri="{D42A27DB-BD31-4B8C-83A1-F6EECF244321}">
                <p14:modId xmlns:p14="http://schemas.microsoft.com/office/powerpoint/2010/main" val="3847696075"/>
              </p:ext>
            </p:extLst>
          </p:nvPr>
        </p:nvGraphicFramePr>
        <p:xfrm>
          <a:off x="457199" y="2741083"/>
          <a:ext cx="5753100" cy="605788"/>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3263265415"/>
                    </a:ext>
                  </a:extLst>
                </a:gridCol>
              </a:tblGrid>
              <a:tr h="605788">
                <a:tc>
                  <a:txBody>
                    <a:bodyPr/>
                    <a:lstStyle/>
                    <a:p>
                      <a:r>
                        <a:rPr lang="en-US" sz="1800" b="0" i="0" kern="1200">
                          <a:solidFill>
                            <a:schemeClr val="lt1"/>
                          </a:solidFill>
                          <a:effectLst/>
                          <a:latin typeface="+mn-lt"/>
                          <a:ea typeface="+mn-ea"/>
                          <a:cs typeface="+mn-cs"/>
                        </a:rPr>
                        <a:t>Máy thu hình tự động mở kênh truyền hình yêu thích</a:t>
                      </a:r>
                      <a:endParaRPr lang="en-US"/>
                    </a:p>
                  </a:txBody>
                  <a:tcPr/>
                </a:tc>
                <a:extLst>
                  <a:ext uri="{0D108BD9-81ED-4DB2-BD59-A6C34878D82A}">
                    <a16:rowId xmlns:a16="http://schemas.microsoft.com/office/drawing/2014/main" val="3880374309"/>
                  </a:ext>
                </a:extLst>
              </a:tr>
            </a:tbl>
          </a:graphicData>
        </a:graphic>
      </p:graphicFrame>
      <p:graphicFrame>
        <p:nvGraphicFramePr>
          <p:cNvPr id="10" name="Table 5">
            <a:extLst>
              <a:ext uri="{FF2B5EF4-FFF2-40B4-BE49-F238E27FC236}">
                <a16:creationId xmlns:a16="http://schemas.microsoft.com/office/drawing/2014/main" id="{7C436892-14D0-F0EB-841D-0B146F1E6D6D}"/>
              </a:ext>
            </a:extLst>
          </p:cNvPr>
          <p:cNvGraphicFramePr>
            <a:graphicFrameLocks noGrp="1"/>
          </p:cNvGraphicFramePr>
          <p:nvPr>
            <p:extLst>
              <p:ext uri="{D42A27DB-BD31-4B8C-83A1-F6EECF244321}">
                <p14:modId xmlns:p14="http://schemas.microsoft.com/office/powerpoint/2010/main" val="1190120414"/>
              </p:ext>
            </p:extLst>
          </p:nvPr>
        </p:nvGraphicFramePr>
        <p:xfrm>
          <a:off x="457200" y="3429000"/>
          <a:ext cx="5753100" cy="677334"/>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3263265415"/>
                    </a:ext>
                  </a:extLst>
                </a:gridCol>
              </a:tblGrid>
              <a:tr h="677334">
                <a:tc>
                  <a:txBody>
                    <a:bodyPr/>
                    <a:lstStyle/>
                    <a:p>
                      <a:r>
                        <a:rPr lang="vi-VN" sz="1800" b="0" i="0" kern="1200">
                          <a:solidFill>
                            <a:schemeClr val="lt1"/>
                          </a:solidFill>
                          <a:effectLst/>
                          <a:latin typeface="+mn-lt"/>
                          <a:ea typeface="+mn-ea"/>
                          <a:cs typeface="+mn-cs"/>
                        </a:rPr>
                        <a:t>Người đi tới đâu, hệ thống đèn tương ứng tự động bật để chiếu sáng</a:t>
                      </a:r>
                      <a:endParaRPr lang="en-US"/>
                    </a:p>
                  </a:txBody>
                  <a:tcPr/>
                </a:tc>
                <a:extLst>
                  <a:ext uri="{0D108BD9-81ED-4DB2-BD59-A6C34878D82A}">
                    <a16:rowId xmlns:a16="http://schemas.microsoft.com/office/drawing/2014/main" val="3880374309"/>
                  </a:ext>
                </a:extLst>
              </a:tr>
            </a:tbl>
          </a:graphicData>
        </a:graphic>
      </p:graphicFrame>
      <p:graphicFrame>
        <p:nvGraphicFramePr>
          <p:cNvPr id="11" name="Table 5">
            <a:extLst>
              <a:ext uri="{FF2B5EF4-FFF2-40B4-BE49-F238E27FC236}">
                <a16:creationId xmlns:a16="http://schemas.microsoft.com/office/drawing/2014/main" id="{26DAC418-5080-FDB6-4038-7DDB39302961}"/>
              </a:ext>
            </a:extLst>
          </p:cNvPr>
          <p:cNvGraphicFramePr>
            <a:graphicFrameLocks noGrp="1"/>
          </p:cNvGraphicFramePr>
          <p:nvPr>
            <p:extLst>
              <p:ext uri="{D42A27DB-BD31-4B8C-83A1-F6EECF244321}">
                <p14:modId xmlns:p14="http://schemas.microsoft.com/office/powerpoint/2010/main" val="4047016114"/>
              </p:ext>
            </p:extLst>
          </p:nvPr>
        </p:nvGraphicFramePr>
        <p:xfrm>
          <a:off x="457197" y="4188463"/>
          <a:ext cx="5753100" cy="677335"/>
        </p:xfrm>
        <a:graphic>
          <a:graphicData uri="http://schemas.openxmlformats.org/drawingml/2006/table">
            <a:tbl>
              <a:tblPr firstRow="1" bandRow="1">
                <a:tableStyleId>{5C22544A-7EE6-4342-B048-85BDC9FD1C3A}</a:tableStyleId>
              </a:tblPr>
              <a:tblGrid>
                <a:gridCol w="5753100">
                  <a:extLst>
                    <a:ext uri="{9D8B030D-6E8A-4147-A177-3AD203B41FA5}">
                      <a16:colId xmlns:a16="http://schemas.microsoft.com/office/drawing/2014/main" val="3263265415"/>
                    </a:ext>
                  </a:extLst>
                </a:gridCol>
              </a:tblGrid>
              <a:tr h="677335">
                <a:tc>
                  <a:txBody>
                    <a:bodyPr/>
                    <a:lstStyle/>
                    <a:p>
                      <a:r>
                        <a:rPr lang="vi-VN" sz="1800" b="0" i="0" kern="1200">
                          <a:solidFill>
                            <a:schemeClr val="lt1"/>
                          </a:solidFill>
                          <a:effectLst/>
                          <a:latin typeface="+mn-lt"/>
                          <a:ea typeface="+mn-ea"/>
                          <a:cs typeface="+mn-cs"/>
                        </a:rPr>
                        <a:t>Trước khi có người về, nhiệt độ phòng giảm xuống cho đủ mát.</a:t>
                      </a:r>
                      <a:endParaRPr lang="en-US"/>
                    </a:p>
                  </a:txBody>
                  <a:tcPr/>
                </a:tc>
                <a:extLst>
                  <a:ext uri="{0D108BD9-81ED-4DB2-BD59-A6C34878D82A}">
                    <a16:rowId xmlns:a16="http://schemas.microsoft.com/office/drawing/2014/main" val="3880374309"/>
                  </a:ext>
                </a:extLst>
              </a:tr>
            </a:tbl>
          </a:graphicData>
        </a:graphic>
      </p:graphicFrame>
      <p:graphicFrame>
        <p:nvGraphicFramePr>
          <p:cNvPr id="12" name="Table 5">
            <a:extLst>
              <a:ext uri="{FF2B5EF4-FFF2-40B4-BE49-F238E27FC236}">
                <a16:creationId xmlns:a16="http://schemas.microsoft.com/office/drawing/2014/main" id="{6B45BAE8-D245-B495-106B-BAD5D7DB5C9A}"/>
              </a:ext>
            </a:extLst>
          </p:cNvPr>
          <p:cNvGraphicFramePr>
            <a:graphicFrameLocks noGrp="1"/>
          </p:cNvGraphicFramePr>
          <p:nvPr>
            <p:extLst>
              <p:ext uri="{D42A27DB-BD31-4B8C-83A1-F6EECF244321}">
                <p14:modId xmlns:p14="http://schemas.microsoft.com/office/powerpoint/2010/main" val="166872920"/>
              </p:ext>
            </p:extLst>
          </p:nvPr>
        </p:nvGraphicFramePr>
        <p:xfrm>
          <a:off x="6286500" y="1285662"/>
          <a:ext cx="5305420" cy="606844"/>
        </p:xfrm>
        <a:graphic>
          <a:graphicData uri="http://schemas.openxmlformats.org/drawingml/2006/table">
            <a:tbl>
              <a:tblPr firstRow="1" bandRow="1">
                <a:tableStyleId>{5C22544A-7EE6-4342-B048-85BDC9FD1C3A}</a:tableStyleId>
              </a:tblPr>
              <a:tblGrid>
                <a:gridCol w="5305420">
                  <a:extLst>
                    <a:ext uri="{9D8B030D-6E8A-4147-A177-3AD203B41FA5}">
                      <a16:colId xmlns:a16="http://schemas.microsoft.com/office/drawing/2014/main" val="3263265415"/>
                    </a:ext>
                  </a:extLst>
                </a:gridCol>
              </a:tblGrid>
              <a:tr h="606844">
                <a:tc>
                  <a:txBody>
                    <a:bodyPr/>
                    <a:lstStyle/>
                    <a:p>
                      <a:r>
                        <a:rPr lang="en-US"/>
                        <a:t>2              </a:t>
                      </a:r>
                      <a:r>
                        <a:rPr lang="en-US" sz="1800" b="0" i="0" kern="1200">
                          <a:solidFill>
                            <a:schemeClr val="lt1"/>
                          </a:solidFill>
                          <a:effectLst/>
                          <a:latin typeface="+mn-lt"/>
                          <a:ea typeface="+mn-ea"/>
                          <a:cs typeface="+mn-cs"/>
                        </a:rPr>
                        <a:t>Hệ thống camera giám sát an ninh</a:t>
                      </a:r>
                      <a:endParaRPr lang="en-US"/>
                    </a:p>
                  </a:txBody>
                  <a:tcPr/>
                </a:tc>
                <a:extLst>
                  <a:ext uri="{0D108BD9-81ED-4DB2-BD59-A6C34878D82A}">
                    <a16:rowId xmlns:a16="http://schemas.microsoft.com/office/drawing/2014/main" val="3880374309"/>
                  </a:ext>
                </a:extLst>
              </a:tr>
            </a:tbl>
          </a:graphicData>
        </a:graphic>
      </p:graphicFrame>
      <p:graphicFrame>
        <p:nvGraphicFramePr>
          <p:cNvPr id="13" name="Table 5">
            <a:extLst>
              <a:ext uri="{FF2B5EF4-FFF2-40B4-BE49-F238E27FC236}">
                <a16:creationId xmlns:a16="http://schemas.microsoft.com/office/drawing/2014/main" id="{CF6D0396-E447-EE07-8BFA-06BC1B9522B8}"/>
              </a:ext>
            </a:extLst>
          </p:cNvPr>
          <p:cNvGraphicFramePr>
            <a:graphicFrameLocks noGrp="1"/>
          </p:cNvGraphicFramePr>
          <p:nvPr>
            <p:extLst>
              <p:ext uri="{D42A27DB-BD31-4B8C-83A1-F6EECF244321}">
                <p14:modId xmlns:p14="http://schemas.microsoft.com/office/powerpoint/2010/main" val="2375220222"/>
              </p:ext>
            </p:extLst>
          </p:nvPr>
        </p:nvGraphicFramePr>
        <p:xfrm>
          <a:off x="6286499" y="4188463"/>
          <a:ext cx="5305423" cy="677335"/>
        </p:xfrm>
        <a:graphic>
          <a:graphicData uri="http://schemas.openxmlformats.org/drawingml/2006/table">
            <a:tbl>
              <a:tblPr firstRow="1" bandRow="1">
                <a:tableStyleId>{5C22544A-7EE6-4342-B048-85BDC9FD1C3A}</a:tableStyleId>
              </a:tblPr>
              <a:tblGrid>
                <a:gridCol w="5305423">
                  <a:extLst>
                    <a:ext uri="{9D8B030D-6E8A-4147-A177-3AD203B41FA5}">
                      <a16:colId xmlns:a16="http://schemas.microsoft.com/office/drawing/2014/main" val="3263265415"/>
                    </a:ext>
                  </a:extLst>
                </a:gridCol>
              </a:tblGrid>
              <a:tr h="677335">
                <a:tc>
                  <a:txBody>
                    <a:bodyPr/>
                    <a:lstStyle/>
                    <a:p>
                      <a:r>
                        <a:rPr lang="en-US"/>
                        <a:t>6                    </a:t>
                      </a:r>
                      <a:r>
                        <a:rPr lang="en-US" sz="1800" b="0" i="0" kern="1200">
                          <a:solidFill>
                            <a:schemeClr val="lt1"/>
                          </a:solidFill>
                          <a:effectLst/>
                          <a:latin typeface="+mn-lt"/>
                          <a:ea typeface="+mn-ea"/>
                          <a:cs typeface="+mn-cs"/>
                        </a:rPr>
                        <a:t>Hệ thống kiểm soát nhiệt độ</a:t>
                      </a:r>
                      <a:endParaRPr lang="en-US"/>
                    </a:p>
                  </a:txBody>
                  <a:tcPr/>
                </a:tc>
                <a:extLst>
                  <a:ext uri="{0D108BD9-81ED-4DB2-BD59-A6C34878D82A}">
                    <a16:rowId xmlns:a16="http://schemas.microsoft.com/office/drawing/2014/main" val="3880374309"/>
                  </a:ext>
                </a:extLst>
              </a:tr>
            </a:tbl>
          </a:graphicData>
        </a:graphic>
      </p:graphicFrame>
      <p:graphicFrame>
        <p:nvGraphicFramePr>
          <p:cNvPr id="14" name="Table 5">
            <a:extLst>
              <a:ext uri="{FF2B5EF4-FFF2-40B4-BE49-F238E27FC236}">
                <a16:creationId xmlns:a16="http://schemas.microsoft.com/office/drawing/2014/main" id="{1D5037E1-0CF8-B924-1150-038AD420A69B}"/>
              </a:ext>
            </a:extLst>
          </p:cNvPr>
          <p:cNvGraphicFramePr>
            <a:graphicFrameLocks noGrp="1"/>
          </p:cNvGraphicFramePr>
          <p:nvPr>
            <p:extLst>
              <p:ext uri="{D42A27DB-BD31-4B8C-83A1-F6EECF244321}">
                <p14:modId xmlns:p14="http://schemas.microsoft.com/office/powerpoint/2010/main" val="2949550773"/>
              </p:ext>
            </p:extLst>
          </p:nvPr>
        </p:nvGraphicFramePr>
        <p:xfrm>
          <a:off x="6286500" y="3429000"/>
          <a:ext cx="5305422" cy="669715"/>
        </p:xfrm>
        <a:graphic>
          <a:graphicData uri="http://schemas.openxmlformats.org/drawingml/2006/table">
            <a:tbl>
              <a:tblPr firstRow="1" bandRow="1">
                <a:tableStyleId>{5C22544A-7EE6-4342-B048-85BDC9FD1C3A}</a:tableStyleId>
              </a:tblPr>
              <a:tblGrid>
                <a:gridCol w="5305422">
                  <a:extLst>
                    <a:ext uri="{9D8B030D-6E8A-4147-A177-3AD203B41FA5}">
                      <a16:colId xmlns:a16="http://schemas.microsoft.com/office/drawing/2014/main" val="3263265415"/>
                    </a:ext>
                  </a:extLst>
                </a:gridCol>
              </a:tblGrid>
              <a:tr h="669715">
                <a:tc>
                  <a:txBody>
                    <a:bodyPr/>
                    <a:lstStyle/>
                    <a:p>
                      <a:r>
                        <a:rPr lang="en-US"/>
                        <a:t>5                 </a:t>
                      </a:r>
                      <a:r>
                        <a:rPr lang="en-US" sz="1800" b="0" i="0" kern="1200">
                          <a:solidFill>
                            <a:schemeClr val="lt1"/>
                          </a:solidFill>
                          <a:effectLst/>
                          <a:latin typeface="+mn-lt"/>
                          <a:ea typeface="+mn-ea"/>
                          <a:cs typeface="+mn-cs"/>
                        </a:rPr>
                        <a:t>Chiếu sáng thông minh</a:t>
                      </a:r>
                      <a:endParaRPr lang="en-US"/>
                    </a:p>
                  </a:txBody>
                  <a:tcPr/>
                </a:tc>
                <a:extLst>
                  <a:ext uri="{0D108BD9-81ED-4DB2-BD59-A6C34878D82A}">
                    <a16:rowId xmlns:a16="http://schemas.microsoft.com/office/drawing/2014/main" val="3880374309"/>
                  </a:ext>
                </a:extLst>
              </a:tr>
            </a:tbl>
          </a:graphicData>
        </a:graphic>
      </p:graphicFrame>
      <p:graphicFrame>
        <p:nvGraphicFramePr>
          <p:cNvPr id="15" name="Table 5">
            <a:extLst>
              <a:ext uri="{FF2B5EF4-FFF2-40B4-BE49-F238E27FC236}">
                <a16:creationId xmlns:a16="http://schemas.microsoft.com/office/drawing/2014/main" id="{A55E5BCE-A0C2-7F97-7131-BD0318C6A9D9}"/>
              </a:ext>
            </a:extLst>
          </p:cNvPr>
          <p:cNvGraphicFramePr>
            <a:graphicFrameLocks noGrp="1"/>
          </p:cNvGraphicFramePr>
          <p:nvPr>
            <p:extLst>
              <p:ext uri="{D42A27DB-BD31-4B8C-83A1-F6EECF244321}">
                <p14:modId xmlns:p14="http://schemas.microsoft.com/office/powerpoint/2010/main" val="1352471176"/>
              </p:ext>
            </p:extLst>
          </p:nvPr>
        </p:nvGraphicFramePr>
        <p:xfrm>
          <a:off x="6286495" y="2741718"/>
          <a:ext cx="5305427" cy="597533"/>
        </p:xfrm>
        <a:graphic>
          <a:graphicData uri="http://schemas.openxmlformats.org/drawingml/2006/table">
            <a:tbl>
              <a:tblPr firstRow="1" bandRow="1">
                <a:tableStyleId>{5C22544A-7EE6-4342-B048-85BDC9FD1C3A}</a:tableStyleId>
              </a:tblPr>
              <a:tblGrid>
                <a:gridCol w="5305427">
                  <a:extLst>
                    <a:ext uri="{9D8B030D-6E8A-4147-A177-3AD203B41FA5}">
                      <a16:colId xmlns:a16="http://schemas.microsoft.com/office/drawing/2014/main" val="3263265415"/>
                    </a:ext>
                  </a:extLst>
                </a:gridCol>
              </a:tblGrid>
              <a:tr h="597533">
                <a:tc>
                  <a:txBody>
                    <a:bodyPr/>
                    <a:lstStyle/>
                    <a:p>
                      <a:r>
                        <a:rPr lang="en-US"/>
                        <a:t>4                   </a:t>
                      </a:r>
                      <a:r>
                        <a:rPr lang="en-US" sz="1800" b="0" i="0" kern="1200">
                          <a:solidFill>
                            <a:schemeClr val="lt1"/>
                          </a:solidFill>
                          <a:effectLst/>
                          <a:latin typeface="+mn-lt"/>
                          <a:ea typeface="+mn-ea"/>
                          <a:cs typeface="+mn-cs"/>
                        </a:rPr>
                        <a:t>Giải trí thông minh</a:t>
                      </a:r>
                      <a:endParaRPr lang="en-US"/>
                    </a:p>
                  </a:txBody>
                  <a:tcPr/>
                </a:tc>
                <a:extLst>
                  <a:ext uri="{0D108BD9-81ED-4DB2-BD59-A6C34878D82A}">
                    <a16:rowId xmlns:a16="http://schemas.microsoft.com/office/drawing/2014/main" val="3880374309"/>
                  </a:ext>
                </a:extLst>
              </a:tr>
            </a:tbl>
          </a:graphicData>
        </a:graphic>
      </p:graphicFrame>
      <p:graphicFrame>
        <p:nvGraphicFramePr>
          <p:cNvPr id="16" name="Table 5">
            <a:extLst>
              <a:ext uri="{FF2B5EF4-FFF2-40B4-BE49-F238E27FC236}">
                <a16:creationId xmlns:a16="http://schemas.microsoft.com/office/drawing/2014/main" id="{2C671DF6-8F22-A983-E92D-241468DE7F4C}"/>
              </a:ext>
            </a:extLst>
          </p:cNvPr>
          <p:cNvGraphicFramePr>
            <a:graphicFrameLocks noGrp="1"/>
          </p:cNvGraphicFramePr>
          <p:nvPr>
            <p:extLst>
              <p:ext uri="{D42A27DB-BD31-4B8C-83A1-F6EECF244321}">
                <p14:modId xmlns:p14="http://schemas.microsoft.com/office/powerpoint/2010/main" val="28013278"/>
              </p:ext>
            </p:extLst>
          </p:nvPr>
        </p:nvGraphicFramePr>
        <p:xfrm>
          <a:off x="6286495" y="2007443"/>
          <a:ext cx="5305425" cy="644526"/>
        </p:xfrm>
        <a:graphic>
          <a:graphicData uri="http://schemas.openxmlformats.org/drawingml/2006/table">
            <a:tbl>
              <a:tblPr firstRow="1" bandRow="1">
                <a:tableStyleId>{5C22544A-7EE6-4342-B048-85BDC9FD1C3A}</a:tableStyleId>
              </a:tblPr>
              <a:tblGrid>
                <a:gridCol w="5305425">
                  <a:extLst>
                    <a:ext uri="{9D8B030D-6E8A-4147-A177-3AD203B41FA5}">
                      <a16:colId xmlns:a16="http://schemas.microsoft.com/office/drawing/2014/main" val="3263265415"/>
                    </a:ext>
                  </a:extLst>
                </a:gridCol>
              </a:tblGrid>
              <a:tr h="644526">
                <a:tc>
                  <a:txBody>
                    <a:bodyPr/>
                    <a:lstStyle/>
                    <a:p>
                      <a:r>
                        <a:rPr lang="en-US"/>
                        <a:t>3             </a:t>
                      </a:r>
                      <a:r>
                        <a:rPr lang="en-US" sz="1800" b="0" i="0" kern="1200">
                          <a:solidFill>
                            <a:schemeClr val="lt1"/>
                          </a:solidFill>
                          <a:effectLst/>
                          <a:latin typeface="+mn-lt"/>
                          <a:ea typeface="+mn-ea"/>
                          <a:cs typeface="+mn-cs"/>
                        </a:rPr>
                        <a:t>Hệ thống camera giám sát an ninh</a:t>
                      </a:r>
                      <a:endParaRPr lang="en-US"/>
                    </a:p>
                  </a:txBody>
                  <a:tcPr/>
                </a:tc>
                <a:extLst>
                  <a:ext uri="{0D108BD9-81ED-4DB2-BD59-A6C34878D82A}">
                    <a16:rowId xmlns:a16="http://schemas.microsoft.com/office/drawing/2014/main" val="3880374309"/>
                  </a:ext>
                </a:extLst>
              </a:tr>
            </a:tbl>
          </a:graphicData>
        </a:graphic>
      </p:graphicFrame>
      <p:pic>
        <p:nvPicPr>
          <p:cNvPr id="18" name="Graphic 17" descr="City">
            <a:extLst>
              <a:ext uri="{FF2B5EF4-FFF2-40B4-BE49-F238E27FC236}">
                <a16:creationId xmlns:a16="http://schemas.microsoft.com/office/drawing/2014/main" id="{3A7767BF-062C-ED61-7124-D36BA272F4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049" y="5109431"/>
            <a:ext cx="1571625" cy="1571625"/>
          </a:xfrm>
          <a:prstGeom prst="rect">
            <a:avLst/>
          </a:prstGeom>
        </p:spPr>
      </p:pic>
    </p:spTree>
    <p:extLst>
      <p:ext uri="{BB962C8B-B14F-4D97-AF65-F5344CB8AC3E}">
        <p14:creationId xmlns:p14="http://schemas.microsoft.com/office/powerpoint/2010/main" val="20214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7829" name="Text Box 5">
            <a:extLst>
              <a:ext uri="{FF2B5EF4-FFF2-40B4-BE49-F238E27FC236}">
                <a16:creationId xmlns:a16="http://schemas.microsoft.com/office/drawing/2014/main" id="{CC6AB85C-20F1-8739-BDFD-E1F7C5F1BA26}"/>
              </a:ext>
            </a:extLst>
          </p:cNvPr>
          <p:cNvSpPr txBox="1">
            <a:spLocks noChangeArrowheads="1"/>
          </p:cNvSpPr>
          <p:nvPr/>
        </p:nvSpPr>
        <p:spPr bwMode="auto">
          <a:xfrm>
            <a:off x="3038476" y="298451"/>
            <a:ext cx="72310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N</a:t>
            </a:r>
            <a:r>
              <a:rPr lang="vi-VN" altLang="en-US" sz="3200">
                <a:solidFill>
                  <a:srgbClr val="0070C0"/>
                </a:solidFill>
                <a:cs typeface="Times New Roman" panose="02020603050405020304" pitchFamily="18" charset="0"/>
              </a:rPr>
              <a:t>guyên tắc hoạt động của hệ thống ảnh trong các ngôi nhà thông minh</a:t>
            </a:r>
            <a:endParaRPr lang="en-US" altLang="vi-VN" sz="3200">
              <a:solidFill>
                <a:srgbClr val="0070C0"/>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14A23E77-3BF1-1B47-6B25-7F78D6F73D77}"/>
              </a:ext>
            </a:extLst>
          </p:cNvPr>
          <p:cNvSpPr/>
          <p:nvPr/>
        </p:nvSpPr>
        <p:spPr>
          <a:xfrm rot="5400000">
            <a:off x="-103981" y="3258345"/>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8196" name="Oval 2">
            <a:extLst>
              <a:ext uri="{FF2B5EF4-FFF2-40B4-BE49-F238E27FC236}">
                <a16:creationId xmlns:a16="http://schemas.microsoft.com/office/drawing/2014/main" id="{4FB4DE30-290A-095E-DA55-123278372C7F}"/>
              </a:ext>
            </a:extLst>
          </p:cNvPr>
          <p:cNvSpPr>
            <a:spLocks noChangeArrowheads="1"/>
          </p:cNvSpPr>
          <p:nvPr/>
        </p:nvSpPr>
        <p:spPr bwMode="auto">
          <a:xfrm>
            <a:off x="2133600" y="334964"/>
            <a:ext cx="914400" cy="884237"/>
          </a:xfrm>
          <a:prstGeom prst="ellipse">
            <a:avLst/>
          </a:prstGeom>
          <a:solidFill>
            <a:srgbClr val="2828F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4200">
              <a:solidFill>
                <a:schemeClr val="bg1"/>
              </a:solidFill>
              <a:latin typeface="UVN Ke Chuyen1" pitchFamily="66" charset="0"/>
            </a:endParaRPr>
          </a:p>
        </p:txBody>
      </p:sp>
      <p:sp>
        <p:nvSpPr>
          <p:cNvPr id="8197" name="Freeform 15">
            <a:extLst>
              <a:ext uri="{FF2B5EF4-FFF2-40B4-BE49-F238E27FC236}">
                <a16:creationId xmlns:a16="http://schemas.microsoft.com/office/drawing/2014/main" id="{C5298E03-3478-4601-69C5-A5671D239B19}"/>
              </a:ext>
            </a:extLst>
          </p:cNvPr>
          <p:cNvSpPr>
            <a:spLocks/>
          </p:cNvSpPr>
          <p:nvPr/>
        </p:nvSpPr>
        <p:spPr bwMode="auto">
          <a:xfrm>
            <a:off x="2573338" y="376239"/>
            <a:ext cx="379412" cy="801687"/>
          </a:xfrm>
          <a:custGeom>
            <a:avLst/>
            <a:gdLst>
              <a:gd name="T0" fmla="*/ 0 w 380990"/>
              <a:gd name="T1" fmla="*/ 0 h 800806"/>
              <a:gd name="T2" fmla="*/ 108946 w 380990"/>
              <a:gd name="T3" fmla="*/ 0 h 800806"/>
              <a:gd name="T4" fmla="*/ 108946 w 380990"/>
              <a:gd name="T5" fmla="*/ 516363 h 800806"/>
              <a:gd name="T6" fmla="*/ 124735 w 380990"/>
              <a:gd name="T7" fmla="*/ 516363 h 800806"/>
              <a:gd name="T8" fmla="*/ 150220 w 380990"/>
              <a:gd name="T9" fmla="*/ 644837 h 800806"/>
              <a:gd name="T10" fmla="*/ 249429 w 380990"/>
              <a:gd name="T11" fmla="*/ 557389 h 800806"/>
              <a:gd name="T12" fmla="*/ 248233 w 380990"/>
              <a:gd name="T13" fmla="*/ 465265 h 800806"/>
              <a:gd name="T14" fmla="*/ 352474 w 380990"/>
              <a:gd name="T15" fmla="*/ 376630 h 800806"/>
              <a:gd name="T16" fmla="*/ 360422 w 380990"/>
              <a:gd name="T17" fmla="*/ 631681 h 800806"/>
              <a:gd name="T18" fmla="*/ 110897 w 380990"/>
              <a:gd name="T19" fmla="*/ 778073 h 800806"/>
              <a:gd name="T20" fmla="*/ 30139 w 380990"/>
              <a:gd name="T21" fmla="*/ 672179 h 800806"/>
              <a:gd name="T22" fmla="*/ 20962 w 380990"/>
              <a:gd name="T23" fmla="*/ 641813 h 800806"/>
              <a:gd name="T24" fmla="*/ 0 w 380990"/>
              <a:gd name="T25" fmla="*/ 641813 h 800806"/>
              <a:gd name="T26" fmla="*/ 0 w 380990"/>
              <a:gd name="T27" fmla="*/ 5163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198" name="Oval 5">
            <a:extLst>
              <a:ext uri="{FF2B5EF4-FFF2-40B4-BE49-F238E27FC236}">
                <a16:creationId xmlns:a16="http://schemas.microsoft.com/office/drawing/2014/main" id="{6FD3D2EC-97C7-4460-92AB-0D93C9A14A72}"/>
              </a:ext>
            </a:extLst>
          </p:cNvPr>
          <p:cNvSpPr>
            <a:spLocks noChangeArrowheads="1"/>
          </p:cNvSpPr>
          <p:nvPr/>
        </p:nvSpPr>
        <p:spPr bwMode="auto">
          <a:xfrm flipH="1">
            <a:off x="2543175" y="177801"/>
            <a:ext cx="203200" cy="239713"/>
          </a:xfrm>
          <a:prstGeom prst="ellipse">
            <a:avLst/>
          </a:prstGeom>
          <a:solidFill>
            <a:srgbClr val="2828F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9" name="Freeform 19">
            <a:extLst>
              <a:ext uri="{FF2B5EF4-FFF2-40B4-BE49-F238E27FC236}">
                <a16:creationId xmlns:a16="http://schemas.microsoft.com/office/drawing/2014/main" id="{37BCFB0F-85BC-23CD-0CAD-3BA743D63DEE}"/>
              </a:ext>
            </a:extLst>
          </p:cNvPr>
          <p:cNvSpPr>
            <a:spLocks/>
          </p:cNvSpPr>
          <p:nvPr/>
        </p:nvSpPr>
        <p:spPr bwMode="auto">
          <a:xfrm>
            <a:off x="2857500" y="22225"/>
            <a:ext cx="381000" cy="381000"/>
          </a:xfrm>
          <a:custGeom>
            <a:avLst/>
            <a:gdLst>
              <a:gd name="T0" fmla="*/ 190510 w 380990"/>
              <a:gd name="T1" fmla="*/ 0 h 380991"/>
              <a:gd name="T2" fmla="*/ 236232 w 380990"/>
              <a:gd name="T3" fmla="*/ 0 h 380991"/>
              <a:gd name="T4" fmla="*/ 236232 w 380990"/>
              <a:gd name="T5" fmla="*/ 144786 h 380991"/>
              <a:gd name="T6" fmla="*/ 381020 w 380990"/>
              <a:gd name="T7" fmla="*/ 144786 h 380991"/>
              <a:gd name="T8" fmla="*/ 381020 w 380990"/>
              <a:gd name="T9" fmla="*/ 190511 h 380991"/>
              <a:gd name="T10" fmla="*/ 236232 w 380990"/>
              <a:gd name="T11" fmla="*/ 190511 h 380991"/>
              <a:gd name="T12" fmla="*/ 236232 w 380990"/>
              <a:gd name="T13" fmla="*/ 381018 h 380991"/>
              <a:gd name="T14" fmla="*/ 190510 w 380990"/>
              <a:gd name="T15" fmla="*/ 381018 h 380991"/>
              <a:gd name="T16" fmla="*/ 190510 w 380990"/>
              <a:gd name="T17" fmla="*/ 190511 h 380991"/>
              <a:gd name="T18" fmla="*/ 0 w 380990"/>
              <a:gd name="T19" fmla="*/ 190511 h 380991"/>
              <a:gd name="T20" fmla="*/ 0 w 380990"/>
              <a:gd name="T21" fmla="*/ 144786 h 380991"/>
              <a:gd name="T22" fmla="*/ 190510 w 380990"/>
              <a:gd name="T23" fmla="*/ 144786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9" name="Text Box 5">
            <a:extLst>
              <a:ext uri="{FF2B5EF4-FFF2-40B4-BE49-F238E27FC236}">
                <a16:creationId xmlns:a16="http://schemas.microsoft.com/office/drawing/2014/main" id="{F05A1AD5-F58B-D4C7-E8EE-7E224E491966}"/>
              </a:ext>
            </a:extLst>
          </p:cNvPr>
          <p:cNvSpPr txBox="1">
            <a:spLocks noChangeArrowheads="1"/>
          </p:cNvSpPr>
          <p:nvPr/>
        </p:nvSpPr>
        <p:spPr bwMode="auto">
          <a:xfrm>
            <a:off x="2133600" y="2209800"/>
            <a:ext cx="8534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en-US" altLang="en-US" sz="3200">
                <a:solidFill>
                  <a:srgbClr val="0070C0"/>
                </a:solidFill>
                <a:cs typeface="Times New Roman" panose="02020603050405020304" pitchFamily="18" charset="0"/>
              </a:rPr>
              <a:t>C</a:t>
            </a:r>
            <a:r>
              <a:rPr lang="vi-VN" altLang="en-US" sz="3200">
                <a:solidFill>
                  <a:srgbClr val="0070C0"/>
                </a:solidFill>
                <a:cs typeface="Times New Roman" panose="02020603050405020304" pitchFamily="18" charset="0"/>
              </a:rPr>
              <a:t>ác hệ thống trong ngôi nhà thông minh trong t</a:t>
            </a:r>
            <a:r>
              <a:rPr lang="en-US" altLang="en-US" sz="3200">
                <a:solidFill>
                  <a:srgbClr val="0070C0"/>
                </a:solidFill>
                <a:cs typeface="Times New Roman" panose="02020603050405020304" pitchFamily="18" charset="0"/>
              </a:rPr>
              <a:t>h</a:t>
            </a:r>
            <a:r>
              <a:rPr lang="vi-VN" altLang="en-US" sz="3200">
                <a:solidFill>
                  <a:srgbClr val="0070C0"/>
                </a:solidFill>
                <a:cs typeface="Times New Roman" panose="02020603050405020304" pitchFamily="18" charset="0"/>
              </a:rPr>
              <a:t>ường hoạt động dựa trên nguyên lý như sau</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lệnh điều khiển</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thông qua tin nhắn giọng nói điều khiển từ xa</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được thu nhận bởi thiết bị nhận định lệnh sẽ được chuyển tới bộ phận xử lý sau khi xử lý thông tin sẽ được chuyển tới các bộ phận chấp hành để điều khiển các thiết bị trong ngôi nhà</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cửa</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rèm</a:t>
            </a:r>
            <a:r>
              <a:rPr lang="en-US" altLang="en-US" sz="3200">
                <a:solidFill>
                  <a:srgbClr val="0070C0"/>
                </a:solidFill>
                <a:cs typeface="Times New Roman" panose="02020603050405020304" pitchFamily="18" charset="0"/>
              </a:rPr>
              <a:t>,</a:t>
            </a:r>
            <a:r>
              <a:rPr lang="vi-VN" altLang="en-US" sz="3200">
                <a:solidFill>
                  <a:srgbClr val="0070C0"/>
                </a:solidFill>
                <a:cs typeface="Times New Roman" panose="02020603050405020304" pitchFamily="18" charset="0"/>
              </a:rPr>
              <a:t> các thiết bị điện</a:t>
            </a:r>
            <a:r>
              <a:rPr lang="en-US" altLang="en-US" sz="3200">
                <a:solidFill>
                  <a:srgbClr val="0070C0"/>
                </a:solidFill>
                <a:cs typeface="Times New Roman" panose="02020603050405020304" pitchFamily="18" charset="0"/>
              </a:rPr>
              <a:t>)</a:t>
            </a:r>
          </a:p>
        </p:txBody>
      </p:sp>
      <p:sp>
        <p:nvSpPr>
          <p:cNvPr id="10" name="Rectangle 1">
            <a:extLst>
              <a:ext uri="{FF2B5EF4-FFF2-40B4-BE49-F238E27FC236}">
                <a16:creationId xmlns:a16="http://schemas.microsoft.com/office/drawing/2014/main" id="{71D56EF3-CAFF-F0D1-17EF-0F734A3C4F05}"/>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1" name="Rectangle 1">
            <a:extLst>
              <a:ext uri="{FF2B5EF4-FFF2-40B4-BE49-F238E27FC236}">
                <a16:creationId xmlns:a16="http://schemas.microsoft.com/office/drawing/2014/main" id="{04EB60E1-ABEB-4245-AC92-024403F50571}"/>
              </a:ext>
            </a:extLst>
          </p:cNvPr>
          <p:cNvSpPr/>
          <p:nvPr/>
        </p:nvSpPr>
        <p:spPr>
          <a:xfrm flipH="1">
            <a:off x="10460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2" name="Rectangle 1">
            <a:extLst>
              <a:ext uri="{FF2B5EF4-FFF2-40B4-BE49-F238E27FC236}">
                <a16:creationId xmlns:a16="http://schemas.microsoft.com/office/drawing/2014/main" id="{4E936331-697B-F64B-7057-B62A10692DED}"/>
              </a:ext>
            </a:extLst>
          </p:cNvPr>
          <p:cNvSpPr/>
          <p:nvPr/>
        </p:nvSpPr>
        <p:spPr>
          <a:xfrm>
            <a:off x="3038476" y="1630364"/>
            <a:ext cx="1838325" cy="57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Nhận</a:t>
            </a:r>
            <a:r>
              <a:rPr lang="en-US" dirty="0"/>
              <a:t> </a:t>
            </a:r>
            <a:r>
              <a:rPr lang="en-US" dirty="0" err="1"/>
              <a:t>lệnh</a:t>
            </a:r>
            <a:endParaRPr lang="en-US" dirty="0"/>
          </a:p>
        </p:txBody>
      </p:sp>
      <p:sp>
        <p:nvSpPr>
          <p:cNvPr id="14" name="Rectangle 13">
            <a:extLst>
              <a:ext uri="{FF2B5EF4-FFF2-40B4-BE49-F238E27FC236}">
                <a16:creationId xmlns:a16="http://schemas.microsoft.com/office/drawing/2014/main" id="{10906267-6ECD-C387-EFE4-2697C0C6A1A2}"/>
              </a:ext>
            </a:extLst>
          </p:cNvPr>
          <p:cNvSpPr/>
          <p:nvPr/>
        </p:nvSpPr>
        <p:spPr>
          <a:xfrm>
            <a:off x="5592764" y="1630364"/>
            <a:ext cx="1836737" cy="57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Xử</a:t>
            </a:r>
            <a:r>
              <a:rPr lang="en-US" dirty="0"/>
              <a:t> </a:t>
            </a:r>
            <a:r>
              <a:rPr lang="en-US" dirty="0" err="1"/>
              <a:t>lí</a:t>
            </a:r>
            <a:r>
              <a:rPr lang="en-US" dirty="0"/>
              <a:t> </a:t>
            </a:r>
          </a:p>
        </p:txBody>
      </p:sp>
      <p:sp>
        <p:nvSpPr>
          <p:cNvPr id="15" name="Rectangle 14">
            <a:extLst>
              <a:ext uri="{FF2B5EF4-FFF2-40B4-BE49-F238E27FC236}">
                <a16:creationId xmlns:a16="http://schemas.microsoft.com/office/drawing/2014/main" id="{D613952D-D6F0-B086-4441-2E64E764A101}"/>
              </a:ext>
            </a:extLst>
          </p:cNvPr>
          <p:cNvSpPr/>
          <p:nvPr/>
        </p:nvSpPr>
        <p:spPr>
          <a:xfrm>
            <a:off x="8054976" y="1630364"/>
            <a:ext cx="1838325" cy="579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Chấp</a:t>
            </a:r>
            <a:r>
              <a:rPr lang="en-US" dirty="0"/>
              <a:t> </a:t>
            </a:r>
            <a:r>
              <a:rPr lang="en-US" dirty="0" err="1"/>
              <a:t>hành</a:t>
            </a:r>
            <a:endParaRPr lang="en-US" dirty="0"/>
          </a:p>
        </p:txBody>
      </p:sp>
      <p:cxnSp>
        <p:nvCxnSpPr>
          <p:cNvPr id="7" name="Straight Arrow Connector 6">
            <a:extLst>
              <a:ext uri="{FF2B5EF4-FFF2-40B4-BE49-F238E27FC236}">
                <a16:creationId xmlns:a16="http://schemas.microsoft.com/office/drawing/2014/main" id="{B6F311F1-3AEB-CE4A-754A-E7A0F990B775}"/>
              </a:ext>
            </a:extLst>
          </p:cNvPr>
          <p:cNvCxnSpPr/>
          <p:nvPr/>
        </p:nvCxnSpPr>
        <p:spPr>
          <a:xfrm flipV="1">
            <a:off x="4941888" y="1920875"/>
            <a:ext cx="6032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79EA45-533E-6A64-A406-D81808D560D5}"/>
              </a:ext>
            </a:extLst>
          </p:cNvPr>
          <p:cNvCxnSpPr/>
          <p:nvPr/>
        </p:nvCxnSpPr>
        <p:spPr>
          <a:xfrm flipV="1">
            <a:off x="7446963" y="1912938"/>
            <a:ext cx="601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additive="base">
                                        <p:cTn id="7" dur="500" fill="hold"/>
                                        <p:tgtEl>
                                          <p:spTgt spid="77829"/>
                                        </p:tgtEl>
                                        <p:attrNameLst>
                                          <p:attrName>ppt_x</p:attrName>
                                        </p:attrNameLst>
                                      </p:cBhvr>
                                      <p:tavLst>
                                        <p:tav tm="0">
                                          <p:val>
                                            <p:strVal val="#ppt_x"/>
                                          </p:val>
                                        </p:tav>
                                        <p:tav tm="100000">
                                          <p:val>
                                            <p:strVal val="#ppt_x"/>
                                          </p:val>
                                        </p:tav>
                                      </p:tavLst>
                                    </p:anim>
                                    <p:anim calcmode="lin" valueType="num">
                                      <p:cBhvr additive="base">
                                        <p:cTn id="8"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4745D72A-FD21-D5BA-989C-5BC73B80ABA2}"/>
              </a:ext>
            </a:extLst>
          </p:cNvPr>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p>
        </p:txBody>
      </p:sp>
      <p:sp>
        <p:nvSpPr>
          <p:cNvPr id="9219" name="Rectangle 10">
            <a:extLst>
              <a:ext uri="{FF2B5EF4-FFF2-40B4-BE49-F238E27FC236}">
                <a16:creationId xmlns:a16="http://schemas.microsoft.com/office/drawing/2014/main" id="{A0046CB3-516C-FF87-BCFE-442D401B046C}"/>
              </a:ext>
            </a:extLst>
          </p:cNvPr>
          <p:cNvSpPr>
            <a:spLocks noChangeArrowheads="1"/>
          </p:cNvSpPr>
          <p:nvPr/>
        </p:nvSpPr>
        <p:spPr bwMode="auto">
          <a:xfrm>
            <a:off x="2001838" y="533400"/>
            <a:ext cx="8477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FF3300"/>
                </a:solidFill>
              </a:rPr>
              <a:t>II. </a:t>
            </a:r>
            <a:r>
              <a:rPr lang="vi-VN" altLang="en-US" sz="3200">
                <a:solidFill>
                  <a:srgbClr val="FF3300"/>
                </a:solidFill>
              </a:rPr>
              <a:t>ĐẶC ĐIỂM CỦA NGÔI NHÀ THÔNG MINH</a:t>
            </a:r>
            <a:endParaRPr lang="en-US" altLang="en-US" sz="3200">
              <a:solidFill>
                <a:srgbClr val="FF3300"/>
              </a:solidFill>
            </a:endParaRPr>
          </a:p>
        </p:txBody>
      </p:sp>
      <p:sp>
        <p:nvSpPr>
          <p:cNvPr id="2" name="Rectangle 1">
            <a:extLst>
              <a:ext uri="{FF2B5EF4-FFF2-40B4-BE49-F238E27FC236}">
                <a16:creationId xmlns:a16="http://schemas.microsoft.com/office/drawing/2014/main" id="{CA8B470D-D2FB-7EC4-8C44-745EA2B0654B}"/>
              </a:ext>
            </a:extLst>
          </p:cNvPr>
          <p:cNvSpPr/>
          <p:nvPr/>
        </p:nvSpPr>
        <p:spPr>
          <a:xfrm>
            <a:off x="152400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a:extLst>
              <a:ext uri="{FF2B5EF4-FFF2-40B4-BE49-F238E27FC236}">
                <a16:creationId xmlns:a16="http://schemas.microsoft.com/office/drawing/2014/main" id="{7D2DBF14-AC74-1242-FFEF-84A564F8E1E0}"/>
              </a:ext>
            </a:extLst>
          </p:cNvPr>
          <p:cNvSpPr/>
          <p:nvPr/>
        </p:nvSpPr>
        <p:spPr>
          <a:xfrm flipH="1">
            <a:off x="10460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9222" name="Picture 2">
            <a:extLst>
              <a:ext uri="{FF2B5EF4-FFF2-40B4-BE49-F238E27FC236}">
                <a16:creationId xmlns:a16="http://schemas.microsoft.com/office/drawing/2014/main" id="{C5B47B2D-00B5-5690-0E91-24548DF278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1839" y="1212850"/>
            <a:ext cx="3773487"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6C306C6F-AB38-27B3-E5C4-2A1C5AD2FC02}"/>
              </a:ext>
            </a:extLst>
          </p:cNvPr>
          <p:cNvSpPr txBox="1">
            <a:spLocks noChangeArrowheads="1"/>
          </p:cNvSpPr>
          <p:nvPr/>
        </p:nvSpPr>
        <p:spPr bwMode="auto">
          <a:xfrm>
            <a:off x="2144713" y="1447801"/>
            <a:ext cx="24050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1. Tiện ích</a:t>
            </a:r>
            <a:endParaRPr lang="en-US" altLang="vi-VN" sz="3200">
              <a:solidFill>
                <a:srgbClr val="0070C0"/>
              </a:solidFill>
              <a:cs typeface="Times New Roman" panose="02020603050405020304" pitchFamily="18" charset="0"/>
            </a:endParaRPr>
          </a:p>
        </p:txBody>
      </p:sp>
      <p:sp>
        <p:nvSpPr>
          <p:cNvPr id="10" name="Text Box 5">
            <a:extLst>
              <a:ext uri="{FF2B5EF4-FFF2-40B4-BE49-F238E27FC236}">
                <a16:creationId xmlns:a16="http://schemas.microsoft.com/office/drawing/2014/main" id="{8B3C33F2-707A-2656-342B-4918114C72C3}"/>
              </a:ext>
            </a:extLst>
          </p:cNvPr>
          <p:cNvSpPr txBox="1">
            <a:spLocks noChangeArrowheads="1"/>
          </p:cNvSpPr>
          <p:nvPr/>
        </p:nvSpPr>
        <p:spPr bwMode="auto">
          <a:xfrm>
            <a:off x="2144714" y="2514601"/>
            <a:ext cx="36464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rgbClr val="0070C0"/>
                </a:solidFill>
                <a:cs typeface="Times New Roman" panose="02020603050405020304" pitchFamily="18" charset="0"/>
              </a:rPr>
              <a:t>C</a:t>
            </a:r>
            <a:r>
              <a:rPr lang="vi-VN" altLang="en-US" sz="3200">
                <a:solidFill>
                  <a:srgbClr val="0070C0"/>
                </a:solidFill>
                <a:cs typeface="Times New Roman" panose="02020603050405020304" pitchFamily="18" charset="0"/>
              </a:rPr>
              <a:t>ác thiết bị trong ngôi nhà thông minh có thể được điều khiển từ xa thông qua các ứng dụng được cài đặt trên các thiết bị </a:t>
            </a:r>
            <a:endParaRPr lang="en-US" altLang="vi-VN" sz="3200">
              <a:solidFill>
                <a:srgbClr val="0070C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1486</Words>
  <Application>Microsoft Office PowerPoint</Application>
  <PresentationFormat>Widescreen</PresentationFormat>
  <Paragraphs>83</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#9Slide04 AdrianeSwash</vt:lpstr>
      <vt:lpstr>#9Slide04 HLT Aquus</vt:lpstr>
      <vt:lpstr>.VnAristote</vt:lpstr>
      <vt:lpstr>.VnTime</vt:lpstr>
      <vt:lpstr>Arial</vt:lpstr>
      <vt:lpstr>Calibri</vt:lpstr>
      <vt:lpstr>Calibri Light</vt:lpstr>
      <vt:lpstr>Lato Light</vt:lpstr>
      <vt:lpstr>Times New Roman</vt:lpstr>
      <vt:lpstr>UVN Ke Chuyen1</vt:lpstr>
      <vt:lpstr>Wingdings</vt:lpstr>
      <vt:lpstr>Office Theme</vt:lpstr>
      <vt:lpstr>Bài 3. NGÔI NHÀ THÔNG MINH</vt:lpstr>
      <vt:lpstr>PowerPoint Presentation</vt:lpstr>
      <vt:lpstr>PowerPoint Presentation</vt:lpstr>
      <vt:lpstr>I.Ngôi nhà thông minh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NGÔI NHÀ THÔNG MINH</dc:title>
  <dc:creator>Vinh Lyquang</dc:creator>
  <cp:lastModifiedBy>THAO PHUNG</cp:lastModifiedBy>
  <cp:revision>4</cp:revision>
  <dcterms:created xsi:type="dcterms:W3CDTF">2022-10-04T14:09:47Z</dcterms:created>
  <dcterms:modified xsi:type="dcterms:W3CDTF">2023-10-09T04:16:00Z</dcterms:modified>
</cp:coreProperties>
</file>