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Bebas Neue" panose="020B0604020202020204" charset="0"/>
      <p:regular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erriweather Sans" panose="020B0604020202020204" charset="0"/>
      <p:regular r:id="rId33"/>
      <p:bold r:id="rId34"/>
      <p:italic r:id="rId35"/>
      <p:boldItalic r:id="rId36"/>
    </p:embeddedFont>
    <p:embeddedFont>
      <p:font typeface="Bitter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423820" y="1384413"/>
            <a:ext cx="8112842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THAM DỰ BUỔI HỌC HÔM NAY!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Toán</a:t>
            </a:r>
            <a:r>
              <a:rPr lang="en-US" sz="2000" dirty="0" smtClean="0">
                <a:latin typeface="+mn-lt"/>
              </a:rPr>
              <a:t> 7</a:t>
            </a:r>
            <a:endParaRPr sz="2000" dirty="0"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 smtClean="0"/>
              <a:t>ại </a:t>
            </a:r>
            <a:r>
              <a:rPr lang="vi-VN" sz="2000" dirty="0"/>
              <a:t>diện từng nhóm lên trình bày về sơ đồ tư duy của </a:t>
            </a:r>
            <a:r>
              <a:rPr lang="vi-VN" sz="2000" dirty="0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ở </a:t>
            </a:r>
            <a:r>
              <a:rPr lang="en-US" sz="2000" dirty="0" err="1" smtClean="0"/>
              <a:t>nhà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668266" y="2274955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oogle Shape;1173;p66"/>
          <p:cNvGrpSpPr/>
          <p:nvPr/>
        </p:nvGrpSpPr>
        <p:grpSpPr>
          <a:xfrm rot="-989189">
            <a:off x="146394" y="3536178"/>
            <a:ext cx="1074594" cy="1480697"/>
            <a:chOff x="636075" y="1177950"/>
            <a:chExt cx="1451400" cy="1926750"/>
          </a:xfrm>
        </p:grpSpPr>
        <p:sp>
          <p:nvSpPr>
            <p:cNvPr id="1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1195089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1.35 (SGK - tr25)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Hình 1.14 </a:t>
                </a:r>
                <a:r>
                  <a:rPr lang="en-US" sz="1800" dirty="0" err="1" smtClean="0"/>
                  <a:t>mô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phỏng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A, B, C, D, E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. </a:t>
                </a:r>
                <a:r>
                  <a:rPr lang="en-US" sz="1800" dirty="0" err="1" smtClean="0"/>
                  <a:t>Biết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rằng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(</a:t>
                </a:r>
                <a:r>
                  <a:rPr lang="en-US" sz="1800" dirty="0" err="1" smtClean="0"/>
                  <a:t>tính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theo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đơn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kilômét</a:t>
                </a:r>
                <a:r>
                  <a:rPr lang="en-US" sz="1800" dirty="0" smtClean="0"/>
                  <a:t>)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mỗi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một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trong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số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 smtClean="0"/>
                  <a:t>; 0.</a:t>
                </a:r>
                <a:endParaRPr lang="en-US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blipFill rotWithShape="0"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4702629" y="1212400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636998" y="1212400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113340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176017" y="4061900"/>
            <a:ext cx="899858" cy="899895"/>
            <a:chOff x="3951608" y="1989395"/>
            <a:chExt cx="372983" cy="372983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5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6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blipFill rotWithShape="0">
                <a:blip r:embed="rId5"/>
                <a:stretch>
                  <a:fillRect l="-1871" r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+ 0,125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. 8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- (-12)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 : 6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- (-2)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+ 1 - 16 = 57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212350"/>
            <a:ext cx="5600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Mỹ</a:t>
            </a:r>
            <a:r>
              <a:rPr lang="en-US" sz="2000" dirty="0" smtClean="0"/>
              <a:t>.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,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chức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bữa</a:t>
            </a:r>
            <a:r>
              <a:rPr lang="en-US" sz="2000" dirty="0" smtClean="0"/>
              <a:t> </a:t>
            </a:r>
            <a:r>
              <a:rPr lang="en-US" sz="2000" dirty="0" err="1" smtClean="0"/>
              <a:t>tiệc</a:t>
            </a:r>
            <a:r>
              <a:rPr lang="en-US" sz="2000" dirty="0" smtClean="0"/>
              <a:t> chia </a:t>
            </a:r>
            <a:r>
              <a:rPr lang="en-US" sz="2000" dirty="0" err="1" smtClean="0"/>
              <a:t>tay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4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10,25 USD.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phiếu</a:t>
            </a:r>
            <a:r>
              <a:rPr lang="en-US" sz="2000" dirty="0" smtClean="0"/>
              <a:t> </a:t>
            </a:r>
            <a:r>
              <a:rPr lang="en-US" sz="2000" dirty="0" err="1" smtClean="0"/>
              <a:t>giảm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1,5 USD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tiền</a:t>
            </a:r>
            <a:r>
              <a:rPr lang="en-US" sz="2000" dirty="0" smtClean="0"/>
              <a:t>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0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4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</a:t>
            </a:r>
            <a:r>
              <a:rPr lang="vi-VN" sz="2000" dirty="0"/>
              <a:t>. 10,25 = 41 (USD</a:t>
            </a:r>
            <a:r>
              <a:rPr lang="vi-VN" sz="2000" dirty="0" smtClean="0"/>
              <a:t>)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4.1,5 </a:t>
            </a:r>
            <a:r>
              <a:rPr lang="vi-VN" sz="2000" dirty="0"/>
              <a:t>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41 </a:t>
            </a:r>
            <a:r>
              <a:rPr lang="vi-VN" sz="2000" dirty="0"/>
              <a:t>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3359601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-136486"/>
            <a:ext cx="2163022" cy="21153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bay. Theo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,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cất</a:t>
            </a:r>
            <a:r>
              <a:rPr lang="en-US" sz="2000" dirty="0" smtClean="0"/>
              <a:t> </a:t>
            </a:r>
            <a:r>
              <a:rPr lang="en-US" sz="2000" dirty="0" err="1" smtClean="0"/>
              <a:t>cánh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14 </a:t>
            </a:r>
            <a:r>
              <a:rPr lang="en-US" sz="2000" dirty="0" err="1" smtClean="0"/>
              <a:t>giờ</a:t>
            </a:r>
            <a:r>
              <a:rPr lang="en-US" sz="2000" dirty="0" smtClean="0"/>
              <a:t> 40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ở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ít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2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tục</a:t>
            </a:r>
            <a:r>
              <a:rPr lang="en-US" sz="2000" dirty="0" smtClean="0"/>
              <a:t>,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rằng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mất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45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muộn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mấy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kịp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bay.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4"/>
          <p:cNvSpPr/>
          <p:nvPr/>
        </p:nvSpPr>
        <p:spPr>
          <a:xfrm>
            <a:off x="3938148" y="547519"/>
            <a:ext cx="1335640" cy="614397"/>
          </a:xfrm>
          <a:prstGeom prst="rect">
            <a:avLst/>
          </a:pr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54"/>
          <p:cNvGrpSpPr/>
          <p:nvPr/>
        </p:nvGrpSpPr>
        <p:grpSpPr>
          <a:xfrm>
            <a:off x="719047" y="918798"/>
            <a:ext cx="7972890" cy="3817590"/>
            <a:chOff x="323525" y="225000"/>
            <a:chExt cx="8385484" cy="4582084"/>
          </a:xfrm>
        </p:grpSpPr>
        <p:sp>
          <p:nvSpPr>
            <p:cNvPr id="806" name="Google Shape;806;p54"/>
            <p:cNvSpPr/>
            <p:nvPr/>
          </p:nvSpPr>
          <p:spPr>
            <a:xfrm rot="10800000" flipH="1">
              <a:off x="440709" y="342184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 rot="10800000" flipH="1">
              <a:off x="323525" y="225000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593556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21975" y="1216815"/>
                <a:ext cx="6724002" cy="2359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err="1" smtClean="0"/>
                  <a:t>Vì</a:t>
                </a:r>
                <a:r>
                  <a:rPr lang="en-US" sz="1800" dirty="0" smtClean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14 </a:t>
                </a:r>
                <a:r>
                  <a:rPr lang="en-US" sz="1800" dirty="0" err="1" smtClean="0"/>
                  <a:t>giờ</a:t>
                </a:r>
                <a:r>
                  <a:rPr lang="en-US" sz="1800" dirty="0" smtClean="0"/>
                  <a:t> 40 </a:t>
                </a:r>
                <a:r>
                  <a:rPr lang="en-US" sz="1800" dirty="0" err="1" smtClean="0"/>
                  <a:t>phút</a:t>
                </a:r>
                <a:r>
                  <a:rPr lang="en-US" sz="1800" dirty="0" smtClean="0"/>
                  <a:t> – 2 </a:t>
                </a:r>
                <a:r>
                  <a:rPr lang="en-US" sz="1800" dirty="0" err="1" smtClean="0"/>
                  <a:t>giờ</a:t>
                </a:r>
                <a:r>
                  <a:rPr lang="en-US" sz="1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 giờ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1216815"/>
                <a:ext cx="6724002" cy="2359685"/>
              </a:xfrm>
              <a:prstGeom prst="rect">
                <a:avLst/>
              </a:prstGeom>
              <a:blipFill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72" y="3490394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0" name="Google Shape;900;p58"/>
          <p:cNvGrpSpPr/>
          <p:nvPr/>
        </p:nvGrpSpPr>
        <p:grpSpPr>
          <a:xfrm rot="6300029">
            <a:off x="-86601" y="3898342"/>
            <a:ext cx="2263971" cy="2267639"/>
            <a:chOff x="582410" y="345094"/>
            <a:chExt cx="1998559" cy="2001797"/>
          </a:xfrm>
        </p:grpSpPr>
        <p:sp>
          <p:nvSpPr>
            <p:cNvPr id="901" name="Google Shape;901;p5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Ghi</a:t>
            </a:r>
            <a:r>
              <a:rPr lang="en-US" sz="2000" dirty="0" smtClean="0"/>
              <a:t> 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417;p33"/>
          <p:cNvGrpSpPr/>
          <p:nvPr/>
        </p:nvGrpSpPr>
        <p:grpSpPr>
          <a:xfrm>
            <a:off x="771557" y="931119"/>
            <a:ext cx="7472867" cy="3204464"/>
            <a:chOff x="254503" y="268253"/>
            <a:chExt cx="8513996" cy="4594800"/>
          </a:xfrm>
        </p:grpSpPr>
        <p:sp>
          <p:nvSpPr>
            <p:cNvPr id="97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637;p48"/>
          <p:cNvGrpSpPr/>
          <p:nvPr/>
        </p:nvGrpSpPr>
        <p:grpSpPr>
          <a:xfrm>
            <a:off x="7653808" y="2616106"/>
            <a:ext cx="1445141" cy="2699655"/>
            <a:chOff x="5455125" y="627200"/>
            <a:chExt cx="1020400" cy="1906200"/>
          </a:xfrm>
        </p:grpSpPr>
        <p:sp>
          <p:nvSpPr>
            <p:cNvPr id="100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648;p48"/>
          <p:cNvGrpSpPr/>
          <p:nvPr/>
        </p:nvGrpSpPr>
        <p:grpSpPr>
          <a:xfrm rot="6299960">
            <a:off x="-16579" y="559100"/>
            <a:ext cx="2367619" cy="2371455"/>
            <a:chOff x="582410" y="345094"/>
            <a:chExt cx="1998559" cy="2001797"/>
          </a:xfrm>
        </p:grpSpPr>
        <p:sp>
          <p:nvSpPr>
            <p:cNvPr id="111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40983" y="1434255"/>
            <a:ext cx="7170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ĐÃ LẮNG NGHE BÀI GIẢNG!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</a:t>
                </a:r>
                <a:r>
                  <a:rPr lang="vi-VN" sz="2800" b="1" noProof="1" smtClean="0">
                    <a:latin typeface="+mn-lt"/>
                    <a:cs typeface="Arial" panose="020B0604020202020204" pitchFamily="34" charset="0"/>
                  </a:rPr>
                  <a:t>1:</a:t>
                </a:r>
                <a:r>
                  <a:rPr lang="en-US" sz="2800" b="1" noProof="1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Cambria Math" panose="02040503050406030204" pitchFamily="18" charset="0"/>
                                  </a:rPr>
                                  <m:t>−0,75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pt-BR" i="0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pt-BR" i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quả là</a:t>
                </a: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02809" y="913540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0" y="2085866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422;p33"/>
          <p:cNvGrpSpPr/>
          <p:nvPr/>
        </p:nvGrpSpPr>
        <p:grpSpPr>
          <a:xfrm rot="1273802">
            <a:off x="6970252" y="260318"/>
            <a:ext cx="1968706" cy="991899"/>
            <a:chOff x="782606" y="3568534"/>
            <a:chExt cx="1748256" cy="880829"/>
          </a:xfrm>
        </p:grpSpPr>
        <p:sp>
          <p:nvSpPr>
            <p:cNvPr id="64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700</Words>
  <Application>Microsoft Office PowerPoint</Application>
  <PresentationFormat>On-screen Show (16:9)</PresentationFormat>
  <Paragraphs>94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Tahoma</vt:lpstr>
      <vt:lpstr>Bebas Neue</vt:lpstr>
      <vt:lpstr>Lato</vt:lpstr>
      <vt:lpstr>Cambria Math</vt:lpstr>
      <vt:lpstr>Arial</vt:lpstr>
      <vt:lpstr>Times New Roman</vt:lpstr>
      <vt:lpstr>Calibri Light</vt:lpstr>
      <vt:lpstr>Merriweather Sans</vt:lpstr>
      <vt:lpstr>Roboto Condensed Light</vt:lpstr>
      <vt:lpstr>Bitter</vt:lpstr>
      <vt:lpstr>Calibri</vt:lpstr>
      <vt:lpstr>Math Subject for Elementary -4th Grade: Practice Standards by Slidesgo</vt:lpstr>
      <vt:lpstr>Office Theme</vt:lpstr>
      <vt:lpstr>CHÀO MỪNG CÁC EM  THAM DỰ BUỔI HỌC HÔM NAY!</vt:lpstr>
      <vt:lpstr>PowerPoint Presentation</vt:lpstr>
      <vt:lpstr>PowerPoint Presentation</vt:lpstr>
      <vt:lpstr>PowerPoint Presentation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</dc:title>
  <dc:creator>User</dc:creator>
  <cp:lastModifiedBy>admin</cp:lastModifiedBy>
  <cp:revision>17</cp:revision>
  <dcterms:modified xsi:type="dcterms:W3CDTF">2023-10-02T16:03:46Z</dcterms:modified>
</cp:coreProperties>
</file>