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848" r:id="rId2"/>
  </p:sldMasterIdLst>
  <p:notesMasterIdLst>
    <p:notesMasterId r:id="rId15"/>
  </p:notesMasterIdLst>
  <p:sldIdLst>
    <p:sldId id="288" r:id="rId3"/>
    <p:sldId id="398" r:id="rId4"/>
    <p:sldId id="382" r:id="rId5"/>
    <p:sldId id="397" r:id="rId6"/>
    <p:sldId id="400" r:id="rId7"/>
    <p:sldId id="399" r:id="rId8"/>
    <p:sldId id="381" r:id="rId9"/>
    <p:sldId id="401" r:id="rId10"/>
    <p:sldId id="349" r:id="rId11"/>
    <p:sldId id="402" r:id="rId12"/>
    <p:sldId id="363" r:id="rId13"/>
    <p:sldId id="314" r:id="rId1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5735"/>
  </p:normalViewPr>
  <p:slideViewPr>
    <p:cSldViewPr snapToGrid="0" snapToObjects="1">
      <p:cViewPr varScale="1">
        <p:scale>
          <a:sx n="83" d="100"/>
          <a:sy n="83" d="100"/>
        </p:scale>
        <p:origin x="2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90AE8-0971-634A-B6F1-5AA790903FFF}" type="datetimeFigureOut">
              <a:rPr lang="x-none" smtClean="0"/>
              <a:t>6/28/2023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AA3EB-AD35-A94C-BB2A-D2A3968893D7}" type="slidenum">
              <a:rPr lang="x-none" smtClean="0"/>
              <a:t>‹#›</a:t>
            </a:fld>
            <a:endParaRPr lang="x-none"/>
          </a:p>
        </p:txBody>
      </p:sp>
    </p:spTree>
    <p:extLst>
      <p:ext uri="{BB962C8B-B14F-4D97-AF65-F5344CB8AC3E}">
        <p14:creationId xmlns:p14="http://schemas.microsoft.com/office/powerpoint/2010/main" val="2088215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9</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11</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0745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6/28/2023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1938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6/28/2023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86235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6/28/2023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01393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4" name="Oval 13">
            <a:extLst>
              <a:ext uri="{FF2B5EF4-FFF2-40B4-BE49-F238E27FC236}">
                <a16:creationId xmlns:a16="http://schemas.microsoft.com/office/drawing/2014/main" id="{7D6BF779-0B8C-4CC2-9268-9506AD0C5331}"/>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4113756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4" name="Oval 13">
            <a:extLst>
              <a:ext uri="{FF2B5EF4-FFF2-40B4-BE49-F238E27FC236}">
                <a16:creationId xmlns:a16="http://schemas.microsoft.com/office/drawing/2014/main" id="{104332FF-8349-42A5-B5C8-5EE3825CE252}"/>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77464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1" y="1709824"/>
            <a:ext cx="10515600" cy="2852737"/>
          </a:xfr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1" y="45895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4" name="Oval 13">
            <a:extLst>
              <a:ext uri="{FF2B5EF4-FFF2-40B4-BE49-F238E27FC236}">
                <a16:creationId xmlns:a16="http://schemas.microsoft.com/office/drawing/2014/main" id="{464F5FEB-DE92-47DA-8C46-DC088E8960A4}"/>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38091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solidFill>
                  <a:prstClr val="black">
                    <a:tint val="75000"/>
                  </a:prstClr>
                </a:solidFill>
              </a:rPr>
              <a:pPr/>
              <a:t>6/28/2023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5" name="Oval 14">
            <a:extLst>
              <a:ext uri="{FF2B5EF4-FFF2-40B4-BE49-F238E27FC236}">
                <a16:creationId xmlns:a16="http://schemas.microsoft.com/office/drawing/2014/main" id="{2793E083-ADC4-4391-83DD-781529A66110}"/>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93462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5" y="5987150"/>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solidFill>
                  <a:prstClr val="black">
                    <a:tint val="75000"/>
                  </a:prstClr>
                </a:solidFill>
              </a:rPr>
              <a:pPr/>
              <a:t>6/28/2023</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7" name="Oval 16">
            <a:extLst>
              <a:ext uri="{FF2B5EF4-FFF2-40B4-BE49-F238E27FC236}">
                <a16:creationId xmlns:a16="http://schemas.microsoft.com/office/drawing/2014/main" id="{D6B0F5A7-6E8A-4BCD-8F1F-233ECD21B262}"/>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679033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smtClean="0"/>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5" y="5987150"/>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solidFill>
                  <a:prstClr val="black">
                    <a:tint val="75000"/>
                  </a:prstClr>
                </a:solidFill>
              </a:rPr>
              <a:pPr/>
              <a:t>6/28/2023</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3" name="Oval 12">
            <a:extLst>
              <a:ext uri="{FF2B5EF4-FFF2-40B4-BE49-F238E27FC236}">
                <a16:creationId xmlns:a16="http://schemas.microsoft.com/office/drawing/2014/main" id="{876EB399-18D2-46D5-8757-35FCFF8EA80D}"/>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87884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5" y="5987150"/>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solidFill>
                  <a:prstClr val="black">
                    <a:tint val="75000"/>
                  </a:prstClr>
                </a:solidFill>
              </a:rPr>
              <a:pPr/>
              <a:t>6/28/2023</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2" name="Oval 11">
            <a:extLst>
              <a:ext uri="{FF2B5EF4-FFF2-40B4-BE49-F238E27FC236}">
                <a16:creationId xmlns:a16="http://schemas.microsoft.com/office/drawing/2014/main" id="{70CCC791-94D7-4BB8-9EDF-423CEA1F6215}"/>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36102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51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solidFill>
                  <a:prstClr val="black">
                    <a:tint val="75000"/>
                  </a:prstClr>
                </a:solidFill>
              </a:rPr>
              <a:pPr/>
              <a:t>6/28/2023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5" name="Oval 14">
            <a:extLst>
              <a:ext uri="{FF2B5EF4-FFF2-40B4-BE49-F238E27FC236}">
                <a16:creationId xmlns:a16="http://schemas.microsoft.com/office/drawing/2014/main" id="{C5B051DE-636E-4B3C-9886-2055CE23E49A}"/>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64919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6/28/2023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39093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51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solidFill>
                  <a:prstClr val="black">
                    <a:tint val="75000"/>
                  </a:prstClr>
                </a:solidFill>
              </a:rPr>
              <a:pPr/>
              <a:t>6/28/2023</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5" name="Oval 14">
            <a:extLst>
              <a:ext uri="{FF2B5EF4-FFF2-40B4-BE49-F238E27FC236}">
                <a16:creationId xmlns:a16="http://schemas.microsoft.com/office/drawing/2014/main" id="{FD202F3A-9FDE-4E11-B865-FBAEC415F880}"/>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821380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5" name="Oval 14">
            <a:extLst>
              <a:ext uri="{FF2B5EF4-FFF2-40B4-BE49-F238E27FC236}">
                <a16:creationId xmlns:a16="http://schemas.microsoft.com/office/drawing/2014/main" id="{0B0E5D27-C447-432F-982D-B60FDD6F34AD}"/>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405502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solidFill>
                  <a:prstClr val="black"/>
                </a:solidFill>
              </a:endParaRPr>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
        <p:nvSpPr>
          <p:cNvPr id="14" name="Oval 13">
            <a:extLst>
              <a:ext uri="{FF2B5EF4-FFF2-40B4-BE49-F238E27FC236}">
                <a16:creationId xmlns:a16="http://schemas.microsoft.com/office/drawing/2014/main" id="{1FE2F5FD-5D31-4C1D-82F8-93624C7B0A3C}"/>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4283738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sp>
        <p:nvSpPr>
          <p:cNvPr id="7" name="矩形 6"/>
          <p:cNvSpPr/>
          <p:nvPr userDrawn="1"/>
        </p:nvSpPr>
        <p:spPr>
          <a:xfrm>
            <a:off x="0" y="626540"/>
            <a:ext cx="12190992" cy="597746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8" name="五边形 7"/>
          <p:cNvSpPr/>
          <p:nvPr userDrawn="1"/>
        </p:nvSpPr>
        <p:spPr>
          <a:xfrm>
            <a:off x="0" y="355686"/>
            <a:ext cx="4487333" cy="592667"/>
          </a:xfrm>
          <a:prstGeom prst="homePlate">
            <a:avLst/>
          </a:prstGeom>
          <a:solidFill>
            <a:srgbClr val="E1E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7" dirty="0">
                <a:solidFill>
                  <a:srgbClr val="00B050"/>
                </a:solidFill>
              </a:rPr>
              <a:t>单击此处添加文字标题</a:t>
            </a:r>
          </a:p>
        </p:txBody>
      </p:sp>
    </p:spTree>
    <p:extLst>
      <p:ext uri="{BB962C8B-B14F-4D97-AF65-F5344CB8AC3E}">
        <p14:creationId xmlns:p14="http://schemas.microsoft.com/office/powerpoint/2010/main" val="2249953704"/>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1" y="1709824"/>
            <a:ext cx="10515600" cy="2852737"/>
          </a:xfr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1" y="458954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5" y="5987150"/>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6/28/2023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3798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6/28/2023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3107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5" y="5987150"/>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6/28/2023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3834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smtClean="0"/>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5" y="5987150"/>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6/28/2023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5998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5" y="5987150"/>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6/28/2023</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856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51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6/28/2023</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393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51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5" y="5987150"/>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6/28/2023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980"/>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7843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436"/>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6/28/2023</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436"/>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436"/>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338184639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80"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436"/>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solidFill>
                  <a:prstClr val="black">
                    <a:tint val="75000"/>
                  </a:prstClr>
                </a:solidFill>
              </a:rPr>
              <a:pPr/>
              <a:t>6/28/2023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436"/>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solidFill>
                  <a:prstClr val="black">
                    <a:tint val="75000"/>
                  </a:prstClr>
                </a:solidFill>
              </a:rPr>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436"/>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922165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86" y="1104800"/>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文本框 4"/>
          <p:cNvSpPr txBox="1"/>
          <p:nvPr/>
        </p:nvSpPr>
        <p:spPr>
          <a:xfrm>
            <a:off x="1461987" y="2350043"/>
            <a:ext cx="9607438" cy="707886"/>
          </a:xfrm>
          <a:prstGeom prst="rect">
            <a:avLst/>
          </a:prstGeom>
          <a:noFill/>
        </p:spPr>
        <p:txBody>
          <a:bodyPr wrap="none" rtlCol="0">
            <a:spAutoFit/>
          </a:bodyPr>
          <a:lstStyle/>
          <a:p>
            <a:pPr algn="ctr"/>
            <a:r>
              <a:rPr lang="en-US" altLang="zh-CN"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CÂU PHỦ ĐỊNH VÀ CÂU KHẲNG ĐỊNH</a:t>
            </a:r>
            <a:endPar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2192821" y="1643112"/>
            <a:ext cx="859531" cy="461665"/>
          </a:xfrm>
          <a:prstGeom prst="rect">
            <a:avLst/>
          </a:prstGeom>
          <a:noFill/>
        </p:spPr>
        <p:txBody>
          <a:bodyPr wrap="none" rtlCol="0">
            <a:spAutoFit/>
          </a:bodyPr>
          <a:lstStyle/>
          <a:p>
            <a:r>
              <a:rPr lang="vi-VN" altLang="zh-CN" sz="2400" b="1" u="sng"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Bài 9</a:t>
            </a:r>
            <a:endParaRPr lang="en-US" altLang="zh-CN" sz="2400" b="1" u="sng"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803" y="4884490"/>
            <a:ext cx="5471844" cy="1781157"/>
          </a:xfrm>
          <a:prstGeom prst="rect">
            <a:avLst/>
          </a:prstGeom>
        </p:spPr>
      </p:pic>
      <p:sp>
        <p:nvSpPr>
          <p:cNvPr id="7" name="TextBox 6"/>
          <p:cNvSpPr txBox="1"/>
          <p:nvPr/>
        </p:nvSpPr>
        <p:spPr>
          <a:xfrm>
            <a:off x="3578087" y="1753286"/>
            <a:ext cx="6374296"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THỰC HÀNH TIẾNG VIỆT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500"/>
                            </p:stCondLst>
                            <p:childTnLst>
                              <p:par>
                                <p:cTn id="24" presetID="10" presetClass="entr" presetSubtype="0" fill="hold" grpId="0" nodeType="afterEffect">
                                  <p:stCondLst>
                                    <p:cond delay="0"/>
                                  </p:stCondLst>
                                  <p:iterate type="lt">
                                    <p:tmPct val="14000"/>
                                  </p:iterate>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0228" y="567160"/>
            <a:ext cx="10208871" cy="523175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i="1" dirty="0">
                <a:solidFill>
                  <a:srgbClr val="FF0000"/>
                </a:solidFill>
                <a:latin typeface="Times New Roman" panose="02020603050405020304" pitchFamily="18" charset="0"/>
                <a:cs typeface="Times New Roman" panose="02020603050405020304" pitchFamily="18" charset="0"/>
              </a:rPr>
              <a:t> </a:t>
            </a:r>
            <a:r>
              <a:rPr lang="nl-NL" sz="3200" dirty="0" smtClean="0">
                <a:solidFill>
                  <a:srgbClr val="FF0000"/>
                </a:solidFill>
                <a:latin typeface="Times New Roman" panose="02020603050405020304" pitchFamily="18" charset="0"/>
                <a:cs typeface="Times New Roman" panose="02020603050405020304" pitchFamily="18" charset="0"/>
              </a:rPr>
              <a:t> </a:t>
            </a:r>
            <a:r>
              <a:rPr lang="nl-NL" sz="3200" dirty="0">
                <a:solidFill>
                  <a:srgbClr val="FF0000"/>
                </a:solidFill>
                <a:latin typeface="Times New Roman" panose="02020603050405020304" pitchFamily="18" charset="0"/>
                <a:cs typeface="Times New Roman" panose="02020603050405020304" pitchFamily="18" charset="0"/>
              </a:rPr>
              <a:t>viết đoạn văn (5 </a:t>
            </a:r>
            <a:r>
              <a:rPr lang="nl-NL" sz="3200" dirty="0" smtClean="0">
                <a:solidFill>
                  <a:srgbClr val="FF0000"/>
                </a:solidFill>
                <a:latin typeface="Times New Roman" panose="02020603050405020304" pitchFamily="18" charset="0"/>
                <a:cs typeface="Times New Roman" panose="02020603050405020304" pitchFamily="18" charset="0"/>
              </a:rPr>
              <a:t>–&gt; </a:t>
            </a:r>
            <a:r>
              <a:rPr lang="nl-NL" sz="3200" dirty="0">
                <a:solidFill>
                  <a:srgbClr val="FF0000"/>
                </a:solidFill>
                <a:latin typeface="Times New Roman" panose="02020603050405020304" pitchFamily="18" charset="0"/>
                <a:cs typeface="Times New Roman" panose="02020603050405020304" pitchFamily="18" charset="0"/>
              </a:rPr>
              <a:t>7 câu)</a:t>
            </a:r>
            <a:r>
              <a:rPr lang="vi-VN" sz="3200" dirty="0">
                <a:solidFill>
                  <a:srgbClr val="FF0000"/>
                </a:solidFill>
                <a:latin typeface="Times New Roman" panose="02020603050405020304" pitchFamily="18" charset="0"/>
                <a:cs typeface="Times New Roman" panose="02020603050405020304" pitchFamily="18" charset="0"/>
              </a:rPr>
              <a:t> viết về vai trò của thiên nhiên, môi trường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cuộc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chúng</a:t>
            </a:r>
            <a:r>
              <a:rPr lang="en-US" sz="3200" dirty="0">
                <a:solidFill>
                  <a:srgbClr val="FF0000"/>
                </a:solidFill>
                <a:latin typeface="Times New Roman" panose="02020603050405020304" pitchFamily="18" charset="0"/>
                <a:cs typeface="Times New Roman" panose="02020603050405020304" pitchFamily="18" charset="0"/>
              </a:rPr>
              <a:t> ta </a:t>
            </a:r>
            <a:r>
              <a:rPr lang="vi-VN" sz="3200" dirty="0">
                <a:solidFill>
                  <a:srgbClr val="FF0000"/>
                </a:solidFill>
                <a:latin typeface="Times New Roman" panose="02020603050405020304" pitchFamily="18" charset="0"/>
                <a:cs typeface="Times New Roman" panose="02020603050405020304" pitchFamily="18" charset="0"/>
              </a:rPr>
              <a:t>có sử dụng </a:t>
            </a:r>
            <a:endParaRPr lang="en-US" sz="3200" dirty="0" smtClean="0">
              <a:solidFill>
                <a:srgbClr val="FF0000"/>
              </a:solidFill>
              <a:latin typeface="Times New Roman" panose="02020603050405020304" pitchFamily="18" charset="0"/>
              <a:cs typeface="Times New Roman" panose="02020603050405020304" pitchFamily="18" charset="0"/>
            </a:endParaRPr>
          </a:p>
          <a:p>
            <a:pPr algn="ctr"/>
            <a:r>
              <a:rPr lang="vi-VN" sz="3200" dirty="0" smtClean="0">
                <a:solidFill>
                  <a:srgbClr val="FF0000"/>
                </a:solidFill>
                <a:latin typeface="Times New Roman" panose="02020603050405020304" pitchFamily="18" charset="0"/>
                <a:cs typeface="Times New Roman" panose="02020603050405020304" pitchFamily="18" charset="0"/>
              </a:rPr>
              <a:t>câu </a:t>
            </a:r>
            <a:r>
              <a:rPr lang="vi-VN" sz="3200" dirty="0">
                <a:solidFill>
                  <a:srgbClr val="FF0000"/>
                </a:solidFill>
                <a:latin typeface="Times New Roman" panose="02020603050405020304" pitchFamily="18" charset="0"/>
                <a:cs typeface="Times New Roman" panose="02020603050405020304" pitchFamily="18" charset="0"/>
              </a:rPr>
              <a:t>phủ định, câu khẳng </a:t>
            </a:r>
            <a:r>
              <a:rPr lang="vi-VN" sz="3200" dirty="0" smtClean="0">
                <a:solidFill>
                  <a:srgbClr val="FF0000"/>
                </a:solidFill>
                <a:latin typeface="Times New Roman" panose="02020603050405020304" pitchFamily="18" charset="0"/>
                <a:cs typeface="Times New Roman" panose="02020603050405020304" pitchFamily="18" charset="0"/>
              </a:rPr>
              <a:t>định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55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134164"/>
            <a:ext cx="12231331" cy="692191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10" name="TextBox 9"/>
          <p:cNvSpPr txBox="1"/>
          <p:nvPr/>
        </p:nvSpPr>
        <p:spPr>
          <a:xfrm>
            <a:off x="2381863" y="130692"/>
            <a:ext cx="9055632" cy="1477328"/>
          </a:xfrm>
          <a:prstGeom prst="rect">
            <a:avLst/>
          </a:prstGeom>
          <a:noFill/>
        </p:spPr>
        <p:txBody>
          <a:bodyPr wrap="square" rtlCol="0">
            <a:spAutoFit/>
          </a:bodyPr>
          <a:lstStyle/>
          <a:p>
            <a:pPr algn="ctr">
              <a:lnSpc>
                <a:spcPct val="150000"/>
              </a:lnSpc>
            </a:pPr>
            <a:r>
              <a:rPr lang="en-SG" altLang="zh-CN" sz="6000" b="1" dirty="0" err="1" smtClean="0">
                <a:solidFill>
                  <a:prstClr val="black"/>
                </a:solidFill>
                <a:latin typeface="Times New Roman" pitchFamily="18" charset="0"/>
                <a:ea typeface="华康海报体W12(P)" pitchFamily="82" charset="-122"/>
                <a:cs typeface="Times New Roman" pitchFamily="18" charset="0"/>
              </a:rPr>
              <a:t>Hướng</a:t>
            </a:r>
            <a:r>
              <a:rPr lang="en-SG" altLang="zh-CN" sz="6000" b="1" dirty="0" smtClean="0">
                <a:solidFill>
                  <a:prstClr val="black"/>
                </a:solidFill>
                <a:latin typeface="Times New Roman" pitchFamily="18" charset="0"/>
                <a:ea typeface="华康海报体W12(P)" pitchFamily="82" charset="-122"/>
                <a:cs typeface="Times New Roman" pitchFamily="18" charset="0"/>
              </a:rPr>
              <a:t> </a:t>
            </a:r>
            <a:r>
              <a:rPr lang="en-SG" altLang="zh-CN" sz="6000" b="1" dirty="0" err="1" smtClean="0">
                <a:solidFill>
                  <a:prstClr val="black"/>
                </a:solidFill>
                <a:latin typeface="Times New Roman" pitchFamily="18" charset="0"/>
                <a:ea typeface="华康海报体W12(P)" pitchFamily="82" charset="-122"/>
                <a:cs typeface="Times New Roman" pitchFamily="18" charset="0"/>
              </a:rPr>
              <a:t>dẫn</a:t>
            </a:r>
            <a:r>
              <a:rPr lang="en-SG" altLang="zh-CN" sz="6000" b="1" dirty="0" smtClean="0">
                <a:solidFill>
                  <a:prstClr val="black"/>
                </a:solidFill>
                <a:latin typeface="Times New Roman" pitchFamily="18" charset="0"/>
                <a:ea typeface="华康海报体W12(P)" pitchFamily="82" charset="-122"/>
                <a:cs typeface="Times New Roman" pitchFamily="18" charset="0"/>
              </a:rPr>
              <a:t> </a:t>
            </a:r>
            <a:r>
              <a:rPr lang="en-SG" altLang="zh-CN" sz="6000" b="1" dirty="0" err="1" smtClean="0">
                <a:solidFill>
                  <a:prstClr val="black"/>
                </a:solidFill>
                <a:latin typeface="Times New Roman" pitchFamily="18" charset="0"/>
                <a:ea typeface="华康海报体W12(P)" pitchFamily="82" charset="-122"/>
                <a:cs typeface="Times New Roman" pitchFamily="18" charset="0"/>
              </a:rPr>
              <a:t>viết</a:t>
            </a:r>
            <a:r>
              <a:rPr lang="en-SG" altLang="zh-CN" sz="6000" b="1" dirty="0" smtClean="0">
                <a:solidFill>
                  <a:prstClr val="black"/>
                </a:solidFill>
                <a:latin typeface="Times New Roman" pitchFamily="18" charset="0"/>
                <a:ea typeface="华康海报体W12(P)" pitchFamily="82" charset="-122"/>
                <a:cs typeface="Times New Roman" pitchFamily="18" charset="0"/>
              </a:rPr>
              <a:t> </a:t>
            </a:r>
            <a:r>
              <a:rPr lang="en-SG" altLang="zh-CN" sz="6000" b="1" err="1" smtClean="0">
                <a:solidFill>
                  <a:prstClr val="black"/>
                </a:solidFill>
                <a:latin typeface="Times New Roman" pitchFamily="18" charset="0"/>
                <a:ea typeface="华康海报体W12(P)" pitchFamily="82" charset="-122"/>
                <a:cs typeface="Times New Roman" pitchFamily="18" charset="0"/>
              </a:rPr>
              <a:t>đoạn</a:t>
            </a:r>
            <a:r>
              <a:rPr lang="en-SG" altLang="zh-CN" sz="6000" b="1" smtClean="0">
                <a:solidFill>
                  <a:prstClr val="black"/>
                </a:solidFill>
                <a:latin typeface="Times New Roman" pitchFamily="18" charset="0"/>
                <a:ea typeface="华康海报体W12(P)" pitchFamily="82" charset="-122"/>
                <a:cs typeface="Times New Roman" pitchFamily="18" charset="0"/>
              </a:rPr>
              <a:t> văn</a:t>
            </a:r>
            <a:endParaRPr lang="en-US" altLang="zh-CN" sz="6000" b="1" dirty="0">
              <a:solidFill>
                <a:prstClr val="black"/>
              </a:solidFill>
              <a:latin typeface="Times New Roman" pitchFamily="18" charset="0"/>
              <a:ea typeface="华康海报体W12(P)" pitchFamily="82" charset="-122"/>
              <a:cs typeface="Times New Roman" pitchFamily="18" charset="0"/>
            </a:endParaRPr>
          </a:p>
        </p:txBody>
      </p:sp>
      <p:sp>
        <p:nvSpPr>
          <p:cNvPr id="7" name="TextBox 6"/>
          <p:cNvSpPr txBox="1"/>
          <p:nvPr/>
        </p:nvSpPr>
        <p:spPr>
          <a:xfrm>
            <a:off x="1071688" y="1264689"/>
            <a:ext cx="9892968" cy="2062103"/>
          </a:xfrm>
          <a:prstGeom prst="rect">
            <a:avLst/>
          </a:prstGeom>
          <a:noFill/>
        </p:spPr>
        <p:txBody>
          <a:bodyPr wrap="square" rtlCol="0">
            <a:spAutoFit/>
          </a:bodyPr>
          <a:lstStyle/>
          <a:p>
            <a:pPr algn="just"/>
            <a:r>
              <a:rPr lang="en-SG" altLang="zh-CN" sz="3200" b="1" dirty="0" smtClean="0">
                <a:solidFill>
                  <a:prstClr val="black"/>
                </a:solidFill>
                <a:latin typeface="Times New Roman" pitchFamily="18" charset="0"/>
                <a:ea typeface="华康海报体W12(P)" pitchFamily="82" charset="-122"/>
                <a:cs typeface="Times New Roman" pitchFamily="18" charset="0"/>
              </a:rPr>
              <a:t>* </a:t>
            </a:r>
            <a:r>
              <a:rPr lang="en-SG" altLang="zh-CN" sz="3200" b="1" dirty="0" err="1" smtClean="0">
                <a:solidFill>
                  <a:prstClr val="black"/>
                </a:solidFill>
                <a:latin typeface="Times New Roman" pitchFamily="18" charset="0"/>
                <a:ea typeface="华康海报体W12(P)" pitchFamily="82" charset="-122"/>
                <a:cs typeface="Times New Roman" pitchFamily="18" charset="0"/>
              </a:rPr>
              <a:t>Về</a:t>
            </a:r>
            <a:r>
              <a:rPr lang="en-SG" altLang="zh-CN" sz="3200" b="1" dirty="0" smtClean="0">
                <a:solidFill>
                  <a:prstClr val="black"/>
                </a:solidFill>
                <a:latin typeface="Times New Roman" pitchFamily="18" charset="0"/>
                <a:ea typeface="华康海报体W12(P)" pitchFamily="82" charset="-122"/>
                <a:cs typeface="Times New Roman" pitchFamily="18" charset="0"/>
              </a:rPr>
              <a:t> </a:t>
            </a:r>
            <a:r>
              <a:rPr lang="en-SG" altLang="zh-CN" sz="3200" b="1" dirty="0" err="1" smtClean="0">
                <a:solidFill>
                  <a:prstClr val="black"/>
                </a:solidFill>
                <a:latin typeface="Times New Roman" pitchFamily="18" charset="0"/>
                <a:ea typeface="华康海报体W12(P)" pitchFamily="82" charset="-122"/>
                <a:cs typeface="Times New Roman" pitchFamily="18" charset="0"/>
              </a:rPr>
              <a:t>hình</a:t>
            </a:r>
            <a:r>
              <a:rPr lang="en-SG" altLang="zh-CN" sz="3200" b="1" dirty="0" smtClean="0">
                <a:solidFill>
                  <a:prstClr val="black"/>
                </a:solidFill>
                <a:latin typeface="Times New Roman" pitchFamily="18" charset="0"/>
                <a:ea typeface="华康海报体W12(P)" pitchFamily="82" charset="-122"/>
                <a:cs typeface="Times New Roman" pitchFamily="18" charset="0"/>
              </a:rPr>
              <a:t> </a:t>
            </a:r>
            <a:r>
              <a:rPr lang="en-SG" altLang="zh-CN" sz="3200" b="1" dirty="0" err="1" smtClean="0">
                <a:solidFill>
                  <a:prstClr val="black"/>
                </a:solidFill>
                <a:latin typeface="Times New Roman" pitchFamily="18" charset="0"/>
                <a:ea typeface="华康海报体W12(P)" pitchFamily="82" charset="-122"/>
                <a:cs typeface="Times New Roman" pitchFamily="18" charset="0"/>
              </a:rPr>
              <a:t>thức</a:t>
            </a:r>
            <a:endParaRPr lang="en-SG" altLang="zh-CN" sz="3200" b="1" dirty="0" smtClean="0">
              <a:solidFill>
                <a:prstClr val="black"/>
              </a:solidFill>
              <a:latin typeface="Times New Roman" pitchFamily="18" charset="0"/>
              <a:ea typeface="华康海报体W12(P)" pitchFamily="82" charset="-122"/>
              <a:cs typeface="Times New Roman" pitchFamily="18" charset="0"/>
            </a:endParaRPr>
          </a:p>
          <a:p>
            <a:pPr marL="457200" indent="-457200" algn="just">
              <a:buFontTx/>
              <a:buChar char="-"/>
            </a:pPr>
            <a:r>
              <a:rPr lang="en-SG" altLang="zh-CN" sz="3200" dirty="0" err="1" smtClean="0">
                <a:solidFill>
                  <a:prstClr val="black"/>
                </a:solidFill>
                <a:latin typeface="Times New Roman" pitchFamily="18" charset="0"/>
                <a:ea typeface="华康海报体W12(P)" pitchFamily="82" charset="-122"/>
                <a:cs typeface="Times New Roman" pitchFamily="18" charset="0"/>
              </a:rPr>
              <a:t>Đảm</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bảo</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số</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câu</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đảm</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bảo</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về</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quy</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tắc</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chính</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tả</a:t>
            </a:r>
            <a:r>
              <a:rPr lang="en-SG" altLang="zh-CN" sz="3200" dirty="0" smtClean="0">
                <a:solidFill>
                  <a:prstClr val="black"/>
                </a:solidFill>
                <a:latin typeface="Times New Roman" pitchFamily="18" charset="0"/>
                <a:ea typeface="华康海报体W12(P)" pitchFamily="82" charset="-122"/>
                <a:cs typeface="Times New Roman" pitchFamily="18" charset="0"/>
              </a:rPr>
              <a:t>.</a:t>
            </a:r>
          </a:p>
          <a:p>
            <a:pPr marL="457200" indent="-457200" algn="just">
              <a:buFontTx/>
              <a:buChar char="-"/>
            </a:pPr>
            <a:r>
              <a:rPr lang="en-SG" altLang="zh-CN" sz="3200" dirty="0" err="1" smtClean="0">
                <a:solidFill>
                  <a:prstClr val="black"/>
                </a:solidFill>
                <a:latin typeface="Times New Roman" pitchFamily="18" charset="0"/>
                <a:ea typeface="华康海报体W12(P)" pitchFamily="82" charset="-122"/>
                <a:cs typeface="Times New Roman" pitchFamily="18" charset="0"/>
              </a:rPr>
              <a:t>Đảm</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bảo</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hình</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thức</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đoạn</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văn</a:t>
            </a:r>
            <a:r>
              <a:rPr lang="en-SG" altLang="zh-CN" sz="3200" dirty="0" smtClean="0">
                <a:solidFill>
                  <a:prstClr val="black"/>
                </a:solidFill>
                <a:latin typeface="Times New Roman" pitchFamily="18" charset="0"/>
                <a:ea typeface="华康海报体W12(P)" pitchFamily="82" charset="-122"/>
                <a:cs typeface="Times New Roman" pitchFamily="18" charset="0"/>
              </a:rPr>
              <a:t>.</a:t>
            </a:r>
          </a:p>
          <a:p>
            <a:pPr marL="457200" indent="-457200" algn="just">
              <a:buFontTx/>
              <a:buChar char="-"/>
            </a:pPr>
            <a:r>
              <a:rPr lang="en-SG" altLang="zh-CN" sz="3200" dirty="0" err="1" smtClean="0">
                <a:solidFill>
                  <a:prstClr val="black"/>
                </a:solidFill>
                <a:latin typeface="Times New Roman" pitchFamily="18" charset="0"/>
                <a:ea typeface="华康海报体W12(P)" pitchFamily="82" charset="-122"/>
                <a:cs typeface="Times New Roman" pitchFamily="18" charset="0"/>
              </a:rPr>
              <a:t>Có</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sử</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dụng</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từ</a:t>
            </a:r>
            <a:r>
              <a:rPr lang="en-SG" altLang="zh-CN" sz="3200" dirty="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câu</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phủ</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định</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câu</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khẳng</a:t>
            </a:r>
            <a:r>
              <a:rPr lang="en-SG" altLang="zh-CN" sz="3200" dirty="0" smtClean="0">
                <a:solidFill>
                  <a:prstClr val="black"/>
                </a:solidFill>
                <a:latin typeface="Times New Roman" pitchFamily="18" charset="0"/>
                <a:ea typeface="华康海报体W12(P)" pitchFamily="82" charset="-122"/>
                <a:cs typeface="Times New Roman" pitchFamily="18" charset="0"/>
              </a:rPr>
              <a:t> </a:t>
            </a:r>
            <a:r>
              <a:rPr lang="en-SG" altLang="zh-CN" sz="3200" dirty="0" err="1" smtClean="0">
                <a:solidFill>
                  <a:prstClr val="black"/>
                </a:solidFill>
                <a:latin typeface="Times New Roman" pitchFamily="18" charset="0"/>
                <a:ea typeface="华康海报体W12(P)" pitchFamily="82" charset="-122"/>
                <a:cs typeface="Times New Roman" pitchFamily="18" charset="0"/>
              </a:rPr>
              <a:t>định</a:t>
            </a:r>
            <a:r>
              <a:rPr lang="en-SG" altLang="zh-CN" sz="3200" dirty="0" smtClean="0">
                <a:solidFill>
                  <a:prstClr val="black"/>
                </a:solidFill>
                <a:latin typeface="Times New Roman" pitchFamily="18" charset="0"/>
                <a:ea typeface="华康海报体W12(P)" pitchFamily="82" charset="-122"/>
                <a:cs typeface="Times New Roman" pitchFamily="18" charset="0"/>
              </a:rPr>
              <a:t>.</a:t>
            </a:r>
            <a:endParaRPr lang="en-US" altLang="zh-CN" sz="3200" dirty="0">
              <a:solidFill>
                <a:prstClr val="black"/>
              </a:solidFill>
              <a:latin typeface="Times New Roman" pitchFamily="18" charset="0"/>
              <a:ea typeface="华康海报体W12(P)" pitchFamily="82" charset="-122"/>
              <a:cs typeface="Times New Roman" pitchFamily="18" charset="0"/>
            </a:endParaRPr>
          </a:p>
        </p:txBody>
      </p:sp>
      <p:sp>
        <p:nvSpPr>
          <p:cNvPr id="11" name="TextBox 10"/>
          <p:cNvSpPr txBox="1"/>
          <p:nvPr/>
        </p:nvSpPr>
        <p:spPr>
          <a:xfrm>
            <a:off x="1071688" y="3076421"/>
            <a:ext cx="11001595" cy="1569660"/>
          </a:xfrm>
          <a:prstGeom prst="rect">
            <a:avLst/>
          </a:prstGeom>
          <a:noFill/>
        </p:spPr>
        <p:txBody>
          <a:bodyPr wrap="square" rtlCol="0">
            <a:spAutoFit/>
          </a:bodyPr>
          <a:lstStyle/>
          <a:p>
            <a:pPr algn="just">
              <a:lnSpc>
                <a:spcPct val="150000"/>
              </a:lnSpc>
            </a:pPr>
            <a:r>
              <a:rPr lang="en-SG" altLang="zh-CN" sz="3200" b="1" dirty="0" smtClean="0">
                <a:solidFill>
                  <a:prstClr val="black"/>
                </a:solidFill>
                <a:latin typeface="Times New Roman" pitchFamily="18" charset="0"/>
                <a:ea typeface="华康海报体W12(P)" pitchFamily="82" charset="-122"/>
                <a:cs typeface="Times New Roman" pitchFamily="18" charset="0"/>
              </a:rPr>
              <a:t>* </a:t>
            </a:r>
            <a:r>
              <a:rPr lang="en-SG" altLang="zh-CN" sz="3200" b="1" dirty="0" err="1" smtClean="0">
                <a:solidFill>
                  <a:prstClr val="black"/>
                </a:solidFill>
                <a:latin typeface="Times New Roman" pitchFamily="18" charset="0"/>
                <a:ea typeface="华康海报体W12(P)" pitchFamily="82" charset="-122"/>
                <a:cs typeface="Times New Roman" pitchFamily="18" charset="0"/>
              </a:rPr>
              <a:t>Về</a:t>
            </a:r>
            <a:r>
              <a:rPr lang="en-SG" altLang="zh-CN" sz="3200" b="1" dirty="0" smtClean="0">
                <a:solidFill>
                  <a:prstClr val="black"/>
                </a:solidFill>
                <a:latin typeface="Times New Roman" pitchFamily="18" charset="0"/>
                <a:ea typeface="华康海报体W12(P)" pitchFamily="82" charset="-122"/>
                <a:cs typeface="Times New Roman" pitchFamily="18" charset="0"/>
              </a:rPr>
              <a:t> </a:t>
            </a:r>
            <a:r>
              <a:rPr lang="en-SG" altLang="zh-CN" sz="3200" b="1" dirty="0" err="1" smtClean="0">
                <a:solidFill>
                  <a:prstClr val="black"/>
                </a:solidFill>
                <a:latin typeface="Times New Roman" pitchFamily="18" charset="0"/>
                <a:ea typeface="华康海报体W12(P)" pitchFamily="82" charset="-122"/>
                <a:cs typeface="Times New Roman" pitchFamily="18" charset="0"/>
              </a:rPr>
              <a:t>nội</a:t>
            </a:r>
            <a:r>
              <a:rPr lang="en-SG" altLang="zh-CN" sz="3200" b="1" dirty="0" smtClean="0">
                <a:solidFill>
                  <a:prstClr val="black"/>
                </a:solidFill>
                <a:latin typeface="Times New Roman" pitchFamily="18" charset="0"/>
                <a:ea typeface="华康海报体W12(P)" pitchFamily="82" charset="-122"/>
                <a:cs typeface="Times New Roman" pitchFamily="18" charset="0"/>
              </a:rPr>
              <a:t> dung: </a:t>
            </a:r>
            <a:r>
              <a:rPr lang="vi-VN" sz="3200" dirty="0">
                <a:latin typeface="Times New Roman" panose="02020603050405020304" pitchFamily="18" charset="0"/>
                <a:cs typeface="Times New Roman" panose="02020603050405020304" pitchFamily="18" charset="0"/>
              </a:rPr>
              <a:t>viết về vai trò của thiên nhiên, môi trường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con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a:t>
            </a:r>
            <a:endParaRPr lang="en-SG" altLang="zh-CN" sz="3200" b="1" dirty="0" smtClean="0">
              <a:solidFill>
                <a:prstClr val="black"/>
              </a:solidFill>
              <a:latin typeface="Times New Roman" pitchFamily="18" charset="0"/>
              <a:ea typeface="华康海报体W12(P)" pitchFamily="82" charset="-122"/>
              <a:cs typeface="Times New Roman" pitchFamily="18" charset="0"/>
            </a:endParaRPr>
          </a:p>
        </p:txBody>
      </p:sp>
    </p:spTree>
    <p:extLst>
      <p:ext uri="{BB962C8B-B14F-4D97-AF65-F5344CB8AC3E}">
        <p14:creationId xmlns:p14="http://schemas.microsoft.com/office/powerpoint/2010/main" val="3100491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86" y="1030153"/>
            <a:ext cx="11906535" cy="1609211"/>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sp>
        <p:nvSpPr>
          <p:cNvPr id="5" name="文本框 4"/>
          <p:cNvSpPr txBox="1"/>
          <p:nvPr/>
        </p:nvSpPr>
        <p:spPr>
          <a:xfrm>
            <a:off x="408873" y="1690321"/>
            <a:ext cx="11282219" cy="1898084"/>
          </a:xfrm>
          <a:prstGeom prst="rect">
            <a:avLst/>
          </a:prstGeom>
          <a:noFill/>
        </p:spPr>
        <p:txBody>
          <a:bodyPr wrap="square" rtlCol="0">
            <a:spAutoFit/>
          </a:bodyPr>
          <a:lstStyle/>
          <a:p>
            <a:pPr algn="ctr" defTabSz="914377">
              <a:defRPr/>
            </a:pPr>
            <a:r>
              <a:rPr lang="en-US" altLang="zh-CN" sz="5867"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HẸN GẶP CÁC EM Ở TIẾT HỌC SAU NHÉ</a:t>
            </a:r>
            <a:r>
              <a:rPr lang="vi-VN" altLang="zh-CN" sz="5867" b="1" dirty="0" smtClean="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5867"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4803" y="4884490"/>
            <a:ext cx="5471844" cy="1781157"/>
          </a:xfrm>
          <a:prstGeom prst="rect">
            <a:avLst/>
          </a:prstGeom>
        </p:spPr>
      </p:pic>
    </p:spTree>
    <p:extLst>
      <p:ext uri="{BB962C8B-B14F-4D97-AF65-F5344CB8AC3E}">
        <p14:creationId xmlns:p14="http://schemas.microsoft.com/office/powerpoint/2010/main" val="4020953016"/>
      </p:ext>
    </p:extLst>
  </p:cSld>
  <p:clrMapOvr>
    <a:masterClrMapping/>
  </p:clrMapOvr>
  <mc:AlternateContent xmlns:mc="http://schemas.openxmlformats.org/markup-compatibility/2006" xmlns:p14="http://schemas.microsoft.com/office/powerpoint/2010/main">
    <mc:Choice Requires="p14">
      <p:transition spd="slow" p14:dur="20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iterate type="lt">
                                    <p:tmPct val="14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2273" y="509286"/>
            <a:ext cx="10023675" cy="833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Các</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từ</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in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đậm</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trong</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những</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câu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sau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là</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dấu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hiệu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nhận</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biết</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của</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kiểu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câu</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200" dirty="0" err="1" smtClean="0">
                <a:solidFill>
                  <a:schemeClr val="bg2">
                    <a:lumMod val="10000"/>
                  </a:schemeClr>
                </a:solidFill>
                <a:latin typeface="Times New Roman" panose="02020603050405020304" pitchFamily="18" charset="0"/>
                <a:cs typeface="Times New Roman" panose="02020603050405020304" pitchFamily="18" charset="0"/>
              </a:rPr>
              <a:t>nào</a:t>
            </a:r>
            <a:r>
              <a:rPr lang="en-US" sz="32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3200"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99595" y="1967696"/>
            <a:ext cx="9375494" cy="7176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2273" y="1967696"/>
            <a:ext cx="10023675" cy="90282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Nam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đã</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làm</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bài</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75000"/>
                  </a:schemeClr>
                </a:solidFill>
                <a:latin typeface="Times New Roman" panose="02020603050405020304" pitchFamily="18" charset="0"/>
                <a:cs typeface="Times New Roman" panose="02020603050405020304" pitchFamily="18" charset="0"/>
              </a:rPr>
              <a:t>tập</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chưa</a:t>
            </a: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2273" y="3356658"/>
            <a:ext cx="10023675" cy="9491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chemeClr val="bg2">
                    <a:lumMod val="10000"/>
                  </a:schemeClr>
                </a:solidFill>
                <a:latin typeface="Times New Roman" panose="02020603050405020304" pitchFamily="18" charset="0"/>
                <a:cs typeface="Times New Roman" panose="02020603050405020304" pitchFamily="18" charset="0"/>
              </a:rPr>
              <a:t>đừng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khóc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nữa</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72274" y="4687747"/>
            <a:ext cx="10023674" cy="93754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anose="02020603050405020304" pitchFamily="18" charset="0"/>
                <a:cs typeface="Times New Roman" panose="02020603050405020304" pitchFamily="18" charset="0"/>
              </a:rPr>
              <a:t>An </a:t>
            </a:r>
            <a:r>
              <a:rPr lang="en-US" sz="3200" b="1"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đi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Hà</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Nội</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57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D900B-3015-4CCE-9B8E-99D77B5ACB48}"/>
              </a:ext>
            </a:extLst>
          </p:cNvPr>
          <p:cNvSpPr txBox="1"/>
          <p:nvPr/>
        </p:nvSpPr>
        <p:spPr>
          <a:xfrm>
            <a:off x="467360" y="416560"/>
            <a:ext cx="11622078" cy="1692771"/>
          </a:xfrm>
          <a:prstGeom prst="rect">
            <a:avLst/>
          </a:prstGeom>
          <a:noFill/>
        </p:spPr>
        <p:txBody>
          <a:bodyPr wrap="square" rtlCol="0">
            <a:spAutoFit/>
          </a:bodyPr>
          <a:lstStyle/>
          <a:p>
            <a:r>
              <a:rPr lang="en-US" sz="4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
        <p:nvSpPr>
          <p:cNvPr id="5" name="TextBox 4">
            <a:extLst>
              <a:ext uri="{FF2B5EF4-FFF2-40B4-BE49-F238E27FC236}">
                <a16:creationId xmlns:a16="http://schemas.microsoft.com/office/drawing/2014/main" id="{1FB07967-84E0-421F-9703-548803DB3F81}"/>
              </a:ext>
            </a:extLst>
          </p:cNvPr>
          <p:cNvSpPr txBox="1"/>
          <p:nvPr/>
        </p:nvSpPr>
        <p:spPr>
          <a:xfrm flipH="1">
            <a:off x="494882" y="926359"/>
            <a:ext cx="11043918" cy="1138773"/>
          </a:xfrm>
          <a:prstGeom prst="rect">
            <a:avLst/>
          </a:prstGeom>
          <a:noFill/>
        </p:spPr>
        <p:txBody>
          <a:bodyPr wrap="square" rtlCol="0">
            <a:spAutoFit/>
          </a:bodyPr>
          <a:lstStyle/>
          <a:p>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dõi</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09637F6-2BE5-D145-8031-DE1DC5FCD0D4}"/>
              </a:ext>
            </a:extLst>
          </p:cNvPr>
          <p:cNvPicPr>
            <a:picLocks noChangeAspect="1"/>
          </p:cNvPicPr>
          <p:nvPr/>
        </p:nvPicPr>
        <p:blipFill>
          <a:blip r:embed="rId2"/>
          <a:stretch>
            <a:fillRect/>
          </a:stretch>
        </p:blipFill>
        <p:spPr>
          <a:xfrm rot="20496997">
            <a:off x="9586247" y="1474357"/>
            <a:ext cx="2942900" cy="1643517"/>
          </a:xfrm>
          <a:prstGeom prst="rect">
            <a:avLst/>
          </a:prstGeom>
        </p:spPr>
      </p:pic>
      <p:pic>
        <p:nvPicPr>
          <p:cNvPr id="7" name="Picture 29" descr="Doi_chim">
            <a:extLst>
              <a:ext uri="{FF2B5EF4-FFF2-40B4-BE49-F238E27FC236}">
                <a16:creationId xmlns:a16="http://schemas.microsoft.com/office/drawing/2014/main" id="{933151BC-7DA6-4D0E-8050-1A0B3E210C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896144" cy="13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96144" y="2174293"/>
            <a:ext cx="10831132" cy="3970318"/>
          </a:xfrm>
          <a:prstGeom prst="rect">
            <a:avLst/>
          </a:prstGeom>
          <a:noFill/>
        </p:spPr>
        <p:txBody>
          <a:bodyPr wrap="square" rtlCol="0">
            <a:spAutoFit/>
          </a:bodyPr>
          <a:lstStyle/>
          <a:p>
            <a:pPr marL="342900" indent="-342900">
              <a:buFontTx/>
              <a:buChar char="-"/>
            </a:pPr>
            <a:r>
              <a:rPr lang="en-US" sz="2800" dirty="0" err="1" smtClean="0">
                <a:latin typeface="Times New Roman" panose="02020603050405020304" pitchFamily="18" charset="0"/>
                <a:cs typeface="Times New Roman" panose="02020603050405020304" pitchFamily="18" charset="0"/>
              </a:rPr>
              <a:t>Nhưng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Sam à.</a:t>
            </a: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Đa</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en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Gốt</a:t>
            </a:r>
            <a:r>
              <a:rPr lang="en-US" sz="2800" dirty="0" smtClean="0">
                <a:latin typeface="Times New Roman" panose="02020603050405020304" pitchFamily="18" charset="0"/>
                <a:cs typeface="Times New Roman" panose="02020603050405020304" pitchFamily="18" charset="0"/>
              </a:rPr>
              <a:t> – li- </a:t>
            </a:r>
            <a:r>
              <a:rPr lang="en-US" sz="2800" dirty="0" err="1" smtClean="0">
                <a:latin typeface="Times New Roman" panose="02020603050405020304" pitchFamily="18" charset="0"/>
                <a:cs typeface="Times New Roman" panose="02020603050405020304" pitchFamily="18" charset="0"/>
              </a:rPr>
              <a:t>ép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không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-&gt;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bỏ</a:t>
            </a:r>
            <a:r>
              <a:rPr lang="en-US" sz="2800" dirty="0" smtClean="0">
                <a:latin typeface="Times New Roman" panose="02020603050405020304" pitchFamily="18" charset="0"/>
                <a:cs typeface="Times New Roman" panose="02020603050405020304" pitchFamily="18" charset="0"/>
              </a:rPr>
              <a:t>.</a:t>
            </a:r>
          </a:p>
          <a:p>
            <a:pPr marL="342900" indent="-342900">
              <a:buFontTx/>
              <a:buChar char="-"/>
            </a:pPr>
            <a:r>
              <a:rPr lang="en-US" sz="2800" dirty="0" err="1" smtClean="0">
                <a:latin typeface="Times New Roman" panose="02020603050405020304" pitchFamily="18" charset="0"/>
                <a:cs typeface="Times New Roman" panose="02020603050405020304" pitchFamily="18" charset="0"/>
              </a:rPr>
              <a:t>Mảnh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tới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(Xi –</a:t>
            </a:r>
            <a:r>
              <a:rPr lang="en-US" sz="2800" dirty="0" err="1" smtClean="0">
                <a:latin typeface="Times New Roman" panose="02020603050405020304" pitchFamily="18" charset="0"/>
                <a:cs typeface="Times New Roman" panose="02020603050405020304" pitchFamily="18" charset="0"/>
              </a:rPr>
              <a:t>át</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lĩnh</a:t>
            </a:r>
            <a:r>
              <a:rPr lang="en-US" sz="2800" dirty="0" smtClean="0">
                <a:latin typeface="Times New Roman" panose="02020603050405020304" pitchFamily="18" charset="0"/>
                <a:cs typeface="Times New Roman" panose="02020603050405020304" pitchFamily="18" charset="0"/>
              </a:rPr>
              <a:t> da </a:t>
            </a:r>
            <a:r>
              <a:rPr lang="en-US" sz="2800" dirty="0" err="1" smtClean="0">
                <a:latin typeface="Times New Roman" panose="02020603050405020304" pitchFamily="18" charset="0"/>
                <a:cs typeface="Times New Roman" panose="02020603050405020304" pitchFamily="18" charset="0"/>
              </a:rPr>
              <a:t>đỏ</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Xi –</a:t>
            </a:r>
            <a:r>
              <a:rPr lang="en-US" sz="2800" dirty="0" err="1">
                <a:latin typeface="Times New Roman" panose="02020603050405020304" pitchFamily="18" charset="0"/>
                <a:cs typeface="Times New Roman" panose="02020603050405020304" pitchFamily="18" charset="0"/>
              </a:rPr>
              <a:t>át</a:t>
            </a:r>
            <a:r>
              <a:rPr lang="en-US" sz="2800" dirty="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tơn</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giữa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da </a:t>
            </a:r>
            <a:r>
              <a:rPr lang="en-US" sz="2800" dirty="0" err="1" smtClean="0">
                <a:latin typeface="Times New Roman" panose="02020603050405020304" pitchFamily="18" charset="0"/>
                <a:cs typeface="Times New Roman" panose="02020603050405020304" pitchFamily="18" charset="0"/>
              </a:rPr>
              <a:t>trắng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đâu</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phải</a:t>
            </a:r>
            <a:r>
              <a:rPr lang="en-US" sz="2800" dirty="0" smtClean="0">
                <a:latin typeface="Times New Roman" panose="02020603050405020304" pitchFamily="18" charset="0"/>
                <a:cs typeface="Times New Roman" panose="02020603050405020304" pitchFamily="18" charset="0"/>
              </a:rPr>
              <a:t>) -&gt;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định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a:t>
            </a:r>
          </a:p>
        </p:txBody>
      </p:sp>
      <p:sp>
        <p:nvSpPr>
          <p:cNvPr id="15" name="Right Arrow 14"/>
          <p:cNvSpPr/>
          <p:nvPr/>
        </p:nvSpPr>
        <p:spPr>
          <a:xfrm>
            <a:off x="1931831" y="5048518"/>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2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D900B-3015-4CCE-9B8E-99D77B5ACB48}"/>
              </a:ext>
            </a:extLst>
          </p:cNvPr>
          <p:cNvSpPr txBox="1"/>
          <p:nvPr/>
        </p:nvSpPr>
        <p:spPr>
          <a:xfrm>
            <a:off x="467360" y="416560"/>
            <a:ext cx="11622078" cy="1692771"/>
          </a:xfrm>
          <a:prstGeom prst="rect">
            <a:avLst/>
          </a:prstGeom>
          <a:noFill/>
        </p:spPr>
        <p:txBody>
          <a:bodyPr wrap="square" rtlCol="0">
            <a:spAutoFit/>
          </a:bodyPr>
          <a:lstStyle/>
          <a:p>
            <a:r>
              <a:rPr lang="en-US" sz="4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pic>
        <p:nvPicPr>
          <p:cNvPr id="6" name="Picture 5">
            <a:extLst>
              <a:ext uri="{FF2B5EF4-FFF2-40B4-BE49-F238E27FC236}">
                <a16:creationId xmlns:a16="http://schemas.microsoft.com/office/drawing/2014/main" id="{509637F6-2BE5-D145-8031-DE1DC5FCD0D4}"/>
              </a:ext>
            </a:extLst>
          </p:cNvPr>
          <p:cNvPicPr>
            <a:picLocks noChangeAspect="1"/>
          </p:cNvPicPr>
          <p:nvPr/>
        </p:nvPicPr>
        <p:blipFill>
          <a:blip r:embed="rId2"/>
          <a:stretch>
            <a:fillRect/>
          </a:stretch>
        </p:blipFill>
        <p:spPr>
          <a:xfrm rot="20496997">
            <a:off x="9387997" y="4504372"/>
            <a:ext cx="2942900" cy="2677386"/>
          </a:xfrm>
          <a:prstGeom prst="rect">
            <a:avLst/>
          </a:prstGeom>
        </p:spPr>
      </p:pic>
      <p:pic>
        <p:nvPicPr>
          <p:cNvPr id="7" name="Picture 29" descr="Doi_chim">
            <a:extLst>
              <a:ext uri="{FF2B5EF4-FFF2-40B4-BE49-F238E27FC236}">
                <a16:creationId xmlns:a16="http://schemas.microsoft.com/office/drawing/2014/main" id="{933151BC-7DA6-4D0E-8050-1A0B3E210C9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1792288" cy="13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0227" y="1620456"/>
            <a:ext cx="10594657" cy="5016758"/>
          </a:xfrm>
          <a:prstGeom prst="rect">
            <a:avLst/>
          </a:prstGeom>
          <a:noFill/>
        </p:spPr>
        <p:txBody>
          <a:bodyPr wrap="square" rtlCol="0">
            <a:spAutoFit/>
          </a:bodyPr>
          <a:lstStyle/>
          <a:p>
            <a:pPr marL="342900" indent="-342900">
              <a:buFontTx/>
              <a:buChar char="-"/>
            </a:pP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đứng</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chuỗi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Lâm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Lê</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ngợp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đớn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loạt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phim”Hình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chúng</a:t>
            </a:r>
            <a:r>
              <a:rPr lang="en-US" sz="3200" dirty="0" smtClean="0">
                <a:latin typeface="Times New Roman" panose="02020603050405020304" pitchFamily="18" charset="0"/>
                <a:cs typeface="Times New Roman" panose="02020603050405020304" pitchFamily="18" charset="0"/>
              </a:rPr>
              <a:t> ta”)</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nhằm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vấn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-&gt;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Lưu</a:t>
            </a:r>
            <a:r>
              <a:rPr lang="en-US" sz="3200" dirty="0" smtClean="0">
                <a:latin typeface="Times New Roman" panose="02020603050405020304" pitchFamily="18" charset="0"/>
                <a:cs typeface="Times New Roman" panose="02020603050405020304" pitchFamily="18" charset="0"/>
              </a:rPr>
              <a:t> ý: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Tôi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phải</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không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biết</a:t>
            </a:r>
            <a:r>
              <a:rPr lang="en-US" sz="3200" i="1" dirty="0" smtClean="0">
                <a:latin typeface="Times New Roman" panose="02020603050405020304" pitchFamily="18" charset="0"/>
                <a:cs typeface="Times New Roman" panose="02020603050405020304" pitchFamily="18" charset="0"/>
              </a:rPr>
              <a:t>.</a:t>
            </a:r>
          </a:p>
        </p:txBody>
      </p:sp>
      <p:sp>
        <p:nvSpPr>
          <p:cNvPr id="15" name="Right Arrow 14"/>
          <p:cNvSpPr/>
          <p:nvPr/>
        </p:nvSpPr>
        <p:spPr>
          <a:xfrm>
            <a:off x="1931831" y="5048518"/>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3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49123" y="2011155"/>
            <a:ext cx="10515600" cy="4351338"/>
          </a:xfrm>
        </p:spPr>
        <p:txBody>
          <a:bodyPr/>
          <a:lstStyle/>
          <a:p>
            <a:pPr marL="0" indent="0">
              <a:buNone/>
            </a:pPr>
            <a:r>
              <a:rPr lang="en-US" dirty="0"/>
              <a:t>- </a:t>
            </a:r>
            <a:r>
              <a:rPr lang="en-US" dirty="0" err="1"/>
              <a:t>Câu</a:t>
            </a:r>
            <a:r>
              <a:rPr lang="en-US" dirty="0"/>
              <a:t> </a:t>
            </a:r>
            <a:r>
              <a:rPr lang="en-US" dirty="0" err="1"/>
              <a:t>phủ</a:t>
            </a:r>
            <a:r>
              <a:rPr lang="en-US" dirty="0"/>
              <a:t> </a:t>
            </a:r>
            <a:r>
              <a:rPr lang="en-US" dirty="0" err="1"/>
              <a:t>định</a:t>
            </a:r>
            <a:r>
              <a:rPr lang="en-US" dirty="0"/>
              <a:t> </a:t>
            </a:r>
            <a:r>
              <a:rPr lang="en-US" dirty="0" err="1"/>
              <a:t>là</a:t>
            </a:r>
            <a:r>
              <a:rPr lang="en-US" dirty="0"/>
              <a:t> </a:t>
            </a:r>
            <a:r>
              <a:rPr lang="en-US" dirty="0" err="1"/>
              <a:t>câu</a:t>
            </a:r>
            <a:r>
              <a:rPr lang="en-US" dirty="0"/>
              <a:t> </a:t>
            </a:r>
            <a:r>
              <a:rPr lang="en-US" dirty="0" err="1"/>
              <a:t>có</a:t>
            </a:r>
            <a:r>
              <a:rPr lang="en-US" dirty="0"/>
              <a:t> </a:t>
            </a:r>
            <a:r>
              <a:rPr lang="en-US" dirty="0" err="1"/>
              <a:t>những</a:t>
            </a:r>
            <a:r>
              <a:rPr lang="en-US" dirty="0"/>
              <a:t> </a:t>
            </a:r>
            <a:r>
              <a:rPr lang="en-US" dirty="0" err="1"/>
              <a:t>từ</a:t>
            </a:r>
            <a:r>
              <a:rPr lang="en-US" dirty="0"/>
              <a:t> </a:t>
            </a:r>
            <a:r>
              <a:rPr lang="en-US" dirty="0" err="1"/>
              <a:t>ngữ</a:t>
            </a:r>
            <a:r>
              <a:rPr lang="en-US" dirty="0"/>
              <a:t> </a:t>
            </a:r>
            <a:r>
              <a:rPr lang="en-US" dirty="0" err="1"/>
              <a:t>phủ</a:t>
            </a:r>
            <a:r>
              <a:rPr lang="en-US" dirty="0"/>
              <a:t> </a:t>
            </a:r>
            <a:r>
              <a:rPr lang="en-US" dirty="0" err="1"/>
              <a:t>dịnh</a:t>
            </a:r>
            <a:r>
              <a:rPr lang="en-US" dirty="0"/>
              <a:t> </a:t>
            </a:r>
            <a:r>
              <a:rPr lang="en-US" dirty="0" err="1"/>
              <a:t>như</a:t>
            </a:r>
            <a:r>
              <a:rPr lang="en-US" dirty="0"/>
              <a:t>: </a:t>
            </a:r>
            <a:r>
              <a:rPr lang="en-US" dirty="0" err="1"/>
              <a:t>Không</a:t>
            </a:r>
            <a:r>
              <a:rPr lang="en-US" dirty="0"/>
              <a:t>, </a:t>
            </a:r>
            <a:r>
              <a:rPr lang="en-US" dirty="0" err="1"/>
              <a:t>chảng</a:t>
            </a:r>
            <a:r>
              <a:rPr lang="en-US" dirty="0"/>
              <a:t>, </a:t>
            </a:r>
            <a:r>
              <a:rPr lang="en-US" dirty="0" err="1"/>
              <a:t>chả</a:t>
            </a:r>
            <a:r>
              <a:rPr lang="en-US" dirty="0"/>
              <a:t>, </a:t>
            </a:r>
            <a:r>
              <a:rPr lang="en-US" dirty="0" err="1"/>
              <a:t>chưa</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chẳng</a:t>
            </a:r>
            <a:r>
              <a:rPr lang="en-US" dirty="0"/>
              <a:t> </a:t>
            </a:r>
            <a:r>
              <a:rPr lang="en-US" dirty="0" err="1"/>
              <a:t>phải</a:t>
            </a:r>
            <a:r>
              <a:rPr lang="en-US" dirty="0"/>
              <a:t> (</a:t>
            </a:r>
            <a:r>
              <a:rPr lang="en-US" dirty="0" err="1"/>
              <a:t>là</a:t>
            </a:r>
            <a:r>
              <a:rPr lang="en-US" dirty="0"/>
              <a:t>), </a:t>
            </a:r>
            <a:r>
              <a:rPr lang="en-US" dirty="0" err="1"/>
              <a:t>đâu</a:t>
            </a:r>
            <a:r>
              <a:rPr lang="en-US" dirty="0"/>
              <a:t> </a:t>
            </a:r>
            <a:r>
              <a:rPr lang="en-US" dirty="0" err="1"/>
              <a:t>có</a:t>
            </a:r>
            <a:r>
              <a:rPr lang="en-US" dirty="0"/>
              <a:t> </a:t>
            </a:r>
            <a:r>
              <a:rPr lang="en-US" dirty="0" err="1" smtClean="0"/>
              <a:t>phải</a:t>
            </a:r>
            <a:r>
              <a:rPr lang="en-US" dirty="0" smtClean="0"/>
              <a:t> </a:t>
            </a:r>
            <a:r>
              <a:rPr lang="en-US" dirty="0"/>
              <a:t>(</a:t>
            </a:r>
            <a:r>
              <a:rPr lang="en-US" dirty="0" err="1"/>
              <a:t>là</a:t>
            </a:r>
            <a:r>
              <a:rPr lang="en-US" dirty="0"/>
              <a:t>), </a:t>
            </a:r>
            <a:r>
              <a:rPr lang="en-US" dirty="0" err="1"/>
              <a:t>đâu</a:t>
            </a:r>
            <a:r>
              <a:rPr lang="en-US" dirty="0"/>
              <a:t> (</a:t>
            </a:r>
            <a:r>
              <a:rPr lang="en-US" dirty="0" err="1"/>
              <a:t>có</a:t>
            </a:r>
            <a:r>
              <a:rPr lang="en-US" dirty="0"/>
              <a:t>)…</a:t>
            </a:r>
            <a:r>
              <a:rPr lang="en-US" dirty="0" err="1"/>
              <a:t>Câu</a:t>
            </a:r>
            <a:r>
              <a:rPr lang="en-US" dirty="0"/>
              <a:t> </a:t>
            </a:r>
            <a:r>
              <a:rPr lang="en-US" dirty="0" err="1"/>
              <a:t>phủ</a:t>
            </a:r>
            <a:r>
              <a:rPr lang="en-US" dirty="0"/>
              <a:t> </a:t>
            </a:r>
            <a:r>
              <a:rPr lang="en-US" dirty="0" err="1"/>
              <a:t>định</a:t>
            </a:r>
            <a:r>
              <a:rPr lang="en-US" dirty="0"/>
              <a:t> </a:t>
            </a:r>
            <a:r>
              <a:rPr lang="en-US" dirty="0" err="1"/>
              <a:t>dùng</a:t>
            </a:r>
            <a:r>
              <a:rPr lang="en-US" dirty="0"/>
              <a:t> </a:t>
            </a:r>
            <a:r>
              <a:rPr lang="en-US" dirty="0" err="1"/>
              <a:t>để</a:t>
            </a:r>
            <a:endParaRPr lang="en-US" dirty="0"/>
          </a:p>
          <a:p>
            <a:pPr marL="0" indent="0">
              <a:buNone/>
            </a:pPr>
            <a:r>
              <a:rPr lang="en-US" dirty="0"/>
              <a:t>a. </a:t>
            </a:r>
            <a:r>
              <a:rPr lang="en-US" dirty="0" err="1"/>
              <a:t>Thông</a:t>
            </a:r>
            <a:r>
              <a:rPr lang="en-US" dirty="0"/>
              <a:t> </a:t>
            </a:r>
            <a:r>
              <a:rPr lang="en-US" dirty="0" err="1"/>
              <a:t>báo</a:t>
            </a:r>
            <a:r>
              <a:rPr lang="en-US" dirty="0"/>
              <a:t>, </a:t>
            </a:r>
            <a:r>
              <a:rPr lang="en-US" dirty="0" err="1"/>
              <a:t>xác</a:t>
            </a:r>
            <a:r>
              <a:rPr lang="en-US" dirty="0"/>
              <a:t> </a:t>
            </a:r>
            <a:r>
              <a:rPr lang="en-US" dirty="0" err="1"/>
              <a:t>nhận</a:t>
            </a:r>
            <a:r>
              <a:rPr lang="en-US" dirty="0"/>
              <a:t> </a:t>
            </a:r>
            <a:r>
              <a:rPr lang="en-US" dirty="0" err="1"/>
              <a:t>không</a:t>
            </a:r>
            <a:r>
              <a:rPr lang="en-US" dirty="0"/>
              <a:t> </a:t>
            </a:r>
            <a:r>
              <a:rPr lang="en-US" dirty="0" err="1"/>
              <a:t>có</a:t>
            </a:r>
            <a:r>
              <a:rPr lang="en-US" dirty="0"/>
              <a:t> </a:t>
            </a:r>
            <a:r>
              <a:rPr lang="en-US" dirty="0" err="1"/>
              <a:t>sự</a:t>
            </a:r>
            <a:r>
              <a:rPr lang="en-US" dirty="0"/>
              <a:t> </a:t>
            </a:r>
            <a:r>
              <a:rPr lang="en-US" dirty="0" err="1"/>
              <a:t>vật</a:t>
            </a:r>
            <a:r>
              <a:rPr lang="en-US" dirty="0"/>
              <a:t>, </a:t>
            </a:r>
            <a:r>
              <a:rPr lang="en-US" dirty="0" err="1"/>
              <a:t>sự</a:t>
            </a:r>
            <a:r>
              <a:rPr lang="en-US" dirty="0"/>
              <a:t> </a:t>
            </a:r>
            <a:r>
              <a:rPr lang="en-US" dirty="0" err="1"/>
              <a:t>việc</a:t>
            </a:r>
            <a:r>
              <a:rPr lang="en-US" dirty="0"/>
              <a:t>, </a:t>
            </a:r>
            <a:r>
              <a:rPr lang="en-US" dirty="0" err="1"/>
              <a:t>tính</a:t>
            </a:r>
            <a:r>
              <a:rPr lang="en-US" dirty="0"/>
              <a:t> </a:t>
            </a:r>
            <a:r>
              <a:rPr lang="en-US" dirty="0" err="1"/>
              <a:t>chất</a:t>
            </a:r>
            <a:r>
              <a:rPr lang="en-US" dirty="0"/>
              <a:t> </a:t>
            </a:r>
            <a:r>
              <a:rPr lang="en-US" dirty="0" err="1"/>
              <a:t>quan</a:t>
            </a:r>
            <a:r>
              <a:rPr lang="en-US" dirty="0"/>
              <a:t> </a:t>
            </a:r>
            <a:r>
              <a:rPr lang="en-US" dirty="0" err="1"/>
              <a:t>hệ</a:t>
            </a:r>
            <a:r>
              <a:rPr lang="en-US" dirty="0"/>
              <a:t> </a:t>
            </a:r>
            <a:r>
              <a:rPr lang="en-US" dirty="0" err="1"/>
              <a:t>nào</a:t>
            </a:r>
            <a:r>
              <a:rPr lang="en-US" dirty="0"/>
              <a:t> </a:t>
            </a:r>
            <a:r>
              <a:rPr lang="en-US" dirty="0" err="1"/>
              <a:t>đó</a:t>
            </a:r>
            <a:r>
              <a:rPr lang="en-US" dirty="0"/>
              <a:t> (</a:t>
            </a:r>
            <a:r>
              <a:rPr lang="en-US" dirty="0" err="1"/>
              <a:t>phủ</a:t>
            </a:r>
            <a:r>
              <a:rPr lang="en-US" dirty="0"/>
              <a:t> </a:t>
            </a:r>
            <a:r>
              <a:rPr lang="en-US" dirty="0" err="1"/>
              <a:t>định</a:t>
            </a:r>
            <a:r>
              <a:rPr lang="en-US" dirty="0"/>
              <a:t> </a:t>
            </a:r>
            <a:r>
              <a:rPr lang="en-US" dirty="0" err="1"/>
              <a:t>miêu</a:t>
            </a:r>
            <a:r>
              <a:rPr lang="en-US" dirty="0"/>
              <a:t> </a:t>
            </a:r>
            <a:r>
              <a:rPr lang="en-US" dirty="0" err="1"/>
              <a:t>tả</a:t>
            </a:r>
            <a:r>
              <a:rPr lang="en-US" dirty="0"/>
              <a:t>)</a:t>
            </a:r>
          </a:p>
          <a:p>
            <a:pPr marL="0" indent="0">
              <a:buNone/>
            </a:pPr>
            <a:r>
              <a:rPr lang="en-US" dirty="0"/>
              <a:t>b. </a:t>
            </a:r>
            <a:r>
              <a:rPr lang="en-US" dirty="0" err="1"/>
              <a:t>Phản</a:t>
            </a:r>
            <a:r>
              <a:rPr lang="en-US" dirty="0"/>
              <a:t> </a:t>
            </a:r>
            <a:r>
              <a:rPr lang="en-US" dirty="0" err="1"/>
              <a:t>bác</a:t>
            </a:r>
            <a:r>
              <a:rPr lang="en-US" dirty="0"/>
              <a:t> </a:t>
            </a:r>
            <a:r>
              <a:rPr lang="en-US" dirty="0" err="1"/>
              <a:t>một</a:t>
            </a:r>
            <a:r>
              <a:rPr lang="en-US" dirty="0"/>
              <a:t> ý </a:t>
            </a:r>
            <a:r>
              <a:rPr lang="en-US" dirty="0" err="1"/>
              <a:t>kiến</a:t>
            </a:r>
            <a:r>
              <a:rPr lang="en-US" dirty="0"/>
              <a:t>, </a:t>
            </a:r>
            <a:r>
              <a:rPr lang="en-US" dirty="0" err="1"/>
              <a:t>một</a:t>
            </a:r>
            <a:r>
              <a:rPr lang="en-US" dirty="0"/>
              <a:t> </a:t>
            </a:r>
            <a:r>
              <a:rPr lang="en-US" dirty="0" err="1"/>
              <a:t>nhận</a:t>
            </a:r>
            <a:r>
              <a:rPr lang="en-US" dirty="0"/>
              <a:t> </a:t>
            </a:r>
            <a:r>
              <a:rPr lang="en-US" dirty="0" err="1"/>
              <a:t>định</a:t>
            </a:r>
            <a:r>
              <a:rPr lang="en-US" dirty="0"/>
              <a:t> (</a:t>
            </a:r>
            <a:r>
              <a:rPr lang="en-US" dirty="0" err="1"/>
              <a:t>Phủ</a:t>
            </a:r>
            <a:r>
              <a:rPr lang="en-US" dirty="0"/>
              <a:t> </a:t>
            </a:r>
            <a:r>
              <a:rPr lang="en-US" dirty="0" err="1"/>
              <a:t>định</a:t>
            </a:r>
            <a:r>
              <a:rPr lang="en-US" dirty="0"/>
              <a:t> </a:t>
            </a:r>
            <a:r>
              <a:rPr lang="en-US" dirty="0" err="1"/>
              <a:t>bác</a:t>
            </a:r>
            <a:r>
              <a:rPr lang="en-US" dirty="0"/>
              <a:t> </a:t>
            </a:r>
            <a:r>
              <a:rPr lang="en-US" dirty="0" err="1"/>
              <a:t>bỏ</a:t>
            </a:r>
            <a:r>
              <a:rPr lang="en-US" dirty="0"/>
              <a:t>)</a:t>
            </a:r>
          </a:p>
          <a:p>
            <a:endParaRPr lang="en-US" dirty="0"/>
          </a:p>
        </p:txBody>
      </p:sp>
      <p:sp>
        <p:nvSpPr>
          <p:cNvPr id="4" name="Rounded Rectangle 3"/>
          <p:cNvSpPr/>
          <p:nvPr/>
        </p:nvSpPr>
        <p:spPr>
          <a:xfrm>
            <a:off x="949123" y="365129"/>
            <a:ext cx="10139423"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Times New Roman" panose="02020603050405020304" pitchFamily="18" charset="0"/>
                <a:cs typeface="Times New Roman" panose="02020603050405020304" pitchFamily="18" charset="0"/>
              </a:rPr>
              <a:t>CÂU PHỦ ĐỊNH</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769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467555" y="365129"/>
            <a:ext cx="8861777"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anose="02020603050405020304" pitchFamily="18" charset="0"/>
                <a:cs typeface="Times New Roman" panose="02020603050405020304" pitchFamily="18" charset="0"/>
              </a:rPr>
              <a:t>CÂU KHẲNG ĐỊNH</a:t>
            </a:r>
            <a:endParaRPr lang="en-US" sz="32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388534" y="2438399"/>
            <a:ext cx="8940798" cy="260773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dùng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dấu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phủ</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tồn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tượng</a:t>
            </a:r>
            <a:r>
              <a:rPr lang="en-US" sz="3200" dirty="0">
                <a:solidFill>
                  <a:srgbClr val="FF0000"/>
                </a:solidFill>
                <a:latin typeface="Times New Roman" panose="02020603050405020304" pitchFamily="18" charset="0"/>
                <a:cs typeface="Times New Roman" panose="02020603050405020304" pitchFamily="18" charset="0"/>
              </a:rPr>
              <a:t> hay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đó</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098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92659"/>
            <a:ext cx="1861855"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732392"/>
            <a:ext cx="1861855"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3C8019B-3985-409B-9B87-494B974EE9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20" y="3564693"/>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20" y="3564693"/>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id="{48EE0095-6D12-0744-BDA2-969FA2F7A835}"/>
              </a:ext>
            </a:extLst>
          </p:cNvPr>
          <p:cNvPicPr>
            <a:picLocks noChangeAspect="1"/>
          </p:cNvPicPr>
          <p:nvPr/>
        </p:nvPicPr>
        <p:blipFill rotWithShape="1">
          <a:blip r:embed="rId2"/>
          <a:srcRect l="6629" r="12621"/>
          <a:stretch/>
        </p:blipFill>
        <p:spPr>
          <a:xfrm>
            <a:off x="9868529" y="871281"/>
            <a:ext cx="2508661"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3" y="5987150"/>
            <a:ext cx="1054467" cy="469689"/>
            <a:chOff x="9841624" y="4115729"/>
            <a:chExt cx="602169" cy="268223"/>
          </a:xfrm>
          <a:solidFill>
            <a:schemeClr val="tx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509637F6-2BE5-D145-8031-DE1DC5FCD0D4}"/>
              </a:ext>
            </a:extLst>
          </p:cNvPr>
          <p:cNvPicPr>
            <a:picLocks noChangeAspect="1"/>
          </p:cNvPicPr>
          <p:nvPr/>
        </p:nvPicPr>
        <p:blipFill>
          <a:blip r:embed="rId3"/>
          <a:stretch>
            <a:fillRect/>
          </a:stretch>
        </p:blipFill>
        <p:spPr>
          <a:xfrm rot="20496997">
            <a:off x="-328170" y="5901995"/>
            <a:ext cx="1604791" cy="1108747"/>
          </a:xfrm>
          <a:prstGeom prst="rect">
            <a:avLst/>
          </a:prstGeom>
        </p:spPr>
      </p:pic>
      <p:sp>
        <p:nvSpPr>
          <p:cNvPr id="4" name="Content Placeholder 3"/>
          <p:cNvSpPr>
            <a:spLocks noGrp="1"/>
          </p:cNvSpPr>
          <p:nvPr>
            <p:ph idx="1"/>
          </p:nvPr>
        </p:nvSpPr>
        <p:spPr>
          <a:xfrm>
            <a:off x="706056" y="570438"/>
            <a:ext cx="9610552" cy="5606525"/>
          </a:xfrm>
        </p:spPr>
        <p:txBody>
          <a:bodyPr>
            <a:normAutofit fontScale="70000" lnSpcReduction="20000"/>
          </a:bodyPr>
          <a:lstStyle/>
          <a:p>
            <a:pPr marL="0" indent="0">
              <a:buNone/>
            </a:pPr>
            <a:r>
              <a:rPr lang="vi-VN" b="1" dirty="0" smtClean="0">
                <a:solidFill>
                  <a:srgbClr val="FF0000"/>
                </a:solidFill>
                <a:latin typeface="Times New Roman" panose="02020603050405020304" pitchFamily="18" charset="0"/>
                <a:cs typeface="Times New Roman" panose="02020603050405020304" pitchFamily="18" charset="0"/>
              </a:rPr>
              <a:t>                        2. LUYỆN TẬP</a:t>
            </a:r>
          </a:p>
          <a:p>
            <a:r>
              <a:rPr lang="nl-NL" b="1" dirty="0"/>
              <a:t>Bài tập 1 SGK trang 101</a:t>
            </a:r>
            <a:endParaRPr lang="en-US" dirty="0"/>
          </a:p>
          <a:p>
            <a:pPr marL="0" indent="0">
              <a:buNone/>
            </a:pPr>
            <a:r>
              <a:rPr lang="vi-VN" sz="3400" dirty="0">
                <a:latin typeface="Times New Roman" panose="02020603050405020304" pitchFamily="18" charset="0"/>
                <a:cs typeface="Times New Roman" panose="02020603050405020304" pitchFamily="18" charset="0"/>
              </a:rPr>
              <a:t>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khẳng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-&gt; </a:t>
            </a:r>
            <a:r>
              <a:rPr lang="en-US" sz="3400" dirty="0" err="1">
                <a:latin typeface="Times New Roman" panose="02020603050405020304" pitchFamily="18" charset="0"/>
                <a:cs typeface="Times New Roman" panose="02020603050405020304" pitchFamily="18" charset="0"/>
              </a:rPr>
              <a:t>Xác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nhận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sự</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thật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về</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lợi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ích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của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hiện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tượng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ngập</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lụt</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Đồng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bằng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Cửu</a:t>
            </a:r>
            <a:r>
              <a:rPr lang="en-US" sz="3400" dirty="0">
                <a:latin typeface="Times New Roman" panose="02020603050405020304" pitchFamily="18" charset="0"/>
                <a:cs typeface="Times New Roman" panose="02020603050405020304" pitchFamily="18" charset="0"/>
              </a:rPr>
              <a:t> Long.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từ</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ngữ</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đặc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trưng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mang</a:t>
            </a:r>
            <a:r>
              <a:rPr lang="en-US" sz="3400" dirty="0">
                <a:latin typeface="Times New Roman" panose="02020603050405020304" pitchFamily="18" charset="0"/>
                <a:cs typeface="Times New Roman" panose="02020603050405020304" pitchFamily="18" charset="0"/>
              </a:rPr>
              <a:t> ý </a:t>
            </a:r>
            <a:r>
              <a:rPr lang="en-US" sz="3400" dirty="0" err="1">
                <a:latin typeface="Times New Roman" panose="02020603050405020304" pitchFamily="18" charset="0"/>
                <a:cs typeface="Times New Roman" panose="02020603050405020304" pitchFamily="18" charset="0"/>
              </a:rPr>
              <a:t>nghĩa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r>
              <a:rPr lang="en-US" sz="3400" dirty="0" smtClean="0">
                <a:latin typeface="Times New Roman" panose="02020603050405020304" pitchFamily="18" charset="0"/>
                <a:cs typeface="Times New Roman" panose="02020603050405020304" pitchFamily="18" charset="0"/>
              </a:rPr>
              <a:t>.</a:t>
            </a:r>
          </a:p>
          <a:p>
            <a:pPr marL="0" indent="0">
              <a:buNone/>
            </a:pPr>
            <a:r>
              <a:rPr lang="en-US" sz="3400" dirty="0">
                <a:latin typeface="Times New Roman" panose="02020603050405020304" pitchFamily="18" charset="0"/>
                <a:cs typeface="Times New Roman" panose="02020603050405020304" pitchFamily="18" charset="0"/>
              </a:rPr>
              <a:t>b.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cs typeface="Times New Roman" panose="02020603050405020304" pitchFamily="18" charset="0"/>
              </a:rPr>
              <a:t> – </a:t>
            </a:r>
            <a:r>
              <a:rPr lang="en-US" sz="3400" dirty="0" err="1">
                <a:latin typeface="Times New Roman" panose="02020603050405020304" pitchFamily="18" charset="0"/>
                <a:cs typeface="Times New Roman" panose="02020603050405020304" pitchFamily="18" charset="0"/>
              </a:rPr>
              <a:t>phủ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bỏ</a:t>
            </a:r>
            <a:endParaRPr lang="en-US" sz="3400" dirty="0">
              <a:latin typeface="Times New Roman" panose="02020603050405020304" pitchFamily="18" charset="0"/>
              <a:cs typeface="Times New Roman" panose="02020603050405020304" pitchFamily="18" charset="0"/>
            </a:endParaRPr>
          </a:p>
          <a:p>
            <a:pPr marL="0" indent="0">
              <a:buNone/>
            </a:pPr>
            <a:r>
              <a:rPr lang="en-US" sz="3400" dirty="0">
                <a:latin typeface="Times New Roman" panose="02020603050405020304" pitchFamily="18" charset="0"/>
                <a:cs typeface="Times New Roman" panose="02020603050405020304" pitchFamily="18" charset="0"/>
              </a:rPr>
              <a:t>-&gt;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thể</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hiện</a:t>
            </a:r>
            <a:r>
              <a:rPr lang="en-US" sz="3400" dirty="0">
                <a:latin typeface="Times New Roman" panose="02020603050405020304" pitchFamily="18" charset="0"/>
                <a:cs typeface="Times New Roman" panose="02020603050405020304" pitchFamily="18" charset="0"/>
              </a:rPr>
              <a:t> ý </a:t>
            </a:r>
            <a:r>
              <a:rPr lang="en-US" sz="3400" dirty="0" err="1">
                <a:latin typeface="Times New Roman" panose="02020603050405020304" pitchFamily="18" charset="0"/>
                <a:cs typeface="Times New Roman" panose="02020603050405020304" pitchFamily="18" charset="0"/>
              </a:rPr>
              <a:t>phản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bác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một</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nhận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thức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cho</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rằng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Cách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sống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với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mùa</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nước</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nổi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hàng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năm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hình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thành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thời</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gian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gần</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đây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Trong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câu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có</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từ</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phủ</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định</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(ở </a:t>
            </a:r>
            <a:r>
              <a:rPr lang="en-US" sz="3400" dirty="0" err="1">
                <a:latin typeface="Times New Roman" panose="02020603050405020304" pitchFamily="18" charset="0"/>
                <a:cs typeface="Times New Roman" panose="02020603050405020304" pitchFamily="18" charset="0"/>
              </a:rPr>
              <a:t>cụm</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từ</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điều</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này</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không</a:t>
            </a:r>
            <a:r>
              <a:rPr lang="en-US" sz="3400" dirty="0">
                <a:latin typeface="Times New Roman" panose="02020603050405020304" pitchFamily="18" charset="0"/>
                <a:cs typeface="Times New Roman" panose="02020603050405020304" pitchFamily="18" charset="0"/>
              </a:rPr>
              <a:t> </a:t>
            </a:r>
            <a:r>
              <a:rPr lang="en-US" sz="3400" dirty="0" err="1">
                <a:latin typeface="Times New Roman" panose="02020603050405020304" pitchFamily="18" charset="0"/>
                <a:cs typeface="Times New Roman" panose="02020603050405020304" pitchFamily="18" charset="0"/>
              </a:rPr>
              <a:t>mới</a:t>
            </a:r>
            <a:r>
              <a:rPr lang="en-US" sz="3400" dirty="0">
                <a:latin typeface="Times New Roman" panose="02020603050405020304" pitchFamily="18" charset="0"/>
                <a:cs typeface="Times New Roman" panose="02020603050405020304" pitchFamily="18" charset="0"/>
              </a:rPr>
              <a:t>”)</a:t>
            </a:r>
          </a:p>
          <a:p>
            <a:pPr marL="0" indent="0">
              <a:buNone/>
            </a:pPr>
            <a:r>
              <a:rPr lang="nl-NL" sz="3400" dirty="0">
                <a:latin typeface="Times New Roman" panose="02020603050405020304" pitchFamily="18" charset="0"/>
                <a:cs typeface="Times New Roman" panose="02020603050405020304" pitchFamily="18" charset="0"/>
              </a:rPr>
              <a:t>c. Câu phủ định – phủ định miêu tả</a:t>
            </a:r>
            <a:endParaRPr lang="en-US" sz="3400" dirty="0">
              <a:latin typeface="Times New Roman" panose="02020603050405020304" pitchFamily="18" charset="0"/>
              <a:cs typeface="Times New Roman" panose="02020603050405020304" pitchFamily="18" charset="0"/>
            </a:endParaRPr>
          </a:p>
          <a:p>
            <a:pPr marL="0" indent="0">
              <a:buNone/>
            </a:pPr>
            <a:r>
              <a:rPr lang="nl-NL" sz="3400" dirty="0">
                <a:latin typeface="Times New Roman" panose="02020603050405020304" pitchFamily="18" charset="0"/>
                <a:cs typeface="Times New Roman" panose="02020603050405020304" pitchFamily="18" charset="0"/>
              </a:rPr>
              <a:t>-&gt; Xác định không có tình trạng người nói quên đi mảnh đất tươi dẹp của mình. Trong câu có sự xuất hiện của cụm từ mang ý nghĩa phủ định là “chẳng thể”.</a:t>
            </a:r>
            <a:endParaRPr lang="en-US" sz="3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39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circle(in)">
                                      <p:cBhvr>
                                        <p:cTn id="20" dur="20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circle(in)">
                                      <p:cBhvr>
                                        <p:cTn id="25" dur="2000"/>
                                        <p:tgtEl>
                                          <p:spTgt spid="4">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circle(in)">
                                      <p:cBhvr>
                                        <p:cTn id="28" dur="20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circle(in)">
                                      <p:cBhvr>
                                        <p:cTn id="33" dur="2000"/>
                                        <p:tgtEl>
                                          <p:spTgt spid="4">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circle(in)">
                                      <p:cBhvr>
                                        <p:cTn id="36"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0118C5-4F8D-4CF4-BADD-53FEACC6C4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292659"/>
            <a:ext cx="1861855"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732392"/>
            <a:ext cx="1861855"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3C8019B-3985-409B-9B87-494B974EE9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20" y="3564693"/>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20" y="3564693"/>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icture containing text, toy, doll, vector graphics&#10;&#10;Description automatically generated">
            <a:extLst>
              <a:ext uri="{FF2B5EF4-FFF2-40B4-BE49-F238E27FC236}">
                <a16:creationId xmlns:a16="http://schemas.microsoft.com/office/drawing/2014/main" id="{48EE0095-6D12-0744-BDA2-969FA2F7A835}"/>
              </a:ext>
            </a:extLst>
          </p:cNvPr>
          <p:cNvPicPr>
            <a:picLocks noChangeAspect="1"/>
          </p:cNvPicPr>
          <p:nvPr/>
        </p:nvPicPr>
        <p:blipFill rotWithShape="1">
          <a:blip r:embed="rId2"/>
          <a:srcRect l="6629" r="12621"/>
          <a:stretch/>
        </p:blipFill>
        <p:spPr>
          <a:xfrm>
            <a:off x="9868529" y="871281"/>
            <a:ext cx="2508661"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3" y="5987150"/>
            <a:ext cx="1054467" cy="469689"/>
            <a:chOff x="9841624" y="4115729"/>
            <a:chExt cx="602169" cy="268223"/>
          </a:xfrm>
          <a:solidFill>
            <a:schemeClr val="tx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509637F6-2BE5-D145-8031-DE1DC5FCD0D4}"/>
              </a:ext>
            </a:extLst>
          </p:cNvPr>
          <p:cNvPicPr>
            <a:picLocks noChangeAspect="1"/>
          </p:cNvPicPr>
          <p:nvPr/>
        </p:nvPicPr>
        <p:blipFill>
          <a:blip r:embed="rId3"/>
          <a:stretch>
            <a:fillRect/>
          </a:stretch>
        </p:blipFill>
        <p:spPr>
          <a:xfrm rot="20496997">
            <a:off x="-328170" y="5901995"/>
            <a:ext cx="1604791" cy="1108747"/>
          </a:xfrm>
          <a:prstGeom prst="rect">
            <a:avLst/>
          </a:prstGeom>
        </p:spPr>
      </p:pic>
      <p:sp>
        <p:nvSpPr>
          <p:cNvPr id="4" name="Content Placeholder 3"/>
          <p:cNvSpPr>
            <a:spLocks noGrp="1"/>
          </p:cNvSpPr>
          <p:nvPr>
            <p:ph idx="1"/>
          </p:nvPr>
        </p:nvSpPr>
        <p:spPr>
          <a:xfrm>
            <a:off x="706056" y="570438"/>
            <a:ext cx="9610552" cy="5606525"/>
          </a:xfrm>
        </p:spPr>
        <p:txBody>
          <a:bodyPr>
            <a:normAutofit fontScale="85000" lnSpcReduction="20000"/>
          </a:bodyPr>
          <a:lstStyle/>
          <a:p>
            <a:pPr marL="0" indent="0">
              <a:buNone/>
            </a:pPr>
            <a:r>
              <a:rPr lang="vi-VN" b="1" dirty="0" smtClean="0">
                <a:solidFill>
                  <a:srgbClr val="FF0000"/>
                </a:solidFill>
                <a:latin typeface="Times New Roman" panose="02020603050405020304" pitchFamily="18" charset="0"/>
                <a:cs typeface="Times New Roman" panose="02020603050405020304" pitchFamily="18" charset="0"/>
              </a:rPr>
              <a:t>                        2. LUYỆN TẬP</a:t>
            </a:r>
          </a:p>
          <a:p>
            <a:pPr marL="0" indent="0">
              <a:buNone/>
            </a:pPr>
            <a:r>
              <a:rPr lang="nl-NL" sz="3100" b="1" dirty="0" smtClean="0">
                <a:latin typeface="Times New Roman" panose="02020603050405020304" pitchFamily="18" charset="0"/>
                <a:cs typeface="Times New Roman" panose="02020603050405020304" pitchFamily="18" charset="0"/>
              </a:rPr>
              <a:t>  Bài </a:t>
            </a:r>
            <a:r>
              <a:rPr lang="nl-NL" sz="3100" b="1" dirty="0">
                <a:latin typeface="Times New Roman" panose="02020603050405020304" pitchFamily="18" charset="0"/>
                <a:cs typeface="Times New Roman" panose="02020603050405020304" pitchFamily="18" charset="0"/>
              </a:rPr>
              <a:t>tập 2 SGK trang 101</a:t>
            </a:r>
            <a:endParaRPr lang="en-US" sz="3100" dirty="0">
              <a:latin typeface="Times New Roman" panose="02020603050405020304" pitchFamily="18" charset="0"/>
              <a:cs typeface="Times New Roman" panose="02020603050405020304" pitchFamily="18" charset="0"/>
            </a:endParaRPr>
          </a:p>
          <a:p>
            <a:pPr marL="0" indent="0">
              <a:buNone/>
            </a:pPr>
            <a:r>
              <a:rPr lang="nl-NL" sz="3100" dirty="0">
                <a:latin typeface="Times New Roman" panose="02020603050405020304" pitchFamily="18" charset="0"/>
                <a:cs typeface="Times New Roman" panose="02020603050405020304" pitchFamily="18" charset="0"/>
              </a:rPr>
              <a:t>a. Không phải câu phủ định mặc dù xuất hiện từ “không” (không hiểu). Trọng tâm thông báo là “tôi” (thủ lĩnh Xi – át - tơn) biết hay không biết về vấn đề chứ không phải là người da trắng hiểu hay không hiểu về cách sống của người da đỏ. Nên khi câu xác định sự “biết” của “tôi” thì câu đó là câu khẳng định.</a:t>
            </a:r>
            <a:endParaRPr lang="en-US" sz="3100" dirty="0">
              <a:latin typeface="Times New Roman" panose="02020603050405020304" pitchFamily="18" charset="0"/>
              <a:cs typeface="Times New Roman" panose="02020603050405020304" pitchFamily="18" charset="0"/>
            </a:endParaRPr>
          </a:p>
          <a:p>
            <a:pPr marL="0" indent="0">
              <a:buNone/>
            </a:pPr>
            <a:r>
              <a:rPr lang="nl-NL" sz="3100" dirty="0">
                <a:latin typeface="Times New Roman" panose="02020603050405020304" pitchFamily="18" charset="0"/>
                <a:cs typeface="Times New Roman" panose="02020603050405020304" pitchFamily="18" charset="0"/>
              </a:rPr>
              <a:t>b. Câu phủ định bác bỏ. Vì câu có từ “chẳng” (xuất hiện 02 lần) và nội dung của nó ngầm bác bỏ nhận thức rằng cuộc sống của người da trắng vẫn bình thường trong khi, theo cách nhìn của người da đỏ, đó là cuộc sống không bình thường (mọi âm thanh đáng yêu của sự sống đều được cảm nhận là “ tiếng ồn ào lăng mạ”).</a:t>
            </a:r>
            <a:endParaRPr lang="en-US" sz="3100" dirty="0">
              <a:latin typeface="Times New Roman" panose="02020603050405020304" pitchFamily="18" charset="0"/>
              <a:cs typeface="Times New Roman" panose="02020603050405020304" pitchFamily="18" charset="0"/>
            </a:endParaRPr>
          </a:p>
          <a:p>
            <a:pPr marL="0" indent="0">
              <a:buNone/>
            </a:pPr>
            <a:r>
              <a:rPr lang="nl-NL" sz="3100" dirty="0">
                <a:latin typeface="Times New Roman" panose="02020603050405020304" pitchFamily="18" charset="0"/>
                <a:cs typeface="Times New Roman" panose="02020603050405020304" pitchFamily="18" charset="0"/>
              </a:rPr>
              <a:t>c. Câu phủ định miêu tả. Vì câu có từ “không” và xác nhận rằng người dân ở vùng châu thổ sông Cửu Long không có sự lo ngại về lũ lụt.</a:t>
            </a:r>
            <a:endParaRPr lang="en-US" sz="31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891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2" y="-78659"/>
            <a:ext cx="12231331" cy="692191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50517"/>
            <a:ext cx="12190992" cy="430748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73" y="274865"/>
            <a:ext cx="1641720" cy="2275652"/>
          </a:xfrm>
          <a:prstGeom prst="rect">
            <a:avLst/>
          </a:prstGeom>
        </p:spPr>
      </p:pic>
      <p:pic>
        <p:nvPicPr>
          <p:cNvPr id="9" name="Picture 2" descr="F:\1-原创素材\1_mm1102\PPT\PPT_014\materaials\pageimg_g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9733" y="1106007"/>
            <a:ext cx="9217024" cy="50293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81863" y="3461242"/>
            <a:ext cx="7467600" cy="1754326"/>
          </a:xfrm>
          <a:prstGeom prst="rect">
            <a:avLst/>
          </a:prstGeom>
          <a:noFill/>
        </p:spPr>
        <p:txBody>
          <a:bodyPr wrap="square" rtlCol="0">
            <a:spAutoFit/>
          </a:bodyPr>
          <a:lstStyle/>
          <a:p>
            <a:pPr algn="ctr">
              <a:lnSpc>
                <a:spcPct val="150000"/>
              </a:lnSpc>
            </a:pPr>
            <a:r>
              <a:rPr lang="en-SG" altLang="zh-CN" sz="7200" b="1" dirty="0" smtClean="0">
                <a:solidFill>
                  <a:srgbClr val="00B050"/>
                </a:solidFill>
                <a:latin typeface="Times New Roman" pitchFamily="18" charset="0"/>
                <a:ea typeface="华康海报体W12(P)" pitchFamily="82" charset="-122"/>
                <a:cs typeface="Times New Roman" pitchFamily="18" charset="0"/>
              </a:rPr>
              <a:t>VẬN DỤNG</a:t>
            </a:r>
            <a:endParaRPr lang="en-US" altLang="zh-CN" sz="7200" b="1" dirty="0">
              <a:solidFill>
                <a:srgbClr val="00B050"/>
              </a:solidFill>
              <a:latin typeface="Times New Roman" pitchFamily="18" charset="0"/>
              <a:ea typeface="华康海报体W12(P)" pitchFamily="82" charset="-122"/>
              <a:cs typeface="Times New Roman" pitchFamily="18" charset="0"/>
            </a:endParaRPr>
          </a:p>
        </p:txBody>
      </p:sp>
    </p:spTree>
    <p:extLst>
      <p:ext uri="{BB962C8B-B14F-4D97-AF65-F5344CB8AC3E}">
        <p14:creationId xmlns:p14="http://schemas.microsoft.com/office/powerpoint/2010/main" val="35281627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6 CTST-Thực hành tiếng Việt - Thành ngữ">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5_1.6 CTST-Thực hành tiếng Việt - Thành ngữ">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BÀI 4, tiết 9, THỰC HÀNH TIẾNG VIỆT</Template>
  <TotalTime>646</TotalTime>
  <Words>911</Words>
  <Application>Microsoft Office PowerPoint</Application>
  <PresentationFormat>Widescreen</PresentationFormat>
  <Paragraphs>53</Paragraphs>
  <Slides>12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微软雅黑</vt:lpstr>
      <vt:lpstr>宋体</vt:lpstr>
      <vt:lpstr>Arial</vt:lpstr>
      <vt:lpstr>Avenir Next LT Pro</vt:lpstr>
      <vt:lpstr>Calibri</vt:lpstr>
      <vt:lpstr>等线</vt:lpstr>
      <vt:lpstr>Source Sans Pro SemiBold</vt:lpstr>
      <vt:lpstr>Times New Roman</vt:lpstr>
      <vt:lpstr>华康海报体W12(P)</vt:lpstr>
      <vt:lpstr>1.6 CTST-Thực hành tiếng Việt - Thành ngữ</vt:lpstr>
      <vt:lpstr>5_1.6 CTST-Thực hành tiếng Việt - Thành ngữ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Ngoc Dong</cp:lastModifiedBy>
  <cp:revision>167</cp:revision>
  <dcterms:created xsi:type="dcterms:W3CDTF">2021-11-18T06:11:49Z</dcterms:created>
  <dcterms:modified xsi:type="dcterms:W3CDTF">2023-06-28T15:25:47Z</dcterms:modified>
</cp:coreProperties>
</file>