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57" r:id="rId4"/>
    <p:sldId id="269" r:id="rId5"/>
    <p:sldId id="260" r:id="rId6"/>
    <p:sldId id="265" r:id="rId7"/>
    <p:sldId id="283" r:id="rId8"/>
    <p:sldId id="259" r:id="rId9"/>
    <p:sldId id="284" r:id="rId10"/>
    <p:sldId id="285" r:id="rId11"/>
    <p:sldId id="273" r:id="rId12"/>
    <p:sldId id="286" r:id="rId13"/>
    <p:sldId id="271" r:id="rId14"/>
    <p:sldId id="287" r:id="rId15"/>
    <p:sldId id="288" r:id="rId16"/>
    <p:sldId id="262" r:id="rId17"/>
    <p:sldId id="274" r:id="rId18"/>
    <p:sldId id="289" r:id="rId19"/>
    <p:sldId id="275" r:id="rId20"/>
    <p:sldId id="290" r:id="rId21"/>
    <p:sldId id="291" r:id="rId22"/>
    <p:sldId id="258" r:id="rId23"/>
    <p:sldId id="292" r:id="rId24"/>
    <p:sldId id="293" r:id="rId25"/>
    <p:sldId id="280" r:id="rId26"/>
    <p:sldId id="270" r:id="rId27"/>
    <p:sldId id="263" r:id="rId28"/>
    <p:sldId id="295" r:id="rId29"/>
    <p:sldId id="297" r:id="rId30"/>
    <p:sldId id="296" r:id="rId31"/>
    <p:sldId id="298" r:id="rId32"/>
    <p:sldId id="294" r:id="rId33"/>
    <p:sldId id="278" r:id="rId34"/>
    <p:sldId id="261" r:id="rId35"/>
    <p:sldId id="279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EDF"/>
    <a:srgbClr val="2B8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2" autoAdjust="0"/>
  </p:normalViewPr>
  <p:slideViewPr>
    <p:cSldViewPr>
      <p:cViewPr varScale="1">
        <p:scale>
          <a:sx n="59" d="100"/>
          <a:sy n="59" d="100"/>
        </p:scale>
        <p:origin x="4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FAF37-38D6-44FB-86D6-4E180DB9D31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6012D-CD69-42A0-A874-483FBE663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6012D-CD69-42A0-A874-483FBE663F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6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0295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8177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2788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563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002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775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6107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138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5540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106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85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1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NUL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3.png"/><Relationship Id="rId5" Type="http://schemas.openxmlformats.org/officeDocument/2006/relationships/image" Target="NULL"/><Relationship Id="rId23" Type="http://schemas.openxmlformats.org/officeDocument/2006/relationships/image" Target="../media/image32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24" Type="http://schemas.openxmlformats.org/officeDocument/2006/relationships/image" Target="../media/image35.png"/><Relationship Id="rId5" Type="http://schemas.openxmlformats.org/officeDocument/2006/relationships/image" Target="NULL"/><Relationship Id="rId23" Type="http://schemas.openxmlformats.org/officeDocument/2006/relationships/image" Target="../media/image34.png"/><Relationship Id="rId19" Type="http://schemas.openxmlformats.org/officeDocument/2006/relationships/image" Target="NULL"/><Relationship Id="rId2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svg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11" Type="http://schemas.openxmlformats.org/officeDocument/2006/relationships/image" Target="../media/image49.png"/><Relationship Id="rId5" Type="http://schemas.openxmlformats.org/officeDocument/2006/relationships/image" Target="NULL"/><Relationship Id="rId10" Type="http://schemas.openxmlformats.org/officeDocument/2006/relationships/image" Target="../media/image48.pn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NULL"/><Relationship Id="rId7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NUL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1.png"/><Relationship Id="rId7" Type="http://schemas.openxmlformats.org/officeDocument/2006/relationships/image" Target="../media/image36.svg"/><Relationship Id="rId12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png"/><Relationship Id="rId15" Type="http://schemas.openxmlformats.org/officeDocument/2006/relationships/image" Target="../media/image63.png"/><Relationship Id="rId10" Type="http://schemas.microsoft.com/office/2007/relationships/hdphoto" Target="../media/hdphoto6.wdp"/><Relationship Id="rId9" Type="http://schemas.openxmlformats.org/officeDocument/2006/relationships/image" Target="../media/image58.png"/><Relationship Id="rId1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4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40.png"/><Relationship Id="rId10" Type="http://schemas.openxmlformats.org/officeDocument/2006/relationships/image" Target="../media/image66.png"/><Relationship Id="rId4" Type="http://schemas.openxmlformats.org/officeDocument/2006/relationships/image" Target="../media/image13.sv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svg"/><Relationship Id="rId17" Type="http://schemas.openxmlformats.org/officeDocument/2006/relationships/image" Target="../media/image77.png"/><Relationship Id="rId2" Type="http://schemas.openxmlformats.org/officeDocument/2006/relationships/image" Target="../media/image73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5.png"/><Relationship Id="rId1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microsoft.com/office/2007/relationships/media" Target="../media/media2.mp3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5.png"/><Relationship Id="rId11" Type="http://schemas.openxmlformats.org/officeDocument/2006/relationships/image" Target="../media/image81.png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94.png"/><Relationship Id="rId10" Type="http://schemas.openxmlformats.org/officeDocument/2006/relationships/image" Target="../media/image80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microsoft.com/office/2007/relationships/media" Target="../media/media2.mp3"/><Relationship Id="rId7" Type="http://schemas.openxmlformats.org/officeDocument/2006/relationships/image" Target="../media/image8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5.svg"/><Relationship Id="rId4" Type="http://schemas.openxmlformats.org/officeDocument/2006/relationships/audio" Target="../media/media2.mp3"/><Relationship Id="rId9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9.png"/><Relationship Id="rId3" Type="http://schemas.microsoft.com/office/2007/relationships/media" Target="../media/media2.mp3"/><Relationship Id="rId7" Type="http://schemas.openxmlformats.org/officeDocument/2006/relationships/image" Target="../media/image95.png"/><Relationship Id="rId12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0.png"/><Relationship Id="rId11" Type="http://schemas.openxmlformats.org/officeDocument/2006/relationships/image" Target="../media/image8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svg"/><Relationship Id="rId4" Type="http://schemas.openxmlformats.org/officeDocument/2006/relationships/audio" Target="../media/media2.mp3"/><Relationship Id="rId9" Type="http://schemas.openxmlformats.org/officeDocument/2006/relationships/image" Target="../media/image82.png"/><Relationship Id="rId1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5" Type="http://schemas.openxmlformats.org/officeDocument/2006/relationships/image" Target="../media/image4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5" Type="http://schemas.openxmlformats.org/officeDocument/2006/relationships/image" Target="../media/image23.svg"/><Relationship Id="rId4" Type="http://schemas.openxmlformats.org/officeDocument/2006/relationships/image" Target="../media/image98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7" Type="http://schemas.openxmlformats.org/officeDocument/2006/relationships/image" Target="../media/image28.png"/><Relationship Id="rId2" Type="http://schemas.openxmlformats.org/officeDocument/2006/relationships/image" Target="../media/image10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1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0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702246"/>
            <a:ext cx="18288000" cy="258475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" y="114300"/>
            <a:ext cx="18283489" cy="1323556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27265" y="1823096"/>
            <a:ext cx="14633470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TỚI BÀI HỌC HÔM NAY!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564365" y="9216183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-756701" y="3436343"/>
            <a:ext cx="9980166" cy="9255792"/>
            <a:chOff x="0" y="0"/>
            <a:chExt cx="13306888" cy="1234105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1601682" y="0"/>
              <a:ext cx="10103523" cy="611722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276209"/>
              <a:ext cx="13306888" cy="10064846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7400" y="495300"/>
            <a:ext cx="12039600" cy="668454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39428">
            <a:off x="7620396" y="1721294"/>
            <a:ext cx="9119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đường thẳng c cắt 2 đường thẳng a, b và trong các góc tạo thành có một cặp góc so le trong bằng nhau thì các cặp góc so le trong và đồng vị còn lại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3697">
            <a:off x="5854804" y="999506"/>
            <a:ext cx="812695" cy="1227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9920">
            <a:off x="15773400" y="7252593"/>
            <a:ext cx="812695" cy="12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200" y="647700"/>
            <a:ext cx="17460568" cy="87847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370526" y="3038556"/>
            <a:ext cx="9633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đường thẳng c cắt hai đường thẳng phân biệt a, b và trong các góc tạo thành có một cặp góc so le trong bằng nhau thì: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so le trong còn lại bằng nhau.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góc đồng vị bằng nhau.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66645"/>
            <a:ext cx="3020874" cy="2390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221480" y="136876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09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sup>
                    </m:sSup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       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6702277"/>
                <a:ext cx="9563100" cy="2172903"/>
              </a:xfrm>
              <a:prstGeom prst="rect">
                <a:avLst/>
              </a:prstGeom>
              <a:blipFill rotWithShape="0">
                <a:blip r:embed="rId24"/>
                <a:stretch>
                  <a:fillRect l="-2231" b="-5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85346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81000" y="6702277"/>
            <a:ext cx="5553796" cy="3584723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133600" y="5641851"/>
            <a:ext cx="2292547" cy="4652769"/>
          </a:xfrm>
          <a:prstGeom prst="rect">
            <a:avLst/>
          </a:prstGeom>
        </p:spPr>
      </p:pic>
      <p:sp>
        <p:nvSpPr>
          <p:cNvPr id="29" name="Round Same Side Corner Rectangle 28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904970" y="502068"/>
            <a:ext cx="1490697" cy="5095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882" y="1598261"/>
            <a:ext cx="4523570" cy="3746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hình 3.19, biết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Em hãy cho biết số đo các góc còn lại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Các cặp góc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A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được gọi là các cặp góc trong cùng phía. Tính tổng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vi-VN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2076920"/>
                <a:ext cx="11811000" cy="3443635"/>
              </a:xfrm>
              <a:prstGeom prst="rect">
                <a:avLst/>
              </a:prstGeom>
              <a:blipFill rotWithShape="0">
                <a:blip r:embed="rId23"/>
                <a:stretch>
                  <a:fillRect l="-1548" r="-1496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753600" y="562491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43800" y="642892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52639" y="6953163"/>
            <a:ext cx="7151228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sp>
      <p:sp>
        <p:nvSpPr>
          <p:cNvPr id="18" name="TextBox 5"/>
          <p:cNvSpPr txBox="1"/>
          <p:nvPr/>
        </p:nvSpPr>
        <p:spPr>
          <a:xfrm>
            <a:off x="1371600" y="853747"/>
            <a:ext cx="13982700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9371"/>
            <a:ext cx="1701597" cy="170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260120"/>
            <a:ext cx="4421933" cy="3660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26508" y="2222231"/>
            <a:ext cx="1350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đã biết hai đường thẳng song song là hai đường thẳng không có điểm chung, nhưng liệu việc kiểm tra điểm chung của 2 đường thẳng có dễ thực hiện không?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563600" y="4457700"/>
            <a:ext cx="4165281" cy="54415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5747328"/>
            <a:ext cx="78252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Ví dụ hình ảnh này có thể kiểm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và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có song song với nhau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5435">
            <a:off x="5025130" y="7867175"/>
            <a:ext cx="3206774" cy="2810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840" y="793759"/>
            <a:ext cx="2118041" cy="111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2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469868"/>
            <a:ext cx="18288000" cy="1817132"/>
          </a:xfrm>
          <a:prstGeom prst="rect">
            <a:avLst/>
          </a:prstGeom>
          <a:solidFill>
            <a:srgbClr val="99D9D9"/>
          </a:solidFill>
        </p:spPr>
      </p:sp>
      <p:sp>
        <p:nvSpPr>
          <p:cNvPr id="16" name="AutoShape 16"/>
          <p:cNvSpPr/>
          <p:nvPr/>
        </p:nvSpPr>
        <p:spPr>
          <a:xfrm rot="5400000">
            <a:off x="9669809" y="6332067"/>
            <a:ext cx="2681934" cy="0"/>
          </a:xfrm>
          <a:prstGeom prst="line">
            <a:avLst/>
          </a:prstGeom>
          <a:ln w="9525" cap="flat">
            <a:solidFill>
              <a:srgbClr val="00206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28700" y="4307678"/>
            <a:ext cx="3761555" cy="534587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780095" y="962598"/>
            <a:ext cx="125210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Nếu đường thẳng c cắt hai đường thẳng phân </a:t>
            </a:r>
            <a:r>
              <a:rPr lang="vi-VN" sz="4000" dirty="0" smtClean="0"/>
              <a:t>bi</a:t>
            </a:r>
            <a:r>
              <a:rPr lang="en-US" sz="4000" dirty="0" smtClean="0"/>
              <a:t>ệ</a:t>
            </a:r>
            <a:r>
              <a:rPr lang="vi-VN" sz="4000" dirty="0" smtClean="0"/>
              <a:t>t </a:t>
            </a:r>
            <a:r>
              <a:rPr lang="vi-VN" sz="4000" dirty="0"/>
              <a:t>a, b và trong các góc tạo thành có một cặp góc so le trong bằng nhau hoặc một cặp góc đồng vị bằng nhau thì a và </a:t>
            </a:r>
            <a:r>
              <a:rPr lang="en-US" sz="4000" dirty="0" smtClean="0"/>
              <a:t>b </a:t>
            </a:r>
            <a:r>
              <a:rPr lang="vi-VN" sz="4000" dirty="0" smtClean="0"/>
              <a:t>song </a:t>
            </a:r>
            <a:r>
              <a:rPr lang="vi-VN" sz="4000" dirty="0"/>
              <a:t>song với nhau.</a:t>
            </a:r>
            <a:endParaRPr lang="en-US" sz="4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80487"/>
            <a:ext cx="3660089" cy="20749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96295" y="1379597"/>
            <a:ext cx="2343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55" y="4760656"/>
            <a:ext cx="4236666" cy="346636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97" y="4677715"/>
            <a:ext cx="4035509" cy="35493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51079" y="8200146"/>
            <a:ext cx="8527869" cy="1972553"/>
          </a:xfrm>
          <a:prstGeom prst="rect">
            <a:avLst/>
          </a:prstGeom>
          <a:solidFill>
            <a:srgbClr val="FAEE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le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a//b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3"/>
          <p:cNvSpPr/>
          <p:nvPr/>
        </p:nvSpPr>
        <p:spPr>
          <a:xfrm>
            <a:off x="-564365" y="9258300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5" name="Round Same Side Corner Rectangle 14"/>
          <p:cNvSpPr/>
          <p:nvPr/>
        </p:nvSpPr>
        <p:spPr>
          <a:xfrm flipV="1">
            <a:off x="1702478" y="968674"/>
            <a:ext cx="2945722" cy="1223584"/>
          </a:xfrm>
          <a:prstGeom prst="round2SameRect">
            <a:avLst>
              <a:gd name="adj1" fmla="val 34445"/>
              <a:gd name="adj2" fmla="val 0"/>
            </a:avLst>
          </a:prstGeom>
          <a:solidFill>
            <a:srgbClr val="2B8D59"/>
          </a:solidFill>
          <a:ln>
            <a:solidFill>
              <a:srgbClr val="2B8D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09841" y="1195745"/>
            <a:ext cx="2632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429712" y="686198"/>
            <a:ext cx="1490697" cy="5095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1257300"/>
            <a:ext cx="12013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//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x’y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3554834"/>
            <a:ext cx="4986528" cy="44225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80727"/>
            <a:ext cx="2956929" cy="1884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57800" y="3279861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70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//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x’y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’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song)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84" y="5061825"/>
                <a:ext cx="11201400" cy="2963504"/>
              </a:xfrm>
              <a:prstGeom prst="rect">
                <a:avLst/>
              </a:prstGeom>
              <a:blipFill rotWithShape="0">
                <a:blip r:embed="rId8"/>
                <a:stretch>
                  <a:fillRect l="-1904" r="-1904" b="-4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504">
            <a:off x="668350" y="2579711"/>
            <a:ext cx="1314576" cy="17953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8168205"/>
            <a:ext cx="1752600" cy="22105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722" y="4457259"/>
            <a:ext cx="987917" cy="326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6050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105900"/>
            <a:ext cx="18288000" cy="1181100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702478" y="795716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40560" y="1050489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478" y="2128778"/>
            <a:ext cx="14823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1. Quan sát Hình 3.22 và giải thích vì sao AB // CD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2. Tìm trên Hình 3.23 hai đường thẳng song song với nhau và giải thích vì sao chúng song song?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60840"/>
            <a:ext cx="10515600" cy="379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2486660"/>
            <a:ext cx="7772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557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85800" y="647700"/>
            <a:ext cx="16992600" cy="8991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143000" y="1028700"/>
            <a:ext cx="16154400" cy="8001000"/>
          </a:xfrm>
          <a:prstGeom prst="rect">
            <a:avLst/>
          </a:prstGeom>
          <a:solidFill>
            <a:srgbClr val="FAEEDF"/>
          </a:solidFill>
          <a:ln>
            <a:solidFill>
              <a:srgbClr val="FAEE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4" y="6974922"/>
            <a:ext cx="2194750" cy="31397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24977"/>
            <a:ext cx="3185529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126164" y="170031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 algn="just">
                  <a:lnSpc>
                    <a:spcPct val="150000"/>
                  </a:lnSpc>
                  <a:buAutoNum type="arabicPeriod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𝐴𝐷𝐶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⇒ AB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// DC.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𝑦𝐻𝐾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𝑧𝐻𝑦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𝐻𝐾𝑦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90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⇒ xx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 //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319" y="3581062"/>
                <a:ext cx="14173200" cy="4890249"/>
              </a:xfrm>
              <a:prstGeom prst="rect">
                <a:avLst/>
              </a:prstGeom>
              <a:blipFill rotWithShape="0">
                <a:blip r:embed="rId6"/>
                <a:stretch>
                  <a:fillRect l="-1548" b="-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874998"/>
            <a:ext cx="6953263" cy="250995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1" y="394496"/>
            <a:ext cx="2620222" cy="256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097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800600" y="1333500"/>
            <a:ext cx="12420600" cy="3124200"/>
          </a:xfrm>
          <a:prstGeom prst="wedgeRoundRectCallout">
            <a:avLst>
              <a:gd name="adj1" fmla="val -55070"/>
              <a:gd name="adj2" fmla="val 3583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</a:rPr>
              <a:t>Từ kết quả câu 2 nhận xét nếu hai đường thẳng phân biệt cùng vuông góc với một đường thẳng thì chúng sẽ có mối quan hệ </a:t>
            </a:r>
            <a:r>
              <a:rPr lang="vi-VN" sz="4000" dirty="0" smtClean="0">
                <a:solidFill>
                  <a:schemeClr val="tx1"/>
                </a:solidFill>
              </a:rPr>
              <a:t>gì?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vi-VN" sz="4000" dirty="0" smtClean="0">
                <a:solidFill>
                  <a:schemeClr val="tx1"/>
                </a:solidFill>
              </a:rPr>
              <a:t>Rút </a:t>
            </a:r>
            <a:r>
              <a:rPr lang="vi-VN" sz="4000" dirty="0">
                <a:solidFill>
                  <a:schemeClr val="tx1"/>
                </a:solidFill>
              </a:rPr>
              <a:t>ra nhận xét.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800600" y="6371553"/>
            <a:ext cx="12446000" cy="2610298"/>
          </a:xfrm>
          <a:prstGeom prst="wedgeRoundRectCallout">
            <a:avLst>
              <a:gd name="adj1" fmla="val 56097"/>
              <a:gd name="adj2" fmla="val 3459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phân biệt cùng vuông góc với một đường thẳng thứ ba thì chúng song song với nhau.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3721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43788"/>
            <a:ext cx="648581" cy="979423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0991" y="2247900"/>
            <a:ext cx="4114800" cy="954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30881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8115300"/>
            <a:ext cx="18288000" cy="2171700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407363" y="3899089"/>
            <a:ext cx="2641152" cy="5169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4363" y="3920998"/>
            <a:ext cx="4268400" cy="55762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54039" y="949987"/>
            <a:ext cx="1477992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Để kiểm tra các thanh ngang trên mái nhà đã song song với nhau chưa, người thợ chỉ cần kiểm tra chúng có cùng vuông góc với một thanh dọc.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071" y="3778341"/>
            <a:ext cx="5857829" cy="4167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076700"/>
            <a:ext cx="2242819" cy="160201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09600" y="952500"/>
            <a:ext cx="3886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627257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đường thẳng a và điểm A nằm ngoài đường thẳng a. Để vẽ đường thẳng b đi qua A và song song với a, ta có thể sử dụng góc nhọn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vi-VN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êke để vẽ như sau: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0" y="688538"/>
                <a:ext cx="12192000" cy="2585323"/>
              </a:xfrm>
              <a:prstGeom prst="rect">
                <a:avLst/>
              </a:prstGeom>
              <a:blipFill rotWithShape="0">
                <a:blip r:embed="rId8"/>
                <a:stretch>
                  <a:fillRect l="-1550" r="-1500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7168"/>
            <a:ext cx="9778666" cy="30827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0" y="4247277"/>
            <a:ext cx="7239000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 sao khi vẽ như trên ta lại khẳng định được hai đường thẳng a và b song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3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8383" y="3290770"/>
            <a:ext cx="939597" cy="9395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7547168"/>
            <a:ext cx="10906724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C00000"/>
                </a:solidFill>
              </a:rPr>
              <a:t>Hai đường thẳng a và b song song vì có hai góc đồng vị tại đỉnh A và B bằng nhau.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935200" y="6819900"/>
            <a:ext cx="1410650" cy="1604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7559458"/>
            <a:ext cx="985282" cy="22241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8115300"/>
            <a:ext cx="1828800" cy="1887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5" y="8447630"/>
            <a:ext cx="1507283" cy="15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966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qua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16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935831" y="500218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16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34071" y="7456655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20988E-6 L 0.51285 0.00294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13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3" grpId="0"/>
      <p:bldP spid="24" grpId="0"/>
      <p:bldP spid="29" grpId="0"/>
      <p:bldP spid="3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0424" y="1193614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 rot="16200000">
            <a:off x="16941406" y="2813381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293019">
            <a:off x="10801749" y="4600489"/>
            <a:ext cx="1626677" cy="288575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18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8.64198E-7 L -0.31684 0.003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42" y="1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0.00121 -0.3467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73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78752" y="7138462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0" y="8801100"/>
            <a:ext cx="18288000" cy="14859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57200" y="5549636"/>
            <a:ext cx="3743489" cy="4545075"/>
          </a:xfrm>
          <a:prstGeom prst="rect">
            <a:avLst/>
          </a:prstGeom>
        </p:spPr>
      </p:pic>
      <p:sp>
        <p:nvSpPr>
          <p:cNvPr id="18" name="Round Same Side Corner Rectangle 17"/>
          <p:cNvSpPr/>
          <p:nvPr/>
        </p:nvSpPr>
        <p:spPr>
          <a:xfrm flipV="1">
            <a:off x="1209718" y="976057"/>
            <a:ext cx="3895682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47800" y="1230830"/>
            <a:ext cx="348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Dùng góc vuông hay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của êke (thay cho góc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vi-V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vẽ đường thẳng đi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song song với đường thẳng a cho trước.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21" y="632065"/>
                <a:ext cx="11277600" cy="2748253"/>
              </a:xfrm>
              <a:prstGeom prst="rect">
                <a:avLst/>
              </a:prstGeom>
              <a:blipFill rotWithShape="0">
                <a:blip r:embed="rId5"/>
                <a:stretch>
                  <a:fillRect l="-1946" r="-189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18" y="1786279"/>
            <a:ext cx="2828882" cy="24793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656" y="3583920"/>
            <a:ext cx="3185529" cy="1905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11221" y="3981484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52218" y="394242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77000" y="7429500"/>
            <a:ext cx="932161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2CFBD7-EAF3-4CD2-AB8F-420462532F1F}"/>
              </a:ext>
            </a:extLst>
          </p:cNvPr>
          <p:cNvSpPr txBox="1"/>
          <p:nvPr/>
        </p:nvSpPr>
        <p:spPr>
          <a:xfrm>
            <a:off x="12344400" y="5644024"/>
            <a:ext cx="525390" cy="830997"/>
          </a:xfrm>
          <a:prstGeom prst="rect">
            <a:avLst/>
          </a:prstGeom>
          <a:solidFill>
            <a:schemeClr val="bg1">
              <a:alpha val="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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2263" y="529008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570505" y="3771900"/>
            <a:ext cx="0" cy="3657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3047" y="7468230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7" b="15237"/>
          <a:stretch/>
        </p:blipFill>
        <p:spPr>
          <a:xfrm>
            <a:off x="12344400" y="10208694"/>
            <a:ext cx="6113048" cy="3581400"/>
          </a:xfrm>
          <a:prstGeom prst="rect">
            <a:avLst/>
          </a:prstGeom>
        </p:spPr>
      </p:pic>
      <p:pic>
        <p:nvPicPr>
          <p:cNvPr id="25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53606">
            <a:off x="13075140" y="3535435"/>
            <a:ext cx="1626677" cy="288575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2065728" y="329431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00168" y="6059522"/>
            <a:ext cx="319844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2562401" y="5767734"/>
            <a:ext cx="291038" cy="29103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6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6893673" y="3694648"/>
            <a:ext cx="1626677" cy="2885759"/>
          </a:xfrm>
          <a:prstGeom prst="rect">
            <a:avLst/>
          </a:prstGeom>
          <a:noFill/>
        </p:spPr>
      </p:pic>
      <p:pic>
        <p:nvPicPr>
          <p:cNvPr id="30" name="Picture 16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1027" y="6121963"/>
            <a:ext cx="10203330" cy="1792776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1" name="Straight Connector 10"/>
          <p:cNvCxnSpPr/>
          <p:nvPr/>
        </p:nvCxnSpPr>
        <p:spPr>
          <a:xfrm flipV="1">
            <a:off x="6476999" y="6047775"/>
            <a:ext cx="9321615" cy="1174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113045" y="5963221"/>
            <a:ext cx="727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758876" y="7962567"/>
            <a:ext cx="9067800" cy="1802948"/>
            <a:chOff x="2078216" y="6324620"/>
            <a:chExt cx="14387523" cy="1817162"/>
          </a:xfrm>
        </p:grpSpPr>
        <p:sp>
          <p:nvSpPr>
            <p:cNvPr id="33" name="Rounded Rectangle 32"/>
            <p:cNvSpPr/>
            <p:nvPr/>
          </p:nvSpPr>
          <p:spPr>
            <a:xfrm>
              <a:off x="2078216" y="6324620"/>
              <a:ext cx="14387523" cy="181716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coolSlant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85F88710-04F3-43DC-98E6-E3E16C3B1771}"/>
                </a:ext>
              </a:extLst>
            </p:cNvPr>
            <p:cNvSpPr txBox="1">
              <a:spLocks/>
            </p:cNvSpPr>
            <p:nvPr/>
          </p:nvSpPr>
          <p:spPr>
            <a:xfrm>
              <a:off x="2406034" y="6491318"/>
              <a:ext cx="13862115" cy="157500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nl-NL" sz="4000" dirty="0">
                  <a:latin typeface="Arial" panose="020B0604020202020204" pitchFamily="34" charset="0"/>
                  <a:cs typeface="Arial" panose="020B0604020202020204" pitchFamily="34" charset="0"/>
                </a:rPr>
                <a:t>Vậy ta được đường thẳng b đi qua A và song song với đường thẳng a.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00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7 -2.34568E-6 L -0.00043 -0.416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08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17284E-7 L 0.17718 0.000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71605E-6 L 0.5152 -0.0021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55" y="-1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181100"/>
            <a:ext cx="18288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flipV="1">
            <a:off x="1219200" y="2196763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49905" y="2414320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3.6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08314" y="3823543"/>
            <a:ext cx="10058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3.24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MNB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MN // BC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4236" y="4381500"/>
            <a:ext cx="4510767" cy="3962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972800" y="4762500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NBC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972800" y="5646948"/>
            <a:ext cx="224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ANM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𝐴𝑁𝑀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𝐴𝑀𝑁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func>
                      <m:func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40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𝑀𝑁𝐵</m:t>
                            </m:r>
                          </m:e>
                        </m:acc>
                      </m:e>
                    </m:fun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𝑁𝐵𝐶</m:t>
                        </m:r>
                      </m:e>
                    </m:acc>
                  </m:oMath>
                </a14:m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057" y="8501163"/>
                <a:ext cx="9415591" cy="924356"/>
              </a:xfrm>
              <a:prstGeom prst="rect">
                <a:avLst/>
              </a:prstGeom>
              <a:blipFill rotWithShape="0">
                <a:blip r:embed="rId3"/>
                <a:stretch>
                  <a:fillRect r="-129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9289249" y="6531396"/>
            <a:ext cx="3954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MBC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>
          <a:xfrm rot="20927324">
            <a:off x="-950300" y="8573023"/>
            <a:ext cx="2592653" cy="24020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5213" y="522609"/>
            <a:ext cx="3030676" cy="21205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8930">
            <a:off x="1759127" y="-255577"/>
            <a:ext cx="2181620" cy="28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076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4400" y="1028700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flipV="1">
            <a:off x="1752600" y="10287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3305" y="12462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3.7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4429" y="3625804"/>
            <a:ext cx="4491312" cy="62695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1485900"/>
            <a:ext cx="4706856" cy="33092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3.25.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𝑀𝐸𝐹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𝐸𝑀𝑁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40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EF // NM.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05" y="2171700"/>
                <a:ext cx="11241743" cy="1963936"/>
              </a:xfrm>
              <a:prstGeom prst="rect">
                <a:avLst/>
              </a:prstGeom>
              <a:blipFill rotWithShape="0">
                <a:blip r:embed="rId15"/>
                <a:stretch>
                  <a:fillRect l="-1898" r="-1952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fr-FR" sz="4000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𝑀𝐸𝐹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𝐸𝑀𝑁</m:t>
                        </m:r>
                      </m:e>
                    </m:acc>
                    <m:r>
                      <a:rPr lang="fr-FR" sz="40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0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fr-FR" sz="40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  <m:r>
                      <a:rPr lang="en-US" sz="4000" b="0" i="0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4000" dirty="0" err="1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fr-FR" sz="4000" dirty="0" smtClean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ra EF // MN (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dấu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fr-FR" sz="40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758543"/>
                <a:ext cx="11201400" cy="2773195"/>
              </a:xfrm>
              <a:prstGeom prst="rect">
                <a:avLst/>
              </a:prstGeom>
              <a:blipFill rotWithShape="0">
                <a:blip r:embed="rId16"/>
                <a:stretch>
                  <a:fillRect l="-1960" r="-190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17" y="4120340"/>
            <a:ext cx="1719653" cy="17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427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8465698"/>
            <a:ext cx="18288000" cy="1826745"/>
          </a:xfrm>
          <a:prstGeom prst="rect">
            <a:avLst/>
          </a:prstGeom>
          <a:solidFill>
            <a:srgbClr val="99B83C"/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1066800" y="952500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7505" y="1170057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3.8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7705" y="1153728"/>
            <a:ext cx="106512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3.26,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"/>
          <a:stretch/>
        </p:blipFill>
        <p:spPr>
          <a:xfrm>
            <a:off x="1066800" y="2781300"/>
            <a:ext cx="8153400" cy="4191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84635" y="69723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3.26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737416" y="3543300"/>
            <a:ext cx="96423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DC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⊥ AD </a:t>
            </a:r>
            <a:r>
              <a:rPr lang="en-US" sz="4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 // DC.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05625">
            <a:off x="6506012" y="2572880"/>
            <a:ext cx="1527969" cy="1356462"/>
          </a:xfrm>
          <a:prstGeom prst="rect">
            <a:avLst/>
          </a:prstGeom>
        </p:spPr>
      </p:pic>
      <p:pic>
        <p:nvPicPr>
          <p:cNvPr id="38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033329" y="4995868"/>
            <a:ext cx="4351293" cy="503833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43538" y="855903"/>
            <a:ext cx="9200925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6000" b="1" spc="-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</a:p>
        </p:txBody>
      </p:sp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209896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vi-VN" sz="40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Đáp án đúng">
                <a:extLst>
                  <a:ext uri="{FF2B5EF4-FFF2-40B4-BE49-F238E27FC236}">
                    <a16:creationId xmlns:a16="http://schemas.microsoft.com/office/drawing/2014/main" xmlns="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5548747"/>
                <a:ext cx="6802583" cy="1995053"/>
              </a:xfrm>
              <a:prstGeom prst="roundRect">
                <a:avLst/>
              </a:prstGeom>
              <a:blipFill rotWithShape="0">
                <a:blip r:embed="rId6"/>
                <a:stretch>
                  <a:fillRect l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xmlns="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8000998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 r="-1703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le </a:t>
                </a:r>
                <a:r>
                  <a:rPr lang="fr-FR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Đáp án sai 2">
                <a:extLst>
                  <a:ext uri="{FF2B5EF4-FFF2-40B4-BE49-F238E27FC236}">
                    <a16:creationId xmlns:a16="http://schemas.microsoft.com/office/drawing/2014/main" xmlns="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5" y="5548747"/>
                <a:ext cx="6802583" cy="1995053"/>
              </a:xfrm>
              <a:prstGeom prst="roundRect">
                <a:avLst/>
              </a:prstGeom>
              <a:blipFill rotWithShape="0">
                <a:blip r:embed="rId8"/>
                <a:stretch>
                  <a:fillRect l="-1703" r="-1792" b="-15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30000"/>
                  </a:lnSpc>
                </a:pPr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………. là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Đáp án sai 3">
                <a:extLst>
                  <a:ext uri="{FF2B5EF4-FFF2-40B4-BE49-F238E27FC236}">
                    <a16:creationId xmlns:a16="http://schemas.microsoft.com/office/drawing/2014/main" xmlns="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44" y="8000998"/>
                <a:ext cx="6802583" cy="1995053"/>
              </a:xfrm>
              <a:prstGeom prst="roundRect">
                <a:avLst/>
              </a:prstGeom>
              <a:blipFill rotWithShape="0">
                <a:blip r:embed="rId9"/>
                <a:stretch>
                  <a:fillRect l="-1703" r="-1792" b="-1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1"/>
          <a:srcRect t="7196" r="15106" b="15826"/>
          <a:stretch/>
        </p:blipFill>
        <p:spPr>
          <a:xfrm>
            <a:off x="10243800" y="2102429"/>
            <a:ext cx="4282166" cy="2992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48890" y="2625759"/>
            <a:ext cx="5881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9" y="5548744"/>
                <a:ext cx="943335" cy="7239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48" y="8008247"/>
                <a:ext cx="943335" cy="72398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088" y="5552208"/>
                <a:ext cx="912878" cy="72571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40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631" y="8008247"/>
                <a:ext cx="943335" cy="7239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7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5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lnSpc>
                <a:spcPct val="150000"/>
              </a:lnSpc>
            </a:pPr>
            <a:r>
              <a:rPr lang="vi-VN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372600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b song song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530928" y="4596249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cắt nhau. 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530928" y="705715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 và b vuông góc với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72600" y="7048500"/>
            <a:ext cx="7329056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và b trùng nhau.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76643" y="5055951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497037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90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821872" y="1165515"/>
            <a:ext cx="14644256" cy="29925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Câu</a:t>
            </a:r>
            <a:r>
              <a:rPr lang="en-US" sz="4000" b="1" noProof="1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4000" b="1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fr-F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821875" y="706754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821872" y="4615297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9391476" y="4615297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en-US" sz="36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1475" y="7067548"/>
            <a:ext cx="737252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cả đáp án trên đều sai</a:t>
            </a:r>
            <a:endParaRPr lang="vi-VN" sz="3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111907" y="749224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500631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078200" y="7481082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116293" y="5006317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10094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0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638" y="800100"/>
            <a:ext cx="16466723" cy="1199796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-564365" y="9229725"/>
            <a:ext cx="19416731" cy="0"/>
          </a:xfrm>
          <a:prstGeom prst="line">
            <a:avLst/>
          </a:prstGeom>
          <a:ln w="38100" cap="rnd">
            <a:solidFill>
              <a:srgbClr val="1A2127">
                <a:alpha val="24706"/>
              </a:srgbClr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5371033" y="1964016"/>
            <a:ext cx="10760963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HAI ĐƯỜNG THẲNG SONG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VÀ DẤU HIỆU NHẬN BIẾT (2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21278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just"/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𝐶𝐹𝐸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fr-FR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fr-FR" sz="4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Câu hỏi">
                <a:extLst>
                  <a:ext uri="{FF2B5EF4-FFF2-40B4-BE49-F238E27FC236}">
                    <a16:creationId xmlns=""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1165515"/>
                <a:ext cx="14644256" cy="2992581"/>
              </a:xfrm>
              <a:prstGeom prst="roundRect">
                <a:avLst/>
              </a:prstGeom>
              <a:blipFill rotWithShape="0">
                <a:blip r:embed="rId6"/>
                <a:stretch>
                  <a:fillRect l="-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9663544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đúng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𝐴𝐸𝐹</m:t>
                        </m:r>
                      </m:e>
                    </m:acc>
                    <m:r>
                      <a:rPr lang="fr-FR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fr-FR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Đáp án sai 1">
                <a:extLst>
                  <a:ext uri="{FF2B5EF4-FFF2-40B4-BE49-F238E27FC236}">
                    <a16:creationId xmlns=""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72" y="4615297"/>
                <a:ext cx="6802583" cy="1995053"/>
              </a:xfrm>
              <a:prstGeom prst="roundRect">
                <a:avLst/>
              </a:prstGeom>
              <a:blipFill rotWithShape="0">
                <a:blip r:embed="rId7"/>
                <a:stretch>
                  <a:fillRect l="-1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2">
            <a:extLst>
              <a:ext uri="{FF2B5EF4-FFF2-40B4-BE49-F238E27FC236}">
                <a16:creationId xmlns:a16="http://schemas.microsoft.com/office/drawing/2014/main" id="{6A919885-0285-0403-1E09-FA94D8BC080B}"/>
              </a:ext>
            </a:extLst>
          </p:cNvPr>
          <p:cNvSpPr/>
          <p:nvPr/>
        </p:nvSpPr>
        <p:spPr>
          <a:xfrm>
            <a:off x="1821872" y="7076198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A, B đều sai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663544" y="4615295"/>
            <a:ext cx="6802583" cy="199505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0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// CD</a:t>
            </a:r>
            <a:endParaRPr lang="vi-VN" sz="40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63544" y="-955900"/>
            <a:ext cx="731045" cy="731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190943" y="7519367"/>
            <a:ext cx="1279569" cy="1113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7497037"/>
            <a:ext cx="1275183" cy="113607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190943" y="5022271"/>
            <a:ext cx="1275183" cy="1136072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29036" y="5022272"/>
            <a:ext cx="1275183" cy="1136072"/>
          </a:xfrm>
          <a:prstGeom prst="rect">
            <a:avLst/>
          </a:prstGeom>
        </p:spPr>
      </p:pic>
      <p:pic>
        <p:nvPicPr>
          <p:cNvPr id="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653838" y="-955900"/>
            <a:ext cx="731045" cy="73104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630"/>
          <a:stretch/>
        </p:blipFill>
        <p:spPr>
          <a:xfrm>
            <a:off x="10372818" y="1136169"/>
            <a:ext cx="5228535" cy="29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34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52500"/>
            <a:ext cx="18288000" cy="16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sp>
      <p:sp>
        <p:nvSpPr>
          <p:cNvPr id="18" name="Round Same Side Corner Rectangle 17"/>
          <p:cNvSpPr/>
          <p:nvPr/>
        </p:nvSpPr>
        <p:spPr>
          <a:xfrm flipV="1">
            <a:off x="469323" y="3343252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0028" y="3560809"/>
            <a:ext cx="4834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3.9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36702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1905" y="2970174"/>
            <a:ext cx="1165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điểm A và đường thẳng d không đi qua A. Hãy vẽ đường thẳng d’ đi qua A và song song với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3" y="5067300"/>
            <a:ext cx="4305300" cy="159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3723" y="53721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6287" y="6661034"/>
            <a:ext cx="6322495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àm 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 tự bài </a:t>
            </a:r>
            <a:r>
              <a:rPr lang="vi-VN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</a:t>
            </a:r>
            <a:r>
              <a:rPr lang="vi-VN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4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82" y="5614730"/>
            <a:ext cx="11293248" cy="356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6893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3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14400" y="1032164"/>
            <a:ext cx="16383000" cy="8382000"/>
          </a:xfrm>
          <a:prstGeom prst="roundRect">
            <a:avLst>
              <a:gd name="adj" fmla="val 965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ame Side Corner Rectangle 18"/>
          <p:cNvSpPr/>
          <p:nvPr/>
        </p:nvSpPr>
        <p:spPr>
          <a:xfrm flipV="1">
            <a:off x="1752600" y="1032164"/>
            <a:ext cx="5410200" cy="1143000"/>
          </a:xfrm>
          <a:prstGeom prst="round2SameRect">
            <a:avLst>
              <a:gd name="adj1" fmla="val 3444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52601" y="1249721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3.11 (SGK - tr49)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52600" y="2628900"/>
            <a:ext cx="147128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// MN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MN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984874"/>
            <a:ext cx="3295650" cy="159373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0" y="4289674"/>
            <a:ext cx="314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947" y="3790522"/>
            <a:ext cx="5518948" cy="2858026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3443748" y="4667216"/>
            <a:ext cx="4147416" cy="5418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33600" y="5704004"/>
            <a:ext cx="12235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đoạn thẳng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Vẽ đường thẳng a // AB.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Trên a lấy điểm M và N sao cho MN = AB.</a:t>
            </a:r>
          </a:p>
        </p:txBody>
      </p:sp>
    </p:spTree>
    <p:extLst>
      <p:ext uri="{BB962C8B-B14F-4D97-AF65-F5344CB8AC3E}">
        <p14:creationId xmlns:p14="http://schemas.microsoft.com/office/powerpoint/2010/main" val="18569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14800" y="1474377"/>
            <a:ext cx="10037213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9258300"/>
            <a:ext cx="18288000" cy="1028700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056704" y="3643428"/>
            <a:ext cx="744165" cy="53715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874584" y="3571245"/>
            <a:ext cx="699317" cy="6815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06600" y="3524311"/>
            <a:ext cx="508935" cy="775386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 rot="5400000">
            <a:off x="482248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5400000">
            <a:off x="10523939" y="6200528"/>
            <a:ext cx="2941573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1222360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3809" y="4906725"/>
            <a:ext cx="449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76769" y="4840241"/>
            <a:ext cx="4769255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19" y="6153881"/>
            <a:ext cx="1577712" cy="37149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353" y="6153881"/>
            <a:ext cx="1577712" cy="37149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3" y="748232"/>
            <a:ext cx="2323482" cy="1659629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8648700"/>
            <a:ext cx="18288000" cy="16383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2192000" y="1181100"/>
            <a:ext cx="5676817" cy="853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52500"/>
            <a:ext cx="13101916" cy="6019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784061" y="2166036"/>
            <a:ext cx="108966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  <a:endParaRPr lang="en-US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28600" y="7541527"/>
            <a:ext cx="502920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143804"/>
            <a:ext cx="11829878" cy="1231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0" y="7689173"/>
            <a:ext cx="18288000" cy="2597827"/>
          </a:xfrm>
          <a:prstGeom prst="rect">
            <a:avLst/>
          </a:prstGeom>
          <a:solidFill>
            <a:srgbClr val="99B83C"/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3675809"/>
            <a:ext cx="5068616" cy="3496622"/>
            <a:chOff x="0" y="-1595051"/>
            <a:chExt cx="6758155" cy="466216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4115"/>
              <a:ext cx="6690627" cy="35412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bởi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6773" y="-1595051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79199" y="3675809"/>
            <a:ext cx="5063536" cy="3618311"/>
            <a:chOff x="-280319" y="-1595052"/>
            <a:chExt cx="6751382" cy="4824419"/>
          </a:xfrm>
        </p:grpSpPr>
        <p:sp>
          <p:nvSpPr>
            <p:cNvPr id="8" name="TextBox 8"/>
            <p:cNvSpPr txBox="1"/>
            <p:nvPr/>
          </p:nvSpPr>
          <p:spPr>
            <a:xfrm>
              <a:off x="-82479" y="-463955"/>
              <a:ext cx="6244562" cy="36933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thẳng</a:t>
              </a:r>
              <a:r>
                <a:rPr lang="en-US" sz="40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song </a:t>
              </a:r>
              <a:r>
                <a:rPr lang="en-US" sz="40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song</a:t>
              </a:r>
              <a:endPara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280319" y="-1595052"/>
              <a:ext cx="6751382" cy="74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</a:pPr>
              <a:r>
                <a:rPr lang="en-US" sz="5400" b="1" dirty="0" smtClean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 rot="5400000">
            <a:off x="5677196" y="5932174"/>
            <a:ext cx="2129679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866563" y="4430650"/>
            <a:ext cx="3059216" cy="47800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09200" y="6241421"/>
            <a:ext cx="3059216" cy="478002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328970" y="7001776"/>
            <a:ext cx="3059216" cy="478002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66563" y="1028700"/>
            <a:ext cx="2160527" cy="22677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23900"/>
            <a:ext cx="18288000" cy="1345624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33794" y="4454669"/>
            <a:ext cx="4165281" cy="5441578"/>
          </a:xfrm>
          <a:prstGeom prst="rect">
            <a:avLst/>
          </a:prstGeom>
        </p:spPr>
      </p:pic>
      <p:sp>
        <p:nvSpPr>
          <p:cNvPr id="18" name="TextBox 5"/>
          <p:cNvSpPr txBox="1"/>
          <p:nvPr/>
        </p:nvSpPr>
        <p:spPr>
          <a:xfrm>
            <a:off x="1371599" y="853747"/>
            <a:ext cx="15655315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endParaRPr lang="en-US" sz="4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174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743200" y="228854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1440" y="3345000"/>
            <a:ext cx="1566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4632186"/>
            <a:ext cx="9144000" cy="48885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le trong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cặp góc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B</a:t>
            </a:r>
            <a:r>
              <a:rPr lang="nl-NL" sz="40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được gọi là các cặp góc </a:t>
            </a:r>
            <a:r>
              <a:rPr lang="nl-NL" sz="4000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 vị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657725"/>
            <a:ext cx="57912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5361" y="1316564"/>
            <a:ext cx="571501" cy="5715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73930" y="4259684"/>
            <a:ext cx="571501" cy="571501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0" y="8470998"/>
            <a:ext cx="18288000" cy="1816002"/>
          </a:xfrm>
          <a:prstGeom prst="rect">
            <a:avLst/>
          </a:prstGeom>
          <a:solidFill>
            <a:srgbClr val="D1A3E8"/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465783" y="1089447"/>
            <a:ext cx="4083254" cy="302903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513787" y="4545435"/>
            <a:ext cx="4351293" cy="50383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966333" y="2085577"/>
            <a:ext cx="3082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47736" y="865438"/>
            <a:ext cx="109309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so le trong nằm ở miền trong được tạo bởi 2 đường thẳng a và b và nằm về hai phía so với đường thẳng c.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47736" y="3901459"/>
            <a:ext cx="68708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2 góc đồng vị, nằm cùng phía so với đường thẳng c và 1 góc nằm ngoài miền và 1 góc nằm trong miền tạo bởi 2 đường thẳng a và b.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7" r="12883"/>
          <a:stretch/>
        </p:blipFill>
        <p:spPr>
          <a:xfrm>
            <a:off x="8818585" y="2432975"/>
            <a:ext cx="5476240" cy="572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23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9029700"/>
            <a:ext cx="18288000" cy="1257300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997" y="5171703"/>
            <a:ext cx="2941960" cy="44452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87872"/>
            <a:ext cx="1833490" cy="18334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55890" y="594360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đường thẳng mn cắt đường thẳng xy và uv lần lượt tại hai điểm P và Q (H.3.17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kể tên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Hai cặp góc so le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Bốn cặp góc đồng vị.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" b="1"/>
          <a:stretch/>
        </p:blipFill>
        <p:spPr>
          <a:xfrm>
            <a:off x="11125200" y="2476500"/>
            <a:ext cx="5001957" cy="294257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3255890" y="4463575"/>
            <a:ext cx="1976510" cy="1295400"/>
          </a:xfrm>
          <a:prstGeom prst="wedgeEllipseCallout">
            <a:avLst>
              <a:gd name="adj1" fmla="val -57844"/>
              <a:gd name="adj2" fmla="val 2892"/>
            </a:avLst>
          </a:prstGeom>
          <a:solidFill>
            <a:schemeClr val="accent3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85052" y="5821959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230667" y="5821959"/>
            <a:ext cx="90014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mPx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uQn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mPy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PQv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yPQ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vQn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60120" y="4358933"/>
            <a:ext cx="1600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3018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104900" y="5775136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kề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180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40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40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  <m:r>
                        <a:rPr lang="nl-NL" sz="4000" i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4000" b="0" i="1" smtClean="0">
                          <a:effectLst/>
                          <a:latin typeface="Cambria Math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nl-NL" sz="4000" i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5273333"/>
                <a:ext cx="9144000" cy="4462119"/>
              </a:xfrm>
              <a:prstGeom prst="rect">
                <a:avLst/>
              </a:prstGeom>
              <a:blipFill>
                <a:blip r:embed="rId6"/>
                <a:stretch>
                  <a:fillRect l="-2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8992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 animBg="1"/>
      <p:bldP spid="28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0" y="9480931"/>
            <a:ext cx="18288000" cy="797499"/>
          </a:xfrm>
          <a:prstGeom prst="rect">
            <a:avLst/>
          </a:prstGeom>
          <a:solidFill>
            <a:srgbClr val="99B83C"/>
          </a:solid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15704"/>
            <a:ext cx="1371600" cy="1181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819400" y="952500"/>
            <a:ext cx="1379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020973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97181"/>
            <a:ext cx="1066800" cy="1066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562100" y="3062958"/>
            <a:ext cx="1409700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⁰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104900" y="4335449"/>
            <a:ext cx="1600200" cy="9144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402965"/>
            <a:ext cx="4503458" cy="362102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997200" y="4432884"/>
            <a:ext cx="11993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1384300" y="5706791"/>
            <a:ext cx="1892300" cy="1307977"/>
          </a:xfrm>
          <a:prstGeom prst="wedgeEllipseCallout">
            <a:avLst>
              <a:gd name="adj1" fmla="val 46723"/>
              <a:gd name="adj2" fmla="val 39197"/>
            </a:avLst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hai </a:t>
                </a: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 đồng vị: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đối đỉnh nên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nl-NL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479303"/>
                <a:ext cx="8382000" cy="4038221"/>
              </a:xfrm>
              <a:prstGeom prst="rect">
                <a:avLst/>
              </a:prstGeom>
              <a:blipFill rotWithShape="0">
                <a:blip r:embed="rId5"/>
                <a:stretch>
                  <a:fillRect l="-2545" b="-5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4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1667</Words>
  <Application>Microsoft Office PowerPoint</Application>
  <PresentationFormat>Custom</PresentationFormat>
  <Paragraphs>180</Paragraphs>
  <Slides>34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Times New Roman</vt:lpstr>
      <vt:lpstr>Calibri</vt:lpstr>
      <vt:lpstr>Wingdings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đề cương</dc:title>
  <dc:creator>User</dc:creator>
  <cp:lastModifiedBy>admin</cp:lastModifiedBy>
  <cp:revision>51</cp:revision>
  <dcterms:created xsi:type="dcterms:W3CDTF">2006-08-16T00:00:00Z</dcterms:created>
  <dcterms:modified xsi:type="dcterms:W3CDTF">2023-09-26T02:06:57Z</dcterms:modified>
  <dc:identifier>DAFD8QqN0sk</dc:identifier>
</cp:coreProperties>
</file>