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530" r:id="rId3"/>
    <p:sldId id="533" r:id="rId4"/>
    <p:sldId id="570" r:id="rId5"/>
    <p:sldId id="531" r:id="rId6"/>
    <p:sldId id="571" r:id="rId7"/>
    <p:sldId id="572" r:id="rId8"/>
    <p:sldId id="532" r:id="rId9"/>
    <p:sldId id="536" r:id="rId10"/>
    <p:sldId id="537" r:id="rId11"/>
    <p:sldId id="538" r:id="rId12"/>
    <p:sldId id="539" r:id="rId13"/>
    <p:sldId id="534" r:id="rId14"/>
    <p:sldId id="540" r:id="rId15"/>
    <p:sldId id="541" r:id="rId16"/>
    <p:sldId id="544" r:id="rId17"/>
    <p:sldId id="545" r:id="rId18"/>
    <p:sldId id="5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18" autoAdjust="0"/>
  </p:normalViewPr>
  <p:slideViewPr>
    <p:cSldViewPr snapToGrid="0">
      <p:cViewPr varScale="1">
        <p:scale>
          <a:sx n="57" d="100"/>
          <a:sy n="57" d="100"/>
        </p:scale>
        <p:origin x="94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FBE45-64E5-4FF2-9E45-38B49361FE86}" type="datetimeFigureOut">
              <a:rPr lang="en-US" smtClean="0"/>
              <a:t>6/7/2023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5726-B8FB-48CA-969E-C7EE82667CA4}" type="slidenum">
              <a:rPr lang="en-US" smtClean="0"/>
              <a:t>‹#›</a:t>
            </a:fld>
            <a:endParaRPr lang="en-US"/>
          </a:p>
        </p:txBody>
      </p:sp>
    </p:spTree>
    <p:extLst>
      <p:ext uri="{BB962C8B-B14F-4D97-AF65-F5344CB8AC3E}">
        <p14:creationId xmlns:p14="http://schemas.microsoft.com/office/powerpoint/2010/main" val="231394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hasselo.nl/mechn/col_one_page-t/col_t-one_page-sd.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Mechanical Calculators Stepped Drum Technology (w-hasselo.nl)</a:t>
            </a:r>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3</a:t>
            </a:fld>
            <a:endParaRPr lang="en-US"/>
          </a:p>
        </p:txBody>
      </p:sp>
    </p:spTree>
    <p:extLst>
      <p:ext uri="{BB962C8B-B14F-4D97-AF65-F5344CB8AC3E}">
        <p14:creationId xmlns:p14="http://schemas.microsoft.com/office/powerpoint/2010/main" val="234088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Mechanical Calculators Stepped Drum Technology (w-hasselo.nl)</a:t>
            </a:r>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http://w-hasselo.nl/mechn/col_one_page-t/col_t-one_page-sd.html</a:t>
            </a:r>
          </a:p>
          <a:p>
            <a:endParaRPr lang="en-US"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C405726-B8FB-48CA-969E-C7EE82667CA4}" type="slidenum">
              <a:rPr lang="en-US" smtClean="0"/>
              <a:t>4</a:t>
            </a:fld>
            <a:endParaRPr lang="en-US"/>
          </a:p>
        </p:txBody>
      </p:sp>
    </p:spTree>
    <p:extLst>
      <p:ext uri="{BB962C8B-B14F-4D97-AF65-F5344CB8AC3E}">
        <p14:creationId xmlns:p14="http://schemas.microsoft.com/office/powerpoint/2010/main" val="398777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https://www.greelane.com/vi/nh%C3%A2n-v%C4%83n/l%E1%BB%8Bch-s%E1%BB%AD--v%C4%83n-h%C3%B3a/history-of-the-eniac-computer-1991601/</a:t>
            </a:r>
          </a:p>
          <a:p>
            <a:endParaRPr lang="en-US"/>
          </a:p>
        </p:txBody>
      </p:sp>
      <p:sp>
        <p:nvSpPr>
          <p:cNvPr id="4" name="Slide Number Placeholder 3"/>
          <p:cNvSpPr>
            <a:spLocks noGrp="1"/>
          </p:cNvSpPr>
          <p:nvPr>
            <p:ph type="sldNum" sz="quarter" idx="5"/>
          </p:nvPr>
        </p:nvSpPr>
        <p:spPr/>
        <p:txBody>
          <a:bodyPr/>
          <a:lstStyle/>
          <a:p>
            <a:fld id="{06FA5228-C797-4807-AC49-AE567C473C25}" type="slidenum">
              <a:rPr lang="en-US" smtClean="0"/>
              <a:t>9</a:t>
            </a:fld>
            <a:endParaRPr lang="en-US"/>
          </a:p>
        </p:txBody>
      </p:sp>
    </p:spTree>
    <p:extLst>
      <p:ext uri="{BB962C8B-B14F-4D97-AF65-F5344CB8AC3E}">
        <p14:creationId xmlns:p14="http://schemas.microsoft.com/office/powerpoint/2010/main" val="3356561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599D-225E-47B8-88D1-204157D1E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7AD5CE-2655-41CC-8FAB-962845729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75645-5E02-469E-AF0C-ED463FB497D1}"/>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FBB80766-B526-40C3-8E9A-EA9358159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89CC4-3185-490F-97C0-688F9D672881}"/>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55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C164-8410-4C66-A2F8-5A191000E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D8733B-1B75-4026-AA0C-5CB777684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BBA37-EE09-4F0C-9D33-4F94D1581944}"/>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12C6E401-5B6D-4885-BBE7-F8338D29E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D4374-1F4B-43D2-9137-338A69867360}"/>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232442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BDC84-94B9-451D-BD5D-9D685D2560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B6BF1-2781-4981-B18A-4ECEAC82C3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BA2D3-635C-4C01-9804-732A0AB614F7}"/>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8DCF329D-1D50-409F-ACCC-051EECE41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12836-790C-4CB2-A844-300BBF166B3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65716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E5A-423E-47EB-8F27-86198737B0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0A5D6-2B5B-4647-A372-E37AB510A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B32CB-B15F-4F91-9E27-DCE21369FAAE}"/>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FD91845D-35AD-4DED-8FDD-1D753294F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1F063-A064-46A4-9C08-0C648223E568}"/>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691390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53DF-FCD9-40EE-BE92-20FBC5A7D2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04390-0D06-4883-9ADA-75DC9F59F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0E5AF-20D4-4897-9FD2-857F16BF3C10}"/>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56A8606B-0603-42D2-AA83-00FF1F263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D76B2-00DE-4032-AD62-F99A15AED644}"/>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4398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7776-3C45-4592-AFC7-DCAADAC3BC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C58C8-F5C2-406E-9E0F-F92A1B661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11EAE6-ED3C-4663-9372-8D5DA7CE3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EDE30-A1FA-417F-B6E4-7AB2C5BB7290}"/>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6" name="Footer Placeholder 5">
            <a:extLst>
              <a:ext uri="{FF2B5EF4-FFF2-40B4-BE49-F238E27FC236}">
                <a16:creationId xmlns:a16="http://schemas.microsoft.com/office/drawing/2014/main" id="{2F48932C-850A-44C9-A611-E7E123E919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0ACE1-201F-4729-BCB3-3E19C851A3FE}"/>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300417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C9DC3-D527-42FC-9016-16FB41F876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BDACB3-C236-4ADD-9174-BE04DDC224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A768E5-EFC4-4222-A582-342C2244A6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51903-2519-444E-A7C4-1C0255962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74CAC-67BF-4291-A27F-CD0A281F1C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C6D8A-9605-4909-923E-404FB7ED73B2}"/>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8" name="Footer Placeholder 7">
            <a:extLst>
              <a:ext uri="{FF2B5EF4-FFF2-40B4-BE49-F238E27FC236}">
                <a16:creationId xmlns:a16="http://schemas.microsoft.com/office/drawing/2014/main" id="{EB56F152-7F41-48CA-8D9A-3F75F345A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80BF0A-E42A-43AB-AEF0-4386A8EDFF3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5751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38D0-769F-45EF-AD20-849538F7F1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DA7377-7D47-4AC5-862E-EEFE888957EB}"/>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4" name="Footer Placeholder 3">
            <a:extLst>
              <a:ext uri="{FF2B5EF4-FFF2-40B4-BE49-F238E27FC236}">
                <a16:creationId xmlns:a16="http://schemas.microsoft.com/office/drawing/2014/main" id="{4DE920D7-5E1C-4559-8238-A8AA1D969F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8D367D-A851-4A64-B9C8-B4002CA14DC7}"/>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81455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DCBEC-2E04-46F5-988E-4B17181E3E16}"/>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3" name="Footer Placeholder 2">
            <a:extLst>
              <a:ext uri="{FF2B5EF4-FFF2-40B4-BE49-F238E27FC236}">
                <a16:creationId xmlns:a16="http://schemas.microsoft.com/office/drawing/2014/main" id="{9838F64E-8FD4-4DB3-B7DF-1D11B5CAD3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38C6E8-5A54-4739-9FA8-8C4DD2D21CF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209782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E63C-32BE-45AC-ABDC-8CE3CD9A7D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8F9B4-199C-4427-917B-3E0C1C2A72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6D3FBA-EDA6-4DA1-A104-C935EE064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B4DA4-4C24-49BB-80BF-A1B45AFF843A}"/>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6" name="Footer Placeholder 5">
            <a:extLst>
              <a:ext uri="{FF2B5EF4-FFF2-40B4-BE49-F238E27FC236}">
                <a16:creationId xmlns:a16="http://schemas.microsoft.com/office/drawing/2014/main" id="{5FA1D23D-365C-4DDA-A93C-229A3E20A3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CFC32D-6AE6-4177-A098-F5EBE2649B4B}"/>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158506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C878-5EAE-4D13-BD06-A1C0D11AA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728DDC-9406-46EE-B1A4-EDE1242AF0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B28CB-C466-4238-AA0A-C8E0CDF57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7BEC3-88DD-4F13-A58D-287C92F65A5A}"/>
              </a:ext>
            </a:extLst>
          </p:cNvPr>
          <p:cNvSpPr>
            <a:spLocks noGrp="1"/>
          </p:cNvSpPr>
          <p:nvPr>
            <p:ph type="dt" sz="half" idx="10"/>
          </p:nvPr>
        </p:nvSpPr>
        <p:spPr/>
        <p:txBody>
          <a:bodyPr/>
          <a:lstStyle/>
          <a:p>
            <a:fld id="{F847EE7D-F0D4-425A-AE00-9C7C23F3ABDE}" type="datetimeFigureOut">
              <a:rPr lang="en-US" smtClean="0"/>
              <a:t>6/7/2023</a:t>
            </a:fld>
            <a:endParaRPr lang="en-US"/>
          </a:p>
        </p:txBody>
      </p:sp>
      <p:sp>
        <p:nvSpPr>
          <p:cNvPr id="6" name="Footer Placeholder 5">
            <a:extLst>
              <a:ext uri="{FF2B5EF4-FFF2-40B4-BE49-F238E27FC236}">
                <a16:creationId xmlns:a16="http://schemas.microsoft.com/office/drawing/2014/main" id="{CC1A3249-E292-4C2B-8F03-4FE6241A2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A8C494-4B8A-42BF-B44B-92C383CC7B7A}"/>
              </a:ext>
            </a:extLst>
          </p:cNvPr>
          <p:cNvSpPr>
            <a:spLocks noGrp="1"/>
          </p:cNvSpPr>
          <p:nvPr>
            <p:ph type="sldNum" sz="quarter" idx="12"/>
          </p:nvPr>
        </p:nvSpPr>
        <p:spPr/>
        <p:txBody>
          <a:bodyPr/>
          <a:lstStyle/>
          <a:p>
            <a:fld id="{88F4F57E-4EE1-4BFE-B50D-C999074BF9F1}" type="slidenum">
              <a:rPr lang="en-US" smtClean="0"/>
              <a:t>‹#›</a:t>
            </a:fld>
            <a:endParaRPr lang="en-US"/>
          </a:p>
        </p:txBody>
      </p:sp>
    </p:spTree>
    <p:extLst>
      <p:ext uri="{BB962C8B-B14F-4D97-AF65-F5344CB8AC3E}">
        <p14:creationId xmlns:p14="http://schemas.microsoft.com/office/powerpoint/2010/main" val="4117794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40079-63EB-429E-9985-C686C6421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05AB6-B2AD-43BD-8DD1-873140585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2D5DB-9002-4F10-A4B0-F345465FB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7EE7D-F0D4-425A-AE00-9C7C23F3ABDE}" type="datetimeFigureOut">
              <a:rPr lang="en-US" smtClean="0"/>
              <a:t>6/7/2023</a:t>
            </a:fld>
            <a:endParaRPr lang="en-US"/>
          </a:p>
        </p:txBody>
      </p:sp>
      <p:sp>
        <p:nvSpPr>
          <p:cNvPr id="5" name="Footer Placeholder 4">
            <a:extLst>
              <a:ext uri="{FF2B5EF4-FFF2-40B4-BE49-F238E27FC236}">
                <a16:creationId xmlns:a16="http://schemas.microsoft.com/office/drawing/2014/main" id="{426EBEED-B51E-412D-B26A-53FFB150F9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F25688-FDD3-40E0-AFDC-D1CA59F389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4F57E-4EE1-4BFE-B50D-C999074BF9F1}" type="slidenum">
              <a:rPr lang="en-US" smtClean="0"/>
              <a:t>‹#›</a:t>
            </a:fld>
            <a:endParaRPr lang="en-US"/>
          </a:p>
        </p:txBody>
      </p:sp>
    </p:spTree>
    <p:extLst>
      <p:ext uri="{BB962C8B-B14F-4D97-AF65-F5344CB8AC3E}">
        <p14:creationId xmlns:p14="http://schemas.microsoft.com/office/powerpoint/2010/main" val="692207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D3AC-EDEF-4494-95FC-53A49CE005AB}"/>
              </a:ext>
            </a:extLst>
          </p:cNvPr>
          <p:cNvSpPr>
            <a:spLocks noGrp="1"/>
          </p:cNvSpPr>
          <p:nvPr>
            <p:ph type="ctrTitle"/>
          </p:nvPr>
        </p:nvSpPr>
        <p:spPr/>
        <p:txBody>
          <a:bodyPr/>
          <a:lstStyle/>
          <a:p>
            <a:r>
              <a:rPr lang="en-US"/>
              <a:t>Lược sử công cụ tính toán</a:t>
            </a:r>
          </a:p>
        </p:txBody>
      </p:sp>
      <p:sp>
        <p:nvSpPr>
          <p:cNvPr id="3" name="Subtitle 2">
            <a:extLst>
              <a:ext uri="{FF2B5EF4-FFF2-40B4-BE49-F238E27FC236}">
                <a16:creationId xmlns:a16="http://schemas.microsoft.com/office/drawing/2014/main" id="{C96489E0-4DD8-4BDA-9955-A0E9C87D7B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8419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hai</a:t>
            </a:r>
          </a:p>
        </p:txBody>
      </p:sp>
      <p:pic>
        <p:nvPicPr>
          <p:cNvPr id="6" name="Picture 5">
            <a:extLst>
              <a:ext uri="{FF2B5EF4-FFF2-40B4-BE49-F238E27FC236}">
                <a16:creationId xmlns:a16="http://schemas.microsoft.com/office/drawing/2014/main" id="{4CB68C19-335E-4C83-ADC1-2667EEE89E6B}"/>
              </a:ext>
            </a:extLst>
          </p:cNvPr>
          <p:cNvPicPr>
            <a:picLocks noChangeAspect="1"/>
          </p:cNvPicPr>
          <p:nvPr/>
        </p:nvPicPr>
        <p:blipFill>
          <a:blip r:embed="rId2"/>
          <a:stretch>
            <a:fillRect/>
          </a:stretch>
        </p:blipFill>
        <p:spPr>
          <a:xfrm>
            <a:off x="4419600" y="1546734"/>
            <a:ext cx="7772400" cy="5311265"/>
          </a:xfrm>
          <a:prstGeom prst="rect">
            <a:avLst/>
          </a:prstGeom>
        </p:spPr>
      </p:pic>
      <p:pic>
        <p:nvPicPr>
          <p:cNvPr id="8" name="Picture 7" descr="A picture containing text, electronics&#10;&#10;Description automatically generated">
            <a:extLst>
              <a:ext uri="{FF2B5EF4-FFF2-40B4-BE49-F238E27FC236}">
                <a16:creationId xmlns:a16="http://schemas.microsoft.com/office/drawing/2014/main" id="{C9CAC520-554C-4446-8B0E-639C82004A70}"/>
              </a:ext>
            </a:extLst>
          </p:cNvPr>
          <p:cNvPicPr/>
          <p:nvPr/>
        </p:nvPicPr>
        <p:blipFill>
          <a:blip r:embed="rId3"/>
          <a:stretch>
            <a:fillRect/>
          </a:stretch>
        </p:blipFill>
        <p:spPr>
          <a:xfrm>
            <a:off x="0" y="3714750"/>
            <a:ext cx="4419600" cy="3143250"/>
          </a:xfrm>
          <a:prstGeom prst="rect">
            <a:avLst/>
          </a:prstGeom>
        </p:spPr>
      </p:pic>
      <p:sp>
        <p:nvSpPr>
          <p:cNvPr id="7" name="TextBox 6">
            <a:extLst>
              <a:ext uri="{FF2B5EF4-FFF2-40B4-BE49-F238E27FC236}">
                <a16:creationId xmlns:a16="http://schemas.microsoft.com/office/drawing/2014/main" id="{4507FC51-6E2C-4C92-917B-811C35E1F356}"/>
              </a:ext>
            </a:extLst>
          </p:cNvPr>
          <p:cNvSpPr txBox="1"/>
          <p:nvPr/>
        </p:nvSpPr>
        <p:spPr>
          <a:xfrm>
            <a:off x="490537" y="1543050"/>
            <a:ext cx="3681413" cy="954107"/>
          </a:xfrm>
          <a:prstGeom prst="rect">
            <a:avLst/>
          </a:prstGeom>
          <a:noFill/>
        </p:spPr>
        <p:txBody>
          <a:bodyPr wrap="square" rtlCol="0">
            <a:spAutoFit/>
          </a:bodyPr>
          <a:lstStyle/>
          <a:p>
            <a:pPr algn="ctr"/>
            <a:r>
              <a:rPr lang="en-US" sz="2800"/>
              <a:t>Minsk22 – 1965. </a:t>
            </a:r>
          </a:p>
          <a:p>
            <a:pPr algn="ctr"/>
            <a:r>
              <a:rPr lang="en-US" sz="2800"/>
              <a:t>Việt Nam 1968</a:t>
            </a:r>
          </a:p>
        </p:txBody>
      </p:sp>
    </p:spTree>
    <p:extLst>
      <p:ext uri="{BB962C8B-B14F-4D97-AF65-F5344CB8AC3E}">
        <p14:creationId xmlns:p14="http://schemas.microsoft.com/office/powerpoint/2010/main" val="412621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ba</a:t>
            </a:r>
          </a:p>
        </p:txBody>
      </p:sp>
      <p:sp>
        <p:nvSpPr>
          <p:cNvPr id="7" name="TextBox 6">
            <a:extLst>
              <a:ext uri="{FF2B5EF4-FFF2-40B4-BE49-F238E27FC236}">
                <a16:creationId xmlns:a16="http://schemas.microsoft.com/office/drawing/2014/main" id="{4507FC51-6E2C-4C92-917B-811C35E1F356}"/>
              </a:ext>
            </a:extLst>
          </p:cNvPr>
          <p:cNvSpPr txBox="1"/>
          <p:nvPr/>
        </p:nvSpPr>
        <p:spPr>
          <a:xfrm>
            <a:off x="361951" y="1543050"/>
            <a:ext cx="3810000" cy="954107"/>
          </a:xfrm>
          <a:prstGeom prst="rect">
            <a:avLst/>
          </a:prstGeom>
          <a:noFill/>
        </p:spPr>
        <p:txBody>
          <a:bodyPr wrap="square" rtlCol="0">
            <a:spAutoFit/>
          </a:bodyPr>
          <a:lstStyle/>
          <a:p>
            <a:pPr algn="ctr"/>
            <a:r>
              <a:rPr lang="en-US" sz="2800"/>
              <a:t>IBM System/360 – 1964. </a:t>
            </a:r>
          </a:p>
          <a:p>
            <a:pPr algn="ctr"/>
            <a:r>
              <a:rPr lang="en-US" sz="2800"/>
              <a:t>Việt Nam 1967</a:t>
            </a:r>
          </a:p>
        </p:txBody>
      </p:sp>
      <p:pic>
        <p:nvPicPr>
          <p:cNvPr id="9" name="Picture 8" descr="A picture containing electronics, circuit&#10;&#10;Description automatically generated">
            <a:extLst>
              <a:ext uri="{FF2B5EF4-FFF2-40B4-BE49-F238E27FC236}">
                <a16:creationId xmlns:a16="http://schemas.microsoft.com/office/drawing/2014/main" id="{05E652A5-141B-4F9E-98CC-A27F36580FAD}"/>
              </a:ext>
            </a:extLst>
          </p:cNvPr>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2453" y="4332769"/>
            <a:ext cx="3958389" cy="2472992"/>
          </a:xfrm>
          <a:prstGeom prst="rect">
            <a:avLst/>
          </a:prstGeom>
          <a:noFill/>
          <a:ln>
            <a:noFill/>
          </a:ln>
        </p:spPr>
      </p:pic>
      <p:pic>
        <p:nvPicPr>
          <p:cNvPr id="3074" name="Picture 2" descr="1*O8716r4hduFUkb6tjAOR5A">
            <a:extLst>
              <a:ext uri="{FF2B5EF4-FFF2-40B4-BE49-F238E27FC236}">
                <a16:creationId xmlns:a16="http://schemas.microsoft.com/office/drawing/2014/main" id="{A22E777B-6160-4045-A3C0-C838715EE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589" y="1543051"/>
            <a:ext cx="7977411"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39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a:xfrm>
            <a:off x="495300" y="365125"/>
            <a:ext cx="10858500" cy="1177925"/>
          </a:xfrm>
        </p:spPr>
        <p:txBody>
          <a:bodyPr>
            <a:normAutofit fontScale="90000"/>
          </a:bodyPr>
          <a:lstStyle/>
          <a:p>
            <a:r>
              <a:rPr lang="en-US"/>
              <a:t>Thế hệ thứ tư – máy vi tính </a:t>
            </a:r>
            <a:r>
              <a:rPr lang="en-US">
                <a:sym typeface="Symbol" panose="05050102010706020507" pitchFamily="18" charset="2"/>
              </a:rPr>
              <a:t> máy tính cá nhân</a:t>
            </a:r>
            <a:endParaRPr lang="en-US"/>
          </a:p>
        </p:txBody>
      </p:sp>
      <p:sp>
        <p:nvSpPr>
          <p:cNvPr id="7" name="TextBox 6">
            <a:extLst>
              <a:ext uri="{FF2B5EF4-FFF2-40B4-BE49-F238E27FC236}">
                <a16:creationId xmlns:a16="http://schemas.microsoft.com/office/drawing/2014/main" id="{4507FC51-6E2C-4C92-917B-811C35E1F356}"/>
              </a:ext>
            </a:extLst>
          </p:cNvPr>
          <p:cNvSpPr txBox="1"/>
          <p:nvPr/>
        </p:nvSpPr>
        <p:spPr>
          <a:xfrm>
            <a:off x="621632" y="4761498"/>
            <a:ext cx="3810000" cy="954107"/>
          </a:xfrm>
          <a:prstGeom prst="rect">
            <a:avLst/>
          </a:prstGeom>
          <a:noFill/>
        </p:spPr>
        <p:txBody>
          <a:bodyPr wrap="square" rtlCol="0">
            <a:spAutoFit/>
          </a:bodyPr>
          <a:lstStyle/>
          <a:p>
            <a:pPr algn="ctr"/>
            <a:r>
              <a:rPr lang="en-US" sz="2800"/>
              <a:t>Bull Micral 80 – 20, 1980 </a:t>
            </a:r>
          </a:p>
          <a:p>
            <a:pPr algn="ctr"/>
            <a:r>
              <a:rPr lang="en-US" sz="2800"/>
              <a:t>Trương Trọng Thi</a:t>
            </a:r>
          </a:p>
        </p:txBody>
      </p:sp>
      <p:pic>
        <p:nvPicPr>
          <p:cNvPr id="5" name="Picture 4">
            <a:extLst>
              <a:ext uri="{FF2B5EF4-FFF2-40B4-BE49-F238E27FC236}">
                <a16:creationId xmlns:a16="http://schemas.microsoft.com/office/drawing/2014/main" id="{3AAC23F8-F5CC-4A58-8CD8-095427694928}"/>
              </a:ext>
            </a:extLst>
          </p:cNvPr>
          <p:cNvPicPr>
            <a:picLocks noChangeAspect="1"/>
          </p:cNvPicPr>
          <p:nvPr/>
        </p:nvPicPr>
        <p:blipFill>
          <a:blip r:embed="rId2"/>
          <a:stretch>
            <a:fillRect/>
          </a:stretch>
        </p:blipFill>
        <p:spPr>
          <a:xfrm>
            <a:off x="4883944" y="1543050"/>
            <a:ext cx="7308056" cy="5314950"/>
          </a:xfrm>
          <a:prstGeom prst="rect">
            <a:avLst/>
          </a:prstGeom>
        </p:spPr>
      </p:pic>
      <p:sp>
        <p:nvSpPr>
          <p:cNvPr id="13" name="Rectangle: Rounded Corners 12">
            <a:extLst>
              <a:ext uri="{FF2B5EF4-FFF2-40B4-BE49-F238E27FC236}">
                <a16:creationId xmlns:a16="http://schemas.microsoft.com/office/drawing/2014/main" id="{433DDC49-A085-4094-912E-189EC089614E}"/>
              </a:ext>
            </a:extLst>
          </p:cNvPr>
          <p:cNvSpPr/>
          <p:nvPr/>
        </p:nvSpPr>
        <p:spPr>
          <a:xfrm>
            <a:off x="2651225" y="1953113"/>
            <a:ext cx="2065154" cy="2570760"/>
          </a:xfrm>
          <a:prstGeom prst="roundRect">
            <a:avLst>
              <a:gd name="adj" fmla="val 36970"/>
            </a:avLst>
          </a:prstGeom>
          <a:blipFill dpi="0" rotWithShape="1">
            <a:blip r:embed="rId3" cstate="print"/>
            <a:srcRect/>
            <a:stretch>
              <a:fillRect/>
            </a:stretch>
          </a:blipFill>
          <a:ln>
            <a:solidFill>
              <a:srgbClr val="634E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A picture containing text, electronics, circuit&#10;&#10;Description automatically generated">
            <a:extLst>
              <a:ext uri="{FF2B5EF4-FFF2-40B4-BE49-F238E27FC236}">
                <a16:creationId xmlns:a16="http://schemas.microsoft.com/office/drawing/2014/main" id="{E1BB341D-926A-4EB1-A67F-6E0622AF23DB}"/>
              </a:ext>
            </a:extLst>
          </p:cNvPr>
          <p:cNvPicPr/>
          <p:nvPr/>
        </p:nvPicPr>
        <p:blipFill>
          <a:blip r:embed="rId4">
            <a:clrChange>
              <a:clrFrom>
                <a:srgbClr val="E9E9F5"/>
              </a:clrFrom>
              <a:clrTo>
                <a:srgbClr val="E9E9F5">
                  <a:alpha val="0"/>
                </a:srgbClr>
              </a:clrTo>
            </a:clrChange>
          </a:blip>
          <a:stretch>
            <a:fillRect/>
          </a:stretch>
        </p:blipFill>
        <p:spPr>
          <a:xfrm>
            <a:off x="0" y="1953112"/>
            <a:ext cx="2526632" cy="2570761"/>
          </a:xfrm>
          <a:prstGeom prst="rect">
            <a:avLst/>
          </a:prstGeom>
        </p:spPr>
      </p:pic>
    </p:spTree>
    <p:extLst>
      <p:ext uri="{BB962C8B-B14F-4D97-AF65-F5344CB8AC3E}">
        <p14:creationId xmlns:p14="http://schemas.microsoft.com/office/powerpoint/2010/main" val="370353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Máy tính điện tử – Timeline</a:t>
            </a:r>
          </a:p>
        </p:txBody>
      </p:sp>
      <p:pic>
        <p:nvPicPr>
          <p:cNvPr id="6" name="Picture 5">
            <a:extLst>
              <a:ext uri="{FF2B5EF4-FFF2-40B4-BE49-F238E27FC236}">
                <a16:creationId xmlns:a16="http://schemas.microsoft.com/office/drawing/2014/main" id="{5DC725D3-DB99-468C-917E-99637A57ACC1}"/>
              </a:ext>
            </a:extLst>
          </p:cNvPr>
          <p:cNvPicPr>
            <a:picLocks noChangeAspect="1"/>
          </p:cNvPicPr>
          <p:nvPr/>
        </p:nvPicPr>
        <p:blipFill>
          <a:blip r:embed="rId2"/>
          <a:stretch>
            <a:fillRect/>
          </a:stretch>
        </p:blipFill>
        <p:spPr>
          <a:xfrm>
            <a:off x="0" y="2445430"/>
            <a:ext cx="12192000" cy="3700690"/>
          </a:xfrm>
          <a:prstGeom prst="rect">
            <a:avLst/>
          </a:prstGeom>
        </p:spPr>
      </p:pic>
    </p:spTree>
    <p:extLst>
      <p:ext uri="{BB962C8B-B14F-4D97-AF65-F5344CB8AC3E}">
        <p14:creationId xmlns:p14="http://schemas.microsoft.com/office/powerpoint/2010/main" val="2595377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p:txBody>
          <a:bodyPr>
            <a:normAutofit lnSpcReduction="10000"/>
          </a:bodyPr>
          <a:lstStyle/>
          <a:p>
            <a:pPr algn="just">
              <a:lnSpc>
                <a:spcPct val="120000"/>
              </a:lnSpc>
              <a:spcBef>
                <a:spcPts val="600"/>
              </a:spcBef>
            </a:pPr>
            <a:r>
              <a:rPr lang="en-US" sz="2400">
                <a:latin typeface="Arial" panose="020B0604020202020204" pitchFamily="34" charset="0"/>
                <a:cs typeface="Arial" panose="020B0604020202020204" pitchFamily="34" charset="0"/>
              </a:rPr>
              <a:t>Ngoài sự xuất hiện của máy tính điện tử, giai đoạn trước và sau năm 1940 còn chứng kiến một chuỗi những phát minh đặt nền móng cho Khoa học máy tính ngày nay.</a:t>
            </a:r>
          </a:p>
          <a:p>
            <a:pPr algn="just">
              <a:lnSpc>
                <a:spcPct val="120000"/>
              </a:lnSpc>
              <a:spcBef>
                <a:spcPts val="600"/>
              </a:spcBef>
            </a:pPr>
            <a:r>
              <a:rPr lang="vi-VN" sz="2400">
                <a:latin typeface="Arial" panose="020B0604020202020204" pitchFamily="34" charset="0"/>
                <a:cs typeface="Arial" panose="020B0604020202020204" pitchFamily="34" charset="0"/>
              </a:rPr>
              <a:t>Các Hội nghị Macy là tập hợp các cuộc họp của các học giả từ các lĩnh vực khác nhau được tổ chức tại New York</a:t>
            </a:r>
            <a:r>
              <a:rPr lang="en-US" sz="2400">
                <a:latin typeface="Arial" panose="020B0604020202020204" pitchFamily="34" charset="0"/>
                <a:cs typeface="Arial" panose="020B0604020202020204" pitchFamily="34" charset="0"/>
              </a:rPr>
              <a:t> trong 19 năm (</a:t>
            </a:r>
            <a:r>
              <a:rPr lang="vi-VN" sz="2400">
                <a:latin typeface="Arial" panose="020B0604020202020204" pitchFamily="34" charset="0"/>
                <a:cs typeface="Arial" panose="020B0604020202020204" pitchFamily="34" charset="0"/>
              </a:rPr>
              <a:t>1941</a:t>
            </a:r>
            <a:r>
              <a:rPr lang="en-US" sz="2400">
                <a:latin typeface="Arial" panose="020B0604020202020204" pitchFamily="34" charset="0"/>
                <a:cs typeface="Arial" panose="020B0604020202020204" pitchFamily="34" charset="0"/>
              </a:rPr>
              <a:t> – 1960).</a:t>
            </a:r>
          </a:p>
          <a:p>
            <a:pPr algn="just">
              <a:lnSpc>
                <a:spcPct val="120000"/>
              </a:lnSpc>
              <a:spcBef>
                <a:spcPts val="600"/>
              </a:spcBef>
            </a:pPr>
            <a:r>
              <a:rPr lang="en-US" sz="2400">
                <a:latin typeface="Arial" panose="020B0604020202020204" pitchFamily="34" charset="0"/>
                <a:cs typeface="Arial" panose="020B0604020202020204" pitchFamily="34" charset="0"/>
              </a:rPr>
              <a:t>160 hội nghị được chia thành nhiều nhóm, </a:t>
            </a:r>
            <a:r>
              <a:rPr lang="en-US" sz="2400">
                <a:cs typeface="Times New Roman" panose="02020603050405020304" pitchFamily="18" charset="0"/>
              </a:rPr>
              <a:t>có</a:t>
            </a:r>
            <a:r>
              <a:rPr lang="en-US" sz="2400">
                <a:latin typeface="Arial" panose="020B0604020202020204" pitchFamily="34" charset="0"/>
                <a:cs typeface="Arial" panose="020B0604020202020204" pitchFamily="34" charset="0"/>
              </a:rPr>
              <a:t> chung mục đích thúc đẩy truyền thông có ý nghĩa giữa các ngành khoa học,  và khôi phục sự thống nhất cho khoa học.</a:t>
            </a:r>
          </a:p>
          <a:p>
            <a:pPr algn="just">
              <a:lnSpc>
                <a:spcPct val="120000"/>
              </a:lnSpc>
              <a:spcBef>
                <a:spcPts val="600"/>
              </a:spcBef>
            </a:pPr>
            <a:r>
              <a:rPr lang="en-US" sz="2400">
                <a:latin typeface="Arial" panose="020B0604020202020204" pitchFamily="34" charset="0"/>
                <a:cs typeface="Arial" panose="020B0604020202020204" pitchFamily="34" charset="0"/>
              </a:rPr>
              <a:t>C</a:t>
            </a:r>
            <a:r>
              <a:rPr lang="vi-VN" sz="2400">
                <a:latin typeface="Arial" panose="020B0604020202020204" pitchFamily="34" charset="0"/>
                <a:cs typeface="Arial" panose="020B0604020202020204" pitchFamily="34" charset="0"/>
              </a:rPr>
              <a:t>ụm từ "Macy conference" </a:t>
            </a:r>
            <a:r>
              <a:rPr lang="en-US" sz="2400">
                <a:latin typeface="Arial" panose="020B0604020202020204" pitchFamily="34" charset="0"/>
                <a:cs typeface="Arial" panose="020B0604020202020204" pitchFamily="34" charset="0"/>
              </a:rPr>
              <a:t>đôi khi được sử dụng để chỉ </a:t>
            </a:r>
            <a:r>
              <a:rPr lang="vi-VN" sz="2400">
                <a:latin typeface="Arial" panose="020B0604020202020204" pitchFamily="34" charset="0"/>
                <a:cs typeface="Arial" panose="020B0604020202020204" pitchFamily="34" charset="0"/>
              </a:rPr>
              <a:t>Các hội nghị Điều khiển học được tổ chức từ năm 1946 đến năm 1953</a:t>
            </a:r>
            <a:r>
              <a:rPr lang="en-US" sz="2400">
                <a:latin typeface="Arial" panose="020B0604020202020204" pitchFamily="34" charset="0"/>
                <a:cs typeface="Arial" panose="020B0604020202020204" pitchFamily="34" charset="0"/>
              </a:rPr>
              <a:t>.</a:t>
            </a:r>
          </a:p>
          <a:p>
            <a:pPr algn="just">
              <a:lnSpc>
                <a:spcPct val="120000"/>
              </a:lnSpc>
              <a:spcBef>
                <a:spcPts val="600"/>
              </a:spcBef>
            </a:pPr>
            <a:endParaRPr lang="en-US" sz="24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23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marR="0" lvl="0" indent="0" algn="just">
              <a:lnSpc>
                <a:spcPct val="120000"/>
              </a:lnSpc>
              <a:spcBef>
                <a:spcPts val="600"/>
              </a:spcBef>
              <a:spcAft>
                <a:spcPts val="0"/>
              </a:spcAft>
              <a:buNone/>
            </a:pPr>
            <a:r>
              <a:rPr lang="en-US">
                <a:effectLst/>
                <a:latin typeface="Calibri" panose="020F0502020204030204" pitchFamily="34" charset="0"/>
                <a:ea typeface="Calibri" panose="020F0502020204030204" pitchFamily="34" charset="0"/>
                <a:cs typeface="Times New Roman" panose="02020603050405020304" pitchFamily="18" charset="0"/>
              </a:rPr>
              <a:t>Những nghiên cứu về </a:t>
            </a:r>
            <a:r>
              <a:rPr lang="en-US" b="1">
                <a:effectLst/>
                <a:latin typeface="Calibri" panose="020F0502020204030204" pitchFamily="34" charset="0"/>
                <a:ea typeface="Calibri" panose="020F0502020204030204" pitchFamily="34" charset="0"/>
                <a:cs typeface="Times New Roman" panose="02020603050405020304" pitchFamily="18" charset="0"/>
              </a:rPr>
              <a:t>thuật toán </a:t>
            </a:r>
            <a:r>
              <a:rPr lang="en-US">
                <a:effectLst/>
                <a:latin typeface="Calibri" panose="020F0502020204030204" pitchFamily="34" charset="0"/>
                <a:ea typeface="Calibri" panose="020F0502020204030204" pitchFamily="34" charset="0"/>
                <a:cs typeface="Times New Roman" panose="02020603050405020304" pitchFamily="18" charset="0"/>
              </a:rPr>
              <a:t>được công bố vào năm 1936 và mô hình máy tính thực hiện được tất cả những gì tính được bằng thuật toán của Alan Mathison Turing  (1912 – 1954), nhà toán học, logic học và mật mã học người Anh. Ông được xem là cha đẻ của ngành Khoa học máy tính.</a:t>
            </a:r>
          </a:p>
        </p:txBody>
      </p:sp>
      <p:pic>
        <p:nvPicPr>
          <p:cNvPr id="5" name="Picture 4">
            <a:extLst>
              <a:ext uri="{FF2B5EF4-FFF2-40B4-BE49-F238E27FC236}">
                <a16:creationId xmlns:a16="http://schemas.microsoft.com/office/drawing/2014/main" id="{AC863108-FBED-45F0-9F5D-6853F7EBAB1A}"/>
              </a:ext>
            </a:extLst>
          </p:cNvPr>
          <p:cNvPicPr>
            <a:picLocks noChangeAspect="1"/>
          </p:cNvPicPr>
          <p:nvPr/>
        </p:nvPicPr>
        <p:blipFill>
          <a:blip r:embed="rId2"/>
          <a:stretch>
            <a:fillRect/>
          </a:stretch>
        </p:blipFill>
        <p:spPr>
          <a:xfrm>
            <a:off x="7510462" y="1778276"/>
            <a:ext cx="4128978" cy="4565374"/>
          </a:xfrm>
          <a:prstGeom prst="rect">
            <a:avLst/>
          </a:prstGeom>
        </p:spPr>
      </p:pic>
    </p:spTree>
    <p:extLst>
      <p:ext uri="{BB962C8B-B14F-4D97-AF65-F5344CB8AC3E}">
        <p14:creationId xmlns:p14="http://schemas.microsoft.com/office/powerpoint/2010/main" val="196623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Mô tả </a:t>
            </a:r>
            <a:r>
              <a:rPr lang="en-US" sz="2800" b="1">
                <a:effectLst/>
                <a:latin typeface="Calibri" panose="020F0502020204030204" pitchFamily="34" charset="0"/>
                <a:ea typeface="Calibri" panose="020F0502020204030204" pitchFamily="34" charset="0"/>
                <a:cs typeface="Times New Roman" panose="02020603050405020304" pitchFamily="18" charset="0"/>
              </a:rPr>
              <a:t>kiến ​trúc máy tính </a:t>
            </a:r>
            <a:r>
              <a:rPr lang="en-US" sz="2800">
                <a:effectLst/>
                <a:latin typeface="Calibri" panose="020F0502020204030204" pitchFamily="34" charset="0"/>
                <a:ea typeface="Calibri" panose="020F0502020204030204" pitchFamily="34" charset="0"/>
                <a:cs typeface="Times New Roman" panose="02020603050405020304" pitchFamily="18" charset="0"/>
              </a:rPr>
              <a:t>năm 1945 </a:t>
            </a:r>
            <a:r>
              <a:rPr lang="en-US">
                <a:latin typeface="Calibri" panose="020F0502020204030204" pitchFamily="34" charset="0"/>
                <a:cs typeface="Times New Roman" panose="02020603050405020304" pitchFamily="18" charset="0"/>
              </a:rPr>
              <a:t>của John Von Neumann </a:t>
            </a:r>
            <a:r>
              <a:rPr lang="en-US" sz="2800">
                <a:effectLst/>
                <a:latin typeface="Calibri" panose="020F0502020204030204" pitchFamily="34" charset="0"/>
                <a:ea typeface="Calibri" panose="020F0502020204030204" pitchFamily="34" charset="0"/>
                <a:cs typeface="Times New Roman" panose="02020603050405020304" pitchFamily="18" charset="0"/>
              </a:rPr>
              <a:t>(1903 – 1957), nhà toán học người Mỹ gốc Hungary trong bản dự thảo báo cáo về Máy tính tự động điện tử biến rời rạc (Electronic Discrete Variable Automatic Computer EDVAC).</a:t>
            </a:r>
          </a:p>
        </p:txBody>
      </p:sp>
      <p:pic>
        <p:nvPicPr>
          <p:cNvPr id="6" name="Picture 5">
            <a:extLst>
              <a:ext uri="{FF2B5EF4-FFF2-40B4-BE49-F238E27FC236}">
                <a16:creationId xmlns:a16="http://schemas.microsoft.com/office/drawing/2014/main" id="{36B448C0-40AE-463C-A324-D118913FF4FA}"/>
              </a:ext>
            </a:extLst>
          </p:cNvPr>
          <p:cNvPicPr>
            <a:picLocks noChangeAspect="1"/>
          </p:cNvPicPr>
          <p:nvPr/>
        </p:nvPicPr>
        <p:blipFill>
          <a:blip r:embed="rId2"/>
          <a:stretch>
            <a:fillRect/>
          </a:stretch>
        </p:blipFill>
        <p:spPr>
          <a:xfrm>
            <a:off x="7219949" y="1778276"/>
            <a:ext cx="4393299" cy="4536799"/>
          </a:xfrm>
          <a:prstGeom prst="rect">
            <a:avLst/>
          </a:prstGeom>
        </p:spPr>
      </p:pic>
    </p:spTree>
    <p:extLst>
      <p:ext uri="{BB962C8B-B14F-4D97-AF65-F5344CB8AC3E}">
        <p14:creationId xmlns:p14="http://schemas.microsoft.com/office/powerpoint/2010/main" val="152590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normAutofit lnSpcReduction="10000"/>
          </a:bodyPr>
          <a:lstStyle/>
          <a:p>
            <a:pPr marL="0" indent="0" algn="just">
              <a:lnSpc>
                <a:spcPct val="120000"/>
              </a:lnSpc>
              <a:spcBef>
                <a:spcPts val="600"/>
              </a:spcBef>
              <a:buNone/>
            </a:pPr>
            <a:r>
              <a:rPr lang="en-US" sz="2800" b="1">
                <a:effectLst/>
                <a:latin typeface="Calibri" panose="020F0502020204030204" pitchFamily="34" charset="0"/>
                <a:ea typeface="Calibri" panose="020F0502020204030204" pitchFamily="34" charset="0"/>
                <a:cs typeface="Times New Roman" panose="02020603050405020304" pitchFamily="18" charset="0"/>
              </a:rPr>
              <a:t>Lý thuyết thông tin</a:t>
            </a:r>
            <a:r>
              <a:rPr lang="en-US" sz="2800">
                <a:effectLst/>
                <a:latin typeface="Calibri" panose="020F0502020204030204" pitchFamily="34" charset="0"/>
                <a:ea typeface="Calibri" panose="020F0502020204030204" pitchFamily="34" charset="0"/>
                <a:cs typeface="Times New Roman" panose="02020603050405020304" pitchFamily="18" charset="0"/>
              </a:rPr>
              <a:t>, nghiên cứu thông tin ở góc độ thống kê và cách đo lượng thông tin bằng đơn vị bit, được trình </a:t>
            </a:r>
            <a:r>
              <a:rPr lang="en-US">
                <a:latin typeface="Calibri" panose="020F0502020204030204" pitchFamily="34" charset="0"/>
                <a:cs typeface="Times New Roman" panose="02020603050405020304" pitchFamily="18" charset="0"/>
              </a:rPr>
              <a:t>bày trong bài báo “Lý thuyết Toán học của truyền tin” (A Mathematical Theory of Communication) năm 1948 của Claude Shannon (1916 – 2001), nhà toán học, mật mã học, kỹ sư điện tử người Mỹ.</a:t>
            </a:r>
          </a:p>
        </p:txBody>
      </p:sp>
      <p:pic>
        <p:nvPicPr>
          <p:cNvPr id="5" name="Picture 4">
            <a:extLst>
              <a:ext uri="{FF2B5EF4-FFF2-40B4-BE49-F238E27FC236}">
                <a16:creationId xmlns:a16="http://schemas.microsoft.com/office/drawing/2014/main" id="{FF3EE326-A393-4273-8C2C-3ADD75A8D3F0}"/>
              </a:ext>
            </a:extLst>
          </p:cNvPr>
          <p:cNvPicPr>
            <a:picLocks noChangeAspect="1"/>
          </p:cNvPicPr>
          <p:nvPr/>
        </p:nvPicPr>
        <p:blipFill>
          <a:blip r:embed="rId2"/>
          <a:stretch>
            <a:fillRect/>
          </a:stretch>
        </p:blipFill>
        <p:spPr>
          <a:xfrm>
            <a:off x="7567612" y="1778276"/>
            <a:ext cx="3700463" cy="4673735"/>
          </a:xfrm>
          <a:prstGeom prst="rect">
            <a:avLst/>
          </a:prstGeom>
        </p:spPr>
      </p:pic>
    </p:spTree>
    <p:extLst>
      <p:ext uri="{BB962C8B-B14F-4D97-AF65-F5344CB8AC3E}">
        <p14:creationId xmlns:p14="http://schemas.microsoft.com/office/powerpoint/2010/main" val="1536328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AC145-9257-4272-A917-9F092AF25D11}"/>
              </a:ext>
            </a:extLst>
          </p:cNvPr>
          <p:cNvSpPr>
            <a:spLocks noGrp="1"/>
          </p:cNvSpPr>
          <p:nvPr>
            <p:ph type="title"/>
          </p:nvPr>
        </p:nvSpPr>
        <p:spPr/>
        <p:txBody>
          <a:bodyPr/>
          <a:lstStyle/>
          <a:p>
            <a:r>
              <a:rPr lang="en-US"/>
              <a:t>Sự ra đời của Khoa học máy tính</a:t>
            </a:r>
          </a:p>
        </p:txBody>
      </p:sp>
      <p:sp>
        <p:nvSpPr>
          <p:cNvPr id="4" name="Content Placeholder 3">
            <a:extLst>
              <a:ext uri="{FF2B5EF4-FFF2-40B4-BE49-F238E27FC236}">
                <a16:creationId xmlns:a16="http://schemas.microsoft.com/office/drawing/2014/main" id="{E3FAAC6E-207A-4F47-B35B-7702647EF68A}"/>
              </a:ext>
            </a:extLst>
          </p:cNvPr>
          <p:cNvSpPr>
            <a:spLocks noGrp="1"/>
          </p:cNvSpPr>
          <p:nvPr>
            <p:ph idx="1"/>
          </p:nvPr>
        </p:nvSpPr>
        <p:spPr>
          <a:xfrm>
            <a:off x="838200" y="1778276"/>
            <a:ext cx="5915025" cy="4422499"/>
          </a:xfrm>
        </p:spPr>
        <p:txBody>
          <a:bodyPr/>
          <a:lstStyle/>
          <a:p>
            <a:pPr marL="0" indent="0" algn="just">
              <a:lnSpc>
                <a:spcPct val="120000"/>
              </a:lnSpc>
              <a:spcBef>
                <a:spcPts val="600"/>
              </a:spcBef>
              <a:buNone/>
            </a:pPr>
            <a:r>
              <a:rPr lang="en-US" sz="2800">
                <a:effectLst/>
                <a:latin typeface="Calibri" panose="020F0502020204030204" pitchFamily="34" charset="0"/>
                <a:ea typeface="Calibri" panose="020F0502020204030204" pitchFamily="34" charset="0"/>
                <a:cs typeface="Times New Roman" panose="02020603050405020304" pitchFamily="18" charset="0"/>
              </a:rPr>
              <a:t>Sự xuất hiện của </a:t>
            </a:r>
            <a:r>
              <a:rPr lang="en-US" sz="2800" b="1">
                <a:effectLst/>
                <a:latin typeface="Calibri" panose="020F0502020204030204" pitchFamily="34" charset="0"/>
                <a:ea typeface="Calibri" panose="020F0502020204030204" pitchFamily="34" charset="0"/>
                <a:cs typeface="Times New Roman" panose="02020603050405020304" pitchFamily="18" charset="0"/>
              </a:rPr>
              <a:t>Điều khiển học </a:t>
            </a:r>
            <a:r>
              <a:rPr lang="en-US" sz="2800">
                <a:effectLst/>
                <a:latin typeface="Calibri" panose="020F0502020204030204" pitchFamily="34" charset="0"/>
                <a:ea typeface="Calibri" panose="020F0502020204030204" pitchFamily="34" charset="0"/>
                <a:cs typeface="Times New Roman" panose="02020603050405020304" pitchFamily="18" charset="0"/>
              </a:rPr>
              <a:t>(Cybernetics) vào năm 1948 mà người khởi xướng là Norbert Wiener (1894 – 1964) với cuốn sách “Cybernetics: hay điều khiển và truyền tin ở động vật và máy móc” (Cybernetics: or Control and Communication in the Animal and the Machine) vào năn 1948.</a:t>
            </a:r>
          </a:p>
        </p:txBody>
      </p:sp>
      <p:pic>
        <p:nvPicPr>
          <p:cNvPr id="6" name="Picture 5">
            <a:extLst>
              <a:ext uri="{FF2B5EF4-FFF2-40B4-BE49-F238E27FC236}">
                <a16:creationId xmlns:a16="http://schemas.microsoft.com/office/drawing/2014/main" id="{CC090A50-4557-42FC-B685-0AE1AED7ABCA}"/>
              </a:ext>
            </a:extLst>
          </p:cNvPr>
          <p:cNvPicPr>
            <a:picLocks noChangeAspect="1"/>
          </p:cNvPicPr>
          <p:nvPr/>
        </p:nvPicPr>
        <p:blipFill>
          <a:blip r:embed="rId2"/>
          <a:stretch>
            <a:fillRect/>
          </a:stretch>
        </p:blipFill>
        <p:spPr>
          <a:xfrm>
            <a:off x="7553325" y="1778276"/>
            <a:ext cx="3942823" cy="4565374"/>
          </a:xfrm>
          <a:prstGeom prst="rect">
            <a:avLst/>
          </a:prstGeom>
        </p:spPr>
      </p:pic>
    </p:spTree>
    <p:extLst>
      <p:ext uri="{BB962C8B-B14F-4D97-AF65-F5344CB8AC3E}">
        <p14:creationId xmlns:p14="http://schemas.microsoft.com/office/powerpoint/2010/main" val="95528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57E5-761A-4821-A5E8-87C639EC9B42}"/>
              </a:ext>
            </a:extLst>
          </p:cNvPr>
          <p:cNvSpPr>
            <a:spLocks noGrp="1"/>
          </p:cNvSpPr>
          <p:nvPr>
            <p:ph type="title"/>
          </p:nvPr>
        </p:nvSpPr>
        <p:spPr>
          <a:xfrm>
            <a:off x="838200" y="365125"/>
            <a:ext cx="10515600" cy="968375"/>
          </a:xfrm>
        </p:spPr>
        <p:txBody>
          <a:bodyPr/>
          <a:lstStyle/>
          <a:p>
            <a:r>
              <a:rPr lang="en-US" dirty="0" err="1"/>
              <a:t>Bài</a:t>
            </a:r>
            <a:r>
              <a:rPr lang="en-US" dirty="0"/>
              <a:t> 1. </a:t>
            </a:r>
            <a:r>
              <a:rPr lang="en-US" dirty="0" err="1"/>
              <a:t>Lược</a:t>
            </a:r>
            <a:r>
              <a:rPr lang="en-US" dirty="0"/>
              <a:t> </a:t>
            </a:r>
            <a:r>
              <a:rPr lang="en-US" dirty="0" err="1"/>
              <a:t>sử</a:t>
            </a:r>
            <a:r>
              <a:rPr lang="en-US" dirty="0"/>
              <a:t> </a:t>
            </a:r>
            <a:r>
              <a:rPr lang="en-US" dirty="0" err="1"/>
              <a:t>công</a:t>
            </a:r>
            <a:r>
              <a:rPr lang="en-US" dirty="0"/>
              <a:t> </a:t>
            </a:r>
            <a:r>
              <a:rPr lang="en-US" dirty="0" err="1"/>
              <a:t>cụ</a:t>
            </a:r>
            <a:r>
              <a:rPr lang="en-US" dirty="0"/>
              <a:t> </a:t>
            </a:r>
            <a:r>
              <a:rPr lang="en-US" dirty="0" err="1"/>
              <a:t>tính</a:t>
            </a:r>
            <a:r>
              <a:rPr lang="en-US" dirty="0"/>
              <a:t> </a:t>
            </a:r>
            <a:r>
              <a:rPr lang="en-US" dirty="0" err="1"/>
              <a:t>toán</a:t>
            </a:r>
            <a:endParaRPr lang="en-US" dirty="0"/>
          </a:p>
        </p:txBody>
      </p:sp>
      <p:sp>
        <p:nvSpPr>
          <p:cNvPr id="3" name="Content Placeholder 2">
            <a:extLst>
              <a:ext uri="{FF2B5EF4-FFF2-40B4-BE49-F238E27FC236}">
                <a16:creationId xmlns:a16="http://schemas.microsoft.com/office/drawing/2014/main" id="{FE76D2AD-E5AA-4057-A902-E8A6ADFB52D6}"/>
              </a:ext>
            </a:extLst>
          </p:cNvPr>
          <p:cNvSpPr>
            <a:spLocks noGrp="1"/>
          </p:cNvSpPr>
          <p:nvPr>
            <p:ph idx="1"/>
          </p:nvPr>
        </p:nvSpPr>
        <p:spPr/>
        <p:txBody>
          <a:bodyPr/>
          <a:lstStyle/>
          <a:p>
            <a:r>
              <a:rPr lang="en-US" dirty="0" err="1"/>
              <a:t>Tính</a:t>
            </a:r>
            <a:r>
              <a:rPr lang="en-US" dirty="0"/>
              <a:t> </a:t>
            </a:r>
            <a:r>
              <a:rPr lang="en-US" dirty="0" err="1"/>
              <a:t>toán</a:t>
            </a:r>
            <a:r>
              <a:rPr lang="en-US" dirty="0"/>
              <a:t> </a:t>
            </a:r>
            <a:r>
              <a:rPr lang="en-US" dirty="0" err="1"/>
              <a:t>thủ</a:t>
            </a:r>
            <a:r>
              <a:rPr lang="en-US" dirty="0"/>
              <a:t> </a:t>
            </a:r>
            <a:r>
              <a:rPr lang="en-US" dirty="0" err="1"/>
              <a:t>công</a:t>
            </a:r>
            <a:endParaRPr lang="en-US" dirty="0"/>
          </a:p>
        </p:txBody>
      </p:sp>
      <p:pic>
        <p:nvPicPr>
          <p:cNvPr id="5" name="Picture 4">
            <a:extLst>
              <a:ext uri="{FF2B5EF4-FFF2-40B4-BE49-F238E27FC236}">
                <a16:creationId xmlns:a16="http://schemas.microsoft.com/office/drawing/2014/main" id="{5FDDD205-0D67-408E-AB5A-8EB1C3DCEEEF}"/>
              </a:ext>
            </a:extLst>
          </p:cNvPr>
          <p:cNvPicPr>
            <a:picLocks noChangeAspect="1"/>
          </p:cNvPicPr>
          <p:nvPr/>
        </p:nvPicPr>
        <p:blipFill>
          <a:blip r:embed="rId2"/>
          <a:stretch>
            <a:fillRect/>
          </a:stretch>
        </p:blipFill>
        <p:spPr>
          <a:xfrm>
            <a:off x="1609297" y="2513843"/>
            <a:ext cx="2561259" cy="1811895"/>
          </a:xfrm>
          <a:prstGeom prst="rect">
            <a:avLst/>
          </a:prstGeom>
        </p:spPr>
      </p:pic>
      <p:pic>
        <p:nvPicPr>
          <p:cNvPr id="7" name="Picture 6">
            <a:extLst>
              <a:ext uri="{FF2B5EF4-FFF2-40B4-BE49-F238E27FC236}">
                <a16:creationId xmlns:a16="http://schemas.microsoft.com/office/drawing/2014/main" id="{6262AB8F-47F0-463C-9564-CDB2E7F78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063" y="2206427"/>
            <a:ext cx="3971771" cy="2119312"/>
          </a:xfrm>
          <a:prstGeom prst="rect">
            <a:avLst/>
          </a:prstGeom>
        </p:spPr>
      </p:pic>
      <p:pic>
        <p:nvPicPr>
          <p:cNvPr id="13" name="Picture 12">
            <a:extLst>
              <a:ext uri="{FF2B5EF4-FFF2-40B4-BE49-F238E27FC236}">
                <a16:creationId xmlns:a16="http://schemas.microsoft.com/office/drawing/2014/main" id="{B6C852C9-3392-42FD-9847-9F540580C68A}"/>
              </a:ext>
            </a:extLst>
          </p:cNvPr>
          <p:cNvPicPr>
            <a:picLocks noChangeAspect="1"/>
          </p:cNvPicPr>
          <p:nvPr/>
        </p:nvPicPr>
        <p:blipFill>
          <a:blip r:embed="rId4"/>
          <a:stretch>
            <a:fillRect/>
          </a:stretch>
        </p:blipFill>
        <p:spPr>
          <a:xfrm>
            <a:off x="1308831" y="4689751"/>
            <a:ext cx="2717658" cy="1803124"/>
          </a:xfrm>
          <a:prstGeom prst="rect">
            <a:avLst/>
          </a:prstGeom>
        </p:spPr>
      </p:pic>
      <p:pic>
        <p:nvPicPr>
          <p:cNvPr id="2050" name="Picture 2" descr="Illustrated Self-Guided Course On How To Use The Slide Rule">
            <a:extLst>
              <a:ext uri="{FF2B5EF4-FFF2-40B4-BE49-F238E27FC236}">
                <a16:creationId xmlns:a16="http://schemas.microsoft.com/office/drawing/2014/main" id="{91BD1C23-074A-46DA-99E0-25DC85351CC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7784" y="4576900"/>
            <a:ext cx="7134330"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6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93DD8-3932-4AD4-9C8C-0574C5D52D14}"/>
              </a:ext>
            </a:extLst>
          </p:cNvPr>
          <p:cNvSpPr>
            <a:spLocks noGrp="1"/>
          </p:cNvSpPr>
          <p:nvPr>
            <p:ph type="title"/>
          </p:nvPr>
        </p:nvSpPr>
        <p:spPr/>
        <p:txBody>
          <a:bodyPr/>
          <a:lstStyle/>
          <a:p>
            <a:r>
              <a:rPr lang="en-US"/>
              <a:t>Cơ giới hóa việc tính toán – Timeline</a:t>
            </a:r>
          </a:p>
        </p:txBody>
      </p:sp>
      <p:pic>
        <p:nvPicPr>
          <p:cNvPr id="5" name="Picture 4">
            <a:extLst>
              <a:ext uri="{FF2B5EF4-FFF2-40B4-BE49-F238E27FC236}">
                <a16:creationId xmlns:a16="http://schemas.microsoft.com/office/drawing/2014/main" id="{5B2DB3C5-1E6F-4758-9275-5B5FFFA3ACC0}"/>
              </a:ext>
            </a:extLst>
          </p:cNvPr>
          <p:cNvPicPr>
            <a:picLocks noChangeAspect="1"/>
          </p:cNvPicPr>
          <p:nvPr/>
        </p:nvPicPr>
        <p:blipFill>
          <a:blip r:embed="rId3"/>
          <a:stretch>
            <a:fillRect/>
          </a:stretch>
        </p:blipFill>
        <p:spPr>
          <a:xfrm>
            <a:off x="19050" y="2187493"/>
            <a:ext cx="12192000" cy="4700851"/>
          </a:xfrm>
          <a:prstGeom prst="rect">
            <a:avLst/>
          </a:prstGeom>
        </p:spPr>
      </p:pic>
    </p:spTree>
    <p:extLst>
      <p:ext uri="{BB962C8B-B14F-4D97-AF65-F5344CB8AC3E}">
        <p14:creationId xmlns:p14="http://schemas.microsoft.com/office/powerpoint/2010/main" val="1741732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8917-2490-4E5D-9123-3D62F4B5795A}"/>
              </a:ext>
            </a:extLst>
          </p:cNvPr>
          <p:cNvSpPr>
            <a:spLocks noGrp="1"/>
          </p:cNvSpPr>
          <p:nvPr>
            <p:ph type="title"/>
          </p:nvPr>
        </p:nvSpPr>
        <p:spPr/>
        <p:txBody>
          <a:bodyPr/>
          <a:lstStyle/>
          <a:p>
            <a:r>
              <a:rPr lang="en-US"/>
              <a:t>Máy tính cơ học NISA</a:t>
            </a:r>
          </a:p>
        </p:txBody>
      </p:sp>
      <p:pic>
        <p:nvPicPr>
          <p:cNvPr id="1026" name="Picture 2">
            <a:extLst>
              <a:ext uri="{FF2B5EF4-FFF2-40B4-BE49-F238E27FC236}">
                <a16:creationId xmlns:a16="http://schemas.microsoft.com/office/drawing/2014/main" id="{BA24F091-1622-4578-9073-75D57F501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037" y="1830191"/>
            <a:ext cx="7019925" cy="4732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548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D906D9-951C-4CE7-B451-BB433A94CFDA}"/>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39997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3E656D-4BED-4207-8E54-62EC752DE679}"/>
              </a:ext>
            </a:extLst>
          </p:cNvPr>
          <p:cNvPicPr>
            <a:picLocks noChangeAspect="1"/>
          </p:cNvPicPr>
          <p:nvPr/>
        </p:nvPicPr>
        <p:blipFill>
          <a:blip r:embed="rId2"/>
          <a:stretch>
            <a:fillRect/>
          </a:stretch>
        </p:blipFill>
        <p:spPr>
          <a:xfrm>
            <a:off x="545041" y="0"/>
            <a:ext cx="11101917" cy="6858000"/>
          </a:xfrm>
          <a:prstGeom prst="rect">
            <a:avLst/>
          </a:prstGeom>
        </p:spPr>
      </p:pic>
    </p:spTree>
    <p:extLst>
      <p:ext uri="{BB962C8B-B14F-4D97-AF65-F5344CB8AC3E}">
        <p14:creationId xmlns:p14="http://schemas.microsoft.com/office/powerpoint/2010/main" val="499064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6D3A-31DB-4BD8-ADCF-CC795541571C}"/>
              </a:ext>
            </a:extLst>
          </p:cNvPr>
          <p:cNvSpPr>
            <a:spLocks noGrp="1"/>
          </p:cNvSpPr>
          <p:nvPr>
            <p:ph type="title"/>
          </p:nvPr>
        </p:nvSpPr>
        <p:spPr/>
        <p:txBody>
          <a:bodyPr/>
          <a:lstStyle/>
          <a:p>
            <a:r>
              <a:rPr lang="en-US"/>
              <a:t>Kiến trúc Harvard và kiến trúc Von Neumann</a:t>
            </a:r>
          </a:p>
        </p:txBody>
      </p:sp>
      <p:graphicFrame>
        <p:nvGraphicFramePr>
          <p:cNvPr id="3" name="Table 2">
            <a:extLst>
              <a:ext uri="{FF2B5EF4-FFF2-40B4-BE49-F238E27FC236}">
                <a16:creationId xmlns:a16="http://schemas.microsoft.com/office/drawing/2014/main" id="{B1C9A981-7A41-4FCE-8C72-B15A38AE7AAE}"/>
              </a:ext>
            </a:extLst>
          </p:cNvPr>
          <p:cNvGraphicFramePr>
            <a:graphicFrameLocks noGrp="1"/>
          </p:cNvGraphicFramePr>
          <p:nvPr>
            <p:extLst>
              <p:ext uri="{D42A27DB-BD31-4B8C-83A1-F6EECF244321}">
                <p14:modId xmlns:p14="http://schemas.microsoft.com/office/powerpoint/2010/main" val="1014458592"/>
              </p:ext>
            </p:extLst>
          </p:nvPr>
        </p:nvGraphicFramePr>
        <p:xfrm>
          <a:off x="608714" y="1699777"/>
          <a:ext cx="10974572" cy="4793098"/>
        </p:xfrm>
        <a:graphic>
          <a:graphicData uri="http://schemas.openxmlformats.org/drawingml/2006/table">
            <a:tbl>
              <a:tblPr/>
              <a:tblGrid>
                <a:gridCol w="1411122">
                  <a:extLst>
                    <a:ext uri="{9D8B030D-6E8A-4147-A177-3AD203B41FA5}">
                      <a16:colId xmlns:a16="http://schemas.microsoft.com/office/drawing/2014/main" val="3713847379"/>
                    </a:ext>
                  </a:extLst>
                </a:gridCol>
                <a:gridCol w="4781725">
                  <a:extLst>
                    <a:ext uri="{9D8B030D-6E8A-4147-A177-3AD203B41FA5}">
                      <a16:colId xmlns:a16="http://schemas.microsoft.com/office/drawing/2014/main" val="3966609309"/>
                    </a:ext>
                  </a:extLst>
                </a:gridCol>
                <a:gridCol w="4781725">
                  <a:extLst>
                    <a:ext uri="{9D8B030D-6E8A-4147-A177-3AD203B41FA5}">
                      <a16:colId xmlns:a16="http://schemas.microsoft.com/office/drawing/2014/main" val="3502971250"/>
                    </a:ext>
                  </a:extLst>
                </a:gridCol>
              </a:tblGrid>
              <a:tr h="199340">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Yếu tố</a:t>
                      </a:r>
                    </a:p>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so sánh</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Von Neumann</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tc>
                  <a:txBody>
                    <a:bodyPr/>
                    <a:lstStyle/>
                    <a:p>
                      <a:pPr algn="ctr" fontAlgn="ctr"/>
                      <a:r>
                        <a:rPr lang="en-US" sz="2000" b="1" kern="1200">
                          <a:solidFill>
                            <a:schemeClr val="tx1"/>
                          </a:solidFill>
                          <a:effectLst/>
                          <a:latin typeface="Calibri" panose="020F0502020204030204" pitchFamily="34" charset="0"/>
                          <a:ea typeface="+mn-ea"/>
                          <a:cs typeface="Calibri" panose="020F0502020204030204" pitchFamily="34" charset="0"/>
                        </a:rPr>
                        <a:t>Kiến trúc Harvard</a:t>
                      </a:r>
                    </a:p>
                  </a:txBody>
                  <a:tcPr marL="11685" marR="11685" marT="11685" marB="11685" anchor="ctr">
                    <a:lnL>
                      <a:noFill/>
                    </a:lnL>
                    <a:lnR>
                      <a:noFill/>
                    </a:lnR>
                    <a:lnT>
                      <a:noFill/>
                    </a:lnT>
                    <a:lnB w="6350" cap="flat" cmpd="sng" algn="ctr">
                      <a:solidFill>
                        <a:srgbClr val="DDDDDD"/>
                      </a:solidFill>
                      <a:prstDash val="solid"/>
                      <a:round/>
                      <a:headEnd type="none" w="med" len="med"/>
                      <a:tailEnd type="none" w="med" len="med"/>
                    </a:lnB>
                    <a:solidFill>
                      <a:srgbClr val="D9EDF7"/>
                    </a:solidFill>
                  </a:tcPr>
                </a:tc>
                <a:extLst>
                  <a:ext uri="{0D108BD9-81ED-4DB2-BD59-A6C34878D82A}">
                    <a16:rowId xmlns:a16="http://schemas.microsoft.com/office/drawing/2014/main" val="1574459737"/>
                  </a:ext>
                </a:extLst>
              </a:tr>
              <a:tr h="574078">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Khái niệm</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Von Neumann là thiết kế máy tính đơn giản và sử dụng một kết nối bộ nhớ duy nhất.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Kiến trúc Harvard là thiết kế hiện đại đi kèm với RAM và ROM riêng biệt.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689463158"/>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Phần cứng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Yêu cầu phần cứng ít hơn so với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Phần cứng được yêu cầu nhiều hơn trong Kiến trúc Harvard so với Von Neumann.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472876979"/>
                  </a:ext>
                </a:extLst>
              </a:tr>
              <a:tr h="64266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Tốc độ</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Tốc độ của bộ xử lý thấp hơn so với </a:t>
                      </a:r>
                      <a:r>
                        <a:rPr lang="en-US" sz="2000" kern="1200">
                          <a:solidFill>
                            <a:schemeClr val="tx1"/>
                          </a:solidFill>
                          <a:effectLst/>
                          <a:latin typeface="Calibri" panose="020F0502020204030204" pitchFamily="34" charset="0"/>
                          <a:ea typeface="+mn-ea"/>
                          <a:cs typeface="Calibri" panose="020F0502020204030204" pitchFamily="34" charset="0"/>
                        </a:rPr>
                        <a:t>k</a:t>
                      </a:r>
                      <a:r>
                        <a:rPr lang="vi-VN" sz="2000" kern="1200">
                          <a:solidFill>
                            <a:schemeClr val="tx1"/>
                          </a:solidFill>
                          <a:effectLst/>
                          <a:latin typeface="Calibri" panose="020F0502020204030204" pitchFamily="34" charset="0"/>
                          <a:ea typeface="+mn-ea"/>
                          <a:cs typeface="Calibri" panose="020F0502020204030204" pitchFamily="34" charset="0"/>
                        </a:rPr>
                        <a:t>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en-US" sz="2000" kern="1200">
                          <a:solidFill>
                            <a:schemeClr val="tx1"/>
                          </a:solidFill>
                          <a:effectLst/>
                          <a:latin typeface="Calibri" panose="020F0502020204030204" pitchFamily="34" charset="0"/>
                          <a:ea typeface="+mn-ea"/>
                          <a:cs typeface="Calibri" panose="020F0502020204030204" pitchFamily="34" charset="0"/>
                        </a:rPr>
                        <a:t>T</a:t>
                      </a:r>
                      <a:r>
                        <a:rPr lang="vi-VN" sz="2000" kern="1200">
                          <a:solidFill>
                            <a:schemeClr val="tx1"/>
                          </a:solidFill>
                          <a:effectLst/>
                          <a:latin typeface="Calibri" panose="020F0502020204030204" pitchFamily="34" charset="0"/>
                          <a:ea typeface="+mn-ea"/>
                          <a:cs typeface="Calibri" panose="020F0502020204030204" pitchFamily="34" charset="0"/>
                        </a:rPr>
                        <a:t>ốc độ </a:t>
                      </a:r>
                      <a:r>
                        <a:rPr lang="en-US" sz="2000" kern="1200">
                          <a:solidFill>
                            <a:schemeClr val="tx1"/>
                          </a:solidFill>
                          <a:effectLst/>
                          <a:latin typeface="Calibri" panose="020F0502020204030204" pitchFamily="34" charset="0"/>
                          <a:ea typeface="+mn-ea"/>
                          <a:cs typeface="Calibri" panose="020F0502020204030204" pitchFamily="34" charset="0"/>
                        </a:rPr>
                        <a:t>cao </a:t>
                      </a:r>
                      <a:r>
                        <a:rPr lang="vi-VN" sz="2000" kern="1200">
                          <a:solidFill>
                            <a:schemeClr val="tx1"/>
                          </a:solidFill>
                          <a:effectLst/>
                          <a:latin typeface="Calibri" panose="020F0502020204030204" pitchFamily="34" charset="0"/>
                          <a:ea typeface="+mn-ea"/>
                          <a:cs typeface="Calibri" panose="020F0502020204030204" pitchFamily="34" charset="0"/>
                        </a:rPr>
                        <a:t>hơn</a:t>
                      </a:r>
                      <a:r>
                        <a:rPr lang="en-US" sz="2000" kern="1200">
                          <a:solidFill>
                            <a:schemeClr val="tx1"/>
                          </a:solidFill>
                          <a:effectLst/>
                          <a:latin typeface="Calibri" panose="020F0502020204030204" pitchFamily="34" charset="0"/>
                          <a:ea typeface="+mn-ea"/>
                          <a:cs typeface="Calibri" panose="020F0502020204030204" pitchFamily="34" charset="0"/>
                        </a:rPr>
                        <a:t> so với kiến trúc Von Neumann</a:t>
                      </a:r>
                      <a:r>
                        <a:rPr lang="vi-VN" sz="2000" kern="1200">
                          <a:solidFill>
                            <a:schemeClr val="tx1"/>
                          </a:solidFill>
                          <a:effectLst/>
                          <a:latin typeface="Calibri" panose="020F0502020204030204" pitchFamily="34" charset="0"/>
                          <a:ea typeface="+mn-ea"/>
                          <a:cs typeface="Calibri" panose="020F0502020204030204" pitchFamily="34" charset="0"/>
                        </a:rPr>
                        <a:t>.</a:t>
                      </a:r>
                      <a:r>
                        <a:rPr lang="en-US" sz="2000" kern="1200">
                          <a:solidFill>
                            <a:schemeClr val="tx1"/>
                          </a:solidFill>
                          <a:effectLst/>
                          <a:latin typeface="Calibri" panose="020F0502020204030204" pitchFamily="34" charset="0"/>
                          <a:ea typeface="+mn-ea"/>
                          <a:cs typeface="Calibri" panose="020F0502020204030204" pitchFamily="34" charset="0"/>
                        </a:rPr>
                        <a:t> C</a:t>
                      </a:r>
                      <a:r>
                        <a:rPr lang="vi-VN" sz="2000" kern="1200">
                          <a:solidFill>
                            <a:schemeClr val="tx1"/>
                          </a:solidFill>
                          <a:effectLst/>
                          <a:latin typeface="Calibri" panose="020F0502020204030204" pitchFamily="34" charset="0"/>
                          <a:ea typeface="+mn-ea"/>
                          <a:cs typeface="Calibri" panose="020F0502020204030204" pitchFamily="34" charset="0"/>
                        </a:rPr>
                        <a:t>ần nhiều không gian hơn.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43945761"/>
                  </a:ext>
                </a:extLst>
              </a:tr>
              <a:tr h="505493">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Không gian vật lý</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Máy tính Von Neumann cần ít không gian vật lý hơn so với máy tính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Không gian vật lý được yêu cầu nhiều hơn trong Kiến trúc Harvard.</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79529001"/>
                  </a:ext>
                </a:extLst>
              </a:tr>
              <a:tr h="62902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Bộ nhớ trong</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không bị lãng phí vì </a:t>
                      </a:r>
                      <a:r>
                        <a:rPr lang="en-US" sz="2000" kern="1200">
                          <a:solidFill>
                            <a:schemeClr val="tx1"/>
                          </a:solidFill>
                          <a:effectLst/>
                          <a:latin typeface="Calibri" panose="020F0502020204030204" pitchFamily="34" charset="0"/>
                          <a:ea typeface="+mn-ea"/>
                          <a:cs typeface="Calibri" panose="020F0502020204030204" pitchFamily="34" charset="0"/>
                        </a:rPr>
                        <a:t>dữ liệu</a:t>
                      </a:r>
                      <a:r>
                        <a:rPr lang="vi-VN" sz="2000" kern="1200">
                          <a:solidFill>
                            <a:schemeClr val="tx1"/>
                          </a:solidFill>
                          <a:effectLst/>
                          <a:latin typeface="Calibri" panose="020F0502020204030204" pitchFamily="34" charset="0"/>
                          <a:ea typeface="+mn-ea"/>
                          <a:cs typeface="Calibri" panose="020F0502020204030204" pitchFamily="34" charset="0"/>
                        </a:rPr>
                        <a:t> và chương trình chia sẻ cùng một không gian.</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Bộ nhớ trong của Harvard bị lãng phí vì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và dữ liệu sử dụng không gian</a:t>
                      </a:r>
                      <a:r>
                        <a:rPr lang="en-US" sz="2000" kern="1200">
                          <a:solidFill>
                            <a:schemeClr val="tx1"/>
                          </a:solidFill>
                          <a:effectLst/>
                          <a:latin typeface="Calibri" panose="020F0502020204030204" pitchFamily="34" charset="0"/>
                          <a:ea typeface="+mn-ea"/>
                          <a:cs typeface="Calibri" panose="020F0502020204030204" pitchFamily="34" charset="0"/>
                        </a:rPr>
                        <a:t> nhớ khác nhau</a:t>
                      </a:r>
                      <a:r>
                        <a:rPr lang="vi-VN" sz="2000" kern="1200">
                          <a:solidFill>
                            <a:schemeClr val="tx1"/>
                          </a:solidFill>
                          <a:effectLst/>
                          <a:latin typeface="Calibri" panose="020F0502020204030204" pitchFamily="34" charset="0"/>
                          <a:ea typeface="+mn-ea"/>
                          <a:cs typeface="Calibri" panose="020F0502020204030204" pitchFamily="34" charset="0"/>
                        </a:rPr>
                        <a:t>.</a:t>
                      </a:r>
                    </a:p>
                  </a:txBody>
                  <a:tcPr marL="11685" marR="11685" marT="11685" marB="11685">
                    <a:lnL>
                      <a:noFill/>
                    </a:lnL>
                    <a:lnR>
                      <a:noFill/>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9F9F9"/>
                    </a:solidFill>
                  </a:tcPr>
                </a:tc>
                <a:extLst>
                  <a:ext uri="{0D108BD9-81ED-4DB2-BD59-A6C34878D82A}">
                    <a16:rowId xmlns:a16="http://schemas.microsoft.com/office/drawing/2014/main" val="1766331196"/>
                  </a:ext>
                </a:extLst>
              </a:tr>
              <a:tr h="985585">
                <a:tc>
                  <a:txBody>
                    <a:bodyPr/>
                    <a:lstStyle/>
                    <a:p>
                      <a:pPr algn="l" fontAlgn="t"/>
                      <a:r>
                        <a:rPr lang="en-US" sz="2000" b="1" kern="1200">
                          <a:solidFill>
                            <a:schemeClr val="tx1"/>
                          </a:solidFill>
                          <a:effectLst/>
                          <a:latin typeface="Calibri" panose="020F0502020204030204" pitchFamily="34" charset="0"/>
                          <a:ea typeface="+mn-ea"/>
                          <a:cs typeface="Calibri" panose="020F0502020204030204" pitchFamily="34" charset="0"/>
                        </a:rPr>
                        <a:t>Thực hiện lệnh</a:t>
                      </a:r>
                      <a:endParaRPr lang="vi-VN" sz="2000" b="1" kern="1200">
                        <a:solidFill>
                          <a:schemeClr val="tx1"/>
                        </a:solidFill>
                        <a:effectLst/>
                        <a:latin typeface="Calibri" panose="020F0502020204030204" pitchFamily="34" charset="0"/>
                        <a:ea typeface="+mn-ea"/>
                        <a:cs typeface="Calibri" panose="020F0502020204030204" pitchFamily="34" charset="0"/>
                      </a:endParaRP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có thể được lấy từ chương trình được lưu trữ hoặc được </a:t>
                      </a:r>
                      <a:r>
                        <a:rPr lang="en-US" sz="2000" kern="1200">
                          <a:solidFill>
                            <a:schemeClr val="tx1"/>
                          </a:solidFill>
                          <a:effectLst/>
                          <a:latin typeface="Calibri" panose="020F0502020204030204" pitchFamily="34" charset="0"/>
                          <a:ea typeface="+mn-ea"/>
                          <a:cs typeface="Calibri" panose="020F0502020204030204" pitchFamily="34" charset="0"/>
                        </a:rPr>
                        <a:t>nhập vào</a:t>
                      </a:r>
                      <a:r>
                        <a:rPr lang="vi-VN" sz="2000" kern="1200">
                          <a:solidFill>
                            <a:schemeClr val="tx1"/>
                          </a:solidFill>
                          <a:effectLst/>
                          <a:latin typeface="Calibri" panose="020F0502020204030204" pitchFamily="34" charset="0"/>
                          <a:ea typeface="+mn-ea"/>
                          <a:cs typeface="Calibri" panose="020F0502020204030204" pitchFamily="34" charset="0"/>
                        </a:rPr>
                        <a:t>. Vì vậy, cả hai không thể được thực hiện cùng nhau.</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tc>
                  <a:txBody>
                    <a:bodyPr/>
                    <a:lstStyle/>
                    <a:p>
                      <a:pPr algn="l" fontAlgn="t"/>
                      <a:r>
                        <a:rPr lang="vi-VN" sz="2000" kern="1200">
                          <a:solidFill>
                            <a:schemeClr val="tx1"/>
                          </a:solidFill>
                          <a:effectLst/>
                          <a:latin typeface="Calibri" panose="020F0502020204030204" pitchFamily="34" charset="0"/>
                          <a:ea typeface="+mn-ea"/>
                          <a:cs typeface="Calibri" panose="020F0502020204030204" pitchFamily="34" charset="0"/>
                        </a:rPr>
                        <a:t>Các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đang chạy phức tạp và hơi chậm do đầu vào và </a:t>
                      </a:r>
                      <a:r>
                        <a:rPr lang="en-US" sz="2000" kern="1200">
                          <a:solidFill>
                            <a:schemeClr val="tx1"/>
                          </a:solidFill>
                          <a:effectLst/>
                          <a:latin typeface="Calibri" panose="020F0502020204030204" pitchFamily="34" charset="0"/>
                          <a:ea typeface="+mn-ea"/>
                          <a:cs typeface="Calibri" panose="020F0502020204030204" pitchFamily="34" charset="0"/>
                        </a:rPr>
                        <a:t>lệnh</a:t>
                      </a:r>
                      <a:r>
                        <a:rPr lang="vi-VN" sz="2000" kern="1200">
                          <a:solidFill>
                            <a:schemeClr val="tx1"/>
                          </a:solidFill>
                          <a:effectLst/>
                          <a:latin typeface="Calibri" panose="020F0502020204030204" pitchFamily="34" charset="0"/>
                          <a:ea typeface="+mn-ea"/>
                          <a:cs typeface="Calibri" panose="020F0502020204030204" pitchFamily="34" charset="0"/>
                        </a:rPr>
                        <a:t> được lưu trữ trong chương trình thực hiện đồng thời.</a:t>
                      </a:r>
                    </a:p>
                  </a:txBody>
                  <a:tcPr marL="11685" marR="11685" marT="11685" marB="11685">
                    <a:lnL>
                      <a:noFill/>
                    </a:lnL>
                    <a:lnR>
                      <a:noFill/>
                    </a:lnR>
                    <a:lnT w="6350" cap="flat" cmpd="sng" algn="ctr">
                      <a:solidFill>
                        <a:srgbClr val="DDDDDD"/>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76597151"/>
                  </a:ext>
                </a:extLst>
              </a:tr>
            </a:tbl>
          </a:graphicData>
        </a:graphic>
      </p:graphicFrame>
    </p:spTree>
    <p:extLst>
      <p:ext uri="{BB962C8B-B14F-4D97-AF65-F5344CB8AC3E}">
        <p14:creationId xmlns:p14="http://schemas.microsoft.com/office/powerpoint/2010/main" val="412822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EC3C-04D4-4961-AF75-B70808E1AAFD}"/>
              </a:ext>
            </a:extLst>
          </p:cNvPr>
          <p:cNvSpPr>
            <a:spLocks noGrp="1"/>
          </p:cNvSpPr>
          <p:nvPr>
            <p:ph type="title"/>
          </p:nvPr>
        </p:nvSpPr>
        <p:spPr/>
        <p:txBody>
          <a:bodyPr/>
          <a:lstStyle/>
          <a:p>
            <a:r>
              <a:rPr lang="en-US"/>
              <a:t>Công nghệ điện tử trong bộ xử lí</a:t>
            </a:r>
            <a:endParaRPr lang="en-US" dirty="0"/>
          </a:p>
        </p:txBody>
      </p:sp>
      <p:pic>
        <p:nvPicPr>
          <p:cNvPr id="3" name="Picture 2" descr="A picture containing electronics, tube, indoor&#10;&#10;Description automatically generated">
            <a:extLst>
              <a:ext uri="{FF2B5EF4-FFF2-40B4-BE49-F238E27FC236}">
                <a16:creationId xmlns:a16="http://schemas.microsoft.com/office/drawing/2014/main" id="{A7526AE5-53E6-4006-AD6E-4E1EDD121D05}"/>
              </a:ext>
            </a:extLst>
          </p:cNvPr>
          <p:cNvPicPr/>
          <p:nvPr/>
        </p:nvPicPr>
        <p:blipFill>
          <a:blip r:embed="rId2"/>
          <a:stretch>
            <a:fillRect/>
          </a:stretch>
        </p:blipFill>
        <p:spPr>
          <a:xfrm>
            <a:off x="742477" y="1628764"/>
            <a:ext cx="3331210" cy="2472056"/>
          </a:xfrm>
          <a:prstGeom prst="rect">
            <a:avLst/>
          </a:prstGeom>
        </p:spPr>
      </p:pic>
      <p:pic>
        <p:nvPicPr>
          <p:cNvPr id="4" name="Picture 3" descr="A picture containing text, electronics&#10;&#10;Description automatically generated">
            <a:extLst>
              <a:ext uri="{FF2B5EF4-FFF2-40B4-BE49-F238E27FC236}">
                <a16:creationId xmlns:a16="http://schemas.microsoft.com/office/drawing/2014/main" id="{A13B5CAB-E5A9-4D3A-BE77-E0B4EF0F8516}"/>
              </a:ext>
            </a:extLst>
          </p:cNvPr>
          <p:cNvPicPr/>
          <p:nvPr/>
        </p:nvPicPr>
        <p:blipFill>
          <a:blip r:embed="rId3"/>
          <a:stretch>
            <a:fillRect/>
          </a:stretch>
        </p:blipFill>
        <p:spPr>
          <a:xfrm>
            <a:off x="5133296" y="1966500"/>
            <a:ext cx="2543175" cy="1983744"/>
          </a:xfrm>
          <a:prstGeom prst="rect">
            <a:avLst/>
          </a:prstGeom>
        </p:spPr>
      </p:pic>
      <p:pic>
        <p:nvPicPr>
          <p:cNvPr id="5" name="Picture 4" descr="A picture containing text, electronics, circuit&#10;&#10;Description automatically generated">
            <a:extLst>
              <a:ext uri="{FF2B5EF4-FFF2-40B4-BE49-F238E27FC236}">
                <a16:creationId xmlns:a16="http://schemas.microsoft.com/office/drawing/2014/main" id="{72EEC5C9-E9AB-4E6D-82DD-C4AC3CBECE4E}"/>
              </a:ext>
            </a:extLst>
          </p:cNvPr>
          <p:cNvPicPr/>
          <p:nvPr/>
        </p:nvPicPr>
        <p:blipFill>
          <a:blip r:embed="rId4">
            <a:clrChange>
              <a:clrFrom>
                <a:srgbClr val="E9E9F5"/>
              </a:clrFrom>
              <a:clrTo>
                <a:srgbClr val="E9E9F5">
                  <a:alpha val="0"/>
                </a:srgbClr>
              </a:clrTo>
            </a:clrChange>
          </a:blip>
          <a:stretch>
            <a:fillRect/>
          </a:stretch>
        </p:blipFill>
        <p:spPr>
          <a:xfrm>
            <a:off x="1616000" y="4253209"/>
            <a:ext cx="2723912" cy="2472056"/>
          </a:xfrm>
          <a:prstGeom prst="rect">
            <a:avLst/>
          </a:prstGeom>
        </p:spPr>
      </p:pic>
      <p:pic>
        <p:nvPicPr>
          <p:cNvPr id="6" name="Picture 5" descr="A picture containing electronics, circuit&#10;&#10;Description automatically generated">
            <a:extLst>
              <a:ext uri="{FF2B5EF4-FFF2-40B4-BE49-F238E27FC236}">
                <a16:creationId xmlns:a16="http://schemas.microsoft.com/office/drawing/2014/main" id="{8DEADE77-3A9F-442F-8ECA-054B28406648}"/>
              </a:ext>
            </a:extLst>
          </p:cNvPr>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74760" y="2055087"/>
            <a:ext cx="2357121" cy="1895157"/>
          </a:xfrm>
          <a:prstGeom prst="rect">
            <a:avLst/>
          </a:prstGeom>
          <a:noFill/>
          <a:ln>
            <a:noFill/>
          </a:ln>
        </p:spPr>
      </p:pic>
      <p:pic>
        <p:nvPicPr>
          <p:cNvPr id="1026" name="Picture 2" descr="Xhoba's cpu collection - View details on ULSI Advanced Math Coprocessor  SX/SLC-40">
            <a:extLst>
              <a:ext uri="{FF2B5EF4-FFF2-40B4-BE49-F238E27FC236}">
                <a16:creationId xmlns:a16="http://schemas.microsoft.com/office/drawing/2014/main" id="{5C3797E4-3C3C-4A3F-8455-EA9F489499DD}"/>
              </a:ext>
            </a:extLst>
          </p:cNvPr>
          <p:cNvPicPr>
            <a:picLocks noChangeAspect="1" noChangeArrowheads="1"/>
          </p:cNvPicPr>
          <p:nvPr/>
        </p:nvPicPr>
        <p:blipFill>
          <a:blip r:embed="rId6">
            <a:clrChange>
              <a:clrFrom>
                <a:srgbClr val="E9E9F5"/>
              </a:clrFrom>
              <a:clrTo>
                <a:srgbClr val="E9E9F5">
                  <a:alpha val="0"/>
                </a:srgbClr>
              </a:clrTo>
            </a:clrChange>
            <a:extLst>
              <a:ext uri="{28A0092B-C50C-407E-A947-70E740481C1C}">
                <a14:useLocalDpi xmlns:a14="http://schemas.microsoft.com/office/drawing/2010/main" val="0"/>
              </a:ext>
            </a:extLst>
          </a:blip>
          <a:srcRect/>
          <a:stretch>
            <a:fillRect/>
          </a:stretch>
        </p:blipFill>
        <p:spPr bwMode="auto">
          <a:xfrm>
            <a:off x="6671109" y="3950244"/>
            <a:ext cx="2723911" cy="2708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95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B4CF3-978B-41C6-BD31-6EED798EB876}"/>
              </a:ext>
            </a:extLst>
          </p:cNvPr>
          <p:cNvSpPr>
            <a:spLocks noGrp="1"/>
          </p:cNvSpPr>
          <p:nvPr>
            <p:ph type="title"/>
          </p:nvPr>
        </p:nvSpPr>
        <p:spPr/>
        <p:txBody>
          <a:bodyPr/>
          <a:lstStyle/>
          <a:p>
            <a:r>
              <a:rPr lang="en-US"/>
              <a:t>Thế hệ thứ nhất</a:t>
            </a:r>
          </a:p>
        </p:txBody>
      </p:sp>
      <p:pic>
        <p:nvPicPr>
          <p:cNvPr id="1026" name="Picture 2">
            <a:extLst>
              <a:ext uri="{FF2B5EF4-FFF2-40B4-BE49-F238E27FC236}">
                <a16:creationId xmlns:a16="http://schemas.microsoft.com/office/drawing/2014/main" id="{532C59BE-0DA6-4FAE-BE0B-58157EDA2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2" y="1516291"/>
            <a:ext cx="7634288" cy="53417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electronics, tube, indoor&#10;&#10;Description automatically generated">
            <a:extLst>
              <a:ext uri="{FF2B5EF4-FFF2-40B4-BE49-F238E27FC236}">
                <a16:creationId xmlns:a16="http://schemas.microsoft.com/office/drawing/2014/main" id="{956F264A-1F58-47A5-B298-306E368C0DC6}"/>
              </a:ext>
            </a:extLst>
          </p:cNvPr>
          <p:cNvPicPr/>
          <p:nvPr/>
        </p:nvPicPr>
        <p:blipFill>
          <a:blip r:embed="rId4"/>
          <a:stretch>
            <a:fillRect/>
          </a:stretch>
        </p:blipFill>
        <p:spPr>
          <a:xfrm>
            <a:off x="0" y="3905250"/>
            <a:ext cx="4557712" cy="2952750"/>
          </a:xfrm>
          <a:prstGeom prst="rect">
            <a:avLst/>
          </a:prstGeom>
        </p:spPr>
      </p:pic>
      <p:sp>
        <p:nvSpPr>
          <p:cNvPr id="5" name="TextBox 4">
            <a:extLst>
              <a:ext uri="{FF2B5EF4-FFF2-40B4-BE49-F238E27FC236}">
                <a16:creationId xmlns:a16="http://schemas.microsoft.com/office/drawing/2014/main" id="{51A5DA9B-9BCF-4D03-9D3F-B6EF2F9BE3F2}"/>
              </a:ext>
            </a:extLst>
          </p:cNvPr>
          <p:cNvSpPr txBox="1"/>
          <p:nvPr/>
        </p:nvSpPr>
        <p:spPr>
          <a:xfrm>
            <a:off x="490537" y="1543050"/>
            <a:ext cx="3681413" cy="523220"/>
          </a:xfrm>
          <a:prstGeom prst="rect">
            <a:avLst/>
          </a:prstGeom>
          <a:noFill/>
        </p:spPr>
        <p:txBody>
          <a:bodyPr wrap="square" rtlCol="0">
            <a:spAutoFit/>
          </a:bodyPr>
          <a:lstStyle/>
          <a:p>
            <a:pPr algn="ctr"/>
            <a:r>
              <a:rPr lang="en-US" sz="2800"/>
              <a:t>ENIAC – 12/1945. </a:t>
            </a:r>
          </a:p>
        </p:txBody>
      </p:sp>
    </p:spTree>
    <p:extLst>
      <p:ext uri="{BB962C8B-B14F-4D97-AF65-F5344CB8AC3E}">
        <p14:creationId xmlns:p14="http://schemas.microsoft.com/office/powerpoint/2010/main" val="1716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872</Words>
  <Application>Microsoft Office PowerPoint</Application>
  <PresentationFormat>Widescreen</PresentationFormat>
  <Paragraphs>61</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Lược sử công cụ tính toán</vt:lpstr>
      <vt:lpstr>Bài 1. Lược sử công cụ tính toán</vt:lpstr>
      <vt:lpstr>Cơ giới hóa việc tính toán – Timeline</vt:lpstr>
      <vt:lpstr>Máy tính cơ học NISA</vt:lpstr>
      <vt:lpstr>PowerPoint Presentation</vt:lpstr>
      <vt:lpstr>PowerPoint Presentation</vt:lpstr>
      <vt:lpstr>Kiến trúc Harvard và kiến trúc Von Neumann</vt:lpstr>
      <vt:lpstr>Công nghệ điện tử trong bộ xử lí</vt:lpstr>
      <vt:lpstr>Thế hệ thứ nhất</vt:lpstr>
      <vt:lpstr>Thế hệ thứ hai</vt:lpstr>
      <vt:lpstr>Thế hệ thứ ba</vt:lpstr>
      <vt:lpstr>Thế hệ thứ tư – máy vi tính  máy tính cá nhân</vt:lpstr>
      <vt:lpstr>Máy tính điện tử – Timeline</vt:lpstr>
      <vt:lpstr>Sự ra đời của Khoa học máy tính</vt:lpstr>
      <vt:lpstr>Sự ra đời của Khoa học máy tính</vt:lpstr>
      <vt:lpstr>Sự ra đời của Khoa học máy tính</vt:lpstr>
      <vt:lpstr>Sự ra đời của Khoa học máy tính</vt:lpstr>
      <vt:lpstr>Sự ra đời của Khoa học máy tính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Lược sử công cụ tính toán</dc:title>
  <dc:creator>Ha Dang Cao Tung</dc:creator>
  <cp:lastModifiedBy>Ha Dang Cao Tung</cp:lastModifiedBy>
  <cp:revision>10</cp:revision>
  <dcterms:created xsi:type="dcterms:W3CDTF">2023-04-08T07:14:06Z</dcterms:created>
  <dcterms:modified xsi:type="dcterms:W3CDTF">2023-06-07T03:32:26Z</dcterms:modified>
</cp:coreProperties>
</file>