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98" r:id="rId4"/>
    <p:sldId id="453" r:id="rId5"/>
    <p:sldId id="297" r:id="rId6"/>
    <p:sldId id="284" r:id="rId7"/>
    <p:sldId id="299" r:id="rId8"/>
    <p:sldId id="325" r:id="rId9"/>
    <p:sldId id="310" r:id="rId10"/>
    <p:sldId id="327" r:id="rId11"/>
    <p:sldId id="328" r:id="rId12"/>
    <p:sldId id="301" r:id="rId13"/>
    <p:sldId id="451" r:id="rId14"/>
    <p:sldId id="329" r:id="rId15"/>
    <p:sldId id="447" r:id="rId16"/>
    <p:sldId id="302" r:id="rId17"/>
    <p:sldId id="448" r:id="rId18"/>
    <p:sldId id="303" r:id="rId19"/>
    <p:sldId id="450" r:id="rId20"/>
    <p:sldId id="449" r:id="rId21"/>
    <p:sldId id="322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0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2023/7/23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686665" y="2110243"/>
            <a:ext cx="744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ĐÍCH: NGÀY HỘI VỚI SÁCH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D8CD77-6BA8-4BCD-BADD-751FE4D0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17999"/>
              </p:ext>
            </p:extLst>
          </p:nvPr>
        </p:nvGraphicFramePr>
        <p:xfrm>
          <a:off x="996462" y="1644242"/>
          <a:ext cx="10433538" cy="3560888"/>
        </p:xfrm>
        <a:graphic>
          <a:graphicData uri="http://schemas.openxmlformats.org/drawingml/2006/table">
            <a:tbl>
              <a:tblPr firstRow="1" firstCol="1" bandRow="1"/>
              <a:tblGrid>
                <a:gridCol w="5618489">
                  <a:extLst>
                    <a:ext uri="{9D8B030D-6E8A-4147-A177-3AD203B41FA5}">
                      <a16:colId xmlns:a16="http://schemas.microsoft.com/office/drawing/2014/main" val="355104458"/>
                    </a:ext>
                  </a:extLst>
                </a:gridCol>
                <a:gridCol w="4815049">
                  <a:extLst>
                    <a:ext uri="{9D8B030D-6E8A-4147-A177-3AD203B41FA5}">
                      <a16:colId xmlns:a16="http://schemas.microsoft.com/office/drawing/2014/main" val="1881215616"/>
                    </a:ext>
                  </a:extLst>
                </a:gridCol>
              </a:tblGrid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en-US" sz="28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52054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lĩnh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vực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03212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Con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sẽ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33675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thói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2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73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764215" y="1870073"/>
            <a:ext cx="4829908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963508" y="4112380"/>
            <a:ext cx="4908923" cy="1983620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34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6875583" y="1870073"/>
            <a:ext cx="4528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+mj-lt"/>
              </a:rPr>
              <a:t>ám sát mục đích (nội dung) nói và đối tượng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209693" y="4245698"/>
            <a:ext cx="4384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00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7" y="1410323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76586" y="1030954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736681" y="1113768"/>
            <a:ext cx="455073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 bày lần lượt các ý đã được xác định trong đề cương bài nói.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3" y="2706869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69951" y="2696754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959416" y="2696754"/>
            <a:ext cx="4595476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lẽ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78" y="4425802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41877" y="441034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41878" y="4410341"/>
            <a:ext cx="5230553" cy="13157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Bộc lộ được cảm xúc, thái độ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80703"/>
              </p:ext>
            </p:extLst>
          </p:nvPr>
        </p:nvGraphicFramePr>
        <p:xfrm>
          <a:off x="320039" y="1104900"/>
          <a:ext cx="11259429" cy="5422968"/>
        </p:xfrm>
        <a:graphic>
          <a:graphicData uri="http://schemas.openxmlformats.org/drawingml/2006/table">
            <a:tbl>
              <a:tblPr firstRow="1" firstCol="1" bandRow="1"/>
              <a:tblGrid>
                <a:gridCol w="6441191">
                  <a:extLst>
                    <a:ext uri="{9D8B030D-6E8A-4147-A177-3AD203B41FA5}">
                      <a16:colId xmlns:a16="http://schemas.microsoft.com/office/drawing/2014/main" val="1006220151"/>
                    </a:ext>
                  </a:extLst>
                </a:gridCol>
                <a:gridCol w="1138967">
                  <a:extLst>
                    <a:ext uri="{9D8B030D-6E8A-4147-A177-3AD203B41FA5}">
                      <a16:colId xmlns:a16="http://schemas.microsoft.com/office/drawing/2014/main" val="1701306888"/>
                    </a:ext>
                  </a:extLst>
                </a:gridCol>
                <a:gridCol w="1083409">
                  <a:extLst>
                    <a:ext uri="{9D8B030D-6E8A-4147-A177-3AD203B41FA5}">
                      <a16:colId xmlns:a16="http://schemas.microsoft.com/office/drawing/2014/main" val="638081977"/>
                    </a:ext>
                  </a:extLst>
                </a:gridCol>
                <a:gridCol w="1046370">
                  <a:extLst>
                    <a:ext uri="{9D8B030D-6E8A-4147-A177-3AD203B41FA5}">
                      <a16:colId xmlns:a16="http://schemas.microsoft.com/office/drawing/2014/main" val="129892653"/>
                    </a:ext>
                  </a:extLst>
                </a:gridCol>
                <a:gridCol w="842651">
                  <a:extLst>
                    <a:ext uri="{9D8B030D-6E8A-4147-A177-3AD203B41FA5}">
                      <a16:colId xmlns:a16="http://schemas.microsoft.com/office/drawing/2014/main" val="1437827320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903645892"/>
                    </a:ext>
                  </a:extLst>
                </a:gridCol>
              </a:tblGrid>
              <a:tr h="26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 chí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Tên các thành viên trong nhóm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58613"/>
                  </a:ext>
                </a:extLst>
              </a:tr>
              <a:tr h="266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93122"/>
                  </a:ext>
                </a:extLst>
              </a:tr>
              <a:tr h="3925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1.Chọn được quyển sách hay có ý nghĩa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16664"/>
                  </a:ext>
                </a:extLst>
              </a:tr>
              <a:tr h="844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2.Trình bày thuyết phục về đề tài, nét đặc sắc về nội dung nghệ thuật của cuốn sách.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179924"/>
                  </a:ext>
                </a:extLst>
              </a:tr>
              <a:tr h="385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3.Nói to, rõ ràng, truyền cảm.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88983"/>
                  </a:ext>
                </a:extLst>
              </a:tr>
              <a:tr h="512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Sử dụng yếu tố phi ngôn ngữ phù hợp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708697"/>
                  </a:ext>
                </a:extLst>
              </a:tr>
              <a:tr h="319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5.Mở đầu, kết thúc hợp lí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97701"/>
                  </a:ext>
                </a:extLst>
              </a:tr>
              <a:tr h="172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6.Sử dụng kĩ thuật 5 “xin” khi trình bày bài nói. (xin chào,xin phép, xin lỗi, xin được,xin cảm ơn.)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442249"/>
                  </a:ext>
                </a:extLst>
              </a:tr>
            </a:tbl>
          </a:graphicData>
        </a:graphic>
      </p:graphicFrame>
      <p:sp>
        <p:nvSpPr>
          <p:cNvPr id="3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101066" y="520125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55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011380" y="2534508"/>
            <a:ext cx="459547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73837" y="3636434"/>
            <a:ext cx="5230553" cy="13157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6694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7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01496"/>
              </p:ext>
            </p:extLst>
          </p:nvPr>
        </p:nvGraphicFramePr>
        <p:xfrm>
          <a:off x="0" y="64621"/>
          <a:ext cx="12191999" cy="699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454">
                  <a:extLst>
                    <a:ext uri="{9D8B030D-6E8A-4147-A177-3AD203B41FA5}">
                      <a16:colId xmlns:a16="http://schemas.microsoft.com/office/drawing/2014/main" val="3337644773"/>
                    </a:ext>
                  </a:extLst>
                </a:gridCol>
                <a:gridCol w="3037527">
                  <a:extLst>
                    <a:ext uri="{9D8B030D-6E8A-4147-A177-3AD203B41FA5}">
                      <a16:colId xmlns:a16="http://schemas.microsoft.com/office/drawing/2014/main" val="1348562967"/>
                    </a:ext>
                  </a:extLst>
                </a:gridCol>
                <a:gridCol w="3247009">
                  <a:extLst>
                    <a:ext uri="{9D8B030D-6E8A-4147-A177-3AD203B41FA5}">
                      <a16:colId xmlns:a16="http://schemas.microsoft.com/office/drawing/2014/main" val="3963010320"/>
                    </a:ext>
                  </a:extLst>
                </a:gridCol>
                <a:gridCol w="3247009">
                  <a:extLst>
                    <a:ext uri="{9D8B030D-6E8A-4147-A177-3AD203B41FA5}">
                      <a16:colId xmlns:a16="http://schemas.microsoft.com/office/drawing/2014/main" val="1216174815"/>
                    </a:ext>
                  </a:extLst>
                </a:gridCol>
              </a:tblGrid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                         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89563"/>
                  </a:ext>
                </a:extLst>
              </a:tr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Nhóm:……….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229817"/>
                  </a:ext>
                </a:extLst>
              </a:tr>
              <a:tr h="33576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Mức độ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5776"/>
                  </a:ext>
                </a:extLst>
              </a:tr>
              <a:tr h="335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Tốt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4012766377"/>
                  </a:ext>
                </a:extLst>
              </a:tr>
              <a:tr h="671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1. Chọn được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cuốn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sách</a:t>
                      </a: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 hay, có ý nghĩa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Chưa</a:t>
                      </a:r>
                      <a:r>
                        <a:rPr lang="en-US" sz="2000">
                          <a:effectLst/>
                          <a:latin typeface="+mj-lt"/>
                        </a:rPr>
                        <a:t> chọn được cuốn sách yêu thích.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Chọn được cuốn sách nhưng chưa hay.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Chọn được cuốn sách hay và ấn tượng.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3836546774"/>
                  </a:ext>
                </a:extLst>
              </a:tr>
              <a:tr h="15105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2.  Trình bày thuyết phục về đề tài, nét đặc sắc về nội dung nghệ thuật của cuốn sách.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đề tài, nét đặc sắc về nội dung nghệ thuật của cuốn sách xong còn sơ sài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chứng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để thuyết phục người nghe  đề tài, nét đặc sắc về nội dung nghệ thuật của cuốn sách nhưng chưa đầy đủ.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Có đủ các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thuyết phục người nghe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đề tài, nét đặc sắc về nội dung nghệ thuật của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027618348"/>
                  </a:ext>
                </a:extLst>
              </a:tr>
              <a:tr h="10072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3. Nói to, rõ ràng, truyền cảm.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303427751"/>
                  </a:ext>
                </a:extLst>
              </a:tr>
              <a:tr h="1345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2000">
                          <a:effectLst/>
                          <a:latin typeface="+mj-lt"/>
                        </a:rPr>
                        <a:t>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11598818"/>
                  </a:ext>
                </a:extLst>
              </a:tr>
              <a:tr h="671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688020623"/>
                  </a:ext>
                </a:extLst>
              </a:tr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TỔNG ĐIỂM: ………………../10 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0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55439"/>
      </p:ext>
    </p:extLst>
  </p:cSld>
  <p:clrMapOvr>
    <a:masterClrMapping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947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latin typeface="+mj-lt"/>
              </a:rPr>
              <a:t>Kể tên một cuốn sách mà em đã đọc và thuyết phục bạn cùng đọc cuốn sách đó dựa tên việc trả lời những câu hỏi sau: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575314" y="1488526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2440756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415636" y="2089930"/>
            <a:ext cx="5376898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415636" y="2338648"/>
            <a:ext cx="5456795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600" b="1" i="1" dirty="0">
                <a:solidFill>
                  <a:srgbClr val="002060"/>
                </a:solidFill>
                <a:latin typeface="+mj-lt"/>
              </a:rPr>
              <a:t>Em đã đọc cuốn sách khi nào? Điều gì làm em thích thú khi đọc cuốn sách?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3724400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9639" y="3564260"/>
            <a:ext cx="5272792" cy="1369301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817213" y="4052841"/>
            <a:ext cx="5102937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600" b="1" i="1" dirty="0">
                <a:solidFill>
                  <a:srgbClr val="002060"/>
                </a:solidFill>
                <a:latin typeface="+mj-lt"/>
              </a:rPr>
              <a:t>Cuốn sách đem đến cho em những suy nghĩ, cảm xúc mới mẻ gì?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5258141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61980" y="513041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89597" y="5653632"/>
            <a:ext cx="5230553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700" b="1" i="1" dirty="0">
                <a:solidFill>
                  <a:srgbClr val="002060"/>
                </a:solidFill>
                <a:latin typeface="+mj-lt"/>
              </a:rPr>
              <a:t>Vì sao nên đọc cuốn sách này?</a:t>
            </a:r>
            <a:endParaRPr lang="en-US" sz="27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480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081053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8932" y="2118207"/>
            <a:ext cx="3255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1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Giới</a:t>
            </a:r>
            <a:r>
              <a:rPr kumimoji="0" lang="vi-VN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thiệu một tác phẩm do cá nhân tự sáng tác hoặc sưu tầm.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73152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9" y="-383742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54051" y="2776379"/>
            <a:ext cx="426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1767254" y="3545820"/>
            <a:ext cx="747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https://www.youtube.com/watch?v=imNbIwVJ1lA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2478" y="1862483"/>
            <a:ext cx="2962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vi-VN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video clip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06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4041336" cy="1228298"/>
            <a:chOff x="7844700" y="3630681"/>
            <a:chExt cx="5042646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844700" y="3783165"/>
              <a:ext cx="5042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0" y="-92429"/>
            <a:ext cx="6764215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5372100" y="2452685"/>
            <a:ext cx="57589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4974862" cy="4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6911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ản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sáng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tạo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kumimoji="0" lang="zh-CN" altLang="en-US" sz="38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60737"/>
            <a:ext cx="4624823" cy="31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6" y="1824102"/>
            <a:ext cx="5408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iới thiệu tranh vẽ, truyện tranh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170054" y="2003036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2BED7-D94D-4F67-ABA3-FBBB350BB07A}"/>
              </a:ext>
            </a:extLst>
          </p:cNvPr>
          <p:cNvSpPr/>
          <p:nvPr/>
        </p:nvSpPr>
        <p:spPr>
          <a:xfrm>
            <a:off x="1804009" y="3162813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Pô-xtơ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4FFF9F-6AC7-437F-9552-B136D901E319}"/>
              </a:ext>
            </a:extLst>
          </p:cNvPr>
          <p:cNvSpPr/>
          <p:nvPr/>
        </p:nvSpPr>
        <p:spPr>
          <a:xfrm>
            <a:off x="1887108" y="4572234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090247" y="657337"/>
            <a:ext cx="1022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vi-VN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iới thiệu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hứng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thú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078432" y="1734555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824102"/>
            <a:ext cx="558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8022097" y="1720389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2BED7-D94D-4F67-ABA3-FBBB350BB07A}"/>
              </a:ext>
            </a:extLst>
          </p:cNvPr>
          <p:cNvSpPr/>
          <p:nvPr/>
        </p:nvSpPr>
        <p:spPr>
          <a:xfrm>
            <a:off x="1469902" y="3149412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4FFF9F-6AC7-437F-9552-B136D901E319}"/>
              </a:ext>
            </a:extLst>
          </p:cNvPr>
          <p:cNvSpPr/>
          <p:nvPr/>
        </p:nvSpPr>
        <p:spPr>
          <a:xfrm>
            <a:off x="1702274" y="4625824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tới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31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Trước khi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922503" cy="3384949"/>
            <a:chOff x="7582751" y="1967905"/>
            <a:chExt cx="4894370" cy="338494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33940"/>
              <a:ext cx="4435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Trình bày bài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622C0466-B013-4C1E-8C25-DAAC59FED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682853" y="4124556"/>
              <a:ext cx="4794268" cy="1228298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D49FA80E-6AF9-4EC0-9E40-9D61E12545C2}"/>
                </a:ext>
              </a:extLst>
            </p:cNvPr>
            <p:cNvSpPr txBox="1"/>
            <p:nvPr/>
          </p:nvSpPr>
          <p:spPr>
            <a:xfrm>
              <a:off x="8041998" y="4390591"/>
              <a:ext cx="4435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Trao đổi về bài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200773" y="657337"/>
            <a:ext cx="104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mình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tới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nghe</a:t>
            </a:r>
            <a:endParaRPr lang="en-US" altLang="zh-CN" sz="3200" b="1" dirty="0">
              <a:ln w="254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lvl="0" algn="dist">
              <a:defRPr/>
            </a:pP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785361"/>
            <a:ext cx="8212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5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Xác định mục đích nói và người nghe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842278" cy="1228298"/>
            <a:chOff x="7582751" y="1967905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582751" y="2241924"/>
              <a:ext cx="4638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Chuẩn bị nội dung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88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TRƯỚC KHI NÓI</a:t>
            </a:r>
            <a:endParaRPr lang="vi-VN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354856"/>
            <a:ext cx="3321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pic>
        <p:nvPicPr>
          <p:cNvPr id="30" name="图片 9">
            <a:extLst>
              <a:ext uri="{FF2B5EF4-FFF2-40B4-BE49-F238E27FC236}">
                <a16:creationId xmlns:a16="http://schemas.microsoft.com/office/drawing/2014/main" id="{A0C19A3A-75D2-407E-8F31-F9948B96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12837" y="4340429"/>
            <a:ext cx="3842278" cy="1228298"/>
          </a:xfrm>
          <a:prstGeom prst="rect">
            <a:avLst/>
          </a:prstGeom>
        </p:spPr>
      </p:pic>
      <p:sp>
        <p:nvSpPr>
          <p:cNvPr id="31" name="文本框 10">
            <a:extLst>
              <a:ext uri="{FF2B5EF4-FFF2-40B4-BE49-F238E27FC236}">
                <a16:creationId xmlns:a16="http://schemas.microsoft.com/office/drawing/2014/main" id="{C7F5F804-5B52-49E5-8EFF-F14BE09E774E}"/>
              </a:ext>
            </a:extLst>
          </p:cNvPr>
          <p:cNvSpPr txBox="1"/>
          <p:nvPr/>
        </p:nvSpPr>
        <p:spPr>
          <a:xfrm>
            <a:off x="7800667" y="4630306"/>
            <a:ext cx="355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Tập luyện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3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771599"/>
            <a:ext cx="78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a. Xác định mục đích nói và người nghe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632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842" y="4179340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347177" y="406619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01165" y="1890928"/>
            <a:ext cx="300398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Mục đích: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Giới thiệu cuốn sách yêu thích để thu hút sự chú ý đối với tác phẩm, gợi hứng thú đọc sách với người nghe.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696001" y="2661591"/>
            <a:ext cx="2556911" cy="2608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97280">
              <a:lnSpc>
                <a:spcPct val="150000"/>
              </a:lnSpc>
              <a:defRPr/>
            </a:pP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Người nghe: thầy cô, bạn bè, người quan tâm.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52704" y="713318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7" y="4819966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 - KNTT</Template>
  <TotalTime>373</TotalTime>
  <Words>1092</Words>
  <Application>Microsoft Office PowerPoint</Application>
  <PresentationFormat>Widescreen</PresentationFormat>
  <Paragraphs>159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.VnTime</vt:lpstr>
      <vt:lpstr>Arial</vt:lpstr>
      <vt:lpstr>Calibri</vt:lpstr>
      <vt:lpstr>inpin heiti</vt:lpstr>
      <vt:lpstr>Times New Roman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39</cp:revision>
  <dcterms:created xsi:type="dcterms:W3CDTF">2022-01-29T12:14:37Z</dcterms:created>
  <dcterms:modified xsi:type="dcterms:W3CDTF">2023-07-23T13:25:24Z</dcterms:modified>
</cp:coreProperties>
</file>