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Default Extension="wdp" ContentType="image/vnd.ms-phot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3"/>
  </p:notesMasterIdLst>
  <p:handoutMasterIdLst>
    <p:handoutMasterId r:id="rId24"/>
  </p:handoutMasterIdLst>
  <p:sldIdLst>
    <p:sldId id="260" r:id="rId5"/>
    <p:sldId id="326" r:id="rId6"/>
    <p:sldId id="327" r:id="rId7"/>
    <p:sldId id="345" r:id="rId8"/>
    <p:sldId id="347" r:id="rId9"/>
    <p:sldId id="348" r:id="rId10"/>
    <p:sldId id="328" r:id="rId11"/>
    <p:sldId id="329" r:id="rId12"/>
    <p:sldId id="349" r:id="rId13"/>
    <p:sldId id="350" r:id="rId14"/>
    <p:sldId id="351" r:id="rId15"/>
    <p:sldId id="330" r:id="rId16"/>
    <p:sldId id="331" r:id="rId17"/>
    <p:sldId id="332" r:id="rId18"/>
    <p:sldId id="333" r:id="rId19"/>
    <p:sldId id="334" r:id="rId20"/>
    <p:sldId id="352" r:id="rId21"/>
    <p:sldId id="264" r:id="rId2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2" pos="3840" userDrawn="1">
          <p15:clr>
            <a:srgbClr val="A4A3A4"/>
          </p15:clr>
        </p15:guide>
        <p15:guide id="3" pos="7197" userDrawn="1">
          <p15:clr>
            <a:srgbClr val="A4A3A4"/>
          </p15:clr>
        </p15:guide>
        <p15:guide id="5" orient="horz" pos="216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00"/>
    <a:srgbClr val="FFF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241" autoAdjust="0"/>
  </p:normalViewPr>
  <p:slideViewPr>
    <p:cSldViewPr snapToGrid="0">
      <p:cViewPr varScale="1">
        <p:scale>
          <a:sx n="72" d="100"/>
          <a:sy n="72" d="100"/>
        </p:scale>
        <p:origin x="-660" y="-96"/>
      </p:cViewPr>
      <p:guideLst>
        <p:guide orient="horz" pos="2160"/>
        <p:guide pos="3840"/>
        <p:guide pos="7197"/>
      </p:guideLst>
    </p:cSldViewPr>
  </p:slideViewPr>
  <p:notesTextViewPr>
    <p:cViewPr>
      <p:scale>
        <a:sx n="1" d="1"/>
        <a:sy n="1" d="1"/>
      </p:scale>
      <p:origin x="0" y="0"/>
    </p:cViewPr>
  </p:notesTextViewPr>
  <p:notesViewPr>
    <p:cSldViewPr snapToGrid="0">
      <p:cViewPr varScale="1">
        <p:scale>
          <a:sx n="60" d="100"/>
          <a:sy n="60" d="100"/>
        </p:scale>
        <p:origin x="3187" y="48"/>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27D0CCEB-DFF8-417B-A87A-90F3D790592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 xmlns:a16="http://schemas.microsoft.com/office/drawing/2014/main" id="{69FFE758-9C44-40AF-9D52-A7EF39200DA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E6ADB54-F1AF-44F8-8ED0-867524639FE1}" type="datetimeFigureOut">
              <a:rPr lang="en-US" smtClean="0"/>
              <a:pPr/>
              <a:t>3/29/2023</a:t>
            </a:fld>
            <a:endParaRPr lang="en-US" dirty="0"/>
          </a:p>
        </p:txBody>
      </p:sp>
      <p:sp>
        <p:nvSpPr>
          <p:cNvPr id="4" name="Footer Placeholder 3">
            <a:extLst>
              <a:ext uri="{FF2B5EF4-FFF2-40B4-BE49-F238E27FC236}">
                <a16:creationId xmlns="" xmlns:a16="http://schemas.microsoft.com/office/drawing/2014/main" id="{24224329-C497-4EFE-8EB2-F22CD57F395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 xmlns:a16="http://schemas.microsoft.com/office/drawing/2014/main" id="{E74C25EC-D008-42CF-845E-C895CC9B32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32E2A0-273F-4DCF-AF0B-3CFADE889CA8}" type="slidenum">
              <a:rPr lang="en-US" smtClean="0"/>
              <a:pPr/>
              <a:t>‹#›</a:t>
            </a:fld>
            <a:endParaRPr lang="en-US" dirty="0"/>
          </a:p>
        </p:txBody>
      </p:sp>
    </p:spTree>
    <p:extLst>
      <p:ext uri="{BB962C8B-B14F-4D97-AF65-F5344CB8AC3E}">
        <p14:creationId xmlns="" xmlns:p14="http://schemas.microsoft.com/office/powerpoint/2010/main" val="31447201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7E5575-CAFE-4A42-A774-E4652BA723C1}" type="datetimeFigureOut">
              <a:rPr lang="en-US" smtClean="0"/>
              <a:pPr/>
              <a:t>3/29/2023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9DC9BE-8102-4ADA-9C69-422E2361041F}" type="slidenum">
              <a:rPr lang="en-US" smtClean="0"/>
              <a:pPr/>
              <a:t>‹#›</a:t>
            </a:fld>
            <a:endParaRPr lang="en-US" dirty="0"/>
          </a:p>
        </p:txBody>
      </p:sp>
    </p:spTree>
    <p:extLst>
      <p:ext uri="{BB962C8B-B14F-4D97-AF65-F5344CB8AC3E}">
        <p14:creationId xmlns="" xmlns:p14="http://schemas.microsoft.com/office/powerpoint/2010/main" val="1300949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pPr/>
              <a:t>1</a:t>
            </a:fld>
            <a:endParaRPr lang="en-US"/>
          </a:p>
        </p:txBody>
      </p:sp>
    </p:spTree>
    <p:extLst>
      <p:ext uri="{BB962C8B-B14F-4D97-AF65-F5344CB8AC3E}">
        <p14:creationId xmlns="" xmlns:p14="http://schemas.microsoft.com/office/powerpoint/2010/main" val="2406150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060639-BF2D-41F8-822B-DED03338D288}"/>
              </a:ext>
            </a:extLst>
          </p:cNvPr>
          <p:cNvSpPr>
            <a:spLocks noGrp="1"/>
          </p:cNvSpPr>
          <p:nvPr userDrawn="1">
            <p:ph type="title" hasCustomPrompt="1"/>
          </p:nvPr>
        </p:nvSpPr>
        <p:spPr>
          <a:xfrm>
            <a:off x="680354" y="197121"/>
            <a:ext cx="10711545" cy="1325563"/>
          </a:xfrm>
        </p:spPr>
        <p:txBody>
          <a:bodyPr>
            <a:normAutofit/>
          </a:bodyPr>
          <a:lstStyle>
            <a:lvl1pPr>
              <a:defRPr sz="3000"/>
            </a:lvl1pPr>
          </a:lstStyle>
          <a:p>
            <a:r>
              <a:rPr lang="en-US" dirty="0"/>
              <a:t>Project Timeline</a:t>
            </a:r>
            <a:endParaRPr lang="ru-RU" dirty="0"/>
          </a:p>
        </p:txBody>
      </p:sp>
      <p:sp>
        <p:nvSpPr>
          <p:cNvPr id="3" name="Content Placeholder 2">
            <a:extLst>
              <a:ext uri="{FF2B5EF4-FFF2-40B4-BE49-F238E27FC236}">
                <a16:creationId xmlns="" xmlns:a16="http://schemas.microsoft.com/office/drawing/2014/main" id="{0F474091-9EA2-47C8-AAA9-6DFE207852E4}"/>
              </a:ext>
            </a:extLst>
          </p:cNvPr>
          <p:cNvSpPr>
            <a:spLocks noGrp="1"/>
          </p:cNvSpPr>
          <p:nvPr userDrawn="1">
            <p:ph idx="1"/>
          </p:nvPr>
        </p:nvSpPr>
        <p:spPr>
          <a:xfrm>
            <a:off x="680354" y="1786436"/>
            <a:ext cx="10711545" cy="45229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cxnSp>
        <p:nvCxnSpPr>
          <p:cNvPr id="21" name="Straight Connector 20">
            <a:extLst>
              <a:ext uri="{FF2B5EF4-FFF2-40B4-BE49-F238E27FC236}">
                <a16:creationId xmlns="" xmlns:a16="http://schemas.microsoft.com/office/drawing/2014/main" id="{303706AB-7768-4239-93C0-28F2AC35B71A}"/>
              </a:ext>
            </a:extLst>
          </p:cNvPr>
          <p:cNvCxnSpPr/>
          <p:nvPr userDrawn="1"/>
        </p:nvCxnSpPr>
        <p:spPr>
          <a:xfrm>
            <a:off x="787583" y="1181100"/>
            <a:ext cx="2880000"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469295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a:t>Click icon to add picture</a:t>
            </a:r>
            <a:endParaRPr/>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 xmlns:a14="http://schemas.microsoft.com/office/drawing/2010/main">
                  <a14:imgLayer r:embed="rId3">
                    <a14:imgEffect>
                      <a14:saturation sat="30000"/>
                    </a14:imgEffect>
                  </a14:imgLayer>
                </a14:imgProps>
              </a:ext>
              <a:ext uri="{28A0092B-C50C-407E-A947-70E740481C1C}">
                <a14:useLocalDpi xmlns=""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 xmlns:p14="http://schemas.microsoft.com/office/powerpoint/2010/main" val="18029256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994DB119-ED6D-49B3-9850-A14BEFD0605C}"/>
              </a:ext>
            </a:extLst>
          </p:cNvPr>
          <p:cNvSpPr>
            <a:spLocks noGrp="1"/>
          </p:cNvSpPr>
          <p:nvPr>
            <p:ph type="dt" sz="half" idx="10"/>
          </p:nvPr>
        </p:nvSpPr>
        <p:spPr/>
        <p:txBody>
          <a:bodyPr/>
          <a:lstStyle/>
          <a:p>
            <a:fld id="{F0DAF7D2-E9E9-4E82-B688-A794C84FD311}" type="datetimeFigureOut">
              <a:rPr lang="en-US" smtClean="0"/>
              <a:pPr/>
              <a:t>3/29/2023</a:t>
            </a:fld>
            <a:endParaRPr lang="en-US"/>
          </a:p>
        </p:txBody>
      </p:sp>
      <p:sp>
        <p:nvSpPr>
          <p:cNvPr id="3" name="Footer Placeholder 2">
            <a:extLst>
              <a:ext uri="{FF2B5EF4-FFF2-40B4-BE49-F238E27FC236}">
                <a16:creationId xmlns="" xmlns:a16="http://schemas.microsoft.com/office/drawing/2014/main" id="{8A7E7862-CD3F-4EB4-B558-8F1E55C49E9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883A17AE-F9F2-483D-B594-299E26774A7D}"/>
              </a:ext>
            </a:extLst>
          </p:cNvPr>
          <p:cNvSpPr>
            <a:spLocks noGrp="1"/>
          </p:cNvSpPr>
          <p:nvPr>
            <p:ph type="sldNum" sz="quarter" idx="12"/>
          </p:nvPr>
        </p:nvSpPr>
        <p:spPr/>
        <p:txBody>
          <a:bodyPr/>
          <a:lstStyle/>
          <a:p>
            <a:fld id="{34EFA0EE-FA1C-4957-BC60-9DA35731D7B0}" type="slidenum">
              <a:rPr lang="en-US" smtClean="0"/>
              <a:pPr/>
              <a:t>‹#›</a:t>
            </a:fld>
            <a:endParaRPr lang="en-US"/>
          </a:p>
        </p:txBody>
      </p:sp>
    </p:spTree>
    <p:extLst>
      <p:ext uri="{BB962C8B-B14F-4D97-AF65-F5344CB8AC3E}">
        <p14:creationId xmlns="" xmlns:p14="http://schemas.microsoft.com/office/powerpoint/2010/main" val="2543394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hanks Slide">
    <p:spTree>
      <p:nvGrpSpPr>
        <p:cNvPr id="1" name=""/>
        <p:cNvGrpSpPr/>
        <p:nvPr/>
      </p:nvGrpSpPr>
      <p:grpSpPr>
        <a:xfrm>
          <a:off x="0" y="0"/>
          <a:ext cx="0" cy="0"/>
          <a:chOff x="0" y="0"/>
          <a:chExt cx="0" cy="0"/>
        </a:xfrm>
      </p:grpSpPr>
      <p:grpSp>
        <p:nvGrpSpPr>
          <p:cNvPr id="40" name="Graphic 35">
            <a:extLst>
              <a:ext uri="{FF2B5EF4-FFF2-40B4-BE49-F238E27FC236}">
                <a16:creationId xmlns="" xmlns:a16="http://schemas.microsoft.com/office/drawing/2014/main" id="{B00A1772-2B8D-4677-8511-3E067F67A72F}"/>
              </a:ext>
            </a:extLst>
          </p:cNvPr>
          <p:cNvGrpSpPr/>
          <p:nvPr userDrawn="1"/>
        </p:nvGrpSpPr>
        <p:grpSpPr>
          <a:xfrm>
            <a:off x="6678503" y="1430186"/>
            <a:ext cx="5526208" cy="2613848"/>
            <a:chOff x="6678503" y="665690"/>
            <a:chExt cx="5526208" cy="2613848"/>
          </a:xfrm>
        </p:grpSpPr>
        <p:sp>
          <p:nvSpPr>
            <p:cNvPr id="42" name="Freeform: Shape 41">
              <a:extLst>
                <a:ext uri="{FF2B5EF4-FFF2-40B4-BE49-F238E27FC236}">
                  <a16:creationId xmlns="" xmlns:a16="http://schemas.microsoft.com/office/drawing/2014/main" id="{FB0F16C2-C8ED-4461-B34C-5CEB29F1C450}"/>
                </a:ext>
              </a:extLst>
            </p:cNvPr>
            <p:cNvSpPr/>
            <p:nvPr/>
          </p:nvSpPr>
          <p:spPr>
            <a:xfrm>
              <a:off x="6678503" y="1272318"/>
              <a:ext cx="5526208" cy="2007220"/>
            </a:xfrm>
            <a:custGeom>
              <a:avLst/>
              <a:gdLst>
                <a:gd name="connsiteX0" fmla="*/ 5514767 w 5526207"/>
                <a:gd name="connsiteY0" fmla="*/ 573560 h 2007220"/>
                <a:gd name="connsiteX1" fmla="*/ 355703 w 5526207"/>
                <a:gd name="connsiteY1" fmla="*/ 33643 h 2007220"/>
                <a:gd name="connsiteX2" fmla="*/ 12697 w 5526207"/>
                <a:gd name="connsiteY2" fmla="*/ 1284980 h 2007220"/>
                <a:gd name="connsiteX3" fmla="*/ 5514767 w 5526207"/>
                <a:gd name="connsiteY3" fmla="*/ 1998940 h 2007220"/>
                <a:gd name="connsiteX4" fmla="*/ 5514767 w 5526207"/>
                <a:gd name="connsiteY4" fmla="*/ 573560 h 20072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26207" h="2007220">
                  <a:moveTo>
                    <a:pt x="5514767" y="573560"/>
                  </a:moveTo>
                  <a:cubicBezTo>
                    <a:pt x="2157119" y="-150564"/>
                    <a:pt x="355703" y="33643"/>
                    <a:pt x="355703" y="33643"/>
                  </a:cubicBezTo>
                  <a:lnTo>
                    <a:pt x="12697" y="1284980"/>
                  </a:lnTo>
                  <a:cubicBezTo>
                    <a:pt x="12697" y="1284980"/>
                    <a:pt x="1368206" y="967381"/>
                    <a:pt x="5514767" y="1998940"/>
                  </a:cubicBezTo>
                  <a:lnTo>
                    <a:pt x="5514767" y="573560"/>
                  </a:lnTo>
                  <a:close/>
                </a:path>
              </a:pathLst>
            </a:custGeom>
            <a:gradFill>
              <a:gsLst>
                <a:gs pos="22000">
                  <a:schemeClr val="accent2">
                    <a:alpha val="10000"/>
                  </a:schemeClr>
                </a:gs>
                <a:gs pos="100000">
                  <a:schemeClr val="accent2">
                    <a:alpha val="40000"/>
                  </a:schemeClr>
                </a:gs>
              </a:gsLst>
              <a:lin ang="1020000" scaled="0"/>
            </a:gradFill>
            <a:ln w="12693" cap="flat">
              <a:noFill/>
              <a:prstDash val="solid"/>
              <a:miter/>
            </a:ln>
          </p:spPr>
          <p:txBody>
            <a:bodyPr rtlCol="0" anchor="ctr"/>
            <a:lstStyle/>
            <a:p>
              <a:endParaRPr lang="en-US" noProof="0" dirty="0"/>
            </a:p>
          </p:txBody>
        </p:sp>
        <p:sp>
          <p:nvSpPr>
            <p:cNvPr id="41" name="Freeform: Shape 40">
              <a:extLst>
                <a:ext uri="{FF2B5EF4-FFF2-40B4-BE49-F238E27FC236}">
                  <a16:creationId xmlns="" xmlns:a16="http://schemas.microsoft.com/office/drawing/2014/main" id="{963814A1-9202-49D2-B985-1785CC4860DE}"/>
                </a:ext>
              </a:extLst>
            </p:cNvPr>
            <p:cNvSpPr/>
            <p:nvPr/>
          </p:nvSpPr>
          <p:spPr>
            <a:xfrm>
              <a:off x="7262884" y="665690"/>
              <a:ext cx="4941827" cy="2591601"/>
            </a:xfrm>
            <a:custGeom>
              <a:avLst/>
              <a:gdLst>
                <a:gd name="connsiteX0" fmla="*/ 4930387 w 4941827"/>
                <a:gd name="connsiteY0" fmla="*/ 1138265 h 2591601"/>
                <a:gd name="connsiteX1" fmla="*/ 383651 w 4941827"/>
                <a:gd name="connsiteY1" fmla="*/ 12697 h 2591601"/>
                <a:gd name="connsiteX2" fmla="*/ 12697 w 4941827"/>
                <a:gd name="connsiteY2" fmla="*/ 1366935 h 2591601"/>
                <a:gd name="connsiteX3" fmla="*/ 4930387 w 4941827"/>
                <a:gd name="connsiteY3" fmla="*/ 2583971 h 2591601"/>
              </a:gdLst>
              <a:ahLst/>
              <a:cxnLst>
                <a:cxn ang="0">
                  <a:pos x="connsiteX0" y="connsiteY0"/>
                </a:cxn>
                <a:cxn ang="0">
                  <a:pos x="connsiteX1" y="connsiteY1"/>
                </a:cxn>
                <a:cxn ang="0">
                  <a:pos x="connsiteX2" y="connsiteY2"/>
                </a:cxn>
                <a:cxn ang="0">
                  <a:pos x="connsiteX3" y="connsiteY3"/>
                </a:cxn>
              </a:cxnLst>
              <a:rect l="l" t="t" r="r" b="b"/>
              <a:pathLst>
                <a:path w="4941827" h="2591601">
                  <a:moveTo>
                    <a:pt x="4930387" y="1138265"/>
                  </a:moveTo>
                  <a:lnTo>
                    <a:pt x="383651" y="12697"/>
                  </a:lnTo>
                  <a:lnTo>
                    <a:pt x="12697" y="1366935"/>
                  </a:lnTo>
                  <a:lnTo>
                    <a:pt x="4930387" y="2583971"/>
                  </a:lnTo>
                  <a:close/>
                </a:path>
              </a:pathLst>
            </a:custGeom>
            <a:gradFill>
              <a:gsLst>
                <a:gs pos="0">
                  <a:schemeClr val="accent1"/>
                </a:gs>
                <a:gs pos="100000">
                  <a:schemeClr val="accent2"/>
                </a:gs>
              </a:gsLst>
              <a:lin ang="10440000" scaled="0"/>
            </a:gradFill>
            <a:ln w="12693" cap="flat">
              <a:noFill/>
              <a:prstDash val="solid"/>
              <a:miter/>
            </a:ln>
          </p:spPr>
          <p:txBody>
            <a:bodyPr rtlCol="0" anchor="ctr"/>
            <a:lstStyle/>
            <a:p>
              <a:endParaRPr lang="en-US" noProof="0" dirty="0"/>
            </a:p>
          </p:txBody>
        </p:sp>
      </p:grpSp>
      <p:sp>
        <p:nvSpPr>
          <p:cNvPr id="14" name="Freeform: Shape 13">
            <a:extLst>
              <a:ext uri="{FF2B5EF4-FFF2-40B4-BE49-F238E27FC236}">
                <a16:creationId xmlns="" xmlns:a16="http://schemas.microsoft.com/office/drawing/2014/main" id="{D2973908-D73D-4ECB-A29B-831C44983FB3}"/>
              </a:ext>
            </a:extLst>
          </p:cNvPr>
          <p:cNvSpPr/>
          <p:nvPr/>
        </p:nvSpPr>
        <p:spPr>
          <a:xfrm>
            <a:off x="5886429" y="5240536"/>
            <a:ext cx="1486046" cy="1625760"/>
          </a:xfrm>
          <a:custGeom>
            <a:avLst/>
            <a:gdLst>
              <a:gd name="connsiteX0" fmla="*/ 1482236 w 1486046"/>
              <a:gd name="connsiteY0" fmla="*/ 12701 h 1625760"/>
              <a:gd name="connsiteX1" fmla="*/ 901789 w 1486046"/>
              <a:gd name="connsiteY1" fmla="*/ 491538 h 1625760"/>
              <a:gd name="connsiteX2" fmla="*/ 12701 w 1486046"/>
              <a:gd name="connsiteY2" fmla="*/ 1618139 h 1625760"/>
              <a:gd name="connsiteX3" fmla="*/ 431843 w 1486046"/>
              <a:gd name="connsiteY3" fmla="*/ 1618139 h 1625760"/>
              <a:gd name="connsiteX4" fmla="*/ 1188837 w 1486046"/>
              <a:gd name="connsiteY4" fmla="*/ 670626 h 1625760"/>
              <a:gd name="connsiteX5" fmla="*/ 1482236 w 1486046"/>
              <a:gd name="connsiteY5" fmla="*/ 12701 h 162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6046" h="1625760">
                <a:moveTo>
                  <a:pt x="1482236" y="12701"/>
                </a:moveTo>
                <a:lnTo>
                  <a:pt x="901789" y="491538"/>
                </a:lnTo>
                <a:lnTo>
                  <a:pt x="12701" y="1618139"/>
                </a:lnTo>
                <a:lnTo>
                  <a:pt x="431843" y="1618139"/>
                </a:lnTo>
                <a:lnTo>
                  <a:pt x="1188837" y="670626"/>
                </a:lnTo>
                <a:lnTo>
                  <a:pt x="1482236" y="12701"/>
                </a:lnTo>
                <a:close/>
              </a:path>
            </a:pathLst>
          </a:custGeom>
          <a:gradFill>
            <a:gsLst>
              <a:gs pos="0">
                <a:schemeClr val="accent3">
                  <a:alpha val="5000"/>
                </a:schemeClr>
              </a:gs>
              <a:gs pos="100000">
                <a:schemeClr val="accent6">
                  <a:alpha val="20000"/>
                </a:schemeClr>
              </a:gs>
            </a:gsLst>
            <a:lin ang="7440000" scaled="0"/>
          </a:gradFill>
          <a:ln w="12700" cap="flat">
            <a:noFill/>
            <a:prstDash val="solid"/>
            <a:miter/>
          </a:ln>
        </p:spPr>
        <p:txBody>
          <a:bodyPr rtlCol="0" anchor="ctr"/>
          <a:lstStyle/>
          <a:p>
            <a:endParaRPr lang="en-US" noProof="0" dirty="0"/>
          </a:p>
        </p:txBody>
      </p:sp>
      <p:sp>
        <p:nvSpPr>
          <p:cNvPr id="10" name="Freeform: Shape 9">
            <a:extLst>
              <a:ext uri="{FF2B5EF4-FFF2-40B4-BE49-F238E27FC236}">
                <a16:creationId xmlns="" xmlns:a16="http://schemas.microsoft.com/office/drawing/2014/main" id="{334FC528-8248-470A-AD71-53711E01005E}"/>
              </a:ext>
            </a:extLst>
          </p:cNvPr>
          <p:cNvSpPr/>
          <p:nvPr/>
        </p:nvSpPr>
        <p:spPr>
          <a:xfrm>
            <a:off x="-13301" y="298479"/>
            <a:ext cx="2679964" cy="762075"/>
          </a:xfrm>
          <a:custGeom>
            <a:avLst/>
            <a:gdLst>
              <a:gd name="connsiteX0" fmla="*/ 12701 w 2679963"/>
              <a:gd name="connsiteY0" fmla="*/ 425492 h 762075"/>
              <a:gd name="connsiteX1" fmla="*/ 12701 w 2679963"/>
              <a:gd name="connsiteY1" fmla="*/ 755724 h 762075"/>
              <a:gd name="connsiteX2" fmla="*/ 2023309 w 2679963"/>
              <a:gd name="connsiteY2" fmla="*/ 334043 h 762075"/>
              <a:gd name="connsiteX3" fmla="*/ 2667263 w 2679963"/>
              <a:gd name="connsiteY3" fmla="*/ 12701 h 762075"/>
              <a:gd name="connsiteX4" fmla="*/ 2667263 w 2679963"/>
              <a:gd name="connsiteY4" fmla="*/ 12701 h 762075"/>
              <a:gd name="connsiteX5" fmla="*/ 1915349 w 2679963"/>
              <a:gd name="connsiteY5" fmla="*/ 12701 h 762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79963" h="762075">
                <a:moveTo>
                  <a:pt x="12701" y="425492"/>
                </a:moveTo>
                <a:lnTo>
                  <a:pt x="12701" y="755724"/>
                </a:lnTo>
                <a:lnTo>
                  <a:pt x="2023309" y="334043"/>
                </a:lnTo>
                <a:lnTo>
                  <a:pt x="2667263" y="12701"/>
                </a:lnTo>
                <a:lnTo>
                  <a:pt x="2667263" y="12701"/>
                </a:lnTo>
                <a:lnTo>
                  <a:pt x="1915349" y="12701"/>
                </a:lnTo>
                <a:close/>
              </a:path>
            </a:pathLst>
          </a:custGeom>
          <a:gradFill>
            <a:gsLst>
              <a:gs pos="0">
                <a:schemeClr val="tx2">
                  <a:alpha val="5000"/>
                </a:schemeClr>
              </a:gs>
              <a:gs pos="100000">
                <a:schemeClr val="tx1">
                  <a:alpha val="20000"/>
                </a:schemeClr>
              </a:gs>
            </a:gsLst>
            <a:lin ang="9840000" scaled="0"/>
          </a:gradFill>
          <a:ln w="12700" cap="flat">
            <a:noFill/>
            <a:prstDash val="solid"/>
            <a:miter/>
          </a:ln>
        </p:spPr>
        <p:txBody>
          <a:bodyPr rtlCol="0" anchor="ctr"/>
          <a:lstStyle/>
          <a:p>
            <a:endParaRPr lang="en-US" noProof="0" dirty="0"/>
          </a:p>
        </p:txBody>
      </p:sp>
      <p:sp>
        <p:nvSpPr>
          <p:cNvPr id="12" name="Freeform: Shape 11">
            <a:extLst>
              <a:ext uri="{FF2B5EF4-FFF2-40B4-BE49-F238E27FC236}">
                <a16:creationId xmlns="" xmlns:a16="http://schemas.microsoft.com/office/drawing/2014/main" id="{AC925586-1EA9-4B0D-9E80-91777899FF7C}"/>
              </a:ext>
            </a:extLst>
          </p:cNvPr>
          <p:cNvSpPr/>
          <p:nvPr/>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16" name="Freeform: Shape 15">
            <a:extLst>
              <a:ext uri="{FF2B5EF4-FFF2-40B4-BE49-F238E27FC236}">
                <a16:creationId xmlns="" xmlns:a16="http://schemas.microsoft.com/office/drawing/2014/main" id="{082ADE93-C591-447F-A2DD-56E8D22B23F6}"/>
              </a:ext>
            </a:extLst>
          </p:cNvPr>
          <p:cNvSpPr/>
          <p:nvPr/>
        </p:nvSpPr>
        <p:spPr>
          <a:xfrm>
            <a:off x="7752243" y="4099514"/>
            <a:ext cx="4445438" cy="1105009"/>
          </a:xfrm>
          <a:custGeom>
            <a:avLst/>
            <a:gdLst>
              <a:gd name="connsiteX0" fmla="*/ 4441627 w 4445437"/>
              <a:gd name="connsiteY0" fmla="*/ 297539 h 1105008"/>
              <a:gd name="connsiteX1" fmla="*/ 204490 w 4445437"/>
              <a:gd name="connsiteY1" fmla="*/ 13031 h 1105008"/>
              <a:gd name="connsiteX2" fmla="*/ 12701 w 4445437"/>
              <a:gd name="connsiteY2" fmla="*/ 786537 h 1105008"/>
              <a:gd name="connsiteX3" fmla="*/ 4441627 w 4445437"/>
              <a:gd name="connsiteY3" fmla="*/ 1092638 h 1105008"/>
              <a:gd name="connsiteX4" fmla="*/ 4441627 w 4445437"/>
              <a:gd name="connsiteY4" fmla="*/ 297539 h 1105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5437" h="1105008">
                <a:moveTo>
                  <a:pt x="4441627" y="297539"/>
                </a:moveTo>
                <a:cubicBezTo>
                  <a:pt x="2135080" y="-8561"/>
                  <a:pt x="204490" y="13031"/>
                  <a:pt x="204490" y="13031"/>
                </a:cubicBezTo>
                <a:lnTo>
                  <a:pt x="12701" y="786537"/>
                </a:lnTo>
                <a:cubicBezTo>
                  <a:pt x="12701" y="786537"/>
                  <a:pt x="2273524" y="725572"/>
                  <a:pt x="4441627" y="1092638"/>
                </a:cubicBezTo>
                <a:lnTo>
                  <a:pt x="4441627" y="297539"/>
                </a:lnTo>
                <a:close/>
              </a:path>
            </a:pathLst>
          </a:custGeom>
          <a:gradFill>
            <a:gsLst>
              <a:gs pos="0">
                <a:schemeClr val="tx2">
                  <a:alpha val="5000"/>
                </a:schemeClr>
              </a:gs>
              <a:gs pos="100000">
                <a:schemeClr val="tx1">
                  <a:alpha val="20000"/>
                </a:schemeClr>
              </a:gs>
            </a:gsLst>
            <a:lin ang="900000" scaled="0"/>
          </a:gradFill>
          <a:ln w="12700" cap="flat">
            <a:noFill/>
            <a:prstDash val="solid"/>
            <a:miter/>
          </a:ln>
        </p:spPr>
        <p:txBody>
          <a:bodyPr rtlCol="0" anchor="ctr"/>
          <a:lstStyle/>
          <a:p>
            <a:endParaRPr lang="en-US" noProof="0" dirty="0"/>
          </a:p>
        </p:txBody>
      </p:sp>
      <p:sp>
        <p:nvSpPr>
          <p:cNvPr id="9" name="Freeform: Shape 8">
            <a:extLst>
              <a:ext uri="{FF2B5EF4-FFF2-40B4-BE49-F238E27FC236}">
                <a16:creationId xmlns="" xmlns:a16="http://schemas.microsoft.com/office/drawing/2014/main" id="{4F539762-F7DA-4468-979C-780676B34A92}"/>
              </a:ext>
            </a:extLst>
          </p:cNvPr>
          <p:cNvSpPr/>
          <p:nvPr/>
        </p:nvSpPr>
        <p:spPr>
          <a:xfrm>
            <a:off x="-13301" y="237513"/>
            <a:ext cx="2895885" cy="1028801"/>
          </a:xfrm>
          <a:custGeom>
            <a:avLst/>
            <a:gdLst>
              <a:gd name="connsiteX0" fmla="*/ 12701 w 2895885"/>
              <a:gd name="connsiteY0" fmla="*/ 1026261 h 1028801"/>
              <a:gd name="connsiteX1" fmla="*/ 2890805 w 2895885"/>
              <a:gd name="connsiteY1" fmla="*/ 414061 h 1028801"/>
              <a:gd name="connsiteX2" fmla="*/ 2805706 w 2895885"/>
              <a:gd name="connsiteY2" fmla="*/ 12701 h 1028801"/>
              <a:gd name="connsiteX3" fmla="*/ 12701 w 2895885"/>
              <a:gd name="connsiteY3" fmla="*/ 605850 h 1028801"/>
            </a:gdLst>
            <a:ahLst/>
            <a:cxnLst>
              <a:cxn ang="0">
                <a:pos x="connsiteX0" y="connsiteY0"/>
              </a:cxn>
              <a:cxn ang="0">
                <a:pos x="connsiteX1" y="connsiteY1"/>
              </a:cxn>
              <a:cxn ang="0">
                <a:pos x="connsiteX2" y="connsiteY2"/>
              </a:cxn>
              <a:cxn ang="0">
                <a:pos x="connsiteX3" y="connsiteY3"/>
              </a:cxn>
            </a:cxnLst>
            <a:rect l="l" t="t" r="r" b="b"/>
            <a:pathLst>
              <a:path w="2895885" h="1028801">
                <a:moveTo>
                  <a:pt x="12701" y="1026261"/>
                </a:moveTo>
                <a:lnTo>
                  <a:pt x="2890805" y="414061"/>
                </a:lnTo>
                <a:lnTo>
                  <a:pt x="2805706" y="12701"/>
                </a:lnTo>
                <a:lnTo>
                  <a:pt x="12701" y="605850"/>
                </a:lnTo>
                <a:close/>
              </a:path>
            </a:pathLst>
          </a:custGeom>
          <a:blipFill>
            <a:blip r:embed="rId2"/>
            <a:srcRect/>
            <a:stretch>
              <a:fillRect l="-39712" t="16306" r="1769" b="-21354"/>
            </a:stretch>
          </a:blipFill>
          <a:ln w="12700" cap="flat">
            <a:noFill/>
            <a:prstDash val="solid"/>
            <a:miter/>
          </a:ln>
        </p:spPr>
        <p:txBody>
          <a:bodyPr rtlCol="0" anchor="ctr"/>
          <a:lstStyle/>
          <a:p>
            <a:endParaRPr lang="en-US" noProof="0" dirty="0"/>
          </a:p>
        </p:txBody>
      </p:sp>
      <p:sp>
        <p:nvSpPr>
          <p:cNvPr id="11" name="Freeform: Shape 10">
            <a:extLst>
              <a:ext uri="{FF2B5EF4-FFF2-40B4-BE49-F238E27FC236}">
                <a16:creationId xmlns="" xmlns:a16="http://schemas.microsoft.com/office/drawing/2014/main" id="{7BBC2EFA-0E51-48DC-AF99-0FEF25085843}"/>
              </a:ext>
            </a:extLst>
          </p:cNvPr>
          <p:cNvSpPr/>
          <p:nvPr/>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3"/>
            <a:srcRect/>
            <a:stretch>
              <a:fillRect l="10612" t="-169914" r="-117944" b="10062"/>
            </a:stretch>
          </a:blipFill>
          <a:ln w="12700" cap="flat">
            <a:noFill/>
            <a:prstDash val="solid"/>
            <a:miter/>
          </a:ln>
        </p:spPr>
        <p:txBody>
          <a:bodyPr rtlCol="0" anchor="ctr"/>
          <a:lstStyle/>
          <a:p>
            <a:endParaRPr lang="en-US" noProof="0" dirty="0"/>
          </a:p>
        </p:txBody>
      </p:sp>
      <p:sp>
        <p:nvSpPr>
          <p:cNvPr id="13" name="Freeform: Shape 12">
            <a:extLst>
              <a:ext uri="{FF2B5EF4-FFF2-40B4-BE49-F238E27FC236}">
                <a16:creationId xmlns="" xmlns:a16="http://schemas.microsoft.com/office/drawing/2014/main" id="{7893AAC6-8427-4BAA-B44F-7B6300936A25}"/>
              </a:ext>
            </a:extLst>
          </p:cNvPr>
          <p:cNvSpPr/>
          <p:nvPr/>
        </p:nvSpPr>
        <p:spPr>
          <a:xfrm>
            <a:off x="6033764" y="5121144"/>
            <a:ext cx="1714669" cy="1740071"/>
          </a:xfrm>
          <a:custGeom>
            <a:avLst/>
            <a:gdLst>
              <a:gd name="connsiteX0" fmla="*/ 12701 w 1714668"/>
              <a:gd name="connsiteY0" fmla="*/ 1737531 h 1740071"/>
              <a:gd name="connsiteX1" fmla="*/ 538533 w 1714668"/>
              <a:gd name="connsiteY1" fmla="*/ 1737531 h 1740071"/>
              <a:gd name="connsiteX2" fmla="*/ 1707048 w 1714668"/>
              <a:gd name="connsiteY2" fmla="*/ 269266 h 1740071"/>
              <a:gd name="connsiteX3" fmla="*/ 1385707 w 1714668"/>
              <a:gd name="connsiteY3" fmla="*/ 12701 h 1740071"/>
            </a:gdLst>
            <a:ahLst/>
            <a:cxnLst>
              <a:cxn ang="0">
                <a:pos x="connsiteX0" y="connsiteY0"/>
              </a:cxn>
              <a:cxn ang="0">
                <a:pos x="connsiteX1" y="connsiteY1"/>
              </a:cxn>
              <a:cxn ang="0">
                <a:pos x="connsiteX2" y="connsiteY2"/>
              </a:cxn>
              <a:cxn ang="0">
                <a:pos x="connsiteX3" y="connsiteY3"/>
              </a:cxn>
            </a:cxnLst>
            <a:rect l="l" t="t" r="r" b="b"/>
            <a:pathLst>
              <a:path w="1714668" h="1740071">
                <a:moveTo>
                  <a:pt x="12701" y="1737531"/>
                </a:moveTo>
                <a:lnTo>
                  <a:pt x="538533" y="1737531"/>
                </a:lnTo>
                <a:lnTo>
                  <a:pt x="1707048" y="269266"/>
                </a:lnTo>
                <a:lnTo>
                  <a:pt x="1385707" y="12701"/>
                </a:lnTo>
                <a:close/>
              </a:path>
            </a:pathLst>
          </a:custGeom>
          <a:blipFill>
            <a:blip r:embed="rId4"/>
            <a:srcRect/>
            <a:stretch>
              <a:fillRect l="-67195" t="6186" r="8111" b="-100456"/>
            </a:stretch>
          </a:blipFill>
          <a:ln w="12700" cap="flat">
            <a:noFill/>
            <a:prstDash val="solid"/>
            <a:miter/>
          </a:ln>
        </p:spPr>
        <p:txBody>
          <a:bodyPr rtlCol="0" anchor="ctr"/>
          <a:lstStyle/>
          <a:p>
            <a:endParaRPr lang="en-US" noProof="0" dirty="0"/>
          </a:p>
        </p:txBody>
      </p:sp>
      <p:sp>
        <p:nvSpPr>
          <p:cNvPr id="15" name="Freeform: Shape 14">
            <a:extLst>
              <a:ext uri="{FF2B5EF4-FFF2-40B4-BE49-F238E27FC236}">
                <a16:creationId xmlns="" xmlns:a16="http://schemas.microsoft.com/office/drawing/2014/main" id="{92C0F1FD-7849-4263-82D0-842B579C6E4E}"/>
              </a:ext>
            </a:extLst>
          </p:cNvPr>
          <p:cNvSpPr/>
          <p:nvPr/>
        </p:nvSpPr>
        <p:spPr>
          <a:xfrm>
            <a:off x="8228540" y="3516857"/>
            <a:ext cx="3975491" cy="1663864"/>
          </a:xfrm>
          <a:custGeom>
            <a:avLst/>
            <a:gdLst>
              <a:gd name="connsiteX0" fmla="*/ 187978 w 3975491"/>
              <a:gd name="connsiteY0" fmla="*/ 12701 h 1663863"/>
              <a:gd name="connsiteX1" fmla="*/ 12701 w 3975491"/>
              <a:gd name="connsiteY1" fmla="*/ 859875 h 1663863"/>
              <a:gd name="connsiteX2" fmla="*/ 3965330 w 3975491"/>
              <a:gd name="connsiteY2" fmla="*/ 1657513 h 1663863"/>
              <a:gd name="connsiteX3" fmla="*/ 3965330 w 3975491"/>
              <a:gd name="connsiteY3" fmla="*/ 773506 h 1663863"/>
            </a:gdLst>
            <a:ahLst/>
            <a:cxnLst>
              <a:cxn ang="0">
                <a:pos x="connsiteX0" y="connsiteY0"/>
              </a:cxn>
              <a:cxn ang="0">
                <a:pos x="connsiteX1" y="connsiteY1"/>
              </a:cxn>
              <a:cxn ang="0">
                <a:pos x="connsiteX2" y="connsiteY2"/>
              </a:cxn>
              <a:cxn ang="0">
                <a:pos x="connsiteX3" y="connsiteY3"/>
              </a:cxn>
            </a:cxnLst>
            <a:rect l="l" t="t" r="r" b="b"/>
            <a:pathLst>
              <a:path w="3975491" h="1663863">
                <a:moveTo>
                  <a:pt x="187978" y="12701"/>
                </a:moveTo>
                <a:lnTo>
                  <a:pt x="12701" y="859875"/>
                </a:lnTo>
                <a:lnTo>
                  <a:pt x="3965330" y="1657513"/>
                </a:lnTo>
                <a:lnTo>
                  <a:pt x="3965330" y="773506"/>
                </a:lnTo>
                <a:close/>
              </a:path>
            </a:pathLst>
          </a:custGeom>
          <a:gradFill flip="none" rotWithShape="1">
            <a:gsLst>
              <a:gs pos="0">
                <a:schemeClr val="tx2"/>
              </a:gs>
              <a:gs pos="100000">
                <a:schemeClr val="tx1"/>
              </a:gs>
            </a:gsLst>
            <a:lin ang="0" scaled="1"/>
            <a:tileRect/>
          </a:gradFill>
          <a:ln w="12700" cap="flat">
            <a:noFill/>
            <a:prstDash val="solid"/>
            <a:miter/>
          </a:ln>
        </p:spPr>
        <p:txBody>
          <a:bodyPr rtlCol="0" anchor="ctr"/>
          <a:lstStyle/>
          <a:p>
            <a:endParaRPr lang="en-US" noProof="0" dirty="0"/>
          </a:p>
        </p:txBody>
      </p:sp>
      <p:sp>
        <p:nvSpPr>
          <p:cNvPr id="21" name="Title 1">
            <a:extLst>
              <a:ext uri="{FF2B5EF4-FFF2-40B4-BE49-F238E27FC236}">
                <a16:creationId xmlns="" xmlns:a16="http://schemas.microsoft.com/office/drawing/2014/main" id="{380A7FB8-9381-48A6-9B35-958A6319C88F}"/>
              </a:ext>
            </a:extLst>
          </p:cNvPr>
          <p:cNvSpPr>
            <a:spLocks noGrp="1"/>
          </p:cNvSpPr>
          <p:nvPr>
            <p:ph type="title" hasCustomPrompt="1"/>
          </p:nvPr>
        </p:nvSpPr>
        <p:spPr>
          <a:xfrm rot="840000">
            <a:off x="7388594" y="2045086"/>
            <a:ext cx="4821219" cy="1325563"/>
          </a:xfrm>
        </p:spPr>
        <p:txBody>
          <a:bodyPr>
            <a:normAutofit/>
          </a:bodyPr>
          <a:lstStyle>
            <a:lvl1pPr algn="ctr">
              <a:defRPr sz="5500">
                <a:solidFill>
                  <a:schemeClr val="bg1"/>
                </a:solidFill>
              </a:defRPr>
            </a:lvl1pPr>
          </a:lstStyle>
          <a:p>
            <a:r>
              <a:rPr lang="en-US" noProof="0"/>
              <a:t>Thank You!</a:t>
            </a:r>
          </a:p>
        </p:txBody>
      </p:sp>
      <p:grpSp>
        <p:nvGrpSpPr>
          <p:cNvPr id="23" name="Graphic 21">
            <a:extLst>
              <a:ext uri="{FF2B5EF4-FFF2-40B4-BE49-F238E27FC236}">
                <a16:creationId xmlns="" xmlns:a16="http://schemas.microsoft.com/office/drawing/2014/main" id="{D5BA1DFF-80CB-48BB-B37F-4E2BCFC360C5}"/>
              </a:ext>
            </a:extLst>
          </p:cNvPr>
          <p:cNvGrpSpPr/>
          <p:nvPr/>
        </p:nvGrpSpPr>
        <p:grpSpPr>
          <a:xfrm>
            <a:off x="-12667" y="718133"/>
            <a:ext cx="6444343" cy="6146228"/>
            <a:chOff x="-12667" y="718133"/>
            <a:chExt cx="6444343" cy="6146228"/>
          </a:xfrm>
        </p:grpSpPr>
        <p:sp>
          <p:nvSpPr>
            <p:cNvPr id="24" name="Freeform: Shape 23">
              <a:extLst>
                <a:ext uri="{FF2B5EF4-FFF2-40B4-BE49-F238E27FC236}">
                  <a16:creationId xmlns="" xmlns:a16="http://schemas.microsoft.com/office/drawing/2014/main" id="{F56FD6C1-6CCE-49C3-AC4A-61DC82552BCB}"/>
                </a:ext>
              </a:extLst>
            </p:cNvPr>
            <p:cNvSpPr/>
            <p:nvPr/>
          </p:nvSpPr>
          <p:spPr>
            <a:xfrm>
              <a:off x="-12667" y="4352590"/>
              <a:ext cx="6431657" cy="2511771"/>
            </a:xfrm>
            <a:custGeom>
              <a:avLst/>
              <a:gdLst>
                <a:gd name="connsiteX0" fmla="*/ 6224862 w 6431657"/>
                <a:gd name="connsiteY0" fmla="*/ 12667 h 2511771"/>
                <a:gd name="connsiteX1" fmla="*/ 12667 w 6431657"/>
                <a:gd name="connsiteY1" fmla="*/ 1593307 h 2511771"/>
                <a:gd name="connsiteX2" fmla="*/ 12667 w 6431657"/>
                <a:gd name="connsiteY2" fmla="*/ 2500336 h 2511771"/>
                <a:gd name="connsiteX3" fmla="*/ 1746804 w 6431657"/>
                <a:gd name="connsiteY3" fmla="*/ 2500336 h 2511771"/>
                <a:gd name="connsiteX4" fmla="*/ 6431638 w 6431657"/>
                <a:gd name="connsiteY4" fmla="*/ 1191170 h 2511771"/>
                <a:gd name="connsiteX5" fmla="*/ 6224862 w 6431657"/>
                <a:gd name="connsiteY5" fmla="*/ 12667 h 251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31657" h="2511771">
                  <a:moveTo>
                    <a:pt x="6224862" y="12667"/>
                  </a:moveTo>
                  <a:cubicBezTo>
                    <a:pt x="3088953" y="398313"/>
                    <a:pt x="777616" y="1274896"/>
                    <a:pt x="12667" y="1593307"/>
                  </a:cubicBezTo>
                  <a:lnTo>
                    <a:pt x="12667" y="2500336"/>
                  </a:lnTo>
                  <a:lnTo>
                    <a:pt x="1746804" y="2500336"/>
                  </a:lnTo>
                  <a:cubicBezTo>
                    <a:pt x="2964633" y="2034770"/>
                    <a:pt x="4634073" y="1490553"/>
                    <a:pt x="6431638" y="1191170"/>
                  </a:cubicBezTo>
                  <a:cubicBezTo>
                    <a:pt x="6351719" y="725604"/>
                    <a:pt x="6316198" y="469353"/>
                    <a:pt x="6224862" y="12667"/>
                  </a:cubicBezTo>
                  <a:close/>
                </a:path>
              </a:pathLst>
            </a:custGeom>
            <a:gradFill>
              <a:gsLst>
                <a:gs pos="0">
                  <a:schemeClr val="accent5">
                    <a:alpha val="5000"/>
                  </a:schemeClr>
                </a:gs>
                <a:gs pos="100000">
                  <a:schemeClr val="bg2">
                    <a:alpha val="20000"/>
                  </a:schemeClr>
                </a:gs>
              </a:gsLst>
              <a:lin ang="540000" scaled="0"/>
            </a:gradFill>
            <a:ln w="12681" cap="flat">
              <a:noFill/>
              <a:prstDash val="solid"/>
              <a:miter/>
            </a:ln>
          </p:spPr>
          <p:txBody>
            <a:bodyPr rtlCol="0" anchor="ctr"/>
            <a:lstStyle/>
            <a:p>
              <a:endParaRPr lang="en-US" noProof="0" dirty="0"/>
            </a:p>
          </p:txBody>
        </p:sp>
        <p:sp>
          <p:nvSpPr>
            <p:cNvPr id="25" name="Freeform: Shape 24">
              <a:extLst>
                <a:ext uri="{FF2B5EF4-FFF2-40B4-BE49-F238E27FC236}">
                  <a16:creationId xmlns="" xmlns:a16="http://schemas.microsoft.com/office/drawing/2014/main" id="{84BDD5BB-895B-42CC-BF18-F102D9F03740}"/>
                </a:ext>
              </a:extLst>
            </p:cNvPr>
            <p:cNvSpPr/>
            <p:nvPr/>
          </p:nvSpPr>
          <p:spPr>
            <a:xfrm>
              <a:off x="-12667" y="718133"/>
              <a:ext cx="6444343" cy="5936914"/>
            </a:xfrm>
            <a:custGeom>
              <a:avLst/>
              <a:gdLst>
                <a:gd name="connsiteX0" fmla="*/ 12667 w 6444342"/>
                <a:gd name="connsiteY0" fmla="*/ 5930553 h 5936914"/>
                <a:gd name="connsiteX1" fmla="*/ 6443056 w 6444342"/>
                <a:gd name="connsiteY1" fmla="*/ 4796450 h 5936914"/>
                <a:gd name="connsiteX2" fmla="*/ 6443056 w 6444342"/>
                <a:gd name="connsiteY2" fmla="*/ 4785033 h 5936914"/>
                <a:gd name="connsiteX3" fmla="*/ 5605798 w 6444342"/>
                <a:gd name="connsiteY3" fmla="*/ 12667 h 5936914"/>
                <a:gd name="connsiteX4" fmla="*/ 12667 w 6444342"/>
                <a:gd name="connsiteY4" fmla="*/ 994541 h 59369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44342" h="5936914">
                  <a:moveTo>
                    <a:pt x="12667" y="5930553"/>
                  </a:moveTo>
                  <a:lnTo>
                    <a:pt x="6443056" y="4796450"/>
                  </a:lnTo>
                  <a:lnTo>
                    <a:pt x="6443056" y="4785033"/>
                  </a:lnTo>
                  <a:lnTo>
                    <a:pt x="5605798" y="12667"/>
                  </a:lnTo>
                  <a:lnTo>
                    <a:pt x="12667" y="994541"/>
                  </a:lnTo>
                  <a:close/>
                </a:path>
              </a:pathLst>
            </a:custGeom>
            <a:gradFill flip="none" rotWithShape="1">
              <a:gsLst>
                <a:gs pos="0">
                  <a:schemeClr val="accent5"/>
                </a:gs>
                <a:gs pos="100000">
                  <a:schemeClr val="bg2"/>
                </a:gs>
              </a:gsLst>
              <a:lin ang="10800000" scaled="1"/>
              <a:tileRect/>
            </a:gradFill>
            <a:ln w="12681" cap="flat">
              <a:noFill/>
              <a:prstDash val="solid"/>
              <a:miter/>
            </a:ln>
          </p:spPr>
          <p:txBody>
            <a:bodyPr rtlCol="0" anchor="ctr"/>
            <a:lstStyle/>
            <a:p>
              <a:endParaRPr lang="en-US" noProof="0" dirty="0"/>
            </a:p>
          </p:txBody>
        </p:sp>
        <p:sp>
          <p:nvSpPr>
            <p:cNvPr id="27" name="Freeform: Shape 26">
              <a:extLst>
                <a:ext uri="{FF2B5EF4-FFF2-40B4-BE49-F238E27FC236}">
                  <a16:creationId xmlns="" xmlns:a16="http://schemas.microsoft.com/office/drawing/2014/main" id="{B9D3DF9C-F94C-4251-879E-05A0C17C1AC4}"/>
                </a:ext>
              </a:extLst>
            </p:cNvPr>
            <p:cNvSpPr/>
            <p:nvPr/>
          </p:nvSpPr>
          <p:spPr>
            <a:xfrm>
              <a:off x="-12667" y="1036544"/>
              <a:ext cx="6114514" cy="5366057"/>
            </a:xfrm>
            <a:custGeom>
              <a:avLst/>
              <a:gdLst>
                <a:gd name="connsiteX0" fmla="*/ 5366039 w 6114514"/>
                <a:gd name="connsiteY0" fmla="*/ 12667 h 5366057"/>
                <a:gd name="connsiteX1" fmla="*/ 12667 w 6114514"/>
                <a:gd name="connsiteY1" fmla="*/ 976781 h 5366057"/>
                <a:gd name="connsiteX2" fmla="*/ 12667 w 6114514"/>
                <a:gd name="connsiteY2" fmla="*/ 1014838 h 5366057"/>
                <a:gd name="connsiteX3" fmla="*/ 5335593 w 6114514"/>
                <a:gd name="connsiteY3" fmla="*/ 57067 h 5366057"/>
                <a:gd name="connsiteX4" fmla="*/ 6062484 w 6114514"/>
                <a:gd name="connsiteY4" fmla="*/ 4231936 h 5366057"/>
                <a:gd name="connsiteX5" fmla="*/ 12667 w 6114514"/>
                <a:gd name="connsiteY5" fmla="*/ 5320370 h 5366057"/>
                <a:gd name="connsiteX6" fmla="*/ 12667 w 6114514"/>
                <a:gd name="connsiteY6" fmla="*/ 5358427 h 5366057"/>
                <a:gd name="connsiteX7" fmla="*/ 6087856 w 6114514"/>
                <a:gd name="connsiteY7" fmla="*/ 4266187 h 5366057"/>
                <a:gd name="connsiteX8" fmla="*/ 6106884 w 6114514"/>
                <a:gd name="connsiteY8" fmla="*/ 4262382 h 5366057"/>
                <a:gd name="connsiteX9" fmla="*/ 5369844 w 6114514"/>
                <a:gd name="connsiteY9" fmla="*/ 31696 h 5366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14514" h="5366057">
                  <a:moveTo>
                    <a:pt x="5366039" y="12667"/>
                  </a:moveTo>
                  <a:lnTo>
                    <a:pt x="12667" y="976781"/>
                  </a:lnTo>
                  <a:lnTo>
                    <a:pt x="12667" y="1014838"/>
                  </a:lnTo>
                  <a:lnTo>
                    <a:pt x="5335593" y="57067"/>
                  </a:lnTo>
                  <a:lnTo>
                    <a:pt x="6062484" y="4231936"/>
                  </a:lnTo>
                  <a:lnTo>
                    <a:pt x="12667" y="5320370"/>
                  </a:lnTo>
                  <a:lnTo>
                    <a:pt x="12667" y="5358427"/>
                  </a:lnTo>
                  <a:lnTo>
                    <a:pt x="6087856" y="4266187"/>
                  </a:lnTo>
                  <a:lnTo>
                    <a:pt x="6106884" y="4262382"/>
                  </a:lnTo>
                  <a:lnTo>
                    <a:pt x="5369844" y="31696"/>
                  </a:lnTo>
                  <a:close/>
                </a:path>
              </a:pathLst>
            </a:custGeom>
            <a:solidFill>
              <a:schemeClr val="bg1"/>
            </a:solidFill>
            <a:ln w="12681" cap="flat">
              <a:noFill/>
              <a:prstDash val="solid"/>
              <a:miter/>
            </a:ln>
          </p:spPr>
          <p:txBody>
            <a:bodyPr rtlCol="0" anchor="ctr"/>
            <a:lstStyle/>
            <a:p>
              <a:endParaRPr lang="en-US" noProof="0" dirty="0"/>
            </a:p>
          </p:txBody>
        </p:sp>
      </p:grpSp>
      <p:sp>
        <p:nvSpPr>
          <p:cNvPr id="30" name="Picture Placeholder 28">
            <a:extLst>
              <a:ext uri="{FF2B5EF4-FFF2-40B4-BE49-F238E27FC236}">
                <a16:creationId xmlns="" xmlns:a16="http://schemas.microsoft.com/office/drawing/2014/main" id="{F9A3D860-4FE0-494E-B1EC-0DC1F2574D44}"/>
              </a:ext>
            </a:extLst>
          </p:cNvPr>
          <p:cNvSpPr>
            <a:spLocks noGrp="1"/>
          </p:cNvSpPr>
          <p:nvPr>
            <p:ph type="pic" sz="quarter" idx="13"/>
          </p:nvPr>
        </p:nvSpPr>
        <p:spPr>
          <a:xfrm>
            <a:off x="-1600" y="1096296"/>
            <a:ext cx="6052552" cy="5259842"/>
          </a:xfrm>
          <a:custGeom>
            <a:avLst/>
            <a:gdLst>
              <a:gd name="connsiteX0" fmla="*/ 0 w 914400"/>
              <a:gd name="connsiteY0" fmla="*/ 914400 h 914400"/>
              <a:gd name="connsiteX1" fmla="*/ 228600 w 914400"/>
              <a:gd name="connsiteY1" fmla="*/ 0 h 914400"/>
              <a:gd name="connsiteX2" fmla="*/ 685800 w 914400"/>
              <a:gd name="connsiteY2" fmla="*/ 0 h 914400"/>
              <a:gd name="connsiteX3" fmla="*/ 914400 w 914400"/>
              <a:gd name="connsiteY3" fmla="*/ 914400 h 914400"/>
              <a:gd name="connsiteX4" fmla="*/ 0 w 914400"/>
              <a:gd name="connsiteY4" fmla="*/ 914400 h 914400"/>
              <a:gd name="connsiteX0" fmla="*/ 0 w 914400"/>
              <a:gd name="connsiteY0" fmla="*/ 939114 h 939114"/>
              <a:gd name="connsiteX1" fmla="*/ 228600 w 914400"/>
              <a:gd name="connsiteY1" fmla="*/ 24714 h 939114"/>
              <a:gd name="connsiteX2" fmla="*/ 681681 w 914400"/>
              <a:gd name="connsiteY2" fmla="*/ 0 h 939114"/>
              <a:gd name="connsiteX3" fmla="*/ 914400 w 914400"/>
              <a:gd name="connsiteY3" fmla="*/ 939114 h 939114"/>
              <a:gd name="connsiteX4" fmla="*/ 0 w 914400"/>
              <a:gd name="connsiteY4" fmla="*/ 939114 h 939114"/>
              <a:gd name="connsiteX0" fmla="*/ 891746 w 1806146"/>
              <a:gd name="connsiteY0" fmla="*/ 939114 h 939114"/>
              <a:gd name="connsiteX1" fmla="*/ 0 w 1806146"/>
              <a:gd name="connsiteY1" fmla="*/ 284206 h 939114"/>
              <a:gd name="connsiteX2" fmla="*/ 1573427 w 1806146"/>
              <a:gd name="connsiteY2" fmla="*/ 0 h 939114"/>
              <a:gd name="connsiteX3" fmla="*/ 1806146 w 1806146"/>
              <a:gd name="connsiteY3" fmla="*/ 939114 h 939114"/>
              <a:gd name="connsiteX4" fmla="*/ 891746 w 1806146"/>
              <a:gd name="connsiteY4" fmla="*/ 939114 h 939114"/>
              <a:gd name="connsiteX0" fmla="*/ 891746 w 1806146"/>
              <a:gd name="connsiteY0" fmla="*/ 943233 h 943233"/>
              <a:gd name="connsiteX1" fmla="*/ 0 w 1806146"/>
              <a:gd name="connsiteY1" fmla="*/ 288325 h 943233"/>
              <a:gd name="connsiteX2" fmla="*/ 1577546 w 1806146"/>
              <a:gd name="connsiteY2" fmla="*/ 0 h 943233"/>
              <a:gd name="connsiteX3" fmla="*/ 1806146 w 1806146"/>
              <a:gd name="connsiteY3" fmla="*/ 943233 h 943233"/>
              <a:gd name="connsiteX4" fmla="*/ 891746 w 1806146"/>
              <a:gd name="connsiteY4" fmla="*/ 943233 h 943233"/>
              <a:gd name="connsiteX0" fmla="*/ 891746 w 2286594"/>
              <a:gd name="connsiteY0" fmla="*/ 943233 h 4182379"/>
              <a:gd name="connsiteX1" fmla="*/ 0 w 2286594"/>
              <a:gd name="connsiteY1" fmla="*/ 288325 h 4182379"/>
              <a:gd name="connsiteX2" fmla="*/ 1577546 w 2286594"/>
              <a:gd name="connsiteY2" fmla="*/ 0 h 4182379"/>
              <a:gd name="connsiteX3" fmla="*/ 2286594 w 2286594"/>
              <a:gd name="connsiteY3" fmla="*/ 4182379 h 4182379"/>
              <a:gd name="connsiteX4" fmla="*/ 891746 w 2286594"/>
              <a:gd name="connsiteY4" fmla="*/ 943233 h 4182379"/>
              <a:gd name="connsiteX0" fmla="*/ 0 w 5997845"/>
              <a:gd name="connsiteY0" fmla="*/ 5220765 h 5220765"/>
              <a:gd name="connsiteX1" fmla="*/ 3711251 w 5997845"/>
              <a:gd name="connsiteY1" fmla="*/ 288325 h 5220765"/>
              <a:gd name="connsiteX2" fmla="*/ 5288797 w 5997845"/>
              <a:gd name="connsiteY2" fmla="*/ 0 h 5220765"/>
              <a:gd name="connsiteX3" fmla="*/ 5997845 w 5997845"/>
              <a:gd name="connsiteY3" fmla="*/ 4182379 h 5220765"/>
              <a:gd name="connsiteX4" fmla="*/ 0 w 5997845"/>
              <a:gd name="connsiteY4" fmla="*/ 5220765 h 5220765"/>
              <a:gd name="connsiteX0" fmla="*/ 0 w 5997845"/>
              <a:gd name="connsiteY0" fmla="*/ 5220765 h 5220765"/>
              <a:gd name="connsiteX1" fmla="*/ 7156 w 5997845"/>
              <a:gd name="connsiteY1" fmla="*/ 970251 h 5220765"/>
              <a:gd name="connsiteX2" fmla="*/ 5288797 w 5997845"/>
              <a:gd name="connsiteY2" fmla="*/ 0 h 5220765"/>
              <a:gd name="connsiteX3" fmla="*/ 5997845 w 5997845"/>
              <a:gd name="connsiteY3" fmla="*/ 4182379 h 5220765"/>
              <a:gd name="connsiteX4" fmla="*/ 0 w 5997845"/>
              <a:gd name="connsiteY4" fmla="*/ 5220765 h 5220765"/>
              <a:gd name="connsiteX0" fmla="*/ 20358 w 6018203"/>
              <a:gd name="connsiteY0" fmla="*/ 5220765 h 5220765"/>
              <a:gd name="connsiteX1" fmla="*/ 160 w 6018203"/>
              <a:gd name="connsiteY1" fmla="*/ 950713 h 5220765"/>
              <a:gd name="connsiteX2" fmla="*/ 5309155 w 6018203"/>
              <a:gd name="connsiteY2" fmla="*/ 0 h 5220765"/>
              <a:gd name="connsiteX3" fmla="*/ 6018203 w 6018203"/>
              <a:gd name="connsiteY3" fmla="*/ 4182379 h 5220765"/>
              <a:gd name="connsiteX4" fmla="*/ 20358 w 6018203"/>
              <a:gd name="connsiteY4" fmla="*/ 5220765 h 5220765"/>
              <a:gd name="connsiteX0" fmla="*/ 0 w 6025199"/>
              <a:gd name="connsiteY0" fmla="*/ 5252027 h 5252027"/>
              <a:gd name="connsiteX1" fmla="*/ 7156 w 6025199"/>
              <a:gd name="connsiteY1" fmla="*/ 950713 h 5252027"/>
              <a:gd name="connsiteX2" fmla="*/ 5316151 w 6025199"/>
              <a:gd name="connsiteY2" fmla="*/ 0 h 5252027"/>
              <a:gd name="connsiteX3" fmla="*/ 6025199 w 6025199"/>
              <a:gd name="connsiteY3" fmla="*/ 4182379 h 5252027"/>
              <a:gd name="connsiteX4" fmla="*/ 0 w 6025199"/>
              <a:gd name="connsiteY4" fmla="*/ 5252027 h 5252027"/>
              <a:gd name="connsiteX0" fmla="*/ 0 w 6048645"/>
              <a:gd name="connsiteY0" fmla="*/ 5252027 h 5252027"/>
              <a:gd name="connsiteX1" fmla="*/ 7156 w 6048645"/>
              <a:gd name="connsiteY1" fmla="*/ 950713 h 5252027"/>
              <a:gd name="connsiteX2" fmla="*/ 5316151 w 6048645"/>
              <a:gd name="connsiteY2" fmla="*/ 0 h 5252027"/>
              <a:gd name="connsiteX3" fmla="*/ 6048645 w 6048645"/>
              <a:gd name="connsiteY3" fmla="*/ 4162841 h 5252027"/>
              <a:gd name="connsiteX4" fmla="*/ 0 w 6048645"/>
              <a:gd name="connsiteY4" fmla="*/ 5252027 h 5252027"/>
              <a:gd name="connsiteX0" fmla="*/ 0 w 6052552"/>
              <a:gd name="connsiteY0" fmla="*/ 5252027 h 5252027"/>
              <a:gd name="connsiteX1" fmla="*/ 7156 w 6052552"/>
              <a:gd name="connsiteY1" fmla="*/ 950713 h 5252027"/>
              <a:gd name="connsiteX2" fmla="*/ 5316151 w 6052552"/>
              <a:gd name="connsiteY2" fmla="*/ 0 h 5252027"/>
              <a:gd name="connsiteX3" fmla="*/ 6052552 w 6052552"/>
              <a:gd name="connsiteY3" fmla="*/ 4158933 h 5252027"/>
              <a:gd name="connsiteX4" fmla="*/ 0 w 6052552"/>
              <a:gd name="connsiteY4" fmla="*/ 5252027 h 5252027"/>
              <a:gd name="connsiteX0" fmla="*/ 0 w 6052552"/>
              <a:gd name="connsiteY0" fmla="*/ 5259842 h 5259842"/>
              <a:gd name="connsiteX1" fmla="*/ 7156 w 6052552"/>
              <a:gd name="connsiteY1" fmla="*/ 958528 h 5259842"/>
              <a:gd name="connsiteX2" fmla="*/ 5320059 w 6052552"/>
              <a:gd name="connsiteY2" fmla="*/ 0 h 5259842"/>
              <a:gd name="connsiteX3" fmla="*/ 6052552 w 6052552"/>
              <a:gd name="connsiteY3" fmla="*/ 4166748 h 5259842"/>
              <a:gd name="connsiteX4" fmla="*/ 0 w 6052552"/>
              <a:gd name="connsiteY4" fmla="*/ 5259842 h 52598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2552" h="5259842">
                <a:moveTo>
                  <a:pt x="0" y="5259842"/>
                </a:moveTo>
                <a:cubicBezTo>
                  <a:pt x="2385" y="3843004"/>
                  <a:pt x="4771" y="2375366"/>
                  <a:pt x="7156" y="958528"/>
                </a:cubicBezTo>
                <a:lnTo>
                  <a:pt x="5320059" y="0"/>
                </a:lnTo>
                <a:lnTo>
                  <a:pt x="6052552" y="4166748"/>
                </a:lnTo>
                <a:lnTo>
                  <a:pt x="0" y="5259842"/>
                </a:lnTo>
                <a:close/>
              </a:path>
            </a:pathLst>
          </a:custGeom>
          <a:ln>
            <a:solidFill>
              <a:schemeClr val="bg1">
                <a:lumMod val="75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35" name="Text Placeholder 34">
            <a:extLst>
              <a:ext uri="{FF2B5EF4-FFF2-40B4-BE49-F238E27FC236}">
                <a16:creationId xmlns="" xmlns:a16="http://schemas.microsoft.com/office/drawing/2014/main" id="{D53A16E5-EEB1-409A-9BF4-71F08DF7BF95}"/>
              </a:ext>
            </a:extLst>
          </p:cNvPr>
          <p:cNvSpPr>
            <a:spLocks noGrp="1"/>
          </p:cNvSpPr>
          <p:nvPr>
            <p:ph type="body" sz="quarter" idx="14"/>
          </p:nvPr>
        </p:nvSpPr>
        <p:spPr>
          <a:xfrm rot="720000">
            <a:off x="8526498" y="4052877"/>
            <a:ext cx="3689627" cy="642938"/>
          </a:xfrm>
        </p:spPr>
        <p:txBody>
          <a:bodyPr anchor="ctr" anchorCtr="0">
            <a:noAutofit/>
          </a:bodyPr>
          <a:lstStyle>
            <a:lvl1pPr marL="0" indent="0">
              <a:buNone/>
              <a:defRPr sz="2600" b="1">
                <a:solidFill>
                  <a:schemeClr val="bg1"/>
                </a:solidFill>
              </a:defRPr>
            </a:lvl1pPr>
            <a:lvl2pPr marL="457200" indent="0">
              <a:buNone/>
              <a:defRPr sz="2600">
                <a:solidFill>
                  <a:schemeClr val="bg1"/>
                </a:solidFill>
              </a:defRPr>
            </a:lvl2pPr>
            <a:lvl3pPr marL="914400" indent="0">
              <a:buNone/>
              <a:defRPr sz="2600">
                <a:solidFill>
                  <a:schemeClr val="bg1"/>
                </a:solidFill>
              </a:defRPr>
            </a:lvl3pPr>
            <a:lvl4pPr marL="1371600" indent="0">
              <a:buNone/>
              <a:defRPr sz="2600">
                <a:solidFill>
                  <a:schemeClr val="bg1"/>
                </a:solidFill>
              </a:defRPr>
            </a:lvl4pPr>
            <a:lvl5pPr marL="1828800" indent="0">
              <a:buNone/>
              <a:defRPr sz="2600">
                <a:solidFill>
                  <a:schemeClr val="bg1"/>
                </a:solidFill>
              </a:defRPr>
            </a:lvl5pPr>
          </a:lstStyle>
          <a:p>
            <a:pPr lvl="0"/>
            <a:r>
              <a:rPr lang="en-US" noProof="0"/>
              <a:t>Click to edit Master text styles</a:t>
            </a:r>
          </a:p>
        </p:txBody>
      </p:sp>
    </p:spTree>
    <p:extLst>
      <p:ext uri="{BB962C8B-B14F-4D97-AF65-F5344CB8AC3E}">
        <p14:creationId xmlns="" xmlns:p14="http://schemas.microsoft.com/office/powerpoint/2010/main" val="38285756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4794C4A8-C2EB-4D2A-A43E-BE19EA9AEF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 xmlns:a16="http://schemas.microsoft.com/office/drawing/2014/main" id="{4D2742BD-2E9C-46B7-AFF7-A440C094DF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a:extLst>
              <a:ext uri="{FF2B5EF4-FFF2-40B4-BE49-F238E27FC236}">
                <a16:creationId xmlns="" xmlns:a16="http://schemas.microsoft.com/office/drawing/2014/main" id="{3DB3F001-24C4-4191-A568-B1096B9ABF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C9F280-24DB-415F-8DF8-72D7FF3C4BF0}" type="datetimeFigureOut">
              <a:rPr lang="en-US" noProof="0" smtClean="0"/>
              <a:pPr/>
              <a:t>3/29/2023</a:t>
            </a:fld>
            <a:endParaRPr lang="en-US" noProof="0" dirty="0"/>
          </a:p>
        </p:txBody>
      </p:sp>
      <p:sp>
        <p:nvSpPr>
          <p:cNvPr id="5" name="Footer Placeholder 4">
            <a:extLst>
              <a:ext uri="{FF2B5EF4-FFF2-40B4-BE49-F238E27FC236}">
                <a16:creationId xmlns="" xmlns:a16="http://schemas.microsoft.com/office/drawing/2014/main" id="{E13E5E6E-ED1A-4700-A7E8-68DEBCDD6E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noProof="0" dirty="0"/>
          </a:p>
        </p:txBody>
      </p:sp>
      <p:sp>
        <p:nvSpPr>
          <p:cNvPr id="6" name="Slide Number Placeholder 5">
            <a:extLst>
              <a:ext uri="{FF2B5EF4-FFF2-40B4-BE49-F238E27FC236}">
                <a16:creationId xmlns="" xmlns:a16="http://schemas.microsoft.com/office/drawing/2014/main" id="{552E6C46-B63C-4A83-8155-0AE7FABAD9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0A9A2B-DCEA-459B-8067-44D042050D8C}" type="slidenum">
              <a:rPr lang="en-US" noProof="0" smtClean="0"/>
              <a:pPr/>
              <a:t>‹#›</a:t>
            </a:fld>
            <a:endParaRPr lang="en-US" noProof="0" dirty="0"/>
          </a:p>
        </p:txBody>
      </p:sp>
    </p:spTree>
    <p:extLst>
      <p:ext uri="{BB962C8B-B14F-4D97-AF65-F5344CB8AC3E}">
        <p14:creationId xmlns="" xmlns:p14="http://schemas.microsoft.com/office/powerpoint/2010/main" val="1401011559"/>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68" r:id="rId3"/>
    <p:sldLayoutId id="2147483673" r:id="rId4"/>
  </p:sldLayoutIdLst>
  <p:txStyles>
    <p:titleStyle>
      <a:lvl1pPr algn="l" defTabSz="914400" rtl="0" eaLnBrk="1" latinLnBrk="0" hangingPunct="1">
        <a:lnSpc>
          <a:spcPct val="90000"/>
        </a:lnSpc>
        <a:spcBef>
          <a:spcPct val="0"/>
        </a:spcBef>
        <a:buNone/>
        <a:defRPr sz="30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402290" y="2516300"/>
            <a:ext cx="5989545" cy="1352059"/>
          </a:xfrm>
        </p:spPr>
        <p:txBody>
          <a:bodyPr anchor="ctr">
            <a:noAutofit/>
          </a:bodyPr>
          <a:lstStyle/>
          <a:p>
            <a:pPr algn="r">
              <a:lnSpc>
                <a:spcPct val="150000"/>
              </a:lnSpc>
            </a:pPr>
            <a:r>
              <a:rPr lang="en-US" sz="6000">
                <a:latin typeface="+mn-lt"/>
              </a:rPr>
              <a:t>Đồng chí</a:t>
            </a:r>
            <a:r>
              <a:rPr lang="en-US" sz="2800">
                <a:latin typeface="+mn-lt"/>
              </a:rPr>
              <a:t/>
            </a:r>
            <a:br>
              <a:rPr lang="en-US" sz="2800">
                <a:latin typeface="+mn-lt"/>
              </a:rPr>
            </a:br>
            <a:r>
              <a:rPr lang="en-US" sz="2800">
                <a:latin typeface="+mn-lt"/>
              </a:rPr>
              <a:t>(Chính hữu)</a:t>
            </a:r>
            <a:endParaRPr lang="en-US" sz="2800" dirty="0">
              <a:latin typeface="+mn-lt"/>
            </a:endParaRPr>
          </a:p>
        </p:txBody>
      </p:sp>
      <p:sp>
        <p:nvSpPr>
          <p:cNvPr id="7" name="Subtitle 6"/>
          <p:cNvSpPr>
            <a:spLocks noGrp="1"/>
          </p:cNvSpPr>
          <p:nvPr>
            <p:ph type="subTitle" idx="1"/>
          </p:nvPr>
        </p:nvSpPr>
        <p:spPr>
          <a:xfrm>
            <a:off x="3228975" y="6104965"/>
            <a:ext cx="5734050" cy="605117"/>
          </a:xfrm>
        </p:spPr>
        <p:txBody>
          <a:bodyPr>
            <a:normAutofit/>
          </a:bodyPr>
          <a:lstStyle/>
          <a:p>
            <a:pPr algn="ctr"/>
            <a:endParaRPr lang="en-US" sz="2400" dirty="0">
              <a:solidFill>
                <a:srgbClr val="FFFF00"/>
              </a:solidFill>
            </a:endParaRPr>
          </a:p>
        </p:txBody>
      </p:sp>
      <p:sp>
        <p:nvSpPr>
          <p:cNvPr id="13" name="TextBox 12">
            <a:extLst>
              <a:ext uri="{FF2B5EF4-FFF2-40B4-BE49-F238E27FC236}">
                <a16:creationId xmlns="" xmlns:a16="http://schemas.microsoft.com/office/drawing/2014/main" id="{CF8EF204-6091-4919-825B-B21AAB847F53}"/>
              </a:ext>
            </a:extLst>
          </p:cNvPr>
          <p:cNvSpPr txBox="1"/>
          <p:nvPr/>
        </p:nvSpPr>
        <p:spPr>
          <a:xfrm>
            <a:off x="3237379" y="188259"/>
            <a:ext cx="7345456" cy="769441"/>
          </a:xfrm>
          <a:prstGeom prst="rect">
            <a:avLst/>
          </a:prstGeom>
          <a:noFill/>
        </p:spPr>
        <p:txBody>
          <a:bodyPr wrap="square" rtlCol="0">
            <a:spAutoFit/>
          </a:bodyPr>
          <a:lstStyle/>
          <a:p>
            <a:r>
              <a:rPr lang="en-US" sz="4400" b="1">
                <a:solidFill>
                  <a:srgbClr val="FFFF00"/>
                </a:solidFill>
              </a:rPr>
              <a:t>THƠ HIỆN ĐẠI VIỆT NAM</a:t>
            </a:r>
          </a:p>
        </p:txBody>
      </p:sp>
      <p:pic>
        <p:nvPicPr>
          <p:cNvPr id="1026" name="Picture 2" descr="Phân tích bài thơ Đồng Chí của Chính Hữu - Lời giải văn">
            <a:extLst>
              <a:ext uri="{FF2B5EF4-FFF2-40B4-BE49-F238E27FC236}">
                <a16:creationId xmlns="" xmlns:a16="http://schemas.microsoft.com/office/drawing/2014/main" id="{56390546-19B7-4222-8A54-AD58F75958A2}"/>
              </a:ext>
            </a:extLst>
          </p:cNvPr>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6614680" y="1661877"/>
            <a:ext cx="5390182" cy="3324785"/>
          </a:xfrm>
          <a:prstGeom prst="rect">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65213399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advTm="7000">
        <p15:prstTrans prst="drape"/>
      </p:transition>
    </mc:Choice>
    <mc:Fallback>
      <p:transition spd="slow" advTm="7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8" y="684951"/>
            <a:ext cx="12011891" cy="6494085"/>
          </a:xfrm>
          <a:prstGeom prst="rect">
            <a:avLst/>
          </a:prstGeom>
          <a:noFill/>
        </p:spPr>
        <p:txBody>
          <a:bodyPr wrap="square" rtlCol="0">
            <a:spAutoFit/>
          </a:bodyPr>
          <a:lstStyle/>
          <a:p>
            <a:pPr algn="just"/>
            <a:r>
              <a:rPr lang="en-US" sz="2000" b="1" u="sng">
                <a:solidFill>
                  <a:srgbClr val="0000FF"/>
                </a:solidFill>
              </a:rPr>
              <a:t>Câu 6:</a:t>
            </a:r>
            <a:r>
              <a:rPr lang="en-US" sz="2000" b="1">
                <a:solidFill>
                  <a:srgbClr val="0000FF"/>
                </a:solidFill>
              </a:rPr>
              <a:t> Viết đoạn văn, cần đảm bảo các ý sau:</a:t>
            </a:r>
            <a:endParaRPr lang="en-US" sz="2000">
              <a:solidFill>
                <a:srgbClr val="0000FF"/>
              </a:solidFill>
            </a:endParaRPr>
          </a:p>
          <a:p>
            <a:pPr algn="just"/>
            <a:r>
              <a:rPr lang="en-US" sz="2000">
                <a:solidFill>
                  <a:srgbClr val="0000FF"/>
                </a:solidFill>
              </a:rPr>
              <a:t>- Mở đầu bằng hai câu thơ đối nhau rất chỉnh:</a:t>
            </a:r>
          </a:p>
          <a:p>
            <a:pPr lvl="7" algn="just"/>
            <a:r>
              <a:rPr lang="en-US" sz="2000" i="1">
                <a:solidFill>
                  <a:srgbClr val="0000FF"/>
                </a:solidFill>
              </a:rPr>
              <a:t>“Quê hương anh nước mặn đồng chua</a:t>
            </a:r>
            <a:endParaRPr lang="en-US" sz="2000">
              <a:solidFill>
                <a:srgbClr val="0000FF"/>
              </a:solidFill>
            </a:endParaRPr>
          </a:p>
          <a:p>
            <a:pPr lvl="7" algn="just"/>
            <a:r>
              <a:rPr lang="en-US" sz="2000" i="1">
                <a:solidFill>
                  <a:srgbClr val="0000FF"/>
                </a:solidFill>
              </a:rPr>
              <a:t>Làng tôi nghèo đất cày lên sỏi đá”</a:t>
            </a:r>
            <a:endParaRPr lang="en-US" sz="2000">
              <a:solidFill>
                <a:srgbClr val="0000FF"/>
              </a:solidFill>
            </a:endParaRPr>
          </a:p>
          <a:p>
            <a:pPr algn="just"/>
            <a:r>
              <a:rPr lang="en-US" sz="2000">
                <a:solidFill>
                  <a:srgbClr val="0000FF"/>
                </a:solidFill>
              </a:rPr>
              <a:t>- Những người lính đều là con em nông dân từ các miền quê nghèo hội tụ về đây trong một đội ngũ </a:t>
            </a:r>
            <a:r>
              <a:rPr lang="en-US" sz="2000">
                <a:solidFill>
                  <a:srgbClr val="0000FF"/>
                </a:solidFill>
                <a:sym typeface="Symbol" panose="05050102010706020507" pitchFamily="18" charset="2"/>
              </a:rPr>
              <a:t></a:t>
            </a:r>
            <a:r>
              <a:rPr lang="en-US" sz="2000">
                <a:solidFill>
                  <a:srgbClr val="0000FF"/>
                </a:solidFill>
              </a:rPr>
              <a:t> Cùng hoàn cảnh nghèo khó.</a:t>
            </a:r>
          </a:p>
          <a:p>
            <a:pPr lvl="7" algn="just"/>
            <a:r>
              <a:rPr lang="en-US" sz="2000" i="1">
                <a:solidFill>
                  <a:srgbClr val="0000FF"/>
                </a:solidFill>
              </a:rPr>
              <a:t>“Anh với tôi đôi người xa lạ</a:t>
            </a:r>
            <a:endParaRPr lang="en-US" sz="2000">
              <a:solidFill>
                <a:srgbClr val="0000FF"/>
              </a:solidFill>
            </a:endParaRPr>
          </a:p>
          <a:p>
            <a:pPr lvl="7" algn="just"/>
            <a:r>
              <a:rPr lang="en-US" sz="2000" i="1">
                <a:solidFill>
                  <a:srgbClr val="0000FF"/>
                </a:solidFill>
              </a:rPr>
              <a:t>Tự phương trời chẳng hẹn quen nhau”</a:t>
            </a:r>
            <a:endParaRPr lang="en-US" sz="2000">
              <a:solidFill>
                <a:srgbClr val="0000FF"/>
              </a:solidFill>
            </a:endParaRPr>
          </a:p>
          <a:p>
            <a:pPr algn="just"/>
            <a:r>
              <a:rPr lang="en-US" sz="2000">
                <a:solidFill>
                  <a:srgbClr val="0000FF"/>
                </a:solidFill>
              </a:rPr>
              <a:t>- Từ “đôi” chỉ hai người, hai đối tượng chẳng thể tách rời nhau kết hợp với từ “xa lạ” làm cho ý xa lạ được nhấn mạnh hơn.</a:t>
            </a:r>
          </a:p>
          <a:p>
            <a:pPr algn="just"/>
            <a:r>
              <a:rPr lang="en-US" sz="2000">
                <a:solidFill>
                  <a:srgbClr val="0000FF"/>
                </a:solidFill>
              </a:rPr>
              <a:t>- “Tự phương trời” tuy chẳng quen nhau nhưng cùng đồng điệu trong nhịp đập của trái tim, cùng tham gia chiến đấu, giữa họ đã nảy nở thứ tình cảm cao đẹp: Tình đồng chí - tình cảm ấy không phải chỉ là cùng cảnh ngộ mà còn là sự gắn kết trọn vẹn cả về lý trí, lý tưởng và mục đích cao cả: chiến đấu giành độc lập tự do cho Tổ quốc.              </a:t>
            </a:r>
          </a:p>
          <a:p>
            <a:pPr lvl="7" algn="just"/>
            <a:r>
              <a:rPr lang="en-US" sz="2000" i="1">
                <a:solidFill>
                  <a:srgbClr val="0000FF"/>
                </a:solidFill>
              </a:rPr>
              <a:t>“Súng bên súng, đầu sát bên đầu</a:t>
            </a:r>
            <a:endParaRPr lang="en-US" sz="2000">
              <a:solidFill>
                <a:srgbClr val="0000FF"/>
              </a:solidFill>
            </a:endParaRPr>
          </a:p>
          <a:p>
            <a:pPr lvl="7" algn="just"/>
            <a:r>
              <a:rPr lang="en-US" sz="2000" i="1">
                <a:solidFill>
                  <a:srgbClr val="0000FF"/>
                </a:solidFill>
              </a:rPr>
              <a:t>Đêm rét chung chăn thành đôi tri kỉ</a:t>
            </a:r>
            <a:endParaRPr lang="en-US" sz="2000">
              <a:solidFill>
                <a:srgbClr val="0000FF"/>
              </a:solidFill>
            </a:endParaRPr>
          </a:p>
          <a:p>
            <a:pPr lvl="7" algn="just"/>
            <a:r>
              <a:rPr lang="en-US" sz="2000" i="1">
                <a:solidFill>
                  <a:srgbClr val="0000FF"/>
                </a:solidFill>
              </a:rPr>
              <a:t>Đồng chí!”</a:t>
            </a:r>
            <a:endParaRPr lang="en-US" sz="2000">
              <a:solidFill>
                <a:srgbClr val="0000FF"/>
              </a:solidFill>
            </a:endParaRPr>
          </a:p>
          <a:p>
            <a:pPr algn="just"/>
            <a:r>
              <a:rPr lang="en-US" sz="2000">
                <a:solidFill>
                  <a:srgbClr val="0000FF"/>
                </a:solidFill>
              </a:rPr>
              <a:t>- Từ “chung”: chung cảnh ngộ, chung giai cấp, chung chí hướng, chung một khát vọng… </a:t>
            </a:r>
          </a:p>
          <a:p>
            <a:pPr algn="just"/>
            <a:r>
              <a:rPr lang="en-US" sz="2000">
                <a:solidFill>
                  <a:srgbClr val="0000FF"/>
                </a:solidFill>
              </a:rPr>
              <a:t>- Câu đặc biệt “Đồng chí!” làm cho đoạn thơ kết thúc thật đặc biệt, sâu lắng </a:t>
            </a:r>
            <a:r>
              <a:rPr lang="en-US" sz="2000">
                <a:solidFill>
                  <a:srgbClr val="0000FF"/>
                </a:solidFill>
                <a:sym typeface="Symbol" panose="05050102010706020507" pitchFamily="18" charset="2"/>
              </a:rPr>
              <a:t></a:t>
            </a:r>
            <a:r>
              <a:rPr lang="en-US" sz="2000">
                <a:solidFill>
                  <a:srgbClr val="0000FF"/>
                </a:solidFill>
              </a:rPr>
              <a:t> như một nốt nhạc làm bừng sáng cả bài thơ, là kết tinh của một tình cảm cách mạng mới mẻ chỉ có ở thời đại mới.</a:t>
            </a:r>
          </a:p>
        </p:txBody>
      </p:sp>
    </p:spTree>
    <p:extLst>
      <p:ext uri="{BB962C8B-B14F-4D97-AF65-F5344CB8AC3E}">
        <p14:creationId xmlns="" xmlns:p14="http://schemas.microsoft.com/office/powerpoint/2010/main" val="3827294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8" y="684951"/>
            <a:ext cx="12011891" cy="6247864"/>
          </a:xfrm>
          <a:prstGeom prst="rect">
            <a:avLst/>
          </a:prstGeom>
          <a:noFill/>
        </p:spPr>
        <p:txBody>
          <a:bodyPr wrap="square" rtlCol="0">
            <a:spAutoFit/>
          </a:bodyPr>
          <a:lstStyle/>
          <a:p>
            <a:pPr algn="just"/>
            <a:r>
              <a:rPr lang="en-US" sz="2000" b="1" u="sng">
                <a:solidFill>
                  <a:srgbClr val="0000FF"/>
                </a:solidFill>
              </a:rPr>
              <a:t>Câu 7:</a:t>
            </a:r>
            <a:r>
              <a:rPr lang="en-US" sz="2000" b="1">
                <a:solidFill>
                  <a:srgbClr val="0000FF"/>
                </a:solidFill>
              </a:rPr>
              <a:t> Suy nghĩ của em về một tình bạn đẹp:</a:t>
            </a:r>
            <a:endParaRPr lang="en-US" sz="2000">
              <a:solidFill>
                <a:srgbClr val="0000FF"/>
              </a:solidFill>
            </a:endParaRPr>
          </a:p>
          <a:p>
            <a:pPr algn="just"/>
            <a:r>
              <a:rPr lang="en-US" sz="2000" b="1">
                <a:solidFill>
                  <a:srgbClr val="0000FF"/>
                </a:solidFill>
              </a:rPr>
              <a:t>a. Khẳng định:</a:t>
            </a:r>
            <a:r>
              <a:rPr lang="en-US" sz="2000">
                <a:solidFill>
                  <a:srgbClr val="0000FF"/>
                </a:solidFill>
              </a:rPr>
              <a:t> Tình đồng chí trong bài thơ cùng tên của nhà thơ Chính Hữu là một biểu hiện của tình bạn đẹp </a:t>
            </a:r>
          </a:p>
          <a:p>
            <a:pPr algn="just"/>
            <a:r>
              <a:rPr lang="en-US" sz="2000" b="1">
                <a:solidFill>
                  <a:srgbClr val="0000FF"/>
                </a:solidFill>
              </a:rPr>
              <a:t>b. Giải thích khái niệm:</a:t>
            </a:r>
            <a:r>
              <a:rPr lang="en-US" sz="2000">
                <a:solidFill>
                  <a:srgbClr val="0000FF"/>
                </a:solidFill>
              </a:rPr>
              <a:t> Tình bạn là tình cảm gắn bó thân thiết giữa những người có nét chung về sở thích, tính tình, ước mơ, lý tưởng… Tình bạn đẹp là tình bạn gắn bó, yêu thương, sẻ chia, đồng cảm, trách nhiệm và giúp đỡ nhau trong cuộc sống. Tình bạn đẹp phải trên cơ sở tôn trọng, chân thành và tin cậy lẫn nhau.</a:t>
            </a:r>
          </a:p>
          <a:p>
            <a:pPr algn="just"/>
            <a:r>
              <a:rPr lang="en-US" sz="2000" b="1">
                <a:solidFill>
                  <a:srgbClr val="0000FF"/>
                </a:solidFill>
              </a:rPr>
              <a:t>c. Biểu hiện: </a:t>
            </a:r>
            <a:endParaRPr lang="en-US" sz="2000">
              <a:solidFill>
                <a:srgbClr val="0000FF"/>
              </a:solidFill>
            </a:endParaRPr>
          </a:p>
          <a:p>
            <a:pPr algn="just"/>
            <a:r>
              <a:rPr lang="en-US" sz="2000">
                <a:solidFill>
                  <a:srgbClr val="0000FF"/>
                </a:solidFill>
              </a:rPr>
              <a:t>    - Luôn chia sẻ với nhau mọi niềm vui, nỗi buồn, biết động viên, an ủi, khích lệ … </a:t>
            </a:r>
          </a:p>
          <a:p>
            <a:pPr algn="just"/>
            <a:r>
              <a:rPr lang="en-US" sz="2000">
                <a:solidFill>
                  <a:srgbClr val="0000FF"/>
                </a:solidFill>
              </a:rPr>
              <a:t>    - Giúp đỡ nhau trong cuộc sống, trong học tập, biết chỉ ra khuyết điểm, sai lầm để bạn sửa chữa, không a dua, che giấu cho khuyết điểm của bạn, luôn mong muốn bạn tiến bộ …  </a:t>
            </a:r>
          </a:p>
          <a:p>
            <a:pPr algn="just"/>
            <a:r>
              <a:rPr lang="en-US" sz="2000" b="1">
                <a:solidFill>
                  <a:srgbClr val="0000FF"/>
                </a:solidFill>
              </a:rPr>
              <a:t>d. Ý nghĩa: </a:t>
            </a:r>
            <a:endParaRPr lang="en-US" sz="2000">
              <a:solidFill>
                <a:srgbClr val="0000FF"/>
              </a:solidFill>
            </a:endParaRPr>
          </a:p>
          <a:p>
            <a:pPr algn="just"/>
            <a:r>
              <a:rPr lang="en-US" sz="2000">
                <a:solidFill>
                  <a:srgbClr val="0000FF"/>
                </a:solidFill>
              </a:rPr>
              <a:t>    - Làm cho cuộc sống có ý nghĩa hơn, mang lại niềm vui, </a:t>
            </a:r>
          </a:p>
          <a:p>
            <a:pPr algn="just"/>
            <a:r>
              <a:rPr lang="en-US" sz="2000">
                <a:solidFill>
                  <a:srgbClr val="0000FF"/>
                </a:solidFill>
              </a:rPr>
              <a:t>    - Trở thành động lực giúp nhau thành công </a:t>
            </a:r>
          </a:p>
          <a:p>
            <a:pPr algn="just"/>
            <a:r>
              <a:rPr lang="en-US" sz="2000" b="1">
                <a:solidFill>
                  <a:srgbClr val="0000FF"/>
                </a:solidFill>
              </a:rPr>
              <a:t>e. Lên án tình bạn chưa đẹp:</a:t>
            </a:r>
            <a:endParaRPr lang="en-US" sz="2000">
              <a:solidFill>
                <a:srgbClr val="0000FF"/>
              </a:solidFill>
            </a:endParaRPr>
          </a:p>
          <a:p>
            <a:pPr algn="just"/>
            <a:r>
              <a:rPr lang="en-US" sz="2000">
                <a:solidFill>
                  <a:srgbClr val="0000FF"/>
                </a:solidFill>
              </a:rPr>
              <a:t>    - Dân gian có câu “Giàu vì bạn, sang vì vợ” nhưng cũng có câu “Tin bạn mất bò” bởi lẽ có nhiều người tưởng như là bạn nhưng thật ra lại lợi dụng ta để mưu cầu lợi ích cá nhân. </a:t>
            </a:r>
          </a:p>
          <a:p>
            <a:pPr algn="just"/>
            <a:r>
              <a:rPr lang="en-US" sz="2000">
                <a:solidFill>
                  <a:srgbClr val="0000FF"/>
                </a:solidFill>
              </a:rPr>
              <a:t>    - Chọn người bạn tốt mà chơi để tránh xa những kẻ trục lợi, lừa thầy phản bạn</a:t>
            </a:r>
          </a:p>
          <a:p>
            <a:pPr algn="just"/>
            <a:r>
              <a:rPr lang="en-US" sz="2000" b="1">
                <a:solidFill>
                  <a:srgbClr val="0000FF"/>
                </a:solidFill>
              </a:rPr>
              <a:t>f. Khẳng định, liên hệ hành động: </a:t>
            </a:r>
            <a:endParaRPr lang="en-US" sz="2000">
              <a:solidFill>
                <a:srgbClr val="0000FF"/>
              </a:solidFill>
            </a:endParaRPr>
          </a:p>
          <a:p>
            <a:pPr algn="just"/>
            <a:r>
              <a:rPr lang="en-US" sz="2000">
                <a:solidFill>
                  <a:srgbClr val="0000FF"/>
                </a:solidFill>
              </a:rPr>
              <a:t>    Suy nghĩ, hành động bản thân: có ý thức và có hành động cụ thể để xây dựng và giữ gìn tình bạn đẹp. </a:t>
            </a:r>
          </a:p>
        </p:txBody>
      </p:sp>
    </p:spTree>
    <p:extLst>
      <p:ext uri="{BB962C8B-B14F-4D97-AF65-F5344CB8AC3E}">
        <p14:creationId xmlns="" xmlns:p14="http://schemas.microsoft.com/office/powerpoint/2010/main" val="3544006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93964" y="642598"/>
            <a:ext cx="11998035" cy="6340197"/>
          </a:xfrm>
          <a:prstGeom prst="rect">
            <a:avLst/>
          </a:prstGeom>
          <a:noFill/>
        </p:spPr>
        <p:txBody>
          <a:bodyPr wrap="square" rtlCol="0">
            <a:spAutoFit/>
          </a:bodyPr>
          <a:lstStyle/>
          <a:p>
            <a:pPr algn="just"/>
            <a:r>
              <a:rPr lang="en-US" sz="2400" b="1">
                <a:solidFill>
                  <a:srgbClr val="FF0000"/>
                </a:solidFill>
              </a:rPr>
              <a:t>2. Vấn đề 2:</a:t>
            </a:r>
            <a:r>
              <a:rPr lang="en-US" sz="2400">
                <a:solidFill>
                  <a:srgbClr val="0000FF"/>
                </a:solidFill>
              </a:rPr>
              <a:t> </a:t>
            </a:r>
            <a:r>
              <a:rPr lang="pt-BR" sz="2100">
                <a:solidFill>
                  <a:srgbClr val="0000FF"/>
                </a:solidFill>
              </a:rPr>
              <a:t>Trong bài thơ </a:t>
            </a:r>
            <a:r>
              <a:rPr lang="pt-BR" sz="2100" i="1">
                <a:solidFill>
                  <a:srgbClr val="0000FF"/>
                </a:solidFill>
              </a:rPr>
              <a:t>Đồng chí,</a:t>
            </a:r>
            <a:r>
              <a:rPr lang="pt-BR" sz="2100">
                <a:solidFill>
                  <a:srgbClr val="0000FF"/>
                </a:solidFill>
              </a:rPr>
              <a:t> Chính Hữu đã viết rất xúc động về người chiến sĩ thời kháng chiến chống Pháp:</a:t>
            </a:r>
            <a:endParaRPr lang="en-US" sz="2100">
              <a:solidFill>
                <a:srgbClr val="0000FF"/>
              </a:solidFill>
            </a:endParaRPr>
          </a:p>
          <a:p>
            <a:pPr lvl="6" algn="just"/>
            <a:r>
              <a:rPr lang="pt-BR" sz="2100" i="1">
                <a:solidFill>
                  <a:srgbClr val="0000FF"/>
                </a:solidFill>
              </a:rPr>
              <a:t>	[...] Ruộng nương anh gửi bạn thân cày</a:t>
            </a:r>
            <a:endParaRPr lang="en-US" sz="2100">
              <a:solidFill>
                <a:srgbClr val="0000FF"/>
              </a:solidFill>
            </a:endParaRPr>
          </a:p>
          <a:p>
            <a:pPr lvl="6" algn="just"/>
            <a:r>
              <a:rPr lang="en-US" sz="2100" i="1">
                <a:solidFill>
                  <a:srgbClr val="0000FF"/>
                </a:solidFill>
              </a:rPr>
              <a:t>	Gian nhà không, mặc kệ gió lung lay</a:t>
            </a:r>
            <a:endParaRPr lang="en-US" sz="2100">
              <a:solidFill>
                <a:srgbClr val="0000FF"/>
              </a:solidFill>
            </a:endParaRPr>
          </a:p>
          <a:p>
            <a:pPr lvl="6" algn="just"/>
            <a:r>
              <a:rPr lang="en-US" sz="2100" i="1">
                <a:solidFill>
                  <a:srgbClr val="0000FF"/>
                </a:solidFill>
              </a:rPr>
              <a:t>	Giếng nước gốc đa nhớ người ra lính.</a:t>
            </a:r>
            <a:endParaRPr lang="en-US" sz="2100">
              <a:solidFill>
                <a:srgbClr val="0000FF"/>
              </a:solidFill>
            </a:endParaRPr>
          </a:p>
          <a:p>
            <a:pPr lvl="6" algn="just"/>
            <a:r>
              <a:rPr lang="en-US" sz="2100" i="1">
                <a:solidFill>
                  <a:srgbClr val="0000FF"/>
                </a:solidFill>
              </a:rPr>
              <a:t>	Anh với tôi biết từng cơn ớn lạnh</a:t>
            </a:r>
            <a:endParaRPr lang="en-US" sz="2100">
              <a:solidFill>
                <a:srgbClr val="0000FF"/>
              </a:solidFill>
            </a:endParaRPr>
          </a:p>
          <a:p>
            <a:pPr lvl="6" algn="just"/>
            <a:r>
              <a:rPr lang="en-US" sz="2100" i="1">
                <a:solidFill>
                  <a:srgbClr val="0000FF"/>
                </a:solidFill>
              </a:rPr>
              <a:t>	Sốt run người vừng trán ướt mồ hôi.</a:t>
            </a:r>
            <a:endParaRPr lang="en-US" sz="2100">
              <a:solidFill>
                <a:srgbClr val="0000FF"/>
              </a:solidFill>
            </a:endParaRPr>
          </a:p>
          <a:p>
            <a:pPr lvl="6" algn="just"/>
            <a:r>
              <a:rPr lang="en-US" sz="2100" i="1">
                <a:solidFill>
                  <a:srgbClr val="0000FF"/>
                </a:solidFill>
              </a:rPr>
              <a:t>	Áo anh rách vai</a:t>
            </a:r>
            <a:endParaRPr lang="en-US" sz="2100">
              <a:solidFill>
                <a:srgbClr val="0000FF"/>
              </a:solidFill>
            </a:endParaRPr>
          </a:p>
          <a:p>
            <a:pPr lvl="6" algn="just"/>
            <a:r>
              <a:rPr lang="en-US" sz="2100" i="1">
                <a:solidFill>
                  <a:srgbClr val="0000FF"/>
                </a:solidFill>
              </a:rPr>
              <a:t>	Quần tôi có vài mảnh vá</a:t>
            </a:r>
            <a:endParaRPr lang="en-US" sz="2100">
              <a:solidFill>
                <a:srgbClr val="0000FF"/>
              </a:solidFill>
            </a:endParaRPr>
          </a:p>
          <a:p>
            <a:pPr lvl="6" algn="just"/>
            <a:r>
              <a:rPr lang="en-US" sz="2100" i="1">
                <a:solidFill>
                  <a:srgbClr val="0000FF"/>
                </a:solidFill>
              </a:rPr>
              <a:t>	Miệng cười buốt giá</a:t>
            </a:r>
            <a:endParaRPr lang="en-US" sz="2100">
              <a:solidFill>
                <a:srgbClr val="0000FF"/>
              </a:solidFill>
            </a:endParaRPr>
          </a:p>
          <a:p>
            <a:pPr lvl="6" algn="just"/>
            <a:r>
              <a:rPr lang="en-US" sz="2100" i="1">
                <a:solidFill>
                  <a:srgbClr val="0000FF"/>
                </a:solidFill>
              </a:rPr>
              <a:t>	Chân không giày</a:t>
            </a:r>
            <a:endParaRPr lang="en-US" sz="2100">
              <a:solidFill>
                <a:srgbClr val="0000FF"/>
              </a:solidFill>
            </a:endParaRPr>
          </a:p>
          <a:p>
            <a:pPr lvl="6" algn="just"/>
            <a:r>
              <a:rPr lang="en-US" sz="2100" i="1">
                <a:solidFill>
                  <a:srgbClr val="0000FF"/>
                </a:solidFill>
              </a:rPr>
              <a:t>	</a:t>
            </a:r>
            <a:r>
              <a:rPr lang="nb-NO" sz="2100" i="1">
                <a:solidFill>
                  <a:srgbClr val="0000FF"/>
                </a:solidFill>
              </a:rPr>
              <a:t>Thương nhau tay nắm lấy bàn tay [...]</a:t>
            </a:r>
            <a:endParaRPr lang="en-US" sz="2100">
              <a:solidFill>
                <a:srgbClr val="0000FF"/>
              </a:solidFill>
            </a:endParaRPr>
          </a:p>
          <a:p>
            <a:pPr algn="just"/>
            <a:r>
              <a:rPr lang="nb-NO" sz="2100" b="1" u="sng">
                <a:solidFill>
                  <a:srgbClr val="0000FF"/>
                </a:solidFill>
              </a:rPr>
              <a:t>Câu 1:</a:t>
            </a:r>
            <a:r>
              <a:rPr lang="nb-NO" sz="2100">
                <a:solidFill>
                  <a:srgbClr val="0000FF"/>
                </a:solidFill>
              </a:rPr>
              <a:t> Từ </a:t>
            </a:r>
            <a:r>
              <a:rPr lang="en-US" sz="2100" i="1">
                <a:solidFill>
                  <a:srgbClr val="0000FF"/>
                </a:solidFill>
              </a:rPr>
              <a:t>“Đồng chí”</a:t>
            </a:r>
            <a:r>
              <a:rPr lang="en-US" sz="2100" b="1">
                <a:solidFill>
                  <a:srgbClr val="0000FF"/>
                </a:solidFill>
              </a:rPr>
              <a:t> </a:t>
            </a:r>
            <a:r>
              <a:rPr lang="nb-NO" sz="2100">
                <a:solidFill>
                  <a:srgbClr val="0000FF"/>
                </a:solidFill>
              </a:rPr>
              <a:t>nghĩa là gì? Theo em, vì sao tác giả lại đặt tên bài thơ của mình là </a:t>
            </a:r>
            <a:r>
              <a:rPr lang="en-US" sz="2100" i="1">
                <a:solidFill>
                  <a:srgbClr val="0000FF"/>
                </a:solidFill>
              </a:rPr>
              <a:t>“Đồng chí”</a:t>
            </a:r>
            <a:r>
              <a:rPr lang="nb-NO" sz="2100" i="1">
                <a:solidFill>
                  <a:srgbClr val="0000FF"/>
                </a:solidFill>
              </a:rPr>
              <a:t>?</a:t>
            </a:r>
            <a:endParaRPr lang="en-US" sz="2100">
              <a:solidFill>
                <a:srgbClr val="0000FF"/>
              </a:solidFill>
            </a:endParaRPr>
          </a:p>
          <a:p>
            <a:pPr algn="just"/>
            <a:r>
              <a:rPr lang="nb-NO" sz="2100" b="1" u="sng">
                <a:solidFill>
                  <a:srgbClr val="0000FF"/>
                </a:solidFill>
              </a:rPr>
              <a:t>Câu 2:</a:t>
            </a:r>
            <a:r>
              <a:rPr lang="nb-NO" sz="2100">
                <a:solidFill>
                  <a:srgbClr val="0000FF"/>
                </a:solidFill>
              </a:rPr>
              <a:t> Trong câu thơ </a:t>
            </a:r>
            <a:r>
              <a:rPr lang="nb-NO" sz="2100" i="1">
                <a:solidFill>
                  <a:srgbClr val="0000FF"/>
                </a:solidFill>
              </a:rPr>
              <a:t>"Giếng nước gốc đa nhớ người ra lính",</a:t>
            </a:r>
            <a:r>
              <a:rPr lang="nb-NO" sz="2100">
                <a:solidFill>
                  <a:srgbClr val="0000FF"/>
                </a:solidFill>
              </a:rPr>
              <a:t> nhà thơ đã sử dụng phép tu từ gì? Nêu rõ hiệu quả nghệ thuật của biện pháp tu từ ấy.</a:t>
            </a:r>
            <a:endParaRPr lang="en-US" sz="2100">
              <a:solidFill>
                <a:srgbClr val="0000FF"/>
              </a:solidFill>
            </a:endParaRPr>
          </a:p>
          <a:p>
            <a:pPr algn="just"/>
            <a:r>
              <a:rPr lang="nb-NO" sz="2100" b="1" u="sng">
                <a:solidFill>
                  <a:srgbClr val="0000FF"/>
                </a:solidFill>
              </a:rPr>
              <a:t>Câu 3:</a:t>
            </a:r>
            <a:r>
              <a:rPr lang="nb-NO" sz="2100">
                <a:solidFill>
                  <a:srgbClr val="0000FF"/>
                </a:solidFill>
              </a:rPr>
              <a:t>  Dựa vào đoạn thơ trên, hãy viết một đoạn văn (khoảng 10 câu) theo cách lập luận Tổng hợp - Phân tích - Tổng hợp trong đó có sử dụng phép thế và một câu phủ định để làm rõ sự đồng cảm, sẻ chia giữa những người đồng đội (Gạch dưới câu phủ định và những từ ngữ làm phép thế).</a:t>
            </a:r>
            <a:endParaRPr lang="en-US" sz="2100">
              <a:solidFill>
                <a:srgbClr val="0000FF"/>
              </a:solidFill>
            </a:endParaRPr>
          </a:p>
        </p:txBody>
      </p:sp>
    </p:spTree>
    <p:extLst>
      <p:ext uri="{BB962C8B-B14F-4D97-AF65-F5344CB8AC3E}">
        <p14:creationId xmlns="" xmlns:p14="http://schemas.microsoft.com/office/powerpoint/2010/main" val="2858019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500"/>
                                        <p:tgtEl>
                                          <p:spTgt spid="7">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barn(inVertical)">
                                      <p:cBhvr>
                                        <p:cTn id="10" dur="500"/>
                                        <p:tgtEl>
                                          <p:spTgt spid="7">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animEffect transition="in" filter="barn(inVertical)">
                                      <p:cBhvr>
                                        <p:cTn id="13" dur="500"/>
                                        <p:tgtEl>
                                          <p:spTgt spid="7">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7">
                                            <p:txEl>
                                              <p:pRg st="3" end="3"/>
                                            </p:txEl>
                                          </p:spTgt>
                                        </p:tgtEl>
                                        <p:attrNameLst>
                                          <p:attrName>style.visibility</p:attrName>
                                        </p:attrNameLst>
                                      </p:cBhvr>
                                      <p:to>
                                        <p:strVal val="visible"/>
                                      </p:to>
                                    </p:set>
                                    <p:animEffect transition="in" filter="barn(inVertical)">
                                      <p:cBhvr>
                                        <p:cTn id="16" dur="500"/>
                                        <p:tgtEl>
                                          <p:spTgt spid="7">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animEffect transition="in" filter="barn(inVertical)">
                                      <p:cBhvr>
                                        <p:cTn id="19" dur="500"/>
                                        <p:tgtEl>
                                          <p:spTgt spid="7">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7">
                                            <p:txEl>
                                              <p:pRg st="5" end="5"/>
                                            </p:txEl>
                                          </p:spTgt>
                                        </p:tgtEl>
                                        <p:attrNameLst>
                                          <p:attrName>style.visibility</p:attrName>
                                        </p:attrNameLst>
                                      </p:cBhvr>
                                      <p:to>
                                        <p:strVal val="visible"/>
                                      </p:to>
                                    </p:set>
                                    <p:animEffect transition="in" filter="barn(inVertical)">
                                      <p:cBhvr>
                                        <p:cTn id="22" dur="500"/>
                                        <p:tgtEl>
                                          <p:spTgt spid="7">
                                            <p:txEl>
                                              <p:pRg st="5" end="5"/>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7">
                                            <p:txEl>
                                              <p:pRg st="6" end="6"/>
                                            </p:txEl>
                                          </p:spTgt>
                                        </p:tgtEl>
                                        <p:attrNameLst>
                                          <p:attrName>style.visibility</p:attrName>
                                        </p:attrNameLst>
                                      </p:cBhvr>
                                      <p:to>
                                        <p:strVal val="visible"/>
                                      </p:to>
                                    </p:set>
                                    <p:animEffect transition="in" filter="barn(inVertical)">
                                      <p:cBhvr>
                                        <p:cTn id="25" dur="500"/>
                                        <p:tgtEl>
                                          <p:spTgt spid="7">
                                            <p:txEl>
                                              <p:pRg st="6" end="6"/>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7">
                                            <p:txEl>
                                              <p:pRg st="7" end="7"/>
                                            </p:txEl>
                                          </p:spTgt>
                                        </p:tgtEl>
                                        <p:attrNameLst>
                                          <p:attrName>style.visibility</p:attrName>
                                        </p:attrNameLst>
                                      </p:cBhvr>
                                      <p:to>
                                        <p:strVal val="visible"/>
                                      </p:to>
                                    </p:set>
                                    <p:animEffect transition="in" filter="barn(inVertical)">
                                      <p:cBhvr>
                                        <p:cTn id="28" dur="500"/>
                                        <p:tgtEl>
                                          <p:spTgt spid="7">
                                            <p:txEl>
                                              <p:pRg st="7" end="7"/>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7">
                                            <p:txEl>
                                              <p:pRg st="8" end="8"/>
                                            </p:txEl>
                                          </p:spTgt>
                                        </p:tgtEl>
                                        <p:attrNameLst>
                                          <p:attrName>style.visibility</p:attrName>
                                        </p:attrNameLst>
                                      </p:cBhvr>
                                      <p:to>
                                        <p:strVal val="visible"/>
                                      </p:to>
                                    </p:set>
                                    <p:animEffect transition="in" filter="barn(inVertical)">
                                      <p:cBhvr>
                                        <p:cTn id="31" dur="500"/>
                                        <p:tgtEl>
                                          <p:spTgt spid="7">
                                            <p:txEl>
                                              <p:pRg st="8" end="8"/>
                                            </p:txEl>
                                          </p:spTgt>
                                        </p:tgtEl>
                                      </p:cBhvr>
                                    </p:animEffect>
                                  </p:childTnLst>
                                </p:cTn>
                              </p:par>
                              <p:par>
                                <p:cTn id="32" presetID="16" presetClass="entr" presetSubtype="21" fill="hold" nodeType="withEffect">
                                  <p:stCondLst>
                                    <p:cond delay="0"/>
                                  </p:stCondLst>
                                  <p:childTnLst>
                                    <p:set>
                                      <p:cBhvr>
                                        <p:cTn id="33" dur="1" fill="hold">
                                          <p:stCondLst>
                                            <p:cond delay="0"/>
                                          </p:stCondLst>
                                        </p:cTn>
                                        <p:tgtEl>
                                          <p:spTgt spid="7">
                                            <p:txEl>
                                              <p:pRg st="9" end="9"/>
                                            </p:txEl>
                                          </p:spTgt>
                                        </p:tgtEl>
                                        <p:attrNameLst>
                                          <p:attrName>style.visibility</p:attrName>
                                        </p:attrNameLst>
                                      </p:cBhvr>
                                      <p:to>
                                        <p:strVal val="visible"/>
                                      </p:to>
                                    </p:set>
                                    <p:animEffect transition="in" filter="barn(inVertical)">
                                      <p:cBhvr>
                                        <p:cTn id="34" dur="500"/>
                                        <p:tgtEl>
                                          <p:spTgt spid="7">
                                            <p:txEl>
                                              <p:pRg st="9" end="9"/>
                                            </p:txEl>
                                          </p:spTgt>
                                        </p:tgtEl>
                                      </p:cBhvr>
                                    </p:animEffect>
                                  </p:childTnLst>
                                </p:cTn>
                              </p:par>
                              <p:par>
                                <p:cTn id="35" presetID="16" presetClass="entr" presetSubtype="21" fill="hold" nodeType="withEffect">
                                  <p:stCondLst>
                                    <p:cond delay="0"/>
                                  </p:stCondLst>
                                  <p:childTnLst>
                                    <p:set>
                                      <p:cBhvr>
                                        <p:cTn id="36" dur="1" fill="hold">
                                          <p:stCondLst>
                                            <p:cond delay="0"/>
                                          </p:stCondLst>
                                        </p:cTn>
                                        <p:tgtEl>
                                          <p:spTgt spid="7">
                                            <p:txEl>
                                              <p:pRg st="10" end="10"/>
                                            </p:txEl>
                                          </p:spTgt>
                                        </p:tgtEl>
                                        <p:attrNameLst>
                                          <p:attrName>style.visibility</p:attrName>
                                        </p:attrNameLst>
                                      </p:cBhvr>
                                      <p:to>
                                        <p:strVal val="visible"/>
                                      </p:to>
                                    </p:set>
                                    <p:animEffect transition="in" filter="barn(inVertical)">
                                      <p:cBhvr>
                                        <p:cTn id="37" dur="500"/>
                                        <p:tgtEl>
                                          <p:spTgt spid="7">
                                            <p:txEl>
                                              <p:pRg st="10" end="10"/>
                                            </p:txEl>
                                          </p:spTgt>
                                        </p:tgtEl>
                                      </p:cBhvr>
                                    </p:animEffect>
                                  </p:childTnLst>
                                </p:cTn>
                              </p:par>
                              <p:par>
                                <p:cTn id="38" presetID="16" presetClass="entr" presetSubtype="21" fill="hold" nodeType="withEffect">
                                  <p:stCondLst>
                                    <p:cond delay="0"/>
                                  </p:stCondLst>
                                  <p:childTnLst>
                                    <p:set>
                                      <p:cBhvr>
                                        <p:cTn id="39" dur="1" fill="hold">
                                          <p:stCondLst>
                                            <p:cond delay="0"/>
                                          </p:stCondLst>
                                        </p:cTn>
                                        <p:tgtEl>
                                          <p:spTgt spid="7">
                                            <p:txEl>
                                              <p:pRg st="11" end="11"/>
                                            </p:txEl>
                                          </p:spTgt>
                                        </p:tgtEl>
                                        <p:attrNameLst>
                                          <p:attrName>style.visibility</p:attrName>
                                        </p:attrNameLst>
                                      </p:cBhvr>
                                      <p:to>
                                        <p:strVal val="visible"/>
                                      </p:to>
                                    </p:set>
                                    <p:animEffect transition="in" filter="barn(inVertical)">
                                      <p:cBhvr>
                                        <p:cTn id="40" dur="500"/>
                                        <p:tgtEl>
                                          <p:spTgt spid="7">
                                            <p:txEl>
                                              <p:pRg st="11" end="11"/>
                                            </p:txEl>
                                          </p:spTgt>
                                        </p:tgtEl>
                                      </p:cBhvr>
                                    </p:animEffect>
                                  </p:childTnLst>
                                </p:cTn>
                              </p:par>
                              <p:par>
                                <p:cTn id="41" presetID="16" presetClass="entr" presetSubtype="21" fill="hold" nodeType="withEffect">
                                  <p:stCondLst>
                                    <p:cond delay="0"/>
                                  </p:stCondLst>
                                  <p:childTnLst>
                                    <p:set>
                                      <p:cBhvr>
                                        <p:cTn id="42" dur="1" fill="hold">
                                          <p:stCondLst>
                                            <p:cond delay="0"/>
                                          </p:stCondLst>
                                        </p:cTn>
                                        <p:tgtEl>
                                          <p:spTgt spid="7">
                                            <p:txEl>
                                              <p:pRg st="12" end="12"/>
                                            </p:txEl>
                                          </p:spTgt>
                                        </p:tgtEl>
                                        <p:attrNameLst>
                                          <p:attrName>style.visibility</p:attrName>
                                        </p:attrNameLst>
                                      </p:cBhvr>
                                      <p:to>
                                        <p:strVal val="visible"/>
                                      </p:to>
                                    </p:set>
                                    <p:animEffect transition="in" filter="barn(inVertical)">
                                      <p:cBhvr>
                                        <p:cTn id="43" dur="500"/>
                                        <p:tgtEl>
                                          <p:spTgt spid="7">
                                            <p:txEl>
                                              <p:pRg st="12" end="12"/>
                                            </p:txEl>
                                          </p:spTgt>
                                        </p:tgtEl>
                                      </p:cBhvr>
                                    </p:animEffect>
                                  </p:childTnLst>
                                </p:cTn>
                              </p:par>
                              <p:par>
                                <p:cTn id="44" presetID="16" presetClass="entr" presetSubtype="21" fill="hold" nodeType="withEffect">
                                  <p:stCondLst>
                                    <p:cond delay="0"/>
                                  </p:stCondLst>
                                  <p:childTnLst>
                                    <p:set>
                                      <p:cBhvr>
                                        <p:cTn id="45" dur="1" fill="hold">
                                          <p:stCondLst>
                                            <p:cond delay="0"/>
                                          </p:stCondLst>
                                        </p:cTn>
                                        <p:tgtEl>
                                          <p:spTgt spid="7">
                                            <p:txEl>
                                              <p:pRg st="13" end="13"/>
                                            </p:txEl>
                                          </p:spTgt>
                                        </p:tgtEl>
                                        <p:attrNameLst>
                                          <p:attrName>style.visibility</p:attrName>
                                        </p:attrNameLst>
                                      </p:cBhvr>
                                      <p:to>
                                        <p:strVal val="visible"/>
                                      </p:to>
                                    </p:set>
                                    <p:animEffect transition="in" filter="barn(inVertical)">
                                      <p:cBhvr>
                                        <p:cTn id="46" dur="500"/>
                                        <p:tgtEl>
                                          <p:spTgt spid="7">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16084"/>
            <a:ext cx="11831782" cy="5955476"/>
          </a:xfrm>
          <a:prstGeom prst="rect">
            <a:avLst/>
          </a:prstGeom>
          <a:noFill/>
        </p:spPr>
        <p:txBody>
          <a:bodyPr wrap="square" rtlCol="0">
            <a:spAutoFit/>
          </a:bodyPr>
          <a:lstStyle/>
          <a:p>
            <a:pPr algn="just"/>
            <a:r>
              <a:rPr lang="en-US" sz="2400" b="1">
                <a:solidFill>
                  <a:srgbClr val="FF0000"/>
                </a:solidFill>
              </a:rPr>
              <a:t>Gợi ý vấn đề 2:</a:t>
            </a:r>
          </a:p>
          <a:p>
            <a:pPr algn="just"/>
            <a:r>
              <a:rPr lang="en-US" sz="2100" b="1" u="sng">
                <a:solidFill>
                  <a:srgbClr val="0000FF"/>
                </a:solidFill>
              </a:rPr>
              <a:t>Câu 1:</a:t>
            </a:r>
            <a:r>
              <a:rPr lang="en-US" sz="2100" b="1">
                <a:solidFill>
                  <a:srgbClr val="0000FF"/>
                </a:solidFill>
              </a:rPr>
              <a:t> Giải nghĩa từ “Đồng chí” và ý nghĩa nhan đề:</a:t>
            </a:r>
            <a:endParaRPr lang="en-US" sz="2100">
              <a:solidFill>
                <a:srgbClr val="0000FF"/>
              </a:solidFill>
            </a:endParaRPr>
          </a:p>
          <a:p>
            <a:pPr algn="just"/>
            <a:r>
              <a:rPr lang="en-US" sz="2100">
                <a:solidFill>
                  <a:srgbClr val="0000FF"/>
                </a:solidFill>
              </a:rPr>
              <a:t>     - Giải nghĩa từ “Đồng chí”: người có cùng chí hướng, lí tưởng. Người cùng ở trong một đoàn thể chính trị hay một tổ chức cách mạng thường gọi nhau là “đồng chí”. Từ sau Cách mạng tháng Tám 1945, “đồng chí” trở thành từ xưng hô quen thuộc trong các cơ quan, đoàn thể, đơn vị bộ đội. </a:t>
            </a:r>
          </a:p>
          <a:p>
            <a:pPr algn="just"/>
            <a:r>
              <a:rPr lang="en-US" sz="2100">
                <a:solidFill>
                  <a:srgbClr val="0000FF"/>
                </a:solidFill>
              </a:rPr>
              <a:t>     - Ý nghĩa nhan đề: Bài thơ được đặt tên “Đồng chí” nhằm nhấn mạnh sức mạnh và vẻ đẹp tinh thần của người lính cách mạng – những người có cùng chung cảnh ngộ, lí tưởng chiến đấu, gắn bó keo sơn trong chiến đấu gian khổ thời chống Pháp. Tình đồng chí vừa là tình chiến đấu, vừa là tình thân. Cả hai đều là máu thịt, hữu cơ, nó là sinh mạng con người cầm súng. Nó còn là lời nhắn gửi, lời kí thác của nhà thơ với mọi người, với mình, nó là tiếng gọi sâu thẳm, thiêng liêng, nó là vật báu phải giữ gìn trân trọng.</a:t>
            </a:r>
          </a:p>
          <a:p>
            <a:pPr algn="just"/>
            <a:r>
              <a:rPr lang="en-US" sz="2100" b="1" u="sng">
                <a:solidFill>
                  <a:srgbClr val="0000FF"/>
                </a:solidFill>
              </a:rPr>
              <a:t>Câu 2:</a:t>
            </a:r>
            <a:r>
              <a:rPr lang="en-US" sz="2100" b="1">
                <a:solidFill>
                  <a:srgbClr val="0000FF"/>
                </a:solidFill>
              </a:rPr>
              <a:t> Câu thơ “Giếng nước gốc đa nhớ người ra lính”</a:t>
            </a:r>
            <a:endParaRPr lang="en-US" sz="2100">
              <a:solidFill>
                <a:srgbClr val="0000FF"/>
              </a:solidFill>
            </a:endParaRPr>
          </a:p>
          <a:p>
            <a:pPr algn="just"/>
            <a:r>
              <a:rPr lang="en-US" sz="2100">
                <a:solidFill>
                  <a:srgbClr val="0000FF"/>
                </a:solidFill>
              </a:rPr>
              <a:t>     - Câu thơ “Giếng nước gốc đa nhớ người ra lính” diễn tả tình cảm của con người một cách gián tiếp, kín đáo qua các sự vật trong những mô típ rất quen thuộc về làng quê của ca dao: “giếng nước gốc đa”. </a:t>
            </a:r>
          </a:p>
          <a:p>
            <a:pPr algn="just"/>
            <a:r>
              <a:rPr lang="en-US" sz="2100">
                <a:solidFill>
                  <a:srgbClr val="0000FF"/>
                </a:solidFill>
              </a:rPr>
              <a:t>     - Câu thơ sử dụng biện pháp nghệ thuật ẩn dụ và nhân hóa đã góp phần thể hiện một cách sâu sắc tình cảm của quê hương, của người hậu phương đối với người bộ đội. Ngoài ra các biện pháp nghệ thuật đó còn làm cho lời thơ vừa có sắc thái dân gian, vừa hiện đại.</a:t>
            </a:r>
          </a:p>
        </p:txBody>
      </p:sp>
    </p:spTree>
    <p:extLst>
      <p:ext uri="{BB962C8B-B14F-4D97-AF65-F5344CB8AC3E}">
        <p14:creationId xmlns="" xmlns:p14="http://schemas.microsoft.com/office/powerpoint/2010/main" val="1756851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696766"/>
            <a:ext cx="11831782" cy="6186309"/>
          </a:xfrm>
          <a:prstGeom prst="rect">
            <a:avLst/>
          </a:prstGeom>
          <a:noFill/>
        </p:spPr>
        <p:txBody>
          <a:bodyPr wrap="square" rtlCol="0">
            <a:spAutoFit/>
          </a:bodyPr>
          <a:lstStyle/>
          <a:p>
            <a:pPr algn="just"/>
            <a:r>
              <a:rPr lang="en-US" sz="2200" b="1" u="sng">
                <a:solidFill>
                  <a:srgbClr val="0000FF"/>
                </a:solidFill>
              </a:rPr>
              <a:t>Câu 3:</a:t>
            </a:r>
            <a:r>
              <a:rPr lang="en-US" sz="2200" b="1">
                <a:solidFill>
                  <a:srgbClr val="0000FF"/>
                </a:solidFill>
              </a:rPr>
              <a:t> Viết đoạn văn </a:t>
            </a:r>
            <a:r>
              <a:rPr lang="nb-NO" sz="2200" b="1">
                <a:solidFill>
                  <a:srgbClr val="0000FF"/>
                </a:solidFill>
              </a:rPr>
              <a:t>làm rõ sự đồng cảm, sẻ chia giữa những người đồng đội:</a:t>
            </a:r>
            <a:endParaRPr lang="en-US" sz="2200">
              <a:solidFill>
                <a:srgbClr val="0000FF"/>
              </a:solidFill>
            </a:endParaRPr>
          </a:p>
          <a:p>
            <a:pPr algn="just"/>
            <a:r>
              <a:rPr lang="en-US" sz="2200">
                <a:solidFill>
                  <a:srgbClr val="0000FF"/>
                </a:solidFill>
              </a:rPr>
              <a:t>- Tình đồng chí cao đẹp đã mang lại sự đồng cảm, chia sẻ sâu sắc giữa những người đồng đội. </a:t>
            </a:r>
          </a:p>
          <a:p>
            <a:pPr algn="just"/>
            <a:r>
              <a:rPr lang="en-US" sz="2200">
                <a:solidFill>
                  <a:srgbClr val="0000FF"/>
                </a:solidFill>
              </a:rPr>
              <a:t>- Tuy xuất thân từ những làng quê cụ thể khác nhau nhưng những người chiến sĩ ấy đã có cùng một cảnh ngộ. </a:t>
            </a:r>
          </a:p>
          <a:p>
            <a:pPr algn="just"/>
            <a:r>
              <a:rPr lang="en-US" sz="2200">
                <a:solidFill>
                  <a:srgbClr val="0000FF"/>
                </a:solidFill>
              </a:rPr>
              <a:t>- Họ đã phải từ giã ruộng nương, làng mạc để bước vào quân ngũ. </a:t>
            </a:r>
          </a:p>
          <a:p>
            <a:pPr algn="just"/>
            <a:r>
              <a:rPr lang="en-US" sz="2200">
                <a:solidFill>
                  <a:srgbClr val="0000FF"/>
                </a:solidFill>
              </a:rPr>
              <a:t>- Họ để lại sau lưng những người thân với cuộc sống khó khăn, vất vả, với những tình cảm nhớ thương tha thiết. </a:t>
            </a:r>
          </a:p>
          <a:p>
            <a:pPr algn="just"/>
            <a:r>
              <a:rPr lang="en-US" sz="2200">
                <a:solidFill>
                  <a:srgbClr val="0000FF"/>
                </a:solidFill>
              </a:rPr>
              <a:t>- Bước chân vào cuộc chiến đấu trong giai đoạn đầu gian khổ, những người lính không có cả những trang phục bình thường, quen thuộc của một người bộ đội. </a:t>
            </a:r>
          </a:p>
          <a:p>
            <a:pPr algn="just"/>
            <a:r>
              <a:rPr lang="en-US" sz="2200">
                <a:solidFill>
                  <a:srgbClr val="0000FF"/>
                </a:solidFill>
              </a:rPr>
              <a:t>- Áo thì rách vai, quần thì có vài mảnh vá, chân thì không giày. </a:t>
            </a:r>
          </a:p>
          <a:p>
            <a:pPr algn="just"/>
            <a:r>
              <a:rPr lang="en-US" sz="2200">
                <a:solidFill>
                  <a:srgbClr val="0000FF"/>
                </a:solidFill>
              </a:rPr>
              <a:t>- Nhưng tinh thần của họ vẫn lạc quan: “miệng cười buốt giá”. </a:t>
            </a:r>
          </a:p>
          <a:p>
            <a:pPr algn="just"/>
            <a:r>
              <a:rPr lang="en-US" sz="2200">
                <a:solidFill>
                  <a:srgbClr val="0000FF"/>
                </a:solidFill>
              </a:rPr>
              <a:t>- Họ lại yêu thương, đoàn kết, gắn bó nhau trong hoàn cảnh thiếu thốn ấy: “Thương nhau tay nắm lấy bàn tay”. </a:t>
            </a:r>
          </a:p>
          <a:p>
            <a:pPr algn="just"/>
            <a:r>
              <a:rPr lang="en-US" sz="2200">
                <a:solidFill>
                  <a:srgbClr val="0000FF"/>
                </a:solidFill>
              </a:rPr>
              <a:t>- Tình đồng chí như một ngọn lửa nồng đã sưởi ấm tâm hồn, cuộc sống của những người vệ quốc quân Việt Nam. </a:t>
            </a:r>
          </a:p>
          <a:p>
            <a:pPr algn="just"/>
            <a:r>
              <a:rPr lang="en-US" sz="2200">
                <a:solidFill>
                  <a:srgbClr val="0000FF"/>
                </a:solidFill>
              </a:rPr>
              <a:t>- Chính tình đồng chí cao đẹp đó đã mang lại sức mạnh và làm nên chiến thắng của cuộc kháng chiến chống Pháp.</a:t>
            </a:r>
          </a:p>
        </p:txBody>
      </p:sp>
    </p:spTree>
    <p:extLst>
      <p:ext uri="{BB962C8B-B14F-4D97-AF65-F5344CB8AC3E}">
        <p14:creationId xmlns="" xmlns:p14="http://schemas.microsoft.com/office/powerpoint/2010/main" val="4024779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6140142"/>
          </a:xfrm>
          <a:prstGeom prst="rect">
            <a:avLst/>
          </a:prstGeom>
          <a:noFill/>
        </p:spPr>
        <p:txBody>
          <a:bodyPr wrap="square" rtlCol="0">
            <a:spAutoFit/>
          </a:bodyPr>
          <a:lstStyle/>
          <a:p>
            <a:pPr algn="just">
              <a:lnSpc>
                <a:spcPct val="150000"/>
              </a:lnSpc>
            </a:pPr>
            <a:r>
              <a:rPr lang="en-US" sz="2400" b="1">
                <a:solidFill>
                  <a:srgbClr val="FF0000"/>
                </a:solidFill>
              </a:rPr>
              <a:t>3. Vấn đề 3:</a:t>
            </a:r>
            <a:r>
              <a:rPr lang="en-US" sz="2400">
                <a:solidFill>
                  <a:srgbClr val="FF0000"/>
                </a:solidFill>
              </a:rPr>
              <a:t> </a:t>
            </a:r>
            <a:r>
              <a:rPr lang="en-US" sz="2100">
                <a:solidFill>
                  <a:srgbClr val="0000FF"/>
                </a:solidFill>
              </a:rPr>
              <a:t>Đọc đoạn thơ sau và trả lời các câu hỏi:   </a:t>
            </a:r>
          </a:p>
          <a:p>
            <a:pPr lvl="6" algn="just" fontAlgn="base"/>
            <a:r>
              <a:rPr lang="en-US" sz="2100" i="1">
                <a:solidFill>
                  <a:srgbClr val="0000FF"/>
                </a:solidFill>
              </a:rPr>
              <a:t>“Đêm nay rừng hoang sương muối</a:t>
            </a:r>
            <a:endParaRPr lang="en-US" sz="2100">
              <a:solidFill>
                <a:srgbClr val="0000FF"/>
              </a:solidFill>
            </a:endParaRPr>
          </a:p>
          <a:p>
            <a:pPr lvl="6" algn="just" fontAlgn="base"/>
            <a:r>
              <a:rPr lang="en-US" sz="2100" i="1">
                <a:solidFill>
                  <a:srgbClr val="0000FF"/>
                </a:solidFill>
              </a:rPr>
              <a:t>Đứng cạnh bên nhau chờ giặc tới</a:t>
            </a:r>
            <a:endParaRPr lang="en-US" sz="2100">
              <a:solidFill>
                <a:srgbClr val="0000FF"/>
              </a:solidFill>
            </a:endParaRPr>
          </a:p>
          <a:p>
            <a:pPr lvl="6" algn="just" fontAlgn="base"/>
            <a:r>
              <a:rPr lang="en-US" sz="2100" i="1">
                <a:solidFill>
                  <a:srgbClr val="0000FF"/>
                </a:solidFill>
              </a:rPr>
              <a:t>Đầu súng trăng treo”</a:t>
            </a:r>
            <a:r>
              <a:rPr lang="en-US" sz="2100">
                <a:solidFill>
                  <a:srgbClr val="0000FF"/>
                </a:solidFill>
              </a:rPr>
              <a:t>.</a:t>
            </a:r>
          </a:p>
          <a:p>
            <a:pPr algn="r" fontAlgn="base"/>
            <a:r>
              <a:rPr lang="en-US" sz="2100" i="1">
                <a:solidFill>
                  <a:srgbClr val="0000FF"/>
                </a:solidFill>
              </a:rPr>
              <a:t>(Đồng chí – Chính Hữu, Ngữ văn 9, tập I)</a:t>
            </a:r>
            <a:endParaRPr lang="en-US" sz="2100">
              <a:solidFill>
                <a:srgbClr val="0000FF"/>
              </a:solidFill>
            </a:endParaRPr>
          </a:p>
          <a:p>
            <a:pPr algn="just" fontAlgn="base"/>
            <a:r>
              <a:rPr lang="en-US" sz="2100" b="1" u="sng">
                <a:solidFill>
                  <a:srgbClr val="0000FF"/>
                </a:solidFill>
              </a:rPr>
              <a:t>Câu 1:</a:t>
            </a:r>
            <a:r>
              <a:rPr lang="en-US" sz="2100">
                <a:solidFill>
                  <a:srgbClr val="0000FF"/>
                </a:solidFill>
              </a:rPr>
              <a:t> Khi nêu xuất xứ và hoàn cảnh sáng tác của bài thơ Đồng chí, có bạn học sinh viết:</a:t>
            </a:r>
          </a:p>
          <a:p>
            <a:pPr algn="just" fontAlgn="base"/>
            <a:r>
              <a:rPr lang="en-US" sz="2100">
                <a:solidFill>
                  <a:srgbClr val="0000FF"/>
                </a:solidFill>
              </a:rPr>
              <a:t>“Bài thơ “Đồng chí” của Chính Hữu trích từ tập thơ “Vầng trăng quầng lửa” và được sáng tác trong thời kì kháng chiến chống Mĩ”.</a:t>
            </a:r>
          </a:p>
          <a:p>
            <a:pPr algn="just" fontAlgn="base"/>
            <a:r>
              <a:rPr lang="en-US" sz="2100">
                <a:solidFill>
                  <a:srgbClr val="0000FF"/>
                </a:solidFill>
              </a:rPr>
              <a:t>Em hãy sửa lỗi kiến thức của câu văn trên.</a:t>
            </a:r>
          </a:p>
          <a:p>
            <a:pPr algn="just" fontAlgn="base"/>
            <a:r>
              <a:rPr lang="en-US" sz="2100" b="1" u="sng">
                <a:solidFill>
                  <a:srgbClr val="0000FF"/>
                </a:solidFill>
              </a:rPr>
              <a:t>Câu 2:</a:t>
            </a:r>
            <a:r>
              <a:rPr lang="en-US" sz="2100" b="1">
                <a:solidFill>
                  <a:srgbClr val="0000FF"/>
                </a:solidFill>
              </a:rPr>
              <a:t> </a:t>
            </a:r>
            <a:r>
              <a:rPr lang="en-US" sz="2100">
                <a:solidFill>
                  <a:srgbClr val="0000FF"/>
                </a:solidFill>
              </a:rPr>
              <a:t>Hãy ghi lại tên một tác phẩm đã học (ghi rõ tên tác giả) sáng tác cùng năm với bài thơ Đồng chí.</a:t>
            </a:r>
          </a:p>
          <a:p>
            <a:pPr algn="just" fontAlgn="base"/>
            <a:r>
              <a:rPr lang="en-US" sz="2100" b="1" u="sng">
                <a:solidFill>
                  <a:srgbClr val="0000FF"/>
                </a:solidFill>
              </a:rPr>
              <a:t>Câu 3:</a:t>
            </a:r>
            <a:r>
              <a:rPr lang="en-US" sz="2100" b="1">
                <a:solidFill>
                  <a:srgbClr val="0000FF"/>
                </a:solidFill>
              </a:rPr>
              <a:t> </a:t>
            </a:r>
            <a:r>
              <a:rPr lang="en-US" sz="2100">
                <a:solidFill>
                  <a:srgbClr val="0000FF"/>
                </a:solidFill>
              </a:rPr>
              <a:t>Về câu thơ cuối của bài thơ, nhà thơ Chính Hữu kể rằng lúc đầu ông viết là “Đầu súng mảnh trăng treo”, sau đó bớt đi một chữ. Chữ nào trong câu thơ đã được bớt đi? Theo em, vì sao tác giả lại bớt đi như vậy?</a:t>
            </a:r>
          </a:p>
          <a:p>
            <a:pPr algn="just" fontAlgn="base"/>
            <a:r>
              <a:rPr lang="en-US" sz="2100" b="1" u="sng">
                <a:solidFill>
                  <a:srgbClr val="0000FF"/>
                </a:solidFill>
              </a:rPr>
              <a:t>Câu 4:</a:t>
            </a:r>
            <a:r>
              <a:rPr lang="en-US" sz="2100" b="1">
                <a:solidFill>
                  <a:srgbClr val="0000FF"/>
                </a:solidFill>
              </a:rPr>
              <a:t> </a:t>
            </a:r>
            <a:r>
              <a:rPr lang="en-US" sz="2100">
                <a:solidFill>
                  <a:srgbClr val="0000FF"/>
                </a:solidFill>
              </a:rPr>
              <a:t>Hãy viết một đoạn văn khoảng 12 câu theo cách lập luận Tổng – Phân – Hợp với chủ đề: Ba câu kết thúc bài thơ  là bức tranh đẹp về tình đồng chí, là biểu tượng đẹp về cuộc đời người chiến sĩ. Trong đoạn có sử dụng câu cảm thán và phép nối để liên kết (gạch dưới câu cảm thán và từ ngữ dùng làm phép nối).</a:t>
            </a:r>
          </a:p>
        </p:txBody>
      </p:sp>
    </p:spTree>
    <p:extLst>
      <p:ext uri="{BB962C8B-B14F-4D97-AF65-F5344CB8AC3E}">
        <p14:creationId xmlns="" xmlns:p14="http://schemas.microsoft.com/office/powerpoint/2010/main" val="3847583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66662" y="696766"/>
            <a:ext cx="11831782" cy="4893647"/>
          </a:xfrm>
          <a:prstGeom prst="rect">
            <a:avLst/>
          </a:prstGeom>
          <a:noFill/>
        </p:spPr>
        <p:txBody>
          <a:bodyPr wrap="square" rtlCol="0">
            <a:spAutoFit/>
          </a:bodyPr>
          <a:lstStyle/>
          <a:p>
            <a:pPr algn="just"/>
            <a:r>
              <a:rPr lang="en-US" sz="2400" b="1">
                <a:solidFill>
                  <a:srgbClr val="FF0000"/>
                </a:solidFill>
              </a:rPr>
              <a:t>Gợi ý vấn đề 3:</a:t>
            </a:r>
          </a:p>
          <a:p>
            <a:pPr algn="just"/>
            <a:r>
              <a:rPr lang="en-US" sz="2400" b="1" u="sng">
                <a:solidFill>
                  <a:srgbClr val="0000FF"/>
                </a:solidFill>
              </a:rPr>
              <a:t>Câu 1:</a:t>
            </a:r>
            <a:r>
              <a:rPr lang="en-US" sz="2400" b="1">
                <a:solidFill>
                  <a:srgbClr val="0000FF"/>
                </a:solidFill>
              </a:rPr>
              <a:t> Sửa lỗi xuất xứ và hoàn cảnh sáng tác:</a:t>
            </a:r>
            <a:endParaRPr lang="en-US" sz="2400">
              <a:solidFill>
                <a:srgbClr val="0000FF"/>
              </a:solidFill>
            </a:endParaRPr>
          </a:p>
          <a:p>
            <a:pPr algn="just" fontAlgn="base"/>
            <a:r>
              <a:rPr lang="en-US" sz="2400">
                <a:solidFill>
                  <a:srgbClr val="0000FF"/>
                </a:solidFill>
              </a:rPr>
              <a:t>	“Bài thơ “Đồng chí” của Chính Hữu trích từ tập thơ “Đầu súng trăng treo” và được sáng tác trong thời kì kháng chiến chống Pháp”.</a:t>
            </a:r>
          </a:p>
          <a:p>
            <a:pPr algn="just" fontAlgn="base"/>
            <a:r>
              <a:rPr lang="en-US" sz="2400" b="1" u="sng">
                <a:solidFill>
                  <a:srgbClr val="0000FF"/>
                </a:solidFill>
              </a:rPr>
              <a:t>Câu 2</a:t>
            </a:r>
            <a:r>
              <a:rPr lang="en-US" sz="2400" b="1">
                <a:solidFill>
                  <a:srgbClr val="0000FF"/>
                </a:solidFill>
              </a:rPr>
              <a:t>: Tác phẩm có cùng năm sáng tác (1948):</a:t>
            </a:r>
            <a:endParaRPr lang="en-US" sz="2400">
              <a:solidFill>
                <a:srgbClr val="0000FF"/>
              </a:solidFill>
            </a:endParaRPr>
          </a:p>
          <a:p>
            <a:pPr algn="just" fontAlgn="base"/>
            <a:r>
              <a:rPr lang="en-US" sz="2400">
                <a:solidFill>
                  <a:srgbClr val="0000FF"/>
                </a:solidFill>
              </a:rPr>
              <a:t>	- Tác phẩm: Làng		- Tác giả: Kim Lân</a:t>
            </a:r>
          </a:p>
          <a:p>
            <a:pPr algn="just" fontAlgn="base"/>
            <a:r>
              <a:rPr lang="en-US" sz="2400" b="1" u="sng">
                <a:solidFill>
                  <a:srgbClr val="0000FF"/>
                </a:solidFill>
              </a:rPr>
              <a:t>Câu 3:</a:t>
            </a:r>
            <a:r>
              <a:rPr lang="en-US" sz="2400" b="1">
                <a:solidFill>
                  <a:srgbClr val="0000FF"/>
                </a:solidFill>
              </a:rPr>
              <a:t> Việc bớt đi từ “mảnh” trong câu thơ “Đầu súng trăng treo” có ý nghĩa:</a:t>
            </a:r>
            <a:endParaRPr lang="en-US" sz="2400">
              <a:solidFill>
                <a:srgbClr val="0000FF"/>
              </a:solidFill>
            </a:endParaRPr>
          </a:p>
          <a:p>
            <a:pPr algn="just" fontAlgn="base"/>
            <a:r>
              <a:rPr lang="en-US" sz="2400">
                <a:solidFill>
                  <a:srgbClr val="0000FF"/>
                </a:solidFill>
              </a:rPr>
              <a:t>	- Chữ được bớt là: “mảnh”</a:t>
            </a:r>
          </a:p>
          <a:p>
            <a:pPr algn="just" fontAlgn="base"/>
            <a:r>
              <a:rPr lang="en-US" sz="2400">
                <a:solidFill>
                  <a:srgbClr val="0000FF"/>
                </a:solidFill>
              </a:rPr>
              <a:t>	- Tác dụng: Tác giả bớt chữ “mảnh” bởi câu thơ “Đầu súng trăng treo” vẫn gợi được hình ảnh vầng trăng treo trên đầu mũi súng. Hơn nữa, khi bớt đi một chữ, câu thơ trở nên gọn, chắc, giàu nhịp điệu. Bốn chữ này có nhịp điệu như nhịp lắc của một cái gì lơ lửng, chông chênh, góp phần diễn tả sinh động hình ảnh vầng trăng treo lơ lửng trên đầu mũi súng.</a:t>
            </a:r>
          </a:p>
        </p:txBody>
      </p:sp>
    </p:spTree>
    <p:extLst>
      <p:ext uri="{BB962C8B-B14F-4D97-AF65-F5344CB8AC3E}">
        <p14:creationId xmlns="" xmlns:p14="http://schemas.microsoft.com/office/powerpoint/2010/main" val="128138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66662" y="696766"/>
            <a:ext cx="11831782" cy="6208174"/>
          </a:xfrm>
          <a:prstGeom prst="rect">
            <a:avLst/>
          </a:prstGeom>
          <a:noFill/>
        </p:spPr>
        <p:txBody>
          <a:bodyPr wrap="square" rtlCol="0">
            <a:spAutoFit/>
          </a:bodyPr>
          <a:lstStyle/>
          <a:p>
            <a:pPr algn="just">
              <a:lnSpc>
                <a:spcPct val="130000"/>
              </a:lnSpc>
            </a:pPr>
            <a:r>
              <a:rPr lang="en-US" sz="2200" b="1" u="sng">
                <a:solidFill>
                  <a:srgbClr val="0000FF"/>
                </a:solidFill>
              </a:rPr>
              <a:t>Câu 4:</a:t>
            </a:r>
            <a:r>
              <a:rPr lang="en-US" sz="2200" b="1">
                <a:solidFill>
                  <a:srgbClr val="0000FF"/>
                </a:solidFill>
              </a:rPr>
              <a:t> Viết đoạn văn: Cần đảm bảo các nội dung sau:</a:t>
            </a:r>
            <a:endParaRPr lang="en-US" sz="2200">
              <a:solidFill>
                <a:srgbClr val="0000FF"/>
              </a:solidFill>
            </a:endParaRPr>
          </a:p>
          <a:p>
            <a:pPr algn="just">
              <a:lnSpc>
                <a:spcPct val="130000"/>
              </a:lnSpc>
            </a:pPr>
            <a:r>
              <a:rPr lang="en-US" sz="2200">
                <a:solidFill>
                  <a:srgbClr val="0000FF"/>
                </a:solidFill>
              </a:rPr>
              <a:t>- Trong cảnh “rừng hoang sương muối” – rừng mùa đông ở Việt Bắc sương muối phủ đầy trời, những người lính vẫn đứng cạnh bên nhau, im lặng, phục kích chờ giặc tới. Từ “chờ” là tư thế chủ động của người lính.</a:t>
            </a:r>
          </a:p>
          <a:p>
            <a:pPr algn="just">
              <a:lnSpc>
                <a:spcPct val="130000"/>
              </a:lnSpc>
            </a:pPr>
            <a:r>
              <a:rPr lang="en-US" sz="2200">
                <a:solidFill>
                  <a:srgbClr val="0000FF"/>
                </a:solidFill>
              </a:rPr>
              <a:t>- Hai câu thơ đối nhau thật chỉnh và gợi cảm giữa khung cảnh và toàn cảnh. Khung cảnh lạnh lẽo, buốt giá. Toàn cảnh là tình cảm ấm nồng của người lính với đồng đội. Sức mạnh của tình đồng đội đã giúp người lính vượt lên tất cả sự khắc nghiệt của thời tiết. Chính tình đồng chí đã sưởi ấm các anh giữa rừng hoang mùa đông và sương muối buốt giá.</a:t>
            </a:r>
          </a:p>
          <a:p>
            <a:pPr algn="just">
              <a:lnSpc>
                <a:spcPct val="130000"/>
              </a:lnSpc>
            </a:pPr>
            <a:r>
              <a:rPr lang="en-US" sz="2200">
                <a:solidFill>
                  <a:srgbClr val="0000FF"/>
                </a:solidFill>
              </a:rPr>
              <a:t>- Hình ảnh “Đầu súng trăng treo” là có thật trong cảm giác, được nhận ra từ những đêm hành quân, phục kích chờ giặc. Đây là hình ảnh đẹp nhất, gợi bao liên tưởng phong phú: Súng và trăng là gần và xa, là chiến sĩ và thi sĩ, là thực tại và mơ mộng. Tất cả đã hòa quyện, bổ sung cho nhau trong cuộc đời người lính cách mạng. Câu thơ như nhãn tự của cả bài, vừa mang tính hiện thực, vừa mang sắc thái lãng mạn.</a:t>
            </a:r>
          </a:p>
          <a:p>
            <a:pPr algn="just">
              <a:lnSpc>
                <a:spcPct val="130000"/>
              </a:lnSpc>
            </a:pPr>
            <a:r>
              <a:rPr lang="en-US" sz="2200">
                <a:solidFill>
                  <a:srgbClr val="0000FF"/>
                </a:solidFill>
              </a:rPr>
              <a:t>- Ba câu thơ là bức tranh đẹp, là biểu tượng đẹp giàu chất thơ về tình đồng chí, đồng đội.</a:t>
            </a:r>
          </a:p>
        </p:txBody>
      </p:sp>
    </p:spTree>
    <p:extLst>
      <p:ext uri="{BB962C8B-B14F-4D97-AF65-F5344CB8AC3E}">
        <p14:creationId xmlns="" xmlns:p14="http://schemas.microsoft.com/office/powerpoint/2010/main" val="3257087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34AA4C6-BA7F-40BC-AD51-EFDDDBEA5A84}"/>
              </a:ext>
            </a:extLst>
          </p:cNvPr>
          <p:cNvSpPr>
            <a:spLocks noGrp="1"/>
          </p:cNvSpPr>
          <p:nvPr>
            <p:ph type="title"/>
          </p:nvPr>
        </p:nvSpPr>
        <p:spPr/>
        <p:txBody>
          <a:bodyPr/>
          <a:lstStyle/>
          <a:p>
            <a:r>
              <a:rPr lang="en-US"/>
              <a:t>Trân trọng</a:t>
            </a:r>
            <a:endParaRPr lang="ru-RU" dirty="0"/>
          </a:p>
        </p:txBody>
      </p:sp>
      <p:sp>
        <p:nvSpPr>
          <p:cNvPr id="4" name="Text Placeholder 3">
            <a:extLst>
              <a:ext uri="{FF2B5EF4-FFF2-40B4-BE49-F238E27FC236}">
                <a16:creationId xmlns="" xmlns:a16="http://schemas.microsoft.com/office/drawing/2014/main" id="{F155FC3B-DD33-4B9A-A5EB-A2301786CE4E}"/>
              </a:ext>
            </a:extLst>
          </p:cNvPr>
          <p:cNvSpPr>
            <a:spLocks noGrp="1"/>
          </p:cNvSpPr>
          <p:nvPr>
            <p:ph type="body" sz="quarter" idx="14"/>
          </p:nvPr>
        </p:nvSpPr>
        <p:spPr/>
        <p:txBody>
          <a:bodyPr/>
          <a:lstStyle/>
          <a:p>
            <a:endParaRPr lang="ru-RU" sz="1600" dirty="0"/>
          </a:p>
        </p:txBody>
      </p:sp>
      <p:pic>
        <p:nvPicPr>
          <p:cNvPr id="11" name="Picture Placeholder 10">
            <a:extLst>
              <a:ext uri="{FF2B5EF4-FFF2-40B4-BE49-F238E27FC236}">
                <a16:creationId xmlns="" xmlns:a16="http://schemas.microsoft.com/office/drawing/2014/main" id="{6DA957AC-34F3-425A-95B8-368D9CE7DC6A}"/>
              </a:ext>
            </a:extLst>
          </p:cNvPr>
          <p:cNvPicPr>
            <a:picLocks noGrp="1" noChangeAspect="1"/>
          </p:cNvPicPr>
          <p:nvPr>
            <p:ph type="pic" sz="quarter" idx="13"/>
          </p:nvPr>
        </p:nvPicPr>
        <p:blipFill>
          <a:blip r:embed="rId2"/>
          <a:srcRect l="11677" r="11677"/>
          <a:stretch>
            <a:fillRect/>
          </a:stretch>
        </p:blipFill>
        <p:spPr/>
      </p:pic>
    </p:spTree>
    <p:extLst>
      <p:ext uri="{BB962C8B-B14F-4D97-AF65-F5344CB8AC3E}">
        <p14:creationId xmlns="" xmlns:p14="http://schemas.microsoft.com/office/powerpoint/2010/main" val="1923331524"/>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advTm="7000">
        <p15:prstTrans prst="airplane"/>
      </p:transition>
    </mc:Choice>
    <mc:Fallback>
      <p:transition spd="slow" advTm="7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10" name="TextBox 9">
            <a:extLst>
              <a:ext uri="{FF2B5EF4-FFF2-40B4-BE49-F238E27FC236}">
                <a16:creationId xmlns="" xmlns:a16="http://schemas.microsoft.com/office/drawing/2014/main" id="{6A952B58-ED73-4837-9794-158A5CFC85A7}"/>
              </a:ext>
            </a:extLst>
          </p:cNvPr>
          <p:cNvSpPr txBox="1"/>
          <p:nvPr/>
        </p:nvSpPr>
        <p:spPr>
          <a:xfrm>
            <a:off x="0" y="660132"/>
            <a:ext cx="11994776" cy="2973891"/>
          </a:xfrm>
          <a:prstGeom prst="rect">
            <a:avLst/>
          </a:prstGeom>
          <a:noFill/>
        </p:spPr>
        <p:txBody>
          <a:bodyPr wrap="square" rtlCol="0">
            <a:spAutoFit/>
          </a:bodyPr>
          <a:lstStyle/>
          <a:p>
            <a:pPr marL="0" marR="0" algn="just">
              <a:spcBef>
                <a:spcPts val="0"/>
              </a:spcBef>
              <a:spcAft>
                <a:spcPts val="0"/>
              </a:spcAft>
            </a:pPr>
            <a:r>
              <a:rPr lang="en-US" sz="2400" b="1">
                <a:solidFill>
                  <a:srgbClr val="FF0000"/>
                </a:solidFill>
                <a:effectLst/>
                <a:latin typeface="+mj-lt"/>
                <a:ea typeface="Calibri" panose="020F0502020204030204" pitchFamily="34" charset="0"/>
                <a:cs typeface="Times New Roman" panose="02020603050405020304" pitchFamily="18" charset="0"/>
              </a:rPr>
              <a:t>1. Tác giả</a:t>
            </a:r>
            <a:endParaRPr lang="en-US" sz="2400">
              <a:solidFill>
                <a:srgbClr val="FF0000"/>
              </a:solidFill>
              <a:effectLst/>
              <a:latin typeface="+mj-lt"/>
              <a:ea typeface="Calibri" panose="020F0502020204030204" pitchFamily="34" charset="0"/>
              <a:cs typeface="Times New Roman" panose="02020603050405020304" pitchFamily="18" charset="0"/>
            </a:endParaRPr>
          </a:p>
          <a:p>
            <a:pPr marL="0" marR="0" indent="288290" algn="just">
              <a:lnSpc>
                <a:spcPct val="115000"/>
              </a:lnSpc>
              <a:spcBef>
                <a:spcPts val="0"/>
              </a:spcBef>
              <a:spcAft>
                <a:spcPts val="0"/>
              </a:spcAft>
            </a:pPr>
            <a:r>
              <a:rPr lang="en-US" sz="2400">
                <a:solidFill>
                  <a:srgbClr val="0000FF"/>
                </a:solidFill>
                <a:effectLst/>
                <a:latin typeface="+mj-lt"/>
                <a:ea typeface="Calibri" panose="020F0502020204030204" pitchFamily="34" charset="0"/>
                <a:cs typeface="Times New Roman" panose="02020603050405020304" pitchFamily="18" charset="0"/>
              </a:rPr>
              <a:t>- Tên khai sinh là Trần Đình Đắc (1926 – 2007). Quê tỉnh Hà Tĩnh. </a:t>
            </a:r>
          </a:p>
          <a:p>
            <a:pPr marL="0" marR="0" indent="288290" algn="just">
              <a:lnSpc>
                <a:spcPct val="115000"/>
              </a:lnSpc>
              <a:spcBef>
                <a:spcPts val="0"/>
              </a:spcBef>
              <a:spcAft>
                <a:spcPts val="0"/>
              </a:spcAft>
            </a:pPr>
            <a:r>
              <a:rPr lang="en-US" sz="2400">
                <a:solidFill>
                  <a:srgbClr val="0000FF"/>
                </a:solidFill>
                <a:effectLst/>
                <a:latin typeface="+mj-lt"/>
                <a:ea typeface="Calibri" panose="020F0502020204030204" pitchFamily="34" charset="0"/>
                <a:cs typeface="Times New Roman" panose="02020603050405020304" pitchFamily="18" charset="0"/>
              </a:rPr>
              <a:t>- Là nhà thơ – chiến sĩ trong suốt thời kỳ chống Pháp – Mỹ. </a:t>
            </a:r>
          </a:p>
          <a:p>
            <a:pPr marL="0" marR="0" indent="288290" algn="just">
              <a:lnSpc>
                <a:spcPct val="115000"/>
              </a:lnSpc>
              <a:spcBef>
                <a:spcPts val="0"/>
              </a:spcBef>
              <a:spcAft>
                <a:spcPts val="0"/>
              </a:spcAft>
            </a:pPr>
            <a:r>
              <a:rPr lang="en-US" sz="2400">
                <a:solidFill>
                  <a:srgbClr val="0000FF"/>
                </a:solidFill>
                <a:effectLst/>
                <a:latin typeface="+mj-lt"/>
                <a:ea typeface="Calibri" panose="020F0502020204030204" pitchFamily="34" charset="0"/>
                <a:cs typeface="Times New Roman" panose="02020603050405020304" pitchFamily="18" charset="0"/>
              </a:rPr>
              <a:t>- Được trao tặng giải thưởng Hồ Chí Minh về văn học – nghệ thuật đợt II năm 2000.</a:t>
            </a:r>
          </a:p>
          <a:p>
            <a:pPr marL="0" marR="0" indent="288290" algn="just">
              <a:lnSpc>
                <a:spcPct val="115000"/>
              </a:lnSpc>
              <a:spcBef>
                <a:spcPts val="0"/>
              </a:spcBef>
              <a:spcAft>
                <a:spcPts val="0"/>
              </a:spcAft>
            </a:pPr>
            <a:r>
              <a:rPr lang="en-US" sz="2400">
                <a:solidFill>
                  <a:srgbClr val="0000FF"/>
                </a:solidFill>
                <a:effectLst/>
                <a:latin typeface="+mj-lt"/>
                <a:ea typeface="Calibri" panose="020F0502020204030204" pitchFamily="34" charset="0"/>
                <a:cs typeface="Times New Roman" panose="02020603050405020304" pitchFamily="18" charset="0"/>
              </a:rPr>
              <a:t>- Sáng tác tập trung vào hình ảnh người lính và hai cuộc kháng chiến. </a:t>
            </a:r>
          </a:p>
          <a:p>
            <a:pPr marL="0" marR="0" indent="288290" algn="just">
              <a:lnSpc>
                <a:spcPct val="115000"/>
              </a:lnSpc>
              <a:spcBef>
                <a:spcPts val="0"/>
              </a:spcBef>
              <a:spcAft>
                <a:spcPts val="0"/>
              </a:spcAft>
            </a:pPr>
            <a:r>
              <a:rPr lang="en-US" sz="2400">
                <a:solidFill>
                  <a:srgbClr val="0000FF"/>
                </a:solidFill>
                <a:effectLst/>
                <a:latin typeface="+mj-lt"/>
                <a:ea typeface="Calibri" panose="020F0502020204030204" pitchFamily="34" charset="0"/>
                <a:cs typeface="Times New Roman" panose="02020603050405020304" pitchFamily="18" charset="0"/>
              </a:rPr>
              <a:t>- Phong cách thơ: Bình dị, cảm xúc dồn nén, vừa thiết tha, trầm hùng lại vừa sâu lắng, hàm súc. </a:t>
            </a:r>
          </a:p>
        </p:txBody>
      </p:sp>
      <p:sp>
        <p:nvSpPr>
          <p:cNvPr id="11" name="TextBox 10">
            <a:extLst>
              <a:ext uri="{FF2B5EF4-FFF2-40B4-BE49-F238E27FC236}">
                <a16:creationId xmlns="" xmlns:a16="http://schemas.microsoft.com/office/drawing/2014/main" id="{93F6B96B-41A3-459D-9F4A-6F9E106F59D7}"/>
              </a:ext>
            </a:extLst>
          </p:cNvPr>
          <p:cNvSpPr txBox="1"/>
          <p:nvPr/>
        </p:nvSpPr>
        <p:spPr>
          <a:xfrm>
            <a:off x="0" y="3509330"/>
            <a:ext cx="11994776" cy="1200329"/>
          </a:xfrm>
          <a:prstGeom prst="rect">
            <a:avLst/>
          </a:prstGeom>
          <a:noFill/>
        </p:spPr>
        <p:txBody>
          <a:bodyPr wrap="square" rtlCol="0">
            <a:spAutoFit/>
          </a:bodyPr>
          <a:lstStyle/>
          <a:p>
            <a:pPr marL="0" marR="0" algn="just">
              <a:spcBef>
                <a:spcPts val="0"/>
              </a:spcBef>
              <a:spcAft>
                <a:spcPts val="0"/>
              </a:spcAft>
            </a:pPr>
            <a:r>
              <a:rPr lang="en-US" sz="2400" b="1">
                <a:solidFill>
                  <a:srgbClr val="FF0000"/>
                </a:solidFill>
                <a:effectLst/>
                <a:latin typeface="+mj-lt"/>
                <a:ea typeface="Calibri" panose="020F0502020204030204" pitchFamily="34" charset="0"/>
                <a:cs typeface="Times New Roman" panose="02020603050405020304" pitchFamily="18" charset="0"/>
              </a:rPr>
              <a:t>2. Hoàn cảnh sáng tác:</a:t>
            </a:r>
            <a:endParaRPr lang="en-US" sz="2400">
              <a:solidFill>
                <a:srgbClr val="FF0000"/>
              </a:solidFill>
              <a:effectLst/>
              <a:latin typeface="+mj-lt"/>
              <a:ea typeface="Calibri" panose="020F0502020204030204" pitchFamily="34" charset="0"/>
              <a:cs typeface="Times New Roman" panose="02020603050405020304" pitchFamily="18" charset="0"/>
            </a:endParaRPr>
          </a:p>
          <a:p>
            <a:pPr algn="just"/>
            <a:r>
              <a:rPr lang="pt-BR" sz="2400">
                <a:latin typeface="+mj-lt"/>
              </a:rPr>
              <a:t>    </a:t>
            </a:r>
            <a:r>
              <a:rPr lang="pt-BR" sz="2400">
                <a:solidFill>
                  <a:srgbClr val="0000FF"/>
                </a:solidFill>
                <a:latin typeface="+mj-lt"/>
              </a:rPr>
              <a:t>Bài thơ sáng tác năm 1948, thời kì đầu của cuộc kháng chiến chống Thực dân Pháp, khi tác giả là chính trị viên Đại đội tham gia chiến dịch Việt Bắc 1947.</a:t>
            </a:r>
            <a:endParaRPr lang="en-US" sz="2400">
              <a:solidFill>
                <a:srgbClr val="0000FF"/>
              </a:solidFill>
              <a:latin typeface="+mj-lt"/>
            </a:endParaRPr>
          </a:p>
        </p:txBody>
      </p:sp>
      <p:sp>
        <p:nvSpPr>
          <p:cNvPr id="12" name="TextBox 11">
            <a:extLst>
              <a:ext uri="{FF2B5EF4-FFF2-40B4-BE49-F238E27FC236}">
                <a16:creationId xmlns="" xmlns:a16="http://schemas.microsoft.com/office/drawing/2014/main" id="{A6614122-6304-4022-8DAC-EE23A24D2FE3}"/>
              </a:ext>
            </a:extLst>
          </p:cNvPr>
          <p:cNvSpPr txBox="1"/>
          <p:nvPr/>
        </p:nvSpPr>
        <p:spPr>
          <a:xfrm>
            <a:off x="0" y="4603840"/>
            <a:ext cx="11994776" cy="2308324"/>
          </a:xfrm>
          <a:prstGeom prst="rect">
            <a:avLst/>
          </a:prstGeom>
          <a:noFill/>
        </p:spPr>
        <p:txBody>
          <a:bodyPr wrap="square" rtlCol="0">
            <a:spAutoFit/>
          </a:bodyPr>
          <a:lstStyle/>
          <a:p>
            <a:pPr marL="0" marR="0" algn="just">
              <a:spcBef>
                <a:spcPts val="0"/>
              </a:spcBef>
              <a:spcAft>
                <a:spcPts val="0"/>
              </a:spcAft>
            </a:pPr>
            <a:r>
              <a:rPr lang="en-US" sz="2400" b="1">
                <a:solidFill>
                  <a:srgbClr val="FF0000"/>
                </a:solidFill>
                <a:latin typeface="+mj-lt"/>
                <a:ea typeface="Calibri" panose="020F0502020204030204" pitchFamily="34" charset="0"/>
                <a:cs typeface="Times New Roman" panose="02020603050405020304" pitchFamily="18" charset="0"/>
              </a:rPr>
              <a:t>3</a:t>
            </a:r>
            <a:r>
              <a:rPr lang="en-US" sz="2400" b="1">
                <a:solidFill>
                  <a:srgbClr val="FF0000"/>
                </a:solidFill>
                <a:effectLst/>
                <a:latin typeface="+mj-lt"/>
                <a:ea typeface="Calibri" panose="020F0502020204030204" pitchFamily="34" charset="0"/>
                <a:cs typeface="Times New Roman" panose="02020603050405020304" pitchFamily="18" charset="0"/>
              </a:rPr>
              <a:t>. Ý nghĩa nhan đề:</a:t>
            </a:r>
            <a:endParaRPr lang="en-US" sz="2400">
              <a:solidFill>
                <a:srgbClr val="FF0000"/>
              </a:solidFill>
              <a:effectLst/>
              <a:latin typeface="+mj-lt"/>
              <a:ea typeface="Calibri" panose="020F0502020204030204" pitchFamily="34" charset="0"/>
              <a:cs typeface="Times New Roman" panose="02020603050405020304" pitchFamily="18" charset="0"/>
            </a:endParaRPr>
          </a:p>
          <a:p>
            <a:pPr algn="just"/>
            <a:r>
              <a:rPr lang="pt-BR" sz="2400">
                <a:latin typeface="+mj-lt"/>
              </a:rPr>
              <a:t>    </a:t>
            </a:r>
            <a:r>
              <a:rPr lang="en-US" sz="2400">
                <a:solidFill>
                  <a:srgbClr val="0000FF"/>
                </a:solidFill>
              </a:rPr>
              <a:t>- Đồng là cùng, chí là chí hướng.</a:t>
            </a:r>
            <a:r>
              <a:rPr lang="en-US" sz="2400" b="1">
                <a:solidFill>
                  <a:srgbClr val="0000FF"/>
                </a:solidFill>
              </a:rPr>
              <a:t> </a:t>
            </a:r>
            <a:r>
              <a:rPr lang="pt-BR" sz="2400">
                <a:solidFill>
                  <a:srgbClr val="0000FF"/>
                </a:solidFill>
              </a:rPr>
              <a:t>Đồng chí là những người cùng chí hướng, lí tưởng - là tên gọi của một tình cảm mới, đặc biệt xuất hiện và phổ biến trong những năm cách mạng và kháng chiến.</a:t>
            </a:r>
            <a:endParaRPr lang="en-US" sz="2400">
              <a:solidFill>
                <a:srgbClr val="0000FF"/>
              </a:solidFill>
            </a:endParaRPr>
          </a:p>
          <a:p>
            <a:pPr algn="just"/>
            <a:r>
              <a:rPr lang="pt-BR" sz="2400">
                <a:solidFill>
                  <a:srgbClr val="0000FF"/>
                </a:solidFill>
              </a:rPr>
              <a:t>     - Tình đồng chí là cốt lõi, là bản chất sâu xa của sự gắn bó giữa những người lính cách mạng, giúp họ vượt lên trên mọi huỷ diệt của chiến tranh, bom đạn quân thù.</a:t>
            </a:r>
            <a:endParaRPr lang="en-US" sz="2400">
              <a:solidFill>
                <a:srgbClr val="0000FF"/>
              </a:solidFill>
            </a:endParaRPr>
          </a:p>
        </p:txBody>
      </p:sp>
    </p:spTree>
    <p:extLst>
      <p:ext uri="{BB962C8B-B14F-4D97-AF65-F5344CB8AC3E}">
        <p14:creationId xmlns="" xmlns:p14="http://schemas.microsoft.com/office/powerpoint/2010/main" val="3571644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38544" y="618565"/>
            <a:ext cx="11928765" cy="5563831"/>
          </a:xfrm>
          <a:prstGeom prst="rect">
            <a:avLst/>
          </a:prstGeom>
          <a:noFill/>
        </p:spPr>
        <p:txBody>
          <a:bodyPr wrap="square" rtlCol="0">
            <a:spAutoFit/>
          </a:bodyPr>
          <a:lstStyle/>
          <a:p>
            <a:pPr algn="just">
              <a:lnSpc>
                <a:spcPct val="150000"/>
              </a:lnSpc>
            </a:pPr>
            <a:r>
              <a:rPr lang="en-US" sz="2400" b="1">
                <a:solidFill>
                  <a:srgbClr val="FF0000"/>
                </a:solidFill>
              </a:rPr>
              <a:t>4. Mạch cảm xúc</a:t>
            </a:r>
            <a:endParaRPr lang="en-US" sz="2400">
              <a:solidFill>
                <a:srgbClr val="FF0000"/>
              </a:solidFill>
            </a:endParaRPr>
          </a:p>
          <a:p>
            <a:pPr algn="just">
              <a:lnSpc>
                <a:spcPct val="150000"/>
              </a:lnSpc>
            </a:pPr>
            <a:r>
              <a:rPr lang="en-US" sz="2400">
                <a:solidFill>
                  <a:srgbClr val="0000FF"/>
                </a:solidFill>
              </a:rPr>
              <a:t>   -</a:t>
            </a:r>
            <a:r>
              <a:rPr lang="en-US" sz="2400" b="1">
                <a:solidFill>
                  <a:srgbClr val="0000FF"/>
                </a:solidFill>
              </a:rPr>
              <a:t> </a:t>
            </a:r>
            <a:r>
              <a:rPr lang="en-US" sz="2400">
                <a:solidFill>
                  <a:srgbClr val="0000FF"/>
                </a:solidFill>
              </a:rPr>
              <a:t>Sáu dòng đầu là sự lý giải về cơ sở của tình đồng chí. Dòng 7 là câu đặc biệt (chỉ một từ với dấu chấm than) như một phát hiện, một lời khẳng định sự kết tinh tình cảm giữa những người lính.</a:t>
            </a:r>
          </a:p>
          <a:p>
            <a:pPr algn="just">
              <a:lnSpc>
                <a:spcPct val="150000"/>
              </a:lnSpc>
            </a:pPr>
            <a:r>
              <a:rPr lang="en-US" sz="2400">
                <a:solidFill>
                  <a:srgbClr val="0000FF"/>
                </a:solidFill>
              </a:rPr>
              <a:t>   - Mười dòng tiếp theo, mạch cảm xúc sau khi dồn tụ ở dòng 7 lại tiếp tục khơi mở trong những hình ảnh, chi tiết biểu hiện cụ thể, thấm thía tình đồng chí và sức mạnh của nó.</a:t>
            </a:r>
          </a:p>
          <a:p>
            <a:pPr algn="just">
              <a:lnSpc>
                <a:spcPct val="150000"/>
              </a:lnSpc>
            </a:pPr>
            <a:r>
              <a:rPr lang="en-US" sz="2400">
                <a:solidFill>
                  <a:srgbClr val="0000FF"/>
                </a:solidFill>
              </a:rPr>
              <a:t>   - Ba dòng thơ cuối được tác giả tách ra thành một đoạn kết, đọng lại và ngân rung với hình ảnh đặc sắc “Đầu súng trăng treo” như là một biểu tượng giàu chất thơ về người lính.</a:t>
            </a:r>
          </a:p>
        </p:txBody>
      </p:sp>
    </p:spTree>
    <p:extLst>
      <p:ext uri="{BB962C8B-B14F-4D97-AF65-F5344CB8AC3E}">
        <p14:creationId xmlns="" xmlns:p14="http://schemas.microsoft.com/office/powerpoint/2010/main" val="1542899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4" name="TextBox 3">
            <a:extLst>
              <a:ext uri="{FF2B5EF4-FFF2-40B4-BE49-F238E27FC236}">
                <a16:creationId xmlns="" xmlns:a16="http://schemas.microsoft.com/office/drawing/2014/main" id="{2F2E3E07-297E-4A48-AE83-F72AA7A18810}"/>
              </a:ext>
            </a:extLst>
          </p:cNvPr>
          <p:cNvSpPr txBox="1"/>
          <p:nvPr/>
        </p:nvSpPr>
        <p:spPr>
          <a:xfrm>
            <a:off x="0" y="663893"/>
            <a:ext cx="12192000" cy="6001643"/>
          </a:xfrm>
          <a:prstGeom prst="rect">
            <a:avLst/>
          </a:prstGeom>
          <a:noFill/>
        </p:spPr>
        <p:txBody>
          <a:bodyPr wrap="square" rtlCol="0">
            <a:spAutoFit/>
          </a:bodyPr>
          <a:lstStyle/>
          <a:p>
            <a:pPr algn="just"/>
            <a:r>
              <a:rPr lang="en-US" sz="2400" b="1">
                <a:solidFill>
                  <a:srgbClr val="FF0000"/>
                </a:solidFill>
                <a:sym typeface="Wingdings"/>
              </a:rPr>
              <a:t>5. Các biện pháp nghệ thuật và tác dụng:</a:t>
            </a:r>
          </a:p>
          <a:p>
            <a:pPr algn="just"/>
            <a:r>
              <a:rPr lang="en-US" sz="2400" b="1">
                <a:solidFill>
                  <a:srgbClr val="006600"/>
                </a:solidFill>
                <a:sym typeface="Wingdings"/>
              </a:rPr>
              <a:t></a:t>
            </a:r>
            <a:r>
              <a:rPr lang="en-US" sz="2400" b="1">
                <a:solidFill>
                  <a:srgbClr val="006600"/>
                </a:solidFill>
              </a:rPr>
              <a:t> </a:t>
            </a:r>
            <a:r>
              <a:rPr lang="en-US" sz="2400" b="1" dirty="0" err="1">
                <a:solidFill>
                  <a:srgbClr val="006600"/>
                </a:solidFill>
              </a:rPr>
              <a:t>Điệp</a:t>
            </a:r>
            <a:r>
              <a:rPr lang="en-US" sz="2400" b="1" dirty="0">
                <a:solidFill>
                  <a:srgbClr val="006600"/>
                </a:solidFill>
              </a:rPr>
              <a:t> </a:t>
            </a:r>
            <a:r>
              <a:rPr lang="en-US" sz="2400" b="1" dirty="0" err="1">
                <a:solidFill>
                  <a:srgbClr val="006600"/>
                </a:solidFill>
              </a:rPr>
              <a:t>từ</a:t>
            </a:r>
            <a:r>
              <a:rPr lang="en-US" sz="2400" b="1" dirty="0">
                <a:solidFill>
                  <a:srgbClr val="006600"/>
                </a:solidFill>
              </a:rPr>
              <a:t>, </a:t>
            </a:r>
            <a:r>
              <a:rPr lang="en-US" sz="2400" b="1" dirty="0" err="1">
                <a:solidFill>
                  <a:srgbClr val="006600"/>
                </a:solidFill>
              </a:rPr>
              <a:t>hình</a:t>
            </a:r>
            <a:r>
              <a:rPr lang="en-US" sz="2400" b="1" dirty="0">
                <a:solidFill>
                  <a:srgbClr val="006600"/>
                </a:solidFill>
              </a:rPr>
              <a:t> </a:t>
            </a:r>
            <a:r>
              <a:rPr lang="en-US" sz="2400" b="1" dirty="0" err="1">
                <a:solidFill>
                  <a:srgbClr val="006600"/>
                </a:solidFill>
              </a:rPr>
              <a:t>ảnh</a:t>
            </a:r>
            <a:r>
              <a:rPr lang="en-US" sz="2400" b="1" dirty="0">
                <a:solidFill>
                  <a:srgbClr val="006600"/>
                </a:solidFill>
              </a:rPr>
              <a:t> </a:t>
            </a:r>
            <a:r>
              <a:rPr lang="en-US" sz="2400" b="1" dirty="0" err="1">
                <a:solidFill>
                  <a:srgbClr val="006600"/>
                </a:solidFill>
              </a:rPr>
              <a:t>sóng</a:t>
            </a:r>
            <a:r>
              <a:rPr lang="en-US" sz="2400" b="1" dirty="0">
                <a:solidFill>
                  <a:srgbClr val="006600"/>
                </a:solidFill>
              </a:rPr>
              <a:t> </a:t>
            </a:r>
            <a:r>
              <a:rPr lang="en-US" sz="2400" b="1" dirty="0" err="1">
                <a:solidFill>
                  <a:srgbClr val="006600"/>
                </a:solidFill>
              </a:rPr>
              <a:t>đôi</a:t>
            </a:r>
            <a:r>
              <a:rPr lang="en-US" sz="2400" b="1" dirty="0">
                <a:solidFill>
                  <a:srgbClr val="006600"/>
                </a:solidFill>
              </a:rPr>
              <a:t> </a:t>
            </a:r>
            <a:r>
              <a:rPr lang="en-US" sz="2400" b="1" dirty="0" err="1">
                <a:solidFill>
                  <a:srgbClr val="006600"/>
                </a:solidFill>
              </a:rPr>
              <a:t>mang</a:t>
            </a:r>
            <a:r>
              <a:rPr lang="en-US" sz="2400" b="1" dirty="0">
                <a:solidFill>
                  <a:srgbClr val="006600"/>
                </a:solidFill>
              </a:rPr>
              <a:t> ý </a:t>
            </a:r>
            <a:r>
              <a:rPr lang="en-US" sz="2400" b="1" dirty="0" err="1">
                <a:solidFill>
                  <a:srgbClr val="006600"/>
                </a:solidFill>
              </a:rPr>
              <a:t>nghĩa</a:t>
            </a:r>
            <a:r>
              <a:rPr lang="en-US" sz="2400" b="1" dirty="0">
                <a:solidFill>
                  <a:srgbClr val="006600"/>
                </a:solidFill>
              </a:rPr>
              <a:t> </a:t>
            </a:r>
            <a:r>
              <a:rPr lang="en-US" sz="2400" b="1" dirty="0" err="1">
                <a:solidFill>
                  <a:srgbClr val="006600"/>
                </a:solidFill>
              </a:rPr>
              <a:t>tượng</a:t>
            </a:r>
            <a:r>
              <a:rPr lang="en-US" sz="2400" b="1" dirty="0">
                <a:solidFill>
                  <a:srgbClr val="006600"/>
                </a:solidFill>
              </a:rPr>
              <a:t> </a:t>
            </a:r>
            <a:r>
              <a:rPr lang="en-US" sz="2400" b="1" dirty="0" err="1">
                <a:solidFill>
                  <a:srgbClr val="006600"/>
                </a:solidFill>
              </a:rPr>
              <a:t>trưng</a:t>
            </a:r>
            <a:r>
              <a:rPr lang="en-US" sz="2400" b="1" i="1" dirty="0">
                <a:solidFill>
                  <a:srgbClr val="006600"/>
                </a:solidFill>
              </a:rPr>
              <a:t>:</a:t>
            </a:r>
            <a:endParaRPr lang="en-US" sz="2400" dirty="0">
              <a:solidFill>
                <a:srgbClr val="006600"/>
              </a:solidFill>
            </a:endParaRPr>
          </a:p>
          <a:p>
            <a:pPr algn="just"/>
            <a:r>
              <a:rPr lang="en-US" sz="2400" b="1" i="1" dirty="0">
                <a:solidFill>
                  <a:srgbClr val="006600"/>
                </a:solidFill>
              </a:rPr>
              <a:t>			“</a:t>
            </a:r>
            <a:r>
              <a:rPr lang="en-US" sz="2400" b="1" i="1" dirty="0" err="1">
                <a:solidFill>
                  <a:srgbClr val="006600"/>
                </a:solidFill>
              </a:rPr>
              <a:t>Súng</a:t>
            </a:r>
            <a:r>
              <a:rPr lang="en-US" sz="2400" b="1" i="1" dirty="0">
                <a:solidFill>
                  <a:srgbClr val="006600"/>
                </a:solidFill>
              </a:rPr>
              <a:t> </a:t>
            </a:r>
            <a:r>
              <a:rPr lang="en-US" sz="2400" b="1" i="1" dirty="0" err="1">
                <a:solidFill>
                  <a:srgbClr val="006600"/>
                </a:solidFill>
              </a:rPr>
              <a:t>bên</a:t>
            </a:r>
            <a:r>
              <a:rPr lang="en-US" sz="2400" b="1" i="1" dirty="0">
                <a:solidFill>
                  <a:srgbClr val="006600"/>
                </a:solidFill>
              </a:rPr>
              <a:t> </a:t>
            </a:r>
            <a:r>
              <a:rPr lang="en-US" sz="2400" b="1" i="1" dirty="0" err="1">
                <a:solidFill>
                  <a:srgbClr val="006600"/>
                </a:solidFill>
              </a:rPr>
              <a:t>súng</a:t>
            </a:r>
            <a:r>
              <a:rPr lang="en-US" sz="2400" b="1" i="1" dirty="0">
                <a:solidFill>
                  <a:srgbClr val="006600"/>
                </a:solidFill>
              </a:rPr>
              <a:t>, </a:t>
            </a:r>
            <a:r>
              <a:rPr lang="en-US" sz="2400" b="1" i="1" dirty="0" err="1">
                <a:solidFill>
                  <a:srgbClr val="006600"/>
                </a:solidFill>
              </a:rPr>
              <a:t>đầu</a:t>
            </a:r>
            <a:r>
              <a:rPr lang="en-US" sz="2400" b="1" i="1" dirty="0">
                <a:solidFill>
                  <a:srgbClr val="006600"/>
                </a:solidFill>
              </a:rPr>
              <a:t> </a:t>
            </a:r>
            <a:r>
              <a:rPr lang="en-US" sz="2400" b="1" i="1" dirty="0" err="1">
                <a:solidFill>
                  <a:srgbClr val="006600"/>
                </a:solidFill>
              </a:rPr>
              <a:t>sát</a:t>
            </a:r>
            <a:r>
              <a:rPr lang="en-US" sz="2400" b="1" i="1" dirty="0">
                <a:solidFill>
                  <a:srgbClr val="006600"/>
                </a:solidFill>
              </a:rPr>
              <a:t> </a:t>
            </a:r>
            <a:r>
              <a:rPr lang="en-US" sz="2400" b="1" i="1" dirty="0" err="1">
                <a:solidFill>
                  <a:srgbClr val="006600"/>
                </a:solidFill>
              </a:rPr>
              <a:t>bên</a:t>
            </a:r>
            <a:r>
              <a:rPr lang="en-US" sz="2400" b="1" i="1" dirty="0">
                <a:solidFill>
                  <a:srgbClr val="006600"/>
                </a:solidFill>
              </a:rPr>
              <a:t> </a:t>
            </a:r>
            <a:r>
              <a:rPr lang="en-US" sz="2400" b="1" i="1" dirty="0" err="1">
                <a:solidFill>
                  <a:srgbClr val="006600"/>
                </a:solidFill>
              </a:rPr>
              <a:t>đầu</a:t>
            </a:r>
            <a:r>
              <a:rPr lang="en-US" sz="2400" b="1" i="1" dirty="0">
                <a:solidFill>
                  <a:srgbClr val="006600"/>
                </a:solidFill>
              </a:rPr>
              <a:t>”</a:t>
            </a:r>
            <a:r>
              <a:rPr lang="en-US" sz="2400" b="1" dirty="0">
                <a:solidFill>
                  <a:srgbClr val="006600"/>
                </a:solidFill>
              </a:rPr>
              <a:t> </a:t>
            </a:r>
            <a:endParaRPr lang="en-US" sz="2400" dirty="0">
              <a:solidFill>
                <a:srgbClr val="006600"/>
              </a:solidFill>
            </a:endParaRPr>
          </a:p>
          <a:p>
            <a:pPr algn="just"/>
            <a:r>
              <a:rPr lang="en-US" sz="2400" dirty="0">
                <a:solidFill>
                  <a:srgbClr val="006600"/>
                </a:solidFill>
              </a:rPr>
              <a:t>	</a:t>
            </a:r>
            <a:r>
              <a:rPr lang="en-US" sz="2400" dirty="0" err="1">
                <a:solidFill>
                  <a:srgbClr val="006600"/>
                </a:solidFill>
              </a:rPr>
              <a:t>Sự</a:t>
            </a:r>
            <a:r>
              <a:rPr lang="en-US" sz="2400" dirty="0">
                <a:solidFill>
                  <a:srgbClr val="006600"/>
                </a:solidFill>
              </a:rPr>
              <a:t> </a:t>
            </a:r>
            <a:r>
              <a:rPr lang="en-US" sz="2400" dirty="0" err="1">
                <a:solidFill>
                  <a:srgbClr val="006600"/>
                </a:solidFill>
              </a:rPr>
              <a:t>gắn</a:t>
            </a:r>
            <a:r>
              <a:rPr lang="en-US" sz="2400" dirty="0">
                <a:solidFill>
                  <a:srgbClr val="006600"/>
                </a:solidFill>
              </a:rPr>
              <a:t> </a:t>
            </a:r>
            <a:r>
              <a:rPr lang="en-US" sz="2400" dirty="0" err="1">
                <a:solidFill>
                  <a:srgbClr val="006600"/>
                </a:solidFill>
              </a:rPr>
              <a:t>bó</a:t>
            </a:r>
            <a:r>
              <a:rPr lang="en-US" sz="2400" dirty="0">
                <a:solidFill>
                  <a:srgbClr val="006600"/>
                </a:solidFill>
              </a:rPr>
              <a:t> </a:t>
            </a:r>
            <a:r>
              <a:rPr lang="en-US" sz="2400" dirty="0" err="1">
                <a:solidFill>
                  <a:srgbClr val="006600"/>
                </a:solidFill>
              </a:rPr>
              <a:t>tương</a:t>
            </a:r>
            <a:r>
              <a:rPr lang="en-US" sz="2400" dirty="0">
                <a:solidFill>
                  <a:srgbClr val="006600"/>
                </a:solidFill>
              </a:rPr>
              <a:t> </a:t>
            </a:r>
            <a:r>
              <a:rPr lang="en-US" sz="2400" dirty="0" err="1">
                <a:solidFill>
                  <a:srgbClr val="006600"/>
                </a:solidFill>
              </a:rPr>
              <a:t>đồng</a:t>
            </a:r>
            <a:r>
              <a:rPr lang="en-US" sz="2400" dirty="0">
                <a:solidFill>
                  <a:srgbClr val="006600"/>
                </a:solidFill>
              </a:rPr>
              <a:t> </a:t>
            </a:r>
            <a:r>
              <a:rPr lang="en-US" sz="2400" dirty="0" err="1">
                <a:solidFill>
                  <a:srgbClr val="006600"/>
                </a:solidFill>
              </a:rPr>
              <a:t>của</a:t>
            </a:r>
            <a:r>
              <a:rPr lang="en-US" sz="2400" dirty="0">
                <a:solidFill>
                  <a:srgbClr val="006600"/>
                </a:solidFill>
              </a:rPr>
              <a:t> </a:t>
            </a:r>
            <a:r>
              <a:rPr lang="en-US" sz="2400" dirty="0" err="1">
                <a:solidFill>
                  <a:srgbClr val="006600"/>
                </a:solidFill>
              </a:rPr>
              <a:t>người</a:t>
            </a:r>
            <a:r>
              <a:rPr lang="en-US" sz="2400" dirty="0">
                <a:solidFill>
                  <a:srgbClr val="006600"/>
                </a:solidFill>
              </a:rPr>
              <a:t> </a:t>
            </a:r>
            <a:r>
              <a:rPr lang="en-US" sz="2400" dirty="0" err="1">
                <a:solidFill>
                  <a:srgbClr val="006600"/>
                </a:solidFill>
              </a:rPr>
              <a:t>lính</a:t>
            </a:r>
            <a:r>
              <a:rPr lang="en-US" sz="2400" dirty="0">
                <a:solidFill>
                  <a:srgbClr val="006600"/>
                </a:solidFill>
              </a:rPr>
              <a:t> </a:t>
            </a:r>
            <a:r>
              <a:rPr lang="en-US" sz="2400" dirty="0" err="1">
                <a:solidFill>
                  <a:srgbClr val="006600"/>
                </a:solidFill>
              </a:rPr>
              <a:t>trong</a:t>
            </a:r>
            <a:r>
              <a:rPr lang="en-US" sz="2400" dirty="0">
                <a:solidFill>
                  <a:srgbClr val="006600"/>
                </a:solidFill>
              </a:rPr>
              <a:t> </a:t>
            </a:r>
            <a:r>
              <a:rPr lang="en-US" sz="2400" dirty="0" err="1">
                <a:solidFill>
                  <a:srgbClr val="006600"/>
                </a:solidFill>
              </a:rPr>
              <a:t>nhiệm</a:t>
            </a:r>
            <a:r>
              <a:rPr lang="en-US" sz="2400" dirty="0">
                <a:solidFill>
                  <a:srgbClr val="006600"/>
                </a:solidFill>
              </a:rPr>
              <a:t> </a:t>
            </a:r>
            <a:r>
              <a:rPr lang="en-US" sz="2400" dirty="0" err="1">
                <a:solidFill>
                  <a:srgbClr val="006600"/>
                </a:solidFill>
              </a:rPr>
              <a:t>vụ</a:t>
            </a:r>
            <a:r>
              <a:rPr lang="en-US" sz="2400" dirty="0">
                <a:solidFill>
                  <a:srgbClr val="006600"/>
                </a:solidFill>
              </a:rPr>
              <a:t> </a:t>
            </a:r>
            <a:r>
              <a:rPr lang="en-US" sz="2400" dirty="0" err="1">
                <a:solidFill>
                  <a:srgbClr val="006600"/>
                </a:solidFill>
              </a:rPr>
              <a:t>và</a:t>
            </a:r>
            <a:r>
              <a:rPr lang="en-US" sz="2400" dirty="0">
                <a:solidFill>
                  <a:srgbClr val="006600"/>
                </a:solidFill>
              </a:rPr>
              <a:t> </a:t>
            </a:r>
            <a:r>
              <a:rPr lang="en-US" sz="2400" dirty="0" err="1">
                <a:solidFill>
                  <a:srgbClr val="006600"/>
                </a:solidFill>
              </a:rPr>
              <a:t>lí</a:t>
            </a:r>
            <a:r>
              <a:rPr lang="en-US" sz="2400" dirty="0">
                <a:solidFill>
                  <a:srgbClr val="006600"/>
                </a:solidFill>
              </a:rPr>
              <a:t> </a:t>
            </a:r>
            <a:r>
              <a:rPr lang="en-US" sz="2400" dirty="0" err="1">
                <a:solidFill>
                  <a:srgbClr val="006600"/>
                </a:solidFill>
              </a:rPr>
              <a:t>tưởng</a:t>
            </a:r>
            <a:r>
              <a:rPr lang="en-US" sz="2400" dirty="0">
                <a:solidFill>
                  <a:srgbClr val="006600"/>
                </a:solidFill>
              </a:rPr>
              <a:t> </a:t>
            </a:r>
            <a:r>
              <a:rPr lang="en-US" sz="2400" dirty="0" err="1">
                <a:solidFill>
                  <a:srgbClr val="006600"/>
                </a:solidFill>
              </a:rPr>
              <a:t>chiến</a:t>
            </a:r>
            <a:r>
              <a:rPr lang="en-US" sz="2400" dirty="0">
                <a:solidFill>
                  <a:srgbClr val="006600"/>
                </a:solidFill>
              </a:rPr>
              <a:t> </a:t>
            </a:r>
            <a:r>
              <a:rPr lang="en-US" sz="2400" dirty="0" err="1">
                <a:solidFill>
                  <a:srgbClr val="006600"/>
                </a:solidFill>
              </a:rPr>
              <a:t>đấu</a:t>
            </a:r>
            <a:r>
              <a:rPr lang="en-US" sz="2400" dirty="0">
                <a:solidFill>
                  <a:srgbClr val="006600"/>
                </a:solidFill>
              </a:rPr>
              <a:t>. “</a:t>
            </a:r>
            <a:r>
              <a:rPr lang="en-US" sz="2400" dirty="0" err="1">
                <a:solidFill>
                  <a:srgbClr val="006600"/>
                </a:solidFill>
              </a:rPr>
              <a:t>súng</a:t>
            </a:r>
            <a:r>
              <a:rPr lang="en-US" sz="2400" dirty="0">
                <a:solidFill>
                  <a:srgbClr val="006600"/>
                </a:solidFill>
              </a:rPr>
              <a:t>” </a:t>
            </a:r>
            <a:r>
              <a:rPr lang="en-US" sz="2400" dirty="0" err="1">
                <a:solidFill>
                  <a:srgbClr val="006600"/>
                </a:solidFill>
              </a:rPr>
              <a:t>và</a:t>
            </a:r>
            <a:r>
              <a:rPr lang="en-US" sz="2400" dirty="0">
                <a:solidFill>
                  <a:srgbClr val="006600"/>
                </a:solidFill>
              </a:rPr>
              <a:t> “</a:t>
            </a:r>
            <a:r>
              <a:rPr lang="en-US" sz="2400" dirty="0" err="1">
                <a:solidFill>
                  <a:srgbClr val="006600"/>
                </a:solidFill>
              </a:rPr>
              <a:t>đầu</a:t>
            </a:r>
            <a:r>
              <a:rPr lang="en-US" sz="2400" dirty="0">
                <a:solidFill>
                  <a:srgbClr val="006600"/>
                </a:solidFill>
              </a:rPr>
              <a:t>” </a:t>
            </a:r>
            <a:r>
              <a:rPr lang="en-US" sz="2400" dirty="0" err="1">
                <a:solidFill>
                  <a:srgbClr val="006600"/>
                </a:solidFill>
              </a:rPr>
              <a:t>tượng</a:t>
            </a:r>
            <a:r>
              <a:rPr lang="en-US" sz="2400" dirty="0">
                <a:solidFill>
                  <a:srgbClr val="006600"/>
                </a:solidFill>
              </a:rPr>
              <a:t> </a:t>
            </a:r>
            <a:r>
              <a:rPr lang="en-US" sz="2400" dirty="0" err="1">
                <a:solidFill>
                  <a:srgbClr val="006600"/>
                </a:solidFill>
              </a:rPr>
              <a:t>trưng</a:t>
            </a:r>
            <a:r>
              <a:rPr lang="en-US" sz="2400" dirty="0">
                <a:solidFill>
                  <a:srgbClr val="006600"/>
                </a:solidFill>
              </a:rPr>
              <a:t> </a:t>
            </a:r>
            <a:r>
              <a:rPr lang="en-US" sz="2400" dirty="0" err="1">
                <a:solidFill>
                  <a:srgbClr val="006600"/>
                </a:solidFill>
              </a:rPr>
              <a:t>cho</a:t>
            </a:r>
            <a:r>
              <a:rPr lang="en-US" sz="2400" dirty="0">
                <a:solidFill>
                  <a:srgbClr val="006600"/>
                </a:solidFill>
              </a:rPr>
              <a:t> </a:t>
            </a:r>
            <a:r>
              <a:rPr lang="en-US" sz="2400" dirty="0" err="1">
                <a:solidFill>
                  <a:srgbClr val="006600"/>
                </a:solidFill>
              </a:rPr>
              <a:t>nhiệm</a:t>
            </a:r>
            <a:r>
              <a:rPr lang="en-US" sz="2400" dirty="0">
                <a:solidFill>
                  <a:srgbClr val="006600"/>
                </a:solidFill>
              </a:rPr>
              <a:t> </a:t>
            </a:r>
            <a:r>
              <a:rPr lang="en-US" sz="2400" dirty="0" err="1">
                <a:solidFill>
                  <a:srgbClr val="006600"/>
                </a:solidFill>
              </a:rPr>
              <a:t>vụ</a:t>
            </a:r>
            <a:r>
              <a:rPr lang="en-US" sz="2400" dirty="0">
                <a:solidFill>
                  <a:srgbClr val="006600"/>
                </a:solidFill>
              </a:rPr>
              <a:t> </a:t>
            </a:r>
            <a:r>
              <a:rPr lang="en-US" sz="2400" dirty="0" err="1">
                <a:solidFill>
                  <a:srgbClr val="006600"/>
                </a:solidFill>
              </a:rPr>
              <a:t>chiến</a:t>
            </a:r>
            <a:r>
              <a:rPr lang="en-US" sz="2400" dirty="0">
                <a:solidFill>
                  <a:srgbClr val="006600"/>
                </a:solidFill>
              </a:rPr>
              <a:t> </a:t>
            </a:r>
            <a:r>
              <a:rPr lang="en-US" sz="2400" dirty="0" err="1">
                <a:solidFill>
                  <a:srgbClr val="006600"/>
                </a:solidFill>
              </a:rPr>
              <a:t>đấu</a:t>
            </a:r>
            <a:r>
              <a:rPr lang="en-US" sz="2400" dirty="0">
                <a:solidFill>
                  <a:srgbClr val="006600"/>
                </a:solidFill>
              </a:rPr>
              <a:t> </a:t>
            </a:r>
            <a:r>
              <a:rPr lang="en-US" sz="2400" dirty="0" err="1">
                <a:solidFill>
                  <a:srgbClr val="006600"/>
                </a:solidFill>
              </a:rPr>
              <a:t>và</a:t>
            </a:r>
            <a:r>
              <a:rPr lang="en-US" sz="2400" dirty="0">
                <a:solidFill>
                  <a:srgbClr val="006600"/>
                </a:solidFill>
              </a:rPr>
              <a:t>  </a:t>
            </a:r>
            <a:r>
              <a:rPr lang="en-US" sz="2400" dirty="0" err="1">
                <a:solidFill>
                  <a:srgbClr val="006600"/>
                </a:solidFill>
              </a:rPr>
              <a:t>lý</a:t>
            </a:r>
            <a:r>
              <a:rPr lang="en-US" sz="2400" dirty="0">
                <a:solidFill>
                  <a:srgbClr val="006600"/>
                </a:solidFill>
              </a:rPr>
              <a:t> </a:t>
            </a:r>
            <a:r>
              <a:rPr lang="en-US" sz="2400" dirty="0" err="1">
                <a:solidFill>
                  <a:srgbClr val="006600"/>
                </a:solidFill>
              </a:rPr>
              <a:t>tưởng</a:t>
            </a:r>
            <a:r>
              <a:rPr lang="en-US" sz="2400" dirty="0">
                <a:solidFill>
                  <a:srgbClr val="006600"/>
                </a:solidFill>
              </a:rPr>
              <a:t> </a:t>
            </a:r>
            <a:r>
              <a:rPr lang="en-US" sz="2400" dirty="0" err="1">
                <a:solidFill>
                  <a:srgbClr val="006600"/>
                </a:solidFill>
              </a:rPr>
              <a:t>cao</a:t>
            </a:r>
            <a:r>
              <a:rPr lang="en-US" sz="2400" dirty="0">
                <a:solidFill>
                  <a:srgbClr val="006600"/>
                </a:solidFill>
              </a:rPr>
              <a:t> </a:t>
            </a:r>
            <a:r>
              <a:rPr lang="en-US" sz="2400" dirty="0" err="1">
                <a:solidFill>
                  <a:srgbClr val="006600"/>
                </a:solidFill>
              </a:rPr>
              <a:t>đẹp</a:t>
            </a:r>
            <a:r>
              <a:rPr lang="en-US" sz="2400" dirty="0">
                <a:solidFill>
                  <a:srgbClr val="006600"/>
                </a:solidFill>
              </a:rPr>
              <a:t>. “</a:t>
            </a:r>
            <a:r>
              <a:rPr lang="en-US" sz="2400" dirty="0" err="1">
                <a:solidFill>
                  <a:srgbClr val="006600"/>
                </a:solidFill>
              </a:rPr>
              <a:t>súng</a:t>
            </a:r>
            <a:r>
              <a:rPr lang="en-US" sz="2400" dirty="0">
                <a:solidFill>
                  <a:srgbClr val="006600"/>
                </a:solidFill>
              </a:rPr>
              <a:t>” </a:t>
            </a:r>
            <a:r>
              <a:rPr lang="en-US" sz="2400" dirty="0" err="1">
                <a:solidFill>
                  <a:srgbClr val="006600"/>
                </a:solidFill>
              </a:rPr>
              <a:t>và</a:t>
            </a:r>
            <a:r>
              <a:rPr lang="en-US" sz="2400" dirty="0">
                <a:solidFill>
                  <a:srgbClr val="006600"/>
                </a:solidFill>
              </a:rPr>
              <a:t> “</a:t>
            </a:r>
            <a:r>
              <a:rPr lang="en-US" sz="2400" dirty="0" err="1">
                <a:solidFill>
                  <a:srgbClr val="006600"/>
                </a:solidFill>
              </a:rPr>
              <a:t>đầu</a:t>
            </a:r>
            <a:r>
              <a:rPr lang="en-US" sz="2400" dirty="0">
                <a:solidFill>
                  <a:srgbClr val="006600"/>
                </a:solidFill>
              </a:rPr>
              <a:t>” </a:t>
            </a:r>
            <a:r>
              <a:rPr lang="en-US" sz="2400" dirty="0" err="1">
                <a:solidFill>
                  <a:srgbClr val="006600"/>
                </a:solidFill>
              </a:rPr>
              <a:t>được</a:t>
            </a:r>
            <a:r>
              <a:rPr lang="en-US" sz="2400" dirty="0">
                <a:solidFill>
                  <a:srgbClr val="006600"/>
                </a:solidFill>
              </a:rPr>
              <a:t> </a:t>
            </a:r>
            <a:r>
              <a:rPr lang="en-US" sz="2400" dirty="0" err="1">
                <a:solidFill>
                  <a:srgbClr val="006600"/>
                </a:solidFill>
              </a:rPr>
              <a:t>nhắc</a:t>
            </a:r>
            <a:r>
              <a:rPr lang="en-US" sz="2400" dirty="0">
                <a:solidFill>
                  <a:srgbClr val="006600"/>
                </a:solidFill>
              </a:rPr>
              <a:t> </a:t>
            </a:r>
            <a:r>
              <a:rPr lang="en-US" sz="2400" dirty="0" err="1">
                <a:solidFill>
                  <a:srgbClr val="006600"/>
                </a:solidFill>
              </a:rPr>
              <a:t>lại</a:t>
            </a:r>
            <a:r>
              <a:rPr lang="en-US" sz="2400" dirty="0">
                <a:solidFill>
                  <a:srgbClr val="006600"/>
                </a:solidFill>
              </a:rPr>
              <a:t> </a:t>
            </a:r>
            <a:r>
              <a:rPr lang="en-US" sz="2400" dirty="0" err="1">
                <a:solidFill>
                  <a:srgbClr val="006600"/>
                </a:solidFill>
              </a:rPr>
              <a:t>hai</a:t>
            </a:r>
            <a:r>
              <a:rPr lang="en-US" sz="2400" dirty="0">
                <a:solidFill>
                  <a:srgbClr val="006600"/>
                </a:solidFill>
              </a:rPr>
              <a:t> </a:t>
            </a:r>
            <a:r>
              <a:rPr lang="en-US" sz="2400" dirty="0" err="1">
                <a:solidFill>
                  <a:srgbClr val="006600"/>
                </a:solidFill>
              </a:rPr>
              <a:t>lần</a:t>
            </a:r>
            <a:r>
              <a:rPr lang="en-US" sz="2400" dirty="0">
                <a:solidFill>
                  <a:srgbClr val="006600"/>
                </a:solidFill>
              </a:rPr>
              <a:t> </a:t>
            </a:r>
            <a:r>
              <a:rPr lang="en-US" sz="2400" dirty="0" err="1">
                <a:solidFill>
                  <a:srgbClr val="006600"/>
                </a:solidFill>
              </a:rPr>
              <a:t>như</a:t>
            </a:r>
            <a:r>
              <a:rPr lang="en-US" sz="2400" dirty="0">
                <a:solidFill>
                  <a:srgbClr val="006600"/>
                </a:solidFill>
              </a:rPr>
              <a:t> </a:t>
            </a:r>
            <a:r>
              <a:rPr lang="en-US" sz="2400" dirty="0" err="1">
                <a:solidFill>
                  <a:srgbClr val="006600"/>
                </a:solidFill>
              </a:rPr>
              <a:t>nhấn</a:t>
            </a:r>
            <a:r>
              <a:rPr lang="en-US" sz="2400" dirty="0">
                <a:solidFill>
                  <a:srgbClr val="006600"/>
                </a:solidFill>
              </a:rPr>
              <a:t> </a:t>
            </a:r>
            <a:r>
              <a:rPr lang="en-US" sz="2400" dirty="0" err="1">
                <a:solidFill>
                  <a:srgbClr val="006600"/>
                </a:solidFill>
              </a:rPr>
              <a:t>mạnh</a:t>
            </a:r>
            <a:r>
              <a:rPr lang="en-US" sz="2400" dirty="0">
                <a:solidFill>
                  <a:srgbClr val="006600"/>
                </a:solidFill>
              </a:rPr>
              <a:t> </a:t>
            </a:r>
            <a:r>
              <a:rPr lang="en-US" sz="2400" dirty="0" err="1">
                <a:solidFill>
                  <a:srgbClr val="006600"/>
                </a:solidFill>
              </a:rPr>
              <a:t>tình</a:t>
            </a:r>
            <a:r>
              <a:rPr lang="en-US" sz="2400" dirty="0">
                <a:solidFill>
                  <a:srgbClr val="006600"/>
                </a:solidFill>
              </a:rPr>
              <a:t> </a:t>
            </a:r>
            <a:r>
              <a:rPr lang="en-US" sz="2400" dirty="0" err="1">
                <a:solidFill>
                  <a:srgbClr val="006600"/>
                </a:solidFill>
              </a:rPr>
              <a:t>cảm</a:t>
            </a:r>
            <a:r>
              <a:rPr lang="en-US" sz="2400" dirty="0">
                <a:solidFill>
                  <a:srgbClr val="006600"/>
                </a:solidFill>
              </a:rPr>
              <a:t> </a:t>
            </a:r>
            <a:r>
              <a:rPr lang="en-US" sz="2400" dirty="0" err="1">
                <a:solidFill>
                  <a:srgbClr val="006600"/>
                </a:solidFill>
              </a:rPr>
              <a:t>gắn</a:t>
            </a:r>
            <a:r>
              <a:rPr lang="en-US" sz="2400" dirty="0">
                <a:solidFill>
                  <a:srgbClr val="006600"/>
                </a:solidFill>
              </a:rPr>
              <a:t> </a:t>
            </a:r>
            <a:r>
              <a:rPr lang="en-US" sz="2400" dirty="0" err="1">
                <a:solidFill>
                  <a:srgbClr val="006600"/>
                </a:solidFill>
              </a:rPr>
              <a:t>bó</a:t>
            </a:r>
            <a:r>
              <a:rPr lang="en-US" sz="2400" dirty="0">
                <a:solidFill>
                  <a:srgbClr val="006600"/>
                </a:solidFill>
              </a:rPr>
              <a:t> </a:t>
            </a:r>
            <a:r>
              <a:rPr lang="en-US" sz="2400" dirty="0" err="1">
                <a:solidFill>
                  <a:srgbClr val="006600"/>
                </a:solidFill>
              </a:rPr>
              <a:t>trong</a:t>
            </a:r>
            <a:r>
              <a:rPr lang="en-US" sz="2400" dirty="0">
                <a:solidFill>
                  <a:srgbClr val="006600"/>
                </a:solidFill>
              </a:rPr>
              <a:t> </a:t>
            </a:r>
            <a:r>
              <a:rPr lang="en-US" sz="2400" dirty="0" err="1">
                <a:solidFill>
                  <a:srgbClr val="006600"/>
                </a:solidFill>
              </a:rPr>
              <a:t>chiến</a:t>
            </a:r>
            <a:r>
              <a:rPr lang="en-US" sz="2400" dirty="0">
                <a:solidFill>
                  <a:srgbClr val="006600"/>
                </a:solidFill>
              </a:rPr>
              <a:t> </a:t>
            </a:r>
            <a:r>
              <a:rPr lang="en-US" sz="2400" dirty="0" err="1">
                <a:solidFill>
                  <a:srgbClr val="006600"/>
                </a:solidFill>
              </a:rPr>
              <a:t>đấu</a:t>
            </a:r>
            <a:r>
              <a:rPr lang="en-US" sz="2400" dirty="0">
                <a:solidFill>
                  <a:srgbClr val="006600"/>
                </a:solidFill>
              </a:rPr>
              <a:t> </a:t>
            </a:r>
            <a:r>
              <a:rPr lang="en-US" sz="2400" dirty="0" err="1">
                <a:solidFill>
                  <a:srgbClr val="006600"/>
                </a:solidFill>
              </a:rPr>
              <a:t>của</a:t>
            </a:r>
            <a:r>
              <a:rPr lang="en-US" sz="2400" dirty="0">
                <a:solidFill>
                  <a:srgbClr val="006600"/>
                </a:solidFill>
              </a:rPr>
              <a:t> </a:t>
            </a:r>
            <a:r>
              <a:rPr lang="en-US" sz="2400" dirty="0" err="1">
                <a:solidFill>
                  <a:srgbClr val="006600"/>
                </a:solidFill>
              </a:rPr>
              <a:t>người</a:t>
            </a:r>
            <a:r>
              <a:rPr lang="en-US" sz="2400" dirty="0">
                <a:solidFill>
                  <a:srgbClr val="006600"/>
                </a:solidFill>
              </a:rPr>
              <a:t> </a:t>
            </a:r>
            <a:r>
              <a:rPr lang="en-US" sz="2400" dirty="0" err="1">
                <a:solidFill>
                  <a:srgbClr val="006600"/>
                </a:solidFill>
              </a:rPr>
              <a:t>đồng</a:t>
            </a:r>
            <a:r>
              <a:rPr lang="en-US" sz="2400" dirty="0">
                <a:solidFill>
                  <a:srgbClr val="006600"/>
                </a:solidFill>
              </a:rPr>
              <a:t> </a:t>
            </a:r>
            <a:r>
              <a:rPr lang="en-US" sz="2400" dirty="0" err="1">
                <a:solidFill>
                  <a:srgbClr val="006600"/>
                </a:solidFill>
              </a:rPr>
              <a:t>chí</a:t>
            </a:r>
            <a:r>
              <a:rPr lang="en-US" sz="2400" dirty="0">
                <a:solidFill>
                  <a:srgbClr val="006600"/>
                </a:solidFill>
              </a:rPr>
              <a:t>. </a:t>
            </a:r>
          </a:p>
          <a:p>
            <a:pPr algn="just"/>
            <a:r>
              <a:rPr lang="en-US" sz="2400" b="1" dirty="0">
                <a:solidFill>
                  <a:srgbClr val="006600"/>
                </a:solidFill>
              </a:rPr>
              <a:t>			“</a:t>
            </a:r>
            <a:r>
              <a:rPr lang="en-US" sz="2400" b="1" i="1" dirty="0" err="1">
                <a:solidFill>
                  <a:srgbClr val="006600"/>
                </a:solidFill>
              </a:rPr>
              <a:t>quê</a:t>
            </a:r>
            <a:r>
              <a:rPr lang="en-US" sz="2400" b="1" i="1" dirty="0">
                <a:solidFill>
                  <a:srgbClr val="006600"/>
                </a:solidFill>
              </a:rPr>
              <a:t> </a:t>
            </a:r>
            <a:r>
              <a:rPr lang="en-US" sz="2400" b="1" i="1" dirty="0" err="1">
                <a:solidFill>
                  <a:srgbClr val="006600"/>
                </a:solidFill>
              </a:rPr>
              <a:t>anh</a:t>
            </a:r>
            <a:r>
              <a:rPr lang="en-US" sz="2400" b="1" i="1" dirty="0">
                <a:solidFill>
                  <a:srgbClr val="006600"/>
                </a:solidFill>
              </a:rPr>
              <a:t> – </a:t>
            </a:r>
            <a:r>
              <a:rPr lang="en-US" sz="2400" b="1" i="1" dirty="0" err="1">
                <a:solidFill>
                  <a:srgbClr val="006600"/>
                </a:solidFill>
              </a:rPr>
              <a:t>làng</a:t>
            </a:r>
            <a:r>
              <a:rPr lang="en-US" sz="2400" b="1" i="1" dirty="0">
                <a:solidFill>
                  <a:srgbClr val="006600"/>
                </a:solidFill>
              </a:rPr>
              <a:t> </a:t>
            </a:r>
            <a:r>
              <a:rPr lang="en-US" sz="2400" b="1" i="1" dirty="0" err="1">
                <a:solidFill>
                  <a:srgbClr val="006600"/>
                </a:solidFill>
              </a:rPr>
              <a:t>tôi</a:t>
            </a:r>
            <a:r>
              <a:rPr lang="en-US" sz="2400" b="1" dirty="0">
                <a:solidFill>
                  <a:srgbClr val="006600"/>
                </a:solidFill>
              </a:rPr>
              <a:t>” </a:t>
            </a:r>
            <a:endParaRPr lang="en-US" sz="2400" dirty="0">
              <a:solidFill>
                <a:srgbClr val="006600"/>
              </a:solidFill>
            </a:endParaRPr>
          </a:p>
          <a:p>
            <a:pPr algn="just"/>
            <a:r>
              <a:rPr lang="en-US" sz="2400" dirty="0">
                <a:solidFill>
                  <a:srgbClr val="006600"/>
                </a:solidFill>
                <a:sym typeface="Wingdings 3"/>
              </a:rPr>
              <a:t></a:t>
            </a:r>
            <a:r>
              <a:rPr lang="en-US" sz="2400" dirty="0">
                <a:solidFill>
                  <a:srgbClr val="006600"/>
                </a:solidFill>
              </a:rPr>
              <a:t> </a:t>
            </a:r>
            <a:r>
              <a:rPr lang="en-US" sz="2400" dirty="0" err="1">
                <a:solidFill>
                  <a:srgbClr val="006600"/>
                </a:solidFill>
              </a:rPr>
              <a:t>Hình</a:t>
            </a:r>
            <a:r>
              <a:rPr lang="en-US" sz="2400" dirty="0">
                <a:solidFill>
                  <a:srgbClr val="006600"/>
                </a:solidFill>
              </a:rPr>
              <a:t> </a:t>
            </a:r>
            <a:r>
              <a:rPr lang="en-US" sz="2400" dirty="0" err="1">
                <a:solidFill>
                  <a:srgbClr val="006600"/>
                </a:solidFill>
              </a:rPr>
              <a:t>ảnh</a:t>
            </a:r>
            <a:r>
              <a:rPr lang="en-US" sz="2400" dirty="0">
                <a:solidFill>
                  <a:srgbClr val="006600"/>
                </a:solidFill>
              </a:rPr>
              <a:t> </a:t>
            </a:r>
            <a:r>
              <a:rPr lang="en-US" sz="2400" dirty="0" err="1">
                <a:solidFill>
                  <a:srgbClr val="006600"/>
                </a:solidFill>
              </a:rPr>
              <a:t>sóng</a:t>
            </a:r>
            <a:r>
              <a:rPr lang="en-US" sz="2400" dirty="0">
                <a:solidFill>
                  <a:srgbClr val="006600"/>
                </a:solidFill>
              </a:rPr>
              <a:t> </a:t>
            </a:r>
            <a:r>
              <a:rPr lang="en-US" sz="2400" dirty="0" err="1">
                <a:solidFill>
                  <a:srgbClr val="006600"/>
                </a:solidFill>
              </a:rPr>
              <a:t>đôi</a:t>
            </a:r>
            <a:r>
              <a:rPr lang="en-US" sz="2400" dirty="0">
                <a:solidFill>
                  <a:srgbClr val="006600"/>
                </a:solidFill>
              </a:rPr>
              <a:t> </a:t>
            </a:r>
            <a:r>
              <a:rPr lang="en-US" sz="2400" dirty="0" err="1">
                <a:solidFill>
                  <a:srgbClr val="006600"/>
                </a:solidFill>
              </a:rPr>
              <a:t>diễn</a:t>
            </a:r>
            <a:r>
              <a:rPr lang="en-US" sz="2400" dirty="0">
                <a:solidFill>
                  <a:srgbClr val="006600"/>
                </a:solidFill>
              </a:rPr>
              <a:t> </a:t>
            </a:r>
            <a:r>
              <a:rPr lang="en-US" sz="2400" dirty="0" err="1">
                <a:solidFill>
                  <a:srgbClr val="006600"/>
                </a:solidFill>
              </a:rPr>
              <a:t>tả</a:t>
            </a:r>
            <a:r>
              <a:rPr lang="en-US" sz="2400" dirty="0">
                <a:solidFill>
                  <a:srgbClr val="006600"/>
                </a:solidFill>
              </a:rPr>
              <a:t> </a:t>
            </a:r>
            <a:r>
              <a:rPr lang="en-US" sz="2400" dirty="0" err="1">
                <a:solidFill>
                  <a:srgbClr val="006600"/>
                </a:solidFill>
              </a:rPr>
              <a:t>sự</a:t>
            </a:r>
            <a:r>
              <a:rPr lang="en-US" sz="2400" dirty="0">
                <a:solidFill>
                  <a:srgbClr val="006600"/>
                </a:solidFill>
              </a:rPr>
              <a:t> </a:t>
            </a:r>
            <a:r>
              <a:rPr lang="en-US" sz="2400" dirty="0" err="1">
                <a:solidFill>
                  <a:srgbClr val="006600"/>
                </a:solidFill>
              </a:rPr>
              <a:t>tương</a:t>
            </a:r>
            <a:r>
              <a:rPr lang="en-US" sz="2400" dirty="0">
                <a:solidFill>
                  <a:srgbClr val="006600"/>
                </a:solidFill>
              </a:rPr>
              <a:t> </a:t>
            </a:r>
            <a:r>
              <a:rPr lang="en-US" sz="2400" dirty="0" err="1">
                <a:solidFill>
                  <a:srgbClr val="006600"/>
                </a:solidFill>
              </a:rPr>
              <a:t>đồng</a:t>
            </a:r>
            <a:r>
              <a:rPr lang="en-US" sz="2400" dirty="0">
                <a:solidFill>
                  <a:srgbClr val="006600"/>
                </a:solidFill>
              </a:rPr>
              <a:t> </a:t>
            </a:r>
            <a:r>
              <a:rPr lang="en-US" sz="2400" dirty="0" err="1">
                <a:solidFill>
                  <a:srgbClr val="006600"/>
                </a:solidFill>
              </a:rPr>
              <a:t>về</a:t>
            </a:r>
            <a:r>
              <a:rPr lang="en-US" sz="2400" dirty="0">
                <a:solidFill>
                  <a:srgbClr val="006600"/>
                </a:solidFill>
              </a:rPr>
              <a:t> </a:t>
            </a:r>
            <a:r>
              <a:rPr lang="en-US" sz="2400" dirty="0" err="1">
                <a:solidFill>
                  <a:srgbClr val="006600"/>
                </a:solidFill>
              </a:rPr>
              <a:t>cảnh</a:t>
            </a:r>
            <a:r>
              <a:rPr lang="en-US" sz="2400" dirty="0">
                <a:solidFill>
                  <a:srgbClr val="006600"/>
                </a:solidFill>
              </a:rPr>
              <a:t> </a:t>
            </a:r>
            <a:r>
              <a:rPr lang="en-US" sz="2400" dirty="0" err="1">
                <a:solidFill>
                  <a:srgbClr val="006600"/>
                </a:solidFill>
              </a:rPr>
              <a:t>ngộ</a:t>
            </a:r>
            <a:r>
              <a:rPr lang="en-US" sz="2400" dirty="0">
                <a:solidFill>
                  <a:srgbClr val="006600"/>
                </a:solidFill>
              </a:rPr>
              <a:t>.</a:t>
            </a:r>
          </a:p>
          <a:p>
            <a:pPr algn="ctr"/>
            <a:r>
              <a:rPr lang="en-US" sz="2400" b="1" i="1" dirty="0">
                <a:solidFill>
                  <a:srgbClr val="006600"/>
                </a:solidFill>
              </a:rPr>
              <a:t>“</a:t>
            </a:r>
            <a:r>
              <a:rPr lang="en-US" sz="2400" b="1" i="1" dirty="0" err="1">
                <a:solidFill>
                  <a:srgbClr val="006600"/>
                </a:solidFill>
              </a:rPr>
              <a:t>Anh</a:t>
            </a:r>
            <a:r>
              <a:rPr lang="en-US" sz="2400" b="1" i="1" dirty="0">
                <a:solidFill>
                  <a:srgbClr val="006600"/>
                </a:solidFill>
              </a:rPr>
              <a:t> </a:t>
            </a:r>
            <a:r>
              <a:rPr lang="en-US" sz="2400" b="1" i="1" dirty="0" err="1">
                <a:solidFill>
                  <a:srgbClr val="006600"/>
                </a:solidFill>
              </a:rPr>
              <a:t>với</a:t>
            </a:r>
            <a:r>
              <a:rPr lang="en-US" sz="2400" b="1" i="1" dirty="0">
                <a:solidFill>
                  <a:srgbClr val="006600"/>
                </a:solidFill>
              </a:rPr>
              <a:t> </a:t>
            </a:r>
            <a:r>
              <a:rPr lang="en-US" sz="2400" b="1" i="1" dirty="0" err="1">
                <a:solidFill>
                  <a:srgbClr val="006600"/>
                </a:solidFill>
              </a:rPr>
              <a:t>tôi</a:t>
            </a:r>
            <a:r>
              <a:rPr lang="en-US" sz="2400" b="1" i="1" dirty="0">
                <a:solidFill>
                  <a:srgbClr val="006600"/>
                </a:solidFill>
              </a:rPr>
              <a:t> </a:t>
            </a:r>
            <a:r>
              <a:rPr lang="en-US" sz="2400" b="1" i="1" dirty="0" err="1">
                <a:solidFill>
                  <a:srgbClr val="006600"/>
                </a:solidFill>
              </a:rPr>
              <a:t>biết</a:t>
            </a:r>
            <a:r>
              <a:rPr lang="en-US" sz="2400" b="1" i="1" dirty="0">
                <a:solidFill>
                  <a:srgbClr val="006600"/>
                </a:solidFill>
              </a:rPr>
              <a:t> </a:t>
            </a:r>
            <a:r>
              <a:rPr lang="en-US" sz="2400" b="1" i="1" dirty="0" err="1">
                <a:solidFill>
                  <a:srgbClr val="006600"/>
                </a:solidFill>
              </a:rPr>
              <a:t>từng</a:t>
            </a:r>
            <a:r>
              <a:rPr lang="en-US" sz="2400" b="1" i="1" dirty="0">
                <a:solidFill>
                  <a:srgbClr val="006600"/>
                </a:solidFill>
              </a:rPr>
              <a:t> </a:t>
            </a:r>
            <a:r>
              <a:rPr lang="en-US" sz="2400" b="1" i="1" dirty="0" err="1">
                <a:solidFill>
                  <a:srgbClr val="006600"/>
                </a:solidFill>
              </a:rPr>
              <a:t>cơn</a:t>
            </a:r>
            <a:r>
              <a:rPr lang="en-US" sz="2400" b="1" i="1" dirty="0">
                <a:solidFill>
                  <a:srgbClr val="006600"/>
                </a:solidFill>
              </a:rPr>
              <a:t> </a:t>
            </a:r>
            <a:r>
              <a:rPr lang="en-US" sz="2400" b="1" i="1" dirty="0" err="1">
                <a:solidFill>
                  <a:srgbClr val="006600"/>
                </a:solidFill>
              </a:rPr>
              <a:t>ớn</a:t>
            </a:r>
            <a:r>
              <a:rPr lang="en-US" sz="2400" b="1" i="1" dirty="0">
                <a:solidFill>
                  <a:srgbClr val="006600"/>
                </a:solidFill>
              </a:rPr>
              <a:t> </a:t>
            </a:r>
            <a:r>
              <a:rPr lang="en-US" sz="2400" b="1" i="1" dirty="0" err="1">
                <a:solidFill>
                  <a:srgbClr val="006600"/>
                </a:solidFill>
              </a:rPr>
              <a:t>lạnh</a:t>
            </a:r>
            <a:r>
              <a:rPr lang="en-US" sz="2400" b="1" i="1" dirty="0">
                <a:solidFill>
                  <a:srgbClr val="006600"/>
                </a:solidFill>
              </a:rPr>
              <a:t>”</a:t>
            </a:r>
            <a:endParaRPr lang="en-US" sz="2400" dirty="0">
              <a:solidFill>
                <a:srgbClr val="006600"/>
              </a:solidFill>
            </a:endParaRPr>
          </a:p>
          <a:p>
            <a:pPr algn="just"/>
            <a:r>
              <a:rPr lang="en-US" sz="2400" dirty="0">
                <a:solidFill>
                  <a:srgbClr val="006600"/>
                </a:solidFill>
                <a:sym typeface="Wingdings 3"/>
              </a:rPr>
              <a:t></a:t>
            </a:r>
            <a:r>
              <a:rPr lang="en-US" sz="2400" dirty="0">
                <a:solidFill>
                  <a:srgbClr val="006600"/>
                </a:solidFill>
              </a:rPr>
              <a:t> </a:t>
            </a:r>
            <a:r>
              <a:rPr lang="en-US" sz="2400" dirty="0" err="1">
                <a:solidFill>
                  <a:srgbClr val="006600"/>
                </a:solidFill>
              </a:rPr>
              <a:t>Hình</a:t>
            </a:r>
            <a:r>
              <a:rPr lang="en-US" sz="2400" dirty="0">
                <a:solidFill>
                  <a:srgbClr val="006600"/>
                </a:solidFill>
              </a:rPr>
              <a:t> </a:t>
            </a:r>
            <a:r>
              <a:rPr lang="en-US" sz="2400" dirty="0" err="1">
                <a:solidFill>
                  <a:srgbClr val="006600"/>
                </a:solidFill>
              </a:rPr>
              <a:t>ảnh</a:t>
            </a:r>
            <a:r>
              <a:rPr lang="en-US" sz="2400" dirty="0">
                <a:solidFill>
                  <a:srgbClr val="006600"/>
                </a:solidFill>
              </a:rPr>
              <a:t> </a:t>
            </a:r>
            <a:r>
              <a:rPr lang="en-US" sz="2400" dirty="0" err="1">
                <a:solidFill>
                  <a:srgbClr val="006600"/>
                </a:solidFill>
              </a:rPr>
              <a:t>sóng</a:t>
            </a:r>
            <a:r>
              <a:rPr lang="en-US" sz="2400" dirty="0">
                <a:solidFill>
                  <a:srgbClr val="006600"/>
                </a:solidFill>
              </a:rPr>
              <a:t> </a:t>
            </a:r>
            <a:r>
              <a:rPr lang="en-US" sz="2400" dirty="0" err="1">
                <a:solidFill>
                  <a:srgbClr val="006600"/>
                </a:solidFill>
              </a:rPr>
              <a:t>đôi</a:t>
            </a:r>
            <a:r>
              <a:rPr lang="en-US" sz="2400" dirty="0">
                <a:solidFill>
                  <a:srgbClr val="006600"/>
                </a:solidFill>
              </a:rPr>
              <a:t> “</a:t>
            </a:r>
            <a:r>
              <a:rPr lang="en-US" sz="2400" dirty="0" err="1">
                <a:solidFill>
                  <a:srgbClr val="006600"/>
                </a:solidFill>
              </a:rPr>
              <a:t>Anh</a:t>
            </a:r>
            <a:r>
              <a:rPr lang="en-US" sz="2400" dirty="0">
                <a:solidFill>
                  <a:srgbClr val="006600"/>
                </a:solidFill>
              </a:rPr>
              <a:t> – </a:t>
            </a:r>
            <a:r>
              <a:rPr lang="en-US" sz="2400" dirty="0" err="1">
                <a:solidFill>
                  <a:srgbClr val="006600"/>
                </a:solidFill>
              </a:rPr>
              <a:t>tôi</a:t>
            </a:r>
            <a:r>
              <a:rPr lang="en-US" sz="2400" dirty="0">
                <a:solidFill>
                  <a:srgbClr val="006600"/>
                </a:solidFill>
              </a:rPr>
              <a:t>” </a:t>
            </a:r>
            <a:r>
              <a:rPr lang="en-US" sz="2400" dirty="0" err="1">
                <a:solidFill>
                  <a:srgbClr val="006600"/>
                </a:solidFill>
              </a:rPr>
              <a:t>diễn</a:t>
            </a:r>
            <a:r>
              <a:rPr lang="en-US" sz="2400" dirty="0">
                <a:solidFill>
                  <a:srgbClr val="006600"/>
                </a:solidFill>
              </a:rPr>
              <a:t> </a:t>
            </a:r>
            <a:r>
              <a:rPr lang="en-US" sz="2400" dirty="0" err="1">
                <a:solidFill>
                  <a:srgbClr val="006600"/>
                </a:solidFill>
              </a:rPr>
              <a:t>tả</a:t>
            </a:r>
            <a:r>
              <a:rPr lang="en-US" sz="2400" dirty="0">
                <a:solidFill>
                  <a:srgbClr val="006600"/>
                </a:solidFill>
              </a:rPr>
              <a:t> </a:t>
            </a:r>
            <a:r>
              <a:rPr lang="en-US" sz="2400" dirty="0" err="1">
                <a:solidFill>
                  <a:srgbClr val="006600"/>
                </a:solidFill>
              </a:rPr>
              <a:t>sự</a:t>
            </a:r>
            <a:r>
              <a:rPr lang="en-US" sz="2400" dirty="0">
                <a:solidFill>
                  <a:srgbClr val="006600"/>
                </a:solidFill>
              </a:rPr>
              <a:t> </a:t>
            </a:r>
            <a:r>
              <a:rPr lang="en-US" sz="2400" dirty="0" err="1">
                <a:solidFill>
                  <a:srgbClr val="006600"/>
                </a:solidFill>
              </a:rPr>
              <a:t>gắn</a:t>
            </a:r>
            <a:r>
              <a:rPr lang="en-US" sz="2400" dirty="0">
                <a:solidFill>
                  <a:srgbClr val="006600"/>
                </a:solidFill>
              </a:rPr>
              <a:t> </a:t>
            </a:r>
            <a:r>
              <a:rPr lang="en-US" sz="2400" dirty="0" err="1">
                <a:solidFill>
                  <a:srgbClr val="006600"/>
                </a:solidFill>
              </a:rPr>
              <a:t>bó</a:t>
            </a:r>
            <a:r>
              <a:rPr lang="en-US" sz="2400" dirty="0">
                <a:solidFill>
                  <a:srgbClr val="006600"/>
                </a:solidFill>
              </a:rPr>
              <a:t>, chia </a:t>
            </a:r>
            <a:r>
              <a:rPr lang="en-US" sz="2400" dirty="0" err="1">
                <a:solidFill>
                  <a:srgbClr val="006600"/>
                </a:solidFill>
              </a:rPr>
              <a:t>sẻ</a:t>
            </a:r>
            <a:r>
              <a:rPr lang="en-US" sz="2400" dirty="0">
                <a:solidFill>
                  <a:srgbClr val="006600"/>
                </a:solidFill>
              </a:rPr>
              <a:t>, </a:t>
            </a:r>
            <a:r>
              <a:rPr lang="en-US" sz="2400" dirty="0" err="1">
                <a:solidFill>
                  <a:srgbClr val="006600"/>
                </a:solidFill>
              </a:rPr>
              <a:t>sự</a:t>
            </a:r>
            <a:r>
              <a:rPr lang="en-US" sz="2400" dirty="0">
                <a:solidFill>
                  <a:srgbClr val="006600"/>
                </a:solidFill>
              </a:rPr>
              <a:t> </a:t>
            </a:r>
            <a:r>
              <a:rPr lang="en-US" sz="2400" dirty="0" err="1">
                <a:solidFill>
                  <a:srgbClr val="006600"/>
                </a:solidFill>
              </a:rPr>
              <a:t>giống</a:t>
            </a:r>
            <a:r>
              <a:rPr lang="en-US" sz="2400" dirty="0">
                <a:solidFill>
                  <a:srgbClr val="006600"/>
                </a:solidFill>
              </a:rPr>
              <a:t> </a:t>
            </a:r>
            <a:r>
              <a:rPr lang="en-US" sz="2400" dirty="0" err="1">
                <a:solidFill>
                  <a:srgbClr val="006600"/>
                </a:solidFill>
              </a:rPr>
              <a:t>nhau</a:t>
            </a:r>
            <a:r>
              <a:rPr lang="en-US" sz="2400" dirty="0">
                <a:solidFill>
                  <a:srgbClr val="006600"/>
                </a:solidFill>
              </a:rPr>
              <a:t> </a:t>
            </a:r>
            <a:r>
              <a:rPr lang="en-US" sz="2400" dirty="0" err="1">
                <a:solidFill>
                  <a:srgbClr val="006600"/>
                </a:solidFill>
              </a:rPr>
              <a:t>về</a:t>
            </a:r>
            <a:r>
              <a:rPr lang="en-US" sz="2400" dirty="0">
                <a:solidFill>
                  <a:srgbClr val="006600"/>
                </a:solidFill>
              </a:rPr>
              <a:t> </a:t>
            </a:r>
            <a:r>
              <a:rPr lang="en-US" sz="2400" dirty="0" err="1">
                <a:solidFill>
                  <a:srgbClr val="006600"/>
                </a:solidFill>
              </a:rPr>
              <a:t>cảnh</a:t>
            </a:r>
            <a:r>
              <a:rPr lang="en-US" sz="2400" dirty="0">
                <a:solidFill>
                  <a:srgbClr val="006600"/>
                </a:solidFill>
              </a:rPr>
              <a:t> </a:t>
            </a:r>
            <a:r>
              <a:rPr lang="en-US" sz="2400" dirty="0" err="1">
                <a:solidFill>
                  <a:srgbClr val="006600"/>
                </a:solidFill>
              </a:rPr>
              <a:t>ngộ</a:t>
            </a:r>
            <a:r>
              <a:rPr lang="en-US" sz="2400" dirty="0">
                <a:solidFill>
                  <a:srgbClr val="006600"/>
                </a:solidFill>
              </a:rPr>
              <a:t> </a:t>
            </a:r>
            <a:r>
              <a:rPr lang="en-US" sz="2400" dirty="0" err="1">
                <a:solidFill>
                  <a:srgbClr val="006600"/>
                </a:solidFill>
              </a:rPr>
              <a:t>người</a:t>
            </a:r>
            <a:r>
              <a:rPr lang="en-US" sz="2400" dirty="0">
                <a:solidFill>
                  <a:srgbClr val="006600"/>
                </a:solidFill>
              </a:rPr>
              <a:t> </a:t>
            </a:r>
            <a:r>
              <a:rPr lang="en-US" sz="2400" dirty="0" err="1">
                <a:solidFill>
                  <a:srgbClr val="006600"/>
                </a:solidFill>
              </a:rPr>
              <a:t>lính</a:t>
            </a:r>
            <a:endParaRPr lang="en-US" sz="2400" dirty="0">
              <a:solidFill>
                <a:srgbClr val="006600"/>
              </a:solidFill>
            </a:endParaRPr>
          </a:p>
          <a:p>
            <a:pPr algn="just"/>
            <a:r>
              <a:rPr lang="en-US" sz="2400" b="1" dirty="0">
                <a:solidFill>
                  <a:srgbClr val="006600"/>
                </a:solidFill>
                <a:sym typeface="Wingdings"/>
              </a:rPr>
              <a:t></a:t>
            </a:r>
            <a:r>
              <a:rPr lang="en-US" sz="2400" b="1" dirty="0">
                <a:solidFill>
                  <a:srgbClr val="006600"/>
                </a:solidFill>
              </a:rPr>
              <a:t> </a:t>
            </a:r>
            <a:r>
              <a:rPr lang="en-US" sz="2400" b="1" dirty="0" err="1">
                <a:solidFill>
                  <a:srgbClr val="006600"/>
                </a:solidFill>
              </a:rPr>
              <a:t>Câu</a:t>
            </a:r>
            <a:r>
              <a:rPr lang="en-US" sz="2400" b="1" dirty="0">
                <a:solidFill>
                  <a:srgbClr val="006600"/>
                </a:solidFill>
              </a:rPr>
              <a:t> </a:t>
            </a:r>
            <a:r>
              <a:rPr lang="en-US" sz="2400" b="1" dirty="0" err="1">
                <a:solidFill>
                  <a:srgbClr val="006600"/>
                </a:solidFill>
              </a:rPr>
              <a:t>đặc</a:t>
            </a:r>
            <a:r>
              <a:rPr lang="en-US" sz="2400" b="1" dirty="0">
                <a:solidFill>
                  <a:srgbClr val="006600"/>
                </a:solidFill>
              </a:rPr>
              <a:t> </a:t>
            </a:r>
            <a:r>
              <a:rPr lang="en-US" sz="2400" b="1" dirty="0" err="1">
                <a:solidFill>
                  <a:srgbClr val="006600"/>
                </a:solidFill>
              </a:rPr>
              <a:t>biệt</a:t>
            </a:r>
            <a:r>
              <a:rPr lang="en-US" sz="2400" b="1" dirty="0">
                <a:solidFill>
                  <a:srgbClr val="006600"/>
                </a:solidFill>
              </a:rPr>
              <a:t>: </a:t>
            </a:r>
            <a:r>
              <a:rPr lang="en-US" sz="2400" b="1" i="1" dirty="0">
                <a:solidFill>
                  <a:srgbClr val="006600"/>
                </a:solidFill>
              </a:rPr>
              <a:t>“</a:t>
            </a:r>
            <a:r>
              <a:rPr lang="en-US" sz="2400" b="1" i="1" dirty="0" err="1">
                <a:solidFill>
                  <a:srgbClr val="006600"/>
                </a:solidFill>
              </a:rPr>
              <a:t>Đồng</a:t>
            </a:r>
            <a:r>
              <a:rPr lang="en-US" sz="2400" b="1" i="1" dirty="0">
                <a:solidFill>
                  <a:srgbClr val="006600"/>
                </a:solidFill>
              </a:rPr>
              <a:t> </a:t>
            </a:r>
            <a:r>
              <a:rPr lang="en-US" sz="2400" b="1" i="1" dirty="0" err="1">
                <a:solidFill>
                  <a:srgbClr val="006600"/>
                </a:solidFill>
              </a:rPr>
              <a:t>chí</a:t>
            </a:r>
            <a:r>
              <a:rPr lang="en-US" sz="2400" b="1" i="1" dirty="0">
                <a:solidFill>
                  <a:srgbClr val="006600"/>
                </a:solidFill>
              </a:rPr>
              <a:t>!”</a:t>
            </a:r>
            <a:r>
              <a:rPr lang="en-US" sz="2400" b="1" dirty="0">
                <a:solidFill>
                  <a:srgbClr val="006600"/>
                </a:solidFill>
              </a:rPr>
              <a:t> </a:t>
            </a:r>
            <a:endParaRPr lang="en-US" sz="2400" dirty="0">
              <a:solidFill>
                <a:srgbClr val="006600"/>
              </a:solidFill>
            </a:endParaRPr>
          </a:p>
          <a:p>
            <a:pPr algn="just"/>
            <a:r>
              <a:rPr lang="en-US" sz="2400" dirty="0">
                <a:solidFill>
                  <a:srgbClr val="006600"/>
                </a:solidFill>
              </a:rPr>
              <a:t>	</a:t>
            </a:r>
            <a:r>
              <a:rPr lang="en-US" sz="2400" dirty="0" err="1">
                <a:solidFill>
                  <a:srgbClr val="006600"/>
                </a:solidFill>
              </a:rPr>
              <a:t>Hai</a:t>
            </a:r>
            <a:r>
              <a:rPr lang="en-US" sz="2400" dirty="0">
                <a:solidFill>
                  <a:srgbClr val="006600"/>
                </a:solidFill>
              </a:rPr>
              <a:t> </a:t>
            </a:r>
            <a:r>
              <a:rPr lang="en-US" sz="2400" dirty="0" err="1">
                <a:solidFill>
                  <a:srgbClr val="006600"/>
                </a:solidFill>
              </a:rPr>
              <a:t>tiếng</a:t>
            </a:r>
            <a:r>
              <a:rPr lang="en-US" sz="2400" dirty="0">
                <a:solidFill>
                  <a:srgbClr val="006600"/>
                </a:solidFill>
              </a:rPr>
              <a:t> “</a:t>
            </a:r>
            <a:r>
              <a:rPr lang="en-US" sz="2400" dirty="0" err="1">
                <a:solidFill>
                  <a:srgbClr val="006600"/>
                </a:solidFill>
              </a:rPr>
              <a:t>Đồng</a:t>
            </a:r>
            <a:r>
              <a:rPr lang="en-US" sz="2400" dirty="0">
                <a:solidFill>
                  <a:srgbClr val="006600"/>
                </a:solidFill>
              </a:rPr>
              <a:t> </a:t>
            </a:r>
            <a:r>
              <a:rPr lang="en-US" sz="2400" dirty="0" err="1">
                <a:solidFill>
                  <a:srgbClr val="006600"/>
                </a:solidFill>
              </a:rPr>
              <a:t>chí</a:t>
            </a:r>
            <a:r>
              <a:rPr lang="en-US" sz="2400" dirty="0">
                <a:solidFill>
                  <a:srgbClr val="006600"/>
                </a:solidFill>
              </a:rPr>
              <a:t>” </a:t>
            </a:r>
            <a:r>
              <a:rPr lang="en-US" sz="2400" dirty="0" err="1">
                <a:solidFill>
                  <a:srgbClr val="006600"/>
                </a:solidFill>
              </a:rPr>
              <a:t>thật</a:t>
            </a:r>
            <a:r>
              <a:rPr lang="en-US" sz="2400" dirty="0">
                <a:solidFill>
                  <a:srgbClr val="006600"/>
                </a:solidFill>
              </a:rPr>
              <a:t> </a:t>
            </a:r>
            <a:r>
              <a:rPr lang="en-US" sz="2400" dirty="0" err="1">
                <a:solidFill>
                  <a:srgbClr val="006600"/>
                </a:solidFill>
              </a:rPr>
              <a:t>giản</a:t>
            </a:r>
            <a:r>
              <a:rPr lang="en-US" sz="2400" dirty="0">
                <a:solidFill>
                  <a:srgbClr val="006600"/>
                </a:solidFill>
              </a:rPr>
              <a:t> </a:t>
            </a:r>
            <a:r>
              <a:rPr lang="en-US" sz="2400" dirty="0" err="1">
                <a:solidFill>
                  <a:srgbClr val="006600"/>
                </a:solidFill>
              </a:rPr>
              <a:t>dị</a:t>
            </a:r>
            <a:r>
              <a:rPr lang="en-US" sz="2400" dirty="0">
                <a:solidFill>
                  <a:srgbClr val="006600"/>
                </a:solidFill>
              </a:rPr>
              <a:t>, </a:t>
            </a:r>
            <a:r>
              <a:rPr lang="en-US" sz="2400" dirty="0" err="1">
                <a:solidFill>
                  <a:srgbClr val="006600"/>
                </a:solidFill>
              </a:rPr>
              <a:t>đẹp</a:t>
            </a:r>
            <a:r>
              <a:rPr lang="en-US" sz="2400" dirty="0">
                <a:solidFill>
                  <a:srgbClr val="006600"/>
                </a:solidFill>
              </a:rPr>
              <a:t> </a:t>
            </a:r>
            <a:r>
              <a:rPr lang="en-US" sz="2400" dirty="0" err="1">
                <a:solidFill>
                  <a:srgbClr val="006600"/>
                </a:solidFill>
              </a:rPr>
              <a:t>đẽ</a:t>
            </a:r>
            <a:r>
              <a:rPr lang="en-US" sz="2400" dirty="0">
                <a:solidFill>
                  <a:srgbClr val="006600"/>
                </a:solidFill>
              </a:rPr>
              <a:t>, </a:t>
            </a:r>
            <a:r>
              <a:rPr lang="en-US" sz="2400" dirty="0" err="1">
                <a:solidFill>
                  <a:srgbClr val="006600"/>
                </a:solidFill>
              </a:rPr>
              <a:t>là</a:t>
            </a:r>
            <a:r>
              <a:rPr lang="en-US" sz="2400" dirty="0">
                <a:solidFill>
                  <a:srgbClr val="006600"/>
                </a:solidFill>
              </a:rPr>
              <a:t> </a:t>
            </a:r>
            <a:r>
              <a:rPr lang="en-US" sz="2400" dirty="0" err="1">
                <a:solidFill>
                  <a:srgbClr val="006600"/>
                </a:solidFill>
              </a:rPr>
              <a:t>điểm</a:t>
            </a:r>
            <a:r>
              <a:rPr lang="en-US" sz="2400" dirty="0">
                <a:solidFill>
                  <a:srgbClr val="006600"/>
                </a:solidFill>
              </a:rPr>
              <a:t> </a:t>
            </a:r>
            <a:r>
              <a:rPr lang="en-US" sz="2400" dirty="0" err="1">
                <a:solidFill>
                  <a:srgbClr val="006600"/>
                </a:solidFill>
              </a:rPr>
              <a:t>hội</a:t>
            </a:r>
            <a:r>
              <a:rPr lang="en-US" sz="2400" dirty="0">
                <a:solidFill>
                  <a:srgbClr val="006600"/>
                </a:solidFill>
              </a:rPr>
              <a:t> </a:t>
            </a:r>
            <a:r>
              <a:rPr lang="en-US" sz="2400" dirty="0" err="1">
                <a:solidFill>
                  <a:srgbClr val="006600"/>
                </a:solidFill>
              </a:rPr>
              <a:t>tụ</a:t>
            </a:r>
            <a:r>
              <a:rPr lang="en-US" sz="2400" dirty="0">
                <a:solidFill>
                  <a:srgbClr val="006600"/>
                </a:solidFill>
              </a:rPr>
              <a:t>, </a:t>
            </a:r>
            <a:r>
              <a:rPr lang="en-US" sz="2400" dirty="0" err="1">
                <a:solidFill>
                  <a:srgbClr val="006600"/>
                </a:solidFill>
              </a:rPr>
              <a:t>là</a:t>
            </a:r>
            <a:r>
              <a:rPr lang="en-US" sz="2400" dirty="0">
                <a:solidFill>
                  <a:srgbClr val="006600"/>
                </a:solidFill>
              </a:rPr>
              <a:t> </a:t>
            </a:r>
            <a:r>
              <a:rPr lang="en-US" sz="2400" dirty="0" err="1">
                <a:solidFill>
                  <a:srgbClr val="006600"/>
                </a:solidFill>
              </a:rPr>
              <a:t>nơi</a:t>
            </a:r>
            <a:r>
              <a:rPr lang="en-US" sz="2400" dirty="0">
                <a:solidFill>
                  <a:srgbClr val="006600"/>
                </a:solidFill>
              </a:rPr>
              <a:t> </a:t>
            </a:r>
            <a:r>
              <a:rPr lang="en-US" sz="2400" dirty="0" err="1">
                <a:solidFill>
                  <a:srgbClr val="006600"/>
                </a:solidFill>
              </a:rPr>
              <a:t>kết</a:t>
            </a:r>
            <a:r>
              <a:rPr lang="en-US" sz="2400" dirty="0">
                <a:solidFill>
                  <a:srgbClr val="006600"/>
                </a:solidFill>
              </a:rPr>
              <a:t> </a:t>
            </a:r>
            <a:r>
              <a:rPr lang="en-US" sz="2400" dirty="0" err="1">
                <a:solidFill>
                  <a:srgbClr val="006600"/>
                </a:solidFill>
              </a:rPr>
              <a:t>tinh</a:t>
            </a:r>
            <a:r>
              <a:rPr lang="en-US" sz="2400" dirty="0">
                <a:solidFill>
                  <a:srgbClr val="006600"/>
                </a:solidFill>
              </a:rPr>
              <a:t> </a:t>
            </a:r>
            <a:r>
              <a:rPr lang="en-US" sz="2400" dirty="0" err="1">
                <a:solidFill>
                  <a:srgbClr val="006600"/>
                </a:solidFill>
              </a:rPr>
              <a:t>bao</a:t>
            </a:r>
            <a:r>
              <a:rPr lang="en-US" sz="2400" dirty="0">
                <a:solidFill>
                  <a:srgbClr val="006600"/>
                </a:solidFill>
              </a:rPr>
              <a:t> </a:t>
            </a:r>
            <a:r>
              <a:rPr lang="en-US" sz="2400" dirty="0" err="1">
                <a:solidFill>
                  <a:srgbClr val="006600"/>
                </a:solidFill>
              </a:rPr>
              <a:t>tình</a:t>
            </a:r>
            <a:r>
              <a:rPr lang="en-US" sz="2400" dirty="0">
                <a:solidFill>
                  <a:srgbClr val="006600"/>
                </a:solidFill>
              </a:rPr>
              <a:t> </a:t>
            </a:r>
            <a:r>
              <a:rPr lang="en-US" sz="2400" dirty="0" err="1">
                <a:solidFill>
                  <a:srgbClr val="006600"/>
                </a:solidFill>
              </a:rPr>
              <a:t>cảm</a:t>
            </a:r>
            <a:r>
              <a:rPr lang="en-US" sz="2400" dirty="0">
                <a:solidFill>
                  <a:srgbClr val="006600"/>
                </a:solidFill>
              </a:rPr>
              <a:t> </a:t>
            </a:r>
            <a:r>
              <a:rPr lang="en-US" sz="2400" dirty="0" err="1">
                <a:solidFill>
                  <a:srgbClr val="006600"/>
                </a:solidFill>
              </a:rPr>
              <a:t>đẹp</a:t>
            </a:r>
            <a:r>
              <a:rPr lang="en-US" sz="2400" dirty="0">
                <a:solidFill>
                  <a:srgbClr val="006600"/>
                </a:solidFill>
              </a:rPr>
              <a:t>: </a:t>
            </a:r>
            <a:r>
              <a:rPr lang="en-US" sz="2400" dirty="0" err="1">
                <a:solidFill>
                  <a:srgbClr val="006600"/>
                </a:solidFill>
              </a:rPr>
              <a:t>tình</a:t>
            </a:r>
            <a:r>
              <a:rPr lang="en-US" sz="2400" dirty="0">
                <a:solidFill>
                  <a:srgbClr val="006600"/>
                </a:solidFill>
              </a:rPr>
              <a:t> </a:t>
            </a:r>
            <a:r>
              <a:rPr lang="en-US" sz="2400" dirty="0" err="1">
                <a:solidFill>
                  <a:srgbClr val="006600"/>
                </a:solidFill>
              </a:rPr>
              <a:t>giai</a:t>
            </a:r>
            <a:r>
              <a:rPr lang="en-US" sz="2400" dirty="0">
                <a:solidFill>
                  <a:srgbClr val="006600"/>
                </a:solidFill>
              </a:rPr>
              <a:t> </a:t>
            </a:r>
            <a:r>
              <a:rPr lang="en-US" sz="2400" dirty="0" err="1">
                <a:solidFill>
                  <a:srgbClr val="006600"/>
                </a:solidFill>
              </a:rPr>
              <a:t>cấp</a:t>
            </a:r>
            <a:r>
              <a:rPr lang="en-US" sz="2400" dirty="0">
                <a:solidFill>
                  <a:srgbClr val="006600"/>
                </a:solidFill>
              </a:rPr>
              <a:t>, </a:t>
            </a:r>
            <a:r>
              <a:rPr lang="en-US" sz="2400" dirty="0" err="1">
                <a:solidFill>
                  <a:srgbClr val="006600"/>
                </a:solidFill>
              </a:rPr>
              <a:t>tình</a:t>
            </a:r>
            <a:r>
              <a:rPr lang="en-US" sz="2400" dirty="0">
                <a:solidFill>
                  <a:srgbClr val="006600"/>
                </a:solidFill>
              </a:rPr>
              <a:t> </a:t>
            </a:r>
            <a:r>
              <a:rPr lang="en-US" sz="2400" dirty="0" err="1">
                <a:solidFill>
                  <a:srgbClr val="006600"/>
                </a:solidFill>
              </a:rPr>
              <a:t>bạn</a:t>
            </a:r>
            <a:r>
              <a:rPr lang="en-US" sz="2400" dirty="0">
                <a:solidFill>
                  <a:srgbClr val="006600"/>
                </a:solidFill>
              </a:rPr>
              <a:t>, </a:t>
            </a:r>
            <a:r>
              <a:rPr lang="en-US" sz="2400" dirty="0" err="1">
                <a:solidFill>
                  <a:srgbClr val="006600"/>
                </a:solidFill>
              </a:rPr>
              <a:t>tình</a:t>
            </a:r>
            <a:r>
              <a:rPr lang="en-US" sz="2400" dirty="0">
                <a:solidFill>
                  <a:srgbClr val="006600"/>
                </a:solidFill>
              </a:rPr>
              <a:t> </a:t>
            </a:r>
            <a:r>
              <a:rPr lang="en-US" sz="2400" dirty="0" err="1">
                <a:solidFill>
                  <a:srgbClr val="006600"/>
                </a:solidFill>
              </a:rPr>
              <a:t>người</a:t>
            </a:r>
            <a:r>
              <a:rPr lang="en-US" sz="2400" dirty="0">
                <a:solidFill>
                  <a:srgbClr val="006600"/>
                </a:solidFill>
              </a:rPr>
              <a:t> </a:t>
            </a:r>
            <a:r>
              <a:rPr lang="en-US" sz="2400" dirty="0" err="1">
                <a:solidFill>
                  <a:srgbClr val="006600"/>
                </a:solidFill>
              </a:rPr>
              <a:t>trong</a:t>
            </a:r>
            <a:r>
              <a:rPr lang="en-US" sz="2400" dirty="0">
                <a:solidFill>
                  <a:srgbClr val="006600"/>
                </a:solidFill>
              </a:rPr>
              <a:t> </a:t>
            </a:r>
            <a:r>
              <a:rPr lang="en-US" sz="2400" dirty="0" err="1">
                <a:solidFill>
                  <a:srgbClr val="006600"/>
                </a:solidFill>
              </a:rPr>
              <a:t>chiến</a:t>
            </a:r>
            <a:r>
              <a:rPr lang="en-US" sz="2400" dirty="0">
                <a:solidFill>
                  <a:srgbClr val="006600"/>
                </a:solidFill>
              </a:rPr>
              <a:t> </a:t>
            </a:r>
            <a:r>
              <a:rPr lang="en-US" sz="2400" dirty="0" err="1">
                <a:solidFill>
                  <a:srgbClr val="006600"/>
                </a:solidFill>
              </a:rPr>
              <a:t>tranh</a:t>
            </a:r>
            <a:r>
              <a:rPr lang="en-US" sz="2400" dirty="0">
                <a:solidFill>
                  <a:srgbClr val="006600"/>
                </a:solidFill>
              </a:rPr>
              <a:t>. </a:t>
            </a:r>
            <a:r>
              <a:rPr lang="en-US" sz="2400" dirty="0" err="1">
                <a:solidFill>
                  <a:srgbClr val="006600"/>
                </a:solidFill>
              </a:rPr>
              <a:t>Tạo</a:t>
            </a:r>
            <a:r>
              <a:rPr lang="en-US" sz="2400" dirty="0">
                <a:solidFill>
                  <a:srgbClr val="006600"/>
                </a:solidFill>
              </a:rPr>
              <a:t> </a:t>
            </a:r>
            <a:r>
              <a:rPr lang="en-US" sz="2400" dirty="0" err="1">
                <a:solidFill>
                  <a:srgbClr val="006600"/>
                </a:solidFill>
              </a:rPr>
              <a:t>nét</a:t>
            </a:r>
            <a:r>
              <a:rPr lang="en-US" sz="2400" dirty="0">
                <a:solidFill>
                  <a:srgbClr val="006600"/>
                </a:solidFill>
              </a:rPr>
              <a:t> </a:t>
            </a:r>
            <a:r>
              <a:rPr lang="en-US" sz="2400" dirty="0" err="1">
                <a:solidFill>
                  <a:srgbClr val="006600"/>
                </a:solidFill>
              </a:rPr>
              <a:t>nhấn</a:t>
            </a:r>
            <a:r>
              <a:rPr lang="en-US" sz="2400" dirty="0">
                <a:solidFill>
                  <a:srgbClr val="006600"/>
                </a:solidFill>
              </a:rPr>
              <a:t> </a:t>
            </a:r>
            <a:r>
              <a:rPr lang="en-US" sz="2400" dirty="0" err="1">
                <a:solidFill>
                  <a:srgbClr val="006600"/>
                </a:solidFill>
              </a:rPr>
              <a:t>như</a:t>
            </a:r>
            <a:r>
              <a:rPr lang="en-US" sz="2400" dirty="0">
                <a:solidFill>
                  <a:srgbClr val="006600"/>
                </a:solidFill>
              </a:rPr>
              <a:t> </a:t>
            </a:r>
            <a:r>
              <a:rPr lang="en-US" sz="2400" dirty="0" err="1">
                <a:solidFill>
                  <a:srgbClr val="006600"/>
                </a:solidFill>
              </a:rPr>
              <a:t>điểm</a:t>
            </a:r>
            <a:r>
              <a:rPr lang="en-US" sz="2400" dirty="0">
                <a:solidFill>
                  <a:srgbClr val="006600"/>
                </a:solidFill>
              </a:rPr>
              <a:t> </a:t>
            </a:r>
            <a:r>
              <a:rPr lang="en-US" sz="2400" dirty="0" err="1">
                <a:solidFill>
                  <a:srgbClr val="006600"/>
                </a:solidFill>
              </a:rPr>
              <a:t>chốt</a:t>
            </a:r>
            <a:r>
              <a:rPr lang="en-US" sz="2400" dirty="0">
                <a:solidFill>
                  <a:srgbClr val="006600"/>
                </a:solidFill>
              </a:rPr>
              <a:t>, </a:t>
            </a:r>
            <a:r>
              <a:rPr lang="en-US" sz="2400" dirty="0" err="1">
                <a:solidFill>
                  <a:srgbClr val="006600"/>
                </a:solidFill>
              </a:rPr>
              <a:t>một</a:t>
            </a:r>
            <a:r>
              <a:rPr lang="en-US" sz="2400" dirty="0">
                <a:solidFill>
                  <a:srgbClr val="006600"/>
                </a:solidFill>
              </a:rPr>
              <a:t> </a:t>
            </a:r>
            <a:r>
              <a:rPr lang="en-US" sz="2400" dirty="0" err="1">
                <a:solidFill>
                  <a:srgbClr val="006600"/>
                </a:solidFill>
              </a:rPr>
              <a:t>lời</a:t>
            </a:r>
            <a:r>
              <a:rPr lang="en-US" sz="2400" dirty="0">
                <a:solidFill>
                  <a:srgbClr val="006600"/>
                </a:solidFill>
              </a:rPr>
              <a:t> </a:t>
            </a:r>
            <a:r>
              <a:rPr lang="en-US" sz="2400" dirty="0" err="1">
                <a:solidFill>
                  <a:srgbClr val="006600"/>
                </a:solidFill>
              </a:rPr>
              <a:t>phát</a:t>
            </a:r>
            <a:r>
              <a:rPr lang="en-US" sz="2400" dirty="0">
                <a:solidFill>
                  <a:srgbClr val="006600"/>
                </a:solidFill>
              </a:rPr>
              <a:t> </a:t>
            </a:r>
            <a:r>
              <a:rPr lang="en-US" sz="2400" dirty="0" err="1">
                <a:solidFill>
                  <a:srgbClr val="006600"/>
                </a:solidFill>
              </a:rPr>
              <a:t>hiện</a:t>
            </a:r>
            <a:r>
              <a:rPr lang="en-US" sz="2400" dirty="0">
                <a:solidFill>
                  <a:srgbClr val="006600"/>
                </a:solidFill>
              </a:rPr>
              <a:t>, </a:t>
            </a:r>
            <a:r>
              <a:rPr lang="en-US" sz="2400" dirty="0" err="1">
                <a:solidFill>
                  <a:srgbClr val="006600"/>
                </a:solidFill>
              </a:rPr>
              <a:t>khẳng</a:t>
            </a:r>
            <a:r>
              <a:rPr lang="en-US" sz="2400" dirty="0">
                <a:solidFill>
                  <a:srgbClr val="006600"/>
                </a:solidFill>
              </a:rPr>
              <a:t> </a:t>
            </a:r>
            <a:r>
              <a:rPr lang="en-US" sz="2400" dirty="0" err="1">
                <a:solidFill>
                  <a:srgbClr val="006600"/>
                </a:solidFill>
              </a:rPr>
              <a:t>định</a:t>
            </a:r>
            <a:r>
              <a:rPr lang="en-US" sz="2400" dirty="0">
                <a:solidFill>
                  <a:srgbClr val="006600"/>
                </a:solidFill>
              </a:rPr>
              <a:t>.</a:t>
            </a:r>
          </a:p>
        </p:txBody>
      </p:sp>
    </p:spTree>
    <p:extLst>
      <p:ext uri="{BB962C8B-B14F-4D97-AF65-F5344CB8AC3E}">
        <p14:creationId xmlns="" xmlns:p14="http://schemas.microsoft.com/office/powerpoint/2010/main" val="534914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4" name="TextBox 3">
            <a:extLst>
              <a:ext uri="{FF2B5EF4-FFF2-40B4-BE49-F238E27FC236}">
                <a16:creationId xmlns="" xmlns:a16="http://schemas.microsoft.com/office/drawing/2014/main" id="{2F2E3E07-297E-4A48-AE83-F72AA7A18810}"/>
              </a:ext>
            </a:extLst>
          </p:cNvPr>
          <p:cNvSpPr txBox="1"/>
          <p:nvPr/>
        </p:nvSpPr>
        <p:spPr>
          <a:xfrm>
            <a:off x="0" y="663893"/>
            <a:ext cx="12192000" cy="6284028"/>
          </a:xfrm>
          <a:prstGeom prst="rect">
            <a:avLst/>
          </a:prstGeom>
          <a:noFill/>
        </p:spPr>
        <p:txBody>
          <a:bodyPr wrap="square" rtlCol="0">
            <a:spAutoFit/>
          </a:bodyPr>
          <a:lstStyle/>
          <a:p>
            <a:pPr algn="just">
              <a:lnSpc>
                <a:spcPct val="130000"/>
              </a:lnSpc>
            </a:pPr>
            <a:r>
              <a:rPr lang="en-US" sz="2400" b="1">
                <a:solidFill>
                  <a:srgbClr val="FF0000"/>
                </a:solidFill>
                <a:sym typeface="Wingdings"/>
              </a:rPr>
              <a:t>5. Các biện pháp nghệ thuật và tác dụng:</a:t>
            </a:r>
          </a:p>
          <a:p>
            <a:pPr algn="just">
              <a:lnSpc>
                <a:spcPct val="130000"/>
              </a:lnSpc>
            </a:pPr>
            <a:r>
              <a:rPr lang="en-US" sz="2400" b="1">
                <a:solidFill>
                  <a:srgbClr val="006600"/>
                </a:solidFill>
                <a:sym typeface="Wingdings"/>
              </a:rPr>
              <a:t></a:t>
            </a:r>
            <a:r>
              <a:rPr lang="en-US" sz="2400" b="1">
                <a:solidFill>
                  <a:srgbClr val="006600"/>
                </a:solidFill>
              </a:rPr>
              <a:t> Thành ngữ:</a:t>
            </a:r>
            <a:endParaRPr lang="en-US" sz="2400">
              <a:solidFill>
                <a:srgbClr val="006600"/>
              </a:solidFill>
            </a:endParaRPr>
          </a:p>
          <a:p>
            <a:pPr algn="just">
              <a:lnSpc>
                <a:spcPct val="130000"/>
              </a:lnSpc>
            </a:pPr>
            <a:r>
              <a:rPr lang="en-US" sz="2400" b="1" i="1">
                <a:solidFill>
                  <a:srgbClr val="006600"/>
                </a:solidFill>
              </a:rPr>
              <a:t>			</a:t>
            </a:r>
            <a:r>
              <a:rPr lang="en-US" sz="2400" b="1">
                <a:solidFill>
                  <a:srgbClr val="006600"/>
                </a:solidFill>
              </a:rPr>
              <a:t> </a:t>
            </a:r>
            <a:r>
              <a:rPr lang="en-US" sz="2400" b="1" i="1">
                <a:solidFill>
                  <a:srgbClr val="006600"/>
                </a:solidFill>
              </a:rPr>
              <a:t>“nước mặn đồng chua”</a:t>
            </a:r>
          </a:p>
          <a:p>
            <a:pPr algn="just">
              <a:lnSpc>
                <a:spcPct val="130000"/>
              </a:lnSpc>
            </a:pPr>
            <a:r>
              <a:rPr lang="en-US" sz="2400">
                <a:solidFill>
                  <a:srgbClr val="006600"/>
                </a:solidFill>
              </a:rPr>
              <a:t>	- Vùng đất ven biển nhiễm phèn chua, khó canh tác, làm ăn.</a:t>
            </a:r>
          </a:p>
          <a:p>
            <a:pPr algn="just">
              <a:lnSpc>
                <a:spcPct val="130000"/>
              </a:lnSpc>
            </a:pPr>
            <a:r>
              <a:rPr lang="en-US" sz="2400">
                <a:solidFill>
                  <a:srgbClr val="006600"/>
                </a:solidFill>
              </a:rPr>
              <a:t>	- Sự tương đồng về cảnh ngộ xuất thân nghèo khó của những người lính. </a:t>
            </a:r>
          </a:p>
          <a:p>
            <a:pPr algn="just">
              <a:lnSpc>
                <a:spcPct val="130000"/>
              </a:lnSpc>
            </a:pPr>
            <a:r>
              <a:rPr lang="en-US" sz="2400" b="1">
                <a:solidFill>
                  <a:srgbClr val="006600"/>
                </a:solidFill>
                <a:sym typeface="Wingdings"/>
              </a:rPr>
              <a:t> </a:t>
            </a:r>
            <a:r>
              <a:rPr lang="en-US" sz="2400" b="1">
                <a:solidFill>
                  <a:srgbClr val="006600"/>
                </a:solidFill>
              </a:rPr>
              <a:t>Hoán dụ:</a:t>
            </a:r>
          </a:p>
          <a:p>
            <a:pPr algn="ctr">
              <a:lnSpc>
                <a:spcPct val="130000"/>
              </a:lnSpc>
            </a:pPr>
            <a:r>
              <a:rPr lang="en-US" sz="2400" b="1" i="1">
                <a:solidFill>
                  <a:srgbClr val="006600"/>
                </a:solidFill>
              </a:rPr>
              <a:t>“đầu sát bên đầu”</a:t>
            </a:r>
          </a:p>
          <a:p>
            <a:pPr algn="just">
              <a:lnSpc>
                <a:spcPct val="130000"/>
              </a:lnSpc>
            </a:pPr>
            <a:r>
              <a:rPr lang="en-US" sz="2400" b="1" i="1">
                <a:solidFill>
                  <a:srgbClr val="006600"/>
                </a:solidFill>
              </a:rPr>
              <a:t>	</a:t>
            </a:r>
            <a:r>
              <a:rPr lang="en-US" sz="2400">
                <a:solidFill>
                  <a:srgbClr val="006600"/>
                </a:solidFill>
              </a:rPr>
              <a:t>Hoán dụ cho những người lính đứng cạnh nhau, nhấn mạnh họ có cùng ý chí quyết tâm, cùng lý tưởng chiến đấu.</a:t>
            </a:r>
          </a:p>
          <a:p>
            <a:pPr algn="just">
              <a:lnSpc>
                <a:spcPct val="130000"/>
              </a:lnSpc>
            </a:pPr>
            <a:r>
              <a:rPr lang="en-US" sz="2400" b="1">
                <a:solidFill>
                  <a:srgbClr val="006600"/>
                </a:solidFill>
                <a:sym typeface="Wingdings"/>
              </a:rPr>
              <a:t></a:t>
            </a:r>
            <a:r>
              <a:rPr lang="en-US" sz="2400" b="1">
                <a:solidFill>
                  <a:srgbClr val="006600"/>
                </a:solidFill>
              </a:rPr>
              <a:t> Đảo ngữ </a:t>
            </a:r>
            <a:r>
              <a:rPr lang="en-US" sz="2400" b="1" i="1">
                <a:solidFill>
                  <a:srgbClr val="006600"/>
                </a:solidFill>
              </a:rPr>
              <a:t>“ruộng nương anh…”; “gian nhà không…”</a:t>
            </a:r>
            <a:endParaRPr lang="en-US" sz="2400" i="1">
              <a:solidFill>
                <a:srgbClr val="006600"/>
              </a:solidFill>
            </a:endParaRPr>
          </a:p>
          <a:p>
            <a:pPr algn="just">
              <a:lnSpc>
                <a:spcPct val="130000"/>
              </a:lnSpc>
            </a:pPr>
            <a:r>
              <a:rPr lang="en-US" sz="2400">
                <a:solidFill>
                  <a:srgbClr val="006600"/>
                </a:solidFill>
              </a:rPr>
              <a:t>	Nhấn mạnh hình ảnh ruộng nương, gian nhà. Đây là hai hình ảnh rất quan trọng đối với con người ở vùng quê, rất cần bàn tay của người con trai trong gia đình để làm trụ cột.</a:t>
            </a:r>
            <a:endParaRPr lang="en-US" sz="2400" dirty="0">
              <a:solidFill>
                <a:srgbClr val="006600"/>
              </a:solidFill>
            </a:endParaRPr>
          </a:p>
        </p:txBody>
      </p:sp>
    </p:spTree>
    <p:extLst>
      <p:ext uri="{BB962C8B-B14F-4D97-AF65-F5344CB8AC3E}">
        <p14:creationId xmlns="" xmlns:p14="http://schemas.microsoft.com/office/powerpoint/2010/main" val="232170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4" name="TextBox 3">
            <a:extLst>
              <a:ext uri="{FF2B5EF4-FFF2-40B4-BE49-F238E27FC236}">
                <a16:creationId xmlns="" xmlns:a16="http://schemas.microsoft.com/office/drawing/2014/main" id="{2F2E3E07-297E-4A48-AE83-F72AA7A18810}"/>
              </a:ext>
            </a:extLst>
          </p:cNvPr>
          <p:cNvSpPr txBox="1"/>
          <p:nvPr/>
        </p:nvSpPr>
        <p:spPr>
          <a:xfrm>
            <a:off x="0" y="663893"/>
            <a:ext cx="12192000" cy="6117829"/>
          </a:xfrm>
          <a:prstGeom prst="rect">
            <a:avLst/>
          </a:prstGeom>
          <a:noFill/>
        </p:spPr>
        <p:txBody>
          <a:bodyPr wrap="square" rtlCol="0">
            <a:spAutoFit/>
          </a:bodyPr>
          <a:lstStyle/>
          <a:p>
            <a:pPr algn="just">
              <a:lnSpc>
                <a:spcPct val="150000"/>
              </a:lnSpc>
            </a:pPr>
            <a:r>
              <a:rPr lang="en-US" sz="2400" b="1">
                <a:solidFill>
                  <a:srgbClr val="FF0000"/>
                </a:solidFill>
                <a:sym typeface="Wingdings"/>
              </a:rPr>
              <a:t>5. Các biện pháp nghệ thuật và tác dụng:</a:t>
            </a:r>
          </a:p>
          <a:p>
            <a:pPr marL="411480" indent="-411480" algn="just">
              <a:lnSpc>
                <a:spcPct val="150000"/>
              </a:lnSpc>
              <a:buFont typeface="Wingdings" pitchFamily="2" charset="2"/>
              <a:buChar char="¯"/>
            </a:pPr>
            <a:r>
              <a:rPr lang="en-US" sz="2400" b="1">
                <a:solidFill>
                  <a:srgbClr val="006600"/>
                </a:solidFill>
              </a:rPr>
              <a:t>Nhân hóa và ẩn dụ: </a:t>
            </a:r>
          </a:p>
          <a:p>
            <a:pPr algn="ctr">
              <a:lnSpc>
                <a:spcPct val="150000"/>
              </a:lnSpc>
            </a:pPr>
            <a:r>
              <a:rPr lang="en-US" sz="2400" b="1" i="1">
                <a:solidFill>
                  <a:srgbClr val="006600"/>
                </a:solidFill>
              </a:rPr>
              <a:t>“Giếng nước gốc đa nhớ người ra lính”</a:t>
            </a:r>
            <a:endParaRPr lang="en-US" sz="2400">
              <a:solidFill>
                <a:srgbClr val="006600"/>
              </a:solidFill>
            </a:endParaRPr>
          </a:p>
          <a:p>
            <a:pPr algn="just">
              <a:lnSpc>
                <a:spcPct val="150000"/>
              </a:lnSpc>
            </a:pPr>
            <a:r>
              <a:rPr lang="en-US" sz="2400">
                <a:solidFill>
                  <a:srgbClr val="006600"/>
                </a:solidFill>
              </a:rPr>
              <a:t>	Góp phần thể hiện một cách sâu sắc tình cảm của quê hương, của người hậu phương đối với người lính. Nó làm cho lời thơ vừa mang sắc thái dân gian vừa hiện đại.</a:t>
            </a:r>
          </a:p>
          <a:p>
            <a:pPr marL="411480" indent="-411480" algn="just">
              <a:lnSpc>
                <a:spcPct val="150000"/>
              </a:lnSpc>
              <a:buFont typeface="Wingdings" pitchFamily="2" charset="2"/>
              <a:buChar char="¯"/>
            </a:pPr>
            <a:r>
              <a:rPr lang="en-US" sz="2400" b="1">
                <a:solidFill>
                  <a:srgbClr val="006600"/>
                </a:solidFill>
              </a:rPr>
              <a:t>Hình ảnh mang ý nghĩa biểu tượng: </a:t>
            </a:r>
          </a:p>
          <a:p>
            <a:pPr algn="ctr">
              <a:lnSpc>
                <a:spcPct val="150000"/>
              </a:lnSpc>
            </a:pPr>
            <a:r>
              <a:rPr lang="en-US" sz="2400" b="1" i="1">
                <a:solidFill>
                  <a:srgbClr val="006600"/>
                </a:solidFill>
              </a:rPr>
              <a:t>“Đầu súng trăng treo”. </a:t>
            </a:r>
            <a:endParaRPr lang="en-US" sz="2400" i="1">
              <a:solidFill>
                <a:srgbClr val="006600"/>
              </a:solidFill>
            </a:endParaRPr>
          </a:p>
          <a:p>
            <a:pPr algn="just">
              <a:lnSpc>
                <a:spcPct val="150000"/>
              </a:lnSpc>
            </a:pPr>
            <a:r>
              <a:rPr lang="en-US" sz="2400">
                <a:solidFill>
                  <a:srgbClr val="006600"/>
                </a:solidFill>
              </a:rPr>
              <a:t>	Súng và trăng là gần và xa, là chiến sĩ và thi sĩ, là thực tại và mơ mộng. Tất cả đã hòa quyện, bổ sung cho nhau trong cuộc đời người lính cách mạng. Câu thơ như nhãn tự của cả bài, vừa mang tính hiện thực, vừa mang sắc thái lãng mạn, là một biểu tượng cao đẹp của tình đồng chí thân thiết.</a:t>
            </a:r>
            <a:endParaRPr lang="en-US" sz="2400" dirty="0">
              <a:solidFill>
                <a:srgbClr val="006600"/>
              </a:solidFill>
            </a:endParaRPr>
          </a:p>
        </p:txBody>
      </p:sp>
    </p:spTree>
    <p:extLst>
      <p:ext uri="{BB962C8B-B14F-4D97-AF65-F5344CB8AC3E}">
        <p14:creationId xmlns="" xmlns:p14="http://schemas.microsoft.com/office/powerpoint/2010/main" val="730352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25728"/>
            <a:ext cx="11831782" cy="5847755"/>
          </a:xfrm>
          <a:prstGeom prst="rect">
            <a:avLst/>
          </a:prstGeom>
          <a:noFill/>
        </p:spPr>
        <p:txBody>
          <a:bodyPr wrap="square" rtlCol="0">
            <a:spAutoFit/>
          </a:bodyPr>
          <a:lstStyle/>
          <a:p>
            <a:pPr algn="just"/>
            <a:r>
              <a:rPr lang="en-US" sz="2200" b="1">
                <a:solidFill>
                  <a:srgbClr val="FF0000"/>
                </a:solidFill>
              </a:rPr>
              <a:t>1. Vấn đề 1: </a:t>
            </a:r>
            <a:r>
              <a:rPr lang="en-US" sz="2200">
                <a:solidFill>
                  <a:srgbClr val="0000FF"/>
                </a:solidFill>
              </a:rPr>
              <a:t>Cho câu thơ sau:</a:t>
            </a:r>
          </a:p>
          <a:p>
            <a:pPr algn="ctr"/>
            <a:r>
              <a:rPr lang="en-US" sz="2200">
                <a:solidFill>
                  <a:srgbClr val="0000FF"/>
                </a:solidFill>
              </a:rPr>
              <a:t>“</a:t>
            </a:r>
            <a:r>
              <a:rPr lang="en-US" sz="2200" i="1">
                <a:solidFill>
                  <a:srgbClr val="0000FF"/>
                </a:solidFill>
              </a:rPr>
              <a:t>Quê hương anh nước mặn, đồng chua”</a:t>
            </a:r>
            <a:endParaRPr lang="en-US" sz="2200">
              <a:solidFill>
                <a:srgbClr val="0000FF"/>
              </a:solidFill>
            </a:endParaRPr>
          </a:p>
          <a:p>
            <a:pPr algn="just"/>
            <a:r>
              <a:rPr lang="en-US" sz="2200" b="1" u="sng">
                <a:solidFill>
                  <a:srgbClr val="0000FF"/>
                </a:solidFill>
              </a:rPr>
              <a:t>Câu 1</a:t>
            </a:r>
            <a:r>
              <a:rPr lang="en-US" sz="2200" b="1">
                <a:solidFill>
                  <a:srgbClr val="0000FF"/>
                </a:solidFill>
              </a:rPr>
              <a:t>:</a:t>
            </a:r>
            <a:r>
              <a:rPr lang="en-US" sz="2200">
                <a:solidFill>
                  <a:srgbClr val="0000FF"/>
                </a:solidFill>
              </a:rPr>
              <a:t> Chép tiếp để hoàn thành khổ thơ trên. Cho biết tên và hoàn cảnh sáng tác bài thơ.</a:t>
            </a:r>
          </a:p>
          <a:p>
            <a:pPr algn="just"/>
            <a:r>
              <a:rPr lang="en-US" sz="2200" b="1" u="sng">
                <a:solidFill>
                  <a:srgbClr val="0000FF"/>
                </a:solidFill>
              </a:rPr>
              <a:t>Câu 2:</a:t>
            </a:r>
            <a:r>
              <a:rPr lang="en-US" sz="2200">
                <a:solidFill>
                  <a:srgbClr val="0000FF"/>
                </a:solidFill>
              </a:rPr>
              <a:t> Giải thích từ Hán Việt </a:t>
            </a:r>
            <a:r>
              <a:rPr lang="en-US" sz="2200" i="1">
                <a:solidFill>
                  <a:srgbClr val="0000FF"/>
                </a:solidFill>
              </a:rPr>
              <a:t>“tri kỉ”</a:t>
            </a:r>
            <a:r>
              <a:rPr lang="en-US" sz="2200">
                <a:solidFill>
                  <a:srgbClr val="0000FF"/>
                </a:solidFill>
              </a:rPr>
              <a:t> và tìm một từ thuần Việt đồng nghĩa với nó. Theo em, có thể thay từ thuần Việt đó cho từ </a:t>
            </a:r>
            <a:r>
              <a:rPr lang="en-US" sz="2200" i="1">
                <a:solidFill>
                  <a:srgbClr val="0000FF"/>
                </a:solidFill>
              </a:rPr>
              <a:t>“tri kỉ”</a:t>
            </a:r>
            <a:r>
              <a:rPr lang="en-US" sz="2200">
                <a:solidFill>
                  <a:srgbClr val="0000FF"/>
                </a:solidFill>
              </a:rPr>
              <a:t> được không? Vì sao?</a:t>
            </a:r>
          </a:p>
          <a:p>
            <a:pPr algn="just"/>
            <a:r>
              <a:rPr lang="en-US" sz="2200" b="1" u="sng">
                <a:solidFill>
                  <a:srgbClr val="0000FF"/>
                </a:solidFill>
              </a:rPr>
              <a:t>Câu 3:</a:t>
            </a:r>
            <a:r>
              <a:rPr lang="en-US" sz="2200">
                <a:solidFill>
                  <a:srgbClr val="0000FF"/>
                </a:solidFill>
              </a:rPr>
              <a:t> Câu thơ thứ sáu của đoạn thơ trên có từ “</a:t>
            </a:r>
            <a:r>
              <a:rPr lang="en-US" sz="2200" i="1">
                <a:solidFill>
                  <a:srgbClr val="0000FF"/>
                </a:solidFill>
              </a:rPr>
              <a:t>tri kỷ</a:t>
            </a:r>
            <a:r>
              <a:rPr lang="en-US" sz="2200">
                <a:solidFill>
                  <a:srgbClr val="0000FF"/>
                </a:solidFill>
              </a:rPr>
              <a:t>”. Một bài thơ đã học trong chương trình Ngữ văn lớp 9 - Tập I cũng có câu thơ dùng từ “</a:t>
            </a:r>
            <a:r>
              <a:rPr lang="en-US" sz="2200" i="1">
                <a:solidFill>
                  <a:srgbClr val="0000FF"/>
                </a:solidFill>
              </a:rPr>
              <a:t>tri kỷ</a:t>
            </a:r>
            <a:r>
              <a:rPr lang="en-US" sz="2200">
                <a:solidFill>
                  <a:srgbClr val="0000FF"/>
                </a:solidFill>
              </a:rPr>
              <a:t>”, em hãy chép lại câu thơ đó và cho biết tên bài thơ. Cách sử dụng từ “tri kỷ” ở hai bài thơ đó có gì khác nhau?</a:t>
            </a:r>
          </a:p>
          <a:p>
            <a:pPr algn="just"/>
            <a:r>
              <a:rPr lang="en-US" sz="2200" b="1" u="sng">
                <a:solidFill>
                  <a:srgbClr val="0000FF"/>
                </a:solidFill>
              </a:rPr>
              <a:t>Câu 4:</a:t>
            </a:r>
            <a:r>
              <a:rPr lang="en-US" sz="2200">
                <a:solidFill>
                  <a:srgbClr val="0000FF"/>
                </a:solidFill>
              </a:rPr>
              <a:t> Nếu phân loại theo cấu tạo ngữ pháp, dòng thơ cuối là kiểu câu gì? Nêu tác dụng của việc sử dụng kiểu câu đó trong văn cảnh trên?</a:t>
            </a:r>
          </a:p>
          <a:p>
            <a:pPr algn="just"/>
            <a:r>
              <a:rPr lang="en-US" sz="2200" b="1" u="sng">
                <a:solidFill>
                  <a:srgbClr val="0000FF"/>
                </a:solidFill>
              </a:rPr>
              <a:t>Câu 5</a:t>
            </a:r>
            <a:r>
              <a:rPr lang="en-US" sz="2200" b="1">
                <a:solidFill>
                  <a:srgbClr val="0000FF"/>
                </a:solidFill>
              </a:rPr>
              <a:t>:</a:t>
            </a:r>
            <a:r>
              <a:rPr lang="en-US" sz="2200">
                <a:solidFill>
                  <a:srgbClr val="0000FF"/>
                </a:solidFill>
              </a:rPr>
              <a:t> Đoạn thơ trên đã cho thấy cơ sở hình thành tình đồng chí giữa những người lính Cách mạng thời kì kháng chiến chống Pháp. Em hãy cho biết tình đồng chí đó được xây dựng dựa trên những cơ sở nào? </a:t>
            </a:r>
          </a:p>
          <a:p>
            <a:pPr algn="just"/>
            <a:r>
              <a:rPr lang="en-US" sz="2200" b="1" u="sng">
                <a:solidFill>
                  <a:srgbClr val="0000FF"/>
                </a:solidFill>
              </a:rPr>
              <a:t>Câu 6:</a:t>
            </a:r>
            <a:r>
              <a:rPr lang="en-US" sz="2200">
                <a:solidFill>
                  <a:srgbClr val="0000FF"/>
                </a:solidFill>
              </a:rPr>
              <a:t> Bằng một đoạn văn Tổng - Phân - Hợp (khoảng 12 câu), hãy làm rõ nội dung đoạn thơ vừa chép. Trong đoạn văn có sử dụng một câu bị động và một câu ghép.</a:t>
            </a:r>
          </a:p>
          <a:p>
            <a:pPr algn="just"/>
            <a:r>
              <a:rPr lang="en-US" sz="2200" b="1" u="sng">
                <a:solidFill>
                  <a:srgbClr val="0000FF"/>
                </a:solidFill>
              </a:rPr>
              <a:t>Câu 7</a:t>
            </a:r>
            <a:r>
              <a:rPr lang="en-US" sz="2200" b="1">
                <a:solidFill>
                  <a:srgbClr val="0000FF"/>
                </a:solidFill>
              </a:rPr>
              <a:t>:</a:t>
            </a:r>
            <a:r>
              <a:rPr lang="en-US" sz="2200">
                <a:solidFill>
                  <a:srgbClr val="0000FF"/>
                </a:solidFill>
              </a:rPr>
              <a:t> Từ cảm nhận về đoạn thơ trên, hãy phát biểu suy nghĩ của em về một tình bạn đẹp. (Trình bày bằng một đoạn văn khoảng 8 – 10 câu)</a:t>
            </a:r>
          </a:p>
        </p:txBody>
      </p:sp>
    </p:spTree>
    <p:extLst>
      <p:ext uri="{BB962C8B-B14F-4D97-AF65-F5344CB8AC3E}">
        <p14:creationId xmlns="" xmlns:p14="http://schemas.microsoft.com/office/powerpoint/2010/main" val="1263251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68489"/>
            <a:ext cx="11831782" cy="5878532"/>
          </a:xfrm>
          <a:prstGeom prst="rect">
            <a:avLst/>
          </a:prstGeom>
          <a:noFill/>
        </p:spPr>
        <p:txBody>
          <a:bodyPr wrap="square" rtlCol="0">
            <a:spAutoFit/>
          </a:bodyPr>
          <a:lstStyle/>
          <a:p>
            <a:pPr algn="just"/>
            <a:r>
              <a:rPr lang="en-US" sz="2400" b="1">
                <a:solidFill>
                  <a:srgbClr val="FF0000"/>
                </a:solidFill>
              </a:rPr>
              <a:t>Gợi ý vấn đề 1:</a:t>
            </a:r>
          </a:p>
          <a:p>
            <a:pPr algn="just"/>
            <a:r>
              <a:rPr lang="en-US" sz="2200" b="1" u="sng">
                <a:solidFill>
                  <a:srgbClr val="0000FF"/>
                </a:solidFill>
              </a:rPr>
              <a:t>Câu 1:</a:t>
            </a:r>
            <a:r>
              <a:rPr lang="en-US" sz="2200" b="1">
                <a:solidFill>
                  <a:srgbClr val="0000FF"/>
                </a:solidFill>
              </a:rPr>
              <a:t> Chép tiếp để hoàn thành khổ thơ:</a:t>
            </a:r>
            <a:endParaRPr lang="en-US" sz="2200">
              <a:solidFill>
                <a:srgbClr val="0000FF"/>
              </a:solidFill>
            </a:endParaRPr>
          </a:p>
          <a:p>
            <a:pPr lvl="7" algn="just"/>
            <a:r>
              <a:rPr lang="en-US" sz="2200" b="1" i="1">
                <a:solidFill>
                  <a:srgbClr val="0000FF"/>
                </a:solidFill>
              </a:rPr>
              <a:t>“Quê hương anh nước mặn đồng chua</a:t>
            </a:r>
            <a:endParaRPr lang="en-US" sz="2200">
              <a:solidFill>
                <a:srgbClr val="0000FF"/>
              </a:solidFill>
            </a:endParaRPr>
          </a:p>
          <a:p>
            <a:pPr lvl="7" algn="just"/>
            <a:r>
              <a:rPr lang="en-US" sz="2200" b="1" i="1">
                <a:solidFill>
                  <a:srgbClr val="0000FF"/>
                </a:solidFill>
              </a:rPr>
              <a:t>Làng tôi nghèo đất cày lên sỏi đá.</a:t>
            </a:r>
            <a:endParaRPr lang="en-US" sz="2200">
              <a:solidFill>
                <a:srgbClr val="0000FF"/>
              </a:solidFill>
            </a:endParaRPr>
          </a:p>
          <a:p>
            <a:pPr lvl="7" algn="just"/>
            <a:r>
              <a:rPr lang="en-US" sz="2200" b="1" i="1">
                <a:solidFill>
                  <a:srgbClr val="0000FF"/>
                </a:solidFill>
              </a:rPr>
              <a:t>Anh với tôi đôi người xa lạ</a:t>
            </a:r>
            <a:endParaRPr lang="en-US" sz="2200">
              <a:solidFill>
                <a:srgbClr val="0000FF"/>
              </a:solidFill>
            </a:endParaRPr>
          </a:p>
          <a:p>
            <a:pPr lvl="7" algn="just"/>
            <a:r>
              <a:rPr lang="en-US" sz="2200" b="1" i="1">
                <a:solidFill>
                  <a:srgbClr val="0000FF"/>
                </a:solidFill>
              </a:rPr>
              <a:t>Tự phương trời chẳng hẹn quen nhau,</a:t>
            </a:r>
            <a:endParaRPr lang="en-US" sz="2200">
              <a:solidFill>
                <a:srgbClr val="0000FF"/>
              </a:solidFill>
            </a:endParaRPr>
          </a:p>
          <a:p>
            <a:pPr lvl="7" algn="just"/>
            <a:r>
              <a:rPr lang="en-US" sz="2200" b="1" i="1">
                <a:solidFill>
                  <a:srgbClr val="0000FF"/>
                </a:solidFill>
              </a:rPr>
              <a:t>Súng bên súng, đầu sát bên đầu,</a:t>
            </a:r>
            <a:endParaRPr lang="en-US" sz="2200">
              <a:solidFill>
                <a:srgbClr val="0000FF"/>
              </a:solidFill>
            </a:endParaRPr>
          </a:p>
          <a:p>
            <a:pPr lvl="7" algn="just"/>
            <a:r>
              <a:rPr lang="en-US" sz="2200" b="1" i="1">
                <a:solidFill>
                  <a:srgbClr val="0000FF"/>
                </a:solidFill>
              </a:rPr>
              <a:t>Đêm rét chung chăn thành đôi tri kỉ.</a:t>
            </a:r>
            <a:endParaRPr lang="en-US" sz="2200">
              <a:solidFill>
                <a:srgbClr val="0000FF"/>
              </a:solidFill>
            </a:endParaRPr>
          </a:p>
          <a:p>
            <a:pPr lvl="7" algn="just"/>
            <a:r>
              <a:rPr lang="en-US" sz="2200" b="1" i="1">
                <a:solidFill>
                  <a:srgbClr val="0000FF"/>
                </a:solidFill>
              </a:rPr>
              <a:t>Đồng chí!</a:t>
            </a:r>
            <a:r>
              <a:rPr lang="en-US" sz="2200" b="1">
                <a:solidFill>
                  <a:srgbClr val="0000FF"/>
                </a:solidFill>
              </a:rPr>
              <a:t>”</a:t>
            </a:r>
            <a:endParaRPr lang="en-US" sz="2200">
              <a:solidFill>
                <a:srgbClr val="0000FF"/>
              </a:solidFill>
            </a:endParaRPr>
          </a:p>
          <a:p>
            <a:pPr algn="just"/>
            <a:r>
              <a:rPr lang="en-US" sz="2200">
                <a:solidFill>
                  <a:srgbClr val="0000FF"/>
                </a:solidFill>
              </a:rPr>
              <a:t>- Bài thơ “Đồng chí” của tác giả Chính Hữu.</a:t>
            </a:r>
          </a:p>
          <a:p>
            <a:pPr algn="just"/>
            <a:r>
              <a:rPr lang="en-US" sz="2200">
                <a:solidFill>
                  <a:srgbClr val="0000FF"/>
                </a:solidFill>
              </a:rPr>
              <a:t>- Hoàn cảnh sáng tác: </a:t>
            </a:r>
            <a:r>
              <a:rPr lang="pt-BR" sz="2200">
                <a:solidFill>
                  <a:srgbClr val="0000FF"/>
                </a:solidFill>
              </a:rPr>
              <a:t>Bài thơ sáng tác năm 1948, thời kì đầu của cuộc kháng chiến chống Thực dân Pháp, khi tác giả là chính trị viên Đại đội tham gia chiến dịch Việt Bắc 1947.</a:t>
            </a:r>
            <a:endParaRPr lang="en-US" sz="2200">
              <a:solidFill>
                <a:srgbClr val="0000FF"/>
              </a:solidFill>
            </a:endParaRPr>
          </a:p>
          <a:p>
            <a:pPr algn="just"/>
            <a:r>
              <a:rPr lang="pt-BR" sz="2200" b="1" u="sng">
                <a:solidFill>
                  <a:srgbClr val="0000FF"/>
                </a:solidFill>
              </a:rPr>
              <a:t>Câu 2:</a:t>
            </a:r>
            <a:r>
              <a:rPr lang="pt-BR" sz="2200" b="1">
                <a:solidFill>
                  <a:srgbClr val="0000FF"/>
                </a:solidFill>
              </a:rPr>
              <a:t> Giải thích nghĩa của từ “tri kỷ”:</a:t>
            </a:r>
            <a:endParaRPr lang="en-US" sz="2200">
              <a:solidFill>
                <a:srgbClr val="0000FF"/>
              </a:solidFill>
            </a:endParaRPr>
          </a:p>
          <a:p>
            <a:pPr algn="just"/>
            <a:r>
              <a:rPr lang="en-US" sz="2200">
                <a:solidFill>
                  <a:srgbClr val="0000FF"/>
                </a:solidFill>
              </a:rPr>
              <a:t>- Tri kỷ: (xét trong câu thơ) thân thiết, hiểu bạn như hiểu mình. Từ thuần Việt đồng nghĩa với từ tri kỷ là “bạn thân”</a:t>
            </a:r>
          </a:p>
          <a:p>
            <a:pPr algn="just"/>
            <a:r>
              <a:rPr lang="en-US" sz="2200">
                <a:solidFill>
                  <a:srgbClr val="0000FF"/>
                </a:solidFill>
              </a:rPr>
              <a:t>- Không thể thay từ “bạn thân” cho từ “tri kỷ” vì nếu thay sẽ làm mất đi sự trang trọng, thiêng liêng...</a:t>
            </a:r>
          </a:p>
        </p:txBody>
      </p:sp>
    </p:spTree>
    <p:extLst>
      <p:ext uri="{BB962C8B-B14F-4D97-AF65-F5344CB8AC3E}">
        <p14:creationId xmlns="" xmlns:p14="http://schemas.microsoft.com/office/powerpoint/2010/main" val="1787107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 xmlns:a16="http://schemas.microsoft.com/office/drawing/2014/main" id="{DEBBD938-B082-46D2-B52F-DE995E063814}"/>
              </a:ext>
            </a:extLst>
          </p:cNvPr>
          <p:cNvSpPr txBox="1"/>
          <p:nvPr/>
        </p:nvSpPr>
        <p:spPr>
          <a:xfrm>
            <a:off x="180109" y="781936"/>
            <a:ext cx="11831782" cy="5539978"/>
          </a:xfrm>
          <a:prstGeom prst="rect">
            <a:avLst/>
          </a:prstGeom>
          <a:noFill/>
        </p:spPr>
        <p:txBody>
          <a:bodyPr wrap="square" rtlCol="0">
            <a:spAutoFit/>
          </a:bodyPr>
          <a:lstStyle/>
          <a:p>
            <a:pPr algn="just"/>
            <a:r>
              <a:rPr lang="en-US" sz="2400" b="1">
                <a:solidFill>
                  <a:srgbClr val="FF0000"/>
                </a:solidFill>
              </a:rPr>
              <a:t>Gợi ý vấn đề 1:</a:t>
            </a:r>
          </a:p>
          <a:p>
            <a:pPr algn="just"/>
            <a:r>
              <a:rPr lang="en-US" sz="2200" b="1" u="sng">
                <a:solidFill>
                  <a:srgbClr val="0000FF"/>
                </a:solidFill>
              </a:rPr>
              <a:t>Câu 3:</a:t>
            </a:r>
            <a:r>
              <a:rPr lang="en-US" sz="2200" b="1">
                <a:solidFill>
                  <a:srgbClr val="0000FF"/>
                </a:solidFill>
              </a:rPr>
              <a:t> Trong “Ánh trăng” Nguyễn Duy cũng sử dụng từ “tri kỷ”:</a:t>
            </a:r>
            <a:endParaRPr lang="en-US" sz="2200">
              <a:solidFill>
                <a:srgbClr val="0000FF"/>
              </a:solidFill>
            </a:endParaRPr>
          </a:p>
          <a:p>
            <a:pPr lvl="7" algn="just"/>
            <a:r>
              <a:rPr lang="en-US" sz="2200" b="1" i="1">
                <a:solidFill>
                  <a:srgbClr val="0000FF"/>
                </a:solidFill>
              </a:rPr>
              <a:t>“hồi chiến tranh ở rừng</a:t>
            </a:r>
            <a:endParaRPr lang="en-US" sz="2200">
              <a:solidFill>
                <a:srgbClr val="0000FF"/>
              </a:solidFill>
            </a:endParaRPr>
          </a:p>
          <a:p>
            <a:pPr lvl="7" algn="just"/>
            <a:r>
              <a:rPr lang="en-US" sz="2200" b="1" i="1">
                <a:solidFill>
                  <a:srgbClr val="0000FF"/>
                </a:solidFill>
              </a:rPr>
              <a:t>vầng trăng thành tri kỷ”</a:t>
            </a:r>
            <a:endParaRPr lang="en-US" sz="2200">
              <a:solidFill>
                <a:srgbClr val="0000FF"/>
              </a:solidFill>
            </a:endParaRPr>
          </a:p>
          <a:p>
            <a:pPr algn="just"/>
            <a:r>
              <a:rPr lang="en-US" sz="2200">
                <a:solidFill>
                  <a:srgbClr val="0000FF"/>
                </a:solidFill>
              </a:rPr>
              <a:t>    - Cách dùng từ: Từ "tri kỷ" trong hai câu thơ có cùng nghĩa chỉ đôi bạn thân thiết, thấu hiểu tâm tư tình cảm của nhau. Nhưng trong mỗi trường hợp cụ thể có nét nghĩa khác nhau. </a:t>
            </a:r>
          </a:p>
          <a:p>
            <a:pPr algn="just"/>
            <a:r>
              <a:rPr lang="en-US" sz="2200">
                <a:solidFill>
                  <a:srgbClr val="0000FF"/>
                </a:solidFill>
              </a:rPr>
              <a:t>    - Trong câu thơ của Chính Hữu: "tri kỷ" là chỉ tình cảm giữa người với người. </a:t>
            </a:r>
          </a:p>
          <a:p>
            <a:pPr algn="just"/>
            <a:r>
              <a:rPr lang="en-US" sz="2200">
                <a:solidFill>
                  <a:srgbClr val="0000FF"/>
                </a:solidFill>
              </a:rPr>
              <a:t>    - Câu thơ của Nguyễn Duy: "tri kỷ" lại chỉ tình bạn giữa vầng trăng với người.</a:t>
            </a:r>
          </a:p>
          <a:p>
            <a:pPr algn="just"/>
            <a:r>
              <a:rPr lang="en-US" sz="2200" b="1" u="sng">
                <a:solidFill>
                  <a:srgbClr val="0000FF"/>
                </a:solidFill>
              </a:rPr>
              <a:t>Câu 4:</a:t>
            </a:r>
            <a:r>
              <a:rPr lang="en-US" sz="2200" b="1">
                <a:solidFill>
                  <a:srgbClr val="0000FF"/>
                </a:solidFill>
              </a:rPr>
              <a:t> Cấu tạo và tác dụng của câu thơ “Đồng chí!”:</a:t>
            </a:r>
            <a:endParaRPr lang="en-US" sz="2200">
              <a:solidFill>
                <a:srgbClr val="0000FF"/>
              </a:solidFill>
            </a:endParaRPr>
          </a:p>
          <a:p>
            <a:pPr algn="just"/>
            <a:r>
              <a:rPr lang="en-US" sz="2200">
                <a:solidFill>
                  <a:srgbClr val="0000FF"/>
                </a:solidFill>
              </a:rPr>
              <a:t>    - Cấu tạo: Thuộc kiểu câu đặc biệt</a:t>
            </a:r>
          </a:p>
          <a:p>
            <a:pPr algn="just"/>
            <a:r>
              <a:rPr lang="en-US" sz="2200">
                <a:solidFill>
                  <a:srgbClr val="0000FF"/>
                </a:solidFill>
              </a:rPr>
              <a:t>    - Tác dụng: Câu đặc biệt như một lời khẳng định, một phát hiện sự kết tinh tình cảm của người lính.</a:t>
            </a:r>
            <a:r>
              <a:rPr lang="en-US" sz="2200" b="1">
                <a:solidFill>
                  <a:srgbClr val="0000FF"/>
                </a:solidFill>
              </a:rPr>
              <a:t> </a:t>
            </a:r>
            <a:r>
              <a:rPr lang="en-US" sz="2200">
                <a:solidFill>
                  <a:srgbClr val="0000FF"/>
                </a:solidFill>
              </a:rPr>
              <a:t>Câu đặc biệt còn như bản lề gắn kết hai khổ thơ</a:t>
            </a:r>
            <a:r>
              <a:rPr lang="en-US" sz="2200" b="1">
                <a:solidFill>
                  <a:srgbClr val="0000FF"/>
                </a:solidFill>
              </a:rPr>
              <a:t> </a:t>
            </a:r>
            <a:r>
              <a:rPr lang="en-US" sz="2200">
                <a:solidFill>
                  <a:srgbClr val="0000FF"/>
                </a:solidFill>
              </a:rPr>
              <a:t>→ Bộc lộ chủ đề tác phẩm.</a:t>
            </a:r>
          </a:p>
          <a:p>
            <a:pPr algn="just"/>
            <a:r>
              <a:rPr lang="en-US" sz="2200" b="1" u="sng">
                <a:solidFill>
                  <a:srgbClr val="0000FF"/>
                </a:solidFill>
              </a:rPr>
              <a:t>Câu 5:</a:t>
            </a:r>
            <a:r>
              <a:rPr lang="en-US" sz="2200">
                <a:solidFill>
                  <a:srgbClr val="0000FF"/>
                </a:solidFill>
              </a:rPr>
              <a:t> </a:t>
            </a:r>
            <a:r>
              <a:rPr lang="en-US" sz="2200" b="1">
                <a:solidFill>
                  <a:srgbClr val="0000FF"/>
                </a:solidFill>
              </a:rPr>
              <a:t>Cơ sở hình thành tình đồng chí:</a:t>
            </a:r>
            <a:endParaRPr lang="en-US" sz="2200">
              <a:solidFill>
                <a:srgbClr val="0000FF"/>
              </a:solidFill>
            </a:endParaRPr>
          </a:p>
          <a:p>
            <a:pPr algn="just"/>
            <a:r>
              <a:rPr lang="en-US" sz="2200">
                <a:solidFill>
                  <a:srgbClr val="0000FF"/>
                </a:solidFill>
              </a:rPr>
              <a:t>     - Sự tương đồng cảnh ngộ nghèo khó</a:t>
            </a:r>
          </a:p>
          <a:p>
            <a:pPr algn="just"/>
            <a:r>
              <a:rPr lang="en-US" sz="2200">
                <a:solidFill>
                  <a:srgbClr val="0000FF"/>
                </a:solidFill>
              </a:rPr>
              <a:t>     - Chung lí tưởng, mục đích cao cả: chiến đấu giành độc lập, tự do cho Tổ quốc</a:t>
            </a:r>
          </a:p>
          <a:p>
            <a:pPr algn="just"/>
            <a:r>
              <a:rPr lang="en-US" sz="2200">
                <a:solidFill>
                  <a:srgbClr val="0000FF"/>
                </a:solidFill>
              </a:rPr>
              <a:t>     - Chung hoàn cảnh khó khăn, thiếu thốn của đời lính</a:t>
            </a:r>
          </a:p>
        </p:txBody>
      </p:sp>
    </p:spTree>
    <p:extLst>
      <p:ext uri="{BB962C8B-B14F-4D97-AF65-F5344CB8AC3E}">
        <p14:creationId xmlns="" xmlns:p14="http://schemas.microsoft.com/office/powerpoint/2010/main" val="2441380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Custom 53">
      <a:dk1>
        <a:sysClr val="windowText" lastClr="000000"/>
      </a:dk1>
      <a:lt1>
        <a:sysClr val="window" lastClr="FFFFFF"/>
      </a:lt1>
      <a:dk2>
        <a:srgbClr val="666666"/>
      </a:dk2>
      <a:lt2>
        <a:srgbClr val="808080"/>
      </a:lt2>
      <a:accent1>
        <a:srgbClr val="ED1C24"/>
      </a:accent1>
      <a:accent2>
        <a:srgbClr val="F15A24"/>
      </a:accent2>
      <a:accent3>
        <a:srgbClr val="F7931E"/>
      </a:accent3>
      <a:accent4>
        <a:srgbClr val="FBB03B"/>
      </a:accent4>
      <a:accent5>
        <a:srgbClr val="FCCB00"/>
      </a:accent5>
      <a:accent6>
        <a:srgbClr val="70AD47"/>
      </a:accent6>
      <a:hlink>
        <a:srgbClr val="666666"/>
      </a:hlink>
      <a:folHlink>
        <a:srgbClr val="666666"/>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Timeline from SmartArt_01_MO - v4" id="{E57269B8-54F0-49BD-A8EA-8A70876CC409}" vid="{E9570212-5BEE-4588-9CB3-61D60C5AAA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D5E0056C-22F7-43F0-A6CE-AE8B59378E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3B6EBAF-D3F1-4C38-B9E9-9D4DBDA13976}">
  <ds:schemaRefs>
    <ds:schemaRef ds:uri="http://schemas.microsoft.com/sharepoint/v3/contenttype/forms"/>
  </ds:schemaRefs>
</ds:datastoreItem>
</file>

<file path=customXml/itemProps3.xml><?xml version="1.0" encoding="utf-8"?>
<ds:datastoreItem xmlns:ds="http://schemas.openxmlformats.org/officeDocument/2006/customXml" ds:itemID="{6A6599C0-B0B6-415D-9B63-E273EEA0EBF7}">
  <ds:schemaRefs>
    <ds:schemaRef ds:uri="http://purl.org/dc/terms/"/>
    <ds:schemaRef ds:uri="http://purl.org/dc/elements/1.1/"/>
    <ds:schemaRef ds:uri="http://schemas.openxmlformats.org/package/2006/metadata/core-properties"/>
    <ds:schemaRef ds:uri="16c05727-aa75-4e4a-9b5f-8a80a1165891"/>
    <ds:schemaRef ds:uri="71af3243-3dd4-4a8d-8c0d-dd76da1f02a5"/>
    <ds:schemaRef ds:uri="http://schemas.microsoft.com/office/2006/documentManagement/types"/>
    <ds:schemaRef ds:uri="http://schemas.microsoft.com/office/infopath/2007/PartnerControls"/>
    <ds:schemaRef ds:uri="http://www.w3.org/XML/1998/namespace"/>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Gioi thieu zoom va hoat hinh trong Powerpoint 2019</Template>
  <TotalTime>112</TotalTime>
  <Words>2622</Words>
  <Application>Microsoft Office PowerPoint</Application>
  <PresentationFormat>Custom</PresentationFormat>
  <Paragraphs>185</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Đồng chí (Chính hữu)</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Trân trọng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2019 nâng cao</dc:title>
  <dc:creator>taphuanviolet@gmail.com</dc:creator>
  <cp:lastModifiedBy>dung</cp:lastModifiedBy>
  <cp:revision>15</cp:revision>
  <dcterms:created xsi:type="dcterms:W3CDTF">2021-12-24T04:43:23Z</dcterms:created>
  <dcterms:modified xsi:type="dcterms:W3CDTF">2023-03-29T01:37:25Z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