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Default Extension="wdp" ContentType="image/vnd.ms-phot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2"/>
  </p:notesMasterIdLst>
  <p:handoutMasterIdLst>
    <p:handoutMasterId r:id="rId33"/>
  </p:handoutMasterIdLst>
  <p:sldIdLst>
    <p:sldId id="260" r:id="rId5"/>
    <p:sldId id="326" r:id="rId6"/>
    <p:sldId id="345" r:id="rId7"/>
    <p:sldId id="347" r:id="rId8"/>
    <p:sldId id="348" r:id="rId9"/>
    <p:sldId id="353" r:id="rId10"/>
    <p:sldId id="367" r:id="rId11"/>
    <p:sldId id="328" r:id="rId12"/>
    <p:sldId id="329" r:id="rId13"/>
    <p:sldId id="349" r:id="rId14"/>
    <p:sldId id="330" r:id="rId15"/>
    <p:sldId id="331" r:id="rId16"/>
    <p:sldId id="332" r:id="rId17"/>
    <p:sldId id="333" r:id="rId18"/>
    <p:sldId id="334" r:id="rId19"/>
    <p:sldId id="355" r:id="rId20"/>
    <p:sldId id="356" r:id="rId21"/>
    <p:sldId id="357" r:id="rId22"/>
    <p:sldId id="358" r:id="rId23"/>
    <p:sldId id="359" r:id="rId24"/>
    <p:sldId id="361" r:id="rId25"/>
    <p:sldId id="362" r:id="rId26"/>
    <p:sldId id="363" r:id="rId27"/>
    <p:sldId id="364" r:id="rId28"/>
    <p:sldId id="365" r:id="rId29"/>
    <p:sldId id="366" r:id="rId30"/>
    <p:sldId id="264" r:id="rId3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2" pos="3840" userDrawn="1">
          <p15:clr>
            <a:srgbClr val="A4A3A4"/>
          </p15:clr>
        </p15:guide>
        <p15:guide id="3" pos="7197" userDrawn="1">
          <p15:clr>
            <a:srgbClr val="A4A3A4"/>
          </p15:clr>
        </p15:guide>
        <p15:guide id="5" orient="horz" pos="216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00"/>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241" autoAdjust="0"/>
  </p:normalViewPr>
  <p:slideViewPr>
    <p:cSldViewPr snapToGrid="0">
      <p:cViewPr>
        <p:scale>
          <a:sx n="70" d="100"/>
          <a:sy n="70" d="100"/>
        </p:scale>
        <p:origin x="-744" y="-144"/>
      </p:cViewPr>
      <p:guideLst>
        <p:guide orient="horz" pos="2160"/>
        <p:guide pos="3840"/>
        <p:guide pos="7197"/>
      </p:guideLst>
    </p:cSldViewPr>
  </p:slideViewPr>
  <p:notesTextViewPr>
    <p:cViewPr>
      <p:scale>
        <a:sx n="1" d="1"/>
        <a:sy n="1" d="1"/>
      </p:scale>
      <p:origin x="0" y="0"/>
    </p:cViewPr>
  </p:notesTextViewPr>
  <p:notesViewPr>
    <p:cSldViewPr snapToGrid="0">
      <p:cViewPr varScale="1">
        <p:scale>
          <a:sx n="60" d="100"/>
          <a:sy n="60" d="100"/>
        </p:scale>
        <p:origin x="3187" y="48"/>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27D0CCEB-DFF8-417B-A87A-90F3D790592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xmlns="" id="{69FFE758-9C44-40AF-9D52-A7EF39200DA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E6ADB54-F1AF-44F8-8ED0-867524639FE1}" type="datetimeFigureOut">
              <a:rPr lang="en-US" smtClean="0"/>
              <a:pPr/>
              <a:t>3/29/2023</a:t>
            </a:fld>
            <a:endParaRPr lang="en-US" dirty="0"/>
          </a:p>
        </p:txBody>
      </p:sp>
      <p:sp>
        <p:nvSpPr>
          <p:cNvPr id="4" name="Footer Placeholder 3">
            <a:extLst>
              <a:ext uri="{FF2B5EF4-FFF2-40B4-BE49-F238E27FC236}">
                <a16:creationId xmlns:a16="http://schemas.microsoft.com/office/drawing/2014/main" xmlns="" id="{24224329-C497-4EFE-8EB2-F22CD57F395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xmlns="" id="{E74C25EC-D008-42CF-845E-C895CC9B32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32E2A0-273F-4DCF-AF0B-3CFADE889CA8}" type="slidenum">
              <a:rPr lang="en-US" smtClean="0"/>
              <a:pPr/>
              <a:t>‹#›</a:t>
            </a:fld>
            <a:endParaRPr lang="en-US" dirty="0"/>
          </a:p>
        </p:txBody>
      </p:sp>
    </p:spTree>
    <p:extLst>
      <p:ext uri="{BB962C8B-B14F-4D97-AF65-F5344CB8AC3E}">
        <p14:creationId xmlns:p14="http://schemas.microsoft.com/office/powerpoint/2010/main" xmlns="" val="31447201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7E5575-CAFE-4A42-A774-E4652BA723C1}" type="datetimeFigureOut">
              <a:rPr lang="en-US" smtClean="0"/>
              <a:pPr/>
              <a:t>3/29/2023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9DC9BE-8102-4ADA-9C69-422E2361041F}" type="slidenum">
              <a:rPr lang="en-US" smtClean="0"/>
              <a:pPr/>
              <a:t>‹#›</a:t>
            </a:fld>
            <a:endParaRPr lang="en-US" dirty="0"/>
          </a:p>
        </p:txBody>
      </p:sp>
    </p:spTree>
    <p:extLst>
      <p:ext uri="{BB962C8B-B14F-4D97-AF65-F5344CB8AC3E}">
        <p14:creationId xmlns:p14="http://schemas.microsoft.com/office/powerpoint/2010/main" xmlns="" val="1300949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pPr/>
              <a:t>1</a:t>
            </a:fld>
            <a:endParaRPr lang="en-US"/>
          </a:p>
        </p:txBody>
      </p:sp>
    </p:spTree>
    <p:extLst>
      <p:ext uri="{BB962C8B-B14F-4D97-AF65-F5344CB8AC3E}">
        <p14:creationId xmlns:p14="http://schemas.microsoft.com/office/powerpoint/2010/main" xmlns="" val="2406150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060639-BF2D-41F8-822B-DED03338D288}"/>
              </a:ext>
            </a:extLst>
          </p:cNvPr>
          <p:cNvSpPr>
            <a:spLocks noGrp="1"/>
          </p:cNvSpPr>
          <p:nvPr userDrawn="1">
            <p:ph type="title" hasCustomPrompt="1"/>
          </p:nvPr>
        </p:nvSpPr>
        <p:spPr>
          <a:xfrm>
            <a:off x="680354" y="197121"/>
            <a:ext cx="10711545" cy="1325563"/>
          </a:xfrm>
        </p:spPr>
        <p:txBody>
          <a:bodyPr>
            <a:normAutofit/>
          </a:bodyPr>
          <a:lstStyle>
            <a:lvl1pPr>
              <a:defRPr sz="3000"/>
            </a:lvl1pPr>
          </a:lstStyle>
          <a:p>
            <a:r>
              <a:rPr lang="en-US" dirty="0"/>
              <a:t>Project Timeline</a:t>
            </a:r>
            <a:endParaRPr lang="ru-RU" dirty="0"/>
          </a:p>
        </p:txBody>
      </p:sp>
      <p:sp>
        <p:nvSpPr>
          <p:cNvPr id="3" name="Content Placeholder 2">
            <a:extLst>
              <a:ext uri="{FF2B5EF4-FFF2-40B4-BE49-F238E27FC236}">
                <a16:creationId xmlns:a16="http://schemas.microsoft.com/office/drawing/2014/main" xmlns="" id="{0F474091-9EA2-47C8-AAA9-6DFE207852E4}"/>
              </a:ext>
            </a:extLst>
          </p:cNvPr>
          <p:cNvSpPr>
            <a:spLocks noGrp="1"/>
          </p:cNvSpPr>
          <p:nvPr userDrawn="1">
            <p:ph idx="1"/>
          </p:nvPr>
        </p:nvSpPr>
        <p:spPr>
          <a:xfrm>
            <a:off x="680354" y="1786436"/>
            <a:ext cx="10711545" cy="45229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cxnSp>
        <p:nvCxnSpPr>
          <p:cNvPr id="21" name="Straight Connector 20">
            <a:extLst>
              <a:ext uri="{FF2B5EF4-FFF2-40B4-BE49-F238E27FC236}">
                <a16:creationId xmlns:a16="http://schemas.microsoft.com/office/drawing/2014/main" xmlns="" id="{303706AB-7768-4239-93C0-28F2AC35B71A}"/>
              </a:ext>
            </a:extLst>
          </p:cNvPr>
          <p:cNvCxnSpPr/>
          <p:nvPr userDrawn="1"/>
        </p:nvCxnSpPr>
        <p:spPr>
          <a:xfrm>
            <a:off x="787583" y="1181100"/>
            <a:ext cx="2880000"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469295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a:t>Click icon to add picture</a:t>
            </a:r>
            <a:endParaRPr/>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xmlns="">
                  <a14:imgLayer r:embed="rId3">
                    <a14:imgEffect>
                      <a14:saturation sat="30000"/>
                    </a14:imgEffect>
                  </a14:imgLayer>
                </a14:imgProps>
              </a:ext>
              <a:ext uri="{28A0092B-C50C-407E-A947-70E740481C1C}">
                <a14:useLocalDpi xmlns:a14="http://schemas.microsoft.com/office/drawing/2010/main" xmlns=""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xmlns="" val="18029256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994DB119-ED6D-49B3-9850-A14BEFD0605C}"/>
              </a:ext>
            </a:extLst>
          </p:cNvPr>
          <p:cNvSpPr>
            <a:spLocks noGrp="1"/>
          </p:cNvSpPr>
          <p:nvPr>
            <p:ph type="dt" sz="half" idx="10"/>
          </p:nvPr>
        </p:nvSpPr>
        <p:spPr/>
        <p:txBody>
          <a:bodyPr/>
          <a:lstStyle/>
          <a:p>
            <a:fld id="{F0DAF7D2-E9E9-4E82-B688-A794C84FD311}" type="datetimeFigureOut">
              <a:rPr lang="en-US" smtClean="0"/>
              <a:pPr/>
              <a:t>3/29/2023</a:t>
            </a:fld>
            <a:endParaRPr lang="en-US"/>
          </a:p>
        </p:txBody>
      </p:sp>
      <p:sp>
        <p:nvSpPr>
          <p:cNvPr id="3" name="Footer Placeholder 2">
            <a:extLst>
              <a:ext uri="{FF2B5EF4-FFF2-40B4-BE49-F238E27FC236}">
                <a16:creationId xmlns:a16="http://schemas.microsoft.com/office/drawing/2014/main" xmlns="" id="{8A7E7862-CD3F-4EB4-B558-8F1E55C49E9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883A17AE-F9F2-483D-B594-299E26774A7D}"/>
              </a:ext>
            </a:extLst>
          </p:cNvPr>
          <p:cNvSpPr>
            <a:spLocks noGrp="1"/>
          </p:cNvSpPr>
          <p:nvPr>
            <p:ph type="sldNum" sz="quarter" idx="12"/>
          </p:nvPr>
        </p:nvSpPr>
        <p:spPr/>
        <p:txBody>
          <a:bodyPr/>
          <a:lstStyle/>
          <a:p>
            <a:fld id="{34EFA0EE-FA1C-4957-BC60-9DA35731D7B0}" type="slidenum">
              <a:rPr lang="en-US" smtClean="0"/>
              <a:pPr/>
              <a:t>‹#›</a:t>
            </a:fld>
            <a:endParaRPr lang="en-US"/>
          </a:p>
        </p:txBody>
      </p:sp>
    </p:spTree>
    <p:extLst>
      <p:ext uri="{BB962C8B-B14F-4D97-AF65-F5344CB8AC3E}">
        <p14:creationId xmlns:p14="http://schemas.microsoft.com/office/powerpoint/2010/main" xmlns="" val="2543394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hanks Slide">
    <p:spTree>
      <p:nvGrpSpPr>
        <p:cNvPr id="1" name=""/>
        <p:cNvGrpSpPr/>
        <p:nvPr/>
      </p:nvGrpSpPr>
      <p:grpSpPr>
        <a:xfrm>
          <a:off x="0" y="0"/>
          <a:ext cx="0" cy="0"/>
          <a:chOff x="0" y="0"/>
          <a:chExt cx="0" cy="0"/>
        </a:xfrm>
      </p:grpSpPr>
      <p:grpSp>
        <p:nvGrpSpPr>
          <p:cNvPr id="40" name="Graphic 35">
            <a:extLst>
              <a:ext uri="{FF2B5EF4-FFF2-40B4-BE49-F238E27FC236}">
                <a16:creationId xmlns:a16="http://schemas.microsoft.com/office/drawing/2014/main" xmlns="" id="{B00A1772-2B8D-4677-8511-3E067F67A72F}"/>
              </a:ext>
            </a:extLst>
          </p:cNvPr>
          <p:cNvGrpSpPr/>
          <p:nvPr userDrawn="1"/>
        </p:nvGrpSpPr>
        <p:grpSpPr>
          <a:xfrm>
            <a:off x="6678503" y="1430186"/>
            <a:ext cx="5526208" cy="2613848"/>
            <a:chOff x="6678503" y="665690"/>
            <a:chExt cx="5526208" cy="2613848"/>
          </a:xfrm>
        </p:grpSpPr>
        <p:sp>
          <p:nvSpPr>
            <p:cNvPr id="42" name="Freeform: Shape 41">
              <a:extLst>
                <a:ext uri="{FF2B5EF4-FFF2-40B4-BE49-F238E27FC236}">
                  <a16:creationId xmlns:a16="http://schemas.microsoft.com/office/drawing/2014/main" xmlns="" id="{FB0F16C2-C8ED-4461-B34C-5CEB29F1C450}"/>
                </a:ext>
              </a:extLst>
            </p:cNvPr>
            <p:cNvSpPr/>
            <p:nvPr/>
          </p:nvSpPr>
          <p:spPr>
            <a:xfrm>
              <a:off x="6678503" y="1272318"/>
              <a:ext cx="5526208" cy="2007220"/>
            </a:xfrm>
            <a:custGeom>
              <a:avLst/>
              <a:gdLst>
                <a:gd name="connsiteX0" fmla="*/ 5514767 w 5526207"/>
                <a:gd name="connsiteY0" fmla="*/ 573560 h 2007220"/>
                <a:gd name="connsiteX1" fmla="*/ 355703 w 5526207"/>
                <a:gd name="connsiteY1" fmla="*/ 33643 h 2007220"/>
                <a:gd name="connsiteX2" fmla="*/ 12697 w 5526207"/>
                <a:gd name="connsiteY2" fmla="*/ 1284980 h 2007220"/>
                <a:gd name="connsiteX3" fmla="*/ 5514767 w 5526207"/>
                <a:gd name="connsiteY3" fmla="*/ 1998940 h 2007220"/>
                <a:gd name="connsiteX4" fmla="*/ 5514767 w 5526207"/>
                <a:gd name="connsiteY4" fmla="*/ 573560 h 20072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26207" h="2007220">
                  <a:moveTo>
                    <a:pt x="5514767" y="573560"/>
                  </a:moveTo>
                  <a:cubicBezTo>
                    <a:pt x="2157119" y="-150564"/>
                    <a:pt x="355703" y="33643"/>
                    <a:pt x="355703" y="33643"/>
                  </a:cubicBezTo>
                  <a:lnTo>
                    <a:pt x="12697" y="1284980"/>
                  </a:lnTo>
                  <a:cubicBezTo>
                    <a:pt x="12697" y="1284980"/>
                    <a:pt x="1368206" y="967381"/>
                    <a:pt x="5514767" y="1998940"/>
                  </a:cubicBezTo>
                  <a:lnTo>
                    <a:pt x="5514767" y="573560"/>
                  </a:lnTo>
                  <a:close/>
                </a:path>
              </a:pathLst>
            </a:custGeom>
            <a:gradFill>
              <a:gsLst>
                <a:gs pos="22000">
                  <a:schemeClr val="accent2">
                    <a:alpha val="10000"/>
                  </a:schemeClr>
                </a:gs>
                <a:gs pos="100000">
                  <a:schemeClr val="accent2">
                    <a:alpha val="40000"/>
                  </a:schemeClr>
                </a:gs>
              </a:gsLst>
              <a:lin ang="1020000" scaled="0"/>
            </a:gradFill>
            <a:ln w="12693" cap="flat">
              <a:noFill/>
              <a:prstDash val="solid"/>
              <a:miter/>
            </a:ln>
          </p:spPr>
          <p:txBody>
            <a:bodyPr rtlCol="0" anchor="ctr"/>
            <a:lstStyle/>
            <a:p>
              <a:endParaRPr lang="en-US" noProof="0" dirty="0"/>
            </a:p>
          </p:txBody>
        </p:sp>
        <p:sp>
          <p:nvSpPr>
            <p:cNvPr id="41" name="Freeform: Shape 40">
              <a:extLst>
                <a:ext uri="{FF2B5EF4-FFF2-40B4-BE49-F238E27FC236}">
                  <a16:creationId xmlns:a16="http://schemas.microsoft.com/office/drawing/2014/main" xmlns="" id="{963814A1-9202-49D2-B985-1785CC4860DE}"/>
                </a:ext>
              </a:extLst>
            </p:cNvPr>
            <p:cNvSpPr/>
            <p:nvPr/>
          </p:nvSpPr>
          <p:spPr>
            <a:xfrm>
              <a:off x="7262884" y="665690"/>
              <a:ext cx="4941827" cy="2591601"/>
            </a:xfrm>
            <a:custGeom>
              <a:avLst/>
              <a:gdLst>
                <a:gd name="connsiteX0" fmla="*/ 4930387 w 4941827"/>
                <a:gd name="connsiteY0" fmla="*/ 1138265 h 2591601"/>
                <a:gd name="connsiteX1" fmla="*/ 383651 w 4941827"/>
                <a:gd name="connsiteY1" fmla="*/ 12697 h 2591601"/>
                <a:gd name="connsiteX2" fmla="*/ 12697 w 4941827"/>
                <a:gd name="connsiteY2" fmla="*/ 1366935 h 2591601"/>
                <a:gd name="connsiteX3" fmla="*/ 4930387 w 4941827"/>
                <a:gd name="connsiteY3" fmla="*/ 2583971 h 2591601"/>
              </a:gdLst>
              <a:ahLst/>
              <a:cxnLst>
                <a:cxn ang="0">
                  <a:pos x="connsiteX0" y="connsiteY0"/>
                </a:cxn>
                <a:cxn ang="0">
                  <a:pos x="connsiteX1" y="connsiteY1"/>
                </a:cxn>
                <a:cxn ang="0">
                  <a:pos x="connsiteX2" y="connsiteY2"/>
                </a:cxn>
                <a:cxn ang="0">
                  <a:pos x="connsiteX3" y="connsiteY3"/>
                </a:cxn>
              </a:cxnLst>
              <a:rect l="l" t="t" r="r" b="b"/>
              <a:pathLst>
                <a:path w="4941827" h="2591601">
                  <a:moveTo>
                    <a:pt x="4930387" y="1138265"/>
                  </a:moveTo>
                  <a:lnTo>
                    <a:pt x="383651" y="12697"/>
                  </a:lnTo>
                  <a:lnTo>
                    <a:pt x="12697" y="1366935"/>
                  </a:lnTo>
                  <a:lnTo>
                    <a:pt x="4930387" y="2583971"/>
                  </a:lnTo>
                  <a:close/>
                </a:path>
              </a:pathLst>
            </a:custGeom>
            <a:gradFill>
              <a:gsLst>
                <a:gs pos="0">
                  <a:schemeClr val="accent1"/>
                </a:gs>
                <a:gs pos="100000">
                  <a:schemeClr val="accent2"/>
                </a:gs>
              </a:gsLst>
              <a:lin ang="10440000" scaled="0"/>
            </a:gradFill>
            <a:ln w="12693" cap="flat">
              <a:noFill/>
              <a:prstDash val="solid"/>
              <a:miter/>
            </a:ln>
          </p:spPr>
          <p:txBody>
            <a:bodyPr rtlCol="0" anchor="ctr"/>
            <a:lstStyle/>
            <a:p>
              <a:endParaRPr lang="en-US" noProof="0" dirty="0"/>
            </a:p>
          </p:txBody>
        </p:sp>
      </p:grpSp>
      <p:sp>
        <p:nvSpPr>
          <p:cNvPr id="14" name="Freeform: Shape 13">
            <a:extLst>
              <a:ext uri="{FF2B5EF4-FFF2-40B4-BE49-F238E27FC236}">
                <a16:creationId xmlns:a16="http://schemas.microsoft.com/office/drawing/2014/main" xmlns="" id="{D2973908-D73D-4ECB-A29B-831C44983FB3}"/>
              </a:ext>
            </a:extLst>
          </p:cNvPr>
          <p:cNvSpPr/>
          <p:nvPr/>
        </p:nvSpPr>
        <p:spPr>
          <a:xfrm>
            <a:off x="5886429" y="5240536"/>
            <a:ext cx="1486046" cy="1625760"/>
          </a:xfrm>
          <a:custGeom>
            <a:avLst/>
            <a:gdLst>
              <a:gd name="connsiteX0" fmla="*/ 1482236 w 1486046"/>
              <a:gd name="connsiteY0" fmla="*/ 12701 h 1625760"/>
              <a:gd name="connsiteX1" fmla="*/ 901789 w 1486046"/>
              <a:gd name="connsiteY1" fmla="*/ 491538 h 1625760"/>
              <a:gd name="connsiteX2" fmla="*/ 12701 w 1486046"/>
              <a:gd name="connsiteY2" fmla="*/ 1618139 h 1625760"/>
              <a:gd name="connsiteX3" fmla="*/ 431843 w 1486046"/>
              <a:gd name="connsiteY3" fmla="*/ 1618139 h 1625760"/>
              <a:gd name="connsiteX4" fmla="*/ 1188837 w 1486046"/>
              <a:gd name="connsiteY4" fmla="*/ 670626 h 1625760"/>
              <a:gd name="connsiteX5" fmla="*/ 1482236 w 1486046"/>
              <a:gd name="connsiteY5" fmla="*/ 12701 h 162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6046" h="1625760">
                <a:moveTo>
                  <a:pt x="1482236" y="12701"/>
                </a:moveTo>
                <a:lnTo>
                  <a:pt x="901789" y="491538"/>
                </a:lnTo>
                <a:lnTo>
                  <a:pt x="12701" y="1618139"/>
                </a:lnTo>
                <a:lnTo>
                  <a:pt x="431843" y="1618139"/>
                </a:lnTo>
                <a:lnTo>
                  <a:pt x="1188837" y="670626"/>
                </a:lnTo>
                <a:lnTo>
                  <a:pt x="1482236" y="12701"/>
                </a:lnTo>
                <a:close/>
              </a:path>
            </a:pathLst>
          </a:custGeom>
          <a:gradFill>
            <a:gsLst>
              <a:gs pos="0">
                <a:schemeClr val="accent3">
                  <a:alpha val="5000"/>
                </a:schemeClr>
              </a:gs>
              <a:gs pos="100000">
                <a:schemeClr val="accent6">
                  <a:alpha val="20000"/>
                </a:schemeClr>
              </a:gs>
            </a:gsLst>
            <a:lin ang="7440000" scaled="0"/>
          </a:gradFill>
          <a:ln w="12700" cap="flat">
            <a:noFill/>
            <a:prstDash val="solid"/>
            <a:miter/>
          </a:ln>
        </p:spPr>
        <p:txBody>
          <a:bodyPr rtlCol="0" anchor="ctr"/>
          <a:lstStyle/>
          <a:p>
            <a:endParaRPr lang="en-US" noProof="0" dirty="0"/>
          </a:p>
        </p:txBody>
      </p:sp>
      <p:sp>
        <p:nvSpPr>
          <p:cNvPr id="10" name="Freeform: Shape 9">
            <a:extLst>
              <a:ext uri="{FF2B5EF4-FFF2-40B4-BE49-F238E27FC236}">
                <a16:creationId xmlns:a16="http://schemas.microsoft.com/office/drawing/2014/main" xmlns="" id="{334FC528-8248-470A-AD71-53711E01005E}"/>
              </a:ext>
            </a:extLst>
          </p:cNvPr>
          <p:cNvSpPr/>
          <p:nvPr/>
        </p:nvSpPr>
        <p:spPr>
          <a:xfrm>
            <a:off x="-13301" y="298479"/>
            <a:ext cx="2679964" cy="762075"/>
          </a:xfrm>
          <a:custGeom>
            <a:avLst/>
            <a:gdLst>
              <a:gd name="connsiteX0" fmla="*/ 12701 w 2679963"/>
              <a:gd name="connsiteY0" fmla="*/ 425492 h 762075"/>
              <a:gd name="connsiteX1" fmla="*/ 12701 w 2679963"/>
              <a:gd name="connsiteY1" fmla="*/ 755724 h 762075"/>
              <a:gd name="connsiteX2" fmla="*/ 2023309 w 2679963"/>
              <a:gd name="connsiteY2" fmla="*/ 334043 h 762075"/>
              <a:gd name="connsiteX3" fmla="*/ 2667263 w 2679963"/>
              <a:gd name="connsiteY3" fmla="*/ 12701 h 762075"/>
              <a:gd name="connsiteX4" fmla="*/ 2667263 w 2679963"/>
              <a:gd name="connsiteY4" fmla="*/ 12701 h 762075"/>
              <a:gd name="connsiteX5" fmla="*/ 1915349 w 2679963"/>
              <a:gd name="connsiteY5" fmla="*/ 12701 h 762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79963" h="762075">
                <a:moveTo>
                  <a:pt x="12701" y="425492"/>
                </a:moveTo>
                <a:lnTo>
                  <a:pt x="12701" y="755724"/>
                </a:lnTo>
                <a:lnTo>
                  <a:pt x="2023309" y="334043"/>
                </a:lnTo>
                <a:lnTo>
                  <a:pt x="2667263" y="12701"/>
                </a:lnTo>
                <a:lnTo>
                  <a:pt x="2667263" y="12701"/>
                </a:lnTo>
                <a:lnTo>
                  <a:pt x="1915349" y="12701"/>
                </a:lnTo>
                <a:close/>
              </a:path>
            </a:pathLst>
          </a:custGeom>
          <a:gradFill>
            <a:gsLst>
              <a:gs pos="0">
                <a:schemeClr val="tx2">
                  <a:alpha val="5000"/>
                </a:schemeClr>
              </a:gs>
              <a:gs pos="100000">
                <a:schemeClr val="tx1">
                  <a:alpha val="20000"/>
                </a:schemeClr>
              </a:gs>
            </a:gsLst>
            <a:lin ang="9840000" scaled="0"/>
          </a:gradFill>
          <a:ln w="12700" cap="flat">
            <a:noFill/>
            <a:prstDash val="solid"/>
            <a:miter/>
          </a:ln>
        </p:spPr>
        <p:txBody>
          <a:bodyPr rtlCol="0" anchor="ctr"/>
          <a:lstStyle/>
          <a:p>
            <a:endParaRPr lang="en-US" noProof="0" dirty="0"/>
          </a:p>
        </p:txBody>
      </p:sp>
      <p:sp>
        <p:nvSpPr>
          <p:cNvPr id="12" name="Freeform: Shape 11">
            <a:extLst>
              <a:ext uri="{FF2B5EF4-FFF2-40B4-BE49-F238E27FC236}">
                <a16:creationId xmlns:a16="http://schemas.microsoft.com/office/drawing/2014/main" xmlns="" id="{AC925586-1EA9-4B0D-9E80-91777899FF7C}"/>
              </a:ext>
            </a:extLst>
          </p:cNvPr>
          <p:cNvSpPr/>
          <p:nvPr/>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16" name="Freeform: Shape 15">
            <a:extLst>
              <a:ext uri="{FF2B5EF4-FFF2-40B4-BE49-F238E27FC236}">
                <a16:creationId xmlns:a16="http://schemas.microsoft.com/office/drawing/2014/main" xmlns="" id="{082ADE93-C591-447F-A2DD-56E8D22B23F6}"/>
              </a:ext>
            </a:extLst>
          </p:cNvPr>
          <p:cNvSpPr/>
          <p:nvPr/>
        </p:nvSpPr>
        <p:spPr>
          <a:xfrm>
            <a:off x="7752243" y="4099514"/>
            <a:ext cx="4445438" cy="1105009"/>
          </a:xfrm>
          <a:custGeom>
            <a:avLst/>
            <a:gdLst>
              <a:gd name="connsiteX0" fmla="*/ 4441627 w 4445437"/>
              <a:gd name="connsiteY0" fmla="*/ 297539 h 1105008"/>
              <a:gd name="connsiteX1" fmla="*/ 204490 w 4445437"/>
              <a:gd name="connsiteY1" fmla="*/ 13031 h 1105008"/>
              <a:gd name="connsiteX2" fmla="*/ 12701 w 4445437"/>
              <a:gd name="connsiteY2" fmla="*/ 786537 h 1105008"/>
              <a:gd name="connsiteX3" fmla="*/ 4441627 w 4445437"/>
              <a:gd name="connsiteY3" fmla="*/ 1092638 h 1105008"/>
              <a:gd name="connsiteX4" fmla="*/ 4441627 w 4445437"/>
              <a:gd name="connsiteY4" fmla="*/ 297539 h 1105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5437" h="1105008">
                <a:moveTo>
                  <a:pt x="4441627" y="297539"/>
                </a:moveTo>
                <a:cubicBezTo>
                  <a:pt x="2135080" y="-8561"/>
                  <a:pt x="204490" y="13031"/>
                  <a:pt x="204490" y="13031"/>
                </a:cubicBezTo>
                <a:lnTo>
                  <a:pt x="12701" y="786537"/>
                </a:lnTo>
                <a:cubicBezTo>
                  <a:pt x="12701" y="786537"/>
                  <a:pt x="2273524" y="725572"/>
                  <a:pt x="4441627" y="1092638"/>
                </a:cubicBezTo>
                <a:lnTo>
                  <a:pt x="4441627" y="297539"/>
                </a:lnTo>
                <a:close/>
              </a:path>
            </a:pathLst>
          </a:custGeom>
          <a:gradFill>
            <a:gsLst>
              <a:gs pos="0">
                <a:schemeClr val="tx2">
                  <a:alpha val="5000"/>
                </a:schemeClr>
              </a:gs>
              <a:gs pos="100000">
                <a:schemeClr val="tx1">
                  <a:alpha val="20000"/>
                </a:schemeClr>
              </a:gs>
            </a:gsLst>
            <a:lin ang="900000" scaled="0"/>
          </a:gradFill>
          <a:ln w="12700" cap="flat">
            <a:noFill/>
            <a:prstDash val="solid"/>
            <a:miter/>
          </a:ln>
        </p:spPr>
        <p:txBody>
          <a:bodyPr rtlCol="0" anchor="ctr"/>
          <a:lstStyle/>
          <a:p>
            <a:endParaRPr lang="en-US" noProof="0" dirty="0"/>
          </a:p>
        </p:txBody>
      </p:sp>
      <p:sp>
        <p:nvSpPr>
          <p:cNvPr id="9" name="Freeform: Shape 8">
            <a:extLst>
              <a:ext uri="{FF2B5EF4-FFF2-40B4-BE49-F238E27FC236}">
                <a16:creationId xmlns:a16="http://schemas.microsoft.com/office/drawing/2014/main" xmlns="" id="{4F539762-F7DA-4468-979C-780676B34A92}"/>
              </a:ext>
            </a:extLst>
          </p:cNvPr>
          <p:cNvSpPr/>
          <p:nvPr/>
        </p:nvSpPr>
        <p:spPr>
          <a:xfrm>
            <a:off x="-13301" y="237513"/>
            <a:ext cx="2895885" cy="1028801"/>
          </a:xfrm>
          <a:custGeom>
            <a:avLst/>
            <a:gdLst>
              <a:gd name="connsiteX0" fmla="*/ 12701 w 2895885"/>
              <a:gd name="connsiteY0" fmla="*/ 1026261 h 1028801"/>
              <a:gd name="connsiteX1" fmla="*/ 2890805 w 2895885"/>
              <a:gd name="connsiteY1" fmla="*/ 414061 h 1028801"/>
              <a:gd name="connsiteX2" fmla="*/ 2805706 w 2895885"/>
              <a:gd name="connsiteY2" fmla="*/ 12701 h 1028801"/>
              <a:gd name="connsiteX3" fmla="*/ 12701 w 2895885"/>
              <a:gd name="connsiteY3" fmla="*/ 605850 h 1028801"/>
            </a:gdLst>
            <a:ahLst/>
            <a:cxnLst>
              <a:cxn ang="0">
                <a:pos x="connsiteX0" y="connsiteY0"/>
              </a:cxn>
              <a:cxn ang="0">
                <a:pos x="connsiteX1" y="connsiteY1"/>
              </a:cxn>
              <a:cxn ang="0">
                <a:pos x="connsiteX2" y="connsiteY2"/>
              </a:cxn>
              <a:cxn ang="0">
                <a:pos x="connsiteX3" y="connsiteY3"/>
              </a:cxn>
            </a:cxnLst>
            <a:rect l="l" t="t" r="r" b="b"/>
            <a:pathLst>
              <a:path w="2895885" h="1028801">
                <a:moveTo>
                  <a:pt x="12701" y="1026261"/>
                </a:moveTo>
                <a:lnTo>
                  <a:pt x="2890805" y="414061"/>
                </a:lnTo>
                <a:lnTo>
                  <a:pt x="2805706" y="12701"/>
                </a:lnTo>
                <a:lnTo>
                  <a:pt x="12701" y="605850"/>
                </a:lnTo>
                <a:close/>
              </a:path>
            </a:pathLst>
          </a:custGeom>
          <a:blipFill>
            <a:blip r:embed="rId2"/>
            <a:srcRect/>
            <a:stretch>
              <a:fillRect l="-39712" t="16306" r="1769" b="-21354"/>
            </a:stretch>
          </a:blipFill>
          <a:ln w="12700" cap="flat">
            <a:noFill/>
            <a:prstDash val="solid"/>
            <a:miter/>
          </a:ln>
        </p:spPr>
        <p:txBody>
          <a:bodyPr rtlCol="0" anchor="ctr"/>
          <a:lstStyle/>
          <a:p>
            <a:endParaRPr lang="en-US" noProof="0" dirty="0"/>
          </a:p>
        </p:txBody>
      </p:sp>
      <p:sp>
        <p:nvSpPr>
          <p:cNvPr id="11" name="Freeform: Shape 10">
            <a:extLst>
              <a:ext uri="{FF2B5EF4-FFF2-40B4-BE49-F238E27FC236}">
                <a16:creationId xmlns:a16="http://schemas.microsoft.com/office/drawing/2014/main" xmlns="" id="{7BBC2EFA-0E51-48DC-AF99-0FEF25085843}"/>
              </a:ext>
            </a:extLst>
          </p:cNvPr>
          <p:cNvSpPr/>
          <p:nvPr/>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3"/>
            <a:srcRect/>
            <a:stretch>
              <a:fillRect l="10612" t="-169914" r="-117944" b="10062"/>
            </a:stretch>
          </a:blipFill>
          <a:ln w="12700"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xmlns="" id="{7893AAC6-8427-4BAA-B44F-7B6300936A25}"/>
              </a:ext>
            </a:extLst>
          </p:cNvPr>
          <p:cNvSpPr/>
          <p:nvPr/>
        </p:nvSpPr>
        <p:spPr>
          <a:xfrm>
            <a:off x="6033764" y="5121144"/>
            <a:ext cx="1714669" cy="1740071"/>
          </a:xfrm>
          <a:custGeom>
            <a:avLst/>
            <a:gdLst>
              <a:gd name="connsiteX0" fmla="*/ 12701 w 1714668"/>
              <a:gd name="connsiteY0" fmla="*/ 1737531 h 1740071"/>
              <a:gd name="connsiteX1" fmla="*/ 538533 w 1714668"/>
              <a:gd name="connsiteY1" fmla="*/ 1737531 h 1740071"/>
              <a:gd name="connsiteX2" fmla="*/ 1707048 w 1714668"/>
              <a:gd name="connsiteY2" fmla="*/ 269266 h 1740071"/>
              <a:gd name="connsiteX3" fmla="*/ 1385707 w 1714668"/>
              <a:gd name="connsiteY3" fmla="*/ 12701 h 1740071"/>
            </a:gdLst>
            <a:ahLst/>
            <a:cxnLst>
              <a:cxn ang="0">
                <a:pos x="connsiteX0" y="connsiteY0"/>
              </a:cxn>
              <a:cxn ang="0">
                <a:pos x="connsiteX1" y="connsiteY1"/>
              </a:cxn>
              <a:cxn ang="0">
                <a:pos x="connsiteX2" y="connsiteY2"/>
              </a:cxn>
              <a:cxn ang="0">
                <a:pos x="connsiteX3" y="connsiteY3"/>
              </a:cxn>
            </a:cxnLst>
            <a:rect l="l" t="t" r="r" b="b"/>
            <a:pathLst>
              <a:path w="1714668" h="1740071">
                <a:moveTo>
                  <a:pt x="12701" y="1737531"/>
                </a:moveTo>
                <a:lnTo>
                  <a:pt x="538533" y="1737531"/>
                </a:lnTo>
                <a:lnTo>
                  <a:pt x="1707048" y="269266"/>
                </a:lnTo>
                <a:lnTo>
                  <a:pt x="1385707" y="12701"/>
                </a:lnTo>
                <a:close/>
              </a:path>
            </a:pathLst>
          </a:custGeom>
          <a:blipFill>
            <a:blip r:embed="rId4"/>
            <a:srcRect/>
            <a:stretch>
              <a:fillRect l="-67195" t="6186" r="8111" b="-100456"/>
            </a:stretch>
          </a:blipFill>
          <a:ln w="12700" cap="flat">
            <a:noFill/>
            <a:prstDash val="solid"/>
            <a:miter/>
          </a:ln>
        </p:spPr>
        <p:txBody>
          <a:bodyPr rtlCol="0" anchor="ctr"/>
          <a:lstStyle/>
          <a:p>
            <a:endParaRPr lang="en-US" noProof="0" dirty="0"/>
          </a:p>
        </p:txBody>
      </p:sp>
      <p:sp>
        <p:nvSpPr>
          <p:cNvPr id="15" name="Freeform: Shape 14">
            <a:extLst>
              <a:ext uri="{FF2B5EF4-FFF2-40B4-BE49-F238E27FC236}">
                <a16:creationId xmlns:a16="http://schemas.microsoft.com/office/drawing/2014/main" xmlns="" id="{92C0F1FD-7849-4263-82D0-842B579C6E4E}"/>
              </a:ext>
            </a:extLst>
          </p:cNvPr>
          <p:cNvSpPr/>
          <p:nvPr/>
        </p:nvSpPr>
        <p:spPr>
          <a:xfrm>
            <a:off x="8228540" y="3516857"/>
            <a:ext cx="3975491" cy="1663864"/>
          </a:xfrm>
          <a:custGeom>
            <a:avLst/>
            <a:gdLst>
              <a:gd name="connsiteX0" fmla="*/ 187978 w 3975491"/>
              <a:gd name="connsiteY0" fmla="*/ 12701 h 1663863"/>
              <a:gd name="connsiteX1" fmla="*/ 12701 w 3975491"/>
              <a:gd name="connsiteY1" fmla="*/ 859875 h 1663863"/>
              <a:gd name="connsiteX2" fmla="*/ 3965330 w 3975491"/>
              <a:gd name="connsiteY2" fmla="*/ 1657513 h 1663863"/>
              <a:gd name="connsiteX3" fmla="*/ 3965330 w 3975491"/>
              <a:gd name="connsiteY3" fmla="*/ 773506 h 1663863"/>
            </a:gdLst>
            <a:ahLst/>
            <a:cxnLst>
              <a:cxn ang="0">
                <a:pos x="connsiteX0" y="connsiteY0"/>
              </a:cxn>
              <a:cxn ang="0">
                <a:pos x="connsiteX1" y="connsiteY1"/>
              </a:cxn>
              <a:cxn ang="0">
                <a:pos x="connsiteX2" y="connsiteY2"/>
              </a:cxn>
              <a:cxn ang="0">
                <a:pos x="connsiteX3" y="connsiteY3"/>
              </a:cxn>
            </a:cxnLst>
            <a:rect l="l" t="t" r="r" b="b"/>
            <a:pathLst>
              <a:path w="3975491" h="1663863">
                <a:moveTo>
                  <a:pt x="187978" y="12701"/>
                </a:moveTo>
                <a:lnTo>
                  <a:pt x="12701" y="859875"/>
                </a:lnTo>
                <a:lnTo>
                  <a:pt x="3965330" y="1657513"/>
                </a:lnTo>
                <a:lnTo>
                  <a:pt x="3965330" y="773506"/>
                </a:lnTo>
                <a:close/>
              </a:path>
            </a:pathLst>
          </a:custGeom>
          <a:gradFill flip="none" rotWithShape="1">
            <a:gsLst>
              <a:gs pos="0">
                <a:schemeClr val="tx2"/>
              </a:gs>
              <a:gs pos="100000">
                <a:schemeClr val="tx1"/>
              </a:gs>
            </a:gsLst>
            <a:lin ang="0" scaled="1"/>
            <a:tileRect/>
          </a:gradFill>
          <a:ln w="12700" cap="flat">
            <a:noFill/>
            <a:prstDash val="solid"/>
            <a:miter/>
          </a:ln>
        </p:spPr>
        <p:txBody>
          <a:bodyPr rtlCol="0" anchor="ctr"/>
          <a:lstStyle/>
          <a:p>
            <a:endParaRPr lang="en-US" noProof="0" dirty="0"/>
          </a:p>
        </p:txBody>
      </p:sp>
      <p:sp>
        <p:nvSpPr>
          <p:cNvPr id="21" name="Title 1">
            <a:extLst>
              <a:ext uri="{FF2B5EF4-FFF2-40B4-BE49-F238E27FC236}">
                <a16:creationId xmlns:a16="http://schemas.microsoft.com/office/drawing/2014/main" xmlns="" id="{380A7FB8-9381-48A6-9B35-958A6319C88F}"/>
              </a:ext>
            </a:extLst>
          </p:cNvPr>
          <p:cNvSpPr>
            <a:spLocks noGrp="1"/>
          </p:cNvSpPr>
          <p:nvPr>
            <p:ph type="title" hasCustomPrompt="1"/>
          </p:nvPr>
        </p:nvSpPr>
        <p:spPr>
          <a:xfrm rot="840000">
            <a:off x="7388594" y="2045086"/>
            <a:ext cx="4821219" cy="1325563"/>
          </a:xfrm>
        </p:spPr>
        <p:txBody>
          <a:bodyPr>
            <a:normAutofit/>
          </a:bodyPr>
          <a:lstStyle>
            <a:lvl1pPr algn="ctr">
              <a:defRPr sz="5500">
                <a:solidFill>
                  <a:schemeClr val="bg1"/>
                </a:solidFill>
              </a:defRPr>
            </a:lvl1pPr>
          </a:lstStyle>
          <a:p>
            <a:r>
              <a:rPr lang="en-US" noProof="0"/>
              <a:t>Thank You!</a:t>
            </a:r>
          </a:p>
        </p:txBody>
      </p:sp>
      <p:grpSp>
        <p:nvGrpSpPr>
          <p:cNvPr id="23" name="Graphic 21">
            <a:extLst>
              <a:ext uri="{FF2B5EF4-FFF2-40B4-BE49-F238E27FC236}">
                <a16:creationId xmlns:a16="http://schemas.microsoft.com/office/drawing/2014/main" xmlns="" id="{D5BA1DFF-80CB-48BB-B37F-4E2BCFC360C5}"/>
              </a:ext>
            </a:extLst>
          </p:cNvPr>
          <p:cNvGrpSpPr/>
          <p:nvPr/>
        </p:nvGrpSpPr>
        <p:grpSpPr>
          <a:xfrm>
            <a:off x="-12667" y="718133"/>
            <a:ext cx="6444343" cy="6146228"/>
            <a:chOff x="-12667" y="718133"/>
            <a:chExt cx="6444343" cy="6146228"/>
          </a:xfrm>
        </p:grpSpPr>
        <p:sp>
          <p:nvSpPr>
            <p:cNvPr id="24" name="Freeform: Shape 23">
              <a:extLst>
                <a:ext uri="{FF2B5EF4-FFF2-40B4-BE49-F238E27FC236}">
                  <a16:creationId xmlns:a16="http://schemas.microsoft.com/office/drawing/2014/main" xmlns="" id="{F56FD6C1-6CCE-49C3-AC4A-61DC82552BCB}"/>
                </a:ext>
              </a:extLst>
            </p:cNvPr>
            <p:cNvSpPr/>
            <p:nvPr/>
          </p:nvSpPr>
          <p:spPr>
            <a:xfrm>
              <a:off x="-12667" y="4352590"/>
              <a:ext cx="6431657" cy="2511771"/>
            </a:xfrm>
            <a:custGeom>
              <a:avLst/>
              <a:gdLst>
                <a:gd name="connsiteX0" fmla="*/ 6224862 w 6431657"/>
                <a:gd name="connsiteY0" fmla="*/ 12667 h 2511771"/>
                <a:gd name="connsiteX1" fmla="*/ 12667 w 6431657"/>
                <a:gd name="connsiteY1" fmla="*/ 1593307 h 2511771"/>
                <a:gd name="connsiteX2" fmla="*/ 12667 w 6431657"/>
                <a:gd name="connsiteY2" fmla="*/ 2500336 h 2511771"/>
                <a:gd name="connsiteX3" fmla="*/ 1746804 w 6431657"/>
                <a:gd name="connsiteY3" fmla="*/ 2500336 h 2511771"/>
                <a:gd name="connsiteX4" fmla="*/ 6431638 w 6431657"/>
                <a:gd name="connsiteY4" fmla="*/ 1191170 h 2511771"/>
                <a:gd name="connsiteX5" fmla="*/ 6224862 w 6431657"/>
                <a:gd name="connsiteY5" fmla="*/ 12667 h 251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31657" h="2511771">
                  <a:moveTo>
                    <a:pt x="6224862" y="12667"/>
                  </a:moveTo>
                  <a:cubicBezTo>
                    <a:pt x="3088953" y="398313"/>
                    <a:pt x="777616" y="1274896"/>
                    <a:pt x="12667" y="1593307"/>
                  </a:cubicBezTo>
                  <a:lnTo>
                    <a:pt x="12667" y="2500336"/>
                  </a:lnTo>
                  <a:lnTo>
                    <a:pt x="1746804" y="2500336"/>
                  </a:lnTo>
                  <a:cubicBezTo>
                    <a:pt x="2964633" y="2034770"/>
                    <a:pt x="4634073" y="1490553"/>
                    <a:pt x="6431638" y="1191170"/>
                  </a:cubicBezTo>
                  <a:cubicBezTo>
                    <a:pt x="6351719" y="725604"/>
                    <a:pt x="6316198" y="469353"/>
                    <a:pt x="6224862" y="12667"/>
                  </a:cubicBezTo>
                  <a:close/>
                </a:path>
              </a:pathLst>
            </a:custGeom>
            <a:gradFill>
              <a:gsLst>
                <a:gs pos="0">
                  <a:schemeClr val="accent5">
                    <a:alpha val="5000"/>
                  </a:schemeClr>
                </a:gs>
                <a:gs pos="100000">
                  <a:schemeClr val="bg2">
                    <a:alpha val="20000"/>
                  </a:schemeClr>
                </a:gs>
              </a:gsLst>
              <a:lin ang="540000" scaled="0"/>
            </a:gradFill>
            <a:ln w="12681" cap="flat">
              <a:noFill/>
              <a:prstDash val="solid"/>
              <a:miter/>
            </a:ln>
          </p:spPr>
          <p:txBody>
            <a:bodyPr rtlCol="0" anchor="ctr"/>
            <a:lstStyle/>
            <a:p>
              <a:endParaRPr lang="en-US" noProof="0" dirty="0"/>
            </a:p>
          </p:txBody>
        </p:sp>
        <p:sp>
          <p:nvSpPr>
            <p:cNvPr id="25" name="Freeform: Shape 24">
              <a:extLst>
                <a:ext uri="{FF2B5EF4-FFF2-40B4-BE49-F238E27FC236}">
                  <a16:creationId xmlns:a16="http://schemas.microsoft.com/office/drawing/2014/main" xmlns="" id="{84BDD5BB-895B-42CC-BF18-F102D9F03740}"/>
                </a:ext>
              </a:extLst>
            </p:cNvPr>
            <p:cNvSpPr/>
            <p:nvPr/>
          </p:nvSpPr>
          <p:spPr>
            <a:xfrm>
              <a:off x="-12667" y="718133"/>
              <a:ext cx="6444343" cy="5936914"/>
            </a:xfrm>
            <a:custGeom>
              <a:avLst/>
              <a:gdLst>
                <a:gd name="connsiteX0" fmla="*/ 12667 w 6444342"/>
                <a:gd name="connsiteY0" fmla="*/ 5930553 h 5936914"/>
                <a:gd name="connsiteX1" fmla="*/ 6443056 w 6444342"/>
                <a:gd name="connsiteY1" fmla="*/ 4796450 h 5936914"/>
                <a:gd name="connsiteX2" fmla="*/ 6443056 w 6444342"/>
                <a:gd name="connsiteY2" fmla="*/ 4785033 h 5936914"/>
                <a:gd name="connsiteX3" fmla="*/ 5605798 w 6444342"/>
                <a:gd name="connsiteY3" fmla="*/ 12667 h 5936914"/>
                <a:gd name="connsiteX4" fmla="*/ 12667 w 6444342"/>
                <a:gd name="connsiteY4" fmla="*/ 994541 h 59369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44342" h="5936914">
                  <a:moveTo>
                    <a:pt x="12667" y="5930553"/>
                  </a:moveTo>
                  <a:lnTo>
                    <a:pt x="6443056" y="4796450"/>
                  </a:lnTo>
                  <a:lnTo>
                    <a:pt x="6443056" y="4785033"/>
                  </a:lnTo>
                  <a:lnTo>
                    <a:pt x="5605798" y="12667"/>
                  </a:lnTo>
                  <a:lnTo>
                    <a:pt x="12667" y="994541"/>
                  </a:lnTo>
                  <a:close/>
                </a:path>
              </a:pathLst>
            </a:custGeom>
            <a:gradFill flip="none" rotWithShape="1">
              <a:gsLst>
                <a:gs pos="0">
                  <a:schemeClr val="accent5"/>
                </a:gs>
                <a:gs pos="100000">
                  <a:schemeClr val="bg2"/>
                </a:gs>
              </a:gsLst>
              <a:lin ang="10800000" scaled="1"/>
              <a:tileRect/>
            </a:gradFill>
            <a:ln w="12681" cap="flat">
              <a:noFill/>
              <a:prstDash val="solid"/>
              <a:miter/>
            </a:ln>
          </p:spPr>
          <p:txBody>
            <a:bodyPr rtlCol="0" anchor="ctr"/>
            <a:lstStyle/>
            <a:p>
              <a:endParaRPr lang="en-US" noProof="0" dirty="0"/>
            </a:p>
          </p:txBody>
        </p:sp>
        <p:sp>
          <p:nvSpPr>
            <p:cNvPr id="27" name="Freeform: Shape 26">
              <a:extLst>
                <a:ext uri="{FF2B5EF4-FFF2-40B4-BE49-F238E27FC236}">
                  <a16:creationId xmlns:a16="http://schemas.microsoft.com/office/drawing/2014/main" xmlns="" id="{B9D3DF9C-F94C-4251-879E-05A0C17C1AC4}"/>
                </a:ext>
              </a:extLst>
            </p:cNvPr>
            <p:cNvSpPr/>
            <p:nvPr/>
          </p:nvSpPr>
          <p:spPr>
            <a:xfrm>
              <a:off x="-12667" y="1036544"/>
              <a:ext cx="6114514" cy="5366057"/>
            </a:xfrm>
            <a:custGeom>
              <a:avLst/>
              <a:gdLst>
                <a:gd name="connsiteX0" fmla="*/ 5366039 w 6114514"/>
                <a:gd name="connsiteY0" fmla="*/ 12667 h 5366057"/>
                <a:gd name="connsiteX1" fmla="*/ 12667 w 6114514"/>
                <a:gd name="connsiteY1" fmla="*/ 976781 h 5366057"/>
                <a:gd name="connsiteX2" fmla="*/ 12667 w 6114514"/>
                <a:gd name="connsiteY2" fmla="*/ 1014838 h 5366057"/>
                <a:gd name="connsiteX3" fmla="*/ 5335593 w 6114514"/>
                <a:gd name="connsiteY3" fmla="*/ 57067 h 5366057"/>
                <a:gd name="connsiteX4" fmla="*/ 6062484 w 6114514"/>
                <a:gd name="connsiteY4" fmla="*/ 4231936 h 5366057"/>
                <a:gd name="connsiteX5" fmla="*/ 12667 w 6114514"/>
                <a:gd name="connsiteY5" fmla="*/ 5320370 h 5366057"/>
                <a:gd name="connsiteX6" fmla="*/ 12667 w 6114514"/>
                <a:gd name="connsiteY6" fmla="*/ 5358427 h 5366057"/>
                <a:gd name="connsiteX7" fmla="*/ 6087856 w 6114514"/>
                <a:gd name="connsiteY7" fmla="*/ 4266187 h 5366057"/>
                <a:gd name="connsiteX8" fmla="*/ 6106884 w 6114514"/>
                <a:gd name="connsiteY8" fmla="*/ 4262382 h 5366057"/>
                <a:gd name="connsiteX9" fmla="*/ 5369844 w 6114514"/>
                <a:gd name="connsiteY9" fmla="*/ 31696 h 5366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14514" h="5366057">
                  <a:moveTo>
                    <a:pt x="5366039" y="12667"/>
                  </a:moveTo>
                  <a:lnTo>
                    <a:pt x="12667" y="976781"/>
                  </a:lnTo>
                  <a:lnTo>
                    <a:pt x="12667" y="1014838"/>
                  </a:lnTo>
                  <a:lnTo>
                    <a:pt x="5335593" y="57067"/>
                  </a:lnTo>
                  <a:lnTo>
                    <a:pt x="6062484" y="4231936"/>
                  </a:lnTo>
                  <a:lnTo>
                    <a:pt x="12667" y="5320370"/>
                  </a:lnTo>
                  <a:lnTo>
                    <a:pt x="12667" y="5358427"/>
                  </a:lnTo>
                  <a:lnTo>
                    <a:pt x="6087856" y="4266187"/>
                  </a:lnTo>
                  <a:lnTo>
                    <a:pt x="6106884" y="4262382"/>
                  </a:lnTo>
                  <a:lnTo>
                    <a:pt x="5369844" y="31696"/>
                  </a:lnTo>
                  <a:close/>
                </a:path>
              </a:pathLst>
            </a:custGeom>
            <a:solidFill>
              <a:schemeClr val="bg1"/>
            </a:solidFill>
            <a:ln w="12681" cap="flat">
              <a:noFill/>
              <a:prstDash val="solid"/>
              <a:miter/>
            </a:ln>
          </p:spPr>
          <p:txBody>
            <a:bodyPr rtlCol="0" anchor="ctr"/>
            <a:lstStyle/>
            <a:p>
              <a:endParaRPr lang="en-US" noProof="0" dirty="0"/>
            </a:p>
          </p:txBody>
        </p:sp>
      </p:grpSp>
      <p:sp>
        <p:nvSpPr>
          <p:cNvPr id="30" name="Picture Placeholder 28">
            <a:extLst>
              <a:ext uri="{FF2B5EF4-FFF2-40B4-BE49-F238E27FC236}">
                <a16:creationId xmlns:a16="http://schemas.microsoft.com/office/drawing/2014/main" xmlns="" id="{F9A3D860-4FE0-494E-B1EC-0DC1F2574D44}"/>
              </a:ext>
            </a:extLst>
          </p:cNvPr>
          <p:cNvSpPr>
            <a:spLocks noGrp="1"/>
          </p:cNvSpPr>
          <p:nvPr>
            <p:ph type="pic" sz="quarter" idx="13"/>
          </p:nvPr>
        </p:nvSpPr>
        <p:spPr>
          <a:xfrm>
            <a:off x="-1600" y="1096296"/>
            <a:ext cx="6052552" cy="5259842"/>
          </a:xfrm>
          <a:custGeom>
            <a:avLst/>
            <a:gdLst>
              <a:gd name="connsiteX0" fmla="*/ 0 w 914400"/>
              <a:gd name="connsiteY0" fmla="*/ 914400 h 914400"/>
              <a:gd name="connsiteX1" fmla="*/ 228600 w 914400"/>
              <a:gd name="connsiteY1" fmla="*/ 0 h 914400"/>
              <a:gd name="connsiteX2" fmla="*/ 685800 w 914400"/>
              <a:gd name="connsiteY2" fmla="*/ 0 h 914400"/>
              <a:gd name="connsiteX3" fmla="*/ 914400 w 914400"/>
              <a:gd name="connsiteY3" fmla="*/ 914400 h 914400"/>
              <a:gd name="connsiteX4" fmla="*/ 0 w 914400"/>
              <a:gd name="connsiteY4" fmla="*/ 914400 h 914400"/>
              <a:gd name="connsiteX0" fmla="*/ 0 w 914400"/>
              <a:gd name="connsiteY0" fmla="*/ 939114 h 939114"/>
              <a:gd name="connsiteX1" fmla="*/ 228600 w 914400"/>
              <a:gd name="connsiteY1" fmla="*/ 24714 h 939114"/>
              <a:gd name="connsiteX2" fmla="*/ 681681 w 914400"/>
              <a:gd name="connsiteY2" fmla="*/ 0 h 939114"/>
              <a:gd name="connsiteX3" fmla="*/ 914400 w 914400"/>
              <a:gd name="connsiteY3" fmla="*/ 939114 h 939114"/>
              <a:gd name="connsiteX4" fmla="*/ 0 w 914400"/>
              <a:gd name="connsiteY4" fmla="*/ 939114 h 939114"/>
              <a:gd name="connsiteX0" fmla="*/ 891746 w 1806146"/>
              <a:gd name="connsiteY0" fmla="*/ 939114 h 939114"/>
              <a:gd name="connsiteX1" fmla="*/ 0 w 1806146"/>
              <a:gd name="connsiteY1" fmla="*/ 284206 h 939114"/>
              <a:gd name="connsiteX2" fmla="*/ 1573427 w 1806146"/>
              <a:gd name="connsiteY2" fmla="*/ 0 h 939114"/>
              <a:gd name="connsiteX3" fmla="*/ 1806146 w 1806146"/>
              <a:gd name="connsiteY3" fmla="*/ 939114 h 939114"/>
              <a:gd name="connsiteX4" fmla="*/ 891746 w 1806146"/>
              <a:gd name="connsiteY4" fmla="*/ 939114 h 939114"/>
              <a:gd name="connsiteX0" fmla="*/ 891746 w 1806146"/>
              <a:gd name="connsiteY0" fmla="*/ 943233 h 943233"/>
              <a:gd name="connsiteX1" fmla="*/ 0 w 1806146"/>
              <a:gd name="connsiteY1" fmla="*/ 288325 h 943233"/>
              <a:gd name="connsiteX2" fmla="*/ 1577546 w 1806146"/>
              <a:gd name="connsiteY2" fmla="*/ 0 h 943233"/>
              <a:gd name="connsiteX3" fmla="*/ 1806146 w 1806146"/>
              <a:gd name="connsiteY3" fmla="*/ 943233 h 943233"/>
              <a:gd name="connsiteX4" fmla="*/ 891746 w 1806146"/>
              <a:gd name="connsiteY4" fmla="*/ 943233 h 943233"/>
              <a:gd name="connsiteX0" fmla="*/ 891746 w 2286594"/>
              <a:gd name="connsiteY0" fmla="*/ 943233 h 4182379"/>
              <a:gd name="connsiteX1" fmla="*/ 0 w 2286594"/>
              <a:gd name="connsiteY1" fmla="*/ 288325 h 4182379"/>
              <a:gd name="connsiteX2" fmla="*/ 1577546 w 2286594"/>
              <a:gd name="connsiteY2" fmla="*/ 0 h 4182379"/>
              <a:gd name="connsiteX3" fmla="*/ 2286594 w 2286594"/>
              <a:gd name="connsiteY3" fmla="*/ 4182379 h 4182379"/>
              <a:gd name="connsiteX4" fmla="*/ 891746 w 2286594"/>
              <a:gd name="connsiteY4" fmla="*/ 943233 h 4182379"/>
              <a:gd name="connsiteX0" fmla="*/ 0 w 5997845"/>
              <a:gd name="connsiteY0" fmla="*/ 5220765 h 5220765"/>
              <a:gd name="connsiteX1" fmla="*/ 3711251 w 5997845"/>
              <a:gd name="connsiteY1" fmla="*/ 288325 h 5220765"/>
              <a:gd name="connsiteX2" fmla="*/ 5288797 w 5997845"/>
              <a:gd name="connsiteY2" fmla="*/ 0 h 5220765"/>
              <a:gd name="connsiteX3" fmla="*/ 5997845 w 5997845"/>
              <a:gd name="connsiteY3" fmla="*/ 4182379 h 5220765"/>
              <a:gd name="connsiteX4" fmla="*/ 0 w 5997845"/>
              <a:gd name="connsiteY4" fmla="*/ 5220765 h 5220765"/>
              <a:gd name="connsiteX0" fmla="*/ 0 w 5997845"/>
              <a:gd name="connsiteY0" fmla="*/ 5220765 h 5220765"/>
              <a:gd name="connsiteX1" fmla="*/ 7156 w 5997845"/>
              <a:gd name="connsiteY1" fmla="*/ 970251 h 5220765"/>
              <a:gd name="connsiteX2" fmla="*/ 5288797 w 5997845"/>
              <a:gd name="connsiteY2" fmla="*/ 0 h 5220765"/>
              <a:gd name="connsiteX3" fmla="*/ 5997845 w 5997845"/>
              <a:gd name="connsiteY3" fmla="*/ 4182379 h 5220765"/>
              <a:gd name="connsiteX4" fmla="*/ 0 w 5997845"/>
              <a:gd name="connsiteY4" fmla="*/ 5220765 h 5220765"/>
              <a:gd name="connsiteX0" fmla="*/ 20358 w 6018203"/>
              <a:gd name="connsiteY0" fmla="*/ 5220765 h 5220765"/>
              <a:gd name="connsiteX1" fmla="*/ 160 w 6018203"/>
              <a:gd name="connsiteY1" fmla="*/ 950713 h 5220765"/>
              <a:gd name="connsiteX2" fmla="*/ 5309155 w 6018203"/>
              <a:gd name="connsiteY2" fmla="*/ 0 h 5220765"/>
              <a:gd name="connsiteX3" fmla="*/ 6018203 w 6018203"/>
              <a:gd name="connsiteY3" fmla="*/ 4182379 h 5220765"/>
              <a:gd name="connsiteX4" fmla="*/ 20358 w 6018203"/>
              <a:gd name="connsiteY4" fmla="*/ 5220765 h 5220765"/>
              <a:gd name="connsiteX0" fmla="*/ 0 w 6025199"/>
              <a:gd name="connsiteY0" fmla="*/ 5252027 h 5252027"/>
              <a:gd name="connsiteX1" fmla="*/ 7156 w 6025199"/>
              <a:gd name="connsiteY1" fmla="*/ 950713 h 5252027"/>
              <a:gd name="connsiteX2" fmla="*/ 5316151 w 6025199"/>
              <a:gd name="connsiteY2" fmla="*/ 0 h 5252027"/>
              <a:gd name="connsiteX3" fmla="*/ 6025199 w 6025199"/>
              <a:gd name="connsiteY3" fmla="*/ 4182379 h 5252027"/>
              <a:gd name="connsiteX4" fmla="*/ 0 w 6025199"/>
              <a:gd name="connsiteY4" fmla="*/ 5252027 h 5252027"/>
              <a:gd name="connsiteX0" fmla="*/ 0 w 6048645"/>
              <a:gd name="connsiteY0" fmla="*/ 5252027 h 5252027"/>
              <a:gd name="connsiteX1" fmla="*/ 7156 w 6048645"/>
              <a:gd name="connsiteY1" fmla="*/ 950713 h 5252027"/>
              <a:gd name="connsiteX2" fmla="*/ 5316151 w 6048645"/>
              <a:gd name="connsiteY2" fmla="*/ 0 h 5252027"/>
              <a:gd name="connsiteX3" fmla="*/ 6048645 w 6048645"/>
              <a:gd name="connsiteY3" fmla="*/ 4162841 h 5252027"/>
              <a:gd name="connsiteX4" fmla="*/ 0 w 6048645"/>
              <a:gd name="connsiteY4" fmla="*/ 5252027 h 5252027"/>
              <a:gd name="connsiteX0" fmla="*/ 0 w 6052552"/>
              <a:gd name="connsiteY0" fmla="*/ 5252027 h 5252027"/>
              <a:gd name="connsiteX1" fmla="*/ 7156 w 6052552"/>
              <a:gd name="connsiteY1" fmla="*/ 950713 h 5252027"/>
              <a:gd name="connsiteX2" fmla="*/ 5316151 w 6052552"/>
              <a:gd name="connsiteY2" fmla="*/ 0 h 5252027"/>
              <a:gd name="connsiteX3" fmla="*/ 6052552 w 6052552"/>
              <a:gd name="connsiteY3" fmla="*/ 4158933 h 5252027"/>
              <a:gd name="connsiteX4" fmla="*/ 0 w 6052552"/>
              <a:gd name="connsiteY4" fmla="*/ 5252027 h 5252027"/>
              <a:gd name="connsiteX0" fmla="*/ 0 w 6052552"/>
              <a:gd name="connsiteY0" fmla="*/ 5259842 h 5259842"/>
              <a:gd name="connsiteX1" fmla="*/ 7156 w 6052552"/>
              <a:gd name="connsiteY1" fmla="*/ 958528 h 5259842"/>
              <a:gd name="connsiteX2" fmla="*/ 5320059 w 6052552"/>
              <a:gd name="connsiteY2" fmla="*/ 0 h 5259842"/>
              <a:gd name="connsiteX3" fmla="*/ 6052552 w 6052552"/>
              <a:gd name="connsiteY3" fmla="*/ 4166748 h 5259842"/>
              <a:gd name="connsiteX4" fmla="*/ 0 w 6052552"/>
              <a:gd name="connsiteY4" fmla="*/ 5259842 h 52598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2552" h="5259842">
                <a:moveTo>
                  <a:pt x="0" y="5259842"/>
                </a:moveTo>
                <a:cubicBezTo>
                  <a:pt x="2385" y="3843004"/>
                  <a:pt x="4771" y="2375366"/>
                  <a:pt x="7156" y="958528"/>
                </a:cubicBezTo>
                <a:lnTo>
                  <a:pt x="5320059" y="0"/>
                </a:lnTo>
                <a:lnTo>
                  <a:pt x="6052552" y="4166748"/>
                </a:lnTo>
                <a:lnTo>
                  <a:pt x="0" y="5259842"/>
                </a:lnTo>
                <a:close/>
              </a:path>
            </a:pathLst>
          </a:custGeom>
          <a:ln>
            <a:solidFill>
              <a:schemeClr val="bg1">
                <a:lumMod val="75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35" name="Text Placeholder 34">
            <a:extLst>
              <a:ext uri="{FF2B5EF4-FFF2-40B4-BE49-F238E27FC236}">
                <a16:creationId xmlns:a16="http://schemas.microsoft.com/office/drawing/2014/main" xmlns="" id="{D53A16E5-EEB1-409A-9BF4-71F08DF7BF95}"/>
              </a:ext>
            </a:extLst>
          </p:cNvPr>
          <p:cNvSpPr>
            <a:spLocks noGrp="1"/>
          </p:cNvSpPr>
          <p:nvPr>
            <p:ph type="body" sz="quarter" idx="14"/>
          </p:nvPr>
        </p:nvSpPr>
        <p:spPr>
          <a:xfrm rot="720000">
            <a:off x="8526498" y="4052877"/>
            <a:ext cx="3689627" cy="642938"/>
          </a:xfrm>
        </p:spPr>
        <p:txBody>
          <a:bodyPr anchor="ctr" anchorCtr="0">
            <a:noAutofit/>
          </a:bodyPr>
          <a:lstStyle>
            <a:lvl1pPr marL="0" indent="0">
              <a:buNone/>
              <a:defRPr sz="2600" b="1">
                <a:solidFill>
                  <a:schemeClr val="bg1"/>
                </a:solidFill>
              </a:defRPr>
            </a:lvl1pPr>
            <a:lvl2pPr marL="457200" indent="0">
              <a:buNone/>
              <a:defRPr sz="2600">
                <a:solidFill>
                  <a:schemeClr val="bg1"/>
                </a:solidFill>
              </a:defRPr>
            </a:lvl2pPr>
            <a:lvl3pPr marL="914400" indent="0">
              <a:buNone/>
              <a:defRPr sz="2600">
                <a:solidFill>
                  <a:schemeClr val="bg1"/>
                </a:solidFill>
              </a:defRPr>
            </a:lvl3pPr>
            <a:lvl4pPr marL="1371600" indent="0">
              <a:buNone/>
              <a:defRPr sz="2600">
                <a:solidFill>
                  <a:schemeClr val="bg1"/>
                </a:solidFill>
              </a:defRPr>
            </a:lvl4pPr>
            <a:lvl5pPr marL="1828800" indent="0">
              <a:buNone/>
              <a:defRPr sz="2600">
                <a:solidFill>
                  <a:schemeClr val="bg1"/>
                </a:solidFill>
              </a:defRPr>
            </a:lvl5pPr>
          </a:lstStyle>
          <a:p>
            <a:pPr lvl="0"/>
            <a:r>
              <a:rPr lang="en-US" noProof="0"/>
              <a:t>Click to edit Master text styles</a:t>
            </a:r>
          </a:p>
        </p:txBody>
      </p:sp>
    </p:spTree>
    <p:extLst>
      <p:ext uri="{BB962C8B-B14F-4D97-AF65-F5344CB8AC3E}">
        <p14:creationId xmlns:p14="http://schemas.microsoft.com/office/powerpoint/2010/main" xmlns="" val="38285756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4794C4A8-C2EB-4D2A-A43E-BE19EA9AEF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a16="http://schemas.microsoft.com/office/drawing/2014/main" xmlns="" id="{4D2742BD-2E9C-46B7-AFF7-A440C094DF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a:extLst>
              <a:ext uri="{FF2B5EF4-FFF2-40B4-BE49-F238E27FC236}">
                <a16:creationId xmlns:a16="http://schemas.microsoft.com/office/drawing/2014/main" xmlns="" id="{3DB3F001-24C4-4191-A568-B1096B9ABF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C9F280-24DB-415F-8DF8-72D7FF3C4BF0}" type="datetimeFigureOut">
              <a:rPr lang="en-US" noProof="0" smtClean="0"/>
              <a:pPr/>
              <a:t>3/29/2023</a:t>
            </a:fld>
            <a:endParaRPr lang="en-US" noProof="0" dirty="0"/>
          </a:p>
        </p:txBody>
      </p:sp>
      <p:sp>
        <p:nvSpPr>
          <p:cNvPr id="5" name="Footer Placeholder 4">
            <a:extLst>
              <a:ext uri="{FF2B5EF4-FFF2-40B4-BE49-F238E27FC236}">
                <a16:creationId xmlns:a16="http://schemas.microsoft.com/office/drawing/2014/main" xmlns="" id="{E13E5E6E-ED1A-4700-A7E8-68DEBCDD6E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noProof="0" dirty="0"/>
          </a:p>
        </p:txBody>
      </p:sp>
      <p:sp>
        <p:nvSpPr>
          <p:cNvPr id="6" name="Slide Number Placeholder 5">
            <a:extLst>
              <a:ext uri="{FF2B5EF4-FFF2-40B4-BE49-F238E27FC236}">
                <a16:creationId xmlns:a16="http://schemas.microsoft.com/office/drawing/2014/main" xmlns="" id="{552E6C46-B63C-4A83-8155-0AE7FABAD9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0A9A2B-DCEA-459B-8067-44D042050D8C}" type="slidenum">
              <a:rPr lang="en-US" noProof="0" smtClean="0"/>
              <a:pPr/>
              <a:t>‹#›</a:t>
            </a:fld>
            <a:endParaRPr lang="en-US" noProof="0" dirty="0"/>
          </a:p>
        </p:txBody>
      </p:sp>
    </p:spTree>
    <p:extLst>
      <p:ext uri="{BB962C8B-B14F-4D97-AF65-F5344CB8AC3E}">
        <p14:creationId xmlns:p14="http://schemas.microsoft.com/office/powerpoint/2010/main" xmlns="" val="1401011559"/>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68" r:id="rId3"/>
    <p:sldLayoutId id="2147483673" r:id="rId4"/>
  </p:sldLayoutIdLst>
  <p:txStyles>
    <p:titleStyle>
      <a:lvl1pPr algn="l" defTabSz="914400" rtl="0" eaLnBrk="1" latinLnBrk="0" hangingPunct="1">
        <a:lnSpc>
          <a:spcPct val="90000"/>
        </a:lnSpc>
        <a:spcBef>
          <a:spcPct val="0"/>
        </a:spcBef>
        <a:buNone/>
        <a:defRPr sz="30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402290" y="2516300"/>
            <a:ext cx="6213663" cy="1352059"/>
          </a:xfrm>
        </p:spPr>
        <p:txBody>
          <a:bodyPr anchor="ctr">
            <a:noAutofit/>
          </a:bodyPr>
          <a:lstStyle/>
          <a:p>
            <a:pPr algn="r">
              <a:lnSpc>
                <a:spcPct val="150000"/>
              </a:lnSpc>
            </a:pPr>
            <a:r>
              <a:rPr lang="en-US" sz="5400">
                <a:latin typeface="+mn-lt"/>
              </a:rPr>
              <a:t>ÁNH TRĂNG</a:t>
            </a:r>
            <a:r>
              <a:rPr lang="en-US" sz="2000">
                <a:latin typeface="+mn-lt"/>
              </a:rPr>
              <a:t/>
            </a:r>
            <a:br>
              <a:rPr lang="en-US" sz="2000">
                <a:latin typeface="+mn-lt"/>
              </a:rPr>
            </a:br>
            <a:r>
              <a:rPr lang="en-US" sz="3200">
                <a:latin typeface="+mn-lt"/>
              </a:rPr>
              <a:t>(NGUYỄN DUY)</a:t>
            </a:r>
            <a:endParaRPr lang="en-US" sz="2000" dirty="0">
              <a:latin typeface="+mn-lt"/>
            </a:endParaRPr>
          </a:p>
        </p:txBody>
      </p:sp>
      <p:sp>
        <p:nvSpPr>
          <p:cNvPr id="7" name="Subtitle 6"/>
          <p:cNvSpPr>
            <a:spLocks noGrp="1"/>
          </p:cNvSpPr>
          <p:nvPr>
            <p:ph type="subTitle" idx="1"/>
          </p:nvPr>
        </p:nvSpPr>
        <p:spPr>
          <a:xfrm>
            <a:off x="3228975" y="6104965"/>
            <a:ext cx="5734050" cy="605117"/>
          </a:xfrm>
        </p:spPr>
        <p:txBody>
          <a:bodyPr>
            <a:normAutofit/>
          </a:bodyPr>
          <a:lstStyle/>
          <a:p>
            <a:pPr algn="ctr"/>
            <a:endParaRPr lang="en-US" sz="2400" dirty="0">
              <a:solidFill>
                <a:srgbClr val="FFFF00"/>
              </a:solidFill>
            </a:endParaRPr>
          </a:p>
        </p:txBody>
      </p:sp>
      <p:sp>
        <p:nvSpPr>
          <p:cNvPr id="13" name="TextBox 12">
            <a:extLst>
              <a:ext uri="{FF2B5EF4-FFF2-40B4-BE49-F238E27FC236}">
                <a16:creationId xmlns:a16="http://schemas.microsoft.com/office/drawing/2014/main" xmlns="" id="{CF8EF204-6091-4919-825B-B21AAB847F53}"/>
              </a:ext>
            </a:extLst>
          </p:cNvPr>
          <p:cNvSpPr txBox="1"/>
          <p:nvPr/>
        </p:nvSpPr>
        <p:spPr>
          <a:xfrm>
            <a:off x="3237379" y="188259"/>
            <a:ext cx="7345456" cy="769441"/>
          </a:xfrm>
          <a:prstGeom prst="rect">
            <a:avLst/>
          </a:prstGeom>
          <a:noFill/>
        </p:spPr>
        <p:txBody>
          <a:bodyPr wrap="square" rtlCol="0">
            <a:spAutoFit/>
          </a:bodyPr>
          <a:lstStyle/>
          <a:p>
            <a:r>
              <a:rPr lang="en-US" sz="4400" b="1">
                <a:solidFill>
                  <a:srgbClr val="FFFF00"/>
                </a:solidFill>
              </a:rPr>
              <a:t>THƠ HIỆN ĐẠI VIỆT NAM</a:t>
            </a:r>
          </a:p>
        </p:txBody>
      </p:sp>
      <p:pic>
        <p:nvPicPr>
          <p:cNvPr id="1026" name="Picture 2" descr="Phân tích bài thơ Ánh trăng của Nguyễn Duy">
            <a:extLst>
              <a:ext uri="{FF2B5EF4-FFF2-40B4-BE49-F238E27FC236}">
                <a16:creationId xmlns:a16="http://schemas.microsoft.com/office/drawing/2014/main" xmlns="" id="{E61920CA-4837-4DCE-A31E-53BA4D56A7E3}"/>
              </a:ext>
            </a:extLst>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6858000" y="1756152"/>
            <a:ext cx="5173757" cy="3345696"/>
          </a:xfrm>
          <a:prstGeom prst="rect">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652133998"/>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advTm="7000">
        <p15:prstTrans prst="drape"/>
      </p:transition>
    </mc:Choice>
    <mc:Fallback>
      <p:transition spd="slow" advTm="7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781936"/>
            <a:ext cx="11831782" cy="5632311"/>
          </a:xfrm>
          <a:prstGeom prst="rect">
            <a:avLst/>
          </a:prstGeom>
          <a:noFill/>
        </p:spPr>
        <p:txBody>
          <a:bodyPr wrap="square" rtlCol="0">
            <a:spAutoFit/>
          </a:bodyPr>
          <a:lstStyle/>
          <a:p>
            <a:pPr algn="just"/>
            <a:r>
              <a:rPr lang="en-US" sz="2400" b="1" u="sng">
                <a:solidFill>
                  <a:srgbClr val="0000FF"/>
                </a:solidFill>
              </a:rPr>
              <a:t>Câu 3:</a:t>
            </a:r>
            <a:r>
              <a:rPr lang="en-US" sz="2400">
                <a:solidFill>
                  <a:srgbClr val="0000FF"/>
                </a:solidFill>
              </a:rPr>
              <a:t> </a:t>
            </a:r>
            <a:r>
              <a:rPr lang="en-US" sz="2400" b="1">
                <a:solidFill>
                  <a:srgbClr val="0000FF"/>
                </a:solidFill>
              </a:rPr>
              <a:t>Viết đ</a:t>
            </a:r>
            <a:r>
              <a:rPr lang="vi-VN" sz="2400" b="1">
                <a:solidFill>
                  <a:srgbClr val="0000FF"/>
                </a:solidFill>
              </a:rPr>
              <a:t>oạn văn</a:t>
            </a:r>
            <a:r>
              <a:rPr lang="en-US" sz="2400" b="1">
                <a:solidFill>
                  <a:srgbClr val="0000FF"/>
                </a:solidFill>
              </a:rPr>
              <a:t> ý nghĩa biểu tượng của hình ảnh vầng trăng và chiều sâu tư tưởng mang tính triết lí</a:t>
            </a:r>
            <a:r>
              <a:rPr lang="vi-VN" sz="2400" b="1">
                <a:solidFill>
                  <a:srgbClr val="0000FF"/>
                </a:solidFill>
              </a:rPr>
              <a:t>:</a:t>
            </a:r>
            <a:r>
              <a:rPr lang="vi-VN" sz="2400">
                <a:solidFill>
                  <a:srgbClr val="0000FF"/>
                </a:solidFill>
              </a:rPr>
              <a:t> </a:t>
            </a:r>
            <a:endParaRPr lang="en-US" sz="2400">
              <a:solidFill>
                <a:srgbClr val="0000FF"/>
              </a:solidFill>
            </a:endParaRPr>
          </a:p>
          <a:p>
            <a:pPr algn="just"/>
            <a:r>
              <a:rPr lang="en-US" sz="2400">
                <a:solidFill>
                  <a:srgbClr val="0000FF"/>
                </a:solidFill>
              </a:rPr>
              <a:t>     </a:t>
            </a:r>
            <a:r>
              <a:rPr lang="vi-VN" sz="2400">
                <a:solidFill>
                  <a:srgbClr val="0000FF"/>
                </a:solidFill>
              </a:rPr>
              <a:t>- Trăng đã trở thành biểu tượng cho sự bất biến, vĩnh hằng không thay đổi. “Trăng tròn vành vạnh” biểu tượng cho sự tròn đầy, thuỷ chung, trọn vẹn của thiên nhiên, quá khứ, dù cho con người đổi thay “vô tình”.</a:t>
            </a:r>
            <a:endParaRPr lang="en-US" sz="2400">
              <a:solidFill>
                <a:srgbClr val="0000FF"/>
              </a:solidFill>
            </a:endParaRPr>
          </a:p>
          <a:p>
            <a:pPr algn="just"/>
            <a:r>
              <a:rPr lang="en-US" sz="2400">
                <a:solidFill>
                  <a:srgbClr val="0000FF"/>
                </a:solidFill>
              </a:rPr>
              <a:t>     </a:t>
            </a:r>
            <a:r>
              <a:rPr lang="vi-VN" sz="2400">
                <a:solidFill>
                  <a:srgbClr val="0000FF"/>
                </a:solidFill>
              </a:rPr>
              <a:t>- Ánh trăng còn được nhân hoá “im phăng phắc” gợi liên tưởng đến cái nhìn nghiêm khắc mà bao dung, độ lượng của người bạn thuỷ chung, tình nghĩa.</a:t>
            </a:r>
            <a:endParaRPr lang="en-US" sz="2400">
              <a:solidFill>
                <a:srgbClr val="0000FF"/>
              </a:solidFill>
            </a:endParaRPr>
          </a:p>
          <a:p>
            <a:pPr algn="just"/>
            <a:r>
              <a:rPr lang="en-US" sz="2400">
                <a:solidFill>
                  <a:srgbClr val="0000FF"/>
                </a:solidFill>
              </a:rPr>
              <a:t>     </a:t>
            </a:r>
            <a:r>
              <a:rPr lang="vi-VN" sz="2400">
                <a:solidFill>
                  <a:srgbClr val="0000FF"/>
                </a:solidFill>
              </a:rPr>
              <a:t>- Sự im lặng ấy làm nhà thơ “giật mình” thức tỉnh, cái “giật mình” của lương tâm nhà thơ thật đáng trân trọng, nó thể hiện sự suy nghĩ, trăn trở tự đấu tranh với chính mình để sống tốt hơn.</a:t>
            </a:r>
            <a:endParaRPr lang="en-US" sz="2400">
              <a:solidFill>
                <a:srgbClr val="0000FF"/>
              </a:solidFill>
            </a:endParaRPr>
          </a:p>
          <a:p>
            <a:pPr algn="just"/>
            <a:r>
              <a:rPr lang="en-US" sz="2400">
                <a:solidFill>
                  <a:srgbClr val="0000FF"/>
                </a:solidFill>
              </a:rPr>
              <a:t>     </a:t>
            </a:r>
            <a:r>
              <a:rPr lang="vi-VN" sz="2400">
                <a:solidFill>
                  <a:srgbClr val="0000FF"/>
                </a:solidFill>
              </a:rPr>
              <a:t>- Dòng thơ cuối dồn nén biết bao niềm tâm sự, lời sám hối ăn năn dù không cất lên nhưng chính vì thế càng trở nên ám ảnh, day dứt. Qua đó, Nguyễn Duy muốn gửi đến mọi người lời nhắc nhở về lẽ sống, về đạo lí ân nghĩa thuỷ chung.</a:t>
            </a:r>
            <a:endParaRPr lang="en-US" sz="2400">
              <a:solidFill>
                <a:srgbClr val="0000FF"/>
              </a:solidFill>
            </a:endParaRPr>
          </a:p>
          <a:p>
            <a:pPr algn="just"/>
            <a:r>
              <a:rPr lang="en-US" sz="2400">
                <a:solidFill>
                  <a:srgbClr val="0000FF"/>
                </a:solidFill>
              </a:rPr>
              <a:t>     </a:t>
            </a:r>
            <a:r>
              <a:rPr lang="vi-VN" sz="2400">
                <a:solidFill>
                  <a:srgbClr val="0000FF"/>
                </a:solidFill>
              </a:rPr>
              <a:t>- Khổ thơ kết tập trung thể hiện ý nghĩa biểu tượng của hình ảnh vầng trăng và chiều sâu tư tưởng mang tính triết lí của tác phẩm.</a:t>
            </a:r>
            <a:endParaRPr lang="en-US" sz="2400">
              <a:solidFill>
                <a:srgbClr val="0000FF"/>
              </a:solidFill>
            </a:endParaRPr>
          </a:p>
        </p:txBody>
      </p:sp>
    </p:spTree>
    <p:extLst>
      <p:ext uri="{BB962C8B-B14F-4D97-AF65-F5344CB8AC3E}">
        <p14:creationId xmlns:p14="http://schemas.microsoft.com/office/powerpoint/2010/main" xmlns="" val="2441380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93965" y="642598"/>
            <a:ext cx="11800812" cy="6124754"/>
          </a:xfrm>
          <a:prstGeom prst="rect">
            <a:avLst/>
          </a:prstGeom>
          <a:noFill/>
        </p:spPr>
        <p:txBody>
          <a:bodyPr wrap="square" rtlCol="0">
            <a:spAutoFit/>
          </a:bodyPr>
          <a:lstStyle/>
          <a:p>
            <a:pPr algn="just"/>
            <a:r>
              <a:rPr lang="en-US" sz="2400" b="1">
                <a:solidFill>
                  <a:srgbClr val="FF0000"/>
                </a:solidFill>
              </a:rPr>
              <a:t>2. Vấn đề 2:</a:t>
            </a:r>
            <a:r>
              <a:rPr lang="en-US" sz="2400">
                <a:solidFill>
                  <a:srgbClr val="0000FF"/>
                </a:solidFill>
              </a:rPr>
              <a:t> </a:t>
            </a:r>
            <a:r>
              <a:rPr lang="en-US" sz="2300">
                <a:solidFill>
                  <a:srgbClr val="0000FF"/>
                </a:solidFill>
              </a:rPr>
              <a:t>Mở đầu bài thơ “Ánh trăng”, Nguyễn Duy viết: 	</a:t>
            </a:r>
          </a:p>
          <a:p>
            <a:pPr lvl="8" algn="just"/>
            <a:r>
              <a:rPr lang="en-US" sz="2300" i="1">
                <a:solidFill>
                  <a:srgbClr val="0000FF"/>
                </a:solidFill>
              </a:rPr>
              <a:t>“Hồi nhỏ sống với đồng</a:t>
            </a:r>
            <a:endParaRPr lang="en-US" sz="2300">
              <a:solidFill>
                <a:srgbClr val="0000FF"/>
              </a:solidFill>
            </a:endParaRPr>
          </a:p>
          <a:p>
            <a:pPr lvl="8" algn="just"/>
            <a:r>
              <a:rPr lang="en-US" sz="2300" i="1">
                <a:solidFill>
                  <a:srgbClr val="0000FF"/>
                </a:solidFill>
              </a:rPr>
              <a:t>với sông rồi với bể</a:t>
            </a:r>
            <a:endParaRPr lang="en-US" sz="2300">
              <a:solidFill>
                <a:srgbClr val="0000FF"/>
              </a:solidFill>
            </a:endParaRPr>
          </a:p>
          <a:p>
            <a:pPr lvl="8" algn="just"/>
            <a:r>
              <a:rPr lang="en-US" sz="2300" i="1">
                <a:solidFill>
                  <a:srgbClr val="0000FF"/>
                </a:solidFill>
              </a:rPr>
              <a:t>hồi chiến tranh ở rừng</a:t>
            </a:r>
            <a:endParaRPr lang="en-US" sz="2300">
              <a:solidFill>
                <a:srgbClr val="0000FF"/>
              </a:solidFill>
            </a:endParaRPr>
          </a:p>
          <a:p>
            <a:pPr lvl="8" algn="just"/>
            <a:r>
              <a:rPr lang="en-US" sz="2300" i="1">
                <a:solidFill>
                  <a:srgbClr val="0000FF"/>
                </a:solidFill>
              </a:rPr>
              <a:t>vầng trăng thành tri kỉ”</a:t>
            </a:r>
            <a:endParaRPr lang="en-US" sz="2300">
              <a:solidFill>
                <a:srgbClr val="0000FF"/>
              </a:solidFill>
            </a:endParaRPr>
          </a:p>
          <a:p>
            <a:pPr algn="just"/>
            <a:r>
              <a:rPr lang="en-US" sz="2300" b="1" u="sng">
                <a:solidFill>
                  <a:srgbClr val="0000FF"/>
                </a:solidFill>
              </a:rPr>
              <a:t>Câu 1</a:t>
            </a:r>
            <a:r>
              <a:rPr lang="en-US" sz="2300">
                <a:solidFill>
                  <a:srgbClr val="0000FF"/>
                </a:solidFill>
              </a:rPr>
              <a:t>: Trong bài thơ, các hình ảnh </a:t>
            </a:r>
            <a:r>
              <a:rPr lang="en-US" sz="2300" i="1">
                <a:solidFill>
                  <a:srgbClr val="0000FF"/>
                </a:solidFill>
              </a:rPr>
              <a:t>“đồng, sông, bể, rừng”</a:t>
            </a:r>
            <a:r>
              <a:rPr lang="en-US" sz="2300">
                <a:solidFill>
                  <a:srgbClr val="0000FF"/>
                </a:solidFill>
              </a:rPr>
              <a:t> được nhắc lại ở một khổ thơ khác. Chép chính xác khổ thơ đó. </a:t>
            </a:r>
          </a:p>
          <a:p>
            <a:pPr algn="just"/>
            <a:r>
              <a:rPr lang="en-US" sz="2300" b="1" u="sng">
                <a:solidFill>
                  <a:srgbClr val="0000FF"/>
                </a:solidFill>
              </a:rPr>
              <a:t>Câu 2:</a:t>
            </a:r>
            <a:r>
              <a:rPr lang="en-US" sz="2300">
                <a:solidFill>
                  <a:srgbClr val="0000FF"/>
                </a:solidFill>
              </a:rPr>
              <a:t> Các hình ảnh </a:t>
            </a:r>
            <a:r>
              <a:rPr lang="en-US" sz="2300" i="1">
                <a:solidFill>
                  <a:srgbClr val="0000FF"/>
                </a:solidFill>
              </a:rPr>
              <a:t>“đồng, sông, bể, rừng”</a:t>
            </a:r>
            <a:r>
              <a:rPr lang="en-US" sz="2300">
                <a:solidFill>
                  <a:srgbClr val="0000FF"/>
                </a:solidFill>
              </a:rPr>
              <a:t> ở hai khổ thơ khác nhau như thế nào?</a:t>
            </a:r>
          </a:p>
          <a:p>
            <a:pPr algn="just"/>
            <a:r>
              <a:rPr lang="en-US" sz="2300" b="1" u="sng">
                <a:solidFill>
                  <a:srgbClr val="0000FF"/>
                </a:solidFill>
              </a:rPr>
              <a:t>Câu 3</a:t>
            </a:r>
            <a:r>
              <a:rPr lang="en-US" sz="2300">
                <a:solidFill>
                  <a:srgbClr val="0000FF"/>
                </a:solidFill>
              </a:rPr>
              <a:t>: Bài thơ gợi nhắc và củng cố thái độ nào ở người đọc?  </a:t>
            </a:r>
          </a:p>
          <a:p>
            <a:pPr algn="just"/>
            <a:r>
              <a:rPr lang="en-US" sz="2300" b="1" u="sng">
                <a:solidFill>
                  <a:srgbClr val="0000FF"/>
                </a:solidFill>
              </a:rPr>
              <a:t>Câu 4:</a:t>
            </a:r>
            <a:r>
              <a:rPr lang="en-US" sz="2300">
                <a:solidFill>
                  <a:srgbClr val="0000FF"/>
                </a:solidFill>
              </a:rPr>
              <a:t> Chỉ ra sự kết hợp giữa tự sự và trữ tình trong bài thơ.</a:t>
            </a:r>
          </a:p>
          <a:p>
            <a:pPr algn="just"/>
            <a:r>
              <a:rPr lang="en-US" sz="2300" b="1" u="sng">
                <a:solidFill>
                  <a:srgbClr val="0000FF"/>
                </a:solidFill>
              </a:rPr>
              <a:t>Câu 5:</a:t>
            </a:r>
            <a:r>
              <a:rPr lang="en-US" sz="2300">
                <a:solidFill>
                  <a:srgbClr val="0000FF"/>
                </a:solidFill>
              </a:rPr>
              <a:t> Chép chính xác khổ thơ thể hiện tình huống của câu chuyện. Theo em, đó là tình huống nào? Tình huống này có tác dụng gì trong việc diễn tả mạch cảm xúc của nhân vật trữ tình?</a:t>
            </a:r>
          </a:p>
          <a:p>
            <a:pPr algn="just"/>
            <a:r>
              <a:rPr lang="en-US" sz="2300" b="1" u="sng">
                <a:solidFill>
                  <a:srgbClr val="0000FF"/>
                </a:solidFill>
              </a:rPr>
              <a:t>Câu 6:</a:t>
            </a:r>
            <a:r>
              <a:rPr lang="en-US" sz="2300" b="1">
                <a:solidFill>
                  <a:srgbClr val="0000FF"/>
                </a:solidFill>
              </a:rPr>
              <a:t> </a:t>
            </a:r>
            <a:r>
              <a:rPr lang="en-US" sz="2300">
                <a:solidFill>
                  <a:srgbClr val="0000FF"/>
                </a:solidFill>
              </a:rPr>
              <a:t>Theo em, hoàn cảnh ra đời của bài thơ có mối liên hệ gì với việc thể hiện chủ đề của bài thơ?</a:t>
            </a:r>
          </a:p>
          <a:p>
            <a:pPr algn="just"/>
            <a:r>
              <a:rPr lang="en-US" sz="2300" b="1" u="sng">
                <a:solidFill>
                  <a:srgbClr val="0000FF"/>
                </a:solidFill>
              </a:rPr>
              <a:t>Câu 7:</a:t>
            </a:r>
            <a:r>
              <a:rPr lang="en-US" sz="2300">
                <a:solidFill>
                  <a:srgbClr val="0000FF"/>
                </a:solidFill>
              </a:rPr>
              <a:t> Trong bài thơ </a:t>
            </a:r>
            <a:r>
              <a:rPr lang="en-US" sz="2300" i="1">
                <a:solidFill>
                  <a:srgbClr val="0000FF"/>
                </a:solidFill>
              </a:rPr>
              <a:t>“Ánh trăng”, </a:t>
            </a:r>
            <a:r>
              <a:rPr lang="en-US" sz="2300">
                <a:solidFill>
                  <a:srgbClr val="0000FF"/>
                </a:solidFill>
              </a:rPr>
              <a:t>tại sao tác giả lại tự nhận mình là </a:t>
            </a:r>
            <a:r>
              <a:rPr lang="en-US" sz="2300" i="1">
                <a:solidFill>
                  <a:srgbClr val="0000FF"/>
                </a:solidFill>
              </a:rPr>
              <a:t>“người vô tình”</a:t>
            </a:r>
            <a:r>
              <a:rPr lang="en-US" sz="2300">
                <a:solidFill>
                  <a:srgbClr val="0000FF"/>
                </a:solidFill>
              </a:rPr>
              <a:t> và lại </a:t>
            </a:r>
            <a:r>
              <a:rPr lang="en-US" sz="2300" i="1">
                <a:solidFill>
                  <a:srgbClr val="0000FF"/>
                </a:solidFill>
              </a:rPr>
              <a:t>“giật mình”</a:t>
            </a:r>
            <a:r>
              <a:rPr lang="en-US" sz="2300">
                <a:solidFill>
                  <a:srgbClr val="0000FF"/>
                </a:solidFill>
              </a:rPr>
              <a:t> trước </a:t>
            </a:r>
            <a:r>
              <a:rPr lang="en-US" sz="2300" i="1">
                <a:solidFill>
                  <a:srgbClr val="0000FF"/>
                </a:solidFill>
              </a:rPr>
              <a:t>“ánh trăng im phăng phắc”</a:t>
            </a:r>
            <a:r>
              <a:rPr lang="en-US" sz="2300">
                <a:solidFill>
                  <a:srgbClr val="0000FF"/>
                </a:solidFill>
              </a:rPr>
              <a:t>?</a:t>
            </a:r>
          </a:p>
        </p:txBody>
      </p:sp>
    </p:spTree>
    <p:extLst>
      <p:ext uri="{BB962C8B-B14F-4D97-AF65-F5344CB8AC3E}">
        <p14:creationId xmlns:p14="http://schemas.microsoft.com/office/powerpoint/2010/main" xmlns="" val="2858019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barn(inVertical)">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barn(inVertical)">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barn(inVertical)">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barn(inVertical)">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barn(inVertical)">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barn(inVertical)">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barn(inVertical)">
                                      <p:cBhvr>
                                        <p:cTn id="42" dur="500"/>
                                        <p:tgtEl>
                                          <p:spTgt spid="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7">
                                            <p:txEl>
                                              <p:pRg st="8" end="8"/>
                                            </p:txEl>
                                          </p:spTgt>
                                        </p:tgtEl>
                                        <p:attrNameLst>
                                          <p:attrName>style.visibility</p:attrName>
                                        </p:attrNameLst>
                                      </p:cBhvr>
                                      <p:to>
                                        <p:strVal val="visible"/>
                                      </p:to>
                                    </p:set>
                                    <p:animEffect transition="in" filter="barn(inVertical)">
                                      <p:cBhvr>
                                        <p:cTn id="47" dur="500"/>
                                        <p:tgtEl>
                                          <p:spTgt spid="7">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7">
                                            <p:txEl>
                                              <p:pRg st="9" end="9"/>
                                            </p:txEl>
                                          </p:spTgt>
                                        </p:tgtEl>
                                        <p:attrNameLst>
                                          <p:attrName>style.visibility</p:attrName>
                                        </p:attrNameLst>
                                      </p:cBhvr>
                                      <p:to>
                                        <p:strVal val="visible"/>
                                      </p:to>
                                    </p:set>
                                    <p:animEffect transition="in" filter="barn(inVertical)">
                                      <p:cBhvr>
                                        <p:cTn id="52" dur="500"/>
                                        <p:tgtEl>
                                          <p:spTgt spid="7">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7">
                                            <p:txEl>
                                              <p:pRg st="10" end="10"/>
                                            </p:txEl>
                                          </p:spTgt>
                                        </p:tgtEl>
                                        <p:attrNameLst>
                                          <p:attrName>style.visibility</p:attrName>
                                        </p:attrNameLst>
                                      </p:cBhvr>
                                      <p:to>
                                        <p:strVal val="visible"/>
                                      </p:to>
                                    </p:set>
                                    <p:animEffect transition="in" filter="barn(inVertical)">
                                      <p:cBhvr>
                                        <p:cTn id="57" dur="500"/>
                                        <p:tgtEl>
                                          <p:spTgt spid="7">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7">
                                            <p:txEl>
                                              <p:pRg st="11" end="11"/>
                                            </p:txEl>
                                          </p:spTgt>
                                        </p:tgtEl>
                                        <p:attrNameLst>
                                          <p:attrName>style.visibility</p:attrName>
                                        </p:attrNameLst>
                                      </p:cBhvr>
                                      <p:to>
                                        <p:strVal val="visible"/>
                                      </p:to>
                                    </p:set>
                                    <p:animEffect transition="in" filter="barn(inVertical)">
                                      <p:cBhvr>
                                        <p:cTn id="62" dur="500"/>
                                        <p:tgtEl>
                                          <p:spTgt spid="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589190"/>
            <a:ext cx="11831782" cy="6309420"/>
          </a:xfrm>
          <a:prstGeom prst="rect">
            <a:avLst/>
          </a:prstGeom>
          <a:noFill/>
        </p:spPr>
        <p:txBody>
          <a:bodyPr wrap="square" rtlCol="0">
            <a:spAutoFit/>
          </a:bodyPr>
          <a:lstStyle/>
          <a:p>
            <a:pPr algn="just"/>
            <a:r>
              <a:rPr lang="en-US" sz="2400" b="1">
                <a:solidFill>
                  <a:srgbClr val="FF0000"/>
                </a:solidFill>
              </a:rPr>
              <a:t>Gợi ý vấn đề 2:</a:t>
            </a:r>
          </a:p>
          <a:p>
            <a:pPr algn="just"/>
            <a:r>
              <a:rPr lang="en-US" sz="2000" b="1" u="sng">
                <a:solidFill>
                  <a:srgbClr val="0000FF"/>
                </a:solidFill>
              </a:rPr>
              <a:t>Câu 1:</a:t>
            </a:r>
            <a:r>
              <a:rPr lang="en-US" sz="2000" b="1">
                <a:solidFill>
                  <a:srgbClr val="0000FF"/>
                </a:solidFill>
              </a:rPr>
              <a:t> Chép chính xác khổ thơ cũng có “đồng, sông, bể, rừng”:</a:t>
            </a:r>
            <a:endParaRPr lang="en-US" sz="2000">
              <a:solidFill>
                <a:srgbClr val="0000FF"/>
              </a:solidFill>
            </a:endParaRPr>
          </a:p>
          <a:p>
            <a:pPr lvl="8" algn="just"/>
            <a:r>
              <a:rPr lang="en-US" sz="2000" i="1">
                <a:solidFill>
                  <a:srgbClr val="0000FF"/>
                </a:solidFill>
              </a:rPr>
              <a:t>“Ngửa mặt lên nhìn mặt</a:t>
            </a:r>
            <a:endParaRPr lang="en-US" sz="2000">
              <a:solidFill>
                <a:srgbClr val="0000FF"/>
              </a:solidFill>
            </a:endParaRPr>
          </a:p>
          <a:p>
            <a:pPr lvl="8" algn="just"/>
            <a:r>
              <a:rPr lang="en-US" sz="2000" i="1">
                <a:solidFill>
                  <a:srgbClr val="0000FF"/>
                </a:solidFill>
              </a:rPr>
              <a:t>có cái gì rưng rưng</a:t>
            </a:r>
            <a:endParaRPr lang="en-US" sz="2000">
              <a:solidFill>
                <a:srgbClr val="0000FF"/>
              </a:solidFill>
            </a:endParaRPr>
          </a:p>
          <a:p>
            <a:pPr lvl="8" algn="just"/>
            <a:r>
              <a:rPr lang="en-US" sz="2000" i="1">
                <a:solidFill>
                  <a:srgbClr val="0000FF"/>
                </a:solidFill>
              </a:rPr>
              <a:t>như là đồng là bể</a:t>
            </a:r>
            <a:endParaRPr lang="en-US" sz="2000">
              <a:solidFill>
                <a:srgbClr val="0000FF"/>
              </a:solidFill>
            </a:endParaRPr>
          </a:p>
          <a:p>
            <a:pPr lvl="8" algn="just"/>
            <a:r>
              <a:rPr lang="en-US" sz="2000" i="1">
                <a:solidFill>
                  <a:srgbClr val="0000FF"/>
                </a:solidFill>
              </a:rPr>
              <a:t>như là sông là rừng.”</a:t>
            </a:r>
            <a:endParaRPr lang="en-US" sz="2000">
              <a:solidFill>
                <a:srgbClr val="0000FF"/>
              </a:solidFill>
            </a:endParaRPr>
          </a:p>
          <a:p>
            <a:pPr algn="just"/>
            <a:r>
              <a:rPr lang="en-US" sz="2000" b="1" u="sng">
                <a:solidFill>
                  <a:srgbClr val="0000FF"/>
                </a:solidFill>
              </a:rPr>
              <a:t>Câu 2:</a:t>
            </a:r>
            <a:r>
              <a:rPr lang="en-US" sz="2000" b="1">
                <a:solidFill>
                  <a:srgbClr val="0000FF"/>
                </a:solidFill>
              </a:rPr>
              <a:t> Điểm khác nhau giữa các hình ảnh </a:t>
            </a:r>
            <a:r>
              <a:rPr lang="en-US" sz="2000" b="1" i="1">
                <a:solidFill>
                  <a:srgbClr val="0000FF"/>
                </a:solidFill>
              </a:rPr>
              <a:t>“đồng, sông, bể, rừng”</a:t>
            </a:r>
            <a:r>
              <a:rPr lang="en-US" sz="2000" b="1">
                <a:solidFill>
                  <a:srgbClr val="0000FF"/>
                </a:solidFill>
              </a:rPr>
              <a:t>:</a:t>
            </a:r>
            <a:r>
              <a:rPr lang="en-US" sz="2000">
                <a:solidFill>
                  <a:srgbClr val="0000FF"/>
                </a:solidFill>
              </a:rPr>
              <a:t> </a:t>
            </a:r>
          </a:p>
          <a:p>
            <a:pPr algn="just"/>
            <a:r>
              <a:rPr lang="en-US" sz="2000">
                <a:solidFill>
                  <a:srgbClr val="0000FF"/>
                </a:solidFill>
              </a:rPr>
              <a:t>    - Các từ “đồng, sông, bể, rừng” là trường từ vựng chỉ nơi chốn</a:t>
            </a:r>
          </a:p>
          <a:p>
            <a:pPr algn="just"/>
            <a:r>
              <a:rPr lang="en-US" sz="2000">
                <a:solidFill>
                  <a:srgbClr val="0000FF"/>
                </a:solidFill>
              </a:rPr>
              <a:t>    - Khổ 1: Là hình ảnh thiên nhiên trong hiện thực (liệt kê); là những khoảng không gian ghi dấu ấn kỉ niệm giữa người và trăng. </a:t>
            </a:r>
          </a:p>
          <a:p>
            <a:pPr algn="just"/>
            <a:r>
              <a:rPr lang="en-US" sz="2000">
                <a:solidFill>
                  <a:srgbClr val="0000FF"/>
                </a:solidFill>
              </a:rPr>
              <a:t>    - Khổ 5: Hiểu theo nghĩa khái quát (so sánh): thiên nhiên hiện về trong tâm tưởng, những kỉ niệm từng gắn bó chan hòa giữa người và trăng chợt ùa về.</a:t>
            </a:r>
          </a:p>
          <a:p>
            <a:pPr algn="just"/>
            <a:r>
              <a:rPr lang="en-US" sz="2000" b="1" u="sng">
                <a:solidFill>
                  <a:srgbClr val="0000FF"/>
                </a:solidFill>
              </a:rPr>
              <a:t>Câu 3:</a:t>
            </a:r>
            <a:r>
              <a:rPr lang="en-US" sz="2000" b="1">
                <a:solidFill>
                  <a:srgbClr val="0000FF"/>
                </a:solidFill>
              </a:rPr>
              <a:t> Bài thơ gợi nhắc thái độ sống </a:t>
            </a:r>
            <a:r>
              <a:rPr lang="en-US" sz="2000" b="1" i="1">
                <a:solidFill>
                  <a:srgbClr val="0000FF"/>
                </a:solidFill>
              </a:rPr>
              <a:t>“Uống nước nhớ nguồn”</a:t>
            </a:r>
            <a:r>
              <a:rPr lang="en-US" sz="2000" b="1">
                <a:solidFill>
                  <a:srgbClr val="0000FF"/>
                </a:solidFill>
              </a:rPr>
              <a:t>:</a:t>
            </a:r>
            <a:endParaRPr lang="en-US" sz="2000">
              <a:solidFill>
                <a:srgbClr val="0000FF"/>
              </a:solidFill>
            </a:endParaRPr>
          </a:p>
          <a:p>
            <a:pPr algn="just"/>
            <a:r>
              <a:rPr lang="en-US" sz="2000">
                <a:solidFill>
                  <a:srgbClr val="0000FF"/>
                </a:solidFill>
              </a:rPr>
              <a:t>    - Không lãng quên quá khứ.</a:t>
            </a:r>
          </a:p>
          <a:p>
            <a:pPr algn="just"/>
            <a:r>
              <a:rPr lang="en-US" sz="2000">
                <a:solidFill>
                  <a:srgbClr val="0000FF"/>
                </a:solidFill>
              </a:rPr>
              <a:t>    - Sống tình nghĩa, thủy chung với thiên nhiên, quá khứ.</a:t>
            </a:r>
          </a:p>
          <a:p>
            <a:pPr algn="just"/>
            <a:r>
              <a:rPr lang="en-US" sz="2000" b="1" u="sng">
                <a:solidFill>
                  <a:srgbClr val="0000FF"/>
                </a:solidFill>
              </a:rPr>
              <a:t>Câu 4:</a:t>
            </a:r>
            <a:r>
              <a:rPr lang="en-US" sz="2000" b="1">
                <a:solidFill>
                  <a:srgbClr val="0000FF"/>
                </a:solidFill>
              </a:rPr>
              <a:t> Sự kết hợp tự sự và trữ tình:</a:t>
            </a:r>
            <a:endParaRPr lang="en-US" sz="2000">
              <a:solidFill>
                <a:srgbClr val="0000FF"/>
              </a:solidFill>
            </a:endParaRPr>
          </a:p>
          <a:p>
            <a:pPr algn="just"/>
            <a:r>
              <a:rPr lang="en-US" sz="2000">
                <a:solidFill>
                  <a:srgbClr val="0000FF"/>
                </a:solidFill>
              </a:rPr>
              <a:t>    - Bài thơ mang dáng dấp một câu chuyện nhỏ được kể theo trình tự thời gian. Dòng cảm nghĩ trữ tình của nhà thơ cũng men theo dòng tự sự này mà bộc lộ.</a:t>
            </a:r>
          </a:p>
          <a:p>
            <a:pPr algn="just"/>
            <a:r>
              <a:rPr lang="en-US" sz="2000">
                <a:solidFill>
                  <a:srgbClr val="0000FF"/>
                </a:solidFill>
              </a:rPr>
              <a:t>    </a:t>
            </a:r>
            <a:r>
              <a:rPr lang="vi-VN" sz="2000">
                <a:solidFill>
                  <a:srgbClr val="0000FF"/>
                </a:solidFill>
              </a:rPr>
              <a:t>- Trong</a:t>
            </a:r>
            <a:r>
              <a:rPr lang="en-US" sz="2000">
                <a:solidFill>
                  <a:srgbClr val="0000FF"/>
                </a:solidFill>
              </a:rPr>
              <a:t> dòng diễn biến theo thời gian, sự việc bất thường ở khổ thơ thứ tư là bước ngoặt để từ đó tác giả bộc lộ cảm xúc, thể hiện chủ đề của tác phẩm.</a:t>
            </a:r>
          </a:p>
        </p:txBody>
      </p:sp>
    </p:spTree>
    <p:extLst>
      <p:ext uri="{BB962C8B-B14F-4D97-AF65-F5344CB8AC3E}">
        <p14:creationId xmlns:p14="http://schemas.microsoft.com/office/powerpoint/2010/main" xmlns="" val="1756851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656425"/>
            <a:ext cx="11895350" cy="6247864"/>
          </a:xfrm>
          <a:prstGeom prst="rect">
            <a:avLst/>
          </a:prstGeom>
          <a:noFill/>
        </p:spPr>
        <p:txBody>
          <a:bodyPr wrap="square" rtlCol="0">
            <a:spAutoFit/>
          </a:bodyPr>
          <a:lstStyle/>
          <a:p>
            <a:pPr algn="just"/>
            <a:r>
              <a:rPr lang="en-US" sz="2000" b="1" u="sng">
                <a:solidFill>
                  <a:srgbClr val="0000FF"/>
                </a:solidFill>
              </a:rPr>
              <a:t>Câu 5:</a:t>
            </a:r>
            <a:r>
              <a:rPr lang="en-US" sz="2000" b="1">
                <a:solidFill>
                  <a:srgbClr val="0000FF"/>
                </a:solidFill>
              </a:rPr>
              <a:t> Chép chính xác khổ thơ thứ 4:</a:t>
            </a:r>
            <a:endParaRPr lang="en-US" sz="2000">
              <a:solidFill>
                <a:srgbClr val="0000FF"/>
              </a:solidFill>
            </a:endParaRPr>
          </a:p>
          <a:p>
            <a:pPr lvl="8" algn="just"/>
            <a:r>
              <a:rPr lang="en-US" sz="2000" i="1">
                <a:solidFill>
                  <a:srgbClr val="0000FF"/>
                </a:solidFill>
              </a:rPr>
              <a:t>“Thình lình đèn điện tắt</a:t>
            </a:r>
            <a:endParaRPr lang="en-US" sz="2000">
              <a:solidFill>
                <a:srgbClr val="0000FF"/>
              </a:solidFill>
            </a:endParaRPr>
          </a:p>
          <a:p>
            <a:pPr lvl="8" algn="just"/>
            <a:r>
              <a:rPr lang="en-US" sz="2000" i="1">
                <a:solidFill>
                  <a:srgbClr val="0000FF"/>
                </a:solidFill>
              </a:rPr>
              <a:t>phòng buyn-đinh tối om</a:t>
            </a:r>
            <a:endParaRPr lang="en-US" sz="2000">
              <a:solidFill>
                <a:srgbClr val="0000FF"/>
              </a:solidFill>
            </a:endParaRPr>
          </a:p>
          <a:p>
            <a:pPr lvl="8" algn="just"/>
            <a:r>
              <a:rPr lang="en-US" sz="2000" i="1">
                <a:solidFill>
                  <a:srgbClr val="0000FF"/>
                </a:solidFill>
              </a:rPr>
              <a:t>vội bật tung cửa sổ</a:t>
            </a:r>
            <a:endParaRPr lang="en-US" sz="2000">
              <a:solidFill>
                <a:srgbClr val="0000FF"/>
              </a:solidFill>
            </a:endParaRPr>
          </a:p>
          <a:p>
            <a:pPr lvl="8" algn="just"/>
            <a:r>
              <a:rPr lang="en-US" sz="2000" i="1">
                <a:solidFill>
                  <a:srgbClr val="0000FF"/>
                </a:solidFill>
              </a:rPr>
              <a:t>đột ngột vầng trăng tròn.”</a:t>
            </a:r>
            <a:endParaRPr lang="en-US" sz="2000">
              <a:solidFill>
                <a:srgbClr val="0000FF"/>
              </a:solidFill>
            </a:endParaRPr>
          </a:p>
          <a:p>
            <a:pPr algn="just"/>
            <a:r>
              <a:rPr lang="en-US" sz="2000">
                <a:solidFill>
                  <a:srgbClr val="0000FF"/>
                </a:solidFill>
              </a:rPr>
              <a:t>    - Tình huống bất ngờ: đèn điện tắt, vầng trăng đột ngột xuất hiện</a:t>
            </a:r>
          </a:p>
          <a:p>
            <a:pPr algn="just"/>
            <a:r>
              <a:rPr lang="en-US" sz="2000">
                <a:solidFill>
                  <a:srgbClr val="0000FF"/>
                </a:solidFill>
              </a:rPr>
              <a:t>    - Ý nghĩa: làm thay đổi mạch cảm xúc và có tác dụng thức tỉnh con người </a:t>
            </a:r>
            <a:r>
              <a:rPr lang="en-US" sz="2000" i="1">
                <a:solidFill>
                  <a:srgbClr val="0000FF"/>
                </a:solidFill>
              </a:rPr>
              <a:t>(chuyển từ thái độ vô tình sang xúc động và suy ngẫm về lẽ sống thủy chung ân nghĩa).</a:t>
            </a:r>
            <a:endParaRPr lang="en-US" sz="2000">
              <a:solidFill>
                <a:srgbClr val="0000FF"/>
              </a:solidFill>
            </a:endParaRPr>
          </a:p>
          <a:p>
            <a:pPr algn="just"/>
            <a:r>
              <a:rPr lang="en-US" sz="2000" b="1" i="1" u="sng">
                <a:solidFill>
                  <a:srgbClr val="0000FF"/>
                </a:solidFill>
              </a:rPr>
              <a:t>Câu 6:</a:t>
            </a:r>
            <a:r>
              <a:rPr lang="en-US" sz="2000" b="1" i="1">
                <a:solidFill>
                  <a:srgbClr val="0000FF"/>
                </a:solidFill>
              </a:rPr>
              <a:t> </a:t>
            </a:r>
            <a:r>
              <a:rPr lang="en-US" sz="2000" b="1">
                <a:solidFill>
                  <a:srgbClr val="0000FF"/>
                </a:solidFill>
              </a:rPr>
              <a:t>Mối quan hệ giữa hoàn cảnh ra đời và chủ đề của bài thơ:</a:t>
            </a:r>
            <a:endParaRPr lang="en-US" sz="2000">
              <a:solidFill>
                <a:srgbClr val="0000FF"/>
              </a:solidFill>
            </a:endParaRPr>
          </a:p>
          <a:p>
            <a:pPr algn="just"/>
            <a:r>
              <a:rPr lang="en-US" sz="2000">
                <a:solidFill>
                  <a:srgbClr val="0000FF"/>
                </a:solidFill>
              </a:rPr>
              <a:t>     Những người từng trải qua những năm tháng chiến tranh gian khổ, đã từng được nhân dân che chở nay được sống trong hoà bình xin hãy đừng quên quá khứ, quên những gian khổ đã qua.</a:t>
            </a:r>
          </a:p>
          <a:p>
            <a:pPr algn="just"/>
            <a:r>
              <a:rPr lang="en-US" sz="2000" b="1" u="sng">
                <a:solidFill>
                  <a:srgbClr val="0000FF"/>
                </a:solidFill>
              </a:rPr>
              <a:t>Câu 7:</a:t>
            </a:r>
            <a:r>
              <a:rPr lang="en-US" sz="2000" b="1">
                <a:solidFill>
                  <a:srgbClr val="0000FF"/>
                </a:solidFill>
              </a:rPr>
              <a:t> Tác giả nhận mình là người vô tình:</a:t>
            </a:r>
            <a:endParaRPr lang="en-US" sz="2000">
              <a:solidFill>
                <a:srgbClr val="0000FF"/>
              </a:solidFill>
            </a:endParaRPr>
          </a:p>
          <a:p>
            <a:pPr algn="just"/>
            <a:r>
              <a:rPr lang="en-US" sz="2000">
                <a:solidFill>
                  <a:srgbClr val="0000FF"/>
                </a:solidFill>
              </a:rPr>
              <a:t>     - Tác giả tự nhận mình là "người vô tình" vì suốt tuổi thơ rồi thời chiến tranh, cả quãng thời gian dài gian khó trăng luôn là người bạn đồng hành thuỷ chung, tình nghĩa; vậy mà kết thúc chiến tranh, quen với cuộc sống tiện nghi, hiện đại, con người đã lãng quên vầng trăng, lãng quên cả quá khứ gian lao mà tình nghĩa.</a:t>
            </a:r>
          </a:p>
          <a:p>
            <a:pPr algn="just"/>
            <a:r>
              <a:rPr lang="en-US" sz="2000">
                <a:solidFill>
                  <a:srgbClr val="0000FF"/>
                </a:solidFill>
              </a:rPr>
              <a:t>     - Mặc con người vô tình, con người lãng quên, trăng vẫn tròn đầy, vẫn thuỷ chung, vẫn đến với con người vào những lúc khó khăn nhất. Hơn nữa, trăng bao dung, độ lượng, lặng im không hề trách cứ. Chính thái độ im lặng cao thượng ấy của vầng trăng đã thức tỉnh con người, khiến con người "giật mình" thức tỉnh, sám hối và hướng thiện.</a:t>
            </a:r>
          </a:p>
        </p:txBody>
      </p:sp>
    </p:spTree>
    <p:extLst>
      <p:ext uri="{BB962C8B-B14F-4D97-AF65-F5344CB8AC3E}">
        <p14:creationId xmlns:p14="http://schemas.microsoft.com/office/powerpoint/2010/main" xmlns="" val="4024779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725728"/>
            <a:ext cx="11831782" cy="4524315"/>
          </a:xfrm>
          <a:prstGeom prst="rect">
            <a:avLst/>
          </a:prstGeom>
          <a:noFill/>
        </p:spPr>
        <p:txBody>
          <a:bodyPr wrap="square" rtlCol="0">
            <a:spAutoFit/>
          </a:bodyPr>
          <a:lstStyle/>
          <a:p>
            <a:pPr algn="just"/>
            <a:r>
              <a:rPr lang="en-US" sz="2400" b="1">
                <a:solidFill>
                  <a:srgbClr val="FF0000"/>
                </a:solidFill>
              </a:rPr>
              <a:t>3. Vấn đề 3:</a:t>
            </a:r>
            <a:r>
              <a:rPr lang="en-US" sz="2400">
                <a:solidFill>
                  <a:srgbClr val="FF0000"/>
                </a:solidFill>
              </a:rPr>
              <a:t> </a:t>
            </a:r>
            <a:r>
              <a:rPr lang="en-US" sz="2400">
                <a:solidFill>
                  <a:srgbClr val="0000FF"/>
                </a:solidFill>
              </a:rPr>
              <a:t>Khép lại bài thơ </a:t>
            </a:r>
            <a:r>
              <a:rPr lang="en-US" sz="2400" b="1" i="1">
                <a:solidFill>
                  <a:srgbClr val="0000FF"/>
                </a:solidFill>
              </a:rPr>
              <a:t>"Ánh trăng"</a:t>
            </a:r>
            <a:r>
              <a:rPr lang="en-US" sz="2400">
                <a:solidFill>
                  <a:srgbClr val="0000FF"/>
                </a:solidFill>
              </a:rPr>
              <a:t>, Nguyễn Duy viết:</a:t>
            </a:r>
          </a:p>
          <a:p>
            <a:pPr lvl="8" algn="just"/>
            <a:r>
              <a:rPr lang="en-US" sz="2400" i="1">
                <a:solidFill>
                  <a:srgbClr val="0000FF"/>
                </a:solidFill>
              </a:rPr>
              <a:t>“ánh trăng im phăng phắc</a:t>
            </a:r>
            <a:endParaRPr lang="en-US" sz="2400">
              <a:solidFill>
                <a:srgbClr val="0000FF"/>
              </a:solidFill>
            </a:endParaRPr>
          </a:p>
          <a:p>
            <a:pPr lvl="8" algn="just"/>
            <a:r>
              <a:rPr lang="en-US" sz="2400" i="1">
                <a:solidFill>
                  <a:srgbClr val="0000FF"/>
                </a:solidFill>
              </a:rPr>
              <a:t>đủ cho ta giật mình.”</a:t>
            </a:r>
          </a:p>
          <a:p>
            <a:pPr lvl="8" algn="just"/>
            <a:endParaRPr lang="en-US" sz="2400">
              <a:solidFill>
                <a:srgbClr val="0000FF"/>
              </a:solidFill>
            </a:endParaRPr>
          </a:p>
          <a:p>
            <a:pPr algn="just"/>
            <a:r>
              <a:rPr lang="en-US" sz="2400" b="1" u="sng">
                <a:solidFill>
                  <a:srgbClr val="0000FF"/>
                </a:solidFill>
              </a:rPr>
              <a:t>Câu 1:</a:t>
            </a:r>
            <a:r>
              <a:rPr lang="en-US" sz="2400">
                <a:solidFill>
                  <a:srgbClr val="0000FF"/>
                </a:solidFill>
              </a:rPr>
              <a:t> Trong hai câu thơ trên, tác giả đã sử dụng biện pháp tu từ gì? Phân tích tác dụng của biện pháp tu từ đó.</a:t>
            </a:r>
          </a:p>
          <a:p>
            <a:pPr algn="just"/>
            <a:r>
              <a:rPr lang="en-US" sz="2400" b="1" u="sng">
                <a:solidFill>
                  <a:srgbClr val="0000FF"/>
                </a:solidFill>
              </a:rPr>
              <a:t>Câu 2:</a:t>
            </a:r>
            <a:r>
              <a:rPr lang="en-US" sz="2400">
                <a:solidFill>
                  <a:srgbClr val="0000FF"/>
                </a:solidFill>
              </a:rPr>
              <a:t> Tại sao xuyên suốt bài thơ là hình ảnh "vầng trăng", nhưng đến khổ thơ cuối, tác giả lại chuyển thành "ánh trăng"?</a:t>
            </a:r>
          </a:p>
          <a:p>
            <a:pPr algn="just"/>
            <a:r>
              <a:rPr lang="en-US" sz="2400" b="1" u="sng">
                <a:solidFill>
                  <a:srgbClr val="0000FF"/>
                </a:solidFill>
              </a:rPr>
              <a:t>Câu 3:</a:t>
            </a:r>
            <a:r>
              <a:rPr lang="en-US" sz="2400">
                <a:solidFill>
                  <a:srgbClr val="0000FF"/>
                </a:solidFill>
              </a:rPr>
              <a:t> Từ đạo lý “</a:t>
            </a:r>
            <a:r>
              <a:rPr lang="en-US" sz="2400" i="1">
                <a:solidFill>
                  <a:srgbClr val="0000FF"/>
                </a:solidFill>
              </a:rPr>
              <a:t>Uống nước nhớ nguồn</a:t>
            </a:r>
            <a:r>
              <a:rPr lang="en-US" sz="2400">
                <a:solidFill>
                  <a:srgbClr val="0000FF"/>
                </a:solidFill>
              </a:rPr>
              <a:t>” trong bài thơ trên, hãy viết một đoạn văn khoảng 2/3 trang giấy thi trình bày suy nghĩ của em về lối sống vô ơn bạc nghĩa trong xã hội ngày nay. Trong đoạn văn có sử dụng thành phần phụ chú và phép thế. (gạch dưới thành phần phụ chú và từ ngữ dùng làm phép thế)</a:t>
            </a:r>
          </a:p>
        </p:txBody>
      </p:sp>
    </p:spTree>
    <p:extLst>
      <p:ext uri="{BB962C8B-B14F-4D97-AF65-F5344CB8AC3E}">
        <p14:creationId xmlns:p14="http://schemas.microsoft.com/office/powerpoint/2010/main" xmlns="" val="3847583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618565"/>
            <a:ext cx="11831782" cy="6309420"/>
          </a:xfrm>
          <a:prstGeom prst="rect">
            <a:avLst/>
          </a:prstGeom>
          <a:noFill/>
        </p:spPr>
        <p:txBody>
          <a:bodyPr wrap="square" rtlCol="0">
            <a:spAutoFit/>
          </a:bodyPr>
          <a:lstStyle/>
          <a:p>
            <a:pPr algn="just"/>
            <a:r>
              <a:rPr lang="en-US" sz="2400" b="1">
                <a:solidFill>
                  <a:srgbClr val="FF0000"/>
                </a:solidFill>
              </a:rPr>
              <a:t>Gợi ý vấn đề 3:</a:t>
            </a:r>
          </a:p>
          <a:p>
            <a:pPr algn="just"/>
            <a:r>
              <a:rPr lang="en-US" sz="2000" b="1" u="sng">
                <a:solidFill>
                  <a:srgbClr val="0000FF"/>
                </a:solidFill>
              </a:rPr>
              <a:t>Câu 1:</a:t>
            </a:r>
            <a:r>
              <a:rPr lang="en-US" sz="2000" b="1">
                <a:solidFill>
                  <a:srgbClr val="0000FF"/>
                </a:solidFill>
              </a:rPr>
              <a:t> Biện pháp tu từ, tác dụng:</a:t>
            </a:r>
            <a:endParaRPr lang="en-US" sz="2000">
              <a:solidFill>
                <a:srgbClr val="0000FF"/>
              </a:solidFill>
            </a:endParaRPr>
          </a:p>
          <a:p>
            <a:pPr algn="just"/>
            <a:r>
              <a:rPr lang="en-US" sz="2000">
                <a:solidFill>
                  <a:srgbClr val="0000FF"/>
                </a:solidFill>
              </a:rPr>
              <a:t>     - Biện pháp tu từ: nhân hóa (ánh trăng – im phăng phắc)</a:t>
            </a:r>
          </a:p>
          <a:p>
            <a:pPr algn="just"/>
            <a:r>
              <a:rPr lang="en-US" sz="2000">
                <a:solidFill>
                  <a:srgbClr val="0000FF"/>
                </a:solidFill>
              </a:rPr>
              <a:t>     - Tác dụng: Gợi cái nhìn nghiêm khắc của người bạn nghĩa tình, nhắc nhở con người….</a:t>
            </a:r>
          </a:p>
          <a:p>
            <a:pPr algn="just"/>
            <a:r>
              <a:rPr lang="en-US" sz="2000">
                <a:solidFill>
                  <a:srgbClr val="0000FF"/>
                </a:solidFill>
                <a:sym typeface="Wingdings" panose="05000000000000000000" pitchFamily="2" charset="2"/>
              </a:rPr>
              <a:t>     </a:t>
            </a:r>
            <a:r>
              <a:rPr lang="en-US" sz="2000">
                <a:solidFill>
                  <a:srgbClr val="0000FF"/>
                </a:solidFill>
              </a:rPr>
              <a:t> Hình ảnh ánh trăng mang ý nghĩa biểu tượng, giàu ý nghĩa.</a:t>
            </a:r>
          </a:p>
          <a:p>
            <a:pPr algn="just"/>
            <a:r>
              <a:rPr lang="en-US" sz="2000" b="1" u="sng">
                <a:solidFill>
                  <a:srgbClr val="0000FF"/>
                </a:solidFill>
              </a:rPr>
              <a:t>Câu 2:</a:t>
            </a:r>
            <a:r>
              <a:rPr lang="en-US" sz="2000" b="1">
                <a:solidFill>
                  <a:srgbClr val="0000FF"/>
                </a:solidFill>
              </a:rPr>
              <a:t> Lí giải sự chuyển đổi từ "vầng trăng" thành "ánh trăng":</a:t>
            </a:r>
            <a:endParaRPr lang="en-US" sz="2000">
              <a:solidFill>
                <a:srgbClr val="0000FF"/>
              </a:solidFill>
            </a:endParaRPr>
          </a:p>
          <a:p>
            <a:pPr algn="just"/>
            <a:r>
              <a:rPr lang="en-US" sz="2000">
                <a:solidFill>
                  <a:srgbClr val="0000FF"/>
                </a:solidFill>
              </a:rPr>
              <a:t>     - </a:t>
            </a:r>
            <a:r>
              <a:rPr lang="en-US" sz="2000" b="1">
                <a:solidFill>
                  <a:srgbClr val="0000FF"/>
                </a:solidFill>
              </a:rPr>
              <a:t>“</a:t>
            </a:r>
            <a:r>
              <a:rPr lang="en-US" sz="2000" b="1" i="1">
                <a:solidFill>
                  <a:srgbClr val="0000FF"/>
                </a:solidFill>
              </a:rPr>
              <a:t>vầng trăng</a:t>
            </a:r>
            <a:r>
              <a:rPr lang="en-US" sz="2000" b="1">
                <a:solidFill>
                  <a:srgbClr val="0000FF"/>
                </a:solidFill>
              </a:rPr>
              <a:t>”, </a:t>
            </a:r>
            <a:r>
              <a:rPr lang="en-US" sz="2000" b="1" i="1">
                <a:solidFill>
                  <a:srgbClr val="0000FF"/>
                </a:solidFill>
              </a:rPr>
              <a:t>“trăng”:</a:t>
            </a:r>
            <a:r>
              <a:rPr lang="en-US" sz="2000" i="1">
                <a:solidFill>
                  <a:srgbClr val="0000FF"/>
                </a:solidFill>
              </a:rPr>
              <a:t> </a:t>
            </a:r>
            <a:r>
              <a:rPr lang="en-US" sz="2000">
                <a:solidFill>
                  <a:srgbClr val="0000FF"/>
                </a:solidFill>
              </a:rPr>
              <a:t>Là hình ảnh của thiên nhiên trong sáng, vĩnh hằng; là biểu tượng cho quá khứ, cho những nghĩa tình của con người với thiên nhiên, với đồng đội, nhân dân, đất nước...</a:t>
            </a:r>
          </a:p>
          <a:p>
            <a:pPr algn="just"/>
            <a:r>
              <a:rPr lang="en-US" sz="2000">
                <a:solidFill>
                  <a:srgbClr val="0000FF"/>
                </a:solidFill>
              </a:rPr>
              <a:t>     - </a:t>
            </a:r>
            <a:r>
              <a:rPr lang="en-US" sz="2000" b="1">
                <a:solidFill>
                  <a:srgbClr val="0000FF"/>
                </a:solidFill>
              </a:rPr>
              <a:t>“</a:t>
            </a:r>
            <a:r>
              <a:rPr lang="en-US" sz="2000" b="1" i="1">
                <a:solidFill>
                  <a:srgbClr val="0000FF"/>
                </a:solidFill>
              </a:rPr>
              <a:t>ánh trăng”:</a:t>
            </a:r>
            <a:r>
              <a:rPr lang="en-US" sz="2000">
                <a:solidFill>
                  <a:srgbClr val="0000FF"/>
                </a:solidFill>
              </a:rPr>
              <a:t> Là thứ ánh sáng soi rọi, thức tỉnh lương tâm con người, giúp con người nhận thức và thay đồi thái độ sống </a:t>
            </a:r>
            <a:r>
              <a:rPr lang="en-US" sz="2000">
                <a:solidFill>
                  <a:srgbClr val="0000FF"/>
                </a:solidFill>
                <a:sym typeface="Wingdings" panose="05000000000000000000" pitchFamily="2" charset="2"/>
              </a:rPr>
              <a:t></a:t>
            </a:r>
            <a:r>
              <a:rPr lang="en-US" sz="2000">
                <a:solidFill>
                  <a:srgbClr val="0000FF"/>
                </a:solidFill>
              </a:rPr>
              <a:t> gửi gắm triết lí sống ân nghĩa thủy chung.</a:t>
            </a:r>
          </a:p>
          <a:p>
            <a:pPr algn="just"/>
            <a:r>
              <a:rPr lang="en-US" sz="2000" b="1" u="sng">
                <a:solidFill>
                  <a:srgbClr val="0000FF"/>
                </a:solidFill>
              </a:rPr>
              <a:t>Câu 3:</a:t>
            </a:r>
            <a:r>
              <a:rPr lang="en-US" sz="2000" b="1">
                <a:solidFill>
                  <a:srgbClr val="0000FF"/>
                </a:solidFill>
              </a:rPr>
              <a:t> Viết đoạn nghị luận xã hội suy nghĩ của em về lối sống vô ơn bạc nghĩa trong xã hội ngày nay:</a:t>
            </a:r>
            <a:endParaRPr lang="en-US" sz="2000">
              <a:solidFill>
                <a:srgbClr val="0000FF"/>
              </a:solidFill>
            </a:endParaRPr>
          </a:p>
          <a:p>
            <a:pPr algn="just"/>
            <a:r>
              <a:rPr lang="en-US" sz="2000">
                <a:solidFill>
                  <a:srgbClr val="0000FF"/>
                </a:solidFill>
              </a:rPr>
              <a:t>     - Giải thích: “</a:t>
            </a:r>
            <a:r>
              <a:rPr lang="en-US" sz="2000" i="1">
                <a:solidFill>
                  <a:srgbClr val="0000FF"/>
                </a:solidFill>
              </a:rPr>
              <a:t>Uống nước nhớ nguồn</a:t>
            </a:r>
            <a:r>
              <a:rPr lang="en-US" sz="2000">
                <a:solidFill>
                  <a:srgbClr val="0000FF"/>
                </a:solidFill>
              </a:rPr>
              <a:t>”. Vô ơn bạc nghĩa là gì? Tại sao phải </a:t>
            </a:r>
            <a:r>
              <a:rPr lang="en-US" sz="2000" i="1">
                <a:solidFill>
                  <a:srgbClr val="0000FF"/>
                </a:solidFill>
              </a:rPr>
              <a:t>“uống nước nhớ nguồn”</a:t>
            </a:r>
            <a:r>
              <a:rPr lang="en-US" sz="2000">
                <a:solidFill>
                  <a:srgbClr val="0000FF"/>
                </a:solidFill>
              </a:rPr>
              <a:t>?</a:t>
            </a:r>
          </a:p>
          <a:p>
            <a:pPr algn="just"/>
            <a:r>
              <a:rPr lang="en-US" sz="2000">
                <a:solidFill>
                  <a:srgbClr val="0000FF"/>
                </a:solidFill>
              </a:rPr>
              <a:t>     - Giải thích: Thái độ đối với quá khứ chính là đạo lí "uống nước nhớ nguồn", ân nghĩa thủy chung… (trân trọng, ghi nhớ công lao của người đi trước, gìn giữ, phát huy những thành quả …)</a:t>
            </a:r>
          </a:p>
          <a:p>
            <a:pPr algn="just"/>
            <a:r>
              <a:rPr lang="en-US" sz="2000">
                <a:solidFill>
                  <a:srgbClr val="0000FF"/>
                </a:solidFill>
              </a:rPr>
              <a:t>     - Tại sao thế hệ trẻ cần phải có thái độ sống ân nghĩa với quá khứ?</a:t>
            </a:r>
          </a:p>
          <a:p>
            <a:pPr algn="just"/>
            <a:r>
              <a:rPr lang="en-US" sz="2000">
                <a:solidFill>
                  <a:srgbClr val="0000FF"/>
                </a:solidFill>
              </a:rPr>
              <a:t>     - Biểu hiện về thái độ nhớ ơn, ân tình với quá khứ của thế hệ trẻ hiện nay (trong gia đình, nhà trường và xã hội).</a:t>
            </a:r>
          </a:p>
          <a:p>
            <a:pPr algn="just"/>
            <a:r>
              <a:rPr lang="en-US" sz="2000">
                <a:solidFill>
                  <a:srgbClr val="0000FF"/>
                </a:solidFill>
              </a:rPr>
              <a:t>     - Thực trạng xã hội ngày nay tác động đến lối sống vô ơn bạc nghĩa như thế nào? (Nguyên nhân)</a:t>
            </a:r>
          </a:p>
          <a:p>
            <a:pPr algn="just"/>
            <a:r>
              <a:rPr lang="en-US" sz="2000">
                <a:solidFill>
                  <a:srgbClr val="0000FF"/>
                </a:solidFill>
              </a:rPr>
              <a:t>     - Liên hệ đến bản thân, đánh giá, nêu quan điểm về vấn đề trên.</a:t>
            </a:r>
          </a:p>
        </p:txBody>
      </p:sp>
    </p:spTree>
    <p:extLst>
      <p:ext uri="{BB962C8B-B14F-4D97-AF65-F5344CB8AC3E}">
        <p14:creationId xmlns:p14="http://schemas.microsoft.com/office/powerpoint/2010/main" xmlns="" val="128138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725728"/>
            <a:ext cx="11831782" cy="5878532"/>
          </a:xfrm>
          <a:prstGeom prst="rect">
            <a:avLst/>
          </a:prstGeom>
          <a:noFill/>
        </p:spPr>
        <p:txBody>
          <a:bodyPr wrap="square" rtlCol="0">
            <a:spAutoFit/>
          </a:bodyPr>
          <a:lstStyle/>
          <a:p>
            <a:pPr algn="just"/>
            <a:r>
              <a:rPr lang="en-US" sz="2400" b="1">
                <a:solidFill>
                  <a:srgbClr val="FF0000"/>
                </a:solidFill>
              </a:rPr>
              <a:t>4. Vấn đề 4:</a:t>
            </a:r>
            <a:r>
              <a:rPr lang="en-US" sz="2400">
                <a:solidFill>
                  <a:srgbClr val="FF0000"/>
                </a:solidFill>
              </a:rPr>
              <a:t> </a:t>
            </a:r>
            <a:r>
              <a:rPr lang="en-US" sz="2200">
                <a:solidFill>
                  <a:srgbClr val="0000FF"/>
                </a:solidFill>
              </a:rPr>
              <a:t>Đọc đoạn thơ sau và trả lời câu hỏi</a:t>
            </a:r>
          </a:p>
          <a:p>
            <a:pPr lvl="8" algn="just"/>
            <a:r>
              <a:rPr lang="en-US" sz="2200" i="1">
                <a:solidFill>
                  <a:srgbClr val="0000FF"/>
                </a:solidFill>
              </a:rPr>
              <a:t>“Ngửa mặt lên nhìn mặt</a:t>
            </a:r>
            <a:endParaRPr lang="en-US" sz="2200">
              <a:solidFill>
                <a:srgbClr val="0000FF"/>
              </a:solidFill>
            </a:endParaRPr>
          </a:p>
          <a:p>
            <a:pPr lvl="8" algn="just"/>
            <a:r>
              <a:rPr lang="en-US" sz="2200" i="1">
                <a:solidFill>
                  <a:srgbClr val="0000FF"/>
                </a:solidFill>
              </a:rPr>
              <a:t>có cái gì rưng rưng</a:t>
            </a:r>
            <a:endParaRPr lang="en-US" sz="2200">
              <a:solidFill>
                <a:srgbClr val="0000FF"/>
              </a:solidFill>
            </a:endParaRPr>
          </a:p>
          <a:p>
            <a:pPr lvl="8" algn="just"/>
            <a:r>
              <a:rPr lang="en-US" sz="2200" i="1">
                <a:solidFill>
                  <a:srgbClr val="0000FF"/>
                </a:solidFill>
              </a:rPr>
              <a:t>như là đồng là bể</a:t>
            </a:r>
            <a:endParaRPr lang="en-US" sz="2200">
              <a:solidFill>
                <a:srgbClr val="0000FF"/>
              </a:solidFill>
            </a:endParaRPr>
          </a:p>
          <a:p>
            <a:pPr lvl="8" algn="just"/>
            <a:r>
              <a:rPr lang="en-US" sz="2200" i="1">
                <a:solidFill>
                  <a:srgbClr val="0000FF"/>
                </a:solidFill>
              </a:rPr>
              <a:t>như là sông là rừng.</a:t>
            </a:r>
            <a:endParaRPr lang="en-US" sz="2200">
              <a:solidFill>
                <a:srgbClr val="0000FF"/>
              </a:solidFill>
            </a:endParaRPr>
          </a:p>
          <a:p>
            <a:pPr lvl="8" algn="just"/>
            <a:r>
              <a:rPr lang="en-US" sz="2200" i="1">
                <a:solidFill>
                  <a:srgbClr val="0000FF"/>
                </a:solidFill>
              </a:rPr>
              <a:t> </a:t>
            </a:r>
            <a:endParaRPr lang="en-US" sz="2200">
              <a:solidFill>
                <a:srgbClr val="0000FF"/>
              </a:solidFill>
            </a:endParaRPr>
          </a:p>
          <a:p>
            <a:pPr lvl="8" algn="just"/>
            <a:r>
              <a:rPr lang="en-US" sz="2200" i="1">
                <a:solidFill>
                  <a:srgbClr val="0000FF"/>
                </a:solidFill>
              </a:rPr>
              <a:t>“trăng cứ tròn vành vạnh</a:t>
            </a:r>
            <a:endParaRPr lang="en-US" sz="2200">
              <a:solidFill>
                <a:srgbClr val="0000FF"/>
              </a:solidFill>
            </a:endParaRPr>
          </a:p>
          <a:p>
            <a:pPr lvl="8" algn="just"/>
            <a:r>
              <a:rPr lang="en-US" sz="2200" i="1">
                <a:solidFill>
                  <a:srgbClr val="0000FF"/>
                </a:solidFill>
              </a:rPr>
              <a:t>kể chi người vô tình</a:t>
            </a:r>
            <a:endParaRPr lang="en-US" sz="2200">
              <a:solidFill>
                <a:srgbClr val="0000FF"/>
              </a:solidFill>
            </a:endParaRPr>
          </a:p>
          <a:p>
            <a:pPr lvl="8" algn="just"/>
            <a:r>
              <a:rPr lang="en-US" sz="2200" i="1">
                <a:solidFill>
                  <a:srgbClr val="0000FF"/>
                </a:solidFill>
              </a:rPr>
              <a:t>ánh trăng im phăng phắc</a:t>
            </a:r>
            <a:endParaRPr lang="en-US" sz="2200">
              <a:solidFill>
                <a:srgbClr val="0000FF"/>
              </a:solidFill>
            </a:endParaRPr>
          </a:p>
          <a:p>
            <a:pPr lvl="8" algn="just"/>
            <a:r>
              <a:rPr lang="en-US" sz="2200" i="1">
                <a:solidFill>
                  <a:srgbClr val="0000FF"/>
                </a:solidFill>
              </a:rPr>
              <a:t>đủ cho ta giật mình.”</a:t>
            </a:r>
            <a:endParaRPr lang="en-US" sz="2200">
              <a:solidFill>
                <a:srgbClr val="0000FF"/>
              </a:solidFill>
            </a:endParaRPr>
          </a:p>
          <a:p>
            <a:pPr algn="just"/>
            <a:r>
              <a:rPr lang="en-US" sz="2200" b="1" u="sng">
                <a:solidFill>
                  <a:srgbClr val="0000FF"/>
                </a:solidFill>
              </a:rPr>
              <a:t>Câu 1:</a:t>
            </a:r>
            <a:r>
              <a:rPr lang="en-US" sz="2200">
                <a:solidFill>
                  <a:srgbClr val="0000FF"/>
                </a:solidFill>
              </a:rPr>
              <a:t> Bài thơ </a:t>
            </a:r>
            <a:r>
              <a:rPr lang="en-US" sz="2200" i="1">
                <a:solidFill>
                  <a:srgbClr val="0000FF"/>
                </a:solidFill>
              </a:rPr>
              <a:t>“Ánh trăng”</a:t>
            </a:r>
            <a:r>
              <a:rPr lang="en-US" sz="2200">
                <a:solidFill>
                  <a:srgbClr val="0000FF"/>
                </a:solidFill>
              </a:rPr>
              <a:t> được sáng tác trong hoàn cảnh nào? Hoàn cảnh sáng tác ấy có ảnh hưởng thế nào đến chủ đề của bài thơ?</a:t>
            </a:r>
          </a:p>
          <a:p>
            <a:pPr algn="just"/>
            <a:r>
              <a:rPr lang="en-US" sz="2200" b="1" u="sng">
                <a:solidFill>
                  <a:srgbClr val="0000FF"/>
                </a:solidFill>
              </a:rPr>
              <a:t>Câu 2:</a:t>
            </a:r>
            <a:r>
              <a:rPr lang="en-US" sz="2200">
                <a:solidFill>
                  <a:srgbClr val="0000FF"/>
                </a:solidFill>
              </a:rPr>
              <a:t> Ở phần trên của bài thơ, khi nói đến sự xuất hiện của vầng trăng, tác giả đã viết </a:t>
            </a:r>
            <a:r>
              <a:rPr lang="en-US" sz="2200" i="1">
                <a:solidFill>
                  <a:srgbClr val="0000FF"/>
                </a:solidFill>
              </a:rPr>
              <a:t>“vầng trăng tròn”</a:t>
            </a:r>
            <a:r>
              <a:rPr lang="en-US" sz="2200">
                <a:solidFill>
                  <a:srgbClr val="0000FF"/>
                </a:solidFill>
              </a:rPr>
              <a:t>; trong đoạn thơ này, một lần nữa nhà thơ lại viết </a:t>
            </a:r>
            <a:r>
              <a:rPr lang="en-US" sz="2200" i="1">
                <a:solidFill>
                  <a:srgbClr val="0000FF"/>
                </a:solidFill>
              </a:rPr>
              <a:t>“Trăng cứ tròn vành vạnh”</a:t>
            </a:r>
            <a:r>
              <a:rPr lang="en-US" sz="2200">
                <a:solidFill>
                  <a:srgbClr val="0000FF"/>
                </a:solidFill>
              </a:rPr>
              <a:t>. Theo em, việc lặp lại hình ảnh này có ý nghĩa gì?</a:t>
            </a:r>
          </a:p>
          <a:p>
            <a:pPr algn="just"/>
            <a:r>
              <a:rPr lang="en-US" sz="2200" b="1" u="sng">
                <a:solidFill>
                  <a:srgbClr val="0000FF"/>
                </a:solidFill>
              </a:rPr>
              <a:t>Câu 3:</a:t>
            </a:r>
            <a:r>
              <a:rPr lang="en-US" sz="2200">
                <a:solidFill>
                  <a:srgbClr val="0000FF"/>
                </a:solidFill>
              </a:rPr>
              <a:t> Từ ý nghĩa của bài thơ Ánh trăng cùng với những kiến thức xã hội mà em có, hãy trình bày suy nghĩ của em về lòng biết ơn. (trong khoảng nửa trang giấy thi)</a:t>
            </a:r>
          </a:p>
        </p:txBody>
      </p:sp>
    </p:spTree>
    <p:extLst>
      <p:ext uri="{BB962C8B-B14F-4D97-AF65-F5344CB8AC3E}">
        <p14:creationId xmlns:p14="http://schemas.microsoft.com/office/powerpoint/2010/main" xmlns="" val="2826951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699247"/>
            <a:ext cx="11831782" cy="5262979"/>
          </a:xfrm>
          <a:prstGeom prst="rect">
            <a:avLst/>
          </a:prstGeom>
          <a:noFill/>
        </p:spPr>
        <p:txBody>
          <a:bodyPr wrap="square" rtlCol="0">
            <a:spAutoFit/>
          </a:bodyPr>
          <a:lstStyle/>
          <a:p>
            <a:pPr algn="just"/>
            <a:r>
              <a:rPr lang="en-US" sz="2400" b="1">
                <a:solidFill>
                  <a:srgbClr val="FF0000"/>
                </a:solidFill>
              </a:rPr>
              <a:t>Gợi ý vấn đề 4:</a:t>
            </a:r>
          </a:p>
          <a:p>
            <a:pPr algn="just"/>
            <a:r>
              <a:rPr lang="en-US" sz="2400" b="1" u="sng">
                <a:solidFill>
                  <a:srgbClr val="0000FF"/>
                </a:solidFill>
              </a:rPr>
              <a:t>Câu 1:</a:t>
            </a:r>
            <a:r>
              <a:rPr lang="en-US" sz="2400" b="1">
                <a:solidFill>
                  <a:srgbClr val="0000FF"/>
                </a:solidFill>
              </a:rPr>
              <a:t> Hoàn cảnh và ảnh hưởng:</a:t>
            </a:r>
            <a:endParaRPr lang="en-US" sz="2400">
              <a:solidFill>
                <a:srgbClr val="0000FF"/>
              </a:solidFill>
            </a:endParaRPr>
          </a:p>
          <a:p>
            <a:pPr algn="just"/>
            <a:r>
              <a:rPr lang="en-US" sz="2400">
                <a:solidFill>
                  <a:srgbClr val="0000FF"/>
                </a:solidFill>
              </a:rPr>
              <a:t>      - Bài thơ sáng tác năm 1978 ba năm sau ngày giải phóng miền Nam, thống nhất đất nước, tác giả đang sống và làm việc ở thành phố Hồ Chí Minh.</a:t>
            </a:r>
          </a:p>
          <a:p>
            <a:pPr algn="just"/>
            <a:r>
              <a:rPr lang="en-US" sz="2400">
                <a:solidFill>
                  <a:srgbClr val="0000FF"/>
                </a:solidFill>
              </a:rPr>
              <a:t>      - Ảnh hương: Thời điểm đó, có những người từng trải qua thử thách gian khổ, từng gắn bó với thiên nhiên, nhân dân, đồng đội, sau khi ra khỏi thời đạn bom, được sống trong hòa bình, giữa những tiện nghi hiện đại…đã quên đi những nghĩa tình của thời đã qua. Trước hiện tượng đó, nhà thơ viết bài thơ như lời tự nhắc nhở về những năm tháng gian lao xưa. Đồng thời, bài thơ còn có ý nghĩa gợi nhắc, củng cố ở người đọc thái độ sống “uống nước nhớ nguồn”, ân nghĩa thủy chung cùng quá khứ</a:t>
            </a:r>
          </a:p>
          <a:p>
            <a:pPr algn="just"/>
            <a:r>
              <a:rPr lang="en-US" sz="2400" b="1" u="sng">
                <a:solidFill>
                  <a:srgbClr val="0000FF"/>
                </a:solidFill>
              </a:rPr>
              <a:t>Câu 2:</a:t>
            </a:r>
            <a:r>
              <a:rPr lang="en-US" sz="2400" b="1">
                <a:solidFill>
                  <a:srgbClr val="0000FF"/>
                </a:solidFill>
              </a:rPr>
              <a:t> Hình ảnh </a:t>
            </a:r>
            <a:r>
              <a:rPr lang="en-US" sz="2400" b="1" i="1">
                <a:solidFill>
                  <a:srgbClr val="0000FF"/>
                </a:solidFill>
              </a:rPr>
              <a:t>“trăng cứ tròn vành vạnh”</a:t>
            </a:r>
            <a:r>
              <a:rPr lang="en-US" sz="2400" b="1">
                <a:solidFill>
                  <a:srgbClr val="0000FF"/>
                </a:solidFill>
              </a:rPr>
              <a:t>:</a:t>
            </a:r>
            <a:endParaRPr lang="en-US" sz="2400">
              <a:solidFill>
                <a:srgbClr val="0000FF"/>
              </a:solidFill>
            </a:endParaRPr>
          </a:p>
          <a:p>
            <a:pPr algn="just"/>
            <a:r>
              <a:rPr lang="en-US" sz="2400">
                <a:solidFill>
                  <a:srgbClr val="0000FF"/>
                </a:solidFill>
              </a:rPr>
              <a:t>      Việc lặp lại hình ảnh “vầng trăng tròn” nhằm mục đích nhấn mạnh vào vẻ vẹn nguyên, tròn đầy, thủy chung của những ân tình của thiên nhiên, đồng đội, nhân dân… trong quá khứ. Từ đó càng làm nổi bật sự đổi thay, bội bạc của con người.</a:t>
            </a:r>
          </a:p>
        </p:txBody>
      </p:sp>
    </p:spTree>
    <p:extLst>
      <p:ext uri="{BB962C8B-B14F-4D97-AF65-F5344CB8AC3E}">
        <p14:creationId xmlns:p14="http://schemas.microsoft.com/office/powerpoint/2010/main" xmlns="" val="2712535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66662" y="696766"/>
            <a:ext cx="12025338" cy="5909310"/>
          </a:xfrm>
          <a:prstGeom prst="rect">
            <a:avLst/>
          </a:prstGeom>
          <a:noFill/>
        </p:spPr>
        <p:txBody>
          <a:bodyPr wrap="square" rtlCol="0">
            <a:spAutoFit/>
          </a:bodyPr>
          <a:lstStyle/>
          <a:p>
            <a:pPr algn="just"/>
            <a:r>
              <a:rPr lang="en-US" b="1" u="sng">
                <a:solidFill>
                  <a:srgbClr val="0000FF"/>
                </a:solidFill>
              </a:rPr>
              <a:t>Câu 3:</a:t>
            </a:r>
            <a:r>
              <a:rPr lang="en-US" b="1">
                <a:solidFill>
                  <a:srgbClr val="0000FF"/>
                </a:solidFill>
              </a:rPr>
              <a:t> Viết đoạn văn nghị luận xã hội suy nghĩ của em về lòng biết ơn:</a:t>
            </a:r>
            <a:endParaRPr lang="en-US">
              <a:solidFill>
                <a:srgbClr val="0000FF"/>
              </a:solidFill>
            </a:endParaRPr>
          </a:p>
          <a:p>
            <a:pPr algn="just"/>
            <a:r>
              <a:rPr lang="en-US" b="1">
                <a:solidFill>
                  <a:srgbClr val="0000FF"/>
                </a:solidFill>
              </a:rPr>
              <a:t>a.</a:t>
            </a:r>
            <a:r>
              <a:rPr lang="en-US">
                <a:solidFill>
                  <a:srgbClr val="0000FF"/>
                </a:solidFill>
              </a:rPr>
              <a:t> </a:t>
            </a:r>
            <a:r>
              <a:rPr lang="en-US" b="1">
                <a:solidFill>
                  <a:srgbClr val="0000FF"/>
                </a:solidFill>
              </a:rPr>
              <a:t>Khẳng định:</a:t>
            </a:r>
            <a:r>
              <a:rPr lang="en-US">
                <a:solidFill>
                  <a:srgbClr val="0000FF"/>
                </a:solidFill>
              </a:rPr>
              <a:t> Biết ơn là truyền thống tốt đẹp của dân tộc ta. Truyền thống ấy luôn được giữ gìn và phát huy.</a:t>
            </a:r>
          </a:p>
          <a:p>
            <a:pPr algn="just"/>
            <a:r>
              <a:rPr lang="en-US" b="1">
                <a:solidFill>
                  <a:srgbClr val="0000FF"/>
                </a:solidFill>
              </a:rPr>
              <a:t>b. Giải thích khái niệm:</a:t>
            </a:r>
            <a:endParaRPr lang="en-US">
              <a:solidFill>
                <a:srgbClr val="0000FF"/>
              </a:solidFill>
            </a:endParaRPr>
          </a:p>
          <a:p>
            <a:pPr algn="just"/>
            <a:r>
              <a:rPr lang="en-US">
                <a:solidFill>
                  <a:srgbClr val="0000FF"/>
                </a:solidFill>
              </a:rPr>
              <a:t>     Biết ơn là luôn ghi nhớ và có những lời nói, hành động, việc làm biểu hiện thái độ trân trọng đối với người đã mang lại cho mình, làm cho mình điều tốt đẹp.</a:t>
            </a:r>
          </a:p>
          <a:p>
            <a:pPr algn="just"/>
            <a:r>
              <a:rPr lang="en-US" b="1">
                <a:solidFill>
                  <a:srgbClr val="0000FF"/>
                </a:solidFill>
              </a:rPr>
              <a:t>c.</a:t>
            </a:r>
            <a:r>
              <a:rPr lang="en-US">
                <a:solidFill>
                  <a:srgbClr val="0000FF"/>
                </a:solidFill>
              </a:rPr>
              <a:t> </a:t>
            </a:r>
            <a:r>
              <a:rPr lang="en-US" b="1">
                <a:solidFill>
                  <a:srgbClr val="0000FF"/>
                </a:solidFill>
              </a:rPr>
              <a:t>Biểu hiện:</a:t>
            </a:r>
            <a:endParaRPr lang="en-US">
              <a:solidFill>
                <a:srgbClr val="0000FF"/>
              </a:solidFill>
            </a:endParaRPr>
          </a:p>
          <a:p>
            <a:pPr algn="just"/>
            <a:r>
              <a:rPr lang="en-US">
                <a:solidFill>
                  <a:srgbClr val="0000FF"/>
                </a:solidFill>
              </a:rPr>
              <a:t>     - Lời cảm ơn người giúp đỡ mình dù là việc nhỏ nhất</a:t>
            </a:r>
          </a:p>
          <a:p>
            <a:pPr algn="just"/>
            <a:r>
              <a:rPr lang="en-US">
                <a:solidFill>
                  <a:srgbClr val="0000FF"/>
                </a:solidFill>
              </a:rPr>
              <a:t>     - Ghi nhớ công ơn của ông bà cha mẹ thầy cô </a:t>
            </a:r>
            <a:r>
              <a:rPr lang="en-US" i="1">
                <a:solidFill>
                  <a:srgbClr val="0000FF"/>
                </a:solidFill>
              </a:rPr>
              <a:t>(dẫn chứng)</a:t>
            </a:r>
            <a:r>
              <a:rPr lang="en-US">
                <a:solidFill>
                  <a:srgbClr val="0000FF"/>
                </a:solidFill>
              </a:rPr>
              <a:t> </a:t>
            </a:r>
          </a:p>
          <a:p>
            <a:pPr algn="just"/>
            <a:r>
              <a:rPr lang="en-US">
                <a:solidFill>
                  <a:srgbClr val="0000FF"/>
                </a:solidFill>
              </a:rPr>
              <a:t>     - Ngoan ngoãn, vâng lời, chăm chỉ học hành để đền đáp công ơn…</a:t>
            </a:r>
          </a:p>
          <a:p>
            <a:pPr algn="just"/>
            <a:r>
              <a:rPr lang="en-US">
                <a:solidFill>
                  <a:srgbClr val="0000FF"/>
                </a:solidFill>
              </a:rPr>
              <a:t>     - Biết ơn anh hùng liệt sĩ hi sinh bảo vệ nền độc lập của dân tộc, biết ơn những người lao động tạo ra vật chất cho ta hưởng thụ…cần biết giữ gìn, bảo vệ thành quả đó.</a:t>
            </a:r>
          </a:p>
          <a:p>
            <a:pPr algn="just"/>
            <a:r>
              <a:rPr lang="en-US" b="1">
                <a:solidFill>
                  <a:srgbClr val="0000FF"/>
                </a:solidFill>
              </a:rPr>
              <a:t>d. Ý nghĩa:</a:t>
            </a:r>
            <a:endParaRPr lang="en-US">
              <a:solidFill>
                <a:srgbClr val="0000FF"/>
              </a:solidFill>
            </a:endParaRPr>
          </a:p>
          <a:p>
            <a:pPr algn="just"/>
            <a:r>
              <a:rPr lang="en-US">
                <a:solidFill>
                  <a:srgbClr val="0000FF"/>
                </a:solidFill>
              </a:rPr>
              <a:t>     - Ông bà cha mẹ những người đã sinh ra, nuôi dưỡng, dạy dỗ ta nên người</a:t>
            </a:r>
          </a:p>
          <a:p>
            <a:pPr algn="just"/>
            <a:r>
              <a:rPr lang="en-US">
                <a:solidFill>
                  <a:srgbClr val="0000FF"/>
                </a:solidFill>
              </a:rPr>
              <a:t>     - Có những người bảo vệ và xây dựng đất nước thì ta mới có cuộc sống hôm nay.</a:t>
            </a:r>
          </a:p>
          <a:p>
            <a:pPr algn="just"/>
            <a:r>
              <a:rPr lang="en-US">
                <a:solidFill>
                  <a:srgbClr val="0000FF"/>
                </a:solidFill>
              </a:rPr>
              <a:t>     - Biết ơn còn là truyền thống đạo lí tốt đẹp tạo nên một con người có nhân cách, có phẩm chất được mọi người yêu quí.</a:t>
            </a:r>
          </a:p>
          <a:p>
            <a:pPr algn="just"/>
            <a:r>
              <a:rPr lang="en-US" b="1">
                <a:solidFill>
                  <a:srgbClr val="0000FF"/>
                </a:solidFill>
              </a:rPr>
              <a:t>e. Mở rộng, liên hệ:</a:t>
            </a:r>
            <a:endParaRPr lang="en-US">
              <a:solidFill>
                <a:srgbClr val="0000FF"/>
              </a:solidFill>
            </a:endParaRPr>
          </a:p>
          <a:p>
            <a:pPr algn="just"/>
            <a:r>
              <a:rPr lang="en-US">
                <a:solidFill>
                  <a:srgbClr val="0000FF"/>
                </a:solidFill>
              </a:rPr>
              <a:t>     - Lên án, phê phán thái độ sai trái: vô ơn, vong ân bội nghĩa, qua cầu rút ván.</a:t>
            </a:r>
          </a:p>
          <a:p>
            <a:pPr algn="just"/>
            <a:r>
              <a:rPr lang="en-US">
                <a:solidFill>
                  <a:srgbClr val="0000FF"/>
                </a:solidFill>
              </a:rPr>
              <a:t>     -</a:t>
            </a:r>
            <a:r>
              <a:rPr lang="en-US" b="1" i="1">
                <a:solidFill>
                  <a:srgbClr val="0000FF"/>
                </a:solidFill>
              </a:rPr>
              <a:t> </a:t>
            </a:r>
            <a:r>
              <a:rPr lang="en-US">
                <a:solidFill>
                  <a:srgbClr val="0000FF"/>
                </a:solidFill>
              </a:rPr>
              <a:t>Là học sinh còn đang ngồi trên ghế nhà trường, chúng ta cần thể hiện lòng biết ơn với cha mẹ, thầy cô giáo, biết ơn những người đã nuôi dưỡng, dạy dỗ ta nên người đồng thời kêu gọi mọi người hãy giữ gìn và phát huy đạo lí truyền thống tốt đẹp của dân tộc.</a:t>
            </a:r>
          </a:p>
        </p:txBody>
      </p:sp>
    </p:spTree>
    <p:extLst>
      <p:ext uri="{BB962C8B-B14F-4D97-AF65-F5344CB8AC3E}">
        <p14:creationId xmlns:p14="http://schemas.microsoft.com/office/powerpoint/2010/main" xmlns="" val="329718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725728"/>
            <a:ext cx="11831782" cy="6001643"/>
          </a:xfrm>
          <a:prstGeom prst="rect">
            <a:avLst/>
          </a:prstGeom>
          <a:noFill/>
        </p:spPr>
        <p:txBody>
          <a:bodyPr wrap="square" rtlCol="0">
            <a:spAutoFit/>
          </a:bodyPr>
          <a:lstStyle/>
          <a:p>
            <a:pPr algn="just"/>
            <a:r>
              <a:rPr lang="en-US" sz="2400" b="1">
                <a:solidFill>
                  <a:srgbClr val="FF0000"/>
                </a:solidFill>
              </a:rPr>
              <a:t>5. Vấn đề 5:</a:t>
            </a:r>
            <a:r>
              <a:rPr lang="en-US" sz="2400">
                <a:solidFill>
                  <a:srgbClr val="FF0000"/>
                </a:solidFill>
              </a:rPr>
              <a:t> </a:t>
            </a:r>
          </a:p>
          <a:p>
            <a:pPr algn="just"/>
            <a:r>
              <a:rPr lang="en-US" sz="2400">
                <a:solidFill>
                  <a:srgbClr val="FF0000"/>
                </a:solidFill>
              </a:rPr>
              <a:t>	</a:t>
            </a:r>
            <a:r>
              <a:rPr lang="en-US" sz="2400">
                <a:solidFill>
                  <a:srgbClr val="0000FF"/>
                </a:solidFill>
              </a:rPr>
              <a:t>Trong bài thơ “</a:t>
            </a:r>
            <a:r>
              <a:rPr lang="en-US" sz="2400" b="1">
                <a:solidFill>
                  <a:srgbClr val="0000FF"/>
                </a:solidFill>
              </a:rPr>
              <a:t>Ánh trăng</a:t>
            </a:r>
            <a:r>
              <a:rPr lang="en-US" sz="2400">
                <a:solidFill>
                  <a:srgbClr val="0000FF"/>
                </a:solidFill>
              </a:rPr>
              <a:t>”, sau niềm xúc động “</a:t>
            </a:r>
            <a:r>
              <a:rPr lang="en-US" sz="2400" i="1">
                <a:solidFill>
                  <a:srgbClr val="0000FF"/>
                </a:solidFill>
              </a:rPr>
              <a:t>rưng rưng</a:t>
            </a:r>
            <a:r>
              <a:rPr lang="en-US" sz="2400">
                <a:solidFill>
                  <a:srgbClr val="0000FF"/>
                </a:solidFill>
              </a:rPr>
              <a:t>” trào dâng mạnh mẽ khi được hội ngộ với “</a:t>
            </a:r>
            <a:r>
              <a:rPr lang="en-US" sz="2400" i="1">
                <a:solidFill>
                  <a:srgbClr val="0000FF"/>
                </a:solidFill>
              </a:rPr>
              <a:t>vầng trăng tình nghĩa</a:t>
            </a:r>
            <a:r>
              <a:rPr lang="en-US" sz="2400">
                <a:solidFill>
                  <a:srgbClr val="0000FF"/>
                </a:solidFill>
              </a:rPr>
              <a:t>”, Nguyễn Duy đã thể hiện phút lắng lòng đầy trầm tư để suy ngẫm về bài học mang tính triết lí sâu sắc: lẽ sống, tình đời của con người.</a:t>
            </a:r>
          </a:p>
          <a:p>
            <a:pPr algn="just"/>
            <a:endParaRPr lang="en-US" sz="2400">
              <a:solidFill>
                <a:srgbClr val="0000FF"/>
              </a:solidFill>
            </a:endParaRPr>
          </a:p>
          <a:p>
            <a:pPr algn="just"/>
            <a:r>
              <a:rPr lang="en-US" sz="2400" b="1" u="sng">
                <a:solidFill>
                  <a:srgbClr val="0000FF"/>
                </a:solidFill>
              </a:rPr>
              <a:t>Câu 1: </a:t>
            </a:r>
            <a:r>
              <a:rPr lang="en-US" sz="2400">
                <a:solidFill>
                  <a:srgbClr val="0000FF"/>
                </a:solidFill>
              </a:rPr>
              <a:t>Chép chính xác khổ thơ thể hiện rõ nhận xét trên.</a:t>
            </a:r>
          </a:p>
          <a:p>
            <a:pPr algn="just"/>
            <a:r>
              <a:rPr lang="en-US" sz="2400" b="1" u="sng">
                <a:solidFill>
                  <a:srgbClr val="0000FF"/>
                </a:solidFill>
              </a:rPr>
              <a:t>Câu 2:</a:t>
            </a:r>
            <a:r>
              <a:rPr lang="en-US" sz="2400">
                <a:solidFill>
                  <a:srgbClr val="0000FF"/>
                </a:solidFill>
              </a:rPr>
              <a:t>  Vì sao ở phần đầu của bài thơ, để miêu tả trăng, tác giả sử dụng từ “</a:t>
            </a:r>
            <a:r>
              <a:rPr lang="en-US" sz="2400" i="1">
                <a:solidFill>
                  <a:srgbClr val="0000FF"/>
                </a:solidFill>
              </a:rPr>
              <a:t>vầng trăng</a:t>
            </a:r>
            <a:r>
              <a:rPr lang="en-US" sz="2400">
                <a:solidFill>
                  <a:srgbClr val="0000FF"/>
                </a:solidFill>
              </a:rPr>
              <a:t>” mà cuối bài lại sử dụng từ “</a:t>
            </a:r>
            <a:r>
              <a:rPr lang="en-US" sz="2400" i="1">
                <a:solidFill>
                  <a:srgbClr val="0000FF"/>
                </a:solidFill>
              </a:rPr>
              <a:t>ánh trăng</a:t>
            </a:r>
            <a:r>
              <a:rPr lang="en-US" sz="2400">
                <a:solidFill>
                  <a:srgbClr val="0000FF"/>
                </a:solidFill>
              </a:rPr>
              <a:t>”.</a:t>
            </a:r>
          </a:p>
          <a:p>
            <a:pPr algn="just"/>
            <a:r>
              <a:rPr lang="en-US" sz="2400" b="1" u="sng">
                <a:solidFill>
                  <a:srgbClr val="0000FF"/>
                </a:solidFill>
              </a:rPr>
              <a:t>Câu 3:</a:t>
            </a:r>
            <a:r>
              <a:rPr lang="en-US" sz="2400">
                <a:solidFill>
                  <a:srgbClr val="0000FF"/>
                </a:solidFill>
              </a:rPr>
              <a:t> Dựa vào khổ thơ trên, em hãy một viết đoạn văn từ 12 đến 15 câu trình bày theo phép lập luận tổng phân hợp để làm rõ những suy ngẫm sâu sắc của nhà thơ khi gặp lại vầng trăng, trong đoạn có sử dụng một câu phủ định và một lời dẫn trực tiếp (gạch chân và chỉ rõ).</a:t>
            </a:r>
          </a:p>
          <a:p>
            <a:pPr algn="just"/>
            <a:r>
              <a:rPr lang="en-US" sz="2400" b="1" u="sng">
                <a:solidFill>
                  <a:srgbClr val="0000FF"/>
                </a:solidFill>
              </a:rPr>
              <a:t>Câu 4:</a:t>
            </a:r>
            <a:r>
              <a:rPr lang="en-US" sz="2400">
                <a:solidFill>
                  <a:srgbClr val="0000FF"/>
                </a:solidFill>
              </a:rPr>
              <a:t> “Ánh trăng” là bài thơ có sự kết hợp giữa tự sự và trữ tình. Kể tên một bài thơ Việt Nam hiện đại trong chương trình Ngữ văn lớp 9 cũng có sự kết hợp giữa tự sự và trữ tình như bài “Ánh trăng” và ghi rõ tên tác giả.</a:t>
            </a:r>
          </a:p>
        </p:txBody>
      </p:sp>
    </p:spTree>
    <p:extLst>
      <p:ext uri="{BB962C8B-B14F-4D97-AF65-F5344CB8AC3E}">
        <p14:creationId xmlns:p14="http://schemas.microsoft.com/office/powerpoint/2010/main" xmlns="" val="2147908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10" name="TextBox 9">
            <a:extLst>
              <a:ext uri="{FF2B5EF4-FFF2-40B4-BE49-F238E27FC236}">
                <a16:creationId xmlns:a16="http://schemas.microsoft.com/office/drawing/2014/main" xmlns="" id="{6A952B58-ED73-4837-9794-158A5CFC85A7}"/>
              </a:ext>
            </a:extLst>
          </p:cNvPr>
          <p:cNvSpPr txBox="1"/>
          <p:nvPr/>
        </p:nvSpPr>
        <p:spPr>
          <a:xfrm>
            <a:off x="147918" y="660132"/>
            <a:ext cx="11846858" cy="1938992"/>
          </a:xfrm>
          <a:prstGeom prst="rect">
            <a:avLst/>
          </a:prstGeom>
          <a:noFill/>
        </p:spPr>
        <p:txBody>
          <a:bodyPr wrap="square" rtlCol="0">
            <a:spAutoFit/>
          </a:bodyPr>
          <a:lstStyle/>
          <a:p>
            <a:pPr marL="0" marR="0" algn="just">
              <a:spcBef>
                <a:spcPts val="0"/>
              </a:spcBef>
              <a:spcAft>
                <a:spcPts val="0"/>
              </a:spcAft>
            </a:pPr>
            <a:r>
              <a:rPr lang="en-US" sz="2400" b="1">
                <a:solidFill>
                  <a:srgbClr val="FF0000"/>
                </a:solidFill>
                <a:effectLst/>
                <a:latin typeface="+mj-lt"/>
                <a:ea typeface="Calibri" panose="020F0502020204030204" pitchFamily="34" charset="0"/>
                <a:cs typeface="Times New Roman" panose="02020603050405020304" pitchFamily="18" charset="0"/>
              </a:rPr>
              <a:t>1. Tác giả</a:t>
            </a:r>
            <a:endParaRPr lang="en-US" sz="2400">
              <a:solidFill>
                <a:srgbClr val="FF0000"/>
              </a:solidFill>
              <a:effectLst/>
              <a:latin typeface="+mj-lt"/>
              <a:ea typeface="Calibri" panose="020F0502020204030204" pitchFamily="34" charset="0"/>
              <a:cs typeface="Times New Roman" panose="02020603050405020304" pitchFamily="18" charset="0"/>
            </a:endParaRPr>
          </a:p>
          <a:p>
            <a:pPr marL="0" marR="0" indent="288290" algn="just">
              <a:spcBef>
                <a:spcPts val="0"/>
              </a:spcBef>
              <a:spcAft>
                <a:spcPts val="0"/>
              </a:spcAft>
            </a:pPr>
            <a:r>
              <a:rPr lang="it-IT" sz="2400">
                <a:solidFill>
                  <a:srgbClr val="0000FF"/>
                </a:solidFill>
                <a:effectLst/>
                <a:latin typeface="+mj-lt"/>
                <a:ea typeface="Calibri" panose="020F0502020204030204" pitchFamily="34" charset="0"/>
                <a:cs typeface="Calibri" panose="020F0502020204030204" pitchFamily="34" charset="0"/>
              </a:rPr>
              <a:t>- Tên khai sinh là Nguyễn Duy Nhuệ, sinh 1948, quê ở Thanh Hoá</a:t>
            </a:r>
            <a:endParaRPr lang="en-US" sz="2400">
              <a:solidFill>
                <a:srgbClr val="0000FF"/>
              </a:solidFill>
              <a:effectLst/>
              <a:latin typeface="+mj-lt"/>
              <a:ea typeface="Calibri" panose="020F0502020204030204" pitchFamily="34" charset="0"/>
              <a:cs typeface="Times New Roman" panose="02020603050405020304" pitchFamily="18" charset="0"/>
            </a:endParaRPr>
          </a:p>
          <a:p>
            <a:pPr marL="0" marR="0" indent="288290" algn="just">
              <a:spcBef>
                <a:spcPts val="0"/>
              </a:spcBef>
              <a:spcAft>
                <a:spcPts val="0"/>
              </a:spcAft>
            </a:pPr>
            <a:r>
              <a:rPr lang="it-IT" sz="2400">
                <a:solidFill>
                  <a:srgbClr val="0000FF"/>
                </a:solidFill>
                <a:effectLst/>
                <a:latin typeface="+mj-lt"/>
                <a:ea typeface="Calibri" panose="020F0502020204030204" pitchFamily="34" charset="0"/>
                <a:cs typeface="Calibri" panose="020F0502020204030204" pitchFamily="34" charset="0"/>
              </a:rPr>
              <a:t>- Thuộc thế hệ nhà thơ quân đội trưởng thành trước cuộc kháng chiến chống Mĩ cứu nước.</a:t>
            </a:r>
            <a:r>
              <a:rPr lang="en-US" sz="2400">
                <a:solidFill>
                  <a:srgbClr val="0000FF"/>
                </a:solidFill>
                <a:latin typeface="+mj-lt"/>
                <a:ea typeface="Calibri" panose="020F0502020204030204" pitchFamily="34" charset="0"/>
                <a:cs typeface="Times New Roman" panose="02020603050405020304" pitchFamily="18" charset="0"/>
              </a:rPr>
              <a:t> </a:t>
            </a:r>
            <a:r>
              <a:rPr lang="it-IT" sz="2400">
                <a:solidFill>
                  <a:srgbClr val="0000FF"/>
                </a:solidFill>
                <a:effectLst/>
                <a:latin typeface="+mj-lt"/>
                <a:ea typeface="Calibri" panose="020F0502020204030204" pitchFamily="34" charset="0"/>
                <a:cs typeface="Calibri" panose="020F0502020204030204" pitchFamily="34" charset="0"/>
              </a:rPr>
              <a:t>Thơ Nguyễn Duy giàu chất triết lí, thiên về chiều sâu nội tâm với những trăn trở, day dứt, suy tư.</a:t>
            </a:r>
            <a:endParaRPr lang="en-US" sz="2400">
              <a:solidFill>
                <a:srgbClr val="0000FF"/>
              </a:solidFill>
              <a:effectLst/>
              <a:latin typeface="+mj-lt"/>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xmlns="" id="{93F6B96B-41A3-459D-9F4A-6F9E106F59D7}"/>
              </a:ext>
            </a:extLst>
          </p:cNvPr>
          <p:cNvSpPr txBox="1"/>
          <p:nvPr/>
        </p:nvSpPr>
        <p:spPr>
          <a:xfrm>
            <a:off x="147918" y="2463058"/>
            <a:ext cx="11846858" cy="1680460"/>
          </a:xfrm>
          <a:prstGeom prst="rect">
            <a:avLst/>
          </a:prstGeom>
          <a:noFill/>
        </p:spPr>
        <p:txBody>
          <a:bodyPr wrap="square" rtlCol="0">
            <a:spAutoFit/>
          </a:bodyPr>
          <a:lstStyle/>
          <a:p>
            <a:pPr marL="0" marR="0" algn="just">
              <a:lnSpc>
                <a:spcPct val="130000"/>
              </a:lnSpc>
            </a:pPr>
            <a:r>
              <a:rPr lang="en-US" sz="2400" b="1">
                <a:solidFill>
                  <a:srgbClr val="FF0000"/>
                </a:solidFill>
                <a:effectLst/>
                <a:latin typeface="+mj-lt"/>
                <a:ea typeface="Calibri" panose="020F0502020204030204" pitchFamily="34" charset="0"/>
                <a:cs typeface="Times New Roman" panose="02020603050405020304" pitchFamily="18" charset="0"/>
              </a:rPr>
              <a:t>2. Hoàn cảnh sáng tác</a:t>
            </a:r>
            <a:endParaRPr lang="en-US" sz="2400">
              <a:solidFill>
                <a:srgbClr val="FF0000"/>
              </a:solidFill>
              <a:effectLst/>
              <a:latin typeface="+mj-lt"/>
              <a:ea typeface="Calibri" panose="020F0502020204030204" pitchFamily="34" charset="0"/>
              <a:cs typeface="Times New Roman" panose="02020603050405020304" pitchFamily="18" charset="0"/>
            </a:endParaRPr>
          </a:p>
          <a:p>
            <a:pPr algn="just"/>
            <a:r>
              <a:rPr lang="pt-BR" sz="2400">
                <a:solidFill>
                  <a:srgbClr val="0000FF"/>
                </a:solidFill>
                <a:latin typeface="+mj-lt"/>
              </a:rPr>
              <a:t>   </a:t>
            </a:r>
            <a:r>
              <a:rPr lang="it-IT" sz="2400">
                <a:solidFill>
                  <a:srgbClr val="0000FF"/>
                </a:solidFill>
                <a:latin typeface="+mj-lt"/>
              </a:rPr>
              <a:t>Bài thơ Ánh trăng được Nguyễn Duy sáng tác năm 1978 - ba năm sau ngày kết thúc chiến tranh, giải phóng miền Nam, thống nhất đất nước. Lúc này tác giả đang sống và làm việc tại thành phố Hồ Chí Minh. </a:t>
            </a:r>
            <a:endParaRPr lang="en-US" sz="2400">
              <a:solidFill>
                <a:srgbClr val="0000FF"/>
              </a:solidFill>
              <a:latin typeface="+mj-lt"/>
            </a:endParaRPr>
          </a:p>
        </p:txBody>
      </p:sp>
      <p:sp>
        <p:nvSpPr>
          <p:cNvPr id="12" name="TextBox 11">
            <a:extLst>
              <a:ext uri="{FF2B5EF4-FFF2-40B4-BE49-F238E27FC236}">
                <a16:creationId xmlns:a16="http://schemas.microsoft.com/office/drawing/2014/main" xmlns="" id="{A6614122-6304-4022-8DAC-EE23A24D2FE3}"/>
              </a:ext>
            </a:extLst>
          </p:cNvPr>
          <p:cNvSpPr txBox="1"/>
          <p:nvPr/>
        </p:nvSpPr>
        <p:spPr>
          <a:xfrm>
            <a:off x="147918" y="4049389"/>
            <a:ext cx="11846858" cy="2677656"/>
          </a:xfrm>
          <a:prstGeom prst="rect">
            <a:avLst/>
          </a:prstGeom>
          <a:noFill/>
        </p:spPr>
        <p:txBody>
          <a:bodyPr wrap="square" rtlCol="0">
            <a:spAutoFit/>
          </a:bodyPr>
          <a:lstStyle/>
          <a:p>
            <a:pPr marL="0" marR="0" algn="just">
              <a:spcBef>
                <a:spcPts val="0"/>
              </a:spcBef>
              <a:spcAft>
                <a:spcPts val="0"/>
              </a:spcAft>
            </a:pPr>
            <a:r>
              <a:rPr lang="en-US" sz="2400" b="1">
                <a:solidFill>
                  <a:srgbClr val="FF0000"/>
                </a:solidFill>
                <a:latin typeface="+mj-lt"/>
                <a:ea typeface="Calibri" panose="020F0502020204030204" pitchFamily="34" charset="0"/>
                <a:cs typeface="Times New Roman" panose="02020603050405020304" pitchFamily="18" charset="0"/>
              </a:rPr>
              <a:t>3</a:t>
            </a:r>
            <a:r>
              <a:rPr lang="en-US" sz="2400" b="1">
                <a:solidFill>
                  <a:srgbClr val="FF0000"/>
                </a:solidFill>
                <a:effectLst/>
                <a:latin typeface="+mj-lt"/>
                <a:ea typeface="Calibri" panose="020F0502020204030204" pitchFamily="34" charset="0"/>
                <a:cs typeface="Times New Roman" panose="02020603050405020304" pitchFamily="18" charset="0"/>
              </a:rPr>
              <a:t>. </a:t>
            </a:r>
            <a:r>
              <a:rPr lang="en-US" sz="2400" b="1">
                <a:solidFill>
                  <a:srgbClr val="FF0000"/>
                </a:solidFill>
                <a:latin typeface="+mj-lt"/>
                <a:ea typeface="Calibri" panose="020F0502020204030204" pitchFamily="34" charset="0"/>
                <a:cs typeface="Times New Roman" panose="02020603050405020304" pitchFamily="18" charset="0"/>
              </a:rPr>
              <a:t>Tính đa nghĩa trong nhan đề bài thơ</a:t>
            </a:r>
            <a:endParaRPr lang="en-US" sz="2400">
              <a:solidFill>
                <a:srgbClr val="FF0000"/>
              </a:solidFill>
              <a:effectLst/>
              <a:latin typeface="+mj-lt"/>
              <a:ea typeface="Calibri" panose="020F0502020204030204" pitchFamily="34" charset="0"/>
              <a:cs typeface="Times New Roman" panose="02020603050405020304" pitchFamily="18" charset="0"/>
            </a:endParaRPr>
          </a:p>
          <a:p>
            <a:pPr algn="just"/>
            <a:r>
              <a:rPr lang="pt-BR" sz="2400">
                <a:solidFill>
                  <a:srgbClr val="0000FF"/>
                </a:solidFill>
                <a:latin typeface="+mj-lt"/>
              </a:rPr>
              <a:t>    </a:t>
            </a:r>
            <a:r>
              <a:rPr lang="it-IT" sz="2400">
                <a:solidFill>
                  <a:srgbClr val="0000FF"/>
                </a:solidFill>
              </a:rPr>
              <a:t>- Ánh trăng là hình ảnh đẹp của thiên nhiên với tất cả những gì là thi vị, gần gũi, hồn nhiên, tươi mát. Đó là ánh trăng gắn với tuổi ấu thơ của tác giả. </a:t>
            </a:r>
            <a:endParaRPr lang="en-US" sz="2400">
              <a:solidFill>
                <a:srgbClr val="0000FF"/>
              </a:solidFill>
            </a:endParaRPr>
          </a:p>
          <a:p>
            <a:pPr algn="just"/>
            <a:r>
              <a:rPr lang="en-US" sz="2400">
                <a:solidFill>
                  <a:srgbClr val="0000FF"/>
                </a:solidFill>
              </a:rPr>
              <a:t>    </a:t>
            </a:r>
            <a:r>
              <a:rPr lang="it-IT" sz="2400">
                <a:solidFill>
                  <a:srgbClr val="0000FF"/>
                </a:solidFill>
              </a:rPr>
              <a:t>- Nhan đề sâu sắc, ý nghĩa bởi vầng trăng ấy còn là biểu tượng cho quá khứ nghĩa tình - kí ức gắn với cuộc kháng chiến chống Mĩ cứu nước cam go mà hào hùng. </a:t>
            </a:r>
            <a:endParaRPr lang="en-US" sz="2400">
              <a:solidFill>
                <a:srgbClr val="0000FF"/>
              </a:solidFill>
            </a:endParaRPr>
          </a:p>
          <a:p>
            <a:pPr algn="just"/>
            <a:r>
              <a:rPr lang="it-IT" sz="2400">
                <a:solidFill>
                  <a:srgbClr val="0000FF"/>
                </a:solidFill>
              </a:rPr>
              <a:t>    - Vầng trăng mang chiều sâu tư tưởng, là lời nhắc nhở thái độ sống “uống nước nhớ nguồn”, ân nghĩa thủy chung cùng quá khứ.</a:t>
            </a:r>
            <a:endParaRPr lang="en-US" sz="2400">
              <a:solidFill>
                <a:srgbClr val="0000FF"/>
              </a:solidFill>
            </a:endParaRPr>
          </a:p>
        </p:txBody>
      </p:sp>
    </p:spTree>
    <p:extLst>
      <p:ext uri="{BB962C8B-B14F-4D97-AF65-F5344CB8AC3E}">
        <p14:creationId xmlns:p14="http://schemas.microsoft.com/office/powerpoint/2010/main" xmlns="" val="3571644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699247"/>
            <a:ext cx="11831782" cy="6217087"/>
          </a:xfrm>
          <a:prstGeom prst="rect">
            <a:avLst/>
          </a:prstGeom>
          <a:noFill/>
        </p:spPr>
        <p:txBody>
          <a:bodyPr wrap="square" rtlCol="0">
            <a:spAutoFit/>
          </a:bodyPr>
          <a:lstStyle/>
          <a:p>
            <a:pPr algn="just"/>
            <a:r>
              <a:rPr lang="en-US" sz="2400" b="1">
                <a:solidFill>
                  <a:srgbClr val="FF0000"/>
                </a:solidFill>
              </a:rPr>
              <a:t>Gợi ý vấn đề 5:</a:t>
            </a:r>
          </a:p>
          <a:p>
            <a:pPr algn="just"/>
            <a:r>
              <a:rPr lang="en-US" sz="2200" b="1" u="sng">
                <a:solidFill>
                  <a:srgbClr val="0000FF"/>
                </a:solidFill>
              </a:rPr>
              <a:t>Câu 1:</a:t>
            </a:r>
            <a:r>
              <a:rPr lang="en-US" sz="2200" b="1">
                <a:solidFill>
                  <a:srgbClr val="0000FF"/>
                </a:solidFill>
              </a:rPr>
              <a:t> Chép chính xác khổ cuối:</a:t>
            </a:r>
            <a:endParaRPr lang="en-US" sz="2200">
              <a:solidFill>
                <a:srgbClr val="0000FF"/>
              </a:solidFill>
            </a:endParaRPr>
          </a:p>
          <a:p>
            <a:pPr lvl="8" algn="just"/>
            <a:r>
              <a:rPr lang="en-US" sz="2200" i="1">
                <a:solidFill>
                  <a:srgbClr val="0000FF"/>
                </a:solidFill>
              </a:rPr>
              <a:t>“trăng cứ tròn vành vạnh</a:t>
            </a:r>
            <a:endParaRPr lang="en-US" sz="2200">
              <a:solidFill>
                <a:srgbClr val="0000FF"/>
              </a:solidFill>
            </a:endParaRPr>
          </a:p>
          <a:p>
            <a:pPr lvl="8" algn="just"/>
            <a:r>
              <a:rPr lang="en-US" sz="2200" i="1">
                <a:solidFill>
                  <a:srgbClr val="0000FF"/>
                </a:solidFill>
              </a:rPr>
              <a:t>kể chi người vô tình</a:t>
            </a:r>
            <a:endParaRPr lang="en-US" sz="2200">
              <a:solidFill>
                <a:srgbClr val="0000FF"/>
              </a:solidFill>
            </a:endParaRPr>
          </a:p>
          <a:p>
            <a:pPr lvl="8" algn="just"/>
            <a:r>
              <a:rPr lang="en-US" sz="2200" i="1">
                <a:solidFill>
                  <a:srgbClr val="0000FF"/>
                </a:solidFill>
              </a:rPr>
              <a:t>ánh trăng im phăng phắc</a:t>
            </a:r>
            <a:endParaRPr lang="en-US" sz="2200">
              <a:solidFill>
                <a:srgbClr val="0000FF"/>
              </a:solidFill>
            </a:endParaRPr>
          </a:p>
          <a:p>
            <a:pPr lvl="8" algn="just"/>
            <a:r>
              <a:rPr lang="en-US" sz="2200" i="1">
                <a:solidFill>
                  <a:srgbClr val="0000FF"/>
                </a:solidFill>
              </a:rPr>
              <a:t>đủ cho ta giật mình.”</a:t>
            </a:r>
            <a:endParaRPr lang="en-US" sz="2200">
              <a:solidFill>
                <a:srgbClr val="0000FF"/>
              </a:solidFill>
            </a:endParaRPr>
          </a:p>
          <a:p>
            <a:pPr algn="just"/>
            <a:r>
              <a:rPr lang="en-US" sz="2200" b="1" u="sng">
                <a:solidFill>
                  <a:srgbClr val="0000FF"/>
                </a:solidFill>
              </a:rPr>
              <a:t>Câu 2:</a:t>
            </a:r>
            <a:r>
              <a:rPr lang="en-US" sz="2200" b="1">
                <a:solidFill>
                  <a:srgbClr val="0000FF"/>
                </a:solidFill>
              </a:rPr>
              <a:t> Giải thích được sự khác nhau “vầng trăng” và “ánh trăng”:</a:t>
            </a:r>
            <a:endParaRPr lang="en-US" sz="2200">
              <a:solidFill>
                <a:srgbClr val="0000FF"/>
              </a:solidFill>
            </a:endParaRPr>
          </a:p>
          <a:p>
            <a:pPr algn="just"/>
            <a:r>
              <a:rPr lang="en-US" sz="2200">
                <a:solidFill>
                  <a:srgbClr val="0000FF"/>
                </a:solidFill>
              </a:rPr>
              <a:t>     - Vầng trăng:  nhấn mạnh, gợi hình ảnh trăng tròn đầy vẹn nguyên.</a:t>
            </a:r>
          </a:p>
          <a:p>
            <a:pPr algn="just"/>
            <a:r>
              <a:rPr lang="en-US" sz="2200">
                <a:solidFill>
                  <a:srgbClr val="0000FF"/>
                </a:solidFill>
              </a:rPr>
              <a:t>     - Ánh trăng: nhấn mạnh sự phản chiếu, ánh sáng soi rọi, thức tỉnh lương tâm con người</a:t>
            </a:r>
          </a:p>
          <a:p>
            <a:pPr algn="just"/>
            <a:r>
              <a:rPr lang="en-US" sz="2200" b="1" u="sng">
                <a:solidFill>
                  <a:srgbClr val="0000FF"/>
                </a:solidFill>
              </a:rPr>
              <a:t>Câu 3:</a:t>
            </a:r>
            <a:r>
              <a:rPr lang="en-US" sz="2200" b="1">
                <a:solidFill>
                  <a:srgbClr val="0000FF"/>
                </a:solidFill>
              </a:rPr>
              <a:t> Viết đoạn văn những suy ngẫm của nhà thơ khi gặp lại trăng:</a:t>
            </a:r>
            <a:endParaRPr lang="en-US" sz="2200">
              <a:solidFill>
                <a:srgbClr val="0000FF"/>
              </a:solidFill>
            </a:endParaRPr>
          </a:p>
          <a:p>
            <a:pPr algn="just"/>
            <a:r>
              <a:rPr lang="en-US" sz="2200">
                <a:solidFill>
                  <a:srgbClr val="0000FF"/>
                </a:solidFill>
              </a:rPr>
              <a:t>     - Sự đối lập giữa trăng và người: </a:t>
            </a:r>
            <a:r>
              <a:rPr lang="en-US" sz="2200" i="1">
                <a:solidFill>
                  <a:srgbClr val="0000FF"/>
                </a:solidFill>
              </a:rPr>
              <a:t>tròn vành vạnh</a:t>
            </a:r>
            <a:r>
              <a:rPr lang="en-US" sz="2200">
                <a:solidFill>
                  <a:srgbClr val="0000FF"/>
                </a:solidFill>
              </a:rPr>
              <a:t>&gt;&lt; </a:t>
            </a:r>
            <a:r>
              <a:rPr lang="en-US" sz="2200" i="1">
                <a:solidFill>
                  <a:srgbClr val="0000FF"/>
                </a:solidFill>
              </a:rPr>
              <a:t>kẻ vô tình, im phăng phắc</a:t>
            </a:r>
            <a:r>
              <a:rPr lang="en-US" sz="2200">
                <a:solidFill>
                  <a:srgbClr val="0000FF"/>
                </a:solidFill>
              </a:rPr>
              <a:t>&gt;&lt; </a:t>
            </a:r>
            <a:r>
              <a:rPr lang="en-US" sz="2200" i="1">
                <a:solidFill>
                  <a:srgbClr val="0000FF"/>
                </a:solidFill>
              </a:rPr>
              <a:t>giật mình</a:t>
            </a:r>
            <a:r>
              <a:rPr lang="en-US" sz="2200">
                <a:solidFill>
                  <a:srgbClr val="0000FF"/>
                </a:solidFill>
              </a:rPr>
              <a:t>.</a:t>
            </a:r>
          </a:p>
          <a:p>
            <a:pPr algn="just"/>
            <a:r>
              <a:rPr lang="en-US" sz="2200">
                <a:solidFill>
                  <a:srgbClr val="0000FF"/>
                </a:solidFill>
              </a:rPr>
              <a:t>     - Từ những từ ngữ chọn lọc, từ láy, phép nhân hóa “tròn vành vạnh”, “im phăng phắc”, để thấy được ý nghĩa của hình ảnh thơ “trăng cứ tròn vành vạnh”, “ánh trăng im phăng phắc” </a:t>
            </a:r>
            <a:r>
              <a:rPr lang="en-US" sz="2200">
                <a:solidFill>
                  <a:srgbClr val="0000FF"/>
                </a:solidFill>
                <a:sym typeface="Wingdings" panose="05000000000000000000" pitchFamily="2" charset="2"/>
              </a:rPr>
              <a:t></a:t>
            </a:r>
            <a:r>
              <a:rPr lang="en-US" sz="2200">
                <a:solidFill>
                  <a:srgbClr val="0000FF"/>
                </a:solidFill>
              </a:rPr>
              <a:t> Trăng là nhân chứng độ lượng, bao dung nhưng nghiêm khắc có ý nghĩa thức tỉnh lương tâm con người.</a:t>
            </a:r>
          </a:p>
          <a:p>
            <a:pPr algn="just"/>
            <a:r>
              <a:rPr lang="en-US" sz="2200">
                <a:solidFill>
                  <a:srgbClr val="0000FF"/>
                </a:solidFill>
              </a:rPr>
              <a:t>     - Cái “giật mình”, sự ân hận, thức tỉnh đáng trân trọng của con người.</a:t>
            </a:r>
          </a:p>
          <a:p>
            <a:pPr algn="just"/>
            <a:r>
              <a:rPr lang="en-US" sz="2200">
                <a:solidFill>
                  <a:srgbClr val="0000FF"/>
                </a:solidFill>
                <a:sym typeface="Wingdings" panose="05000000000000000000" pitchFamily="2" charset="2"/>
              </a:rPr>
              <a:t></a:t>
            </a:r>
            <a:r>
              <a:rPr lang="en-US" sz="2200">
                <a:solidFill>
                  <a:srgbClr val="0000FF"/>
                </a:solidFill>
              </a:rPr>
              <a:t> Lời nhắc nhở thấm thía về lẽ sống, đạo lí ân nghĩa thủy chung.</a:t>
            </a:r>
          </a:p>
          <a:p>
            <a:pPr algn="just"/>
            <a:r>
              <a:rPr lang="en-US" sz="2200" b="1" u="sng">
                <a:solidFill>
                  <a:srgbClr val="0000FF"/>
                </a:solidFill>
              </a:rPr>
              <a:t>Câu 4:</a:t>
            </a:r>
            <a:r>
              <a:rPr lang="en-US" sz="2200" b="1">
                <a:solidFill>
                  <a:srgbClr val="0000FF"/>
                </a:solidFill>
              </a:rPr>
              <a:t> Bài thơ kết hợp tự sự và trữ tình như “Ánh trăng”:</a:t>
            </a:r>
            <a:r>
              <a:rPr lang="en-US" sz="2200">
                <a:solidFill>
                  <a:srgbClr val="0000FF"/>
                </a:solidFill>
              </a:rPr>
              <a:t> Bài thơ: Bếp lửa của Bằng Việt</a:t>
            </a:r>
          </a:p>
        </p:txBody>
      </p:sp>
    </p:spTree>
    <p:extLst>
      <p:ext uri="{BB962C8B-B14F-4D97-AF65-F5344CB8AC3E}">
        <p14:creationId xmlns:p14="http://schemas.microsoft.com/office/powerpoint/2010/main" xmlns="" val="678956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725728"/>
            <a:ext cx="11831782" cy="6001643"/>
          </a:xfrm>
          <a:prstGeom prst="rect">
            <a:avLst/>
          </a:prstGeom>
          <a:noFill/>
        </p:spPr>
        <p:txBody>
          <a:bodyPr wrap="square" rtlCol="0">
            <a:spAutoFit/>
          </a:bodyPr>
          <a:lstStyle/>
          <a:p>
            <a:pPr algn="just"/>
            <a:r>
              <a:rPr lang="en-US" sz="2400" b="1">
                <a:solidFill>
                  <a:srgbClr val="FF0000"/>
                </a:solidFill>
              </a:rPr>
              <a:t>6. Vấn đề 6:</a:t>
            </a:r>
            <a:r>
              <a:rPr lang="en-US" sz="2400">
                <a:solidFill>
                  <a:srgbClr val="FF0000"/>
                </a:solidFill>
              </a:rPr>
              <a:t> </a:t>
            </a:r>
          </a:p>
          <a:p>
            <a:pPr algn="just"/>
            <a:r>
              <a:rPr lang="en-US" sz="2400" b="1" i="1">
                <a:solidFill>
                  <a:srgbClr val="FF0000"/>
                </a:solidFill>
              </a:rPr>
              <a:t>	</a:t>
            </a:r>
            <a:r>
              <a:rPr lang="en-US" sz="2400" b="1" i="1">
                <a:solidFill>
                  <a:srgbClr val="0000FF"/>
                </a:solidFill>
              </a:rPr>
              <a:t>“Với Nguyễn Duy, hình tượng vầng trăng quen thuộc đã gợi cho nhà thơ những cảm xúc mới mẻ và những suy nghĩ sâu sắc”</a:t>
            </a:r>
          </a:p>
          <a:p>
            <a:pPr algn="just"/>
            <a:endParaRPr lang="en-US" sz="2400">
              <a:solidFill>
                <a:srgbClr val="0000FF"/>
              </a:solidFill>
            </a:endParaRPr>
          </a:p>
          <a:p>
            <a:pPr algn="just"/>
            <a:r>
              <a:rPr lang="en-US" sz="2400" b="1" u="sng">
                <a:solidFill>
                  <a:srgbClr val="0000FF"/>
                </a:solidFill>
              </a:rPr>
              <a:t>Câu 1:</a:t>
            </a:r>
            <a:r>
              <a:rPr lang="en-US" sz="2400">
                <a:solidFill>
                  <a:srgbClr val="0000FF"/>
                </a:solidFill>
              </a:rPr>
              <a:t> Theo em, nhận xét trên nói đến bài thơ nào mà em đã học? Chép lại chính xác những khổ thơ có nội dung thể hiện rõ nhất ý nhận xét đó.</a:t>
            </a:r>
          </a:p>
          <a:p>
            <a:pPr algn="just"/>
            <a:r>
              <a:rPr lang="en-US" sz="2400" b="1" u="sng">
                <a:solidFill>
                  <a:srgbClr val="0000FF"/>
                </a:solidFill>
              </a:rPr>
              <a:t>Câu 2:</a:t>
            </a:r>
            <a:r>
              <a:rPr lang="en-US" sz="2400">
                <a:solidFill>
                  <a:srgbClr val="0000FF"/>
                </a:solidFill>
              </a:rPr>
              <a:t> Nêu hoàn cảnh ra đời của bài thơ, hoàn cảnh ấy có mối quan hệ như thế nào tới những điều tác giả gửi gắm trong tác phẩm?</a:t>
            </a:r>
          </a:p>
          <a:p>
            <a:pPr algn="just"/>
            <a:r>
              <a:rPr lang="en-US" sz="2400" b="1" u="sng">
                <a:solidFill>
                  <a:srgbClr val="0000FF"/>
                </a:solidFill>
              </a:rPr>
              <a:t>Câu 3:</a:t>
            </a:r>
            <a:r>
              <a:rPr lang="en-US" sz="2400">
                <a:solidFill>
                  <a:srgbClr val="0000FF"/>
                </a:solidFill>
              </a:rPr>
              <a:t> Chỉ ra phép tu từ được tác giả sử dụng trong câu thơ đầu của đoạn thơ vùa chép và nêu ý nghĩa tác dụng.</a:t>
            </a:r>
          </a:p>
          <a:p>
            <a:pPr algn="just"/>
            <a:r>
              <a:rPr lang="en-US" sz="2400" b="1" u="sng">
                <a:solidFill>
                  <a:srgbClr val="0000FF"/>
                </a:solidFill>
              </a:rPr>
              <a:t>Câu 4:</a:t>
            </a:r>
            <a:r>
              <a:rPr lang="en-US" sz="2400">
                <a:solidFill>
                  <a:srgbClr val="0000FF"/>
                </a:solidFill>
              </a:rPr>
              <a:t> Viết đoạn văn khoảng 12 câu theo cách lập luận Tổng - Phân - Hợp nêu cảm nhận của em về hình tượng trăng trong đoạn thơ trên. Trong đoạn văn có dùng một lời dẫn trực tiếp và một câu có thành phần khởi ngữ. (Gạch chân dưới lời dẫn trực tiếp và từ ngữ làm khởi ngữ)</a:t>
            </a:r>
          </a:p>
          <a:p>
            <a:pPr algn="just"/>
            <a:r>
              <a:rPr lang="en-US" sz="2400" b="1" u="sng">
                <a:solidFill>
                  <a:srgbClr val="0000FF"/>
                </a:solidFill>
              </a:rPr>
              <a:t>Câu 5:</a:t>
            </a:r>
            <a:r>
              <a:rPr lang="en-US" sz="2400">
                <a:solidFill>
                  <a:srgbClr val="0000FF"/>
                </a:solidFill>
              </a:rPr>
              <a:t> Kể tên một tác phẩm đã học trong chương trình ngữ văn lớp 9 cùng thể loại với văn bản trên. </a:t>
            </a:r>
          </a:p>
        </p:txBody>
      </p:sp>
    </p:spTree>
    <p:extLst>
      <p:ext uri="{BB962C8B-B14F-4D97-AF65-F5344CB8AC3E}">
        <p14:creationId xmlns:p14="http://schemas.microsoft.com/office/powerpoint/2010/main" xmlns="" val="1024767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605118"/>
            <a:ext cx="11831782" cy="6309420"/>
          </a:xfrm>
          <a:prstGeom prst="rect">
            <a:avLst/>
          </a:prstGeom>
          <a:noFill/>
        </p:spPr>
        <p:txBody>
          <a:bodyPr wrap="square" rtlCol="0">
            <a:spAutoFit/>
          </a:bodyPr>
          <a:lstStyle/>
          <a:p>
            <a:pPr algn="just"/>
            <a:r>
              <a:rPr lang="en-US" sz="2400" b="1">
                <a:solidFill>
                  <a:srgbClr val="FF0000"/>
                </a:solidFill>
              </a:rPr>
              <a:t>Gợi ý vấn đề 6:</a:t>
            </a:r>
          </a:p>
          <a:p>
            <a:pPr algn="just"/>
            <a:r>
              <a:rPr lang="en-US" sz="2000" b="1" u="sng">
                <a:solidFill>
                  <a:srgbClr val="0000FF"/>
                </a:solidFill>
              </a:rPr>
              <a:t>Câu 1:</a:t>
            </a:r>
            <a:r>
              <a:rPr lang="en-US" sz="2000" b="1">
                <a:solidFill>
                  <a:srgbClr val="0000FF"/>
                </a:solidFill>
              </a:rPr>
              <a:t> Khẳng định lời nhận xét và chép 2 khổ cuối:</a:t>
            </a:r>
            <a:r>
              <a:rPr lang="en-US" sz="2000">
                <a:solidFill>
                  <a:srgbClr val="0000FF"/>
                </a:solidFill>
              </a:rPr>
              <a:t> Nhận xét trên nói đến bài thơ “Ánh trăng”.</a:t>
            </a:r>
          </a:p>
          <a:p>
            <a:pPr lvl="8" algn="just"/>
            <a:r>
              <a:rPr lang="en-US" sz="2000" i="1">
                <a:solidFill>
                  <a:srgbClr val="0000FF"/>
                </a:solidFill>
              </a:rPr>
              <a:t>“Ngửa mặt lên nhìn mặt</a:t>
            </a:r>
            <a:endParaRPr lang="en-US" sz="2000">
              <a:solidFill>
                <a:srgbClr val="0000FF"/>
              </a:solidFill>
            </a:endParaRPr>
          </a:p>
          <a:p>
            <a:pPr lvl="8" algn="just"/>
            <a:r>
              <a:rPr lang="en-US" sz="2000" i="1">
                <a:solidFill>
                  <a:srgbClr val="0000FF"/>
                </a:solidFill>
              </a:rPr>
              <a:t>có cái gì rưng rưng</a:t>
            </a:r>
            <a:endParaRPr lang="en-US" sz="2000">
              <a:solidFill>
                <a:srgbClr val="0000FF"/>
              </a:solidFill>
            </a:endParaRPr>
          </a:p>
          <a:p>
            <a:pPr lvl="8" algn="just"/>
            <a:r>
              <a:rPr lang="en-US" sz="2000" i="1">
                <a:solidFill>
                  <a:srgbClr val="0000FF"/>
                </a:solidFill>
              </a:rPr>
              <a:t>như là đồng là bể</a:t>
            </a:r>
            <a:endParaRPr lang="en-US" sz="2000">
              <a:solidFill>
                <a:srgbClr val="0000FF"/>
              </a:solidFill>
            </a:endParaRPr>
          </a:p>
          <a:p>
            <a:pPr lvl="8" algn="just"/>
            <a:r>
              <a:rPr lang="en-US" sz="2000" i="1">
                <a:solidFill>
                  <a:srgbClr val="0000FF"/>
                </a:solidFill>
              </a:rPr>
              <a:t>như là sông là rừng.</a:t>
            </a:r>
            <a:endParaRPr lang="en-US" sz="2000">
              <a:solidFill>
                <a:srgbClr val="0000FF"/>
              </a:solidFill>
            </a:endParaRPr>
          </a:p>
          <a:p>
            <a:pPr lvl="8" algn="just"/>
            <a:r>
              <a:rPr lang="en-US" sz="2000" i="1">
                <a:solidFill>
                  <a:srgbClr val="0000FF"/>
                </a:solidFill>
              </a:rPr>
              <a:t> “trăng cứ tròn vành vạnh</a:t>
            </a:r>
            <a:endParaRPr lang="en-US" sz="2000">
              <a:solidFill>
                <a:srgbClr val="0000FF"/>
              </a:solidFill>
            </a:endParaRPr>
          </a:p>
          <a:p>
            <a:pPr lvl="8" algn="just"/>
            <a:r>
              <a:rPr lang="en-US" sz="2000" i="1">
                <a:solidFill>
                  <a:srgbClr val="0000FF"/>
                </a:solidFill>
              </a:rPr>
              <a:t>kể chi người vô tình</a:t>
            </a:r>
            <a:endParaRPr lang="en-US" sz="2000">
              <a:solidFill>
                <a:srgbClr val="0000FF"/>
              </a:solidFill>
            </a:endParaRPr>
          </a:p>
          <a:p>
            <a:pPr lvl="8" algn="just"/>
            <a:r>
              <a:rPr lang="en-US" sz="2000" i="1">
                <a:solidFill>
                  <a:srgbClr val="0000FF"/>
                </a:solidFill>
              </a:rPr>
              <a:t>ánh trăng im phăng phắc</a:t>
            </a:r>
            <a:endParaRPr lang="en-US" sz="2000">
              <a:solidFill>
                <a:srgbClr val="0000FF"/>
              </a:solidFill>
            </a:endParaRPr>
          </a:p>
          <a:p>
            <a:pPr lvl="8" algn="just"/>
            <a:r>
              <a:rPr lang="en-US" sz="2000" i="1">
                <a:solidFill>
                  <a:srgbClr val="0000FF"/>
                </a:solidFill>
              </a:rPr>
              <a:t>đủ cho ta giật mình.”</a:t>
            </a:r>
            <a:endParaRPr lang="en-US" sz="2000">
              <a:solidFill>
                <a:srgbClr val="0000FF"/>
              </a:solidFill>
            </a:endParaRPr>
          </a:p>
          <a:p>
            <a:pPr algn="just"/>
            <a:r>
              <a:rPr lang="en-US" sz="2000" b="1" u="sng">
                <a:solidFill>
                  <a:srgbClr val="0000FF"/>
                </a:solidFill>
              </a:rPr>
              <a:t>Câu 2:</a:t>
            </a:r>
            <a:r>
              <a:rPr lang="en-US" sz="2000" b="1">
                <a:solidFill>
                  <a:srgbClr val="0000FF"/>
                </a:solidFill>
              </a:rPr>
              <a:t> Hoàn cảnh sáng tác, mối quan hệ giữa hoàn cảnh với điều tác giả gửi gắm:</a:t>
            </a:r>
            <a:endParaRPr lang="en-US" sz="2000">
              <a:solidFill>
                <a:srgbClr val="0000FF"/>
              </a:solidFill>
            </a:endParaRPr>
          </a:p>
          <a:p>
            <a:pPr algn="just"/>
            <a:r>
              <a:rPr lang="en-US" sz="2000">
                <a:solidFill>
                  <a:srgbClr val="0000FF"/>
                </a:solidFill>
              </a:rPr>
              <a:t>      - Hoàn cảnh ra đời: Bài thơ sáng tác năm 1978 ba năm sau ngày giải phóng miền Nam, thống nhất đất nước, tác giả đang sống và làm việc ở thành phố Hồ Chí Minh.</a:t>
            </a:r>
          </a:p>
          <a:p>
            <a:pPr algn="just"/>
            <a:r>
              <a:rPr lang="en-US" sz="2000">
                <a:solidFill>
                  <a:srgbClr val="0000FF"/>
                </a:solidFill>
              </a:rPr>
              <a:t>      - Mối quan hệ giữa hoàn cảnh với điều tác giả gửi gắm: Bài thơ là lời nhắc nhở kịp thời thấm thía để con người biết trân trọng ân nghĩa sống thủy chung.</a:t>
            </a:r>
          </a:p>
          <a:p>
            <a:pPr algn="just"/>
            <a:r>
              <a:rPr lang="en-US" sz="2000" b="1" u="sng">
                <a:solidFill>
                  <a:srgbClr val="0000FF"/>
                </a:solidFill>
              </a:rPr>
              <a:t>Câu 3:</a:t>
            </a:r>
            <a:r>
              <a:rPr lang="en-US" sz="2000" b="1">
                <a:solidFill>
                  <a:srgbClr val="0000FF"/>
                </a:solidFill>
              </a:rPr>
              <a:t> Xác định biện pháp tu từ và tác dụng:</a:t>
            </a:r>
            <a:endParaRPr lang="en-US" sz="2000">
              <a:solidFill>
                <a:srgbClr val="0000FF"/>
              </a:solidFill>
            </a:endParaRPr>
          </a:p>
          <a:p>
            <a:pPr algn="just"/>
            <a:r>
              <a:rPr lang="fr-FR" sz="2000">
                <a:solidFill>
                  <a:srgbClr val="0000FF"/>
                </a:solidFill>
              </a:rPr>
              <a:t>      - Phép tu từ: nhân hóa + điệp ngữ    </a:t>
            </a:r>
            <a:endParaRPr lang="en-US" sz="2000">
              <a:solidFill>
                <a:srgbClr val="0000FF"/>
              </a:solidFill>
            </a:endParaRPr>
          </a:p>
          <a:p>
            <a:pPr algn="just"/>
            <a:r>
              <a:rPr lang="fr-FR" sz="2000">
                <a:solidFill>
                  <a:srgbClr val="0000FF"/>
                </a:solidFill>
              </a:rPr>
              <a:t>      - Tác dụng: </a:t>
            </a:r>
            <a:endParaRPr lang="en-US" sz="2000">
              <a:solidFill>
                <a:srgbClr val="0000FF"/>
              </a:solidFill>
            </a:endParaRPr>
          </a:p>
          <a:p>
            <a:pPr algn="just"/>
            <a:r>
              <a:rPr lang="fr-FR" sz="2000">
                <a:solidFill>
                  <a:srgbClr val="0000FF"/>
                </a:solidFill>
              </a:rPr>
              <a:t>          + Nhân hóa gợi hình ảnh trăng như một người bạn, gợi sự xúc động….  </a:t>
            </a:r>
            <a:endParaRPr lang="en-US" sz="2000">
              <a:solidFill>
                <a:srgbClr val="0000FF"/>
              </a:solidFill>
            </a:endParaRPr>
          </a:p>
          <a:p>
            <a:pPr algn="just"/>
            <a:r>
              <a:rPr lang="fr-FR" sz="2000">
                <a:solidFill>
                  <a:srgbClr val="0000FF"/>
                </a:solidFill>
              </a:rPr>
              <a:t>          + Điệp ngữ tạo thế cân xứng, đối diện và nhấn mạnh cuộc gặp gỡ giữa người và trăng</a:t>
            </a:r>
            <a:endParaRPr lang="en-US" sz="2000">
              <a:solidFill>
                <a:srgbClr val="0000FF"/>
              </a:solidFill>
            </a:endParaRPr>
          </a:p>
        </p:txBody>
      </p:sp>
    </p:spTree>
    <p:extLst>
      <p:ext uri="{BB962C8B-B14F-4D97-AF65-F5344CB8AC3E}">
        <p14:creationId xmlns:p14="http://schemas.microsoft.com/office/powerpoint/2010/main" xmlns="" val="3109697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66662" y="656425"/>
            <a:ext cx="11831782" cy="6109365"/>
          </a:xfrm>
          <a:prstGeom prst="rect">
            <a:avLst/>
          </a:prstGeom>
          <a:noFill/>
        </p:spPr>
        <p:txBody>
          <a:bodyPr wrap="square" rtlCol="0">
            <a:spAutoFit/>
          </a:bodyPr>
          <a:lstStyle/>
          <a:p>
            <a:pPr algn="just"/>
            <a:r>
              <a:rPr lang="fr-FR" sz="2300" b="1" u="sng">
                <a:solidFill>
                  <a:srgbClr val="0000FF"/>
                </a:solidFill>
              </a:rPr>
              <a:t>Câu 4:</a:t>
            </a:r>
            <a:r>
              <a:rPr lang="fr-FR" sz="2300" b="1">
                <a:solidFill>
                  <a:srgbClr val="0000FF"/>
                </a:solidFill>
              </a:rPr>
              <a:t> Viết đoạn văn </a:t>
            </a:r>
            <a:r>
              <a:rPr lang="en-US" sz="2300" b="1">
                <a:solidFill>
                  <a:srgbClr val="0000FF"/>
                </a:solidFill>
              </a:rPr>
              <a:t>cảm nhận của em về hình tượng trăng</a:t>
            </a:r>
            <a:r>
              <a:rPr lang="fr-FR" sz="2300" b="1">
                <a:solidFill>
                  <a:srgbClr val="0000FF"/>
                </a:solidFill>
              </a:rPr>
              <a:t>:</a:t>
            </a:r>
            <a:endParaRPr lang="en-US" sz="2300">
              <a:solidFill>
                <a:srgbClr val="0000FF"/>
              </a:solidFill>
            </a:endParaRPr>
          </a:p>
          <a:p>
            <a:pPr algn="just"/>
            <a:r>
              <a:rPr lang="fr-FR" sz="2300">
                <a:solidFill>
                  <a:srgbClr val="0000FF"/>
                </a:solidFill>
              </a:rPr>
              <a:t>  - Trăng đối diện với nhân vật trữ tình, đánh thức tâm hồn, tình cảm của con ngư­ời. Trăng đư­ợc nhân hoá như­ một ng­ười bạn từ trong quá khứ nghĩa tình khiến con ngư­ời rưng r</a:t>
            </a:r>
            <a:r>
              <a:rPr lang="en-US" sz="2300">
                <a:solidFill>
                  <a:srgbClr val="0000FF"/>
                </a:solidFill>
              </a:rPr>
              <a:t>ư</a:t>
            </a:r>
            <a:r>
              <a:rPr lang="fr-FR" sz="2300">
                <a:solidFill>
                  <a:srgbClr val="0000FF"/>
                </a:solidFill>
              </a:rPr>
              <a:t>ng xúc động. Trăng làm sống lại bao kí ức, kỉ niệm... Phép liệt kê, so sánh và điệp từ tạo sự nhịp nhàng, nhấn mạnh trạng thái tình cảm của con ng</a:t>
            </a:r>
            <a:r>
              <a:rPr lang="vi-VN" sz="2300">
                <a:solidFill>
                  <a:srgbClr val="0000FF"/>
                </a:solidFill>
              </a:rPr>
              <a:t>ư</a:t>
            </a:r>
            <a:r>
              <a:rPr lang="fr-FR" sz="2300">
                <a:solidFill>
                  <a:srgbClr val="0000FF"/>
                </a:solidFill>
              </a:rPr>
              <a:t>­ời khi gặp gỡ ánh trăng…</a:t>
            </a:r>
            <a:endParaRPr lang="en-US" sz="2300">
              <a:solidFill>
                <a:srgbClr val="0000FF"/>
              </a:solidFill>
            </a:endParaRPr>
          </a:p>
          <a:p>
            <a:pPr algn="just"/>
            <a:r>
              <a:rPr lang="fr-FR" sz="2300">
                <a:solidFill>
                  <a:srgbClr val="0000FF"/>
                </a:solidFill>
              </a:rPr>
              <a:t>  - Ánh trăng tròn đầy, vẹn nguyên không hề thay đổi (từ “cứ” + từ láy vành vạnh)</a:t>
            </a:r>
            <a:endParaRPr lang="en-US" sz="2300">
              <a:solidFill>
                <a:srgbClr val="0000FF"/>
              </a:solidFill>
            </a:endParaRPr>
          </a:p>
          <a:p>
            <a:pPr algn="just"/>
            <a:r>
              <a:rPr lang="fr-FR" sz="2300">
                <a:solidFill>
                  <a:srgbClr val="0000FF"/>
                </a:solidFill>
              </a:rPr>
              <a:t>  - Mặc cho con ng­ười vô tình, bội bạc (Từ “kể chi” + vô  tình). Ánh trăng mang ý nghĩa biểu tượng cho  thiên nhiên, quá khứ, tình bạn…</a:t>
            </a:r>
            <a:endParaRPr lang="en-US" sz="2300">
              <a:solidFill>
                <a:srgbClr val="0000FF"/>
              </a:solidFill>
            </a:endParaRPr>
          </a:p>
          <a:p>
            <a:pPr algn="just"/>
            <a:r>
              <a:rPr lang="fr-FR" sz="2300">
                <a:solidFill>
                  <a:srgbClr val="0000FF"/>
                </a:solidFill>
              </a:rPr>
              <a:t>  - Thái độ của trăng giống nh</a:t>
            </a:r>
            <a:r>
              <a:rPr lang="en-US" sz="2300">
                <a:solidFill>
                  <a:srgbClr val="0000FF"/>
                </a:solidFill>
              </a:rPr>
              <a:t>ư</a:t>
            </a:r>
            <a:r>
              <a:rPr lang="fr-FR" sz="2300">
                <a:solidFill>
                  <a:srgbClr val="0000FF"/>
                </a:solidFill>
              </a:rPr>
              <a:t>­ một con ng­</a:t>
            </a:r>
            <a:r>
              <a:rPr lang="vi-VN" sz="2300">
                <a:solidFill>
                  <a:srgbClr val="0000FF"/>
                </a:solidFill>
              </a:rPr>
              <a:t>ư</a:t>
            </a:r>
            <a:r>
              <a:rPr lang="fr-FR" sz="2300">
                <a:solidFill>
                  <a:srgbClr val="0000FF"/>
                </a:solidFill>
              </a:rPr>
              <a:t>ời (nhân hoá): im lặng, nghiêm khắc, không hề trách  móc,  bao dung, độ lư­ợng… Ánh trăng đã thức tỉnh lư­ơng tâm, nhân cách  con ng</a:t>
            </a:r>
            <a:r>
              <a:rPr lang="vi-VN" sz="2300">
                <a:solidFill>
                  <a:srgbClr val="0000FF"/>
                </a:solidFill>
              </a:rPr>
              <a:t>ư</a:t>
            </a:r>
            <a:r>
              <a:rPr lang="fr-FR" sz="2300">
                <a:solidFill>
                  <a:srgbClr val="0000FF"/>
                </a:solidFill>
              </a:rPr>
              <a:t>­ời.</a:t>
            </a:r>
            <a:endParaRPr lang="en-US" sz="2300">
              <a:solidFill>
                <a:srgbClr val="0000FF"/>
              </a:solidFill>
            </a:endParaRPr>
          </a:p>
          <a:p>
            <a:pPr algn="just"/>
            <a:r>
              <a:rPr lang="en-US" sz="2300">
                <a:solidFill>
                  <a:srgbClr val="0000FF"/>
                </a:solidFill>
              </a:rPr>
              <a:t>  - Đó là sự sáng tạo đặc sắc của nhà thơ Nguyễn Duy, tạo nên ý nghĩa triết lý sâu sắc cho bài thơ.</a:t>
            </a:r>
          </a:p>
          <a:p>
            <a:pPr algn="just"/>
            <a:r>
              <a:rPr lang="fr-FR" sz="2300" b="1" u="sng">
                <a:solidFill>
                  <a:srgbClr val="0000FF"/>
                </a:solidFill>
              </a:rPr>
              <a:t>Câu 5:</a:t>
            </a:r>
            <a:r>
              <a:rPr lang="fr-FR" sz="2300" b="1">
                <a:solidFill>
                  <a:srgbClr val="0000FF"/>
                </a:solidFill>
              </a:rPr>
              <a:t> </a:t>
            </a:r>
            <a:r>
              <a:rPr lang="en-US" sz="2300" b="1">
                <a:solidFill>
                  <a:srgbClr val="0000FF"/>
                </a:solidFill>
              </a:rPr>
              <a:t>Kể đúng tên một tác phẩm đã học trong chương trình ngữ văn lớp 9 cùng thể loại với văn bản trên:</a:t>
            </a:r>
            <a:r>
              <a:rPr lang="en-US" sz="2300">
                <a:solidFill>
                  <a:srgbClr val="0000FF"/>
                </a:solidFill>
              </a:rPr>
              <a:t> </a:t>
            </a:r>
          </a:p>
          <a:p>
            <a:pPr algn="just"/>
            <a:r>
              <a:rPr lang="en-US" sz="2300">
                <a:solidFill>
                  <a:srgbClr val="0000FF"/>
                </a:solidFill>
              </a:rPr>
              <a:t>  - Bài thơ </a:t>
            </a:r>
            <a:r>
              <a:rPr lang="en-US" sz="2300" b="1" i="1">
                <a:solidFill>
                  <a:srgbClr val="0000FF"/>
                </a:solidFill>
              </a:rPr>
              <a:t>Mùa xuân nho nhỏ</a:t>
            </a:r>
            <a:r>
              <a:rPr lang="en-US" sz="2300">
                <a:solidFill>
                  <a:srgbClr val="0000FF"/>
                </a:solidFill>
              </a:rPr>
              <a:t> của tác giả Thanh Hải</a:t>
            </a:r>
          </a:p>
          <a:p>
            <a:pPr algn="just"/>
            <a:r>
              <a:rPr lang="en-US" sz="2300">
                <a:solidFill>
                  <a:srgbClr val="0000FF"/>
                </a:solidFill>
              </a:rPr>
              <a:t>  - Bài thơ: </a:t>
            </a:r>
            <a:r>
              <a:rPr lang="en-US" sz="2300" b="1" i="1">
                <a:solidFill>
                  <a:srgbClr val="0000FF"/>
                </a:solidFill>
              </a:rPr>
              <a:t>Sang thu</a:t>
            </a:r>
            <a:r>
              <a:rPr lang="en-US" sz="2300">
                <a:solidFill>
                  <a:srgbClr val="0000FF"/>
                </a:solidFill>
              </a:rPr>
              <a:t> của tác giả Hữu Thỉnh    </a:t>
            </a:r>
          </a:p>
        </p:txBody>
      </p:sp>
    </p:spTree>
    <p:extLst>
      <p:ext uri="{BB962C8B-B14F-4D97-AF65-F5344CB8AC3E}">
        <p14:creationId xmlns:p14="http://schemas.microsoft.com/office/powerpoint/2010/main" xmlns="" val="2340634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725728"/>
            <a:ext cx="11831782" cy="6001643"/>
          </a:xfrm>
          <a:prstGeom prst="rect">
            <a:avLst/>
          </a:prstGeom>
          <a:noFill/>
        </p:spPr>
        <p:txBody>
          <a:bodyPr wrap="square" rtlCol="0">
            <a:spAutoFit/>
          </a:bodyPr>
          <a:lstStyle/>
          <a:p>
            <a:pPr algn="just"/>
            <a:r>
              <a:rPr lang="en-US" sz="2400" b="1">
                <a:solidFill>
                  <a:srgbClr val="FF0000"/>
                </a:solidFill>
              </a:rPr>
              <a:t>7. Vấn đề 7:</a:t>
            </a:r>
            <a:r>
              <a:rPr lang="en-US" sz="2400">
                <a:solidFill>
                  <a:srgbClr val="FF0000"/>
                </a:solidFill>
              </a:rPr>
              <a:t> </a:t>
            </a:r>
            <a:r>
              <a:rPr lang="en-US" sz="2400">
                <a:solidFill>
                  <a:srgbClr val="0000FF"/>
                </a:solidFill>
              </a:rPr>
              <a:t>Trong bài thơ “Ánh trăng”, Nguyễn Duy viết:</a:t>
            </a:r>
          </a:p>
          <a:p>
            <a:pPr lvl="8" algn="just"/>
            <a:r>
              <a:rPr lang="en-US" sz="2400" i="1">
                <a:solidFill>
                  <a:srgbClr val="0000FF"/>
                </a:solidFill>
              </a:rPr>
              <a:t>“Thình lình đèn điện tắt</a:t>
            </a:r>
            <a:endParaRPr lang="en-US" sz="2400">
              <a:solidFill>
                <a:srgbClr val="0000FF"/>
              </a:solidFill>
            </a:endParaRPr>
          </a:p>
          <a:p>
            <a:pPr lvl="8" algn="just"/>
            <a:r>
              <a:rPr lang="en-US" sz="2400" i="1">
                <a:solidFill>
                  <a:srgbClr val="0000FF"/>
                </a:solidFill>
              </a:rPr>
              <a:t>phòng buyn-đinh tối om</a:t>
            </a:r>
            <a:endParaRPr lang="en-US" sz="2400">
              <a:solidFill>
                <a:srgbClr val="0000FF"/>
              </a:solidFill>
            </a:endParaRPr>
          </a:p>
          <a:p>
            <a:pPr lvl="8" algn="just"/>
            <a:r>
              <a:rPr lang="en-US" sz="2400" i="1">
                <a:solidFill>
                  <a:srgbClr val="0000FF"/>
                </a:solidFill>
              </a:rPr>
              <a:t>vội bật tung cửa sổ</a:t>
            </a:r>
            <a:endParaRPr lang="en-US" sz="2400">
              <a:solidFill>
                <a:srgbClr val="0000FF"/>
              </a:solidFill>
            </a:endParaRPr>
          </a:p>
          <a:p>
            <a:pPr lvl="8" algn="just"/>
            <a:r>
              <a:rPr lang="en-US" sz="2400" i="1">
                <a:solidFill>
                  <a:srgbClr val="0000FF"/>
                </a:solidFill>
              </a:rPr>
              <a:t>đột ngột vầng trăng tròn”</a:t>
            </a:r>
            <a:endParaRPr lang="en-US" sz="2400">
              <a:solidFill>
                <a:srgbClr val="0000FF"/>
              </a:solidFill>
            </a:endParaRPr>
          </a:p>
          <a:p>
            <a:pPr algn="just"/>
            <a:r>
              <a:rPr lang="en-US" sz="2400" b="1" u="sng">
                <a:solidFill>
                  <a:srgbClr val="0000FF"/>
                </a:solidFill>
              </a:rPr>
              <a:t>Câu 1:</a:t>
            </a:r>
            <a:r>
              <a:rPr lang="en-US" sz="2400">
                <a:solidFill>
                  <a:srgbClr val="0000FF"/>
                </a:solidFill>
              </a:rPr>
              <a:t> Chép chính xác hai khổ thơ tiếp? Hãy nêu hoàn cảnh sáng tác của bài thơ? Hoàn cảnh ấy có mối liên hệ như thế nào tới những điều tác giả muốn gửi gắm trong bài thơ?</a:t>
            </a:r>
          </a:p>
          <a:p>
            <a:pPr algn="just"/>
            <a:r>
              <a:rPr lang="en-US" sz="2400" b="1" u="sng">
                <a:solidFill>
                  <a:srgbClr val="0000FF"/>
                </a:solidFill>
              </a:rPr>
              <a:t>Câu 2:</a:t>
            </a:r>
            <a:r>
              <a:rPr lang="en-US" sz="2400">
                <a:solidFill>
                  <a:srgbClr val="0000FF"/>
                </a:solidFill>
              </a:rPr>
              <a:t> Giải thích nghĩa của từ </a:t>
            </a:r>
            <a:r>
              <a:rPr lang="en-US" sz="2400" i="1">
                <a:solidFill>
                  <a:srgbClr val="0000FF"/>
                </a:solidFill>
              </a:rPr>
              <a:t>“thình lình”,</a:t>
            </a:r>
            <a:r>
              <a:rPr lang="en-US" sz="2400">
                <a:solidFill>
                  <a:srgbClr val="0000FF"/>
                </a:solidFill>
              </a:rPr>
              <a:t> </a:t>
            </a:r>
            <a:r>
              <a:rPr lang="en-US" sz="2400" i="1">
                <a:solidFill>
                  <a:srgbClr val="0000FF"/>
                </a:solidFill>
              </a:rPr>
              <a:t>“đột ngột”?</a:t>
            </a:r>
            <a:r>
              <a:rPr lang="en-US" sz="2400">
                <a:solidFill>
                  <a:srgbClr val="0000FF"/>
                </a:solidFill>
              </a:rPr>
              <a:t> Việc sử dụng hai từ láy ấy có tác dụng gì trong việc miêu tả sự việc và gợi tả cảm xúc của nhân vật trữ tình?</a:t>
            </a:r>
          </a:p>
          <a:p>
            <a:pPr algn="just"/>
            <a:r>
              <a:rPr lang="en-US" sz="2400" b="1" u="sng">
                <a:solidFill>
                  <a:srgbClr val="0000FF"/>
                </a:solidFill>
              </a:rPr>
              <a:t>Câu 3:</a:t>
            </a:r>
            <a:r>
              <a:rPr lang="en-US" sz="2400">
                <a:solidFill>
                  <a:srgbClr val="0000FF"/>
                </a:solidFill>
              </a:rPr>
              <a:t> Vì sao khi đối diện với vầng trăng, nhân vật trữ tình lại có cảm xúc </a:t>
            </a:r>
            <a:r>
              <a:rPr lang="en-US" sz="2400" i="1">
                <a:solidFill>
                  <a:srgbClr val="0000FF"/>
                </a:solidFill>
              </a:rPr>
              <a:t>“rưng rưng”?</a:t>
            </a:r>
            <a:endParaRPr lang="en-US" sz="2400">
              <a:solidFill>
                <a:srgbClr val="0000FF"/>
              </a:solidFill>
            </a:endParaRPr>
          </a:p>
          <a:p>
            <a:pPr algn="just"/>
            <a:r>
              <a:rPr lang="en-US" sz="2400" b="1" u="sng">
                <a:solidFill>
                  <a:srgbClr val="0000FF"/>
                </a:solidFill>
              </a:rPr>
              <a:t>Câu 4:</a:t>
            </a:r>
            <a:r>
              <a:rPr lang="en-US" sz="2400">
                <a:solidFill>
                  <a:srgbClr val="0000FF"/>
                </a:solidFill>
              </a:rPr>
              <a:t> Dựa vào hai khổ thơ em vừa chép, hãy viết một đoạn văn Tổng – Phân – Hợp từ 10 đến 12 câu để làm rõ nỗi niềm xúc động và những suy tư day dứt của con người khi gặp lại vầng trăng. Trong đoạn văn có sử dụng một câu bị động và một trợ từ.</a:t>
            </a:r>
          </a:p>
        </p:txBody>
      </p:sp>
    </p:spTree>
    <p:extLst>
      <p:ext uri="{BB962C8B-B14F-4D97-AF65-F5344CB8AC3E}">
        <p14:creationId xmlns:p14="http://schemas.microsoft.com/office/powerpoint/2010/main" xmlns="" val="3504595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53214" y="604314"/>
            <a:ext cx="11935692" cy="6309420"/>
          </a:xfrm>
          <a:prstGeom prst="rect">
            <a:avLst/>
          </a:prstGeom>
          <a:noFill/>
        </p:spPr>
        <p:txBody>
          <a:bodyPr wrap="square" rtlCol="0">
            <a:spAutoFit/>
          </a:bodyPr>
          <a:lstStyle/>
          <a:p>
            <a:pPr algn="just"/>
            <a:r>
              <a:rPr lang="en-US" sz="2400" b="1">
                <a:solidFill>
                  <a:srgbClr val="FF0000"/>
                </a:solidFill>
              </a:rPr>
              <a:t>Gợi ý vấn đề 7:</a:t>
            </a:r>
          </a:p>
          <a:p>
            <a:pPr algn="just"/>
            <a:r>
              <a:rPr lang="en-US" sz="1900" b="1">
                <a:solidFill>
                  <a:srgbClr val="0000FF"/>
                </a:solidFill>
              </a:rPr>
              <a:t>Chép hai khổ thơ, hoàn cảnh sáng tác, mối liên hệ với điều tác giả gửi gắm:</a:t>
            </a:r>
            <a:endParaRPr lang="en-US" sz="1900">
              <a:solidFill>
                <a:srgbClr val="0000FF"/>
              </a:solidFill>
            </a:endParaRPr>
          </a:p>
          <a:p>
            <a:pPr lvl="8" algn="just"/>
            <a:r>
              <a:rPr lang="en-US" sz="1900" i="1">
                <a:solidFill>
                  <a:srgbClr val="0000FF"/>
                </a:solidFill>
              </a:rPr>
              <a:t>“Ngửa mặt lên nhìn mặt</a:t>
            </a:r>
            <a:endParaRPr lang="en-US" sz="1900">
              <a:solidFill>
                <a:srgbClr val="0000FF"/>
              </a:solidFill>
            </a:endParaRPr>
          </a:p>
          <a:p>
            <a:pPr lvl="8" algn="just"/>
            <a:r>
              <a:rPr lang="en-US" sz="1900" i="1">
                <a:solidFill>
                  <a:srgbClr val="0000FF"/>
                </a:solidFill>
              </a:rPr>
              <a:t>có cái gì rưng rưng</a:t>
            </a:r>
            <a:endParaRPr lang="en-US" sz="1900">
              <a:solidFill>
                <a:srgbClr val="0000FF"/>
              </a:solidFill>
            </a:endParaRPr>
          </a:p>
          <a:p>
            <a:pPr lvl="8" algn="just"/>
            <a:r>
              <a:rPr lang="en-US" sz="1900" i="1">
                <a:solidFill>
                  <a:srgbClr val="0000FF"/>
                </a:solidFill>
              </a:rPr>
              <a:t>như là đồng là bể</a:t>
            </a:r>
            <a:endParaRPr lang="en-US" sz="1900">
              <a:solidFill>
                <a:srgbClr val="0000FF"/>
              </a:solidFill>
            </a:endParaRPr>
          </a:p>
          <a:p>
            <a:pPr lvl="8" algn="just"/>
            <a:r>
              <a:rPr lang="en-US" sz="1900" i="1">
                <a:solidFill>
                  <a:srgbClr val="0000FF"/>
                </a:solidFill>
              </a:rPr>
              <a:t>như là sông là rừng</a:t>
            </a:r>
            <a:endParaRPr lang="en-US" sz="1900">
              <a:solidFill>
                <a:srgbClr val="0000FF"/>
              </a:solidFill>
            </a:endParaRPr>
          </a:p>
          <a:p>
            <a:pPr lvl="8" algn="just"/>
            <a:r>
              <a:rPr lang="en-US" sz="1900" i="1">
                <a:solidFill>
                  <a:srgbClr val="0000FF"/>
                </a:solidFill>
              </a:rPr>
              <a:t>Trăng cứ tròn vành vạnh</a:t>
            </a:r>
            <a:endParaRPr lang="en-US" sz="1900">
              <a:solidFill>
                <a:srgbClr val="0000FF"/>
              </a:solidFill>
            </a:endParaRPr>
          </a:p>
          <a:p>
            <a:pPr lvl="8" algn="just"/>
            <a:r>
              <a:rPr lang="en-US" sz="1900" i="1">
                <a:solidFill>
                  <a:srgbClr val="0000FF"/>
                </a:solidFill>
              </a:rPr>
              <a:t>kể chi người vô tình</a:t>
            </a:r>
            <a:endParaRPr lang="en-US" sz="1900">
              <a:solidFill>
                <a:srgbClr val="0000FF"/>
              </a:solidFill>
            </a:endParaRPr>
          </a:p>
          <a:p>
            <a:pPr lvl="8" algn="just"/>
            <a:r>
              <a:rPr lang="en-US" sz="1900" i="1">
                <a:solidFill>
                  <a:srgbClr val="0000FF"/>
                </a:solidFill>
              </a:rPr>
              <a:t>ánh trăng im phăng phắc</a:t>
            </a:r>
            <a:endParaRPr lang="en-US" sz="1900">
              <a:solidFill>
                <a:srgbClr val="0000FF"/>
              </a:solidFill>
            </a:endParaRPr>
          </a:p>
          <a:p>
            <a:pPr lvl="8" algn="just"/>
            <a:r>
              <a:rPr lang="en-US" sz="1900" i="1">
                <a:solidFill>
                  <a:srgbClr val="0000FF"/>
                </a:solidFill>
              </a:rPr>
              <a:t>đủ cho ta giật mình.”</a:t>
            </a:r>
            <a:endParaRPr lang="en-US" sz="1900">
              <a:solidFill>
                <a:srgbClr val="0000FF"/>
              </a:solidFill>
            </a:endParaRPr>
          </a:p>
          <a:p>
            <a:pPr algn="just"/>
            <a:r>
              <a:rPr lang="en-US" sz="1900">
                <a:solidFill>
                  <a:srgbClr val="0000FF"/>
                </a:solidFill>
              </a:rPr>
              <a:t>    - Hoàn cảnh sáng tác: Bài thơ sáng tác năm 1978, ba năm sau ngày giải phóng miền Nam, thống nhất đất nước, tác giả đang sống và làm việc ở thành phố Hồ Chí Minh.</a:t>
            </a:r>
          </a:p>
          <a:p>
            <a:pPr algn="just"/>
            <a:r>
              <a:rPr lang="en-US" sz="1900">
                <a:solidFill>
                  <a:srgbClr val="0000FF"/>
                </a:solidFill>
              </a:rPr>
              <a:t>    - Mối quan hệ giữa hoàn cảnh với điều tác giả gửi gắm: Bài thơ là lời nhắc nhở kịp thời thấm thía để con người biết trân trọng ân nghĩa sống thủy chung.</a:t>
            </a:r>
          </a:p>
          <a:p>
            <a:pPr algn="just"/>
            <a:r>
              <a:rPr lang="en-US" sz="1900" b="1" u="sng">
                <a:solidFill>
                  <a:srgbClr val="0000FF"/>
                </a:solidFill>
              </a:rPr>
              <a:t>Câu 2:</a:t>
            </a:r>
            <a:r>
              <a:rPr lang="en-US" sz="1900" b="1">
                <a:solidFill>
                  <a:srgbClr val="0000FF"/>
                </a:solidFill>
              </a:rPr>
              <a:t> Nghĩa của từ “thình lình”; “đột ngột” và tác dụng:</a:t>
            </a:r>
            <a:endParaRPr lang="en-US" sz="1900">
              <a:solidFill>
                <a:srgbClr val="0000FF"/>
              </a:solidFill>
            </a:endParaRPr>
          </a:p>
          <a:p>
            <a:pPr algn="just"/>
            <a:r>
              <a:rPr lang="en-US" sz="1900">
                <a:solidFill>
                  <a:srgbClr val="0000FF"/>
                </a:solidFill>
              </a:rPr>
              <a:t>    - Giải thích từ “thình lình”, “đột ngột”: chỉ sự bất ngờ</a:t>
            </a:r>
          </a:p>
          <a:p>
            <a:pPr algn="just"/>
            <a:r>
              <a:rPr lang="en-US" sz="1900">
                <a:solidFill>
                  <a:srgbClr val="0000FF"/>
                </a:solidFill>
              </a:rPr>
              <a:t>    - Tác dụng:</a:t>
            </a:r>
          </a:p>
          <a:p>
            <a:pPr algn="just"/>
            <a:r>
              <a:rPr lang="en-US" sz="1900">
                <a:solidFill>
                  <a:srgbClr val="0000FF"/>
                </a:solidFill>
              </a:rPr>
              <a:t>        + Từ “thình lình” để miêu tả sự bất thường xảy ra: điện tắt, phòng tối, con người tìm nguồn sáng của thiên nhiên để thay thế ánh điện</a:t>
            </a:r>
          </a:p>
          <a:p>
            <a:pPr algn="just"/>
            <a:r>
              <a:rPr lang="en-US" sz="1900">
                <a:solidFill>
                  <a:srgbClr val="0000FF"/>
                </a:solidFill>
              </a:rPr>
              <a:t>        + Từ “đột ngột” vừa gợi tả sự xuất hiện bất ngờ của vầng trăng vừa gợi tả cảm xúc ngỡ ngàng, xúc động của con người.</a:t>
            </a:r>
          </a:p>
        </p:txBody>
      </p:sp>
    </p:spTree>
    <p:extLst>
      <p:ext uri="{BB962C8B-B14F-4D97-AF65-F5344CB8AC3E}">
        <p14:creationId xmlns:p14="http://schemas.microsoft.com/office/powerpoint/2010/main" xmlns="" val="3897232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99427" y="616084"/>
            <a:ext cx="12025338" cy="5632311"/>
          </a:xfrm>
          <a:prstGeom prst="rect">
            <a:avLst/>
          </a:prstGeom>
          <a:noFill/>
        </p:spPr>
        <p:txBody>
          <a:bodyPr wrap="square" rtlCol="0">
            <a:spAutoFit/>
          </a:bodyPr>
          <a:lstStyle/>
          <a:p>
            <a:pPr algn="just"/>
            <a:r>
              <a:rPr lang="en-US" sz="2400" b="1" u="sng">
                <a:solidFill>
                  <a:srgbClr val="0000FF"/>
                </a:solidFill>
              </a:rPr>
              <a:t>Câu 3:</a:t>
            </a:r>
            <a:r>
              <a:rPr lang="en-US" sz="2400" b="1">
                <a:solidFill>
                  <a:srgbClr val="0000FF"/>
                </a:solidFill>
              </a:rPr>
              <a:t> Cảm giác “rưng rưng” của nhân vật trữ tình:</a:t>
            </a:r>
            <a:endParaRPr lang="en-US" sz="2400">
              <a:solidFill>
                <a:srgbClr val="0000FF"/>
              </a:solidFill>
            </a:endParaRPr>
          </a:p>
          <a:p>
            <a:pPr algn="just"/>
            <a:r>
              <a:rPr lang="en-US" sz="2400">
                <a:solidFill>
                  <a:srgbClr val="0000FF"/>
                </a:solidFill>
              </a:rPr>
              <a:t>Đối diện với vầng trăng tròn, nhân vật trữ tình lại có cảm xúc </a:t>
            </a:r>
            <a:r>
              <a:rPr lang="en-US" sz="2400" i="1">
                <a:solidFill>
                  <a:srgbClr val="0000FF"/>
                </a:solidFill>
              </a:rPr>
              <a:t>“rưng rưng”</a:t>
            </a:r>
            <a:r>
              <a:rPr lang="en-US" sz="2400">
                <a:solidFill>
                  <a:srgbClr val="0000FF"/>
                </a:solidFill>
              </a:rPr>
              <a:t> vì:</a:t>
            </a:r>
          </a:p>
          <a:p>
            <a:pPr algn="just"/>
            <a:r>
              <a:rPr lang="en-US" sz="2400">
                <a:solidFill>
                  <a:srgbClr val="0000FF"/>
                </a:solidFill>
              </a:rPr>
              <a:t>    - Con người xúc động, nghẹn ngào, thổn thức.</a:t>
            </a:r>
          </a:p>
          <a:p>
            <a:pPr algn="just"/>
            <a:r>
              <a:rPr lang="en-US" sz="2400">
                <a:solidFill>
                  <a:srgbClr val="0000FF"/>
                </a:solidFill>
              </a:rPr>
              <a:t>    - Con người được sống lại với quá khứ nghĩa tình</a:t>
            </a:r>
          </a:p>
          <a:p>
            <a:pPr algn="just"/>
            <a:r>
              <a:rPr lang="en-US" sz="2400" b="1" u="sng">
                <a:solidFill>
                  <a:srgbClr val="0000FF"/>
                </a:solidFill>
              </a:rPr>
              <a:t>Câu 4:</a:t>
            </a:r>
            <a:r>
              <a:rPr lang="en-US" sz="2400" b="1">
                <a:solidFill>
                  <a:srgbClr val="0000FF"/>
                </a:solidFill>
              </a:rPr>
              <a:t> Viết đoạn văn thể hiện nỗi niềm xúc động và những suy tư day dứt của con người khi gặp lại vầng trăng:</a:t>
            </a:r>
            <a:endParaRPr lang="en-US" sz="2400">
              <a:solidFill>
                <a:srgbClr val="0000FF"/>
              </a:solidFill>
            </a:endParaRPr>
          </a:p>
          <a:p>
            <a:pPr algn="just"/>
            <a:r>
              <a:rPr lang="en-US" sz="2400">
                <a:solidFill>
                  <a:srgbClr val="0000FF"/>
                </a:solidFill>
              </a:rPr>
              <a:t>    - Niềm xúc động mãnh liệt của con người khi gặp lại vầng trăng: trong tư thế đối diện đàm tâm, con người rưng rưng, nghẹn ngào xúc động, bao kỉ niệm trong quá khứ lại ùa về.</a:t>
            </a:r>
          </a:p>
          <a:p>
            <a:pPr algn="just"/>
            <a:r>
              <a:rPr lang="en-US" sz="2400">
                <a:solidFill>
                  <a:srgbClr val="0000FF"/>
                </a:solidFill>
              </a:rPr>
              <a:t>     - Những suy tư, day dứt của con người:</a:t>
            </a:r>
          </a:p>
          <a:p>
            <a:pPr algn="just"/>
            <a:r>
              <a:rPr lang="en-US" sz="2400">
                <a:solidFill>
                  <a:srgbClr val="0000FF"/>
                </a:solidFill>
              </a:rPr>
              <a:t>       + Trăng trở thành biểu tượng của sự bất biến, vĩnh hằng không thay đổi cho dù con người đổi thay vô tình.</a:t>
            </a:r>
          </a:p>
          <a:p>
            <a:pPr algn="just"/>
            <a:r>
              <a:rPr lang="en-US" sz="2400">
                <a:solidFill>
                  <a:srgbClr val="0000FF"/>
                </a:solidFill>
              </a:rPr>
              <a:t>       + Với thái độ nghiêm khắc mà bao dung độ lượng, trăng khiến cho con người giật mình thức tỉnh nhận ra sai lầm của mình để thay đổi suy nghĩ và cách sống của bản thân.</a:t>
            </a:r>
          </a:p>
        </p:txBody>
      </p:sp>
    </p:spTree>
    <p:extLst>
      <p:ext uri="{BB962C8B-B14F-4D97-AF65-F5344CB8AC3E}">
        <p14:creationId xmlns:p14="http://schemas.microsoft.com/office/powerpoint/2010/main" xmlns="" val="3828804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4AA4C6-BA7F-40BC-AD51-EFDDDBEA5A84}"/>
              </a:ext>
            </a:extLst>
          </p:cNvPr>
          <p:cNvSpPr>
            <a:spLocks noGrp="1"/>
          </p:cNvSpPr>
          <p:nvPr>
            <p:ph type="title"/>
          </p:nvPr>
        </p:nvSpPr>
        <p:spPr/>
        <p:txBody>
          <a:bodyPr/>
          <a:lstStyle/>
          <a:p>
            <a:r>
              <a:rPr lang="en-US"/>
              <a:t>Trân trọng</a:t>
            </a:r>
            <a:endParaRPr lang="ru-RU" dirty="0"/>
          </a:p>
        </p:txBody>
      </p:sp>
      <p:sp>
        <p:nvSpPr>
          <p:cNvPr id="4" name="Text Placeholder 3">
            <a:extLst>
              <a:ext uri="{FF2B5EF4-FFF2-40B4-BE49-F238E27FC236}">
                <a16:creationId xmlns:a16="http://schemas.microsoft.com/office/drawing/2014/main" xmlns="" id="{F155FC3B-DD33-4B9A-A5EB-A2301786CE4E}"/>
              </a:ext>
            </a:extLst>
          </p:cNvPr>
          <p:cNvSpPr>
            <a:spLocks noGrp="1"/>
          </p:cNvSpPr>
          <p:nvPr>
            <p:ph type="body" sz="quarter" idx="14"/>
          </p:nvPr>
        </p:nvSpPr>
        <p:spPr/>
        <p:txBody>
          <a:bodyPr/>
          <a:lstStyle/>
          <a:p>
            <a:endParaRPr lang="ru-RU" sz="1600" dirty="0"/>
          </a:p>
        </p:txBody>
      </p:sp>
      <p:pic>
        <p:nvPicPr>
          <p:cNvPr id="11" name="Picture Placeholder 10">
            <a:extLst>
              <a:ext uri="{FF2B5EF4-FFF2-40B4-BE49-F238E27FC236}">
                <a16:creationId xmlns:a16="http://schemas.microsoft.com/office/drawing/2014/main" xmlns="" id="{6DA957AC-34F3-425A-95B8-368D9CE7DC6A}"/>
              </a:ext>
            </a:extLst>
          </p:cNvPr>
          <p:cNvPicPr>
            <a:picLocks noGrp="1" noChangeAspect="1"/>
          </p:cNvPicPr>
          <p:nvPr>
            <p:ph type="pic" sz="quarter" idx="13"/>
          </p:nvPr>
        </p:nvPicPr>
        <p:blipFill>
          <a:blip r:embed="rId2"/>
          <a:srcRect l="11677" r="11677"/>
          <a:stretch>
            <a:fillRect/>
          </a:stretch>
        </p:blipFill>
        <p:spPr/>
      </p:pic>
    </p:spTree>
    <p:extLst>
      <p:ext uri="{BB962C8B-B14F-4D97-AF65-F5344CB8AC3E}">
        <p14:creationId xmlns:p14="http://schemas.microsoft.com/office/powerpoint/2010/main" xmlns="" val="192333152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advTm="7000">
        <p15:prstTrans prst="airplane"/>
      </p:transition>
    </mc:Choice>
    <mc:Fallback>
      <p:transition spd="slow" advTm="7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4" name="TextBox 3">
            <a:extLst>
              <a:ext uri="{FF2B5EF4-FFF2-40B4-BE49-F238E27FC236}">
                <a16:creationId xmlns:a16="http://schemas.microsoft.com/office/drawing/2014/main" xmlns="" id="{2F2E3E07-297E-4A48-AE83-F72AA7A18810}"/>
              </a:ext>
            </a:extLst>
          </p:cNvPr>
          <p:cNvSpPr txBox="1"/>
          <p:nvPr/>
        </p:nvSpPr>
        <p:spPr>
          <a:xfrm>
            <a:off x="0" y="663893"/>
            <a:ext cx="12192000" cy="5262979"/>
          </a:xfrm>
          <a:prstGeom prst="rect">
            <a:avLst/>
          </a:prstGeom>
          <a:noFill/>
        </p:spPr>
        <p:txBody>
          <a:bodyPr wrap="square" rtlCol="0">
            <a:spAutoFit/>
          </a:bodyPr>
          <a:lstStyle/>
          <a:p>
            <a:pPr algn="just"/>
            <a:r>
              <a:rPr lang="en-US" sz="2400" b="1">
                <a:solidFill>
                  <a:srgbClr val="FF0000"/>
                </a:solidFill>
                <a:sym typeface="Wingdings"/>
              </a:rPr>
              <a:t>4. Các biện pháp nghệ thuật và tác dụng:</a:t>
            </a:r>
          </a:p>
          <a:p>
            <a:pPr algn="just"/>
            <a:r>
              <a:rPr lang="en-US" sz="2400" b="1">
                <a:solidFill>
                  <a:srgbClr val="0000FF"/>
                </a:solidFill>
                <a:sym typeface="Wingdings"/>
              </a:rPr>
              <a:t></a:t>
            </a:r>
            <a:r>
              <a:rPr lang="en-US" sz="2400" b="1">
                <a:solidFill>
                  <a:srgbClr val="0000FF"/>
                </a:solidFill>
              </a:rPr>
              <a:t> Điệp từ: “với”</a:t>
            </a:r>
            <a:endParaRPr lang="en-US" sz="2400">
              <a:solidFill>
                <a:srgbClr val="0000FF"/>
              </a:solidFill>
            </a:endParaRPr>
          </a:p>
          <a:p>
            <a:pPr lvl="8" algn="just"/>
            <a:r>
              <a:rPr lang="en-US" sz="2400" b="1" i="1">
                <a:solidFill>
                  <a:srgbClr val="0000FF"/>
                </a:solidFill>
              </a:rPr>
              <a:t>“Hồi nhỏ sống với đồng</a:t>
            </a:r>
            <a:endParaRPr lang="en-US" sz="2400">
              <a:solidFill>
                <a:srgbClr val="0000FF"/>
              </a:solidFill>
            </a:endParaRPr>
          </a:p>
          <a:p>
            <a:pPr lvl="8" algn="just"/>
            <a:r>
              <a:rPr lang="en-US" sz="2400" b="1" i="1">
                <a:solidFill>
                  <a:srgbClr val="0000FF"/>
                </a:solidFill>
              </a:rPr>
              <a:t>với sông rồi với bể”</a:t>
            </a:r>
            <a:endParaRPr lang="en-US" sz="2400">
              <a:solidFill>
                <a:srgbClr val="0000FF"/>
              </a:solidFill>
            </a:endParaRPr>
          </a:p>
          <a:p>
            <a:pPr algn="just"/>
            <a:r>
              <a:rPr lang="en-US" sz="2400">
                <a:solidFill>
                  <a:srgbClr val="0000FF"/>
                </a:solidFill>
              </a:rPr>
              <a:t>	Được nhắc lại ba lần, nhấn mạnh sự thân thiết, gần gũi giữa con người với thiên nhiên.</a:t>
            </a:r>
          </a:p>
          <a:p>
            <a:pPr algn="just"/>
            <a:r>
              <a:rPr lang="en-US" sz="2400" b="1">
                <a:solidFill>
                  <a:srgbClr val="0000FF"/>
                </a:solidFill>
                <a:sym typeface="Wingdings"/>
              </a:rPr>
              <a:t></a:t>
            </a:r>
            <a:r>
              <a:rPr lang="en-US" sz="2400">
                <a:solidFill>
                  <a:srgbClr val="0000FF"/>
                </a:solidFill>
              </a:rPr>
              <a:t> </a:t>
            </a:r>
            <a:r>
              <a:rPr lang="en-US" sz="2400" b="1">
                <a:solidFill>
                  <a:srgbClr val="0000FF"/>
                </a:solidFill>
              </a:rPr>
              <a:t>Biện pháp nhân hóa:</a:t>
            </a:r>
            <a:r>
              <a:rPr lang="en-US" sz="2400">
                <a:solidFill>
                  <a:srgbClr val="0000FF"/>
                </a:solidFill>
              </a:rPr>
              <a:t> </a:t>
            </a:r>
          </a:p>
          <a:p>
            <a:r>
              <a:rPr lang="en-US" sz="2400" b="1" i="1">
                <a:solidFill>
                  <a:srgbClr val="0000FF"/>
                </a:solidFill>
              </a:rPr>
              <a:t>				“cái vầng trăng tình nghĩa”</a:t>
            </a:r>
            <a:endParaRPr lang="en-US" sz="2400">
              <a:solidFill>
                <a:srgbClr val="0000FF"/>
              </a:solidFill>
            </a:endParaRPr>
          </a:p>
          <a:p>
            <a:pPr algn="just"/>
            <a:r>
              <a:rPr lang="en-US" sz="2400">
                <a:solidFill>
                  <a:srgbClr val="0000FF"/>
                </a:solidFill>
              </a:rPr>
              <a:t>	Vầng trăng đã được nhân hóa để trở thành người bạn tinh thần của nhà thơ, một người bạn tri âm tri kỉ tưởng chừng sẽ không bao giờ quên được. </a:t>
            </a:r>
          </a:p>
          <a:p>
            <a:pPr algn="just"/>
            <a:r>
              <a:rPr lang="en-US" sz="2400" b="1" i="1">
                <a:solidFill>
                  <a:srgbClr val="0000FF"/>
                </a:solidFill>
                <a:sym typeface="Wingdings"/>
              </a:rPr>
              <a:t></a:t>
            </a:r>
            <a:r>
              <a:rPr lang="en-US" sz="2400" b="1">
                <a:solidFill>
                  <a:srgbClr val="0000FF"/>
                </a:solidFill>
              </a:rPr>
              <a:t> Biện pháp hoán dụ:</a:t>
            </a:r>
            <a:r>
              <a:rPr lang="en-US" sz="2400" b="1" i="1">
                <a:solidFill>
                  <a:srgbClr val="0000FF"/>
                </a:solidFill>
              </a:rPr>
              <a:t> </a:t>
            </a:r>
            <a:endParaRPr lang="en-US" sz="2400">
              <a:solidFill>
                <a:srgbClr val="0000FF"/>
              </a:solidFill>
            </a:endParaRPr>
          </a:p>
          <a:p>
            <a:r>
              <a:rPr lang="en-US" sz="2400" b="1" i="1">
                <a:solidFill>
                  <a:srgbClr val="0000FF"/>
                </a:solidFill>
              </a:rPr>
              <a:t>				“quen ánh điện cửa gương”</a:t>
            </a:r>
            <a:endParaRPr lang="en-US" sz="2400">
              <a:solidFill>
                <a:srgbClr val="0000FF"/>
              </a:solidFill>
            </a:endParaRPr>
          </a:p>
          <a:p>
            <a:pPr algn="just"/>
            <a:r>
              <a:rPr lang="en-US" sz="2400">
                <a:solidFill>
                  <a:srgbClr val="0000FF"/>
                </a:solidFill>
              </a:rPr>
              <a:t>	Là cách nói hoán dụ cho cuộc sống tiện nghi hiện đại, xa rời thiên nhiên, xa rời quá khứ khó khăn thiếu thốn.</a:t>
            </a:r>
            <a:endParaRPr lang="en-US" sz="2400" dirty="0">
              <a:solidFill>
                <a:srgbClr val="0000FF"/>
              </a:solidFill>
            </a:endParaRPr>
          </a:p>
        </p:txBody>
      </p:sp>
    </p:spTree>
    <p:extLst>
      <p:ext uri="{BB962C8B-B14F-4D97-AF65-F5344CB8AC3E}">
        <p14:creationId xmlns:p14="http://schemas.microsoft.com/office/powerpoint/2010/main" xmlns="" val="534914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4" name="TextBox 3">
            <a:extLst>
              <a:ext uri="{FF2B5EF4-FFF2-40B4-BE49-F238E27FC236}">
                <a16:creationId xmlns:a16="http://schemas.microsoft.com/office/drawing/2014/main" xmlns="" id="{2F2E3E07-297E-4A48-AE83-F72AA7A18810}"/>
              </a:ext>
            </a:extLst>
          </p:cNvPr>
          <p:cNvSpPr txBox="1"/>
          <p:nvPr/>
        </p:nvSpPr>
        <p:spPr>
          <a:xfrm>
            <a:off x="0" y="663893"/>
            <a:ext cx="12192000" cy="5004447"/>
          </a:xfrm>
          <a:prstGeom prst="rect">
            <a:avLst/>
          </a:prstGeom>
          <a:noFill/>
        </p:spPr>
        <p:txBody>
          <a:bodyPr wrap="square" rtlCol="0">
            <a:spAutoFit/>
          </a:bodyPr>
          <a:lstStyle/>
          <a:p>
            <a:pPr algn="just">
              <a:lnSpc>
                <a:spcPct val="130000"/>
              </a:lnSpc>
            </a:pPr>
            <a:r>
              <a:rPr lang="en-US" sz="2400" b="1">
                <a:solidFill>
                  <a:srgbClr val="FF0000"/>
                </a:solidFill>
                <a:sym typeface="Wingdings"/>
              </a:rPr>
              <a:t>4. Các biện pháp nghệ thuật và tác dụng:</a:t>
            </a:r>
          </a:p>
          <a:p>
            <a:pPr algn="just"/>
            <a:r>
              <a:rPr lang="en-US" sz="2400" b="1">
                <a:solidFill>
                  <a:srgbClr val="0000FF"/>
                </a:solidFill>
                <a:sym typeface="Wingdings"/>
              </a:rPr>
              <a:t></a:t>
            </a:r>
            <a:r>
              <a:rPr lang="en-US" sz="2400" b="1">
                <a:solidFill>
                  <a:srgbClr val="0000FF"/>
                </a:solidFill>
              </a:rPr>
              <a:t> Nhân hóa, so sánh:</a:t>
            </a:r>
            <a:endParaRPr lang="en-US" sz="2400">
              <a:solidFill>
                <a:srgbClr val="0000FF"/>
              </a:solidFill>
            </a:endParaRPr>
          </a:p>
          <a:p>
            <a:pPr lvl="8" algn="just"/>
            <a:r>
              <a:rPr lang="en-US" sz="2400" b="1" i="1">
                <a:solidFill>
                  <a:srgbClr val="0000FF"/>
                </a:solidFill>
              </a:rPr>
              <a:t>“vầng trăng đi qua ngõ</a:t>
            </a:r>
            <a:endParaRPr lang="en-US" sz="2400">
              <a:solidFill>
                <a:srgbClr val="0000FF"/>
              </a:solidFill>
            </a:endParaRPr>
          </a:p>
          <a:p>
            <a:pPr lvl="8" algn="just"/>
            <a:r>
              <a:rPr lang="en-US" sz="2400" b="1" i="1">
                <a:solidFill>
                  <a:srgbClr val="0000FF"/>
                </a:solidFill>
              </a:rPr>
              <a:t>như người dưng qua đường”.</a:t>
            </a:r>
            <a:endParaRPr lang="en-US" sz="2400">
              <a:solidFill>
                <a:srgbClr val="0000FF"/>
              </a:solidFill>
            </a:endParaRPr>
          </a:p>
          <a:p>
            <a:pPr algn="just"/>
            <a:r>
              <a:rPr lang="it-IT" sz="2400">
                <a:solidFill>
                  <a:srgbClr val="0000FF"/>
                </a:solidFill>
              </a:rPr>
              <a:t>	Vầng trăng vẫn "đi qua ngõ" nhưng con người thì lại hờ hững, thờ ơ, không còn nhận ra trăng đã từng là người bạn tri kỉ, tình nghĩa một thời =&gt; Trăng trở thành người xa lạ</a:t>
            </a:r>
            <a:endParaRPr lang="en-US" sz="2400">
              <a:solidFill>
                <a:srgbClr val="0000FF"/>
              </a:solidFill>
            </a:endParaRPr>
          </a:p>
          <a:p>
            <a:pPr marL="342900" indent="-342900" algn="just">
              <a:buFont typeface="Wingdings" panose="05000000000000000000" pitchFamily="2" charset="2"/>
              <a:buChar char="¯"/>
            </a:pPr>
            <a:r>
              <a:rPr lang="en-US" sz="2400" b="1">
                <a:solidFill>
                  <a:srgbClr val="0000FF"/>
                </a:solidFill>
              </a:rPr>
              <a:t>Từ nhiều nghĩa:</a:t>
            </a:r>
            <a:r>
              <a:rPr lang="en-US" sz="2400">
                <a:solidFill>
                  <a:srgbClr val="0000FF"/>
                </a:solidFill>
              </a:rPr>
              <a:t> </a:t>
            </a:r>
            <a:r>
              <a:rPr lang="en-US" sz="2400" b="1" i="1">
                <a:solidFill>
                  <a:srgbClr val="0000FF"/>
                </a:solidFill>
              </a:rPr>
              <a:t>“ngửa </a:t>
            </a:r>
            <a:r>
              <a:rPr lang="en-US" sz="2400" b="1" i="1" u="sng">
                <a:solidFill>
                  <a:srgbClr val="0000FF"/>
                </a:solidFill>
              </a:rPr>
              <a:t>mặt</a:t>
            </a:r>
            <a:r>
              <a:rPr lang="en-US" sz="2400" b="1" i="1">
                <a:solidFill>
                  <a:srgbClr val="0000FF"/>
                </a:solidFill>
              </a:rPr>
              <a:t> lên nhìn </a:t>
            </a:r>
            <a:r>
              <a:rPr lang="en-US" sz="2400" b="1" i="1" u="sng">
                <a:solidFill>
                  <a:srgbClr val="0000FF"/>
                </a:solidFill>
              </a:rPr>
              <a:t>mặt</a:t>
            </a:r>
            <a:r>
              <a:rPr lang="en-US" sz="2400" b="1" i="1">
                <a:solidFill>
                  <a:srgbClr val="0000FF"/>
                </a:solidFill>
              </a:rPr>
              <a:t>”.</a:t>
            </a:r>
            <a:endParaRPr lang="en-US" sz="2400">
              <a:solidFill>
                <a:srgbClr val="0000FF"/>
              </a:solidFill>
            </a:endParaRPr>
          </a:p>
          <a:p>
            <a:pPr algn="just"/>
            <a:r>
              <a:rPr lang="en-US" sz="2400">
                <a:solidFill>
                  <a:srgbClr val="0000FF"/>
                </a:solidFill>
              </a:rPr>
              <a:t>	</a:t>
            </a:r>
            <a:r>
              <a:rPr lang="vi-VN" sz="2400">
                <a:solidFill>
                  <a:srgbClr val="0000FF"/>
                </a:solidFill>
              </a:rPr>
              <a:t>Từ “mặt” thứ hai được chuyển nghĩa theo phương thức ẩn dụ</a:t>
            </a:r>
            <a:r>
              <a:rPr lang="en-US" sz="2400">
                <a:solidFill>
                  <a:srgbClr val="0000FF"/>
                </a:solidFill>
              </a:rPr>
              <a:t>. Nhà thơ đối diện với trăng hay thiên nhiên đối diện với con người; và có lẽ cũng là hiện tại đối diện với quá khứ, bạc bẽo vô tình với thủy chung gắn bó. Nhà thơ chợt nhận ra thứ mặt nạ của thời gian đã che lấp tất cả, trong giây phút ấy, nhà thơ tưởng như "rưng rưng" xúc cảm – tự hổ thẹn với chính sự đổi thay vô tình của bản thân. </a:t>
            </a:r>
            <a:endParaRPr lang="en-US" sz="2400" dirty="0">
              <a:solidFill>
                <a:srgbClr val="0000FF"/>
              </a:solidFill>
            </a:endParaRPr>
          </a:p>
        </p:txBody>
      </p:sp>
    </p:spTree>
    <p:extLst>
      <p:ext uri="{BB962C8B-B14F-4D97-AF65-F5344CB8AC3E}">
        <p14:creationId xmlns:p14="http://schemas.microsoft.com/office/powerpoint/2010/main" xmlns="" val="232170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4" name="TextBox 3">
            <a:extLst>
              <a:ext uri="{FF2B5EF4-FFF2-40B4-BE49-F238E27FC236}">
                <a16:creationId xmlns:a16="http://schemas.microsoft.com/office/drawing/2014/main" xmlns="" id="{2F2E3E07-297E-4A48-AE83-F72AA7A18810}"/>
              </a:ext>
            </a:extLst>
          </p:cNvPr>
          <p:cNvSpPr txBox="1"/>
          <p:nvPr/>
        </p:nvSpPr>
        <p:spPr>
          <a:xfrm>
            <a:off x="121024" y="663893"/>
            <a:ext cx="12070976" cy="4708981"/>
          </a:xfrm>
          <a:prstGeom prst="rect">
            <a:avLst/>
          </a:prstGeom>
          <a:noFill/>
        </p:spPr>
        <p:txBody>
          <a:bodyPr wrap="square" rtlCol="0">
            <a:spAutoFit/>
          </a:bodyPr>
          <a:lstStyle/>
          <a:p>
            <a:pPr algn="just">
              <a:lnSpc>
                <a:spcPct val="150000"/>
              </a:lnSpc>
            </a:pPr>
            <a:r>
              <a:rPr lang="en-US" sz="2400" b="1">
                <a:solidFill>
                  <a:srgbClr val="FF0000"/>
                </a:solidFill>
                <a:sym typeface="Wingdings"/>
              </a:rPr>
              <a:t>4. Các biện pháp nghệ thuật và tác dụng:</a:t>
            </a:r>
          </a:p>
          <a:p>
            <a:pPr algn="just"/>
            <a:r>
              <a:rPr lang="en-US" sz="2400" b="1">
                <a:solidFill>
                  <a:srgbClr val="0000FF"/>
                </a:solidFill>
                <a:sym typeface="Wingdings"/>
              </a:rPr>
              <a:t></a:t>
            </a:r>
            <a:r>
              <a:rPr lang="en-US" sz="2400">
                <a:solidFill>
                  <a:srgbClr val="0000FF"/>
                </a:solidFill>
              </a:rPr>
              <a:t> </a:t>
            </a:r>
            <a:r>
              <a:rPr lang="en-US" sz="2400" b="1">
                <a:solidFill>
                  <a:srgbClr val="0000FF"/>
                </a:solidFill>
              </a:rPr>
              <a:t>Liệt kê:</a:t>
            </a:r>
            <a:r>
              <a:rPr lang="en-US" sz="2400">
                <a:solidFill>
                  <a:srgbClr val="0000FF"/>
                </a:solidFill>
              </a:rPr>
              <a:t> </a:t>
            </a:r>
            <a:r>
              <a:rPr lang="en-US" sz="2400" b="1" i="1">
                <a:solidFill>
                  <a:srgbClr val="0000FF"/>
                </a:solidFill>
              </a:rPr>
              <a:t>“đồng”, “biển”, “rừng”, “sông”</a:t>
            </a:r>
            <a:endParaRPr lang="en-US" sz="2400">
              <a:solidFill>
                <a:srgbClr val="0000FF"/>
              </a:solidFill>
            </a:endParaRPr>
          </a:p>
          <a:p>
            <a:pPr algn="just"/>
            <a:r>
              <a:rPr lang="en-US" sz="2400">
                <a:solidFill>
                  <a:srgbClr val="0000FF"/>
                </a:solidFill>
              </a:rPr>
              <a:t>	Nhịp thơ nhanh, với một loạt các từ ngữ liệt kê “đồng”, “biển”, “rừng”, “sông” cuốn vào mạch cảm xúc của bài thơ, giúp người đọc như cùng chung cảm xúc với nhân vật, với hoàn cảnh trữ tình.</a:t>
            </a:r>
          </a:p>
          <a:p>
            <a:pPr algn="just"/>
            <a:r>
              <a:rPr lang="en-US" sz="2400" b="1">
                <a:solidFill>
                  <a:srgbClr val="0000FF"/>
                </a:solidFill>
                <a:sym typeface="Wingdings"/>
              </a:rPr>
              <a:t></a:t>
            </a:r>
            <a:r>
              <a:rPr lang="en-US" sz="2400">
                <a:solidFill>
                  <a:srgbClr val="0000FF"/>
                </a:solidFill>
              </a:rPr>
              <a:t> </a:t>
            </a:r>
            <a:r>
              <a:rPr lang="en-US" sz="2400" b="1">
                <a:solidFill>
                  <a:srgbClr val="0000FF"/>
                </a:solidFill>
              </a:rPr>
              <a:t>Hình ảnh đối lập:</a:t>
            </a:r>
            <a:r>
              <a:rPr lang="en-US" sz="2400">
                <a:solidFill>
                  <a:srgbClr val="0000FF"/>
                </a:solidFill>
              </a:rPr>
              <a:t> </a:t>
            </a:r>
          </a:p>
          <a:p>
            <a:pPr lvl="6" algn="just"/>
            <a:r>
              <a:rPr lang="en-US" sz="2400" b="1" i="1">
                <a:solidFill>
                  <a:srgbClr val="0000FF"/>
                </a:solidFill>
              </a:rPr>
              <a:t>“Trăng cứ tròn vành vạnh</a:t>
            </a:r>
            <a:endParaRPr lang="en-US" sz="2400">
              <a:solidFill>
                <a:srgbClr val="0000FF"/>
              </a:solidFill>
            </a:endParaRPr>
          </a:p>
          <a:p>
            <a:pPr lvl="6" algn="just"/>
            <a:r>
              <a:rPr lang="en-US" sz="2400" b="1" i="1">
                <a:solidFill>
                  <a:srgbClr val="0000FF"/>
                </a:solidFill>
              </a:rPr>
              <a:t>kể chi người vô tình”</a:t>
            </a:r>
            <a:endParaRPr lang="en-US" sz="2400">
              <a:solidFill>
                <a:srgbClr val="0000FF"/>
              </a:solidFill>
            </a:endParaRPr>
          </a:p>
          <a:p>
            <a:pPr algn="just"/>
            <a:r>
              <a:rPr lang="en-US" sz="2400">
                <a:solidFill>
                  <a:srgbClr val="0000FF"/>
                </a:solidFill>
              </a:rPr>
              <a:t>	Trăng và người như có sự đối lập. Trăng trở thành biểu tượng của sự vĩnh hằng bất biến, vầng trăng “cứ tròn vạnh vạnh” tượng trưng cho sự tròn đầy, trọn vẹn tình nghĩa của thiên nhiên, cuộc sống và con người trong quá khứ dù cho con người nay đã đổi thay “vô tình”.</a:t>
            </a:r>
            <a:endParaRPr lang="en-US" sz="2400" dirty="0">
              <a:solidFill>
                <a:srgbClr val="0000FF"/>
              </a:solidFill>
            </a:endParaRPr>
          </a:p>
        </p:txBody>
      </p:sp>
    </p:spTree>
    <p:extLst>
      <p:ext uri="{BB962C8B-B14F-4D97-AF65-F5344CB8AC3E}">
        <p14:creationId xmlns:p14="http://schemas.microsoft.com/office/powerpoint/2010/main" xmlns="" val="730352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4" name="TextBox 3">
            <a:extLst>
              <a:ext uri="{FF2B5EF4-FFF2-40B4-BE49-F238E27FC236}">
                <a16:creationId xmlns:a16="http://schemas.microsoft.com/office/drawing/2014/main" xmlns="" id="{2F2E3E07-297E-4A48-AE83-F72AA7A18810}"/>
              </a:ext>
            </a:extLst>
          </p:cNvPr>
          <p:cNvSpPr txBox="1"/>
          <p:nvPr/>
        </p:nvSpPr>
        <p:spPr>
          <a:xfrm>
            <a:off x="121024" y="663893"/>
            <a:ext cx="12070976" cy="4917500"/>
          </a:xfrm>
          <a:prstGeom prst="rect">
            <a:avLst/>
          </a:prstGeom>
          <a:noFill/>
        </p:spPr>
        <p:txBody>
          <a:bodyPr wrap="square" rtlCol="0">
            <a:spAutoFit/>
          </a:bodyPr>
          <a:lstStyle/>
          <a:p>
            <a:pPr algn="just">
              <a:lnSpc>
                <a:spcPct val="150000"/>
              </a:lnSpc>
            </a:pPr>
            <a:r>
              <a:rPr lang="en-US" sz="2400" b="1">
                <a:solidFill>
                  <a:srgbClr val="FF0000"/>
                </a:solidFill>
                <a:sym typeface="Wingdings"/>
              </a:rPr>
              <a:t>4. Các biện pháp nghệ thuật và tác dụng:</a:t>
            </a:r>
          </a:p>
          <a:p>
            <a:pPr algn="just">
              <a:lnSpc>
                <a:spcPct val="130000"/>
              </a:lnSpc>
            </a:pPr>
            <a:r>
              <a:rPr lang="en-US" sz="2400" b="1">
                <a:solidFill>
                  <a:srgbClr val="0000FF"/>
                </a:solidFill>
                <a:sym typeface="Wingdings"/>
              </a:rPr>
              <a:t></a:t>
            </a:r>
            <a:r>
              <a:rPr lang="en-US" sz="2400">
                <a:solidFill>
                  <a:srgbClr val="0000FF"/>
                </a:solidFill>
              </a:rPr>
              <a:t> </a:t>
            </a:r>
            <a:r>
              <a:rPr lang="en-US" sz="2400" b="1">
                <a:solidFill>
                  <a:srgbClr val="0000FF"/>
                </a:solidFill>
              </a:rPr>
              <a:t>Hình ảnh nhân hóa:</a:t>
            </a:r>
            <a:r>
              <a:rPr lang="en-US" sz="2400">
                <a:solidFill>
                  <a:srgbClr val="0000FF"/>
                </a:solidFill>
              </a:rPr>
              <a:t> </a:t>
            </a:r>
          </a:p>
          <a:p>
            <a:pPr algn="ctr">
              <a:lnSpc>
                <a:spcPct val="130000"/>
              </a:lnSpc>
            </a:pPr>
            <a:r>
              <a:rPr lang="en-US" sz="2400" b="1" i="1">
                <a:solidFill>
                  <a:srgbClr val="0000FF"/>
                </a:solidFill>
              </a:rPr>
              <a:t>“ánh trăng im phăng phắc”</a:t>
            </a:r>
            <a:endParaRPr lang="en-US" sz="2400" i="1">
              <a:solidFill>
                <a:srgbClr val="0000FF"/>
              </a:solidFill>
            </a:endParaRPr>
          </a:p>
          <a:p>
            <a:pPr algn="just">
              <a:lnSpc>
                <a:spcPct val="130000"/>
              </a:lnSpc>
            </a:pPr>
            <a:r>
              <a:rPr lang="en-US" sz="2400">
                <a:solidFill>
                  <a:srgbClr val="0000FF"/>
                </a:solidFill>
              </a:rPr>
              <a:t>	- Gợi cái nhìn bao dung, độ lượng mà nghiêm khắc của người bạn thủy chung. Hình ảnh thơ được lấy từ hiện thực – thiên nhiên bất biến, vĩnh hằng để khái quát nên một lẽ sống cao đẹp một tình nghĩa, trọn vẹn, chung thủy và vị tha. Tấm lòng đáng trân trọng ấy là tấm lòng của những người đồng chí đồng đội một thời sống chết vì nhau</a:t>
            </a:r>
          </a:p>
          <a:p>
            <a:pPr algn="just">
              <a:lnSpc>
                <a:spcPct val="130000"/>
              </a:lnSpc>
            </a:pPr>
            <a:r>
              <a:rPr lang="en-US" sz="2400">
                <a:solidFill>
                  <a:srgbClr val="0000FF"/>
                </a:solidFill>
              </a:rPr>
              <a:t>	- Cao đẹp biết bao là tình người vị tha, bao dung, độ lượng để người bạn vô tình được "giật mình” thức tỉnh và kịp có một cơ hội níu giữ quá khứ, níu giữ tấm lòng trong sạch, thanh cao.</a:t>
            </a:r>
            <a:endParaRPr lang="en-US" sz="2400" dirty="0">
              <a:solidFill>
                <a:srgbClr val="0000FF"/>
              </a:solidFill>
            </a:endParaRPr>
          </a:p>
        </p:txBody>
      </p:sp>
    </p:spTree>
    <p:extLst>
      <p:ext uri="{BB962C8B-B14F-4D97-AF65-F5344CB8AC3E}">
        <p14:creationId xmlns:p14="http://schemas.microsoft.com/office/powerpoint/2010/main" xmlns="" val="513965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4" name="TextBox 3">
            <a:extLst>
              <a:ext uri="{FF2B5EF4-FFF2-40B4-BE49-F238E27FC236}">
                <a16:creationId xmlns:a16="http://schemas.microsoft.com/office/drawing/2014/main" xmlns="" id="{2F2E3E07-297E-4A48-AE83-F72AA7A18810}"/>
              </a:ext>
            </a:extLst>
          </p:cNvPr>
          <p:cNvSpPr txBox="1"/>
          <p:nvPr/>
        </p:nvSpPr>
        <p:spPr>
          <a:xfrm>
            <a:off x="121024" y="663893"/>
            <a:ext cx="12070976" cy="2239844"/>
          </a:xfrm>
          <a:prstGeom prst="rect">
            <a:avLst/>
          </a:prstGeom>
          <a:noFill/>
        </p:spPr>
        <p:txBody>
          <a:bodyPr wrap="square" rtlCol="0">
            <a:spAutoFit/>
          </a:bodyPr>
          <a:lstStyle/>
          <a:p>
            <a:pPr algn="just">
              <a:lnSpc>
                <a:spcPct val="150000"/>
              </a:lnSpc>
            </a:pPr>
            <a:r>
              <a:rPr lang="en-US" sz="2400" b="1">
                <a:solidFill>
                  <a:srgbClr val="FF0000"/>
                </a:solidFill>
                <a:sym typeface="Wingdings"/>
              </a:rPr>
              <a:t>5. Mạch cảm xúc</a:t>
            </a:r>
          </a:p>
          <a:p>
            <a:pPr marL="0" marR="0" indent="285750" algn="just">
              <a:lnSpc>
                <a:spcPct val="150000"/>
              </a:lnSpc>
              <a:spcBef>
                <a:spcPts val="0"/>
              </a:spcBef>
              <a:spcAft>
                <a:spcPts val="0"/>
              </a:spcAft>
            </a:pPr>
            <a:r>
              <a:rPr lang="en-US" sz="2400">
                <a:solidFill>
                  <a:srgbClr val="0000FF"/>
                </a:solidFill>
                <a:effectLst/>
                <a:latin typeface="+mj-lt"/>
                <a:ea typeface="Calibri" panose="020F0502020204030204" pitchFamily="34" charset="0"/>
                <a:cs typeface="Calibri" panose="020F0502020204030204" pitchFamily="34" charset="0"/>
              </a:rPr>
              <a:t>Bài thơ là câu chuyện nhỏ được kể theo trình tự thời gian từ quá khứ đến hiện tại gắn với các mốc sự kiện trong cuộc đời con người. Theo dòng tự sự ấy mạch cảm xúc đi từ quá khứ đến hiện tại và lắng kết trong cái "giật mình" cuối bài thơ.</a:t>
            </a:r>
            <a:endParaRPr lang="en-US" sz="2400">
              <a:solidFill>
                <a:srgbClr val="0000FF"/>
              </a:solidFill>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2124492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631599"/>
            <a:ext cx="11831782" cy="5009833"/>
          </a:xfrm>
          <a:prstGeom prst="rect">
            <a:avLst/>
          </a:prstGeom>
          <a:noFill/>
        </p:spPr>
        <p:txBody>
          <a:bodyPr wrap="square" rtlCol="0">
            <a:spAutoFit/>
          </a:bodyPr>
          <a:lstStyle/>
          <a:p>
            <a:pPr algn="just">
              <a:lnSpc>
                <a:spcPct val="150000"/>
              </a:lnSpc>
            </a:pPr>
            <a:r>
              <a:rPr lang="en-US" sz="2200" b="1">
                <a:solidFill>
                  <a:srgbClr val="FF0000"/>
                </a:solidFill>
              </a:rPr>
              <a:t>1. Vấn đề 1: </a:t>
            </a:r>
            <a:r>
              <a:rPr lang="en-US" sz="2400">
                <a:solidFill>
                  <a:srgbClr val="0000FF"/>
                </a:solidFill>
              </a:rPr>
              <a:t>Trong bài thơ “</a:t>
            </a:r>
            <a:r>
              <a:rPr lang="en-US" sz="2400" b="1" i="1">
                <a:solidFill>
                  <a:srgbClr val="0000FF"/>
                </a:solidFill>
              </a:rPr>
              <a:t>Ánh trăng</a:t>
            </a:r>
            <a:r>
              <a:rPr lang="en-US" sz="2400">
                <a:solidFill>
                  <a:srgbClr val="0000FF"/>
                </a:solidFill>
              </a:rPr>
              <a:t>” của Nguyễn Duy có câu: </a:t>
            </a:r>
          </a:p>
          <a:p>
            <a:pPr algn="ctr">
              <a:lnSpc>
                <a:spcPct val="150000"/>
              </a:lnSpc>
            </a:pPr>
            <a:r>
              <a:rPr lang="en-US" sz="2400">
                <a:solidFill>
                  <a:srgbClr val="0000FF"/>
                </a:solidFill>
              </a:rPr>
              <a:t>“</a:t>
            </a:r>
            <a:r>
              <a:rPr lang="en-US" sz="2400" i="1">
                <a:solidFill>
                  <a:srgbClr val="0000FF"/>
                </a:solidFill>
              </a:rPr>
              <a:t>Ngửa mặt lên nhìn mặt</a:t>
            </a:r>
            <a:r>
              <a:rPr lang="en-US" sz="2400">
                <a:solidFill>
                  <a:srgbClr val="0000FF"/>
                </a:solidFill>
              </a:rPr>
              <a:t>”</a:t>
            </a:r>
          </a:p>
          <a:p>
            <a:pPr algn="ctr">
              <a:lnSpc>
                <a:spcPct val="150000"/>
              </a:lnSpc>
            </a:pPr>
            <a:endParaRPr lang="en-US" sz="2400">
              <a:solidFill>
                <a:srgbClr val="0000FF"/>
              </a:solidFill>
            </a:endParaRPr>
          </a:p>
          <a:p>
            <a:pPr algn="just">
              <a:lnSpc>
                <a:spcPct val="150000"/>
              </a:lnSpc>
            </a:pPr>
            <a:r>
              <a:rPr lang="en-US" sz="2400" b="1" u="sng">
                <a:solidFill>
                  <a:srgbClr val="0000FF"/>
                </a:solidFill>
              </a:rPr>
              <a:t>Câu 1:</a:t>
            </a:r>
            <a:r>
              <a:rPr lang="en-US" sz="2400">
                <a:solidFill>
                  <a:srgbClr val="0000FF"/>
                </a:solidFill>
              </a:rPr>
              <a:t> Chép tiếp câu thơ trên để hoàn thành khổ thứ năm của bài thơ.</a:t>
            </a:r>
          </a:p>
          <a:p>
            <a:pPr algn="just">
              <a:lnSpc>
                <a:spcPct val="150000"/>
              </a:lnSpc>
            </a:pPr>
            <a:r>
              <a:rPr lang="en-US" sz="2400" b="1" u="sng">
                <a:solidFill>
                  <a:srgbClr val="0000FF"/>
                </a:solidFill>
              </a:rPr>
              <a:t>Câu 2:</a:t>
            </a:r>
            <a:r>
              <a:rPr lang="en-US" sz="2400">
                <a:solidFill>
                  <a:srgbClr val="0000FF"/>
                </a:solidFill>
              </a:rPr>
              <a:t> Từ </a:t>
            </a:r>
            <a:r>
              <a:rPr lang="en-US" sz="2400" i="1">
                <a:solidFill>
                  <a:srgbClr val="0000FF"/>
                </a:solidFill>
              </a:rPr>
              <a:t>“mặt”</a:t>
            </a:r>
            <a:r>
              <a:rPr lang="en-US" sz="2400">
                <a:solidFill>
                  <a:srgbClr val="0000FF"/>
                </a:solidFill>
              </a:rPr>
              <a:t> thứ hai trong khổ thơ vừa chép được chuyển nghĩa theo phương thức nào? Phân tích cái hay của cách dùng từ nhiều nghĩa trong câu thơ đó?</a:t>
            </a:r>
          </a:p>
          <a:p>
            <a:pPr algn="just">
              <a:lnSpc>
                <a:spcPct val="150000"/>
              </a:lnSpc>
            </a:pPr>
            <a:r>
              <a:rPr lang="en-US" sz="2400" b="1" u="sng">
                <a:solidFill>
                  <a:srgbClr val="0000FF"/>
                </a:solidFill>
              </a:rPr>
              <a:t>Câu 3:</a:t>
            </a:r>
            <a:r>
              <a:rPr lang="en-US" sz="2400">
                <a:solidFill>
                  <a:srgbClr val="0000FF"/>
                </a:solidFill>
              </a:rPr>
              <a:t>  Hãy viết một đoạn văn quy nạp (khoảng 10 câu) phân tích ý nghĩa biểu tượng của hình ảnh vầng trăng và chiều sâu tư tưởng mang tính triết lí trong khổ thơ kết của bài thơ. Trong đoạn có sử dụng một câu phủ định (Gạch chân câu phủ định).</a:t>
            </a:r>
          </a:p>
        </p:txBody>
      </p:sp>
    </p:spTree>
    <p:extLst>
      <p:ext uri="{BB962C8B-B14F-4D97-AF65-F5344CB8AC3E}">
        <p14:creationId xmlns:p14="http://schemas.microsoft.com/office/powerpoint/2010/main" xmlns="" val="1263251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768489"/>
            <a:ext cx="11831782" cy="5632311"/>
          </a:xfrm>
          <a:prstGeom prst="rect">
            <a:avLst/>
          </a:prstGeom>
          <a:noFill/>
        </p:spPr>
        <p:txBody>
          <a:bodyPr wrap="square" rtlCol="0">
            <a:spAutoFit/>
          </a:bodyPr>
          <a:lstStyle/>
          <a:p>
            <a:pPr algn="just"/>
            <a:r>
              <a:rPr lang="en-US" sz="2400" b="1">
                <a:solidFill>
                  <a:srgbClr val="FF0000"/>
                </a:solidFill>
              </a:rPr>
              <a:t>Gợi ý vấn đề 1:</a:t>
            </a:r>
          </a:p>
          <a:p>
            <a:pPr algn="just"/>
            <a:r>
              <a:rPr lang="en-US" sz="2400" b="1" u="sng">
                <a:solidFill>
                  <a:srgbClr val="0000FF"/>
                </a:solidFill>
              </a:rPr>
              <a:t>Câu 1:</a:t>
            </a:r>
            <a:r>
              <a:rPr lang="en-US" sz="2400" b="1">
                <a:solidFill>
                  <a:srgbClr val="0000FF"/>
                </a:solidFill>
              </a:rPr>
              <a:t> Chép chính xác khổ thơ thứ 5:</a:t>
            </a:r>
            <a:endParaRPr lang="en-US" sz="2400">
              <a:solidFill>
                <a:srgbClr val="0000FF"/>
              </a:solidFill>
            </a:endParaRPr>
          </a:p>
          <a:p>
            <a:pPr lvl="7" algn="just"/>
            <a:r>
              <a:rPr lang="en-US" sz="2400" i="1">
                <a:solidFill>
                  <a:srgbClr val="0000FF"/>
                </a:solidFill>
              </a:rPr>
              <a:t>“Ngửa mặt lên nhìn mặt</a:t>
            </a:r>
            <a:endParaRPr lang="en-US" sz="2400">
              <a:solidFill>
                <a:srgbClr val="0000FF"/>
              </a:solidFill>
            </a:endParaRPr>
          </a:p>
          <a:p>
            <a:pPr lvl="7" algn="just"/>
            <a:r>
              <a:rPr lang="en-US" sz="2400" i="1">
                <a:solidFill>
                  <a:srgbClr val="0000FF"/>
                </a:solidFill>
              </a:rPr>
              <a:t>có cái gì rưng rưng</a:t>
            </a:r>
            <a:endParaRPr lang="en-US" sz="2400">
              <a:solidFill>
                <a:srgbClr val="0000FF"/>
              </a:solidFill>
            </a:endParaRPr>
          </a:p>
          <a:p>
            <a:pPr lvl="7" algn="just"/>
            <a:r>
              <a:rPr lang="en-US" sz="2400" i="1">
                <a:solidFill>
                  <a:srgbClr val="0000FF"/>
                </a:solidFill>
              </a:rPr>
              <a:t>như là đồng là bể</a:t>
            </a:r>
            <a:endParaRPr lang="en-US" sz="2400">
              <a:solidFill>
                <a:srgbClr val="0000FF"/>
              </a:solidFill>
            </a:endParaRPr>
          </a:p>
          <a:p>
            <a:pPr lvl="7" algn="just"/>
            <a:r>
              <a:rPr lang="en-US" sz="2400" i="1">
                <a:solidFill>
                  <a:srgbClr val="0000FF"/>
                </a:solidFill>
              </a:rPr>
              <a:t>như là sông là rừng”</a:t>
            </a:r>
            <a:endParaRPr lang="en-US" sz="2400">
              <a:solidFill>
                <a:srgbClr val="0000FF"/>
              </a:solidFill>
            </a:endParaRPr>
          </a:p>
          <a:p>
            <a:pPr algn="just"/>
            <a:r>
              <a:rPr lang="en-US" sz="2400" b="1" u="sng">
                <a:solidFill>
                  <a:srgbClr val="0000FF"/>
                </a:solidFill>
              </a:rPr>
              <a:t>Câu 2</a:t>
            </a:r>
            <a:r>
              <a:rPr lang="en-US" sz="2400" b="1">
                <a:solidFill>
                  <a:srgbClr val="0000FF"/>
                </a:solidFill>
              </a:rPr>
              <a:t>: Từ “mặt” thứ hai trong câu </a:t>
            </a:r>
            <a:r>
              <a:rPr lang="en-US" sz="2400" b="1" i="1">
                <a:solidFill>
                  <a:srgbClr val="0000FF"/>
                </a:solidFill>
              </a:rPr>
              <a:t>“Ngửa mặt lên nhìn mặt”</a:t>
            </a:r>
            <a:r>
              <a:rPr lang="en-US" sz="2400" b="1">
                <a:solidFill>
                  <a:srgbClr val="0000FF"/>
                </a:solidFill>
              </a:rPr>
              <a:t>:</a:t>
            </a:r>
            <a:endParaRPr lang="en-US" sz="2400">
              <a:solidFill>
                <a:srgbClr val="0000FF"/>
              </a:solidFill>
            </a:endParaRPr>
          </a:p>
          <a:p>
            <a:pPr algn="just"/>
            <a:r>
              <a:rPr lang="en-US" sz="2400">
                <a:solidFill>
                  <a:srgbClr val="0000FF"/>
                </a:solidFill>
              </a:rPr>
              <a:t>    - </a:t>
            </a:r>
            <a:r>
              <a:rPr lang="vi-VN" sz="2400">
                <a:solidFill>
                  <a:srgbClr val="0000FF"/>
                </a:solidFill>
              </a:rPr>
              <a:t>Từ “mặt” thứ hai được chuyển nghĩa theo phương thức ẩn dụ</a:t>
            </a:r>
            <a:endParaRPr lang="en-US" sz="2400">
              <a:solidFill>
                <a:srgbClr val="0000FF"/>
              </a:solidFill>
            </a:endParaRPr>
          </a:p>
          <a:p>
            <a:pPr algn="just"/>
            <a:r>
              <a:rPr lang="en-US" sz="2400">
                <a:solidFill>
                  <a:srgbClr val="0000FF"/>
                </a:solidFill>
              </a:rPr>
              <a:t>    </a:t>
            </a:r>
            <a:r>
              <a:rPr lang="vi-VN" sz="2400">
                <a:solidFill>
                  <a:srgbClr val="0000FF"/>
                </a:solidFill>
              </a:rPr>
              <a:t>- Phân tích cái hay của từ “mặt”: </a:t>
            </a:r>
            <a:endParaRPr lang="en-US" sz="2400">
              <a:solidFill>
                <a:srgbClr val="0000FF"/>
              </a:solidFill>
            </a:endParaRPr>
          </a:p>
          <a:p>
            <a:pPr algn="just"/>
            <a:r>
              <a:rPr lang="en-US" sz="2400">
                <a:solidFill>
                  <a:srgbClr val="0000FF"/>
                </a:solidFill>
              </a:rPr>
              <a:t>       </a:t>
            </a:r>
            <a:r>
              <a:rPr lang="vi-VN" sz="2400">
                <a:solidFill>
                  <a:srgbClr val="0000FF"/>
                </a:solidFill>
              </a:rPr>
              <a:t>+ Từ “mặt” (thứ 2) mang ý nghĩa ẩn dụ sâu xa, gợi cái hồn, tinh thần của sự vật</a:t>
            </a:r>
            <a:r>
              <a:rPr lang="en-US" sz="2400">
                <a:solidFill>
                  <a:srgbClr val="0000FF"/>
                </a:solidFill>
              </a:rPr>
              <a:t>. </a:t>
            </a:r>
            <a:r>
              <a:rPr lang="en-US" sz="2400" b="1">
                <a:solidFill>
                  <a:srgbClr val="0000FF"/>
                </a:solidFill>
              </a:rPr>
              <a:t>    </a:t>
            </a:r>
          </a:p>
          <a:p>
            <a:pPr algn="just"/>
            <a:r>
              <a:rPr lang="en-US" sz="2400">
                <a:solidFill>
                  <a:srgbClr val="0000FF"/>
                </a:solidFill>
              </a:rPr>
              <a:t>       </a:t>
            </a:r>
            <a:r>
              <a:rPr lang="vi-VN" sz="2400">
                <a:solidFill>
                  <a:srgbClr val="0000FF"/>
                </a:solidFill>
              </a:rPr>
              <a:t>+ “Mặt” gợi hình ảnh mặt trăng, thiên nhiên tươi mát, là gương mặt người bạn tri kỉ, quá khứ nghĩa tình, lương tâm của chính mình (tự vấn). </a:t>
            </a:r>
            <a:endParaRPr lang="en-US" sz="2400">
              <a:solidFill>
                <a:srgbClr val="0000FF"/>
              </a:solidFill>
            </a:endParaRPr>
          </a:p>
          <a:p>
            <a:pPr algn="just"/>
            <a:r>
              <a:rPr lang="en-US" sz="2400">
                <a:solidFill>
                  <a:srgbClr val="0000FF"/>
                </a:solidFill>
              </a:rPr>
              <a:t>       </a:t>
            </a:r>
            <a:r>
              <a:rPr lang="vi-VN" sz="2400">
                <a:solidFill>
                  <a:srgbClr val="0000FF"/>
                </a:solidFill>
              </a:rPr>
              <a:t>+ Hai từ “mặt” trong cùng </a:t>
            </a:r>
            <a:r>
              <a:rPr lang="en-US" sz="2400">
                <a:solidFill>
                  <a:srgbClr val="0000FF"/>
                </a:solidFill>
              </a:rPr>
              <a:t>một</a:t>
            </a:r>
            <a:r>
              <a:rPr lang="vi-VN" sz="2400">
                <a:solidFill>
                  <a:srgbClr val="0000FF"/>
                </a:solidFill>
              </a:rPr>
              <a:t> câu thơ tạo tư thế mặt đối mặt, đối diện đàm tâm giữa người và trăng, thức tỉnh mọi người hướng tới lối sống cao đẹp: ân nghĩa thủy chung, bao dung, độ lượng. </a:t>
            </a:r>
            <a:endParaRPr lang="en-US" sz="2400">
              <a:solidFill>
                <a:srgbClr val="0000FF"/>
              </a:solidFill>
            </a:endParaRPr>
          </a:p>
        </p:txBody>
      </p:sp>
    </p:spTree>
    <p:extLst>
      <p:ext uri="{BB962C8B-B14F-4D97-AF65-F5344CB8AC3E}">
        <p14:creationId xmlns:p14="http://schemas.microsoft.com/office/powerpoint/2010/main" xmlns="" val="1787107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Custom 53">
      <a:dk1>
        <a:sysClr val="windowText" lastClr="000000"/>
      </a:dk1>
      <a:lt1>
        <a:sysClr val="window" lastClr="FFFFFF"/>
      </a:lt1>
      <a:dk2>
        <a:srgbClr val="666666"/>
      </a:dk2>
      <a:lt2>
        <a:srgbClr val="808080"/>
      </a:lt2>
      <a:accent1>
        <a:srgbClr val="ED1C24"/>
      </a:accent1>
      <a:accent2>
        <a:srgbClr val="F15A24"/>
      </a:accent2>
      <a:accent3>
        <a:srgbClr val="F7931E"/>
      </a:accent3>
      <a:accent4>
        <a:srgbClr val="FBB03B"/>
      </a:accent4>
      <a:accent5>
        <a:srgbClr val="FCCB00"/>
      </a:accent5>
      <a:accent6>
        <a:srgbClr val="70AD47"/>
      </a:accent6>
      <a:hlink>
        <a:srgbClr val="666666"/>
      </a:hlink>
      <a:folHlink>
        <a:srgbClr val="666666"/>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Timeline from SmartArt_01_MO - v4" id="{E57269B8-54F0-49BD-A8EA-8A70876CC409}" vid="{E9570212-5BEE-4588-9CB3-61D60C5AAA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5E0056C-22F7-43F0-A6CE-AE8B59378E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A6599C0-B0B6-415D-9B63-E273EEA0EBF7}">
  <ds:schemaRefs>
    <ds:schemaRef ds:uri="http://purl.org/dc/terms/"/>
    <ds:schemaRef ds:uri="http://purl.org/dc/elements/1.1/"/>
    <ds:schemaRef ds:uri="http://schemas.openxmlformats.org/package/2006/metadata/core-properties"/>
    <ds:schemaRef ds:uri="16c05727-aa75-4e4a-9b5f-8a80a1165891"/>
    <ds:schemaRef ds:uri="71af3243-3dd4-4a8d-8c0d-dd76da1f02a5"/>
    <ds:schemaRef ds:uri="http://schemas.microsoft.com/office/2006/documentManagement/types"/>
    <ds:schemaRef ds:uri="http://schemas.microsoft.com/office/infopath/2007/PartnerControls"/>
    <ds:schemaRef ds:uri="http://www.w3.org/XML/1998/namespace"/>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83B6EBAF-D3F1-4C38-B9E9-9D4DBDA1397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Gioi thieu zoom va hoat hinh trong Powerpoint 2019</Template>
  <TotalTime>208</TotalTime>
  <Words>4123</Words>
  <Application>Microsoft Office PowerPoint</Application>
  <PresentationFormat>Custom</PresentationFormat>
  <Paragraphs>285</Paragraphs>
  <Slides>27</Slides>
  <Notes>1</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ÁNH TRĂNG (NGUYỄN DUY)</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Trân trọng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2019 nâng cao</dc:title>
  <dc:creator>taphuanviolet@gmail.com</dc:creator>
  <cp:lastModifiedBy>dung</cp:lastModifiedBy>
  <cp:revision>23</cp:revision>
  <dcterms:created xsi:type="dcterms:W3CDTF">2021-12-24T04:43:23Z</dcterms:created>
  <dcterms:modified xsi:type="dcterms:W3CDTF">2023-03-29T01:33:25Z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