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4" r:id="rId2"/>
    <p:sldId id="460" r:id="rId3"/>
    <p:sldId id="269" r:id="rId4"/>
    <p:sldId id="461" r:id="rId5"/>
    <p:sldId id="486" r:id="rId6"/>
    <p:sldId id="259" r:id="rId7"/>
    <p:sldId id="487" r:id="rId8"/>
    <p:sldId id="488" r:id="rId9"/>
    <p:sldId id="489" r:id="rId10"/>
    <p:sldId id="490" r:id="rId11"/>
    <p:sldId id="491" r:id="rId12"/>
    <p:sldId id="471" r:id="rId13"/>
    <p:sldId id="483" r:id="rId14"/>
    <p:sldId id="484" r:id="rId15"/>
    <p:sldId id="256" r:id="rId16"/>
    <p:sldId id="466" r:id="rId17"/>
    <p:sldId id="468" r:id="rId18"/>
    <p:sldId id="469" r:id="rId19"/>
    <p:sldId id="470" r:id="rId20"/>
    <p:sldId id="473" r:id="rId21"/>
    <p:sldId id="474" r:id="rId22"/>
    <p:sldId id="475" r:id="rId23"/>
    <p:sldId id="477" r:id="rId24"/>
    <p:sldId id="478" r:id="rId25"/>
    <p:sldId id="479" r:id="rId26"/>
    <p:sldId id="328" r:id="rId27"/>
    <p:sldId id="492" r:id="rId28"/>
    <p:sldId id="480" r:id="rId29"/>
    <p:sldId id="4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63"/>
    <a:srgbClr val="FC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2F657-3F37-42F6-B313-12168C5B522C}" type="datetimeFigureOut">
              <a:rPr lang="en-US" smtClean="0"/>
              <a:pPr/>
              <a:t>9/18/2021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F5DE9-44B3-4DA5-89E4-85F92AA86085}" type="slidenum">
              <a:rPr lang="en-US" smtClean="0"/>
              <a:pPr/>
              <a:t>‹#›</a:t>
            </a:fld>
            <a:endParaRPr lang="en-US"/>
          </a:p>
        </p:txBody>
      </p:sp>
    </p:spTree>
    <p:extLst>
      <p:ext uri="{BB962C8B-B14F-4D97-AF65-F5344CB8AC3E}">
        <p14:creationId xmlns:p14="http://schemas.microsoft.com/office/powerpoint/2010/main" val="312302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1</a:t>
            </a:fld>
            <a:endParaRPr lang="zh-CN" altLang="en-US"/>
          </a:p>
        </p:txBody>
      </p:sp>
    </p:spTree>
    <p:extLst>
      <p:ext uri="{BB962C8B-B14F-4D97-AF65-F5344CB8AC3E}">
        <p14:creationId xmlns:p14="http://schemas.microsoft.com/office/powerpoint/2010/main" val="336962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a:t>
            </a:fld>
            <a:endParaRPr lang="vi-VN"/>
          </a:p>
        </p:txBody>
      </p:sp>
    </p:spTree>
    <p:extLst>
      <p:ext uri="{BB962C8B-B14F-4D97-AF65-F5344CB8AC3E}">
        <p14:creationId xmlns:p14="http://schemas.microsoft.com/office/powerpoint/2010/main" val="238631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64BB7-5C07-4203-9C40-8135A69CAA60}" type="slidenum">
              <a:rPr lang="en-US" smtClean="0"/>
              <a:t>3</a:t>
            </a:fld>
            <a:endParaRPr lang="en-US"/>
          </a:p>
        </p:txBody>
      </p:sp>
    </p:spTree>
    <p:extLst>
      <p:ext uri="{BB962C8B-B14F-4D97-AF65-F5344CB8AC3E}">
        <p14:creationId xmlns:p14="http://schemas.microsoft.com/office/powerpoint/2010/main" val="65325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extLst>
      <p:ext uri="{BB962C8B-B14F-4D97-AF65-F5344CB8AC3E}">
        <p14:creationId xmlns:p14="http://schemas.microsoft.com/office/powerpoint/2010/main" val="116681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77E92-D2AD-432C-A974-472FA59F1065}"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71847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15129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56411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anose="020B0604020202020204"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33881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406022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40037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77E92-D2AD-432C-A974-472FA59F1065}" type="datetimeFigureOut">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10398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77E92-D2AD-432C-A974-472FA59F1065}"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382676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77E92-D2AD-432C-A974-472FA59F1065}" type="datetimeFigureOut">
              <a:rPr lang="en-US" smtClean="0"/>
              <a:pPr/>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2953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77E92-D2AD-432C-A974-472FA59F1065}" type="datetimeFigureOut">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1545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7E92-D2AD-432C-A974-472FA59F1065}" type="datetimeFigureOut">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9652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7E92-D2AD-432C-A974-472FA59F1065}"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37561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7E92-D2AD-432C-A974-472FA59F1065}" type="datetimeFigureOut">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9662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7E92-D2AD-432C-A974-472FA59F1065}" type="datetimeFigureOut">
              <a:rPr lang="en-US" smtClean="0"/>
              <a:pPr/>
              <a:t>9/18/2021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80F31-AF4B-48C3-B317-65624AEE8DFB}" type="slidenum">
              <a:rPr lang="en-US" smtClean="0"/>
              <a:pPr/>
              <a:t>‹#›</a:t>
            </a:fld>
            <a:endParaRPr lang="en-US"/>
          </a:p>
        </p:txBody>
      </p:sp>
    </p:spTree>
    <p:extLst>
      <p:ext uri="{BB962C8B-B14F-4D97-AF65-F5344CB8AC3E}">
        <p14:creationId xmlns:p14="http://schemas.microsoft.com/office/powerpoint/2010/main" val="229772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876925" y="0"/>
            <a:ext cx="5781676"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381" r="29381"/>
          <a:stretch/>
        </p:blipFill>
        <p:spPr>
          <a:xfrm>
            <a:off x="6096002" y="-3810"/>
            <a:ext cx="6095998" cy="6858000"/>
          </a:xfrm>
        </p:spPr>
      </p:pic>
      <p:sp>
        <p:nvSpPr>
          <p:cNvPr id="13" name="TextBox 12">
            <a:extLst>
              <a:ext uri="{FF2B5EF4-FFF2-40B4-BE49-F238E27FC236}">
                <a16:creationId xmlns="" xmlns:a16="http://schemas.microsoft.com/office/drawing/2014/main" id="{E97FBFD2-19FA-4DEF-A744-0F06E247F0CA}"/>
              </a:ext>
            </a:extLst>
          </p:cNvPr>
          <p:cNvSpPr txBox="1"/>
          <p:nvPr/>
        </p:nvSpPr>
        <p:spPr>
          <a:xfrm>
            <a:off x="533399" y="692779"/>
            <a:ext cx="5781676" cy="4524315"/>
          </a:xfrm>
          <a:prstGeom prst="rect">
            <a:avLst/>
          </a:prstGeom>
          <a:noFill/>
        </p:spPr>
        <p:txBody>
          <a:bodyPr wrap="square" rtlCol="0">
            <a:spAutoFit/>
          </a:bodyPr>
          <a:lstStyle/>
          <a:p>
            <a:pPr algn="ctr"/>
            <a:r>
              <a:rPr lang="en-US" sz="9600" dirty="0" err="1">
                <a:solidFill>
                  <a:srgbClr val="FF0000"/>
                </a:solidFill>
                <a:latin typeface="Times New Roman" panose="02020603050405020304" pitchFamily="18" charset="0"/>
                <a:cs typeface="Times New Roman" panose="02020603050405020304" pitchFamily="18" charset="0"/>
              </a:rPr>
              <a:t>Tiết</a:t>
            </a:r>
            <a:r>
              <a:rPr lang="en-US" sz="9600" dirty="0">
                <a:solidFill>
                  <a:srgbClr val="FF0000"/>
                </a:solidFill>
                <a:latin typeface="Times New Roman" panose="02020603050405020304" pitchFamily="18" charset="0"/>
                <a:cs typeface="Times New Roman" panose="02020603050405020304" pitchFamily="18" charset="0"/>
              </a:rPr>
              <a:t> 7-Thực </a:t>
            </a:r>
            <a:r>
              <a:rPr lang="en-US" sz="9600" dirty="0" err="1">
                <a:solidFill>
                  <a:srgbClr val="FF0000"/>
                </a:solidFill>
                <a:latin typeface="Times New Roman" panose="02020603050405020304" pitchFamily="18" charset="0"/>
                <a:cs typeface="Times New Roman" panose="02020603050405020304" pitchFamily="18" charset="0"/>
              </a:rPr>
              <a:t>hành</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tiếng</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Việt</a:t>
            </a:r>
            <a:endParaRPr lang="en-US" sz="9600" dirty="0">
              <a:solidFill>
                <a:srgbClr val="FF0000"/>
              </a:solidFill>
              <a:latin typeface="Times New Roman" panose="02020603050405020304" pitchFamily="18" charset="0"/>
              <a:cs typeface="Times New Roman" panose="02020603050405020304" pitchFamily="18" charset="0"/>
            </a:endParaRPr>
          </a:p>
        </p:txBody>
      </p:sp>
      <p:pic>
        <p:nvPicPr>
          <p:cNvPr id="15" name="Picture 2">
            <a:extLst>
              <a:ext uri="{FF2B5EF4-FFF2-40B4-BE49-F238E27FC236}">
                <a16:creationId xmlns="" xmlns:a16="http://schemas.microsoft.com/office/drawing/2014/main" id="{63BF14D1-3637-4617-830C-22EF63D1F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095" y="5217094"/>
            <a:ext cx="2223406" cy="12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7286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b</a:t>
            </a:r>
            <a:r>
              <a:rPr lang="vi-VN" b="1" u="sng" dirty="0" smtClean="0">
                <a:latin typeface="Times New Roman" panose="02020603050405020304" pitchFamily="18" charset="0"/>
                <a:cs typeface="Times New Roman" panose="02020603050405020304" pitchFamily="18" charset="0"/>
              </a:rPr>
              <a:t> </a:t>
            </a:r>
            <a:r>
              <a:rPr lang="vi-VN" b="1" u="sng" dirty="0" smtClean="0">
                <a:latin typeface="Times New Roman" panose="02020603050405020304" pitchFamily="18" charset="0"/>
                <a:cs typeface="Times New Roman" panose="02020603050405020304" pitchFamily="18" charset="0"/>
              </a:rPr>
              <a:t>Một số cách giải nghĩa từ </a:t>
            </a:r>
            <a:endParaRPr lang="vi-VN"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600201"/>
            <a:ext cx="11277600" cy="4525963"/>
          </a:xfrm>
        </p:spPr>
        <p:txBody>
          <a:bodyPr/>
          <a:lstStyle/>
          <a:p>
            <a:pPr marL="0" indent="0">
              <a:buNone/>
            </a:pPr>
            <a:r>
              <a:rPr lang="en-US" i="1" u="sng" dirty="0" smtClean="0">
                <a:latin typeface="+mj-lt"/>
              </a:rPr>
              <a:t>- </a:t>
            </a:r>
            <a:r>
              <a:rPr lang="vi-VN" i="1" u="sng" dirty="0" smtClean="0">
                <a:latin typeface="+mj-lt"/>
              </a:rPr>
              <a:t>Đưa </a:t>
            </a:r>
            <a:r>
              <a:rPr lang="vi-VN" i="1" u="sng" dirty="0" smtClean="0">
                <a:latin typeface="+mj-lt"/>
              </a:rPr>
              <a:t>ra khái niệm mà từ biểu thị</a:t>
            </a:r>
            <a:r>
              <a:rPr lang="vi-VN" i="1" dirty="0" smtClean="0">
                <a:latin typeface="+mj-lt"/>
              </a:rPr>
              <a:t>.</a:t>
            </a:r>
          </a:p>
          <a:p>
            <a:pPr marL="0" indent="0">
              <a:buNone/>
            </a:pPr>
            <a:r>
              <a:rPr lang="vi-VN" dirty="0" smtClean="0">
                <a:latin typeface="+mj-lt"/>
              </a:rPr>
              <a:t>VD: Truyện đồng thoại là loại truyện viết cho trẻ em, có nhân vật thường là loài vật hoặc đồ vật được nhân cách hóa ....</a:t>
            </a:r>
          </a:p>
          <a:p>
            <a:pPr marL="0" indent="0">
              <a:buNone/>
            </a:pPr>
            <a:r>
              <a:rPr lang="en-US" dirty="0" smtClean="0">
                <a:latin typeface="+mj-lt"/>
              </a:rPr>
              <a:t>- </a:t>
            </a:r>
            <a:r>
              <a:rPr lang="vi-VN" i="1" u="sng" dirty="0" smtClean="0">
                <a:latin typeface="+mj-lt"/>
              </a:rPr>
              <a:t>Đưa </a:t>
            </a:r>
            <a:r>
              <a:rPr lang="vi-VN" i="1" u="sng" dirty="0" smtClean="0">
                <a:latin typeface="+mj-lt"/>
              </a:rPr>
              <a:t>ra những từ đồng nghĩa hoặc trái nghĩa</a:t>
            </a:r>
            <a:r>
              <a:rPr lang="vi-VN" dirty="0" smtClean="0">
                <a:latin typeface="+mj-lt"/>
              </a:rPr>
              <a:t>.</a:t>
            </a:r>
          </a:p>
          <a:p>
            <a:pPr marL="0" indent="0">
              <a:buNone/>
            </a:pPr>
            <a:r>
              <a:rPr lang="vi-VN" dirty="0" smtClean="0">
                <a:latin typeface="+mj-lt"/>
              </a:rPr>
              <a:t>Ví dụ : </a:t>
            </a:r>
          </a:p>
          <a:p>
            <a:pPr>
              <a:buFontTx/>
              <a:buChar char="-"/>
            </a:pPr>
            <a:r>
              <a:rPr lang="vi-VN" dirty="0" smtClean="0">
                <a:latin typeface="+mj-lt"/>
              </a:rPr>
              <a:t>Cao thượng : không nhỏ nhen , ích kỉ.</a:t>
            </a:r>
          </a:p>
          <a:p>
            <a:pPr>
              <a:buFontTx/>
              <a:buChar char="-"/>
            </a:pPr>
            <a:r>
              <a:rPr lang="en-US" dirty="0" err="1" smtClean="0">
                <a:latin typeface="Times New Roman" panose="02020603050405020304" pitchFamily="18" charset="0"/>
                <a:cs typeface="Times New Roman" panose="02020603050405020304" pitchFamily="18" charset="0"/>
              </a:rPr>
              <a:t>Lười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biếng</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nhác</a:t>
            </a:r>
            <a:endParaRPr lang="vi-VN"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0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Trả lời nhanh </a:t>
            </a:r>
            <a:endParaRPr lang="vi-VN"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vi-VN" sz="4000" dirty="0" smtClean="0">
                <a:latin typeface="+mj-lt"/>
              </a:rPr>
              <a:t>Giải thích nghĩa của từ sau :</a:t>
            </a:r>
          </a:p>
          <a:p>
            <a:pPr>
              <a:buFontTx/>
              <a:buChar char="-"/>
            </a:pPr>
            <a:r>
              <a:rPr lang="vi-VN" sz="4000" dirty="0" smtClean="0">
                <a:latin typeface="+mj-lt"/>
              </a:rPr>
              <a:t>Chăm chỉ :</a:t>
            </a:r>
          </a:p>
          <a:p>
            <a:pPr>
              <a:buFontTx/>
              <a:buChar char="-"/>
            </a:pPr>
            <a:r>
              <a:rPr lang="en-US" sz="4000" dirty="0" err="1" smtClean="0">
                <a:latin typeface="+mj-lt"/>
              </a:rPr>
              <a:t>Trung</a:t>
            </a:r>
            <a:r>
              <a:rPr lang="en-US" sz="4000" dirty="0">
                <a:latin typeface="+mj-lt"/>
              </a:rPr>
              <a:t> </a:t>
            </a:r>
            <a:r>
              <a:rPr lang="en-US" sz="4000" dirty="0" err="1" smtClean="0">
                <a:latin typeface="+mj-lt"/>
              </a:rPr>
              <a:t>thực</a:t>
            </a:r>
            <a:r>
              <a:rPr lang="en-US" sz="4000" dirty="0" smtClean="0">
                <a:latin typeface="+mj-lt"/>
              </a:rPr>
              <a:t>:</a:t>
            </a:r>
            <a:endParaRPr lang="vi-VN" sz="4000" dirty="0" smtClean="0">
              <a:latin typeface="+mj-lt"/>
            </a:endParaRPr>
          </a:p>
          <a:p>
            <a:pPr>
              <a:buFontTx/>
              <a:buChar char="-"/>
            </a:pPr>
            <a:r>
              <a:rPr lang="vi-VN" sz="4000" dirty="0" smtClean="0">
                <a:latin typeface="+mj-lt"/>
              </a:rPr>
              <a:t>Cây:</a:t>
            </a:r>
          </a:p>
        </p:txBody>
      </p:sp>
      <p:sp>
        <p:nvSpPr>
          <p:cNvPr id="4" name="TextBox 3"/>
          <p:cNvSpPr txBox="1"/>
          <p:nvPr/>
        </p:nvSpPr>
        <p:spPr>
          <a:xfrm>
            <a:off x="3657600" y="2362200"/>
            <a:ext cx="6858000"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Cần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chịu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lười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biếng</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62400" y="3200400"/>
            <a:ext cx="7620000"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Chân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thành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thật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gian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dối</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38400" y="3886200"/>
            <a:ext cx="8077200"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loại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thực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vật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rễ</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hoa</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1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C5884CD-66A1-4A88-8203-9ACA23F46DA6}"/>
              </a:ext>
            </a:extLst>
          </p:cNvPr>
          <p:cNvGrpSpPr/>
          <p:nvPr/>
        </p:nvGrpSpPr>
        <p:grpSpPr>
          <a:xfrm>
            <a:off x="704394" y="174778"/>
            <a:ext cx="10783212" cy="2286000"/>
            <a:chOff x="417278" y="192185"/>
            <a:chExt cx="10783212" cy="2286000"/>
          </a:xfrm>
        </p:grpSpPr>
        <p:pic>
          <p:nvPicPr>
            <p:cNvPr id="3" name="图片 12293" descr="26">
              <a:extLst>
                <a:ext uri="{FF2B5EF4-FFF2-40B4-BE49-F238E27FC236}">
                  <a16:creationId xmlns="" xmlns:a16="http://schemas.microsoft.com/office/drawing/2014/main" id="{B767D599-88F0-4D99-A541-2CE1786670BC}"/>
                </a:ext>
              </a:extLst>
            </p:cNvPr>
            <p:cNvPicPr>
              <a:picLocks noChangeAspect="1"/>
            </p:cNvPicPr>
            <p:nvPr/>
          </p:nvPicPr>
          <p:blipFill>
            <a:blip r:embed="rId2"/>
            <a:stretch>
              <a:fillRect/>
            </a:stretch>
          </p:blipFill>
          <p:spPr>
            <a:xfrm>
              <a:off x="417278" y="192185"/>
              <a:ext cx="4268112" cy="2286000"/>
            </a:xfrm>
            <a:prstGeom prst="rect">
              <a:avLst/>
            </a:prstGeom>
            <a:noFill/>
            <a:ln w="9525">
              <a:noFill/>
            </a:ln>
          </p:spPr>
        </p:pic>
        <p:sp>
          <p:nvSpPr>
            <p:cNvPr id="4" name="Rectangle 3">
              <a:extLst>
                <a:ext uri="{FF2B5EF4-FFF2-40B4-BE49-F238E27FC236}">
                  <a16:creationId xmlns="" xmlns:a16="http://schemas.microsoft.com/office/drawing/2014/main" id="{0ABB7DF2-6B8C-4BC9-8E91-4F2A0EAE0136}"/>
                </a:ext>
              </a:extLst>
            </p:cNvPr>
            <p:cNvSpPr/>
            <p:nvPr/>
          </p:nvSpPr>
          <p:spPr>
            <a:xfrm>
              <a:off x="493478" y="778692"/>
              <a:ext cx="3160853" cy="1446550"/>
            </a:xfrm>
            <a:prstGeom prst="rect">
              <a:avLst/>
            </a:prstGeom>
            <a:noFill/>
          </p:spPr>
          <p:txBody>
            <a:bodyPr wrap="square" lIns="91440" tIns="45720" rIns="91440" bIns="45720">
              <a:spAutoFit/>
            </a:bodyPr>
            <a:lstStyle/>
            <a:p>
              <a:pPr algn="ctr"/>
              <a:r>
                <a:rPr lang="en-US" sz="44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TẬP NHANH</a:t>
              </a:r>
            </a:p>
          </p:txBody>
        </p:sp>
        <p:sp>
          <p:nvSpPr>
            <p:cNvPr id="5" name="Rectangle 4">
              <a:extLst>
                <a:ext uri="{FF2B5EF4-FFF2-40B4-BE49-F238E27FC236}">
                  <a16:creationId xmlns="" xmlns:a16="http://schemas.microsoft.com/office/drawing/2014/main" id="{C81A2DF0-ABF2-4304-A8F4-B534DB807D08}"/>
                </a:ext>
              </a:extLst>
            </p:cNvPr>
            <p:cNvSpPr/>
            <p:nvPr/>
          </p:nvSpPr>
          <p:spPr>
            <a:xfrm>
              <a:off x="4647290" y="451747"/>
              <a:ext cx="65532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dirty="0" err="1">
                  <a:solidFill>
                    <a:srgbClr val="FF0000"/>
                  </a:solidFill>
                  <a:latin typeface="Times New Roman" panose="02020603050405020304" pitchFamily="18" charset="0"/>
                  <a:cs typeface="Times New Roman" panose="02020603050405020304" pitchFamily="18" charset="0"/>
                </a:rPr>
                <a:t>Tra</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nhanh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từ</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điển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nghĩa</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các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từ</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sau</a:t>
              </a:r>
              <a:r>
                <a:rPr lang="en-US" sz="6000" dirty="0">
                  <a:solidFill>
                    <a:srgbClr val="FF0000"/>
                  </a:solidFill>
                  <a:latin typeface="Times New Roman" panose="02020603050405020304" pitchFamily="18" charset="0"/>
                  <a:cs typeface="Times New Roman" panose="02020603050405020304" pitchFamily="18" charset="0"/>
                </a:rPr>
                <a:t>:</a:t>
              </a:r>
            </a:p>
          </p:txBody>
        </p:sp>
      </p:grpSp>
      <p:sp>
        <p:nvSpPr>
          <p:cNvPr id="6" name="Rectangle: Rounded Corners 5">
            <a:extLst>
              <a:ext uri="{FF2B5EF4-FFF2-40B4-BE49-F238E27FC236}">
                <a16:creationId xmlns="" xmlns:a16="http://schemas.microsoft.com/office/drawing/2014/main" id="{196431E1-EB3A-4232-8A17-3988655C9F3B}"/>
              </a:ext>
            </a:extLst>
          </p:cNvPr>
          <p:cNvSpPr/>
          <p:nvPr/>
        </p:nvSpPr>
        <p:spPr>
          <a:xfrm>
            <a:off x="746304" y="3398520"/>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Đơn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phương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5B23ADB8-A28E-4D26-A821-C7E5CFB723AA}"/>
              </a:ext>
            </a:extLst>
          </p:cNvPr>
          <p:cNvSpPr/>
          <p:nvPr/>
        </p:nvSpPr>
        <p:spPr>
          <a:xfrm>
            <a:off x="4515573" y="3402330"/>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Quảng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22BD6AAD-9CE1-458D-9780-7FA435D8A194}"/>
              </a:ext>
            </a:extLst>
          </p:cNvPr>
          <p:cNvSpPr/>
          <p:nvPr/>
        </p:nvSpPr>
        <p:spPr>
          <a:xfrm>
            <a:off x="8326753" y="3429000"/>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Lễ</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phép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EABB8D52-F454-4B82-9FC2-0CB522B64A80}"/>
              </a:ext>
            </a:extLst>
          </p:cNvPr>
          <p:cNvSpPr/>
          <p:nvPr/>
        </p:nvSpPr>
        <p:spPr>
          <a:xfrm>
            <a:off x="746304" y="5181600"/>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AF11535C-5DB6-40D4-A449-811999B28413}"/>
              </a:ext>
            </a:extLst>
          </p:cNvPr>
          <p:cNvSpPr/>
          <p:nvPr/>
        </p:nvSpPr>
        <p:spPr>
          <a:xfrm>
            <a:off x="4515573" y="51854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Khang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1772C847-6BC1-4230-B0F8-D4135CD99287}"/>
              </a:ext>
            </a:extLst>
          </p:cNvPr>
          <p:cNvSpPr/>
          <p:nvPr/>
        </p:nvSpPr>
        <p:spPr>
          <a:xfrm>
            <a:off x="8326753" y="52120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50A8CF4-CF4D-45D9-8201-80D7ABE495DE}"/>
              </a:ext>
            </a:extLst>
          </p:cNvPr>
          <p:cNvSpPr/>
          <p:nvPr/>
        </p:nvSpPr>
        <p:spPr>
          <a:xfrm>
            <a:off x="533400" y="521487"/>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cs typeface="#9Slide03 Arima Madurai Black" panose="00000A00000000000000" pitchFamily="2" charset="0"/>
              </a:rPr>
              <a:t>Đơn</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phương</a:t>
            </a:r>
            <a:endParaRPr lang="en-US" sz="3200" dirty="0">
              <a:solidFill>
                <a:schemeClr val="tx1"/>
              </a:solidFill>
              <a:latin typeface="+mj-lt"/>
              <a:cs typeface="#9Slide03 Arima Madurai Black" panose="00000A00000000000000" pitchFamily="2" charset="0"/>
            </a:endParaRPr>
          </a:p>
        </p:txBody>
      </p:sp>
      <p:sp>
        <p:nvSpPr>
          <p:cNvPr id="3" name="Rectangle: Rounded Corners 2">
            <a:extLst>
              <a:ext uri="{FF2B5EF4-FFF2-40B4-BE49-F238E27FC236}">
                <a16:creationId xmlns="" xmlns:a16="http://schemas.microsoft.com/office/drawing/2014/main" id="{EFE9E9CC-DB9E-4D73-B043-FF627EEF1702}"/>
              </a:ext>
            </a:extLst>
          </p:cNvPr>
          <p:cNvSpPr/>
          <p:nvPr/>
        </p:nvSpPr>
        <p:spPr>
          <a:xfrm>
            <a:off x="4302669" y="525297"/>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mj-lt"/>
                <a:cs typeface="#9Slide03 Arima Madurai Black" panose="00000A00000000000000" pitchFamily="2" charset="0"/>
              </a:rPr>
              <a:t>Quảng</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cáo</a:t>
            </a:r>
            <a:endParaRPr lang="en-US" sz="3200" dirty="0">
              <a:solidFill>
                <a:schemeClr val="tx1"/>
              </a:solidFill>
              <a:latin typeface="+mj-lt"/>
              <a:cs typeface="#9Slide03 Arima Madurai Black" panose="00000A00000000000000" pitchFamily="2" charset="0"/>
            </a:endParaRPr>
          </a:p>
        </p:txBody>
      </p:sp>
      <p:sp>
        <p:nvSpPr>
          <p:cNvPr id="4" name="Rectangle: Rounded Corners 3">
            <a:extLst>
              <a:ext uri="{FF2B5EF4-FFF2-40B4-BE49-F238E27FC236}">
                <a16:creationId xmlns="" xmlns:a16="http://schemas.microsoft.com/office/drawing/2014/main" id="{656E0FC5-8185-4D5A-BB45-27C16A50C8FB}"/>
              </a:ext>
            </a:extLst>
          </p:cNvPr>
          <p:cNvSpPr/>
          <p:nvPr/>
        </p:nvSpPr>
        <p:spPr>
          <a:xfrm>
            <a:off x="8113849" y="551967"/>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mj-lt"/>
                <a:cs typeface="#9Slide03 Arima Madurai Black" panose="00000A00000000000000" pitchFamily="2" charset="0"/>
              </a:rPr>
              <a:t>Lễ</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phép</a:t>
            </a:r>
            <a:endParaRPr lang="en-US" sz="3200" dirty="0">
              <a:solidFill>
                <a:schemeClr val="tx1"/>
              </a:solidFill>
              <a:latin typeface="+mj-lt"/>
              <a:cs typeface="#9Slide03 Arima Madurai Black" panose="00000A00000000000000" pitchFamily="2" charset="0"/>
            </a:endParaRPr>
          </a:p>
        </p:txBody>
      </p:sp>
      <p:sp>
        <p:nvSpPr>
          <p:cNvPr id="9" name="TextBox 8">
            <a:extLst>
              <a:ext uri="{FF2B5EF4-FFF2-40B4-BE49-F238E27FC236}">
                <a16:creationId xmlns="" xmlns:a16="http://schemas.microsoft.com/office/drawing/2014/main" id="{1EA5CA5B-BFEF-47C8-88F5-4D7BE70CD0C9}"/>
              </a:ext>
            </a:extLst>
          </p:cNvPr>
          <p:cNvSpPr txBox="1"/>
          <p:nvPr/>
        </p:nvSpPr>
        <p:spPr>
          <a:xfrm>
            <a:off x="685800" y="2140327"/>
            <a:ext cx="2932253" cy="4031873"/>
          </a:xfrm>
          <a:prstGeom prst="rect">
            <a:avLst/>
          </a:prstGeom>
          <a:noFill/>
        </p:spPr>
        <p:txBody>
          <a:bodyPr wrap="square">
            <a:spAutoFit/>
          </a:bodyPr>
          <a:lstStyle/>
          <a:p>
            <a:pPr algn="just"/>
            <a:r>
              <a:rPr lang="en-US" sz="3200" b="0" i="0" dirty="0" err="1">
                <a:solidFill>
                  <a:srgbClr val="000000"/>
                </a:solidFill>
                <a:effectLst/>
                <a:latin typeface="+mj-lt"/>
                <a:cs typeface="#9Slide03 Arima Madurai" panose="00000500000000000000" pitchFamily="2" charset="0"/>
              </a:rPr>
              <a:t>Tính</a:t>
            </a:r>
            <a:r>
              <a:rPr lang="en-US" sz="3200" b="0" i="0" dirty="0">
                <a:solidFill>
                  <a:srgbClr val="000000"/>
                </a:solidFill>
                <a:effectLst/>
                <a:latin typeface="+mj-lt"/>
                <a:cs typeface="#9Slide03 Arima Madurai" panose="00000500000000000000" pitchFamily="2" charset="0"/>
              </a:rPr>
              <a:t> </a:t>
            </a:r>
            <a:r>
              <a:rPr lang="en-US" sz="3200" b="0" i="0" dirty="0" err="1">
                <a:solidFill>
                  <a:srgbClr val="000000"/>
                </a:solidFill>
                <a:effectLst/>
                <a:latin typeface="+mj-lt"/>
                <a:cs typeface="#9Slide03 Arima Madurai" panose="00000500000000000000" pitchFamily="2" charset="0"/>
              </a:rPr>
              <a:t>từ</a:t>
            </a:r>
            <a:r>
              <a:rPr lang="en-US" sz="3200" b="0" i="0" dirty="0">
                <a:solidFill>
                  <a:srgbClr val="000000"/>
                </a:solidFill>
                <a:effectLst/>
                <a:latin typeface="+mj-lt"/>
                <a:cs typeface="#9Slide03 Arima Madurai" panose="00000500000000000000" pitchFamily="2" charset="0"/>
              </a:rPr>
              <a:t>: R</a:t>
            </a:r>
            <a:r>
              <a:rPr lang="vi-VN" sz="3200" b="0" i="0" dirty="0">
                <a:solidFill>
                  <a:srgbClr val="000000"/>
                </a:solidFill>
                <a:effectLst/>
                <a:latin typeface="+mj-lt"/>
                <a:cs typeface="#9Slide03 Arima Madurai" panose="00000500000000000000" pitchFamily="2" charset="0"/>
              </a:rPr>
              <a:t>iêng một bên, không có sự thoả thuận hoặc sự tham gia của bên kia; phân biệt với đa phương, song phương</a:t>
            </a:r>
          </a:p>
        </p:txBody>
      </p:sp>
      <p:sp>
        <p:nvSpPr>
          <p:cNvPr id="10" name="TextBox 9">
            <a:extLst>
              <a:ext uri="{FF2B5EF4-FFF2-40B4-BE49-F238E27FC236}">
                <a16:creationId xmlns="" xmlns:a16="http://schemas.microsoft.com/office/drawing/2014/main" id="{7AAFC70F-0EE6-4EEA-B700-6D4988F200C8}"/>
              </a:ext>
            </a:extLst>
          </p:cNvPr>
          <p:cNvSpPr txBox="1"/>
          <p:nvPr/>
        </p:nvSpPr>
        <p:spPr>
          <a:xfrm>
            <a:off x="4416968" y="2140326"/>
            <a:ext cx="3046554" cy="4031873"/>
          </a:xfrm>
          <a:prstGeom prst="rect">
            <a:avLst/>
          </a:prstGeom>
          <a:noFill/>
        </p:spPr>
        <p:txBody>
          <a:bodyPr wrap="square">
            <a:spAutoFit/>
          </a:bodyPr>
          <a:lstStyle/>
          <a:p>
            <a:pPr algn="just"/>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Động</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trình bày, giới thiệu rộng rãi để cho nhiều người biết đến</a:t>
            </a:r>
            <a:endParaRPr lang="en-US" sz="3200" dirty="0">
              <a:latin typeface="+mj-lt"/>
              <a:cs typeface="#9Slide03 Arima Madurai" panose="00000500000000000000" pitchFamily="2" charset="0"/>
            </a:endParaRPr>
          </a:p>
          <a:p>
            <a:pPr algn="just"/>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Danh</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thông tin, chương trình quảng cáo</a:t>
            </a:r>
          </a:p>
        </p:txBody>
      </p:sp>
      <p:sp>
        <p:nvSpPr>
          <p:cNvPr id="11" name="TextBox 10">
            <a:extLst>
              <a:ext uri="{FF2B5EF4-FFF2-40B4-BE49-F238E27FC236}">
                <a16:creationId xmlns="" xmlns:a16="http://schemas.microsoft.com/office/drawing/2014/main" id="{860F19D1-BD8B-4BDC-B38A-8B01DE43A895}"/>
              </a:ext>
            </a:extLst>
          </p:cNvPr>
          <p:cNvSpPr txBox="1"/>
          <p:nvPr/>
        </p:nvSpPr>
        <p:spPr>
          <a:xfrm>
            <a:off x="8281487" y="2140325"/>
            <a:ext cx="3046554" cy="2554545"/>
          </a:xfrm>
          <a:prstGeom prst="rect">
            <a:avLst/>
          </a:prstGeom>
          <a:noFill/>
        </p:spPr>
        <p:txBody>
          <a:bodyPr wrap="square">
            <a:spAutoFit/>
          </a:bodyPr>
          <a:lstStyle/>
          <a:p>
            <a:pPr algn="just"/>
            <a:r>
              <a:rPr lang="en-US" sz="3200" dirty="0" err="1">
                <a:latin typeface="+mj-lt"/>
                <a:cs typeface="#9Slide03 Arima Madurai" panose="00000500000000000000" pitchFamily="2" charset="0"/>
              </a:rPr>
              <a:t>Tính</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có thái độ được coi là đúng mực, tỏ ra biết kính trọng người trên</a:t>
            </a:r>
          </a:p>
        </p:txBody>
      </p:sp>
    </p:spTree>
    <p:extLst>
      <p:ext uri="{BB962C8B-B14F-4D97-AF65-F5344CB8AC3E}">
        <p14:creationId xmlns:p14="http://schemas.microsoft.com/office/powerpoint/2010/main" val="1977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D4F5015D-ED51-4CA8-8B8B-F9118B88145D}"/>
              </a:ext>
            </a:extLst>
          </p:cNvPr>
          <p:cNvSpPr/>
          <p:nvPr/>
        </p:nvSpPr>
        <p:spPr>
          <a:xfrm>
            <a:off x="574131" y="457200"/>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22E45D0F-8DC6-46B9-98EE-F46E14125D2E}"/>
              </a:ext>
            </a:extLst>
          </p:cNvPr>
          <p:cNvSpPr/>
          <p:nvPr/>
        </p:nvSpPr>
        <p:spPr>
          <a:xfrm>
            <a:off x="4343400" y="4610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Khang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6ED85CBA-5242-4F44-B58D-F996FBA65EB5}"/>
              </a:ext>
            </a:extLst>
          </p:cNvPr>
          <p:cNvSpPr/>
          <p:nvPr/>
        </p:nvSpPr>
        <p:spPr>
          <a:xfrm>
            <a:off x="8154580" y="4876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98DA91A-96D9-4D83-BDF1-C295DE60E177}"/>
              </a:ext>
            </a:extLst>
          </p:cNvPr>
          <p:cNvSpPr txBox="1"/>
          <p:nvPr/>
        </p:nvSpPr>
        <p:spPr>
          <a:xfrm>
            <a:off x="787759" y="1985012"/>
            <a:ext cx="2932253" cy="3416320"/>
          </a:xfrm>
          <a:prstGeom prst="rect">
            <a:avLst/>
          </a:prstGeom>
          <a:noFill/>
        </p:spPr>
        <p:txBody>
          <a:bodyPr wrap="square">
            <a:spAutoFit/>
          </a:bodyPr>
          <a:lstStyle/>
          <a:p>
            <a:pPr algn="just"/>
            <a:r>
              <a:rPr lang="en-US" sz="3600" dirty="0" err="1">
                <a:solidFill>
                  <a:srgbClr val="000000"/>
                </a:solidFill>
                <a:latin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Cho </a:t>
            </a:r>
            <a:r>
              <a:rPr lang="en-US" sz="3600" dirty="0" err="1">
                <a:solidFill>
                  <a:srgbClr val="000000"/>
                </a:solidFill>
                <a:latin typeface="Times New Roman" panose="02020603050405020304" pitchFamily="18" charset="0"/>
                <a:cs typeface="Times New Roman" panose="02020603050405020304" pitchFamily="18" charset="0"/>
              </a:rPr>
              <a:t>thức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miệng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nhai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nuốt</a:t>
            </a:r>
            <a:r>
              <a:rPr lang="en-US" sz="3600" dirty="0">
                <a:solidFill>
                  <a:srgbClr val="000000"/>
                </a:solidFill>
                <a:latin typeface="Times New Roman" panose="02020603050405020304" pitchFamily="18" charset="0"/>
                <a:cs typeface="Times New Roman" panose="02020603050405020304" pitchFamily="18" charset="0"/>
              </a:rPr>
              <a:t> …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nuôi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sống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935FF0DB-A4A1-49C3-A71F-D5EA9B658832}"/>
              </a:ext>
            </a:extLst>
          </p:cNvPr>
          <p:cNvSpPr txBox="1"/>
          <p:nvPr/>
        </p:nvSpPr>
        <p:spPr>
          <a:xfrm>
            <a:off x="4518927" y="1985011"/>
            <a:ext cx="3046554"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endParaRPr lang="vi-VN"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1DF63BF0-3786-4444-9B1B-53CA71C44ECC}"/>
              </a:ext>
            </a:extLst>
          </p:cNvPr>
          <p:cNvSpPr txBox="1"/>
          <p:nvPr/>
        </p:nvSpPr>
        <p:spPr>
          <a:xfrm>
            <a:off x="8383446" y="1985010"/>
            <a:ext cx="3046554" cy="3970318"/>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tự mình tồn tại, hoạt động, không nương tựa hoặc phụ thuộc vào ai, vào cái gì khác</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1305050" y="5814"/>
            <a:ext cx="9619033" cy="6068230"/>
          </a:xfrm>
          <a:prstGeom prst="rect">
            <a:avLst/>
          </a:prstGeom>
        </p:spPr>
      </p:pic>
      <p:pic>
        <p:nvPicPr>
          <p:cNvPr id="4" name="图片 3" descr="06346d6903f4883c3c2735af0435a240"/>
          <p:cNvPicPr>
            <a:picLocks noChangeAspect="1"/>
          </p:cNvPicPr>
          <p:nvPr/>
        </p:nvPicPr>
        <p:blipFill>
          <a:blip r:embed="rId4"/>
          <a:stretch>
            <a:fillRect/>
          </a:stretch>
        </p:blipFill>
        <p:spPr>
          <a:xfrm rot="21120000">
            <a:off x="543348" y="1889075"/>
            <a:ext cx="3649824" cy="2690079"/>
          </a:xfrm>
          <a:prstGeom prst="rect">
            <a:avLst/>
          </a:prstGeom>
        </p:spPr>
      </p:pic>
      <p:sp>
        <p:nvSpPr>
          <p:cNvPr id="4099" name="Rectangle 3"/>
          <p:cNvSpPr>
            <a:spLocks noGrp="1" noChangeArrowheads="1"/>
          </p:cNvSpPr>
          <p:nvPr>
            <p:ph type="ctrTitle"/>
          </p:nvPr>
        </p:nvSpPr>
        <p:spPr>
          <a:xfrm>
            <a:off x="1456149" y="3810000"/>
            <a:ext cx="9434611" cy="863263"/>
          </a:xfrm>
          <a:effectLst/>
        </p:spPr>
        <p:txBody>
          <a:bodyPr>
            <a:noAutofit/>
          </a:bodyPr>
          <a:lstStyle/>
          <a:p>
            <a:pPr algn="ctr"/>
            <a:r>
              <a:rPr lang="en-US" altLang="zh-CN" sz="8800" b="1" dirty="0">
                <a:solidFill>
                  <a:schemeClr val="bg1"/>
                </a:solidFill>
                <a:latin typeface="Times New Roman" panose="02020603050405020304" pitchFamily="18" charset="0"/>
                <a:cs typeface="Times New Roman" panose="02020603050405020304" pitchFamily="18" charset="0"/>
              </a:rPr>
              <a:t>II. </a:t>
            </a:r>
            <a:r>
              <a:rPr lang="en-US" altLang="zh-CN" sz="8800" b="1" dirty="0" err="1">
                <a:solidFill>
                  <a:schemeClr val="bg1"/>
                </a:solidFill>
                <a:latin typeface="Times New Roman" panose="02020603050405020304" pitchFamily="18" charset="0"/>
                <a:cs typeface="Times New Roman" panose="02020603050405020304" pitchFamily="18" charset="0"/>
              </a:rPr>
              <a:t>Luyện</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tập</a:t>
            </a:r>
            <a:endParaRPr lang="zh-CN" altLang="en-US" sz="8800" b="1" dirty="0">
              <a:solidFill>
                <a:schemeClr val="bg1"/>
              </a:solidFill>
              <a:latin typeface="Times New Roman" panose="02020603050405020304" pitchFamily="18" charset="0"/>
              <a:cs typeface="Times New Roman" panose="02020603050405020304" pitchFamily="18" charset="0"/>
            </a:endParaRPr>
          </a:p>
        </p:txBody>
      </p:sp>
      <p:pic>
        <p:nvPicPr>
          <p:cNvPr id="5" name="图片 4" descr="06346d6903f4883c3c2735af0435a240"/>
          <p:cNvPicPr>
            <a:picLocks noChangeAspect="1"/>
          </p:cNvPicPr>
          <p:nvPr/>
        </p:nvPicPr>
        <p:blipFill>
          <a:blip r:embed="rId4"/>
          <a:stretch>
            <a:fillRect/>
          </a:stretch>
        </p:blipFill>
        <p:spPr>
          <a:xfrm rot="1200000" flipH="1">
            <a:off x="8282880" y="1960819"/>
            <a:ext cx="3416236" cy="269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anim calcmode="lin" valueType="num">
                                      <p:cBhvr>
                                        <p:cTn id="9"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66675" y="381000"/>
            <a:ext cx="12094845" cy="2293638"/>
            <a:chOff x="0" y="407642"/>
            <a:chExt cx="12094845"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1939112" cy="2293638"/>
              <a:chOff x="-337662" y="464838"/>
              <a:chExt cx="11939112"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10972800"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449371" y="604897"/>
              <a:ext cx="9645474" cy="2062103"/>
            </a:xfrm>
            <a:prstGeom prst="rect">
              <a:avLst/>
            </a:prstGeom>
            <a:noFill/>
            <a:ln w="9525">
              <a:noFill/>
              <a:miter lim="800000"/>
              <a:headEnd/>
              <a:tailEnd/>
            </a:ln>
          </p:spPr>
          <p:txBody>
            <a:bodyPr wrap="square" anchor="ctr">
              <a:spAutoFit/>
            </a:bodyPr>
            <a:lstStyle/>
            <a:p>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như</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vậy. </a:t>
              </a:r>
              <a:endParaRPr lang="en-US" sz="3200"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466725" y="1295400"/>
              <a:ext cx="1188246" cy="584775"/>
            </a:xfrm>
            <a:prstGeom prst="rect">
              <a:avLst/>
            </a:prstGeom>
            <a:noFill/>
            <a:ln w="9525">
              <a:noFill/>
              <a:miter lim="800000"/>
              <a:headEnd/>
              <a:tailEnd/>
            </a:ln>
          </p:spPr>
          <p:txBody>
            <a:bodyPr wrap="square" anchor="ctr">
              <a:spAutoFit/>
            </a:bodyPr>
            <a:lstStyle/>
            <a:p>
              <a:r>
                <a:rPr lang="en-US" sz="3200" smtClean="0">
                  <a:solidFill>
                    <a:srgbClr val="FF0000"/>
                  </a:solidFill>
                  <a:latin typeface="Times New Roman" panose="02020603050405020304" pitchFamily="18" charset="0"/>
                  <a:cs typeface="Times New Roman" panose="02020603050405020304" pitchFamily="18" charset="0"/>
                </a:rPr>
                <a:t>Câu1</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755936" y="4248196"/>
            <a:ext cx="9256770" cy="1446550"/>
          </a:xfrm>
          <a:prstGeom prst="rect">
            <a:avLst/>
          </a:prstGeom>
          <a:noFill/>
        </p:spPr>
        <p:txBody>
          <a:bodyPr wrap="square">
            <a:spAutoFit/>
          </a:bodyPr>
          <a:lstStyle/>
          <a:p>
            <a:r>
              <a:rPr lang="en-US" sz="4400" dirty="0" err="1">
                <a:solidFill>
                  <a:srgbClr val="0070C0"/>
                </a:solidFill>
                <a:latin typeface="Times New Roman" panose="02020603050405020304" pitchFamily="18" charset="0"/>
                <a:cs typeface="Times New Roman" panose="02020603050405020304" pitchFamily="18" charset="0"/>
              </a:rPr>
              <a:t>Tha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 </a:t>
            </a:r>
            <a:r>
              <a:rPr lang="en-US" sz="4400" dirty="0" err="1">
                <a:solidFill>
                  <a:srgbClr val="0070C0"/>
                </a:solidFill>
                <a:latin typeface="Times New Roman" panose="02020603050405020304" pitchFamily="18" charset="0"/>
                <a:cs typeface="Times New Roman" panose="02020603050405020304" pitchFamily="18" charset="0"/>
              </a:rPr>
              <a:t>xã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hội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cách</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đồng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hiện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trẻ</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921546" y="3303474"/>
            <a:ext cx="10154124"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62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8432" y="2245478"/>
            <a:ext cx="415665" cy="1919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7545" y="5529389"/>
            <a:ext cx="417439" cy="1919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335378"/>
            <a:ext cx="12323574" cy="2293638"/>
            <a:chOff x="0" y="407642"/>
            <a:chExt cx="11621433"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828925" y="1264621"/>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945844" y="3516555"/>
            <a:ext cx="9179356" cy="1446550"/>
          </a:xfrm>
          <a:prstGeom prst="rect">
            <a:avLst/>
          </a:prstGeom>
          <a:noFill/>
        </p:spPr>
        <p:txBody>
          <a:bodyPr wrap="square">
            <a:spAutoFit/>
          </a:bodyPr>
          <a:lstStyle/>
          <a:p>
            <a:pPr algn="just"/>
            <a:r>
              <a:rPr lang="nl-NL" sz="4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 hoá: biến thành cái khác, mang đặc điểm trái ngược với bản chất vốn có.</a:t>
            </a:r>
            <a:endPar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921546" y="2629016"/>
            <a:ext cx="10767614"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27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335378"/>
            <a:ext cx="11264250" cy="2293638"/>
            <a:chOff x="0" y="407642"/>
            <a:chExt cx="11264250"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471742" y="1295400"/>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816771" y="1264622"/>
              <a:ext cx="838200" cy="646331"/>
            </a:xfrm>
            <a:prstGeom prst="rect">
              <a:avLst/>
            </a:prstGeom>
            <a:noFill/>
            <a:ln w="9525">
              <a:noFill/>
              <a:miter lim="800000"/>
              <a:headEnd/>
              <a:tailEnd/>
            </a:ln>
          </p:spPr>
          <p:txBody>
            <a:bodyPr wrap="square" anchor="ctr">
              <a:spAutoFit/>
            </a:bodyPr>
            <a:lstStyle/>
            <a:p>
              <a:r>
                <a:rPr lang="en-US" sz="3600" dirty="0">
                  <a:solidFill>
                    <a:srgbClr val="FF0000"/>
                  </a:solidFill>
                  <a:latin typeface="Times New Roman" panose="02020603050405020304" pitchFamily="18" charset="0"/>
                  <a:cs typeface="Times New Roman" panose="02020603050405020304" pitchFamily="18" charset="0"/>
                </a:rPr>
                <a:t>(3)</a:t>
              </a: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348874" y="4277769"/>
            <a:ext cx="9680657" cy="1200329"/>
          </a:xfrm>
          <a:prstGeom prst="rect">
            <a:avLst/>
          </a:prstGeom>
          <a:noFill/>
        </p:spPr>
        <p:txBody>
          <a:bodyPr wrap="square">
            <a:spAutoFit/>
          </a:bodyPr>
          <a:lstStyle/>
          <a:p>
            <a:pPr algn="just"/>
            <a:r>
              <a:rPr lang="nl-NL"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 cách hoá: gán cho loài vật hoặc vật vô tri hình dáng, tính cách hoặc ngôn ngữ của con người.</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7826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289658"/>
            <a:ext cx="11264250" cy="2293638"/>
            <a:chOff x="0" y="407642"/>
            <a:chExt cx="11264250"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471742" y="1295400"/>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(4)</a:t>
              </a: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435633" y="3965819"/>
            <a:ext cx="9772793" cy="1938992"/>
          </a:xfrm>
          <a:prstGeom prst="rect">
            <a:avLst/>
          </a:prstGeom>
          <a:noFill/>
        </p:spPr>
        <p:txBody>
          <a:bodyPr wrap="square">
            <a:spAutoFit/>
          </a:bodyPr>
          <a:lstStyle/>
          <a:p>
            <a:pPr algn="just"/>
            <a:r>
              <a:rPr lang="nl-NL"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 nghiệp hoá là quá trình phát triển, nâng cao tỉ trọng ngành công nghiệp ở 1 vùng / 1 quốc gia.</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7393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D77EB620-7C68-4ACD-8331-72FEBC2C0F62}"/>
              </a:ext>
            </a:extLst>
          </p:cNvPr>
          <p:cNvSpPr txBox="1"/>
          <p:nvPr/>
        </p:nvSpPr>
        <p:spPr>
          <a:xfrm flipH="1">
            <a:off x="720434" y="2456375"/>
            <a:ext cx="10797310" cy="3046988"/>
          </a:xfrm>
          <a:prstGeom prst="rect">
            <a:avLst/>
          </a:prstGeom>
          <a:noFill/>
        </p:spPr>
        <p:txBody>
          <a:bodyPr wrap="square" rtlCol="0">
            <a:spAutoFit/>
          </a:bodyPr>
          <a:lstStyle/>
          <a:p>
            <a:pPr algn="ctr"/>
            <a:r>
              <a:rPr lang="en-US" sz="9600" dirty="0" err="1">
                <a:solidFill>
                  <a:srgbClr val="FF0000"/>
                </a:solidFill>
                <a:latin typeface="Times New Roman" panose="02020603050405020304" pitchFamily="18" charset="0"/>
                <a:cs typeface="Times New Roman" panose="02020603050405020304" pitchFamily="18" charset="0"/>
              </a:rPr>
              <a:t>Hoàn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thiện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khổ</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thơ</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sau</a:t>
            </a:r>
            <a:endParaRPr lang="en-SG"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551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335378"/>
            <a:ext cx="10946031" cy="2293638"/>
            <a:chOff x="0" y="407642"/>
            <a:chExt cx="10946031"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921785" y="1777734"/>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điệu</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521280" y="1295400"/>
              <a:ext cx="1509710" cy="584775"/>
            </a:xfrm>
            <a:prstGeom prst="rect">
              <a:avLst/>
            </a:prstGeom>
            <a:noFill/>
            <a:ln w="9525">
              <a:noFill/>
              <a:miter lim="800000"/>
              <a:headEnd/>
              <a:tailEnd/>
            </a:ln>
          </p:spPr>
          <p:txBody>
            <a:bodyPr wrap="square" anchor="ctr">
              <a:spAutoFit/>
            </a:bodyPr>
            <a:lstStyle/>
            <a:p>
              <a:r>
                <a:rPr lang="en-US" sz="3200" smtClean="0">
                  <a:solidFill>
                    <a:srgbClr val="FF0000"/>
                  </a:solidFill>
                  <a:latin typeface="Times New Roman" panose="02020603050405020304" pitchFamily="18" charset="0"/>
                  <a:cs typeface="Times New Roman" panose="02020603050405020304" pitchFamily="18" charset="0"/>
                </a:rPr>
                <a:t>Câu 2 </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321376" y="4520013"/>
            <a:ext cx="10012961" cy="830997"/>
          </a:xfrm>
          <a:prstGeom prst="rect">
            <a:avLst/>
          </a:prstGeom>
          <a:noFill/>
        </p:spPr>
        <p:txBody>
          <a:bodyPr wrap="square">
            <a:spAutoFit/>
          </a:bodyPr>
          <a:lstStyle/>
          <a:p>
            <a:pPr algn="just"/>
            <a:r>
              <a:rPr lang="en-US" sz="4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Cuộc sống của nó thật là đơn điệu</a:t>
            </a:r>
            <a:endParaRPr lang="en-US" sz="4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 name="TextBox 2"/>
          <p:cNvSpPr txBox="1"/>
          <p:nvPr/>
        </p:nvSpPr>
        <p:spPr>
          <a:xfrm>
            <a:off x="2895600" y="461927"/>
            <a:ext cx="8927567" cy="1015663"/>
          </a:xfrm>
          <a:prstGeom prst="rect">
            <a:avLst/>
          </a:prstGeom>
          <a:noFill/>
        </p:spPr>
        <p:txBody>
          <a:bodyPr wrap="square" rtlCol="0">
            <a:spAutoFit/>
          </a:bodyPr>
          <a:lstStyle/>
          <a:p>
            <a:r>
              <a:rPr lang="en-US" sz="3000" smtClean="0">
                <a:latin typeface="Times New Roman" pitchFamily="18" charset="0"/>
                <a:cs typeface="Times New Roman" pitchFamily="18" charset="0"/>
              </a:rPr>
              <a:t>Đơn điệu: Ít thay đổi, lặp đi lặp lại một kiểu gây cảm giác tẻ nhạt và buồn chán </a:t>
            </a:r>
            <a:endParaRPr lang="vi-VN" sz="3000">
              <a:latin typeface="Times New Roman" pitchFamily="18" charset="0"/>
              <a:cs typeface="Times New Roman" pitchFamily="18" charset="0"/>
            </a:endParaRPr>
          </a:p>
        </p:txBody>
      </p:sp>
    </p:spTree>
    <p:extLst>
      <p:ext uri="{BB962C8B-B14F-4D97-AF65-F5344CB8AC3E}">
        <p14:creationId xmlns:p14="http://schemas.microsoft.com/office/powerpoint/2010/main" val="37207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335378"/>
            <a:ext cx="10946031" cy="2293638"/>
            <a:chOff x="0" y="407642"/>
            <a:chExt cx="10946031"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921785" y="1821143"/>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nhẫn</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488778" y="4078445"/>
            <a:ext cx="9772793" cy="1754326"/>
          </a:xfrm>
          <a:prstGeom prst="rect">
            <a:avLst/>
          </a:prstGeom>
          <a:noFill/>
        </p:spPr>
        <p:txBody>
          <a:bodyPr wrap="square">
            <a:spAutoFit/>
          </a:bodyPr>
          <a:lstStyle/>
          <a:p>
            <a:pPr algn="just"/>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nhẫn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 name="TextBox 1"/>
          <p:cNvSpPr txBox="1"/>
          <p:nvPr/>
        </p:nvSpPr>
        <p:spPr>
          <a:xfrm>
            <a:off x="2646873" y="589645"/>
            <a:ext cx="10071116" cy="1015663"/>
          </a:xfrm>
          <a:prstGeom prst="rect">
            <a:avLst/>
          </a:prstGeom>
          <a:noFill/>
        </p:spPr>
        <p:txBody>
          <a:bodyPr wrap="square" rtlCol="0">
            <a:spAutoFit/>
          </a:bodyPr>
          <a:lstStyle/>
          <a:p>
            <a:r>
              <a:rPr lang="en-US" sz="3000" smtClean="0">
                <a:latin typeface="Times New Roman" pitchFamily="18" charset="0"/>
                <a:cs typeface="Times New Roman" pitchFamily="18" charset="0"/>
              </a:rPr>
              <a:t>Kiên nhẫn: Có khả năng liên tục làm việc kiên định một cách bền bỉ , không nản lòng trong một thời gian dài </a:t>
            </a:r>
            <a:endParaRPr lang="vi-VN" sz="3000">
              <a:latin typeface="Times New Roman" pitchFamily="18" charset="0"/>
              <a:cs typeface="Times New Roman" pitchFamily="18" charset="0"/>
            </a:endParaRPr>
          </a:p>
        </p:txBody>
      </p:sp>
    </p:spTree>
    <p:extLst>
      <p:ext uri="{BB962C8B-B14F-4D97-AF65-F5344CB8AC3E}">
        <p14:creationId xmlns:p14="http://schemas.microsoft.com/office/powerpoint/2010/main" val="18288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5722" y="2248188"/>
            <a:ext cx="415665" cy="18648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4835" y="5532099"/>
            <a:ext cx="417439" cy="18648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469321" y="335378"/>
            <a:ext cx="11279553" cy="2293638"/>
            <a:chOff x="0" y="407642"/>
            <a:chExt cx="10946031" cy="2293638"/>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921786" y="1169741"/>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cốt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lõi</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(7)</a:t>
              </a: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985697" y="4319091"/>
            <a:ext cx="10933353" cy="1754326"/>
          </a:xfrm>
          <a:prstGeom prst="rect">
            <a:avLst/>
          </a:prstGeom>
          <a:noFill/>
        </p:spPr>
        <p:txBody>
          <a:bodyPr wrap="square">
            <a:spAutoFit/>
          </a:bodyPr>
          <a:lstStyle/>
          <a:p>
            <a:pPr algn="ctr"/>
            <a:r>
              <a:rPr lang="en-US" sz="54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Muốn học giỏi không khó, điều cốt lõi là phải chăm chỉ </a:t>
            </a:r>
            <a:endPar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572847" y="3291966"/>
            <a:ext cx="11141464" cy="2704321"/>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 name="TextBox 1"/>
          <p:cNvSpPr txBox="1"/>
          <p:nvPr/>
        </p:nvSpPr>
        <p:spPr>
          <a:xfrm>
            <a:off x="3480133" y="510147"/>
            <a:ext cx="8368555" cy="553998"/>
          </a:xfrm>
          <a:prstGeom prst="rect">
            <a:avLst/>
          </a:prstGeom>
          <a:noFill/>
        </p:spPr>
        <p:txBody>
          <a:bodyPr wrap="square" rtlCol="0">
            <a:spAutoFit/>
          </a:bodyPr>
          <a:lstStyle/>
          <a:p>
            <a:r>
              <a:rPr lang="en-US" sz="3000" smtClean="0">
                <a:latin typeface="Times New Roman" pitchFamily="18" charset="0"/>
                <a:cs typeface="Times New Roman" pitchFamily="18" charset="0"/>
              </a:rPr>
              <a:t>Cốt lõi : Quan trọng nhất, chủ yếu nhất </a:t>
            </a:r>
            <a:endParaRPr lang="vi-VN" sz="3000">
              <a:latin typeface="Times New Roman" pitchFamily="18" charset="0"/>
              <a:cs typeface="Times New Roman" pitchFamily="18" charset="0"/>
            </a:endParaRPr>
          </a:p>
        </p:txBody>
      </p:sp>
    </p:spTree>
    <p:extLst>
      <p:ext uri="{BB962C8B-B14F-4D97-AF65-F5344CB8AC3E}">
        <p14:creationId xmlns:p14="http://schemas.microsoft.com/office/powerpoint/2010/main" val="10463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167405" y="445425"/>
            <a:ext cx="11857189" cy="3161426"/>
            <a:chOff x="21280" y="659640"/>
            <a:chExt cx="11857189" cy="3161426"/>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21280" y="659640"/>
              <a:ext cx="11857189" cy="2613024"/>
              <a:chOff x="-316382" y="716836"/>
              <a:chExt cx="11857189" cy="2613024"/>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16382" y="994647"/>
                <a:ext cx="2057401" cy="2057401"/>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265073" y="774078"/>
              <a:ext cx="9345350" cy="3046988"/>
            </a:xfrm>
            <a:prstGeom prst="rect">
              <a:avLst/>
            </a:prstGeom>
            <a:noFill/>
            <a:ln w="9525">
              <a:noFill/>
              <a:miter lim="800000"/>
              <a:headEnd/>
              <a:tailEnd/>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phép</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hẳn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khỏi</a:t>
              </a:r>
              <a:r>
                <a:rPr lang="en-US" sz="3200" b="1" dirty="0">
                  <a:latin typeface="Times New Roman" panose="02020603050405020304" pitchFamily="18" charset="0"/>
                  <a:cs typeface="Times New Roman" panose="02020603050405020304" pitchFamily="18" charset="0"/>
                </a:rPr>
                <a:t> hang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nhạc</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456919" y="1712797"/>
              <a:ext cx="1217210" cy="584775"/>
            </a:xfrm>
            <a:prstGeom prst="rect">
              <a:avLst/>
            </a:prstGeom>
            <a:noFill/>
            <a:ln w="9525">
              <a:noFill/>
              <a:miter lim="800000"/>
              <a:headEnd/>
              <a:tailEnd/>
            </a:ln>
          </p:spPr>
          <p:txBody>
            <a:bodyPr wrap="square" anchor="ctr">
              <a:spAutoFit/>
            </a:bodyPr>
            <a:lstStyle/>
            <a:p>
              <a:r>
                <a:rPr lang="en-US" sz="3200" smtClean="0">
                  <a:solidFill>
                    <a:srgbClr val="FF0000"/>
                  </a:solidFill>
                  <a:latin typeface="Times New Roman" panose="02020603050405020304" pitchFamily="18" charset="0"/>
                  <a:cs typeface="Times New Roman" panose="02020603050405020304" pitchFamily="18" charset="0"/>
                </a:rPr>
                <a:t>Câu 3 </a:t>
              </a:r>
              <a:endParaRPr lang="en-US" sz="32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612079" y="3821515"/>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“Còn bước chân của bạn sẽ gọi mình ra khỏi hang, như là tiếng nhạc.”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so sánh  tiếng bước chân của hoàng tử bé với tiếng nhạc, một thứ âm thanh du dương, mang cảm xúc, gợi ra sự gần gũi, quen thuộc, ấm áp với cáo.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603043" y="3063366"/>
            <a:ext cx="10979357" cy="3261234"/>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22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17740A1F-4D49-4136-BF09-39C829347AE6}"/>
              </a:ext>
            </a:extLst>
          </p:cNvPr>
          <p:cNvGrpSpPr/>
          <p:nvPr/>
        </p:nvGrpSpPr>
        <p:grpSpPr>
          <a:xfrm>
            <a:off x="167405" y="445425"/>
            <a:ext cx="11857189" cy="2676487"/>
            <a:chOff x="21280" y="659640"/>
            <a:chExt cx="11857189" cy="2676487"/>
          </a:xfrm>
        </p:grpSpPr>
        <p:grpSp>
          <p:nvGrpSpPr>
            <p:cNvPr id="13" name="Group 12">
              <a:extLst>
                <a:ext uri="{FF2B5EF4-FFF2-40B4-BE49-F238E27FC236}">
                  <a16:creationId xmlns="" xmlns:a16="http://schemas.microsoft.com/office/drawing/2014/main" id="{42385F2B-E7A4-41E6-919A-6521F61EE598}"/>
                </a:ext>
              </a:extLst>
            </p:cNvPr>
            <p:cNvGrpSpPr/>
            <p:nvPr/>
          </p:nvGrpSpPr>
          <p:grpSpPr>
            <a:xfrm>
              <a:off x="21280" y="659640"/>
              <a:ext cx="11857189" cy="2613024"/>
              <a:chOff x="-316382" y="716836"/>
              <a:chExt cx="11857189" cy="2613024"/>
            </a:xfrm>
          </p:grpSpPr>
          <p:sp>
            <p:nvSpPr>
              <p:cNvPr id="8" name="Rectangle: Rounded Corners 7">
                <a:extLst>
                  <a:ext uri="{FF2B5EF4-FFF2-40B4-BE49-F238E27FC236}">
                    <a16:creationId xmlns="" xmlns:a16="http://schemas.microsoft.com/office/drawing/2014/main" id="{6B67F302-1BBE-48E0-B412-EE0229A03995}"/>
                  </a:ext>
                </a:extLst>
              </p:cNvPr>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16382" y="994647"/>
                <a:ext cx="2057401" cy="2057401"/>
              </a:xfrm>
              <a:prstGeom prst="rect">
                <a:avLst/>
              </a:prstGeom>
            </p:spPr>
          </p:pic>
        </p:grpSp>
        <p:sp>
          <p:nvSpPr>
            <p:cNvPr id="28" name="Rectangle 46">
              <a:extLst>
                <a:ext uri="{FF2B5EF4-FFF2-40B4-BE49-F238E27FC236}">
                  <a16:creationId xmlns="" xmlns:a16="http://schemas.microsoft.com/office/drawing/2014/main" id="{D659224B-9E8C-4786-9082-EEBFC28FBFCB}"/>
                </a:ext>
              </a:extLst>
            </p:cNvPr>
            <p:cNvSpPr>
              <a:spLocks noChangeArrowheads="1"/>
            </p:cNvSpPr>
            <p:nvPr/>
          </p:nvSpPr>
          <p:spPr bwMode="auto">
            <a:xfrm>
              <a:off x="2211175" y="781582"/>
              <a:ext cx="9345350" cy="2554545"/>
            </a:xfrm>
            <a:prstGeom prst="rect">
              <a:avLst/>
            </a:prstGeom>
            <a:noFill/>
            <a:ln w="9525">
              <a:noFill/>
              <a:miter lim="800000"/>
              <a:headEnd/>
              <a:tailEnd/>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a:t>
              </a:r>
              <a:r>
                <a:rPr lang="en-US" sz="3200" b="1" i="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 xmlns:a16="http://schemas.microsoft.com/office/drawing/2014/main" id="{C312859D-146F-4476-B62E-E80BD1C44CB0}"/>
                </a:ext>
              </a:extLst>
            </p:cNvPr>
            <p:cNvSpPr>
              <a:spLocks noChangeArrowheads="1"/>
            </p:cNvSpPr>
            <p:nvPr/>
          </p:nvSpPr>
          <p:spPr bwMode="auto">
            <a:xfrm>
              <a:off x="692075" y="1712797"/>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 xmlns:a16="http://schemas.microsoft.com/office/drawing/2014/main" id="{B69D62CA-128E-4D8A-B8C4-DEEEB039C8BE}"/>
              </a:ext>
            </a:extLst>
          </p:cNvPr>
          <p:cNvSpPr txBox="1"/>
          <p:nvPr/>
        </p:nvSpPr>
        <p:spPr>
          <a:xfrm>
            <a:off x="1612079" y="3733800"/>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Những lời thoại được lặp lại: </a:t>
            </a:r>
            <a:r>
              <a:rPr lang="nl-NL" sz="3200" i="1" dirty="0">
                <a:latin typeface="Times New Roman" panose="02020603050405020304" pitchFamily="18" charset="0"/>
                <a:ea typeface="Times New Roman" panose="02020603050405020304" pitchFamily="18" charset="0"/>
                <a:cs typeface="Times New Roman" panose="02020603050405020304" pitchFamily="18" charset="0"/>
              </a:rPr>
              <a:t>Vĩnh biệt, điều cốt lõi trong mắt trần, chính thời gian mà bạn bỏ ra cho bông hồng của bạn, bạn có trách nhiệm với bông hồng của bạn...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nhấn mạnh nội dung câu nói, vừa tạo nhạc tính và chất thơ cho VB. </a:t>
            </a:r>
            <a:endParaRPr lang="en-US" sz="32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87107F6B-2C79-4762-865E-AEC37035BD4F}"/>
              </a:ext>
            </a:extLst>
          </p:cNvPr>
          <p:cNvGrpSpPr/>
          <p:nvPr/>
        </p:nvGrpSpPr>
        <p:grpSpPr>
          <a:xfrm>
            <a:off x="603043" y="3063366"/>
            <a:ext cx="10979357" cy="3261234"/>
            <a:chOff x="3004472" y="2417823"/>
            <a:chExt cx="5858317" cy="1697614"/>
          </a:xfrm>
        </p:grpSpPr>
        <p:grpSp>
          <p:nvGrpSpPr>
            <p:cNvPr id="15" name="Group 14">
              <a:extLst>
                <a:ext uri="{FF2B5EF4-FFF2-40B4-BE49-F238E27FC236}">
                  <a16:creationId xmlns=""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830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334E49D-77D2-4A71-9E4D-78D5ADC1A7A0}"/>
              </a:ext>
            </a:extLst>
          </p:cNvPr>
          <p:cNvGrpSpPr/>
          <p:nvPr/>
        </p:nvGrpSpPr>
        <p:grpSpPr>
          <a:xfrm>
            <a:off x="-19050" y="0"/>
            <a:ext cx="12211050" cy="6892290"/>
            <a:chOff x="-19050" y="0"/>
            <a:chExt cx="12211050" cy="6892290"/>
          </a:xfrm>
        </p:grpSpPr>
        <p:pic>
          <p:nvPicPr>
            <p:cNvPr id="1028" name="Picture 4" descr="Học debate (tranh biện) sẽ giúp bạn những gì trong cuộc sống">
              <a:extLst>
                <a:ext uri="{FF2B5EF4-FFF2-40B4-BE49-F238E27FC236}">
                  <a16:creationId xmlns="" xmlns:a16="http://schemas.microsoft.com/office/drawing/2014/main" id="{F6718BFB-3CBE-4A0F-8BFF-06F9AC2E5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800100"/>
              <a:ext cx="12211050" cy="6092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4D95E086-BB62-4BA2-8405-F78D56CC1389}"/>
                </a:ext>
              </a:extLst>
            </p:cNvPr>
            <p:cNvSpPr/>
            <p:nvPr/>
          </p:nvSpPr>
          <p:spPr>
            <a:xfrm>
              <a:off x="0" y="0"/>
              <a:ext cx="12192000" cy="1295400"/>
            </a:xfrm>
            <a:prstGeom prst="rect">
              <a:avLst/>
            </a:prstGeom>
            <a:solidFill>
              <a:srgbClr val="F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 xmlns:a16="http://schemas.microsoft.com/office/drawing/2014/main" id="{37B60D37-FA34-4DBE-9A8C-E0C3F565C216}"/>
              </a:ext>
            </a:extLst>
          </p:cNvPr>
          <p:cNvSpPr txBox="1"/>
          <p:nvPr/>
        </p:nvSpPr>
        <p:spPr>
          <a:xfrm flipH="1">
            <a:off x="2415540" y="310217"/>
            <a:ext cx="7360919" cy="1015663"/>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TRANH BIỆN</a:t>
            </a:r>
          </a:p>
        </p:txBody>
      </p:sp>
    </p:spTree>
    <p:extLst>
      <p:ext uri="{BB962C8B-B14F-4D97-AF65-F5344CB8AC3E}">
        <p14:creationId xmlns:p14="http://schemas.microsoft.com/office/powerpoint/2010/main" val="589434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srcRect/>
          <a:stretch>
            <a:fillRect/>
          </a:stretch>
        </p:blipFill>
        <p:spPr bwMode="auto">
          <a:xfrm>
            <a:off x="419101" y="1866900"/>
            <a:ext cx="3276599" cy="3276600"/>
          </a:xfrm>
          <a:prstGeom prst="rect">
            <a:avLst/>
          </a:prstGeom>
          <a:noFill/>
        </p:spPr>
      </p:pic>
      <p:pic>
        <p:nvPicPr>
          <p:cNvPr id="1028" name="Picture 4" descr="Káº¿t quáº£ hÃ¬nh áº£nh cho vÃ£i"/>
          <p:cNvPicPr>
            <a:picLocks noChangeAspect="1" noChangeArrowheads="1"/>
          </p:cNvPicPr>
          <p:nvPr/>
        </p:nvPicPr>
        <p:blipFill>
          <a:blip r:embed="rId3"/>
          <a:srcRect/>
          <a:stretch>
            <a:fillRect/>
          </a:stretch>
        </p:blipFill>
        <p:spPr bwMode="auto">
          <a:xfrm>
            <a:off x="4234617" y="2652059"/>
            <a:ext cx="3766383" cy="4072411"/>
          </a:xfrm>
          <a:prstGeom prst="rect">
            <a:avLst/>
          </a:prstGeom>
          <a:noFill/>
        </p:spPr>
      </p:pic>
      <p:pic>
        <p:nvPicPr>
          <p:cNvPr id="1030" name="Picture 6" descr="Káº¿t quáº£ hÃ¬nh áº£nh cho cháº£nh chÃ³"/>
          <p:cNvPicPr>
            <a:picLocks noChangeAspect="1" noChangeArrowheads="1"/>
          </p:cNvPicPr>
          <p:nvPr/>
        </p:nvPicPr>
        <p:blipFill>
          <a:blip r:embed="rId4"/>
          <a:srcRect b="7451"/>
          <a:stretch>
            <a:fillRect/>
          </a:stretch>
        </p:blipFill>
        <p:spPr bwMode="auto">
          <a:xfrm>
            <a:off x="8574909" y="1725270"/>
            <a:ext cx="3171322" cy="4495800"/>
          </a:xfrm>
          <a:prstGeom prst="rect">
            <a:avLst/>
          </a:prstGeom>
          <a:noFill/>
        </p:spPr>
      </p:pic>
      <p:sp>
        <p:nvSpPr>
          <p:cNvPr id="5" name="TextBox 4"/>
          <p:cNvSpPr txBox="1"/>
          <p:nvPr/>
        </p:nvSpPr>
        <p:spPr>
          <a:xfrm>
            <a:off x="359333" y="336976"/>
            <a:ext cx="11473334" cy="923330"/>
          </a:xfrm>
          <a:prstGeom prst="rect">
            <a:avLst/>
          </a:prstGeom>
          <a:noFill/>
        </p:spPr>
        <p:txBody>
          <a:bodyPr wrap="none" rtlCol="0">
            <a:spAutoFit/>
          </a:bodyPr>
          <a:lstStyle/>
          <a:p>
            <a:pPr algn="ctr"/>
            <a:r>
              <a:rPr lang="en-US" sz="5400" dirty="0" err="1">
                <a:solidFill>
                  <a:srgbClr val="FF0000"/>
                </a:solidFill>
                <a:latin typeface="Times New Roman" panose="02020603050405020304" pitchFamily="18" charset="0"/>
                <a:cs typeface="Times New Roman" panose="02020603050405020304" pitchFamily="18" charset="0"/>
              </a:rPr>
              <a:t>Hiện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tượng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Tạo</a:t>
            </a:r>
            <a:r>
              <a:rPr lang="en-US" sz="5400" dirty="0">
                <a:solidFill>
                  <a:srgbClr val="FF0000"/>
                </a:solidFill>
                <a:latin typeface="Times New Roman" panose="02020603050405020304" pitchFamily="18" charset="0"/>
                <a:cs typeface="Times New Roman" panose="02020603050405020304" pitchFamily="18" charset="0"/>
              </a:rPr>
              <a:t> ra </a:t>
            </a:r>
            <a:r>
              <a:rPr lang="en-US" sz="5400" dirty="0" err="1">
                <a:solidFill>
                  <a:srgbClr val="FF0000"/>
                </a:solidFill>
                <a:latin typeface="Times New Roman" panose="02020603050405020304" pitchFamily="18" charset="0"/>
                <a:cs typeface="Times New Roman" panose="02020603050405020304" pitchFamily="18" charset="0"/>
              </a:rPr>
              <a:t>những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ngôn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ngữ</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mới</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par>
                                <p:cTn id="14" presetID="8"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diamond(in)">
                                      <p:cBhvr>
                                        <p:cTn id="16" dur="2000"/>
                                        <p:tgtEl>
                                          <p:spTgt spid="1028"/>
                                        </p:tgtEl>
                                      </p:cBhvr>
                                    </p:animEffect>
                                  </p:childTnLst>
                                </p:cTn>
                              </p:par>
                              <p:par>
                                <p:cTn id="17" presetID="8"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diamond(in)">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04800"/>
            <a:ext cx="8305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500" smtClean="0">
                <a:latin typeface="Times New Roman" pitchFamily="18" charset="0"/>
                <a:cs typeface="Times New Roman" pitchFamily="18" charset="0"/>
              </a:rPr>
              <a:t>Hiện tượng tạo ra ngôn ngữ mới </a:t>
            </a:r>
            <a:endParaRPr lang="vi-VN" sz="3500">
              <a:latin typeface="Times New Roman" pitchFamily="18" charset="0"/>
              <a:cs typeface="Times New Roman" pitchFamily="18" charset="0"/>
            </a:endParaRPr>
          </a:p>
        </p:txBody>
      </p:sp>
      <p:sp>
        <p:nvSpPr>
          <p:cNvPr id="3" name="Rectangle 2"/>
          <p:cNvSpPr/>
          <p:nvPr/>
        </p:nvSpPr>
        <p:spPr>
          <a:xfrm>
            <a:off x="152400" y="1905000"/>
            <a:ext cx="5105400" cy="411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500" smtClean="0">
                <a:latin typeface="Times New Roman" pitchFamily="18" charset="0"/>
                <a:cs typeface="Times New Roman" pitchFamily="18" charset="0"/>
              </a:rPr>
              <a:t>Ưu điểm </a:t>
            </a:r>
          </a:p>
          <a:p>
            <a:pPr marL="285750" indent="-285750">
              <a:buFontTx/>
              <a:buChar char="-"/>
            </a:pPr>
            <a:r>
              <a:rPr lang="en-US" sz="3500" smtClean="0">
                <a:latin typeface="Times New Roman" pitchFamily="18" charset="0"/>
                <a:cs typeface="Times New Roman" pitchFamily="18" charset="0"/>
              </a:rPr>
              <a:t>Mở rộng vốn từ phong phú </a:t>
            </a:r>
          </a:p>
          <a:p>
            <a:pPr marL="285750" indent="-285750">
              <a:buFontTx/>
              <a:buChar char="-"/>
            </a:pPr>
            <a:r>
              <a:rPr lang="en-US" sz="3500" smtClean="0">
                <a:latin typeface="Times New Roman" pitchFamily="18" charset="0"/>
                <a:cs typeface="Times New Roman" pitchFamily="18" charset="0"/>
              </a:rPr>
              <a:t>Truyền đạt thông tin nhanh, sáng tạo</a:t>
            </a:r>
            <a:endParaRPr lang="vi-VN" sz="3500">
              <a:latin typeface="Times New Roman" pitchFamily="18" charset="0"/>
              <a:cs typeface="Times New Roman" pitchFamily="18" charset="0"/>
            </a:endParaRPr>
          </a:p>
        </p:txBody>
      </p:sp>
      <p:sp>
        <p:nvSpPr>
          <p:cNvPr id="4" name="Rectangle 3"/>
          <p:cNvSpPr/>
          <p:nvPr/>
        </p:nvSpPr>
        <p:spPr>
          <a:xfrm>
            <a:off x="6198010" y="1912374"/>
            <a:ext cx="5448300" cy="4114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500" smtClean="0">
                <a:latin typeface="Times New Roman" pitchFamily="18" charset="0"/>
                <a:cs typeface="Times New Roman" pitchFamily="18" charset="0"/>
              </a:rPr>
              <a:t>Nhược điểm </a:t>
            </a:r>
          </a:p>
          <a:p>
            <a:pPr marL="285750" indent="-285750">
              <a:buFontTx/>
              <a:buChar char="-"/>
            </a:pPr>
            <a:r>
              <a:rPr lang="en-US" sz="3500" smtClean="0">
                <a:latin typeface="Times New Roman" pitchFamily="18" charset="0"/>
                <a:cs typeface="Times New Roman" pitchFamily="18" charset="0"/>
              </a:rPr>
              <a:t>Lạm dụng gây mất đi sự trong sáng của tiếng việt </a:t>
            </a:r>
          </a:p>
          <a:p>
            <a:pPr marL="285750" indent="-285750">
              <a:buFontTx/>
              <a:buChar char="-"/>
            </a:pPr>
            <a:r>
              <a:rPr lang="en-US" sz="3500" smtClean="0">
                <a:latin typeface="Times New Roman" pitchFamily="18" charset="0"/>
                <a:cs typeface="Times New Roman" pitchFamily="18" charset="0"/>
              </a:rPr>
              <a:t>Ngôn ngữ bị bóp méo, không phù hợp</a:t>
            </a:r>
          </a:p>
          <a:p>
            <a:pPr marL="285750" indent="-285750">
              <a:buFontTx/>
              <a:buChar char="-"/>
            </a:pPr>
            <a:r>
              <a:rPr lang="en-US" sz="3500" smtClean="0">
                <a:latin typeface="Times New Roman" pitchFamily="18" charset="0"/>
                <a:cs typeface="Times New Roman" pitchFamily="18" charset="0"/>
              </a:rPr>
              <a:t>Các thế hệ không hiểu nhau </a:t>
            </a:r>
            <a:endParaRPr lang="vi-VN" sz="3500">
              <a:latin typeface="Times New Roman" pitchFamily="18" charset="0"/>
              <a:cs typeface="Times New Roman" pitchFamily="18" charset="0"/>
            </a:endParaRPr>
          </a:p>
        </p:txBody>
      </p:sp>
      <p:sp>
        <p:nvSpPr>
          <p:cNvPr id="5" name="TextBox 4"/>
          <p:cNvSpPr txBox="1"/>
          <p:nvPr/>
        </p:nvSpPr>
        <p:spPr>
          <a:xfrm>
            <a:off x="2209800" y="6019800"/>
            <a:ext cx="7848600" cy="707886"/>
          </a:xfrm>
          <a:prstGeom prst="rect">
            <a:avLst/>
          </a:prstGeom>
          <a:noFill/>
        </p:spPr>
        <p:txBody>
          <a:bodyPr wrap="square" rtlCol="0">
            <a:spAutoFit/>
          </a:bodyPr>
          <a:lstStyle/>
          <a:p>
            <a:pPr algn="ctr"/>
            <a:r>
              <a:rPr lang="en-US" sz="4000" b="1" i="1" smtClean="0">
                <a:solidFill>
                  <a:srgbClr val="FF0000"/>
                </a:solidFill>
                <a:latin typeface="Times New Roman" pitchFamily="18" charset="0"/>
                <a:cs typeface="Times New Roman" pitchFamily="18" charset="0"/>
              </a:rPr>
              <a:t>Giữ gìn sự trong sáng của tiếng việt </a:t>
            </a:r>
            <a:endParaRPr lang="vi-VN" sz="4000" b="1" i="1">
              <a:solidFill>
                <a:srgbClr val="FF0000"/>
              </a:solidFill>
              <a:latin typeface="Times New Roman" pitchFamily="18" charset="0"/>
              <a:cs typeface="Times New Roman" pitchFamily="18" charset="0"/>
            </a:endParaRPr>
          </a:p>
        </p:txBody>
      </p:sp>
      <p:sp>
        <p:nvSpPr>
          <p:cNvPr id="6" name="Right Arrow 5"/>
          <p:cNvSpPr/>
          <p:nvPr/>
        </p:nvSpPr>
        <p:spPr>
          <a:xfrm>
            <a:off x="304800" y="6248400"/>
            <a:ext cx="1600200" cy="479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Arrow Connector 7"/>
          <p:cNvCxnSpPr/>
          <p:nvPr/>
        </p:nvCxnSpPr>
        <p:spPr>
          <a:xfrm flipH="1">
            <a:off x="2438400" y="1295400"/>
            <a:ext cx="36957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4100" y="1295400"/>
            <a:ext cx="2552700" cy="616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72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4938F8FF-90D9-4516-98D6-A909DBA3B428}"/>
              </a:ext>
            </a:extLst>
          </p:cNvPr>
          <p:cNvSpPr/>
          <p:nvPr/>
        </p:nvSpPr>
        <p:spPr>
          <a:xfrm>
            <a:off x="2057400" y="914400"/>
            <a:ext cx="9220200" cy="51054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Little Prince Fox Beach Sheet for Sale by Monn Print">
            <a:extLst>
              <a:ext uri="{FF2B5EF4-FFF2-40B4-BE49-F238E27FC236}">
                <a16:creationId xmlns="" xmlns:a16="http://schemas.microsoft.com/office/drawing/2014/main" id="{534FB77E-F374-4F5B-96D0-BC074A181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1" t="37846" r="7214" b="4066"/>
          <a:stretch/>
        </p:blipFill>
        <p:spPr bwMode="auto">
          <a:xfrm>
            <a:off x="3810" y="2438400"/>
            <a:ext cx="4648200" cy="2456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2906A6D1-722F-426D-828B-353BE916B3F1}"/>
              </a:ext>
            </a:extLst>
          </p:cNvPr>
          <p:cNvSpPr txBox="1"/>
          <p:nvPr/>
        </p:nvSpPr>
        <p:spPr>
          <a:xfrm>
            <a:off x="4191000" y="1011413"/>
            <a:ext cx="6019800" cy="4339650"/>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TẬP VỀ NHÀ</a:t>
            </a:r>
          </a:p>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5-7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láy</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91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62400" y="1828800"/>
            <a:ext cx="7924800" cy="3587565"/>
          </a:xfrm>
        </p:spPr>
        <p:txBody>
          <a:bodyPr>
            <a:normAutofit/>
          </a:bodyPr>
          <a:lstStyle/>
          <a:p>
            <a:pPr algn="ctr"/>
            <a:r>
              <a:rPr lang="en-US" sz="10700" dirty="0" err="1">
                <a:solidFill>
                  <a:srgbClr val="FF0000"/>
                </a:solidFill>
                <a:latin typeface="Times New Roman" panose="02020603050405020304" pitchFamily="18" charset="0"/>
                <a:cs typeface="Times New Roman" panose="02020603050405020304" pitchFamily="18" charset="0"/>
              </a:rPr>
              <a:t>Chúc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các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em</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học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tốt</a:t>
            </a:r>
            <a:r>
              <a:rPr lang="en-US" sz="107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3" y="304800"/>
            <a:ext cx="10792690" cy="6781799"/>
          </a:xfrm>
        </p:spPr>
        <p:txBody>
          <a:bodyPr>
            <a:normAutofit/>
          </a:bodyPr>
          <a:lstStyle/>
          <a:p>
            <a:pPr marL="0" indent="0">
              <a:lnSpc>
                <a:spcPct val="110000"/>
              </a:lnSpc>
              <a:buNone/>
            </a:pP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mày</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xong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ghê</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pPr marL="0" indent="0">
              <a:lnSpc>
                <a:spcPct val="11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a:t>
            </a:r>
          </a:p>
        </p:txBody>
      </p:sp>
      <p:sp>
        <p:nvSpPr>
          <p:cNvPr id="4" name="Rectangle 3"/>
          <p:cNvSpPr/>
          <p:nvPr/>
        </p:nvSpPr>
        <p:spPr>
          <a:xfrm>
            <a:off x="2507103" y="358140"/>
            <a:ext cx="1575487"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982200" y="152400"/>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trầu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964641" y="84512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mặc</a:t>
            </a:r>
          </a:p>
        </p:txBody>
      </p:sp>
      <p:sp>
        <p:nvSpPr>
          <p:cNvPr id="7" name="Rectangle 6"/>
          <p:cNvSpPr/>
          <p:nvPr/>
        </p:nvSpPr>
        <p:spPr>
          <a:xfrm>
            <a:off x="9964641" y="15240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năn</a:t>
            </a:r>
          </a:p>
        </p:txBody>
      </p:sp>
      <p:sp>
        <p:nvSpPr>
          <p:cNvPr id="8" name="Rectangle 7"/>
          <p:cNvSpPr/>
          <p:nvPr/>
        </p:nvSpPr>
        <p:spPr>
          <a:xfrm>
            <a:off x="9964641" y="22098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chay</a:t>
            </a:r>
          </a:p>
        </p:txBody>
      </p:sp>
      <p:sp>
        <p:nvSpPr>
          <p:cNvPr id="9" name="Rectangle 8"/>
          <p:cNvSpPr/>
          <p:nvPr/>
        </p:nvSpPr>
        <p:spPr>
          <a:xfrm>
            <a:off x="9964641" y="28956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nói</a:t>
            </a:r>
          </a:p>
        </p:txBody>
      </p:sp>
      <p:sp>
        <p:nvSpPr>
          <p:cNvPr id="10" name="Rectangle 9"/>
          <p:cNvSpPr/>
          <p:nvPr/>
        </p:nvSpPr>
        <p:spPr>
          <a:xfrm>
            <a:off x="9982200" y="35814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hỏi</a:t>
            </a:r>
          </a:p>
        </p:txBody>
      </p:sp>
      <p:sp>
        <p:nvSpPr>
          <p:cNvPr id="11" name="Rectangle 10"/>
          <p:cNvSpPr/>
          <p:nvPr/>
        </p:nvSpPr>
        <p:spPr>
          <a:xfrm>
            <a:off x="9982200" y="4274128"/>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dè</a:t>
            </a:r>
          </a:p>
        </p:txBody>
      </p:sp>
      <p:sp>
        <p:nvSpPr>
          <p:cNvPr id="12" name="Rectangle 11"/>
          <p:cNvSpPr/>
          <p:nvPr/>
        </p:nvSpPr>
        <p:spPr>
          <a:xfrm>
            <a:off x="9986010" y="495299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ảnh</a:t>
            </a:r>
          </a:p>
        </p:txBody>
      </p:sp>
      <p:sp>
        <p:nvSpPr>
          <p:cNvPr id="13" name="Rectangle 12"/>
          <p:cNvSpPr/>
          <p:nvPr/>
        </p:nvSpPr>
        <p:spPr>
          <a:xfrm>
            <a:off x="9961697" y="56007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Tết</a:t>
            </a:r>
          </a:p>
        </p:txBody>
      </p:sp>
      <p:sp>
        <p:nvSpPr>
          <p:cNvPr id="15" name="Rectangle 14"/>
          <p:cNvSpPr/>
          <p:nvPr/>
        </p:nvSpPr>
        <p:spPr>
          <a:xfrm>
            <a:off x="9961697" y="6248401"/>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xin</a:t>
            </a:r>
          </a:p>
        </p:txBody>
      </p:sp>
      <p:sp>
        <p:nvSpPr>
          <p:cNvPr id="16" name="Rectangle 15"/>
          <p:cNvSpPr/>
          <p:nvPr/>
        </p:nvSpPr>
        <p:spPr>
          <a:xfrm>
            <a:off x="2085796" y="990601"/>
            <a:ext cx="1575487" cy="4540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hỏi</a:t>
            </a:r>
          </a:p>
        </p:txBody>
      </p:sp>
      <p:sp>
        <p:nvSpPr>
          <p:cNvPr id="17" name="Rectangle 16"/>
          <p:cNvSpPr/>
          <p:nvPr/>
        </p:nvSpPr>
        <p:spPr>
          <a:xfrm>
            <a:off x="2075059" y="2249806"/>
            <a:ext cx="1575487" cy="5126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trầu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500985" y="2941841"/>
            <a:ext cx="1690015"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chay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507675" y="4204854"/>
            <a:ext cx="1683325" cy="4478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724400" y="5410199"/>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023104" y="6057900"/>
            <a:ext cx="1627442"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979574" y="4775144"/>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503633" y="1610245"/>
            <a:ext cx="1575487" cy="5126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dè</a:t>
            </a:r>
          </a:p>
        </p:txBody>
      </p:sp>
      <p:sp>
        <p:nvSpPr>
          <p:cNvPr id="24" name="Rectangle 23"/>
          <p:cNvSpPr/>
          <p:nvPr/>
        </p:nvSpPr>
        <p:spPr>
          <a:xfrm>
            <a:off x="2067791" y="3567548"/>
            <a:ext cx="1378527"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nói</a:t>
            </a:r>
          </a:p>
        </p:txBody>
      </p:sp>
    </p:spTree>
    <p:extLst>
      <p:ext uri="{BB962C8B-B14F-4D97-AF65-F5344CB8AC3E}">
        <p14:creationId xmlns:p14="http://schemas.microsoft.com/office/powerpoint/2010/main" val="18358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bg/>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bg/>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bg/>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9">
                                            <p:bg/>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additive="base">
                                        <p:cTn id="5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bg/>
                                          </p:spTgt>
                                        </p:tgtEl>
                                        <p:attrNameLst>
                                          <p:attrName>style.visibility</p:attrName>
                                        </p:attrNameLst>
                                      </p:cBhvr>
                                      <p:to>
                                        <p:strVal val="visible"/>
                                      </p:to>
                                    </p:set>
                                    <p:anim calcmode="lin" valueType="num">
                                      <p:cBhvr additive="base">
                                        <p:cTn id="5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bg/>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 calcmode="lin" valueType="num">
                                      <p:cBhvr additive="base">
                                        <p:cTn id="6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bg/>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calcmode="lin" valueType="num">
                                      <p:cBhvr additive="base">
                                        <p:cTn id="7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12">
                                            <p:bg/>
                                          </p:spTgt>
                                        </p:tgtEl>
                                        <p:attrNameLst>
                                          <p:attrName>style.visibility</p:attrName>
                                        </p:attrNameLst>
                                      </p:cBhvr>
                                      <p:to>
                                        <p:strVal val="visible"/>
                                      </p:to>
                                    </p:set>
                                    <p:anim calcmode="lin" valueType="num">
                                      <p:cBhvr additive="base">
                                        <p:cTn id="77"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78" dur="500" fill="hold"/>
                                        <p:tgtEl>
                                          <p:spTgt spid="12">
                                            <p:bg/>
                                          </p:spTgt>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12">
                                            <p:txEl>
                                              <p:pRg st="0" end="0"/>
                                            </p:txEl>
                                          </p:spTgt>
                                        </p:tgtEl>
                                        <p:attrNameLst>
                                          <p:attrName>style.visibility</p:attrName>
                                        </p:attrNameLst>
                                      </p:cBhvr>
                                      <p:to>
                                        <p:strVal val="visible"/>
                                      </p:to>
                                    </p:set>
                                    <p:anim calcmode="lin" valueType="num">
                                      <p:cBhvr additive="base">
                                        <p:cTn id="8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13">
                                            <p:bg/>
                                          </p:spTgt>
                                        </p:tgtEl>
                                        <p:attrNameLst>
                                          <p:attrName>style.visibility</p:attrName>
                                        </p:attrNameLst>
                                      </p:cBhvr>
                                      <p:to>
                                        <p:strVal val="visible"/>
                                      </p:to>
                                    </p:set>
                                    <p:anim calcmode="lin" valueType="num">
                                      <p:cBhvr additive="base">
                                        <p:cTn id="8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88" dur="500" fill="hold"/>
                                        <p:tgtEl>
                                          <p:spTgt spid="13">
                                            <p:bg/>
                                          </p:spTgt>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 calcmode="lin" valueType="num">
                                      <p:cBhvr additive="base">
                                        <p:cTn id="9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15">
                                            <p:bg/>
                                          </p:spTgt>
                                        </p:tgtEl>
                                        <p:attrNameLst>
                                          <p:attrName>style.visibility</p:attrName>
                                        </p:attrNameLst>
                                      </p:cBhvr>
                                      <p:to>
                                        <p:strVal val="visible"/>
                                      </p:to>
                                    </p:set>
                                    <p:anim calcmode="lin" valueType="num">
                                      <p:cBhvr additive="base">
                                        <p:cTn id="9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98" dur="500" fill="hold"/>
                                        <p:tgtEl>
                                          <p:spTgt spid="15">
                                            <p:bg/>
                                          </p:spTgt>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 calcmode="lin" valueType="num">
                                      <p:cBhvr additive="base">
                                        <p:cTn id="102"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4">
                                            <p:bg/>
                                          </p:spTgt>
                                        </p:tgtEl>
                                        <p:attrNameLst>
                                          <p:attrName>style.visibility</p:attrName>
                                        </p:attrNameLst>
                                      </p:cBhvr>
                                      <p:to>
                                        <p:strVal val="visible"/>
                                      </p:to>
                                    </p:set>
                                    <p:animEffect transition="in" filter="barn(outVertical)">
                                      <p:cBhvr>
                                        <p:cTn id="108" dur="500"/>
                                        <p:tgtEl>
                                          <p:spTgt spid="4">
                                            <p:bg/>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4">
                                            <p:txEl>
                                              <p:pRg st="0" end="0"/>
                                            </p:txEl>
                                          </p:spTgt>
                                        </p:tgtEl>
                                        <p:attrNameLst>
                                          <p:attrName>style.visibility</p:attrName>
                                        </p:attrNameLst>
                                      </p:cBhvr>
                                      <p:to>
                                        <p:strVal val="visible"/>
                                      </p:to>
                                    </p:set>
                                    <p:animEffect transition="in" filter="barn(outVertical)">
                                      <p:cBhvr>
                                        <p:cTn id="113" dur="500"/>
                                        <p:tgtEl>
                                          <p:spTgt spid="4">
                                            <p:txEl>
                                              <p:pRg st="0" end="0"/>
                                            </p:txEl>
                                          </p:spTgt>
                                        </p:tgtEl>
                                      </p:cBhvr>
                                    </p:animEffect>
                                  </p:childTnLst>
                                </p:cTn>
                              </p:par>
                              <p:par>
                                <p:cTn id="114" presetID="16" presetClass="entr" presetSubtype="37" fill="hold" grpId="0" nodeType="withEffect">
                                  <p:stCondLst>
                                    <p:cond delay="0"/>
                                  </p:stCondLst>
                                  <p:childTnLst>
                                    <p:set>
                                      <p:cBhvr>
                                        <p:cTn id="115" dur="1" fill="hold">
                                          <p:stCondLst>
                                            <p:cond delay="0"/>
                                          </p:stCondLst>
                                        </p:cTn>
                                        <p:tgtEl>
                                          <p:spTgt spid="16">
                                            <p:bg/>
                                          </p:spTgt>
                                        </p:tgtEl>
                                        <p:attrNameLst>
                                          <p:attrName>style.visibility</p:attrName>
                                        </p:attrNameLst>
                                      </p:cBhvr>
                                      <p:to>
                                        <p:strVal val="visible"/>
                                      </p:to>
                                    </p:set>
                                    <p:animEffect transition="in" filter="barn(outVertical)">
                                      <p:cBhvr>
                                        <p:cTn id="116" dur="500"/>
                                        <p:tgtEl>
                                          <p:spTgt spid="16">
                                            <p:bg/>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37" fill="hold" grpId="0" nodeType="clickEffect">
                                  <p:stCondLst>
                                    <p:cond delay="0"/>
                                  </p:stCondLst>
                                  <p:childTnLst>
                                    <p:set>
                                      <p:cBhvr>
                                        <p:cTn id="120" dur="1" fill="hold">
                                          <p:stCondLst>
                                            <p:cond delay="0"/>
                                          </p:stCondLst>
                                        </p:cTn>
                                        <p:tgtEl>
                                          <p:spTgt spid="16">
                                            <p:txEl>
                                              <p:pRg st="0" end="0"/>
                                            </p:txEl>
                                          </p:spTgt>
                                        </p:tgtEl>
                                        <p:attrNameLst>
                                          <p:attrName>style.visibility</p:attrName>
                                        </p:attrNameLst>
                                      </p:cBhvr>
                                      <p:to>
                                        <p:strVal val="visible"/>
                                      </p:to>
                                    </p:set>
                                    <p:animEffect transition="in" filter="barn(outVertical)">
                                      <p:cBhvr>
                                        <p:cTn id="121" dur="500"/>
                                        <p:tgtEl>
                                          <p:spTgt spid="16">
                                            <p:txEl>
                                              <p:pRg st="0" end="0"/>
                                            </p:txEl>
                                          </p:spTgt>
                                        </p:tgtEl>
                                      </p:cBhvr>
                                    </p:animEffect>
                                  </p:childTnLst>
                                </p:cTn>
                              </p:par>
                              <p:par>
                                <p:cTn id="122" presetID="16" presetClass="entr" presetSubtype="37" fill="hold" grpId="0" nodeType="withEffect">
                                  <p:stCondLst>
                                    <p:cond delay="0"/>
                                  </p:stCondLst>
                                  <p:childTnLst>
                                    <p:set>
                                      <p:cBhvr>
                                        <p:cTn id="123" dur="1" fill="hold">
                                          <p:stCondLst>
                                            <p:cond delay="0"/>
                                          </p:stCondLst>
                                        </p:cTn>
                                        <p:tgtEl>
                                          <p:spTgt spid="23">
                                            <p:bg/>
                                          </p:spTgt>
                                        </p:tgtEl>
                                        <p:attrNameLst>
                                          <p:attrName>style.visibility</p:attrName>
                                        </p:attrNameLst>
                                      </p:cBhvr>
                                      <p:to>
                                        <p:strVal val="visible"/>
                                      </p:to>
                                    </p:set>
                                    <p:animEffect transition="in" filter="barn(outVertical)">
                                      <p:cBhvr>
                                        <p:cTn id="124" dur="500"/>
                                        <p:tgtEl>
                                          <p:spTgt spid="23">
                                            <p:bg/>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23">
                                            <p:txEl>
                                              <p:pRg st="0" end="0"/>
                                            </p:txEl>
                                          </p:spTgt>
                                        </p:tgtEl>
                                        <p:attrNameLst>
                                          <p:attrName>style.visibility</p:attrName>
                                        </p:attrNameLst>
                                      </p:cBhvr>
                                      <p:to>
                                        <p:strVal val="visible"/>
                                      </p:to>
                                    </p:set>
                                    <p:animEffect transition="in" filter="barn(outVertical)">
                                      <p:cBhvr>
                                        <p:cTn id="129" dur="500"/>
                                        <p:tgtEl>
                                          <p:spTgt spid="23">
                                            <p:txEl>
                                              <p:pRg st="0" end="0"/>
                                            </p:txEl>
                                          </p:spTgt>
                                        </p:tgtEl>
                                      </p:cBhvr>
                                    </p:animEffect>
                                  </p:childTnLst>
                                </p:cTn>
                              </p:par>
                              <p:par>
                                <p:cTn id="130" presetID="16" presetClass="entr" presetSubtype="37" fill="hold" grpId="0" nodeType="withEffect">
                                  <p:stCondLst>
                                    <p:cond delay="0"/>
                                  </p:stCondLst>
                                  <p:childTnLst>
                                    <p:set>
                                      <p:cBhvr>
                                        <p:cTn id="131" dur="1" fill="hold">
                                          <p:stCondLst>
                                            <p:cond delay="0"/>
                                          </p:stCondLst>
                                        </p:cTn>
                                        <p:tgtEl>
                                          <p:spTgt spid="17">
                                            <p:bg/>
                                          </p:spTgt>
                                        </p:tgtEl>
                                        <p:attrNameLst>
                                          <p:attrName>style.visibility</p:attrName>
                                        </p:attrNameLst>
                                      </p:cBhvr>
                                      <p:to>
                                        <p:strVal val="visible"/>
                                      </p:to>
                                    </p:set>
                                    <p:animEffect transition="in" filter="barn(outVertical)">
                                      <p:cBhvr>
                                        <p:cTn id="132" dur="500"/>
                                        <p:tgtEl>
                                          <p:spTgt spid="17">
                                            <p:bg/>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17">
                                            <p:txEl>
                                              <p:pRg st="0" end="0"/>
                                            </p:txEl>
                                          </p:spTgt>
                                        </p:tgtEl>
                                        <p:attrNameLst>
                                          <p:attrName>style.visibility</p:attrName>
                                        </p:attrNameLst>
                                      </p:cBhvr>
                                      <p:to>
                                        <p:strVal val="visible"/>
                                      </p:to>
                                    </p:set>
                                    <p:animEffect transition="in" filter="barn(outVertical)">
                                      <p:cBhvr>
                                        <p:cTn id="137" dur="500"/>
                                        <p:tgtEl>
                                          <p:spTgt spid="17">
                                            <p:txEl>
                                              <p:pRg st="0" end="0"/>
                                            </p:txEl>
                                          </p:spTgt>
                                        </p:tgtEl>
                                      </p:cBhvr>
                                    </p:animEffect>
                                  </p:childTnLst>
                                </p:cTn>
                              </p:par>
                              <p:par>
                                <p:cTn id="138" presetID="16" presetClass="entr" presetSubtype="37" fill="hold" grpId="0" nodeType="withEffect">
                                  <p:stCondLst>
                                    <p:cond delay="0"/>
                                  </p:stCondLst>
                                  <p:childTnLst>
                                    <p:set>
                                      <p:cBhvr>
                                        <p:cTn id="139" dur="1" fill="hold">
                                          <p:stCondLst>
                                            <p:cond delay="0"/>
                                          </p:stCondLst>
                                        </p:cTn>
                                        <p:tgtEl>
                                          <p:spTgt spid="18">
                                            <p:bg/>
                                          </p:spTgt>
                                        </p:tgtEl>
                                        <p:attrNameLst>
                                          <p:attrName>style.visibility</p:attrName>
                                        </p:attrNameLst>
                                      </p:cBhvr>
                                      <p:to>
                                        <p:strVal val="visible"/>
                                      </p:to>
                                    </p:set>
                                    <p:animEffect transition="in" filter="barn(outVertical)">
                                      <p:cBhvr>
                                        <p:cTn id="140" dur="500"/>
                                        <p:tgtEl>
                                          <p:spTgt spid="18">
                                            <p:bg/>
                                          </p:spTgt>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37" fill="hold" grpId="0" nodeType="clickEffect">
                                  <p:stCondLst>
                                    <p:cond delay="0"/>
                                  </p:stCondLst>
                                  <p:childTnLst>
                                    <p:set>
                                      <p:cBhvr>
                                        <p:cTn id="144" dur="1" fill="hold">
                                          <p:stCondLst>
                                            <p:cond delay="0"/>
                                          </p:stCondLst>
                                        </p:cTn>
                                        <p:tgtEl>
                                          <p:spTgt spid="18">
                                            <p:txEl>
                                              <p:pRg st="0" end="0"/>
                                            </p:txEl>
                                          </p:spTgt>
                                        </p:tgtEl>
                                        <p:attrNameLst>
                                          <p:attrName>style.visibility</p:attrName>
                                        </p:attrNameLst>
                                      </p:cBhvr>
                                      <p:to>
                                        <p:strVal val="visible"/>
                                      </p:to>
                                    </p:set>
                                    <p:animEffect transition="in" filter="barn(outVertical)">
                                      <p:cBhvr>
                                        <p:cTn id="145" dur="500"/>
                                        <p:tgtEl>
                                          <p:spTgt spid="18">
                                            <p:txEl>
                                              <p:pRg st="0" end="0"/>
                                            </p:txEl>
                                          </p:spTgt>
                                        </p:tgtEl>
                                      </p:cBhvr>
                                    </p:animEffect>
                                  </p:childTnLst>
                                </p:cTn>
                              </p:par>
                              <p:par>
                                <p:cTn id="146" presetID="16" presetClass="entr" presetSubtype="37" fill="hold" grpId="0" nodeType="withEffect">
                                  <p:stCondLst>
                                    <p:cond delay="0"/>
                                  </p:stCondLst>
                                  <p:childTnLst>
                                    <p:set>
                                      <p:cBhvr>
                                        <p:cTn id="147" dur="1" fill="hold">
                                          <p:stCondLst>
                                            <p:cond delay="0"/>
                                          </p:stCondLst>
                                        </p:cTn>
                                        <p:tgtEl>
                                          <p:spTgt spid="24">
                                            <p:bg/>
                                          </p:spTgt>
                                        </p:tgtEl>
                                        <p:attrNameLst>
                                          <p:attrName>style.visibility</p:attrName>
                                        </p:attrNameLst>
                                      </p:cBhvr>
                                      <p:to>
                                        <p:strVal val="visible"/>
                                      </p:to>
                                    </p:set>
                                    <p:animEffect transition="in" filter="barn(outVertical)">
                                      <p:cBhvr>
                                        <p:cTn id="148" dur="500"/>
                                        <p:tgtEl>
                                          <p:spTgt spid="24">
                                            <p:bg/>
                                          </p:spTgt>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37" fill="hold" grpId="0" nodeType="clickEffect">
                                  <p:stCondLst>
                                    <p:cond delay="0"/>
                                  </p:stCondLst>
                                  <p:childTnLst>
                                    <p:set>
                                      <p:cBhvr>
                                        <p:cTn id="152" dur="1" fill="hold">
                                          <p:stCondLst>
                                            <p:cond delay="0"/>
                                          </p:stCondLst>
                                        </p:cTn>
                                        <p:tgtEl>
                                          <p:spTgt spid="24">
                                            <p:txEl>
                                              <p:pRg st="0" end="0"/>
                                            </p:txEl>
                                          </p:spTgt>
                                        </p:tgtEl>
                                        <p:attrNameLst>
                                          <p:attrName>style.visibility</p:attrName>
                                        </p:attrNameLst>
                                      </p:cBhvr>
                                      <p:to>
                                        <p:strVal val="visible"/>
                                      </p:to>
                                    </p:set>
                                    <p:animEffect transition="in" filter="barn(outVertical)">
                                      <p:cBhvr>
                                        <p:cTn id="153" dur="500"/>
                                        <p:tgtEl>
                                          <p:spTgt spid="24">
                                            <p:txEl>
                                              <p:pRg st="0" end="0"/>
                                            </p:txEl>
                                          </p:spTgt>
                                        </p:tgtEl>
                                      </p:cBhvr>
                                    </p:animEffect>
                                  </p:childTnLst>
                                </p:cTn>
                              </p:par>
                              <p:par>
                                <p:cTn id="154" presetID="16" presetClass="entr" presetSubtype="37" fill="hold" grpId="0" nodeType="withEffect">
                                  <p:stCondLst>
                                    <p:cond delay="0"/>
                                  </p:stCondLst>
                                  <p:childTnLst>
                                    <p:set>
                                      <p:cBhvr>
                                        <p:cTn id="155" dur="1" fill="hold">
                                          <p:stCondLst>
                                            <p:cond delay="0"/>
                                          </p:stCondLst>
                                        </p:cTn>
                                        <p:tgtEl>
                                          <p:spTgt spid="19">
                                            <p:bg/>
                                          </p:spTgt>
                                        </p:tgtEl>
                                        <p:attrNameLst>
                                          <p:attrName>style.visibility</p:attrName>
                                        </p:attrNameLst>
                                      </p:cBhvr>
                                      <p:to>
                                        <p:strVal val="visible"/>
                                      </p:to>
                                    </p:set>
                                    <p:animEffect transition="in" filter="barn(outVertical)">
                                      <p:cBhvr>
                                        <p:cTn id="156" dur="500"/>
                                        <p:tgtEl>
                                          <p:spTgt spid="19">
                                            <p:bg/>
                                          </p:spTgt>
                                        </p:tgtEl>
                                      </p:cBhvr>
                                    </p:animEffect>
                                  </p:childTnLst>
                                </p:cTn>
                              </p:par>
                            </p:childTnLst>
                          </p:cTn>
                        </p:par>
                      </p:childTnLst>
                    </p:cTn>
                  </p:par>
                  <p:par>
                    <p:cTn id="157" fill="hold">
                      <p:stCondLst>
                        <p:cond delay="indefinite"/>
                      </p:stCondLst>
                      <p:childTnLst>
                        <p:par>
                          <p:cTn id="158" fill="hold">
                            <p:stCondLst>
                              <p:cond delay="0"/>
                            </p:stCondLst>
                            <p:childTnLst>
                              <p:par>
                                <p:cTn id="159" presetID="16" presetClass="entr" presetSubtype="37" fill="hold" grpId="0" nodeType="clickEffect">
                                  <p:stCondLst>
                                    <p:cond delay="0"/>
                                  </p:stCondLst>
                                  <p:childTnLst>
                                    <p:set>
                                      <p:cBhvr>
                                        <p:cTn id="160" dur="1" fill="hold">
                                          <p:stCondLst>
                                            <p:cond delay="0"/>
                                          </p:stCondLst>
                                        </p:cTn>
                                        <p:tgtEl>
                                          <p:spTgt spid="19">
                                            <p:txEl>
                                              <p:pRg st="0" end="0"/>
                                            </p:txEl>
                                          </p:spTgt>
                                        </p:tgtEl>
                                        <p:attrNameLst>
                                          <p:attrName>style.visibility</p:attrName>
                                        </p:attrNameLst>
                                      </p:cBhvr>
                                      <p:to>
                                        <p:strVal val="visible"/>
                                      </p:to>
                                    </p:set>
                                    <p:animEffect transition="in" filter="barn(outVertical)">
                                      <p:cBhvr>
                                        <p:cTn id="161" dur="500"/>
                                        <p:tgtEl>
                                          <p:spTgt spid="19">
                                            <p:txEl>
                                              <p:pRg st="0" end="0"/>
                                            </p:txEl>
                                          </p:spTgt>
                                        </p:tgtEl>
                                      </p:cBhvr>
                                    </p:animEffect>
                                  </p:childTnLst>
                                </p:cTn>
                              </p:par>
                              <p:par>
                                <p:cTn id="162" presetID="16" presetClass="entr" presetSubtype="37" fill="hold" grpId="0" nodeType="withEffect">
                                  <p:stCondLst>
                                    <p:cond delay="0"/>
                                  </p:stCondLst>
                                  <p:childTnLst>
                                    <p:set>
                                      <p:cBhvr>
                                        <p:cTn id="163" dur="1" fill="hold">
                                          <p:stCondLst>
                                            <p:cond delay="0"/>
                                          </p:stCondLst>
                                        </p:cTn>
                                        <p:tgtEl>
                                          <p:spTgt spid="22">
                                            <p:bg/>
                                          </p:spTgt>
                                        </p:tgtEl>
                                        <p:attrNameLst>
                                          <p:attrName>style.visibility</p:attrName>
                                        </p:attrNameLst>
                                      </p:cBhvr>
                                      <p:to>
                                        <p:strVal val="visible"/>
                                      </p:to>
                                    </p:set>
                                    <p:animEffect transition="in" filter="barn(outVertical)">
                                      <p:cBhvr>
                                        <p:cTn id="164" dur="500"/>
                                        <p:tgtEl>
                                          <p:spTgt spid="22">
                                            <p:bg/>
                                          </p:spTgt>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37" fill="hold" grpId="0" nodeType="clickEffect">
                                  <p:stCondLst>
                                    <p:cond delay="0"/>
                                  </p:stCondLst>
                                  <p:childTnLst>
                                    <p:set>
                                      <p:cBhvr>
                                        <p:cTn id="168" dur="1" fill="hold">
                                          <p:stCondLst>
                                            <p:cond delay="0"/>
                                          </p:stCondLst>
                                        </p:cTn>
                                        <p:tgtEl>
                                          <p:spTgt spid="22">
                                            <p:txEl>
                                              <p:pRg st="0" end="0"/>
                                            </p:txEl>
                                          </p:spTgt>
                                        </p:tgtEl>
                                        <p:attrNameLst>
                                          <p:attrName>style.visibility</p:attrName>
                                        </p:attrNameLst>
                                      </p:cBhvr>
                                      <p:to>
                                        <p:strVal val="visible"/>
                                      </p:to>
                                    </p:set>
                                    <p:animEffect transition="in" filter="barn(outVertical)">
                                      <p:cBhvr>
                                        <p:cTn id="169" dur="500"/>
                                        <p:tgtEl>
                                          <p:spTgt spid="22">
                                            <p:txEl>
                                              <p:pRg st="0" end="0"/>
                                            </p:txEl>
                                          </p:spTgt>
                                        </p:tgtEl>
                                      </p:cBhvr>
                                    </p:animEffect>
                                  </p:childTnLst>
                                </p:cTn>
                              </p:par>
                              <p:par>
                                <p:cTn id="170" presetID="16" presetClass="entr" presetSubtype="37" fill="hold" grpId="0" nodeType="withEffect">
                                  <p:stCondLst>
                                    <p:cond delay="0"/>
                                  </p:stCondLst>
                                  <p:childTnLst>
                                    <p:set>
                                      <p:cBhvr>
                                        <p:cTn id="171" dur="1" fill="hold">
                                          <p:stCondLst>
                                            <p:cond delay="0"/>
                                          </p:stCondLst>
                                        </p:cTn>
                                        <p:tgtEl>
                                          <p:spTgt spid="20">
                                            <p:bg/>
                                          </p:spTgt>
                                        </p:tgtEl>
                                        <p:attrNameLst>
                                          <p:attrName>style.visibility</p:attrName>
                                        </p:attrNameLst>
                                      </p:cBhvr>
                                      <p:to>
                                        <p:strVal val="visible"/>
                                      </p:to>
                                    </p:set>
                                    <p:animEffect transition="in" filter="barn(outVertical)">
                                      <p:cBhvr>
                                        <p:cTn id="172" dur="500"/>
                                        <p:tgtEl>
                                          <p:spTgt spid="20">
                                            <p:bg/>
                                          </p:spTgt>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37" fill="hold" grpId="0" nodeType="clickEffect">
                                  <p:stCondLst>
                                    <p:cond delay="0"/>
                                  </p:stCondLst>
                                  <p:childTnLst>
                                    <p:set>
                                      <p:cBhvr>
                                        <p:cTn id="176" dur="1" fill="hold">
                                          <p:stCondLst>
                                            <p:cond delay="0"/>
                                          </p:stCondLst>
                                        </p:cTn>
                                        <p:tgtEl>
                                          <p:spTgt spid="20">
                                            <p:txEl>
                                              <p:pRg st="0" end="0"/>
                                            </p:txEl>
                                          </p:spTgt>
                                        </p:tgtEl>
                                        <p:attrNameLst>
                                          <p:attrName>style.visibility</p:attrName>
                                        </p:attrNameLst>
                                      </p:cBhvr>
                                      <p:to>
                                        <p:strVal val="visible"/>
                                      </p:to>
                                    </p:set>
                                    <p:animEffect transition="in" filter="barn(outVertical)">
                                      <p:cBhvr>
                                        <p:cTn id="177" dur="500"/>
                                        <p:tgtEl>
                                          <p:spTgt spid="20">
                                            <p:txEl>
                                              <p:pRg st="0" end="0"/>
                                            </p:txEl>
                                          </p:spTgt>
                                        </p:tgtEl>
                                      </p:cBhvr>
                                    </p:animEffect>
                                  </p:childTnLst>
                                </p:cTn>
                              </p:par>
                              <p:par>
                                <p:cTn id="178" presetID="16" presetClass="entr" presetSubtype="37" fill="hold" grpId="0" nodeType="withEffect">
                                  <p:stCondLst>
                                    <p:cond delay="0"/>
                                  </p:stCondLst>
                                  <p:childTnLst>
                                    <p:set>
                                      <p:cBhvr>
                                        <p:cTn id="179" dur="1" fill="hold">
                                          <p:stCondLst>
                                            <p:cond delay="0"/>
                                          </p:stCondLst>
                                        </p:cTn>
                                        <p:tgtEl>
                                          <p:spTgt spid="21">
                                            <p:bg/>
                                          </p:spTgt>
                                        </p:tgtEl>
                                        <p:attrNameLst>
                                          <p:attrName>style.visibility</p:attrName>
                                        </p:attrNameLst>
                                      </p:cBhvr>
                                      <p:to>
                                        <p:strVal val="visible"/>
                                      </p:to>
                                    </p:set>
                                    <p:animEffect transition="in" filter="barn(outVertical)">
                                      <p:cBhvr>
                                        <p:cTn id="180" dur="500"/>
                                        <p:tgtEl>
                                          <p:spTgt spid="21">
                                            <p:bg/>
                                          </p:spTgt>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37" fill="hold" grpId="0" nodeType="clickEffect">
                                  <p:stCondLst>
                                    <p:cond delay="0"/>
                                  </p:stCondLst>
                                  <p:childTnLst>
                                    <p:set>
                                      <p:cBhvr>
                                        <p:cTn id="184" dur="1" fill="hold">
                                          <p:stCondLst>
                                            <p:cond delay="0"/>
                                          </p:stCondLst>
                                        </p:cTn>
                                        <p:tgtEl>
                                          <p:spTgt spid="21">
                                            <p:txEl>
                                              <p:pRg st="0" end="0"/>
                                            </p:txEl>
                                          </p:spTgt>
                                        </p:tgtEl>
                                        <p:attrNameLst>
                                          <p:attrName>style.visibility</p:attrName>
                                        </p:attrNameLst>
                                      </p:cBhvr>
                                      <p:to>
                                        <p:strVal val="visible"/>
                                      </p:to>
                                    </p:set>
                                    <p:animEffect transition="in" filter="barn(outVertical)">
                                      <p:cBhvr>
                                        <p:cTn id="18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6" grpId="0" build="p" animBg="1"/>
      <p:bldP spid="7" grpId="0" build="p" animBg="1"/>
      <p:bldP spid="8" grpId="0" build="p" animBg="1"/>
      <p:bldP spid="9" grpId="0" build="p" animBg="1"/>
      <p:bldP spid="10" grpId="0" build="p" animBg="1"/>
      <p:bldP spid="11" grpId="0" build="p" animBg="1"/>
      <p:bldP spid="12" grpId="0" build="p" animBg="1"/>
      <p:bldP spid="13" grpId="0" build="p" animBg="1"/>
      <p:bldP spid="15" grpId="0" build="p" animBg="1"/>
      <p:bldP spid="16" grpId="0" build="p" animBg="1"/>
      <p:bldP spid="17" grpId="0" build="p" animBg="1"/>
      <p:bldP spid="18" grpId="0" build="p" animBg="1"/>
      <p:bldP spid="19" grpId="0" build="p" animBg="1"/>
      <p:bldP spid="20" grpId="0" build="p" animBg="1"/>
      <p:bldP spid="21" grpId="0" build="p" animBg="1"/>
      <p:bldP spid="22" grpId="0" build="p" animBg="1"/>
      <p:bldP spid="23" grpId="0" build="p" animBg="1"/>
      <p:bldP spid="2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59186E-BAA8-4D4D-A4AE-7DF992253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
            <a:ext cx="6858000" cy="6858000"/>
          </a:xfrm>
          <a:prstGeom prst="rect">
            <a:avLst/>
          </a:prstGeom>
        </p:spPr>
      </p:pic>
      <p:sp>
        <p:nvSpPr>
          <p:cNvPr id="4" name="Speech Bubble: Oval 3">
            <a:extLst>
              <a:ext uri="{FF2B5EF4-FFF2-40B4-BE49-F238E27FC236}">
                <a16:creationId xmlns="" xmlns:a16="http://schemas.microsoft.com/office/drawing/2014/main" id="{942A78B5-DF00-4937-923A-7F8AA7110866}"/>
              </a:ext>
            </a:extLst>
          </p:cNvPr>
          <p:cNvSpPr/>
          <p:nvPr/>
        </p:nvSpPr>
        <p:spPr>
          <a:xfrm>
            <a:off x="4800600" y="1066800"/>
            <a:ext cx="6553200" cy="4114800"/>
          </a:xfrm>
          <a:prstGeom prst="wedgeEllipseCallout">
            <a:avLst>
              <a:gd name="adj1" fmla="val -57635"/>
              <a:gd name="adj2" fmla="val 5661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 xmlns:a16="http://schemas.microsoft.com/office/drawing/2014/main" id="{495229A6-3CCA-4B7D-BA63-2DF0C978C8CE}"/>
              </a:ext>
            </a:extLst>
          </p:cNvPr>
          <p:cNvSpPr txBox="1"/>
          <p:nvPr/>
        </p:nvSpPr>
        <p:spPr>
          <a:xfrm>
            <a:off x="5334000" y="1711960"/>
            <a:ext cx="5791200" cy="2800767"/>
          </a:xfrm>
          <a:prstGeom prst="rect">
            <a:avLst/>
          </a:prstGeom>
          <a:noFill/>
        </p:spPr>
        <p:txBody>
          <a:bodyPr wrap="square">
            <a:spAutoFit/>
          </a:bodyPr>
          <a:lstStyle/>
          <a:p>
            <a:pPr algn="ctr"/>
            <a:r>
              <a:rPr lang="de-DE" sz="4400"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Khi gặp một từ khó, không hiểu nghĩa, em sẽ có cách nào để hiểu được nghĩa của từ?</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47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latin typeface="Times New Roman" pitchFamily="18" charset="0"/>
                <a:cs typeface="Times New Roman" pitchFamily="18" charset="0"/>
              </a:rPr>
              <a:t>I/ KIẾN THỨC CƠ BẢN : </a:t>
            </a:r>
            <a:endParaRPr lang="vi-VN"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3500" b="1" u="sng" smtClean="0">
                <a:latin typeface="Times New Roman" pitchFamily="18" charset="0"/>
                <a:cs typeface="Times New Roman" pitchFamily="18" charset="0"/>
              </a:rPr>
              <a:t>Tìm hiểu nghĩa của từ :</a:t>
            </a:r>
          </a:p>
          <a:p>
            <a:pPr marL="0" indent="0">
              <a:buNone/>
            </a:pPr>
            <a:r>
              <a:rPr lang="en-US" sz="3500" smtClean="0">
                <a:latin typeface="Times New Roman" pitchFamily="18" charset="0"/>
                <a:cs typeface="Times New Roman" pitchFamily="18" charset="0"/>
              </a:rPr>
              <a:t>-Tra từ điển TV </a:t>
            </a:r>
          </a:p>
          <a:p>
            <a:pPr marL="0" indent="0">
              <a:buNone/>
            </a:pPr>
            <a:r>
              <a:rPr lang="en-US" sz="3500" smtClean="0">
                <a:latin typeface="Times New Roman" pitchFamily="18" charset="0"/>
                <a:cs typeface="Times New Roman" pitchFamily="18" charset="0"/>
              </a:rPr>
              <a:t>- Đoán nghĩa của từ dựa vào câu văn, đoạn văn mà từ đó xuất hiện.</a:t>
            </a:r>
          </a:p>
          <a:p>
            <a:pPr marL="0" indent="0">
              <a:buNone/>
            </a:pPr>
            <a:endParaRPr lang="vi-VN" sz="3500">
              <a:latin typeface="Times New Roman" pitchFamily="18" charset="0"/>
              <a:cs typeface="Times New Roman" pitchFamily="18" charset="0"/>
            </a:endParaRPr>
          </a:p>
        </p:txBody>
      </p:sp>
    </p:spTree>
    <p:extLst>
      <p:ext uri="{BB962C8B-B14F-4D97-AF65-F5344CB8AC3E}">
        <p14:creationId xmlns:p14="http://schemas.microsoft.com/office/powerpoint/2010/main" val="33836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399" y="446128"/>
            <a:ext cx="8229600" cy="838200"/>
          </a:xfrm>
        </p:spPr>
        <p:txBody>
          <a:bodyPr>
            <a:noAutofit/>
          </a:bodyPr>
          <a:lstStyle/>
          <a:p>
            <a:pPr marL="0" indent="0" algn="ctr">
              <a:buNone/>
            </a:pPr>
            <a:r>
              <a:rPr lang="en-US" sz="8000" dirty="0" err="1">
                <a:solidFill>
                  <a:srgbClr val="FF0000"/>
                </a:solidFill>
                <a:latin typeface="Times New Roman" panose="02020603050405020304" pitchFamily="18" charset="0"/>
                <a:cs typeface="Times New Roman" panose="02020603050405020304" pitchFamily="18" charset="0"/>
              </a:rPr>
              <a:t>Cách</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dùng</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từ</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điển</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84059" y="2239771"/>
            <a:ext cx="4204997"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5554161" y="4034345"/>
            <a:ext cx="6070893"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3EA2DCAF-1158-4741-94D9-F3DDCDE1B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8" y="2590795"/>
            <a:ext cx="3366194" cy="3366194"/>
          </a:xfrm>
          <a:prstGeom prst="rect">
            <a:avLst/>
          </a:prstGeom>
        </p:spPr>
      </p:pic>
      <p:sp>
        <p:nvSpPr>
          <p:cNvPr id="8" name="Arc 7">
            <a:extLst>
              <a:ext uri="{FF2B5EF4-FFF2-40B4-BE49-F238E27FC236}">
                <a16:creationId xmlns="" xmlns:a16="http://schemas.microsoft.com/office/drawing/2014/main" id="{C1A015DF-101B-4F56-BCEB-B5277220B70F}"/>
              </a:ext>
            </a:extLst>
          </p:cNvPr>
          <p:cNvSpPr/>
          <p:nvPr/>
        </p:nvSpPr>
        <p:spPr>
          <a:xfrm rot="5791534">
            <a:off x="761999" y="2196701"/>
            <a:ext cx="4114800" cy="4038600"/>
          </a:xfrm>
          <a:prstGeom prst="arc">
            <a:avLst>
              <a:gd name="adj1" fmla="val 9991933"/>
              <a:gd name="adj2" fmla="val 0"/>
            </a:avLst>
          </a:prstGeom>
          <a:ln w="38100">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201A319A-D74A-4DD4-BF01-4217BDFFA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024128"/>
            <a:ext cx="909432" cy="909432"/>
          </a:xfrm>
          <a:prstGeom prst="rect">
            <a:avLst/>
          </a:prstGeom>
        </p:spPr>
      </p:pic>
      <p:pic>
        <p:nvPicPr>
          <p:cNvPr id="12" name="Picture 11">
            <a:extLst>
              <a:ext uri="{FF2B5EF4-FFF2-40B4-BE49-F238E27FC236}">
                <a16:creationId xmlns="" xmlns:a16="http://schemas.microsoft.com/office/drawing/2014/main" id="{9FD0D90E-918A-4652-942E-3B3587F80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138" y="3771244"/>
            <a:ext cx="909432" cy="909432"/>
          </a:xfrm>
          <a:prstGeom prst="rect">
            <a:avLst/>
          </a:prstGeom>
        </p:spPr>
      </p:pic>
      <p:pic>
        <p:nvPicPr>
          <p:cNvPr id="13" name="Picture 12">
            <a:extLst>
              <a:ext uri="{FF2B5EF4-FFF2-40B4-BE49-F238E27FC236}">
                <a16:creationId xmlns="" xmlns:a16="http://schemas.microsoft.com/office/drawing/2014/main" id="{622E0BB6-EEB0-4989-89A6-E1994133E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296" y="5300212"/>
            <a:ext cx="909432" cy="909432"/>
          </a:xfrm>
          <a:prstGeom prst="rect">
            <a:avLst/>
          </a:prstGeom>
        </p:spPr>
      </p:pic>
      <p:sp>
        <p:nvSpPr>
          <p:cNvPr id="14" name="Rectangle 13">
            <a:extLst>
              <a:ext uri="{FF2B5EF4-FFF2-40B4-BE49-F238E27FC236}">
                <a16:creationId xmlns="" xmlns:a16="http://schemas.microsoft.com/office/drawing/2014/main" id="{050421F2-EF97-4DC3-8691-9B6E88168F93}"/>
              </a:ext>
            </a:extLst>
          </p:cNvPr>
          <p:cNvSpPr/>
          <p:nvPr/>
        </p:nvSpPr>
        <p:spPr>
          <a:xfrm>
            <a:off x="5165814" y="5541529"/>
            <a:ext cx="6519734"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211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0" y="0"/>
            <a:ext cx="10972800" cy="619432"/>
          </a:xfrm>
        </p:spPr>
        <p:txBody>
          <a:bodyPr/>
          <a:lstStyle/>
          <a:p>
            <a:r>
              <a:rPr lang="en-US" sz="2500" smtClean="0"/>
              <a:t>Giải nghĩa các từ </a:t>
            </a:r>
            <a:endParaRPr lang="vi-VN" sz="2500"/>
          </a:p>
        </p:txBody>
      </p:sp>
      <p:sp>
        <p:nvSpPr>
          <p:cNvPr id="4" name="Rectangle 3"/>
          <p:cNvSpPr/>
          <p:nvPr/>
        </p:nvSpPr>
        <p:spPr>
          <a:xfrm>
            <a:off x="167865" y="619432"/>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smtClean="0"/>
              <a:t>Truy vết </a:t>
            </a:r>
            <a:endParaRPr lang="vi-VN" sz="2500"/>
          </a:p>
        </p:txBody>
      </p:sp>
      <p:sp>
        <p:nvSpPr>
          <p:cNvPr id="5" name="Rectangle 4"/>
          <p:cNvSpPr/>
          <p:nvPr/>
        </p:nvSpPr>
        <p:spPr>
          <a:xfrm>
            <a:off x="167865" y="1544894"/>
            <a:ext cx="3124200" cy="647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smtClean="0"/>
              <a:t>Phong tỏa</a:t>
            </a:r>
            <a:endParaRPr lang="vi-VN" sz="2500"/>
          </a:p>
        </p:txBody>
      </p:sp>
      <p:sp>
        <p:nvSpPr>
          <p:cNvPr id="6" name="Rectangle 5"/>
          <p:cNvSpPr/>
          <p:nvPr/>
        </p:nvSpPr>
        <p:spPr>
          <a:xfrm>
            <a:off x="135910" y="2724150"/>
            <a:ext cx="3124200" cy="647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smtClean="0"/>
              <a:t>Cách ly </a:t>
            </a:r>
            <a:endParaRPr lang="vi-VN" sz="2500"/>
          </a:p>
        </p:txBody>
      </p:sp>
      <p:sp>
        <p:nvSpPr>
          <p:cNvPr id="7" name="Rectangle 6"/>
          <p:cNvSpPr/>
          <p:nvPr/>
        </p:nvSpPr>
        <p:spPr>
          <a:xfrm>
            <a:off x="5407742" y="619432"/>
            <a:ext cx="5867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smtClean="0"/>
              <a:t>Làm theo, lần theo  dấu vết</a:t>
            </a:r>
            <a:endParaRPr lang="vi-VN" sz="2500"/>
          </a:p>
        </p:txBody>
      </p:sp>
      <p:sp>
        <p:nvSpPr>
          <p:cNvPr id="8" name="Rectangle 7"/>
          <p:cNvSpPr/>
          <p:nvPr/>
        </p:nvSpPr>
        <p:spPr>
          <a:xfrm>
            <a:off x="5422490" y="1544894"/>
            <a:ext cx="6221362" cy="800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smtClean="0"/>
              <a:t>Bao vây một khu vực để cô lập, cắt đứt giao thông với bên ngoài.</a:t>
            </a:r>
            <a:endParaRPr lang="vi-VN" sz="2500"/>
          </a:p>
        </p:txBody>
      </p:sp>
      <p:sp>
        <p:nvSpPr>
          <p:cNvPr id="9" name="Rectangle 8"/>
          <p:cNvSpPr/>
          <p:nvPr/>
        </p:nvSpPr>
        <p:spPr>
          <a:xfrm>
            <a:off x="5442155" y="2740127"/>
            <a:ext cx="5867400" cy="137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smtClean="0"/>
              <a:t>Không để cho tiếp xúc với người hoặc vật nhằm ngăn ngừa trước một điều gì đó</a:t>
            </a:r>
            <a:endParaRPr lang="vi-VN" sz="2500"/>
          </a:p>
        </p:txBody>
      </p:sp>
      <p:sp>
        <p:nvSpPr>
          <p:cNvPr id="10" name="AutoShape 2" descr="Bộ Y tế hướng dẫn cách ly đối với người về từ Hàn Quốc - Bộ Y tế - Trang  tin về dịch bệnh viêm đường hô hấp cấp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2500"/>
          </a:p>
        </p:txBody>
      </p:sp>
      <p:sp>
        <p:nvSpPr>
          <p:cNvPr id="11" name="AutoShape 4" descr="Bộ Y tế hướng dẫn cách ly đối với người về từ Hàn Quốc - Bộ Y tế - Trang  tin về dịch bệnh viêm đường hô hấp cấp COVID-1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2500"/>
          </a:p>
        </p:txBody>
      </p:sp>
      <p:pic>
        <p:nvPicPr>
          <p:cNvPr id="1030" name="Picture 6" descr="Giảm thời gian cách ly, thí điểm cách ly y tế F1 tại nhà, quản lý điều trị  bệnh nhân COVID-19 - Chi tiết Chính sách mới - UBND Tỉnh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3" y="4343400"/>
            <a:ext cx="3679723" cy="2482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ểm soát chặt các khu phong tỏa - Báo Bà Rịa Vũng Tàu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806" y="4343401"/>
            <a:ext cx="3962400" cy="24752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uy vết thần tốc - Vũ khí dập dịch hiệu quả | VTV4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7206" y="4343401"/>
            <a:ext cx="4876801" cy="251951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a:stCxn id="4" idx="3"/>
            <a:endCxn id="7" idx="1"/>
          </p:cNvCxnSpPr>
          <p:nvPr/>
        </p:nvCxnSpPr>
        <p:spPr>
          <a:xfrm>
            <a:off x="3292065" y="924232"/>
            <a:ext cx="2115677"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1"/>
          </p:cNvCxnSpPr>
          <p:nvPr/>
        </p:nvCxnSpPr>
        <p:spPr>
          <a:xfrm>
            <a:off x="3292065" y="1849694"/>
            <a:ext cx="2130425" cy="95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1"/>
          </p:cNvCxnSpPr>
          <p:nvPr/>
        </p:nvCxnSpPr>
        <p:spPr>
          <a:xfrm>
            <a:off x="3255194" y="3052301"/>
            <a:ext cx="2186961" cy="3736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3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2050" name="Picture 2" descr="Trường hợp là F1 phải cách ly bao nhiêu ngày và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54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rgbClr val="FF0000"/>
                </a:solidFill>
                <a:latin typeface="Times New Roman" pitchFamily="18" charset="0"/>
                <a:cs typeface="Times New Roman" pitchFamily="18" charset="0"/>
              </a:rPr>
              <a:t>2. </a:t>
            </a:r>
            <a:r>
              <a:rPr lang="en-US" sz="3500" dirty="0" err="1" smtClean="0">
                <a:solidFill>
                  <a:srgbClr val="FF0000"/>
                </a:solidFill>
                <a:latin typeface="Times New Roman" pitchFamily="18" charset="0"/>
                <a:cs typeface="Times New Roman" pitchFamily="18" charset="0"/>
              </a:rPr>
              <a:t>Nghĩ</a:t>
            </a:r>
            <a:r>
              <a:rPr lang="en-US" sz="3500" dirty="0" err="1" smtClean="0">
                <a:solidFill>
                  <a:srgbClr val="FF0000"/>
                </a:solidFill>
                <a:latin typeface="Times New Roman" pitchFamily="18" charset="0"/>
                <a:cs typeface="Times New Roman" pitchFamily="18" charset="0"/>
              </a:rPr>
              <a:t>a</a:t>
            </a:r>
            <a:r>
              <a:rPr lang="en-US" sz="3500" dirty="0" smtClean="0">
                <a:solidFill>
                  <a:srgbClr val="FF0000"/>
                </a:solidFill>
                <a:latin typeface="Times New Roman" pitchFamily="18" charset="0"/>
                <a:cs typeface="Times New Roman" pitchFamily="18" charset="0"/>
              </a:rPr>
              <a:t> </a:t>
            </a:r>
            <a:r>
              <a:rPr lang="en-US" sz="3500" dirty="0" err="1" smtClean="0">
                <a:solidFill>
                  <a:srgbClr val="FF0000"/>
                </a:solidFill>
                <a:latin typeface="Times New Roman" pitchFamily="18" charset="0"/>
                <a:cs typeface="Times New Roman" pitchFamily="18" charset="0"/>
              </a:rPr>
              <a:t>của</a:t>
            </a:r>
            <a:r>
              <a:rPr lang="en-US" sz="3500" dirty="0" smtClean="0">
                <a:solidFill>
                  <a:srgbClr val="FF0000"/>
                </a:solidFill>
                <a:latin typeface="Times New Roman" pitchFamily="18" charset="0"/>
                <a:cs typeface="Times New Roman" pitchFamily="18" charset="0"/>
              </a:rPr>
              <a:t> </a:t>
            </a:r>
            <a:r>
              <a:rPr lang="en-US" sz="3500" dirty="0" err="1" smtClean="0">
                <a:solidFill>
                  <a:srgbClr val="FF0000"/>
                </a:solidFill>
                <a:latin typeface="Times New Roman" pitchFamily="18" charset="0"/>
                <a:cs typeface="Times New Roman" pitchFamily="18" charset="0"/>
              </a:rPr>
              <a:t>từ</a:t>
            </a:r>
            <a:r>
              <a:rPr lang="en-US" sz="3500" dirty="0" smtClean="0">
                <a:solidFill>
                  <a:srgbClr val="FF0000"/>
                </a:solidFill>
                <a:latin typeface="Times New Roman" pitchFamily="18" charset="0"/>
                <a:cs typeface="Times New Roman" pitchFamily="18" charset="0"/>
              </a:rPr>
              <a:t> </a:t>
            </a:r>
            <a:endParaRPr lang="vi-VN" sz="3500" dirty="0">
              <a:solidFill>
                <a:srgbClr val="FF0000"/>
              </a:solidFill>
              <a:latin typeface="Times New Roman" pitchFamily="18" charset="0"/>
              <a:cs typeface="Times New Roman" pitchFamily="18" charset="0"/>
            </a:endParaRPr>
          </a:p>
        </p:txBody>
      </p:sp>
      <p:sp>
        <p:nvSpPr>
          <p:cNvPr id="4" name="TextBox 3"/>
          <p:cNvSpPr txBox="1"/>
          <p:nvPr/>
        </p:nvSpPr>
        <p:spPr>
          <a:xfrm>
            <a:off x="533400" y="1229069"/>
            <a:ext cx="111252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a. </a:t>
            </a:r>
            <a:r>
              <a:rPr lang="en-US" sz="4000" dirty="0" err="1" smtClean="0">
                <a:latin typeface="Times New Roman" pitchFamily="18" charset="0"/>
                <a:cs typeface="Times New Roman" pitchFamily="18" charset="0"/>
              </a:rPr>
              <a:t>Khái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niệm</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Nghĩa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Nội</a:t>
            </a:r>
            <a:r>
              <a:rPr lang="en-US" sz="4000" dirty="0" smtClean="0">
                <a:latin typeface="Times New Roman" pitchFamily="18" charset="0"/>
                <a:cs typeface="Times New Roman" pitchFamily="18" charset="0"/>
              </a:rPr>
              <a:t> dung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biểu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thị</a:t>
            </a:r>
            <a:endParaRPr lang="vi-VN" sz="4000" dirty="0">
              <a:latin typeface="Times New Roman" pitchFamily="18" charset="0"/>
              <a:cs typeface="Times New Roman" pitchFamily="18" charset="0"/>
            </a:endParaRPr>
          </a:p>
        </p:txBody>
      </p:sp>
      <p:sp>
        <p:nvSpPr>
          <p:cNvPr id="5" name="Rectangle 4"/>
          <p:cNvSpPr/>
          <p:nvPr/>
        </p:nvSpPr>
        <p:spPr>
          <a:xfrm>
            <a:off x="167865" y="2743200"/>
            <a:ext cx="3124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err="1" smtClean="0"/>
              <a:t>Cách</a:t>
            </a:r>
            <a:r>
              <a:rPr lang="en-US" sz="4000" dirty="0" smtClean="0"/>
              <a:t> </a:t>
            </a:r>
            <a:r>
              <a:rPr lang="en-US" sz="4000" dirty="0" err="1" smtClean="0"/>
              <a:t>ly</a:t>
            </a:r>
            <a:r>
              <a:rPr lang="en-US" sz="4000" dirty="0" smtClean="0"/>
              <a:t> </a:t>
            </a:r>
            <a:endParaRPr lang="vi-VN" sz="4000" dirty="0"/>
          </a:p>
        </p:txBody>
      </p:sp>
      <p:sp>
        <p:nvSpPr>
          <p:cNvPr id="7" name="Rectangle 6"/>
          <p:cNvSpPr/>
          <p:nvPr/>
        </p:nvSpPr>
        <p:spPr>
          <a:xfrm>
            <a:off x="5766619" y="2362200"/>
            <a:ext cx="5867400" cy="2209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500" smtClean="0"/>
              <a:t>Không để cho tiếp xúc với người hoặc vật nhằm ngăn ngừa trước một điều gì đó</a:t>
            </a:r>
            <a:endParaRPr lang="vi-VN" sz="3500"/>
          </a:p>
        </p:txBody>
      </p:sp>
      <p:cxnSp>
        <p:nvCxnSpPr>
          <p:cNvPr id="9" name="Straight Arrow Connector 8"/>
          <p:cNvCxnSpPr>
            <a:stCxn id="5" idx="2"/>
          </p:cNvCxnSpPr>
          <p:nvPr/>
        </p:nvCxnSpPr>
        <p:spPr>
          <a:xfrm>
            <a:off x="1729965" y="38100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865" y="5257800"/>
            <a:ext cx="3413535" cy="707886"/>
          </a:xfrm>
          <a:prstGeom prst="rect">
            <a:avLst/>
          </a:prstGeom>
          <a:noFill/>
        </p:spPr>
        <p:txBody>
          <a:bodyPr wrap="square" rtlCol="0">
            <a:spAutoFit/>
          </a:bodyPr>
          <a:lstStyle/>
          <a:p>
            <a:pPr algn="ctr"/>
            <a:r>
              <a:rPr lang="en-US" sz="4000" dirty="0" err="1" smtClean="0"/>
              <a:t>Từ</a:t>
            </a:r>
            <a:r>
              <a:rPr lang="en-US" sz="4000" dirty="0" smtClean="0"/>
              <a:t> </a:t>
            </a:r>
            <a:endParaRPr lang="vi-VN" sz="4000" dirty="0"/>
          </a:p>
        </p:txBody>
      </p:sp>
      <p:cxnSp>
        <p:nvCxnSpPr>
          <p:cNvPr id="11" name="Straight Arrow Connector 10"/>
          <p:cNvCxnSpPr/>
          <p:nvPr/>
        </p:nvCxnSpPr>
        <p:spPr>
          <a:xfrm>
            <a:off x="8694890" y="4572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9400" y="5442466"/>
            <a:ext cx="3657600" cy="707886"/>
          </a:xfrm>
          <a:prstGeom prst="rect">
            <a:avLst/>
          </a:prstGeom>
          <a:noFill/>
        </p:spPr>
        <p:txBody>
          <a:bodyPr wrap="square" rtlCol="0">
            <a:spAutoFit/>
          </a:bodyPr>
          <a:lstStyle/>
          <a:p>
            <a:pPr algn="ctr"/>
            <a:r>
              <a:rPr lang="en-US" sz="4000" dirty="0" err="1" smtClean="0"/>
              <a:t>Nghĩa</a:t>
            </a:r>
            <a:r>
              <a:rPr lang="en-US" sz="4000" dirty="0" smtClean="0"/>
              <a:t> </a:t>
            </a:r>
            <a:r>
              <a:rPr lang="en-US" sz="4000" dirty="0" err="1" smtClean="0"/>
              <a:t>của</a:t>
            </a:r>
            <a:r>
              <a:rPr lang="en-US" sz="4000" dirty="0" smtClean="0"/>
              <a:t> </a:t>
            </a:r>
            <a:r>
              <a:rPr lang="en-US" sz="4000" dirty="0" err="1" smtClean="0"/>
              <a:t>từ</a:t>
            </a:r>
            <a:r>
              <a:rPr lang="en-US" sz="4000" dirty="0" smtClean="0"/>
              <a:t> </a:t>
            </a:r>
            <a:endParaRPr lang="vi-VN" sz="4000" dirty="0"/>
          </a:p>
        </p:txBody>
      </p:sp>
      <p:cxnSp>
        <p:nvCxnSpPr>
          <p:cNvPr id="16" name="Straight Connector 15"/>
          <p:cNvCxnSpPr>
            <a:stCxn id="5" idx="3"/>
          </p:cNvCxnSpPr>
          <p:nvPr/>
        </p:nvCxnSpPr>
        <p:spPr>
          <a:xfrm>
            <a:off x="3292065" y="3276600"/>
            <a:ext cx="24745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animBg="1"/>
      <p:bldP spid="10"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1266</Words>
  <Application>Microsoft Office PowerPoint</Application>
  <PresentationFormat>Widescreen</PresentationFormat>
  <Paragraphs>139</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맑은 고딕</vt:lpstr>
      <vt:lpstr>微软雅黑</vt:lpstr>
      <vt:lpstr>SimSun</vt:lpstr>
      <vt:lpstr>SimSun</vt:lpstr>
      <vt:lpstr>#9Slide03 Arima Madurai</vt:lpstr>
      <vt:lpstr>#9Slide03 Arima Madurai Black</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I/ KIẾN THỨC CƠ BẢN : </vt:lpstr>
      <vt:lpstr>PowerPoint Presentation</vt:lpstr>
      <vt:lpstr>Giải nghĩa các từ </vt:lpstr>
      <vt:lpstr>PowerPoint Presentation</vt:lpstr>
      <vt:lpstr>2. Nghĩa của từ </vt:lpstr>
      <vt:lpstr>b Một số cách giải nghĩa từ </vt:lpstr>
      <vt:lpstr>Trả lời nhanh </vt:lpstr>
      <vt:lpstr>PowerPoint Presentation</vt:lpstr>
      <vt:lpstr>PowerPoint Presentation</vt:lpstr>
      <vt:lpstr>PowerPoint Presentation</vt:lpstr>
      <vt:lpstr>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molap</dc:creator>
  <cp:lastModifiedBy>Lan</cp:lastModifiedBy>
  <cp:revision>68</cp:revision>
  <dcterms:created xsi:type="dcterms:W3CDTF">2017-10-31T11:31:47Z</dcterms:created>
  <dcterms:modified xsi:type="dcterms:W3CDTF">2021-09-18T13:16:55Z</dcterms:modified>
</cp:coreProperties>
</file>